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881" r:id="rId2"/>
  </p:sldMasterIdLst>
  <p:notesMasterIdLst>
    <p:notesMasterId r:id="rId89"/>
  </p:notesMasterIdLst>
  <p:handoutMasterIdLst>
    <p:handoutMasterId r:id="rId90"/>
  </p:handoutMasterIdLst>
  <p:sldIdLst>
    <p:sldId id="465" r:id="rId3"/>
    <p:sldId id="447" r:id="rId4"/>
    <p:sldId id="464" r:id="rId5"/>
    <p:sldId id="444" r:id="rId6"/>
    <p:sldId id="448" r:id="rId7"/>
    <p:sldId id="356" r:id="rId8"/>
    <p:sldId id="458" r:id="rId9"/>
    <p:sldId id="459" r:id="rId10"/>
    <p:sldId id="357" r:id="rId11"/>
    <p:sldId id="381" r:id="rId12"/>
    <p:sldId id="382" r:id="rId13"/>
    <p:sldId id="383" r:id="rId14"/>
    <p:sldId id="450" r:id="rId15"/>
    <p:sldId id="358" r:id="rId16"/>
    <p:sldId id="384" r:id="rId17"/>
    <p:sldId id="388" r:id="rId18"/>
    <p:sldId id="386" r:id="rId19"/>
    <p:sldId id="387" r:id="rId20"/>
    <p:sldId id="426" r:id="rId21"/>
    <p:sldId id="449" r:id="rId22"/>
    <p:sldId id="427" r:id="rId23"/>
    <p:sldId id="360" r:id="rId24"/>
    <p:sldId id="361" r:id="rId25"/>
    <p:sldId id="362" r:id="rId26"/>
    <p:sldId id="363" r:id="rId27"/>
    <p:sldId id="364" r:id="rId28"/>
    <p:sldId id="460" r:id="rId29"/>
    <p:sldId id="461" r:id="rId30"/>
    <p:sldId id="365" r:id="rId31"/>
    <p:sldId id="389" r:id="rId32"/>
    <p:sldId id="390" r:id="rId33"/>
    <p:sldId id="366" r:id="rId34"/>
    <p:sldId id="391" r:id="rId35"/>
    <p:sldId id="392" r:id="rId36"/>
    <p:sldId id="451" r:id="rId37"/>
    <p:sldId id="367" r:id="rId38"/>
    <p:sldId id="452" r:id="rId39"/>
    <p:sldId id="368" r:id="rId40"/>
    <p:sldId id="369" r:id="rId41"/>
    <p:sldId id="370" r:id="rId42"/>
    <p:sldId id="429" r:id="rId43"/>
    <p:sldId id="462" r:id="rId44"/>
    <p:sldId id="463" r:id="rId45"/>
    <p:sldId id="371" r:id="rId46"/>
    <p:sldId id="394" r:id="rId47"/>
    <p:sldId id="395" r:id="rId48"/>
    <p:sldId id="453" r:id="rId49"/>
    <p:sldId id="372" r:id="rId50"/>
    <p:sldId id="396" r:id="rId51"/>
    <p:sldId id="399" r:id="rId52"/>
    <p:sldId id="400" r:id="rId53"/>
    <p:sldId id="397" r:id="rId54"/>
    <p:sldId id="430" r:id="rId55"/>
    <p:sldId id="398" r:id="rId56"/>
    <p:sldId id="454" r:id="rId57"/>
    <p:sldId id="373" r:id="rId58"/>
    <p:sldId id="401" r:id="rId59"/>
    <p:sldId id="375" r:id="rId60"/>
    <p:sldId id="402" r:id="rId61"/>
    <p:sldId id="405" r:id="rId62"/>
    <p:sldId id="403" r:id="rId63"/>
    <p:sldId id="404" r:id="rId64"/>
    <p:sldId id="455" r:id="rId65"/>
    <p:sldId id="376" r:id="rId66"/>
    <p:sldId id="406" r:id="rId67"/>
    <p:sldId id="377" r:id="rId68"/>
    <p:sldId id="407" r:id="rId69"/>
    <p:sldId id="456" r:id="rId70"/>
    <p:sldId id="378" r:id="rId71"/>
    <p:sldId id="408" r:id="rId72"/>
    <p:sldId id="409" r:id="rId73"/>
    <p:sldId id="415" r:id="rId74"/>
    <p:sldId id="410" r:id="rId75"/>
    <p:sldId id="416" r:id="rId76"/>
    <p:sldId id="417" r:id="rId77"/>
    <p:sldId id="419" r:id="rId78"/>
    <p:sldId id="418" r:id="rId79"/>
    <p:sldId id="411" r:id="rId80"/>
    <p:sldId id="439" r:id="rId81"/>
    <p:sldId id="457" r:id="rId82"/>
    <p:sldId id="412" r:id="rId83"/>
    <p:sldId id="421" r:id="rId84"/>
    <p:sldId id="413" r:id="rId85"/>
    <p:sldId id="423" r:id="rId86"/>
    <p:sldId id="466" r:id="rId87"/>
    <p:sldId id="467" r:id="rId88"/>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9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15620"/>
    <p:restoredTop sz="94660"/>
  </p:normalViewPr>
  <p:slideViewPr>
    <p:cSldViewPr>
      <p:cViewPr varScale="1">
        <p:scale>
          <a:sx n="87" d="100"/>
          <a:sy n="87" d="100"/>
        </p:scale>
        <p:origin x="1330" y="58"/>
      </p:cViewPr>
      <p:guideLst>
        <p:guide orient="horz" pos="2160"/>
        <p:guide pos="2880"/>
      </p:guideLst>
    </p:cSldViewPr>
  </p:slideViewPr>
  <p:notesTextViewPr>
    <p:cViewPr>
      <p:scale>
        <a:sx n="100" d="100"/>
        <a:sy n="100" d="100"/>
      </p:scale>
      <p:origin x="0" y="0"/>
    </p:cViewPr>
  </p:notesTextViewPr>
  <p:sorterViewPr>
    <p:cViewPr varScale="1">
      <p:scale>
        <a:sx n="100" d="100"/>
        <a:sy n="100" d="100"/>
      </p:scale>
      <p:origin x="0" y="-9163"/>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slide" Target="slides/slide66.xml"/><Relationship Id="rId76" Type="http://schemas.openxmlformats.org/officeDocument/2006/relationships/slide" Target="slides/slide74.xml"/><Relationship Id="rId84" Type="http://schemas.openxmlformats.org/officeDocument/2006/relationships/slide" Target="slides/slide82.xml"/><Relationship Id="rId89" Type="http://schemas.openxmlformats.org/officeDocument/2006/relationships/notesMaster" Target="notesMasters/notesMaster1.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slide" Target="slides/slide72.xml"/><Relationship Id="rId79" Type="http://schemas.openxmlformats.org/officeDocument/2006/relationships/slide" Target="slides/slide77.xml"/><Relationship Id="rId87" Type="http://schemas.openxmlformats.org/officeDocument/2006/relationships/slide" Target="slides/slide85.xml"/><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slide" Target="slides/slide80.xml"/><Relationship Id="rId90" Type="http://schemas.openxmlformats.org/officeDocument/2006/relationships/handoutMaster" Target="handoutMasters/handoutMaster1.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slide" Target="slides/slide83.xml"/><Relationship Id="rId93" Type="http://schemas.openxmlformats.org/officeDocument/2006/relationships/theme" Target="theme/theme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a:defRPr sz="1200">
                <a:latin typeface="Calibri" pitchFamily="34" charset="0"/>
              </a:defRPr>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atin typeface="Calibri" pitchFamily="34" charset="0"/>
              </a:defRPr>
            </a:lvl1pPr>
          </a:lstStyle>
          <a:p>
            <a:fld id="{0A285617-4E76-4418-B7BC-8CDF688065AA}" type="datetimeFigureOut">
              <a:rPr lang="en-US"/>
              <a:pPr/>
              <a:t>5/12/2015</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a:defRPr sz="1200">
                <a:latin typeface="Calibri" pitchFamily="34" charset="0"/>
              </a:defRPr>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atin typeface="Calibri" pitchFamily="34" charset="0"/>
              </a:defRPr>
            </a:lvl1pPr>
          </a:lstStyle>
          <a:p>
            <a:fld id="{1DECCFED-32DF-4E31-8E75-330FAEA80C7C}" type="slidenum">
              <a:rPr lang="en-US"/>
              <a:pPr/>
              <a:t>‹#›</a:t>
            </a:fld>
            <a:endParaRPr lang="en-US"/>
          </a:p>
        </p:txBody>
      </p:sp>
    </p:spTree>
    <p:extLst>
      <p:ext uri="{BB962C8B-B14F-4D97-AF65-F5344CB8AC3E}">
        <p14:creationId xmlns:p14="http://schemas.microsoft.com/office/powerpoint/2010/main" val="376892496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a:defRPr sz="1200">
                <a:latin typeface="Calibri" pitchFamily="34" charset="0"/>
              </a:defRPr>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atin typeface="Calibri" pitchFamily="34" charset="0"/>
              </a:defRPr>
            </a:lvl1pPr>
          </a:lstStyle>
          <a:p>
            <a:fld id="{8790EA4A-BFA4-45A4-8C4C-C2C34815C926}" type="datetimeFigureOut">
              <a:rPr lang="en-US"/>
              <a:pPr/>
              <a:t>5/12/2015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6" name="Footer Placeholder 5"/>
          <p:cNvSpPr>
            <a:spLocks noGrp="1"/>
          </p:cNvSpPr>
          <p:nvPr>
            <p:ph type="ftr" sz="quarter" idx="4"/>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a:defRPr sz="1200">
                <a:latin typeface="Calibri" pitchFamily="34" charset="0"/>
              </a:defRPr>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atin typeface="Calibri" pitchFamily="34" charset="0"/>
              </a:defRPr>
            </a:lvl1pPr>
          </a:lstStyle>
          <a:p>
            <a:fld id="{DEA6FF81-3A47-4785-AE1F-C3001D5A7286}" type="slidenum">
              <a:rPr lang="en-US"/>
              <a:pPr/>
              <a:t>‹#›</a:t>
            </a:fld>
            <a:endParaRPr lang="en-US"/>
          </a:p>
        </p:txBody>
      </p:sp>
    </p:spTree>
    <p:extLst>
      <p:ext uri="{BB962C8B-B14F-4D97-AF65-F5344CB8AC3E}">
        <p14:creationId xmlns:p14="http://schemas.microsoft.com/office/powerpoint/2010/main" val="138341952"/>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E1239E0-EDD5-4A50-8153-B84DF6BA7B23}"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34252038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105475"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smtClean="0"/>
          </a:p>
        </p:txBody>
      </p:sp>
      <p:sp>
        <p:nvSpPr>
          <p:cNvPr id="38915"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7FAFB7EA-9FCB-4D00-843C-59261CD69558}" type="slidenum">
              <a:rPr lang="en-US">
                <a:latin typeface="Calibri" pitchFamily="34" charset="0"/>
              </a:rPr>
              <a:pPr eaLnBrk="1" hangingPunct="1"/>
              <a:t>26</a:t>
            </a:fld>
            <a:endParaRPr lang="en-US">
              <a:latin typeface="Calibri" pitchFamily="34" charset="0"/>
            </a:endParaRPr>
          </a:p>
        </p:txBody>
      </p:sp>
    </p:spTree>
    <p:extLst>
      <p:ext uri="{BB962C8B-B14F-4D97-AF65-F5344CB8AC3E}">
        <p14:creationId xmlns:p14="http://schemas.microsoft.com/office/powerpoint/2010/main" val="12225591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106499"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smtClean="0"/>
          </a:p>
        </p:txBody>
      </p:sp>
      <p:sp>
        <p:nvSpPr>
          <p:cNvPr id="40963"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45538482-41F5-448C-AF9A-E2599A5F61A0}" type="slidenum">
              <a:rPr lang="en-US">
                <a:latin typeface="Calibri" pitchFamily="34" charset="0"/>
              </a:rPr>
              <a:pPr eaLnBrk="1" hangingPunct="1"/>
              <a:t>27</a:t>
            </a:fld>
            <a:endParaRPr lang="en-US">
              <a:latin typeface="Calibri" pitchFamily="34" charset="0"/>
            </a:endParaRPr>
          </a:p>
        </p:txBody>
      </p:sp>
    </p:spTree>
    <p:extLst>
      <p:ext uri="{BB962C8B-B14F-4D97-AF65-F5344CB8AC3E}">
        <p14:creationId xmlns:p14="http://schemas.microsoft.com/office/powerpoint/2010/main" val="31247257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107523"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smtClean="0"/>
          </a:p>
        </p:txBody>
      </p:sp>
      <p:sp>
        <p:nvSpPr>
          <p:cNvPr id="40963"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FB107222-876A-427F-B73C-77A0521D19E6}" type="slidenum">
              <a:rPr lang="en-US">
                <a:latin typeface="Calibri" pitchFamily="34" charset="0"/>
              </a:rPr>
              <a:pPr eaLnBrk="1" hangingPunct="1"/>
              <a:t>28</a:t>
            </a:fld>
            <a:endParaRPr lang="en-US">
              <a:latin typeface="Calibri" pitchFamily="34" charset="0"/>
            </a:endParaRPr>
          </a:p>
        </p:txBody>
      </p:sp>
    </p:spTree>
    <p:extLst>
      <p:ext uri="{BB962C8B-B14F-4D97-AF65-F5344CB8AC3E}">
        <p14:creationId xmlns:p14="http://schemas.microsoft.com/office/powerpoint/2010/main" val="1406548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Rot="1" noChangeAspect="1" noChangeArrowheads="1" noTextEdit="1"/>
          </p:cNvSpPr>
          <p:nvPr>
            <p:ph type="sldImg"/>
          </p:nvPr>
        </p:nvSpPr>
        <p:spPr bwMode="auto">
          <a:xfrm>
            <a:off x="1152525" y="692150"/>
            <a:ext cx="4554538" cy="34163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83971" name="Rectangle 3"/>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90480" tIns="44446" rIns="90480" bIns="44446" numCol="1" anchor="t" anchorCtr="0" compatLnSpc="1">
            <a:prstTxWarp prst="textNoShape">
              <a:avLst/>
            </a:prstTxWarp>
          </a:bodyPr>
          <a:lstStyle/>
          <a:p>
            <a:pPr eaLnBrk="1" hangingPunct="1"/>
            <a:endParaRPr lang="en-US" smtClean="0"/>
          </a:p>
        </p:txBody>
      </p:sp>
    </p:spTree>
    <p:extLst>
      <p:ext uri="{BB962C8B-B14F-4D97-AF65-F5344CB8AC3E}">
        <p14:creationId xmlns:p14="http://schemas.microsoft.com/office/powerpoint/2010/main" val="201059021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ight Triangle 9"/>
          <p:cNvSpPr/>
          <p:nvPr/>
        </p:nvSpPr>
        <p:spPr>
          <a:xfrm>
            <a:off x="0" y="4664075"/>
            <a:ext cx="9150350" cy="0"/>
          </a:xfrm>
          <a:prstGeom prst="rtTriangle">
            <a:avLst/>
          </a:prstGeom>
          <a:gradFill flip="none" rotWithShape="1">
            <a:gsLst>
              <a:gs pos="0">
                <a:schemeClr val="accent1">
                  <a:shade val="35000"/>
                  <a:satMod val="170000"/>
                  <a:alpha val="100000"/>
                </a:schemeClr>
              </a:gs>
              <a:gs pos="55000">
                <a:schemeClr val="accent1">
                  <a:tint val="90000"/>
                  <a:satMod val="150000"/>
                  <a:alpha val="100000"/>
                </a:schemeClr>
              </a:gs>
              <a:gs pos="100000">
                <a:schemeClr val="accent1">
                  <a:shade val="35000"/>
                  <a:satMod val="170000"/>
                  <a:alpha val="100000"/>
                </a:schemeClr>
              </a:gs>
            </a:gsLst>
            <a:lin ang="3000000" scaled="1"/>
            <a:tileRect/>
          </a:gradFill>
          <a:ln w="127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solidFill>
                <a:srgbClr val="FFFFFF"/>
              </a:solidFill>
            </a:endParaRPr>
          </a:p>
        </p:txBody>
      </p:sp>
      <p:grpSp>
        <p:nvGrpSpPr>
          <p:cNvPr id="5" name="Group 15"/>
          <p:cNvGrpSpPr>
            <a:grpSpLocks/>
          </p:cNvGrpSpPr>
          <p:nvPr/>
        </p:nvGrpSpPr>
        <p:grpSpPr bwMode="auto">
          <a:xfrm>
            <a:off x="-3175" y="4953000"/>
            <a:ext cx="9147175" cy="1911350"/>
            <a:chOff x="-3765" y="4832896"/>
            <a:chExt cx="9147765" cy="2032192"/>
          </a:xfrm>
        </p:grpSpPr>
        <p:sp>
          <p:nvSpPr>
            <p:cNvPr id="6" name="Freeform 6"/>
            <p:cNvSpPr>
              <a:spLocks/>
            </p:cNvSpPr>
            <p:nvPr/>
          </p:nvSpPr>
          <p:spPr bwMode="auto">
            <a:xfrm>
              <a:off x="1687032" y="4832896"/>
              <a:ext cx="7456968" cy="518176"/>
            </a:xfrm>
            <a:custGeom>
              <a:avLst>
                <a:gd name="A1" fmla="val 0"/>
                <a:gd name="A2" fmla="val 0"/>
                <a:gd name="A3" fmla="val 0"/>
                <a:gd name="A4" fmla="val 0"/>
                <a:gd name="A5" fmla="val 0"/>
                <a:gd name="A6" fmla="val 0"/>
                <a:gd name="A7" fmla="val 0"/>
                <a:gd name="A8" fmla="val 0"/>
              </a:avLst>
              <a:gdLst/>
              <a:ahLst/>
              <a:cxnLst>
                <a:cxn ang="0">
                  <a:pos x="4697" y="0"/>
                </a:cxn>
                <a:cxn ang="0">
                  <a:pos x="4697" y="367"/>
                </a:cxn>
                <a:cxn ang="0">
                  <a:pos x="0" y="218"/>
                </a:cxn>
                <a:cxn ang="0">
                  <a:pos x="4697" y="0"/>
                </a:cxn>
              </a:cxnLst>
              <a:rect l="0" t="0" r="0" b="0"/>
              <a:pathLst>
                <a:path w="4697" h="367">
                  <a:moveTo>
                    <a:pt x="4697" y="0"/>
                  </a:moveTo>
                  <a:lnTo>
                    <a:pt x="4697" y="367"/>
                  </a:lnTo>
                  <a:lnTo>
                    <a:pt x="0" y="218"/>
                  </a:lnTo>
                  <a:lnTo>
                    <a:pt x="4697" y="0"/>
                  </a:lnTo>
                  <a:close/>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a:lstStyle>
              <a:extLst/>
            </a:lstStyle>
            <a:p>
              <a:pPr fontAlgn="auto">
                <a:spcBef>
                  <a:spcPts val="0"/>
                </a:spcBef>
                <a:spcAft>
                  <a:spcPts val="0"/>
                </a:spcAft>
                <a:defRPr/>
              </a:pPr>
              <a:endParaRPr lang="en-US">
                <a:latin typeface="+mn-lt"/>
              </a:endParaRPr>
            </a:p>
          </p:txBody>
        </p:sp>
        <p:sp>
          <p:nvSpPr>
            <p:cNvPr id="7" name="Freeform 7"/>
            <p:cNvSpPr>
              <a:spLocks/>
            </p:cNvSpPr>
            <p:nvPr/>
          </p:nvSpPr>
          <p:spPr bwMode="auto">
            <a:xfrm>
              <a:off x="35926" y="5135025"/>
              <a:ext cx="9108074" cy="838869"/>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0" y="0"/>
                  </a:moveTo>
                  <a:lnTo>
                    <a:pt x="5760" y="0"/>
                  </a:lnTo>
                  <a:lnTo>
                    <a:pt x="5760" y="528"/>
                  </a:lnTo>
                  <a:lnTo>
                    <a:pt x="48" y="0"/>
                  </a:lnTo>
                </a:path>
              </a:pathLst>
            </a:custGeom>
            <a:solidFill>
              <a:srgbClr val="000000">
                <a:alpha val="100000"/>
              </a:srgbClr>
            </a:solidFill>
            <a:ln w="9525" cap="flat" cmpd="sng" algn="ctr">
              <a:noFill/>
              <a:prstDash val="solid"/>
              <a:round/>
              <a:headEnd type="none" w="med" len="med"/>
              <a:tailEnd type="none" w="med" len="med"/>
            </a:ln>
            <a:effectLst/>
          </p:spPr>
          <p:txBody>
            <a:bodyPr/>
            <a:lstStyle>
              <a:extLst/>
            </a:lstStyle>
            <a:p>
              <a:pPr fontAlgn="auto">
                <a:spcBef>
                  <a:spcPts val="0"/>
                </a:spcBef>
                <a:spcAft>
                  <a:spcPts val="0"/>
                </a:spcAft>
                <a:defRPr/>
              </a:pPr>
              <a:endParaRPr lang="en-US">
                <a:latin typeface="+mn-lt"/>
              </a:endParaRPr>
            </a:p>
          </p:txBody>
        </p:sp>
        <p:sp>
          <p:nvSpPr>
            <p:cNvPr id="8" name="Freeform 10"/>
            <p:cNvSpPr>
              <a:spLocks/>
            </p:cNvSpPr>
            <p:nvPr/>
          </p:nvSpPr>
          <p:spPr bwMode="auto">
            <a:xfrm>
              <a:off x="0" y="4883888"/>
              <a:ext cx="9144000" cy="1981200"/>
            </a:xfrm>
            <a:custGeom>
              <a:avLst>
                <a:gd name="A1" fmla="val 0"/>
                <a:gd name="A2" fmla="val 0"/>
                <a:gd name="A3" fmla="val 0"/>
                <a:gd name="A4" fmla="val 0"/>
                <a:gd name="A5" fmla="val 0"/>
                <a:gd name="A6" fmla="val 0"/>
                <a:gd name="A7" fmla="val 0"/>
                <a:gd name="A8" fmla="val 0"/>
              </a:avLst>
              <a:gdLst/>
              <a:ahLst/>
              <a:cxnLst>
                <a:cxn ang="0">
                  <a:pos x="0" y="0"/>
                </a:cxn>
                <a:cxn ang="0">
                  <a:pos x="0" y="1248"/>
                </a:cxn>
                <a:cxn ang="0">
                  <a:pos x="5760" y="1248"/>
                </a:cxn>
                <a:cxn ang="0">
                  <a:pos x="5760" y="528"/>
                </a:cxn>
                <a:cxn ang="0">
                  <a:pos x="0" y="0"/>
                </a:cxn>
              </a:cxnLst>
              <a:rect l="0" t="0" r="0" b="0"/>
              <a:pathLst>
                <a:path w="5760" h="1248">
                  <a:moveTo>
                    <a:pt x="0" y="0"/>
                  </a:moveTo>
                  <a:lnTo>
                    <a:pt x="0" y="1248"/>
                  </a:lnTo>
                  <a:lnTo>
                    <a:pt x="5760" y="1248"/>
                  </a:lnTo>
                  <a:lnTo>
                    <a:pt x="5760" y="528"/>
                  </a:lnTo>
                  <a:lnTo>
                    <a:pt x="0" y="0"/>
                  </a:lnTo>
                  <a:close/>
                </a:path>
              </a:pathLst>
            </a:custGeom>
            <a:blipFill>
              <a:blip r:embed="rId2"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endParaRPr lang="en-US">
                <a:solidFill>
                  <a:srgbClr val="FFFFFF"/>
                </a:solidFill>
                <a:latin typeface="Lucida Sans Unicode" pitchFamily="34" charset="0"/>
              </a:endParaRPr>
            </a:p>
          </p:txBody>
        </p:sp>
        <p:cxnSp>
          <p:nvCxnSpPr>
            <p:cNvPr id="10" name="Straight Connector 11"/>
            <p:cNvCxnSpPr/>
            <p:nvPr/>
          </p:nvCxnSpPr>
          <p:spPr>
            <a:xfrm>
              <a:off x="-3765" y="4880373"/>
              <a:ext cx="9147765" cy="83994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grpSp>
      <p:sp>
        <p:nvSpPr>
          <p:cNvPr id="9" name="Title 8"/>
          <p:cNvSpPr>
            <a:spLocks noGrp="1"/>
          </p:cNvSpPr>
          <p:nvPr>
            <p:ph type="ctrTitle"/>
          </p:nvPr>
        </p:nvSpPr>
        <p:spPr>
          <a:xfrm>
            <a:off x="685800" y="1752601"/>
            <a:ext cx="7772400" cy="1829761"/>
          </a:xfrm>
        </p:spPr>
        <p:txBody>
          <a:bodyPr anchor="b"/>
          <a:lstStyle>
            <a:lvl1pPr algn="r">
              <a:defRPr sz="4800" b="1">
                <a:solidFill>
                  <a:schemeClr val="tx2"/>
                </a:solidFill>
                <a:effectLst>
                  <a:outerShdw blurRad="31750" dist="25400" dir="5400000" algn="tl" rotWithShape="0">
                    <a:srgbClr val="000000">
                      <a:alpha val="25000"/>
                    </a:srgbClr>
                  </a:outerShdw>
                </a:effectLst>
              </a:defRPr>
            </a:lvl1pPr>
            <a:extLst/>
          </a:lstStyle>
          <a:p>
            <a:r>
              <a:rPr lang="en-US" smtClean="0"/>
              <a:t>Click to edit Master title style</a:t>
            </a:r>
            <a:endParaRPr lang="en-US"/>
          </a:p>
        </p:txBody>
      </p:sp>
      <p:sp>
        <p:nvSpPr>
          <p:cNvPr id="17" name="Subtitle 16"/>
          <p:cNvSpPr>
            <a:spLocks noGrp="1"/>
          </p:cNvSpPr>
          <p:nvPr>
            <p:ph type="subTitle" idx="1"/>
          </p:nvPr>
        </p:nvSpPr>
        <p:spPr>
          <a:xfrm>
            <a:off x="685800" y="3611607"/>
            <a:ext cx="7772400" cy="1199704"/>
          </a:xfrm>
        </p:spPr>
        <p:txBody>
          <a:bodyPr lIns="45720" rIns="45720"/>
          <a:lstStyle>
            <a:lvl1pPr marL="0" marR="64008" indent="0" algn="r">
              <a:buNone/>
              <a:defRPr>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smtClean="0"/>
              <a:t>Click to edit Master subtitle style</a:t>
            </a:r>
            <a:endParaRPr lang="en-US"/>
          </a:p>
        </p:txBody>
      </p:sp>
    </p:spTree>
    <p:extLst>
      <p:ext uri="{BB962C8B-B14F-4D97-AF65-F5344CB8AC3E}">
        <p14:creationId xmlns:p14="http://schemas.microsoft.com/office/powerpoint/2010/main" val="14638297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spcBef>
                <a:spcPts val="2400"/>
              </a:spcBef>
              <a:defRPr/>
            </a:lvl1pPr>
            <a:lvl2pPr>
              <a:spcBef>
                <a:spcPts val="1800"/>
              </a:spcBef>
              <a:defRPr/>
            </a:lvl2pPr>
            <a:lvl3pPr>
              <a:spcBef>
                <a:spcPts val="1200"/>
              </a:spcBef>
              <a:defRPr sz="2300"/>
            </a:lvl3pPr>
            <a:extLst/>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itle 6"/>
          <p:cNvSpPr>
            <a:spLocks noGrp="1"/>
          </p:cNvSpPr>
          <p:nvPr>
            <p:ph type="title"/>
          </p:nvPr>
        </p:nvSpPr>
        <p:spPr/>
        <p:txBody>
          <a:bodyPr rtlCol="0"/>
          <a:lstStyle>
            <a:lvl1pPr>
              <a:defRPr sz="3600"/>
            </a:lvl1pPr>
            <a:extLst/>
          </a:lstStyle>
          <a:p>
            <a:r>
              <a:rPr lang="en-US" dirty="0" smtClean="0"/>
              <a:t>Click to edit Master title style</a:t>
            </a:r>
            <a:endParaRPr lang="en-US" dirty="0"/>
          </a:p>
        </p:txBody>
      </p:sp>
    </p:spTree>
    <p:extLst>
      <p:ext uri="{BB962C8B-B14F-4D97-AF65-F5344CB8AC3E}">
        <p14:creationId xmlns:p14="http://schemas.microsoft.com/office/powerpoint/2010/main" val="26973418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4" name="Chevron 6"/>
          <p:cNvSpPr/>
          <p:nvPr/>
        </p:nvSpPr>
        <p:spPr>
          <a:xfrm>
            <a:off x="3636963" y="3005138"/>
            <a:ext cx="182562"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endParaRPr lang="en-US">
              <a:solidFill>
                <a:srgbClr val="FFFFFF"/>
              </a:solidFill>
            </a:endParaRPr>
          </a:p>
        </p:txBody>
      </p:sp>
      <p:sp>
        <p:nvSpPr>
          <p:cNvPr id="5" name="Chevron 7"/>
          <p:cNvSpPr/>
          <p:nvPr/>
        </p:nvSpPr>
        <p:spPr>
          <a:xfrm>
            <a:off x="3449638" y="3005138"/>
            <a:ext cx="18415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endParaRPr lang="en-US">
              <a:solidFill>
                <a:srgbClr val="FFFFFF"/>
              </a:solidFill>
            </a:endParaRPr>
          </a:p>
        </p:txBody>
      </p:sp>
      <p:sp>
        <p:nvSpPr>
          <p:cNvPr id="2" name="Title 1"/>
          <p:cNvSpPr>
            <a:spLocks noGrp="1"/>
          </p:cNvSpPr>
          <p:nvPr>
            <p:ph type="title"/>
          </p:nvPr>
        </p:nvSpPr>
        <p:spPr>
          <a:xfrm>
            <a:off x="722376" y="1059712"/>
            <a:ext cx="7772400" cy="1828800"/>
          </a:xfrm>
        </p:spPr>
        <p:txBody>
          <a:bodyPr anchor="b"/>
          <a:lstStyle>
            <a:lvl1pPr algn="r">
              <a:buNone/>
              <a:defRPr sz="4800" b="1" cap="none" baseline="0">
                <a:effectLst>
                  <a:outerShdw blurRad="31750" dist="25400" dir="5400000" algn="tl" rotWithShape="0">
                    <a:srgbClr val="000000">
                      <a:alpha val="25000"/>
                    </a:srgbClr>
                  </a:outerShdw>
                </a:effectLst>
              </a:defRPr>
            </a:lvl1pPr>
            <a:extLst/>
          </a:lstStyle>
          <a:p>
            <a:r>
              <a:rPr lang="en-US" smtClean="0"/>
              <a:t>Click to edit Master title style</a:t>
            </a:r>
            <a:endParaRPr lang="en-US"/>
          </a:p>
        </p:txBody>
      </p:sp>
      <p:sp>
        <p:nvSpPr>
          <p:cNvPr id="3" name="Text Placeholder 2"/>
          <p:cNvSpPr>
            <a:spLocks noGrp="1"/>
          </p:cNvSpPr>
          <p:nvPr>
            <p:ph type="body" idx="1"/>
          </p:nvPr>
        </p:nvSpPr>
        <p:spPr>
          <a:xfrm>
            <a:off x="3922713" y="2931712"/>
            <a:ext cx="4572000" cy="1454888"/>
          </a:xfrm>
        </p:spPr>
        <p:txBody>
          <a:bodyPr/>
          <a:lstStyle>
            <a:lvl1pPr marL="0" indent="0" algn="l">
              <a:buNone/>
              <a:defRPr sz="23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smtClean="0"/>
              <a:t>Click to edit Master text styles</a:t>
            </a:r>
          </a:p>
        </p:txBody>
      </p:sp>
    </p:spTree>
    <p:extLst>
      <p:ext uri="{BB962C8B-B14F-4D97-AF65-F5344CB8AC3E}">
        <p14:creationId xmlns:p14="http://schemas.microsoft.com/office/powerpoint/2010/main" val="2132938880"/>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TxTwoObj" preserve="1">
  <p:cSld name="Comparis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8229600" cy="1143000"/>
          </a:xfrm>
        </p:spPr>
        <p:txBody>
          <a:bodyPr/>
          <a:lstStyle>
            <a:lvl1pPr>
              <a:defRPr/>
            </a:lvl1pPr>
            <a:extLst/>
          </a:lstStyle>
          <a:p>
            <a:r>
              <a:rPr lang="en-US" smtClean="0"/>
              <a:t>Click to edit Master title style</a:t>
            </a:r>
            <a:endParaRPr lang="en-US"/>
          </a:p>
        </p:txBody>
      </p:sp>
      <p:sp>
        <p:nvSpPr>
          <p:cNvPr id="3" name="Text Placeholder 2"/>
          <p:cNvSpPr>
            <a:spLocks noGrp="1"/>
          </p:cNvSpPr>
          <p:nvPr>
            <p:ph type="body" idx="1"/>
          </p:nvPr>
        </p:nvSpPr>
        <p:spPr>
          <a:xfrm>
            <a:off x="457200" y="5410200"/>
            <a:ext cx="4040188"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a:r>
              <a:rPr lang="en-US" smtClean="0"/>
              <a:t>Click to edit Master text styles</a:t>
            </a:r>
          </a:p>
        </p:txBody>
      </p:sp>
      <p:sp>
        <p:nvSpPr>
          <p:cNvPr id="4" name="Text Placeholder 3"/>
          <p:cNvSpPr>
            <a:spLocks noGrp="1"/>
          </p:cNvSpPr>
          <p:nvPr>
            <p:ph type="body" sz="half" idx="3"/>
          </p:nvPr>
        </p:nvSpPr>
        <p:spPr>
          <a:xfrm>
            <a:off x="4645026" y="5410200"/>
            <a:ext cx="4041775"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a:r>
              <a:rPr lang="en-US" smtClean="0"/>
              <a:t>Click to edit Master text styles</a:t>
            </a:r>
          </a:p>
        </p:txBody>
      </p:sp>
      <p:sp>
        <p:nvSpPr>
          <p:cNvPr id="5" name="Content Placeholder 4"/>
          <p:cNvSpPr>
            <a:spLocks noGrp="1"/>
          </p:cNvSpPr>
          <p:nvPr>
            <p:ph sz="quarter" idx="2"/>
          </p:nvPr>
        </p:nvSpPr>
        <p:spPr>
          <a:xfrm>
            <a:off x="457200" y="1444294"/>
            <a:ext cx="4040188" cy="3941763"/>
          </a:xfrm>
          <a:ln>
            <a:noFill/>
            <a:prstDash val="sysDash"/>
            <a:miter lim="800000"/>
          </a:ln>
        </p:spPr>
        <p:txBody>
          <a:bodyPr/>
          <a:lstStyle>
            <a:lvl1pPr>
              <a:defRPr sz="2400"/>
            </a:lvl1pPr>
            <a:lvl2pPr>
              <a:defRPr sz="2000"/>
            </a:lvl2pPr>
            <a:lvl3pPr>
              <a:defRPr sz="1800"/>
            </a:lvl3pPr>
            <a:lvl4pPr>
              <a:defRPr sz="1600"/>
            </a:lvl4pPr>
            <a:lvl5pPr>
              <a:defRPr sz="1600"/>
            </a:lvl5pPr>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Content Placeholder 5"/>
          <p:cNvSpPr>
            <a:spLocks noGrp="1"/>
          </p:cNvSpPr>
          <p:nvPr>
            <p:ph sz="quarter" idx="4"/>
          </p:nvPr>
        </p:nvSpPr>
        <p:spPr>
          <a:xfrm>
            <a:off x="4645025" y="1444294"/>
            <a:ext cx="4041775" cy="3941763"/>
          </a:xfrm>
          <a:ln>
            <a:noFill/>
            <a:prstDash val="sysDash"/>
            <a:miter lim="800000"/>
          </a:ln>
        </p:spPr>
        <p:txBody>
          <a:bodyPr/>
          <a:lstStyle>
            <a:lvl1pPr>
              <a:spcBef>
                <a:spcPts val="0"/>
              </a:spcBef>
              <a:defRPr sz="2400"/>
            </a:lvl1pPr>
            <a:lvl2pPr>
              <a:defRPr sz="2000"/>
            </a:lvl2pPr>
            <a:lvl3pPr>
              <a:defRPr sz="1800"/>
            </a:lvl3pPr>
            <a:lvl4pPr>
              <a:defRPr sz="1600"/>
            </a:lvl4pPr>
            <a:lvl5pPr>
              <a:defRPr sz="1600"/>
            </a:lvl5pPr>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1" name="Slide Number Placeholder 1"/>
          <p:cNvSpPr txBox="1">
            <a:spLocks/>
          </p:cNvSpPr>
          <p:nvPr userDrawn="1"/>
        </p:nvSpPr>
        <p:spPr>
          <a:xfrm>
            <a:off x="152400" y="6172200"/>
            <a:ext cx="838200" cy="457200"/>
          </a:xfrm>
          <a:prstGeom prst="rect">
            <a:avLst/>
          </a:prstGeom>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r>
              <a:rPr lang="en-US" smtClean="0">
                <a:solidFill>
                  <a:prstClr val="white"/>
                </a:solidFill>
              </a:rPr>
              <a:t>6-</a:t>
            </a:r>
            <a:fld id="{DF3D5ACE-0B44-480C-935B-5F54025620FB}" type="slidenum">
              <a:rPr lang="en-US" smtClean="0">
                <a:solidFill>
                  <a:prstClr val="white"/>
                </a:solidFill>
              </a:rPr>
              <a:pPr/>
              <a:t>‹#›</a:t>
            </a:fld>
            <a:endParaRPr lang="en-US" dirty="0">
              <a:solidFill>
                <a:prstClr val="white"/>
              </a:solidFill>
            </a:endParaRPr>
          </a:p>
        </p:txBody>
      </p:sp>
      <p:sp>
        <p:nvSpPr>
          <p:cNvPr id="12" name="Slide Number Placeholder 1"/>
          <p:cNvSpPr txBox="1">
            <a:spLocks/>
          </p:cNvSpPr>
          <p:nvPr userDrawn="1"/>
        </p:nvSpPr>
        <p:spPr>
          <a:xfrm>
            <a:off x="304800" y="6324600"/>
            <a:ext cx="838200" cy="457200"/>
          </a:xfrm>
          <a:prstGeom prst="rect">
            <a:avLst/>
          </a:prstGeom>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r>
              <a:rPr lang="en-US" smtClean="0">
                <a:solidFill>
                  <a:prstClr val="white"/>
                </a:solidFill>
              </a:rPr>
              <a:t>6-</a:t>
            </a:r>
            <a:fld id="{DF3D5ACE-0B44-480C-935B-5F54025620FB}" type="slidenum">
              <a:rPr lang="en-US" smtClean="0">
                <a:solidFill>
                  <a:prstClr val="white"/>
                </a:solidFill>
              </a:rPr>
              <a:pPr/>
              <a:t>‹#›</a:t>
            </a:fld>
            <a:endParaRPr lang="en-US" dirty="0">
              <a:solidFill>
                <a:prstClr val="white"/>
              </a:solidFill>
            </a:endParaRPr>
          </a:p>
        </p:txBody>
      </p:sp>
      <p:sp>
        <p:nvSpPr>
          <p:cNvPr id="13" name="Slide Number Placeholder 8"/>
          <p:cNvSpPr>
            <a:spLocks noGrp="1"/>
          </p:cNvSpPr>
          <p:nvPr>
            <p:ph type="sldNum" sz="quarter" idx="12"/>
          </p:nvPr>
        </p:nvSpPr>
        <p:spPr>
          <a:xfrm>
            <a:off x="8647112" y="6408738"/>
            <a:ext cx="725487" cy="449262"/>
          </a:xfrm>
          <a:prstGeom prst="rect">
            <a:avLst/>
          </a:prstGeom>
        </p:spPr>
        <p:txBody>
          <a:bodyPr/>
          <a:lstStyle>
            <a:lvl1pPr>
              <a:defRPr/>
            </a:lvl1pPr>
          </a:lstStyle>
          <a:p>
            <a:r>
              <a:rPr lang="en-US" dirty="0" smtClean="0"/>
              <a:t>6-</a:t>
            </a:r>
            <a:fld id="{AD5B4028-48C6-45B1-91FF-A75509BBF4EB}" type="slidenum">
              <a:rPr lang="en-US" smtClean="0"/>
              <a:pPr/>
              <a:t>‹#›</a:t>
            </a:fld>
            <a:endParaRPr lang="en-US" dirty="0"/>
          </a:p>
        </p:txBody>
      </p:sp>
    </p:spTree>
    <p:extLst>
      <p:ext uri="{BB962C8B-B14F-4D97-AF65-F5344CB8AC3E}">
        <p14:creationId xmlns:p14="http://schemas.microsoft.com/office/powerpoint/2010/main" val="914145538"/>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59470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ight Triangle 9"/>
          <p:cNvSpPr/>
          <p:nvPr/>
        </p:nvSpPr>
        <p:spPr>
          <a:xfrm>
            <a:off x="0" y="4664075"/>
            <a:ext cx="9150350" cy="0"/>
          </a:xfrm>
          <a:prstGeom prst="rtTriangle">
            <a:avLst/>
          </a:prstGeom>
          <a:gradFill flip="none" rotWithShape="1">
            <a:gsLst>
              <a:gs pos="0">
                <a:schemeClr val="accent1">
                  <a:shade val="35000"/>
                  <a:satMod val="170000"/>
                  <a:alpha val="100000"/>
                </a:schemeClr>
              </a:gs>
              <a:gs pos="55000">
                <a:schemeClr val="accent1">
                  <a:tint val="90000"/>
                  <a:satMod val="150000"/>
                  <a:alpha val="100000"/>
                </a:schemeClr>
              </a:gs>
              <a:gs pos="100000">
                <a:schemeClr val="accent1">
                  <a:shade val="35000"/>
                  <a:satMod val="170000"/>
                  <a:alpha val="100000"/>
                </a:schemeClr>
              </a:gs>
            </a:gsLst>
            <a:lin ang="3000000" scaled="1"/>
            <a:tileRect/>
          </a:gradFill>
          <a:ln w="127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solidFill>
                <a:srgbClr val="FFFFFF"/>
              </a:solidFill>
              <a:latin typeface="Lucida Sans Unicode"/>
            </a:endParaRPr>
          </a:p>
        </p:txBody>
      </p:sp>
      <p:grpSp>
        <p:nvGrpSpPr>
          <p:cNvPr id="5" name="Group 15"/>
          <p:cNvGrpSpPr>
            <a:grpSpLocks/>
          </p:cNvGrpSpPr>
          <p:nvPr/>
        </p:nvGrpSpPr>
        <p:grpSpPr bwMode="auto">
          <a:xfrm>
            <a:off x="-3175" y="4953000"/>
            <a:ext cx="9147175" cy="1911350"/>
            <a:chOff x="-3765" y="4832896"/>
            <a:chExt cx="9147765" cy="2032192"/>
          </a:xfrm>
        </p:grpSpPr>
        <p:sp>
          <p:nvSpPr>
            <p:cNvPr id="6" name="Freeform 6"/>
            <p:cNvSpPr>
              <a:spLocks/>
            </p:cNvSpPr>
            <p:nvPr/>
          </p:nvSpPr>
          <p:spPr bwMode="auto">
            <a:xfrm>
              <a:off x="1687032" y="4832896"/>
              <a:ext cx="7456968" cy="518176"/>
            </a:xfrm>
            <a:custGeom>
              <a:avLst>
                <a:gd name="A1" fmla="val 0"/>
                <a:gd name="A2" fmla="val 0"/>
                <a:gd name="A3" fmla="val 0"/>
                <a:gd name="A4" fmla="val 0"/>
                <a:gd name="A5" fmla="val 0"/>
                <a:gd name="A6" fmla="val 0"/>
                <a:gd name="A7" fmla="val 0"/>
                <a:gd name="A8" fmla="val 0"/>
              </a:avLst>
              <a:gdLst/>
              <a:ahLst/>
              <a:cxnLst>
                <a:cxn ang="0">
                  <a:pos x="4697" y="0"/>
                </a:cxn>
                <a:cxn ang="0">
                  <a:pos x="4697" y="367"/>
                </a:cxn>
                <a:cxn ang="0">
                  <a:pos x="0" y="218"/>
                </a:cxn>
                <a:cxn ang="0">
                  <a:pos x="4697" y="0"/>
                </a:cxn>
              </a:cxnLst>
              <a:rect l="0" t="0" r="0" b="0"/>
              <a:pathLst>
                <a:path w="4697" h="367">
                  <a:moveTo>
                    <a:pt x="4697" y="0"/>
                  </a:moveTo>
                  <a:lnTo>
                    <a:pt x="4697" y="367"/>
                  </a:lnTo>
                  <a:lnTo>
                    <a:pt x="0" y="218"/>
                  </a:lnTo>
                  <a:lnTo>
                    <a:pt x="4697" y="0"/>
                  </a:lnTo>
                  <a:close/>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a:lstStyle>
              <a:extLst/>
            </a:lstStyle>
            <a:p>
              <a:pPr fontAlgn="auto">
                <a:spcBef>
                  <a:spcPts val="0"/>
                </a:spcBef>
                <a:spcAft>
                  <a:spcPts val="0"/>
                </a:spcAft>
                <a:defRPr/>
              </a:pPr>
              <a:endParaRPr lang="en-US" dirty="0">
                <a:solidFill>
                  <a:prstClr val="black"/>
                </a:solidFill>
                <a:latin typeface="Lucida Sans Unicode"/>
              </a:endParaRPr>
            </a:p>
          </p:txBody>
        </p:sp>
        <p:sp>
          <p:nvSpPr>
            <p:cNvPr id="7" name="Freeform 7"/>
            <p:cNvSpPr>
              <a:spLocks/>
            </p:cNvSpPr>
            <p:nvPr/>
          </p:nvSpPr>
          <p:spPr bwMode="auto">
            <a:xfrm>
              <a:off x="35926" y="5135025"/>
              <a:ext cx="9108074" cy="838869"/>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0" y="0"/>
                  </a:moveTo>
                  <a:lnTo>
                    <a:pt x="5760" y="0"/>
                  </a:lnTo>
                  <a:lnTo>
                    <a:pt x="5760" y="528"/>
                  </a:lnTo>
                  <a:lnTo>
                    <a:pt x="48" y="0"/>
                  </a:lnTo>
                </a:path>
              </a:pathLst>
            </a:custGeom>
            <a:solidFill>
              <a:srgbClr val="000000">
                <a:alpha val="100000"/>
              </a:srgbClr>
            </a:solidFill>
            <a:ln w="9525" cap="flat" cmpd="sng" algn="ctr">
              <a:noFill/>
              <a:prstDash val="solid"/>
              <a:round/>
              <a:headEnd type="none" w="med" len="med"/>
              <a:tailEnd type="none" w="med" len="med"/>
            </a:ln>
            <a:effectLst/>
          </p:spPr>
          <p:txBody>
            <a:bodyPr/>
            <a:lstStyle>
              <a:extLst/>
            </a:lstStyle>
            <a:p>
              <a:pPr fontAlgn="auto">
                <a:spcBef>
                  <a:spcPts val="0"/>
                </a:spcBef>
                <a:spcAft>
                  <a:spcPts val="0"/>
                </a:spcAft>
                <a:defRPr/>
              </a:pPr>
              <a:endParaRPr lang="en-US" dirty="0">
                <a:solidFill>
                  <a:prstClr val="black"/>
                </a:solidFill>
                <a:latin typeface="Lucida Sans Unicode"/>
              </a:endParaRPr>
            </a:p>
          </p:txBody>
        </p:sp>
        <p:sp>
          <p:nvSpPr>
            <p:cNvPr id="8" name="Freeform 10"/>
            <p:cNvSpPr>
              <a:spLocks/>
            </p:cNvSpPr>
            <p:nvPr/>
          </p:nvSpPr>
          <p:spPr bwMode="auto">
            <a:xfrm>
              <a:off x="0" y="4883888"/>
              <a:ext cx="9144000" cy="1981200"/>
            </a:xfrm>
            <a:custGeom>
              <a:avLst>
                <a:gd name="A1" fmla="val 0"/>
                <a:gd name="A2" fmla="val 0"/>
                <a:gd name="A3" fmla="val 0"/>
                <a:gd name="A4" fmla="val 0"/>
                <a:gd name="A5" fmla="val 0"/>
                <a:gd name="A6" fmla="val 0"/>
                <a:gd name="A7" fmla="val 0"/>
                <a:gd name="A8" fmla="val 0"/>
              </a:avLst>
              <a:gdLst/>
              <a:ahLst/>
              <a:cxnLst>
                <a:cxn ang="0">
                  <a:pos x="0" y="0"/>
                </a:cxn>
                <a:cxn ang="0">
                  <a:pos x="0" y="1248"/>
                </a:cxn>
                <a:cxn ang="0">
                  <a:pos x="5760" y="1248"/>
                </a:cxn>
                <a:cxn ang="0">
                  <a:pos x="5760" y="528"/>
                </a:cxn>
                <a:cxn ang="0">
                  <a:pos x="0" y="0"/>
                </a:cxn>
              </a:cxnLst>
              <a:rect l="0" t="0" r="0" b="0"/>
              <a:pathLst>
                <a:path w="5760" h="1248">
                  <a:moveTo>
                    <a:pt x="0" y="0"/>
                  </a:moveTo>
                  <a:lnTo>
                    <a:pt x="0" y="1248"/>
                  </a:lnTo>
                  <a:lnTo>
                    <a:pt x="5760" y="1248"/>
                  </a:lnTo>
                  <a:lnTo>
                    <a:pt x="5760" y="528"/>
                  </a:lnTo>
                  <a:lnTo>
                    <a:pt x="0" y="0"/>
                  </a:lnTo>
                  <a:close/>
                </a:path>
              </a:pathLst>
            </a:custGeom>
            <a:blipFill>
              <a:blip r:embed="rId2"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endParaRPr lang="en-US">
                <a:solidFill>
                  <a:srgbClr val="FFFFFF"/>
                </a:solidFill>
                <a:latin typeface="Lucida Sans Unicode" pitchFamily="34" charset="0"/>
              </a:endParaRPr>
            </a:p>
          </p:txBody>
        </p:sp>
        <p:cxnSp>
          <p:nvCxnSpPr>
            <p:cNvPr id="10" name="Straight Connector 11"/>
            <p:cNvCxnSpPr/>
            <p:nvPr/>
          </p:nvCxnSpPr>
          <p:spPr>
            <a:xfrm>
              <a:off x="-3765" y="4880373"/>
              <a:ext cx="9147765" cy="83994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grpSp>
      <p:sp>
        <p:nvSpPr>
          <p:cNvPr id="9" name="Title 8"/>
          <p:cNvSpPr>
            <a:spLocks noGrp="1"/>
          </p:cNvSpPr>
          <p:nvPr>
            <p:ph type="ctrTitle"/>
          </p:nvPr>
        </p:nvSpPr>
        <p:spPr>
          <a:xfrm>
            <a:off x="685800" y="1752601"/>
            <a:ext cx="7772400" cy="1829761"/>
          </a:xfrm>
        </p:spPr>
        <p:txBody>
          <a:bodyPr anchor="b"/>
          <a:lstStyle>
            <a:lvl1pPr algn="r">
              <a:defRPr sz="4800" b="1">
                <a:solidFill>
                  <a:schemeClr val="tx2"/>
                </a:solidFill>
                <a:effectLst>
                  <a:outerShdw blurRad="31750" dist="25400" dir="5400000" algn="tl" rotWithShape="0">
                    <a:srgbClr val="000000">
                      <a:alpha val="25000"/>
                    </a:srgbClr>
                  </a:outerShdw>
                </a:effectLst>
              </a:defRPr>
            </a:lvl1pPr>
            <a:extLst/>
          </a:lstStyle>
          <a:p>
            <a:r>
              <a:rPr lang="en-US" smtClean="0"/>
              <a:t>Click to edit Master title style</a:t>
            </a:r>
            <a:endParaRPr lang="en-US"/>
          </a:p>
        </p:txBody>
      </p:sp>
      <p:sp>
        <p:nvSpPr>
          <p:cNvPr id="17" name="Subtitle 16"/>
          <p:cNvSpPr>
            <a:spLocks noGrp="1"/>
          </p:cNvSpPr>
          <p:nvPr>
            <p:ph type="subTitle" idx="1"/>
          </p:nvPr>
        </p:nvSpPr>
        <p:spPr>
          <a:xfrm>
            <a:off x="685800" y="3611607"/>
            <a:ext cx="7772400" cy="1199704"/>
          </a:xfrm>
        </p:spPr>
        <p:txBody>
          <a:bodyPr lIns="45720" rIns="45720"/>
          <a:lstStyle>
            <a:lvl1pPr marL="0" marR="64008" indent="0" algn="r">
              <a:buNone/>
              <a:defRPr>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smtClean="0"/>
              <a:t>Click to edit Master subtitle style</a:t>
            </a:r>
            <a:endParaRPr lang="en-US"/>
          </a:p>
        </p:txBody>
      </p:sp>
    </p:spTree>
    <p:extLst>
      <p:ext uri="{BB962C8B-B14F-4D97-AF65-F5344CB8AC3E}">
        <p14:creationId xmlns:p14="http://schemas.microsoft.com/office/powerpoint/2010/main" val="12883623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spcBef>
                <a:spcPts val="1800"/>
              </a:spcBef>
              <a:defRPr/>
            </a:lvl1pPr>
            <a:lvl2pPr>
              <a:spcBef>
                <a:spcPts val="1200"/>
              </a:spcBef>
              <a:defRPr/>
            </a:lvl2pPr>
            <a:lvl3pPr>
              <a:spcBef>
                <a:spcPts val="600"/>
              </a:spcBef>
              <a:defRPr sz="2300"/>
            </a:lvl3pPr>
            <a:extLst/>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itle 6"/>
          <p:cNvSpPr>
            <a:spLocks noGrp="1"/>
          </p:cNvSpPr>
          <p:nvPr>
            <p:ph type="title"/>
          </p:nvPr>
        </p:nvSpPr>
        <p:spPr/>
        <p:txBody>
          <a:bodyPr rtlCol="0"/>
          <a:lstStyle>
            <a:extLst/>
          </a:lstStyle>
          <a:p>
            <a:r>
              <a:rPr lang="en-US" dirty="0" smtClean="0"/>
              <a:t>Click to edit Master title style</a:t>
            </a:r>
            <a:endParaRPr lang="en-US" dirty="0"/>
          </a:p>
        </p:txBody>
      </p:sp>
    </p:spTree>
    <p:extLst>
      <p:ext uri="{BB962C8B-B14F-4D97-AF65-F5344CB8AC3E}">
        <p14:creationId xmlns:p14="http://schemas.microsoft.com/office/powerpoint/2010/main" val="34628183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4" name="Chevron 6"/>
          <p:cNvSpPr/>
          <p:nvPr/>
        </p:nvSpPr>
        <p:spPr>
          <a:xfrm>
            <a:off x="3636963" y="3005138"/>
            <a:ext cx="182562"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endParaRPr lang="en-US">
              <a:solidFill>
                <a:srgbClr val="FFFFFF"/>
              </a:solidFill>
              <a:latin typeface="Lucida Sans Unicode"/>
            </a:endParaRPr>
          </a:p>
        </p:txBody>
      </p:sp>
      <p:sp>
        <p:nvSpPr>
          <p:cNvPr id="5" name="Chevron 7"/>
          <p:cNvSpPr/>
          <p:nvPr/>
        </p:nvSpPr>
        <p:spPr>
          <a:xfrm>
            <a:off x="3449638" y="3005138"/>
            <a:ext cx="18415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endParaRPr lang="en-US">
              <a:solidFill>
                <a:srgbClr val="FFFFFF"/>
              </a:solidFill>
              <a:latin typeface="Lucida Sans Unicode"/>
            </a:endParaRPr>
          </a:p>
        </p:txBody>
      </p:sp>
      <p:sp>
        <p:nvSpPr>
          <p:cNvPr id="2" name="Title 1"/>
          <p:cNvSpPr>
            <a:spLocks noGrp="1"/>
          </p:cNvSpPr>
          <p:nvPr>
            <p:ph type="title"/>
          </p:nvPr>
        </p:nvSpPr>
        <p:spPr>
          <a:xfrm>
            <a:off x="722376" y="1059712"/>
            <a:ext cx="7772400" cy="1828800"/>
          </a:xfrm>
        </p:spPr>
        <p:txBody>
          <a:bodyPr anchor="b"/>
          <a:lstStyle>
            <a:lvl1pPr algn="r">
              <a:buNone/>
              <a:defRPr sz="4800" b="1" cap="none" baseline="0">
                <a:effectLst>
                  <a:outerShdw blurRad="31750" dist="25400" dir="5400000" algn="tl" rotWithShape="0">
                    <a:srgbClr val="000000">
                      <a:alpha val="25000"/>
                    </a:srgbClr>
                  </a:outerShdw>
                </a:effectLst>
              </a:defRPr>
            </a:lvl1pPr>
            <a:extLst/>
          </a:lstStyle>
          <a:p>
            <a:r>
              <a:rPr lang="en-US" smtClean="0"/>
              <a:t>Click to edit Master title style</a:t>
            </a:r>
            <a:endParaRPr lang="en-US"/>
          </a:p>
        </p:txBody>
      </p:sp>
      <p:sp>
        <p:nvSpPr>
          <p:cNvPr id="3" name="Text Placeholder 2"/>
          <p:cNvSpPr>
            <a:spLocks noGrp="1"/>
          </p:cNvSpPr>
          <p:nvPr>
            <p:ph type="body" idx="1"/>
          </p:nvPr>
        </p:nvSpPr>
        <p:spPr>
          <a:xfrm>
            <a:off x="3922713" y="2931712"/>
            <a:ext cx="4572000" cy="1454888"/>
          </a:xfrm>
        </p:spPr>
        <p:txBody>
          <a:bodyPr/>
          <a:lstStyle>
            <a:lvl1pPr marL="0" indent="0" algn="l">
              <a:buNone/>
              <a:defRPr sz="23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smtClean="0"/>
              <a:t>Click to edit Master text styles</a:t>
            </a:r>
          </a:p>
        </p:txBody>
      </p:sp>
    </p:spTree>
    <p:extLst>
      <p:ext uri="{BB962C8B-B14F-4D97-AF65-F5344CB8AC3E}">
        <p14:creationId xmlns:p14="http://schemas.microsoft.com/office/powerpoint/2010/main" val="163510583"/>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8920683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image" Target="../media/image1.jpeg"/><Relationship Id="rId5" Type="http://schemas.openxmlformats.org/officeDocument/2006/relationships/theme" Target="../theme/theme2.xml"/><Relationship Id="rId4"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Freeform 12"/>
          <p:cNvSpPr>
            <a:spLocks/>
          </p:cNvSpPr>
          <p:nvPr/>
        </p:nvSpPr>
        <p:spPr bwMode="auto">
          <a:xfrm>
            <a:off x="500063" y="5945188"/>
            <a:ext cx="4940300" cy="9207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a:lstStyle>
            <a:extLst/>
          </a:lstStyle>
          <a:p>
            <a:pPr fontAlgn="auto">
              <a:spcBef>
                <a:spcPts val="0"/>
              </a:spcBef>
              <a:spcAft>
                <a:spcPts val="0"/>
              </a:spcAft>
              <a:defRPr/>
            </a:pPr>
            <a:endParaRPr lang="en-US">
              <a:latin typeface="+mn-lt"/>
            </a:endParaRPr>
          </a:p>
        </p:txBody>
      </p:sp>
      <p:sp>
        <p:nvSpPr>
          <p:cNvPr id="12" name="Freeform 11"/>
          <p:cNvSpPr>
            <a:spLocks/>
          </p:cNvSpPr>
          <p:nvPr/>
        </p:nvSpPr>
        <p:spPr bwMode="auto">
          <a:xfrm>
            <a:off x="485775" y="5938838"/>
            <a:ext cx="3690938" cy="9334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591" h="588">
                <a:moveTo>
                  <a:pt x="0" y="0"/>
                </a:moveTo>
                <a:lnTo>
                  <a:pt x="5591" y="585"/>
                </a:lnTo>
                <a:lnTo>
                  <a:pt x="4415" y="588"/>
                </a:lnTo>
                <a:lnTo>
                  <a:pt x="12" y="4"/>
                </a:lnTo>
              </a:path>
            </a:pathLst>
          </a:custGeom>
          <a:solidFill>
            <a:srgbClr val="000000">
              <a:alpha val="100000"/>
            </a:srgbClr>
          </a:solidFill>
          <a:ln w="9525" cap="flat" cmpd="sng" algn="ctr">
            <a:noFill/>
            <a:prstDash val="solid"/>
            <a:round/>
            <a:headEnd type="none" w="med" len="med"/>
            <a:tailEnd type="none" w="med" len="med"/>
          </a:ln>
          <a:effectLst/>
        </p:spPr>
        <p:txBody>
          <a:bodyPr/>
          <a:lstStyle>
            <a:extLst/>
          </a:lstStyle>
          <a:p>
            <a:pPr fontAlgn="auto">
              <a:spcBef>
                <a:spcPts val="0"/>
              </a:spcBef>
              <a:spcAft>
                <a:spcPts val="0"/>
              </a:spcAft>
              <a:defRPr/>
            </a:pPr>
            <a:endParaRPr lang="en-US">
              <a:latin typeface="+mn-lt"/>
            </a:endParaRPr>
          </a:p>
        </p:txBody>
      </p:sp>
      <p:sp>
        <p:nvSpPr>
          <p:cNvPr id="14" name="Right Triangle 13"/>
          <p:cNvSpPr>
            <a:spLocks/>
          </p:cNvSpPr>
          <p:nvPr/>
        </p:nvSpPr>
        <p:spPr bwMode="auto">
          <a:xfrm>
            <a:off x="-6042" y="5791253"/>
            <a:ext cx="3402314" cy="1080868"/>
          </a:xfrm>
          <a:prstGeom prst="rtTriangle">
            <a:avLst/>
          </a:prstGeom>
          <a:blipFill>
            <a:blip r:embed="rId7"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endParaRPr lang="en-US">
              <a:solidFill>
                <a:srgbClr val="FFFFFF"/>
              </a:solidFill>
              <a:latin typeface="Lucida Sans Unicode" pitchFamily="34" charset="0"/>
            </a:endParaRPr>
          </a:p>
        </p:txBody>
      </p:sp>
      <p:cxnSp>
        <p:nvCxnSpPr>
          <p:cNvPr id="15" name="Straight Connector 14"/>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9" name="Title Placeholder 8"/>
          <p:cNvSpPr>
            <a:spLocks noGrp="1"/>
          </p:cNvSpPr>
          <p:nvPr>
            <p:ph type="title"/>
          </p:nvPr>
        </p:nvSpPr>
        <p:spPr>
          <a:xfrm>
            <a:off x="457200" y="274638"/>
            <a:ext cx="8229600" cy="1143000"/>
          </a:xfrm>
          <a:prstGeom prst="rect">
            <a:avLst/>
          </a:prstGeom>
        </p:spPr>
        <p:txBody>
          <a:bodyPr vert="horz" anchor="ctr">
            <a:normAutofit/>
            <a:scene3d>
              <a:camera prst="orthographicFront"/>
              <a:lightRig rig="soft" dir="t"/>
            </a:scene3d>
            <a:sp3d prstMaterial="softEdge">
              <a:bevelT w="25400" h="25400"/>
            </a:sp3d>
          </a:bodyPr>
          <a:lstStyle>
            <a:extLst/>
          </a:lstStyle>
          <a:p>
            <a:r>
              <a:rPr lang="en-US" smtClean="0"/>
              <a:t>Click to edit Master title style</a:t>
            </a:r>
            <a:endParaRPr lang="en-US"/>
          </a:p>
        </p:txBody>
      </p:sp>
      <p:sp>
        <p:nvSpPr>
          <p:cNvPr id="1033" name="Text Placeholder 29"/>
          <p:cNvSpPr>
            <a:spLocks noGrp="1"/>
          </p:cNvSpPr>
          <p:nvPr>
            <p:ph type="body" idx="1"/>
          </p:nvPr>
        </p:nvSpPr>
        <p:spPr bwMode="auto">
          <a:xfrm>
            <a:off x="457200" y="1481138"/>
            <a:ext cx="8229600" cy="45259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1" name="Footer Placeholder 4"/>
          <p:cNvSpPr txBox="1">
            <a:spLocks/>
          </p:cNvSpPr>
          <p:nvPr userDrawn="1"/>
        </p:nvSpPr>
        <p:spPr>
          <a:xfrm>
            <a:off x="6477000" y="6447797"/>
            <a:ext cx="2438400" cy="381000"/>
          </a:xfrm>
          <a:prstGeom prst="rect">
            <a:avLst/>
          </a:prstGeom>
          <a:solidFill>
            <a:schemeClr val="bg1">
              <a:alpha val="90000"/>
            </a:schemeClr>
          </a:solidFill>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r>
              <a:rPr lang="en-US" sz="900" dirty="0" smtClean="0">
                <a:solidFill>
                  <a:srgbClr val="000000"/>
                </a:solidFill>
                <a:effectLst>
                  <a:outerShdw blurRad="38100" dist="38100" dir="2700000" algn="tl">
                    <a:srgbClr val="C0C0C0"/>
                  </a:outerShdw>
                </a:effectLst>
                <a:latin typeface="Tahoma" charset="0"/>
                <a:cs typeface="Arial" charset="0"/>
              </a:rPr>
              <a:t>Copyright © 2015 Pearson Education, Inc.</a:t>
            </a:r>
            <a:endParaRPr lang="en-US" sz="900" b="1" dirty="0">
              <a:solidFill>
                <a:schemeClr val="tx2"/>
              </a:solidFill>
              <a:effectLst>
                <a:outerShdw blurRad="31750" dist="25400" dir="5400000" algn="tl" rotWithShape="0">
                  <a:srgbClr val="000000">
                    <a:alpha val="25000"/>
                  </a:srgbClr>
                </a:outerShdw>
              </a:effectLst>
              <a:ea typeface="+mj-ea"/>
              <a:cs typeface="Lucida Sans Unicode" pitchFamily="34" charset="0"/>
            </a:endParaRPr>
          </a:p>
        </p:txBody>
      </p:sp>
    </p:spTree>
  </p:cSld>
  <p:clrMap bg1="lt1" tx1="dk1" bg2="lt2" tx2="dk2" accent1="accent1" accent2="accent2" accent3="accent3" accent4="accent4" accent5="accent5" accent6="accent6" hlink="hlink" folHlink="folHlink"/>
  <p:sldLayoutIdLst>
    <p:sldLayoutId id="2147483870" r:id="rId1"/>
    <p:sldLayoutId id="2147483871" r:id="rId2"/>
    <p:sldLayoutId id="2147483872" r:id="rId3"/>
    <p:sldLayoutId id="2147483874" r:id="rId4"/>
    <p:sldLayoutId id="2147483859" r:id="rId5"/>
  </p:sldLayoutIdLst>
  <p:hf hdr="0" ftr="0" dt="0"/>
  <p:txStyles>
    <p:titleStyle>
      <a:lvl1pPr algn="l" rtl="0" eaLnBrk="0" fontAlgn="base" hangingPunct="0">
        <a:spcBef>
          <a:spcPct val="0"/>
        </a:spcBef>
        <a:spcAft>
          <a:spcPct val="0"/>
        </a:spcAft>
        <a:defRPr sz="4100" b="1" kern="1200">
          <a:solidFill>
            <a:schemeClr val="tx2"/>
          </a:solidFill>
          <a:effectLst>
            <a:outerShdw blurRad="31750" dist="25400" dir="5400000" algn="tl" rotWithShape="0">
              <a:srgbClr val="000000">
                <a:alpha val="25000"/>
              </a:srgbClr>
            </a:outerShdw>
          </a:effectLst>
          <a:latin typeface="+mj-lt"/>
          <a:ea typeface="+mj-ea"/>
          <a:cs typeface="+mj-cs"/>
        </a:defRPr>
      </a:lvl1pPr>
      <a:lvl2pPr algn="l" rtl="0" eaLnBrk="0" fontAlgn="base" hangingPunct="0">
        <a:spcBef>
          <a:spcPct val="0"/>
        </a:spcBef>
        <a:spcAft>
          <a:spcPct val="0"/>
        </a:spcAft>
        <a:defRPr sz="4100" b="1">
          <a:solidFill>
            <a:schemeClr val="tx2"/>
          </a:solidFill>
          <a:latin typeface="Lucida Sans Unicode" pitchFamily="34" charset="0"/>
        </a:defRPr>
      </a:lvl2pPr>
      <a:lvl3pPr algn="l" rtl="0" eaLnBrk="0" fontAlgn="base" hangingPunct="0">
        <a:spcBef>
          <a:spcPct val="0"/>
        </a:spcBef>
        <a:spcAft>
          <a:spcPct val="0"/>
        </a:spcAft>
        <a:defRPr sz="4100" b="1">
          <a:solidFill>
            <a:schemeClr val="tx2"/>
          </a:solidFill>
          <a:latin typeface="Lucida Sans Unicode" pitchFamily="34" charset="0"/>
        </a:defRPr>
      </a:lvl3pPr>
      <a:lvl4pPr algn="l" rtl="0" eaLnBrk="0" fontAlgn="base" hangingPunct="0">
        <a:spcBef>
          <a:spcPct val="0"/>
        </a:spcBef>
        <a:spcAft>
          <a:spcPct val="0"/>
        </a:spcAft>
        <a:defRPr sz="4100" b="1">
          <a:solidFill>
            <a:schemeClr val="tx2"/>
          </a:solidFill>
          <a:latin typeface="Lucida Sans Unicode" pitchFamily="34" charset="0"/>
        </a:defRPr>
      </a:lvl4pPr>
      <a:lvl5pPr algn="l" rtl="0" eaLnBrk="0" fontAlgn="base" hangingPunct="0">
        <a:spcBef>
          <a:spcPct val="0"/>
        </a:spcBef>
        <a:spcAft>
          <a:spcPct val="0"/>
        </a:spcAft>
        <a:defRPr sz="4100" b="1">
          <a:solidFill>
            <a:schemeClr val="tx2"/>
          </a:solidFill>
          <a:latin typeface="Lucida Sans Unicode" pitchFamily="34" charset="0"/>
        </a:defRPr>
      </a:lvl5pPr>
      <a:lvl6pPr marL="457200" algn="l" rtl="0" fontAlgn="base">
        <a:spcBef>
          <a:spcPct val="0"/>
        </a:spcBef>
        <a:spcAft>
          <a:spcPct val="0"/>
        </a:spcAft>
        <a:defRPr sz="4100" b="1">
          <a:solidFill>
            <a:schemeClr val="tx2"/>
          </a:solidFill>
          <a:latin typeface="Lucida Sans Unicode" pitchFamily="34" charset="0"/>
        </a:defRPr>
      </a:lvl6pPr>
      <a:lvl7pPr marL="914400" algn="l" rtl="0" fontAlgn="base">
        <a:spcBef>
          <a:spcPct val="0"/>
        </a:spcBef>
        <a:spcAft>
          <a:spcPct val="0"/>
        </a:spcAft>
        <a:defRPr sz="4100" b="1">
          <a:solidFill>
            <a:schemeClr val="tx2"/>
          </a:solidFill>
          <a:latin typeface="Lucida Sans Unicode" pitchFamily="34" charset="0"/>
        </a:defRPr>
      </a:lvl7pPr>
      <a:lvl8pPr marL="1371600" algn="l" rtl="0" fontAlgn="base">
        <a:spcBef>
          <a:spcPct val="0"/>
        </a:spcBef>
        <a:spcAft>
          <a:spcPct val="0"/>
        </a:spcAft>
        <a:defRPr sz="4100" b="1">
          <a:solidFill>
            <a:schemeClr val="tx2"/>
          </a:solidFill>
          <a:latin typeface="Lucida Sans Unicode" pitchFamily="34" charset="0"/>
        </a:defRPr>
      </a:lvl8pPr>
      <a:lvl9pPr marL="1828800" algn="l" rtl="0" fontAlgn="base">
        <a:spcBef>
          <a:spcPct val="0"/>
        </a:spcBef>
        <a:spcAft>
          <a:spcPct val="0"/>
        </a:spcAft>
        <a:defRPr sz="4100" b="1">
          <a:solidFill>
            <a:schemeClr val="tx2"/>
          </a:solidFill>
          <a:latin typeface="Lucida Sans Unicode" pitchFamily="34" charset="0"/>
        </a:defRPr>
      </a:lvl9pPr>
      <a:extLst/>
    </p:titleStyle>
    <p:bodyStyle>
      <a:lvl1pPr marL="365125" indent="-255588" algn="l" rtl="0" eaLnBrk="0" fontAlgn="base" hangingPunct="0">
        <a:spcBef>
          <a:spcPts val="400"/>
        </a:spcBef>
        <a:spcAft>
          <a:spcPct val="0"/>
        </a:spcAft>
        <a:buClr>
          <a:schemeClr val="accent1"/>
        </a:buClr>
        <a:buSzPct val="68000"/>
        <a:buFont typeface="Wingdings 3" pitchFamily="18" charset="2"/>
        <a:buChar char=""/>
        <a:defRPr sz="2700" kern="1200">
          <a:solidFill>
            <a:schemeClr val="tx1"/>
          </a:solidFill>
          <a:latin typeface="+mn-lt"/>
          <a:ea typeface="+mn-ea"/>
          <a:cs typeface="+mn-cs"/>
        </a:defRPr>
      </a:lvl1pPr>
      <a:lvl2pPr marL="620713" indent="-228600" algn="l" rtl="0" eaLnBrk="0" fontAlgn="base" hangingPunct="0">
        <a:spcBef>
          <a:spcPts val="325"/>
        </a:spcBef>
        <a:spcAft>
          <a:spcPct val="0"/>
        </a:spcAft>
        <a:buClr>
          <a:schemeClr val="accent1"/>
        </a:buClr>
        <a:buFont typeface="Verdana" pitchFamily="34" charset="0"/>
        <a:buChar char="◦"/>
        <a:defRPr sz="2300" kern="1200">
          <a:solidFill>
            <a:schemeClr val="tx1"/>
          </a:solidFill>
          <a:latin typeface="+mn-lt"/>
          <a:ea typeface="+mn-ea"/>
          <a:cs typeface="+mn-cs"/>
        </a:defRPr>
      </a:lvl2pPr>
      <a:lvl3pPr marL="858838" indent="-228600" algn="l" rtl="0" eaLnBrk="0" fontAlgn="base" hangingPunct="0">
        <a:spcBef>
          <a:spcPts val="350"/>
        </a:spcBef>
        <a:spcAft>
          <a:spcPct val="0"/>
        </a:spcAft>
        <a:buClr>
          <a:schemeClr val="accent2"/>
        </a:buClr>
        <a:buSzPct val="100000"/>
        <a:buFont typeface="Wingdings 2" pitchFamily="18" charset="2"/>
        <a:buChar char=""/>
        <a:defRPr sz="2100" kern="1200">
          <a:solidFill>
            <a:schemeClr val="tx1"/>
          </a:solidFill>
          <a:latin typeface="+mn-lt"/>
          <a:ea typeface="+mn-ea"/>
          <a:cs typeface="+mn-cs"/>
        </a:defRPr>
      </a:lvl3pPr>
      <a:lvl4pPr marL="1143000" indent="-228600" algn="l" rtl="0" eaLnBrk="0" fontAlgn="base" hangingPunct="0">
        <a:spcBef>
          <a:spcPts val="350"/>
        </a:spcBef>
        <a:spcAft>
          <a:spcPct val="0"/>
        </a:spcAft>
        <a:buClr>
          <a:schemeClr val="accent2"/>
        </a:buClr>
        <a:buFont typeface="Wingdings 2" pitchFamily="18" charset="2"/>
        <a:buChar char=""/>
        <a:defRPr sz="1900" kern="1200">
          <a:solidFill>
            <a:schemeClr val="tx1"/>
          </a:solidFill>
          <a:latin typeface="+mn-lt"/>
          <a:ea typeface="+mn-ea"/>
          <a:cs typeface="+mn-cs"/>
        </a:defRPr>
      </a:lvl4pPr>
      <a:lvl5pPr marL="1371600" indent="-228600" algn="l" rtl="0" eaLnBrk="0" fontAlgn="base" hangingPunct="0">
        <a:spcBef>
          <a:spcPts val="350"/>
        </a:spcBef>
        <a:spcAft>
          <a:spcPct val="0"/>
        </a:spcAft>
        <a:buClr>
          <a:schemeClr val="accent2"/>
        </a:buClr>
        <a:buFont typeface="Wingdings 2" pitchFamily="18" charset="2"/>
        <a:buChar char=""/>
        <a:defRPr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Freeform 12"/>
          <p:cNvSpPr>
            <a:spLocks/>
          </p:cNvSpPr>
          <p:nvPr/>
        </p:nvSpPr>
        <p:spPr bwMode="auto">
          <a:xfrm>
            <a:off x="500063" y="5945188"/>
            <a:ext cx="4940300" cy="9207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a:lstStyle>
            <a:extLst/>
          </a:lstStyle>
          <a:p>
            <a:pPr fontAlgn="auto">
              <a:spcBef>
                <a:spcPts val="0"/>
              </a:spcBef>
              <a:spcAft>
                <a:spcPts val="0"/>
              </a:spcAft>
              <a:defRPr/>
            </a:pPr>
            <a:endParaRPr lang="en-US" dirty="0">
              <a:solidFill>
                <a:prstClr val="black"/>
              </a:solidFill>
              <a:latin typeface="Lucida Sans Unicode"/>
            </a:endParaRPr>
          </a:p>
        </p:txBody>
      </p:sp>
      <p:sp>
        <p:nvSpPr>
          <p:cNvPr id="12" name="Freeform 11"/>
          <p:cNvSpPr>
            <a:spLocks/>
          </p:cNvSpPr>
          <p:nvPr/>
        </p:nvSpPr>
        <p:spPr bwMode="auto">
          <a:xfrm>
            <a:off x="485775" y="5938838"/>
            <a:ext cx="3690938" cy="9334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591" h="588">
                <a:moveTo>
                  <a:pt x="0" y="0"/>
                </a:moveTo>
                <a:lnTo>
                  <a:pt x="5591" y="585"/>
                </a:lnTo>
                <a:lnTo>
                  <a:pt x="4415" y="588"/>
                </a:lnTo>
                <a:lnTo>
                  <a:pt x="12" y="4"/>
                </a:lnTo>
              </a:path>
            </a:pathLst>
          </a:custGeom>
          <a:solidFill>
            <a:srgbClr val="000000">
              <a:alpha val="100000"/>
            </a:srgbClr>
          </a:solidFill>
          <a:ln w="9525" cap="flat" cmpd="sng" algn="ctr">
            <a:noFill/>
            <a:prstDash val="solid"/>
            <a:round/>
            <a:headEnd type="none" w="med" len="med"/>
            <a:tailEnd type="none" w="med" len="med"/>
          </a:ln>
          <a:effectLst/>
        </p:spPr>
        <p:txBody>
          <a:bodyPr/>
          <a:lstStyle>
            <a:extLst/>
          </a:lstStyle>
          <a:p>
            <a:pPr fontAlgn="auto">
              <a:spcBef>
                <a:spcPts val="0"/>
              </a:spcBef>
              <a:spcAft>
                <a:spcPts val="0"/>
              </a:spcAft>
              <a:defRPr/>
            </a:pPr>
            <a:endParaRPr lang="en-US" dirty="0">
              <a:solidFill>
                <a:prstClr val="black"/>
              </a:solidFill>
              <a:latin typeface="Lucida Sans Unicode"/>
            </a:endParaRPr>
          </a:p>
        </p:txBody>
      </p:sp>
      <p:sp>
        <p:nvSpPr>
          <p:cNvPr id="14" name="Right Triangle 13"/>
          <p:cNvSpPr>
            <a:spLocks/>
          </p:cNvSpPr>
          <p:nvPr/>
        </p:nvSpPr>
        <p:spPr bwMode="auto">
          <a:xfrm>
            <a:off x="-6042" y="5791253"/>
            <a:ext cx="3402314" cy="1080868"/>
          </a:xfrm>
          <a:prstGeom prst="rtTriangle">
            <a:avLst/>
          </a:prstGeom>
          <a:blipFill>
            <a:blip r:embed="rId6"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endParaRPr lang="en-US">
              <a:solidFill>
                <a:srgbClr val="FFFFFF"/>
              </a:solidFill>
              <a:latin typeface="Lucida Sans Unicode" pitchFamily="34" charset="0"/>
            </a:endParaRPr>
          </a:p>
        </p:txBody>
      </p:sp>
      <p:cxnSp>
        <p:nvCxnSpPr>
          <p:cNvPr id="15" name="Straight Connector 14"/>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9" name="Title Placeholder 8"/>
          <p:cNvSpPr>
            <a:spLocks noGrp="1"/>
          </p:cNvSpPr>
          <p:nvPr>
            <p:ph type="title"/>
          </p:nvPr>
        </p:nvSpPr>
        <p:spPr>
          <a:xfrm>
            <a:off x="457200" y="274638"/>
            <a:ext cx="8229600" cy="1143000"/>
          </a:xfrm>
          <a:prstGeom prst="rect">
            <a:avLst/>
          </a:prstGeom>
        </p:spPr>
        <p:txBody>
          <a:bodyPr vert="horz" anchor="ctr">
            <a:normAutofit/>
            <a:scene3d>
              <a:camera prst="orthographicFront"/>
              <a:lightRig rig="soft" dir="t"/>
            </a:scene3d>
            <a:sp3d prstMaterial="softEdge">
              <a:bevelT w="25400" h="25400"/>
            </a:sp3d>
          </a:bodyPr>
          <a:lstStyle>
            <a:extLst/>
          </a:lstStyle>
          <a:p>
            <a:r>
              <a:rPr lang="en-US" smtClean="0"/>
              <a:t>Click to edit Master title style</a:t>
            </a:r>
            <a:endParaRPr lang="en-US"/>
          </a:p>
        </p:txBody>
      </p:sp>
      <p:sp>
        <p:nvSpPr>
          <p:cNvPr id="1033" name="Text Placeholder 29"/>
          <p:cNvSpPr>
            <a:spLocks noGrp="1"/>
          </p:cNvSpPr>
          <p:nvPr>
            <p:ph type="body" idx="1"/>
          </p:nvPr>
        </p:nvSpPr>
        <p:spPr bwMode="auto">
          <a:xfrm>
            <a:off x="457200" y="1481138"/>
            <a:ext cx="8229600" cy="45259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1" name="Footer Placeholder 4"/>
          <p:cNvSpPr txBox="1">
            <a:spLocks/>
          </p:cNvSpPr>
          <p:nvPr userDrawn="1"/>
        </p:nvSpPr>
        <p:spPr>
          <a:xfrm>
            <a:off x="6477000" y="6447797"/>
            <a:ext cx="2438400" cy="381000"/>
          </a:xfrm>
          <a:prstGeom prst="rect">
            <a:avLst/>
          </a:prstGeom>
          <a:solidFill>
            <a:schemeClr val="bg1">
              <a:alpha val="90000"/>
            </a:schemeClr>
          </a:solidFill>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r>
              <a:rPr lang="en-US" sz="900" dirty="0" smtClean="0">
                <a:solidFill>
                  <a:srgbClr val="000000"/>
                </a:solidFill>
                <a:effectLst>
                  <a:outerShdw blurRad="38100" dist="38100" dir="2700000" algn="tl">
                    <a:srgbClr val="C0C0C0"/>
                  </a:outerShdw>
                </a:effectLst>
                <a:latin typeface="Tahoma" charset="0"/>
                <a:cs typeface="Arial" charset="0"/>
              </a:rPr>
              <a:t>Copyright © 2015 Pearson Education, Inc.</a:t>
            </a:r>
            <a:endParaRPr lang="en-US" sz="900" b="1" dirty="0">
              <a:solidFill>
                <a:srgbClr val="464646"/>
              </a:solidFill>
              <a:effectLst>
                <a:outerShdw blurRad="31750" dist="25400" dir="5400000" algn="tl" rotWithShape="0">
                  <a:srgbClr val="000000">
                    <a:alpha val="25000"/>
                  </a:srgbClr>
                </a:outerShdw>
              </a:effectLst>
              <a:cs typeface="Lucida Sans Unicode" pitchFamily="34" charset="0"/>
            </a:endParaRPr>
          </a:p>
        </p:txBody>
      </p:sp>
    </p:spTree>
  </p:cSld>
  <p:clrMap bg1="lt1" tx1="dk1" bg2="lt2" tx2="dk2" accent1="accent1" accent2="accent2" accent3="accent3" accent4="accent4" accent5="accent5" accent6="accent6" hlink="hlink" folHlink="folHlink"/>
  <p:sldLayoutIdLst>
    <p:sldLayoutId id="2147483882" r:id="rId1"/>
    <p:sldLayoutId id="2147483883" r:id="rId2"/>
    <p:sldLayoutId id="2147483884" r:id="rId3"/>
    <p:sldLayoutId id="2147483888" r:id="rId4"/>
  </p:sldLayoutIdLst>
  <p:hf hdr="0" ftr="0" dt="0"/>
  <p:txStyles>
    <p:titleStyle>
      <a:lvl1pPr algn="l" rtl="0" eaLnBrk="0" fontAlgn="base" hangingPunct="0">
        <a:spcBef>
          <a:spcPct val="0"/>
        </a:spcBef>
        <a:spcAft>
          <a:spcPct val="0"/>
        </a:spcAft>
        <a:defRPr sz="4100" b="1" kern="1200">
          <a:solidFill>
            <a:schemeClr val="tx2"/>
          </a:solidFill>
          <a:effectLst>
            <a:outerShdw blurRad="31750" dist="25400" dir="5400000" algn="tl" rotWithShape="0">
              <a:srgbClr val="000000">
                <a:alpha val="25000"/>
              </a:srgbClr>
            </a:outerShdw>
          </a:effectLst>
          <a:latin typeface="+mj-lt"/>
          <a:ea typeface="+mj-ea"/>
          <a:cs typeface="+mj-cs"/>
        </a:defRPr>
      </a:lvl1pPr>
      <a:lvl2pPr algn="l" rtl="0" eaLnBrk="0" fontAlgn="base" hangingPunct="0">
        <a:spcBef>
          <a:spcPct val="0"/>
        </a:spcBef>
        <a:spcAft>
          <a:spcPct val="0"/>
        </a:spcAft>
        <a:defRPr sz="4100" b="1">
          <a:solidFill>
            <a:schemeClr val="tx2"/>
          </a:solidFill>
          <a:latin typeface="Lucida Sans Unicode" pitchFamily="34" charset="0"/>
        </a:defRPr>
      </a:lvl2pPr>
      <a:lvl3pPr algn="l" rtl="0" eaLnBrk="0" fontAlgn="base" hangingPunct="0">
        <a:spcBef>
          <a:spcPct val="0"/>
        </a:spcBef>
        <a:spcAft>
          <a:spcPct val="0"/>
        </a:spcAft>
        <a:defRPr sz="4100" b="1">
          <a:solidFill>
            <a:schemeClr val="tx2"/>
          </a:solidFill>
          <a:latin typeface="Lucida Sans Unicode" pitchFamily="34" charset="0"/>
        </a:defRPr>
      </a:lvl3pPr>
      <a:lvl4pPr algn="l" rtl="0" eaLnBrk="0" fontAlgn="base" hangingPunct="0">
        <a:spcBef>
          <a:spcPct val="0"/>
        </a:spcBef>
        <a:spcAft>
          <a:spcPct val="0"/>
        </a:spcAft>
        <a:defRPr sz="4100" b="1">
          <a:solidFill>
            <a:schemeClr val="tx2"/>
          </a:solidFill>
          <a:latin typeface="Lucida Sans Unicode" pitchFamily="34" charset="0"/>
        </a:defRPr>
      </a:lvl4pPr>
      <a:lvl5pPr algn="l" rtl="0" eaLnBrk="0" fontAlgn="base" hangingPunct="0">
        <a:spcBef>
          <a:spcPct val="0"/>
        </a:spcBef>
        <a:spcAft>
          <a:spcPct val="0"/>
        </a:spcAft>
        <a:defRPr sz="4100" b="1">
          <a:solidFill>
            <a:schemeClr val="tx2"/>
          </a:solidFill>
          <a:latin typeface="Lucida Sans Unicode" pitchFamily="34" charset="0"/>
        </a:defRPr>
      </a:lvl5pPr>
      <a:lvl6pPr marL="457200" algn="l" rtl="0" fontAlgn="base">
        <a:spcBef>
          <a:spcPct val="0"/>
        </a:spcBef>
        <a:spcAft>
          <a:spcPct val="0"/>
        </a:spcAft>
        <a:defRPr sz="4100" b="1">
          <a:solidFill>
            <a:schemeClr val="tx2"/>
          </a:solidFill>
          <a:latin typeface="Lucida Sans Unicode" pitchFamily="34" charset="0"/>
        </a:defRPr>
      </a:lvl6pPr>
      <a:lvl7pPr marL="914400" algn="l" rtl="0" fontAlgn="base">
        <a:spcBef>
          <a:spcPct val="0"/>
        </a:spcBef>
        <a:spcAft>
          <a:spcPct val="0"/>
        </a:spcAft>
        <a:defRPr sz="4100" b="1">
          <a:solidFill>
            <a:schemeClr val="tx2"/>
          </a:solidFill>
          <a:latin typeface="Lucida Sans Unicode" pitchFamily="34" charset="0"/>
        </a:defRPr>
      </a:lvl7pPr>
      <a:lvl8pPr marL="1371600" algn="l" rtl="0" fontAlgn="base">
        <a:spcBef>
          <a:spcPct val="0"/>
        </a:spcBef>
        <a:spcAft>
          <a:spcPct val="0"/>
        </a:spcAft>
        <a:defRPr sz="4100" b="1">
          <a:solidFill>
            <a:schemeClr val="tx2"/>
          </a:solidFill>
          <a:latin typeface="Lucida Sans Unicode" pitchFamily="34" charset="0"/>
        </a:defRPr>
      </a:lvl8pPr>
      <a:lvl9pPr marL="1828800" algn="l" rtl="0" fontAlgn="base">
        <a:spcBef>
          <a:spcPct val="0"/>
        </a:spcBef>
        <a:spcAft>
          <a:spcPct val="0"/>
        </a:spcAft>
        <a:defRPr sz="4100" b="1">
          <a:solidFill>
            <a:schemeClr val="tx2"/>
          </a:solidFill>
          <a:latin typeface="Lucida Sans Unicode" pitchFamily="34" charset="0"/>
        </a:defRPr>
      </a:lvl9pPr>
      <a:extLst/>
    </p:titleStyle>
    <p:bodyStyle>
      <a:lvl1pPr marL="365125" indent="-255588" algn="l" rtl="0" eaLnBrk="0" fontAlgn="base" hangingPunct="0">
        <a:spcBef>
          <a:spcPts val="400"/>
        </a:spcBef>
        <a:spcAft>
          <a:spcPct val="0"/>
        </a:spcAft>
        <a:buClr>
          <a:schemeClr val="accent1"/>
        </a:buClr>
        <a:buSzPct val="68000"/>
        <a:buFont typeface="Wingdings 3" pitchFamily="18" charset="2"/>
        <a:buChar char=""/>
        <a:defRPr sz="2700" kern="1200">
          <a:solidFill>
            <a:schemeClr val="tx1"/>
          </a:solidFill>
          <a:latin typeface="+mn-lt"/>
          <a:ea typeface="+mn-ea"/>
          <a:cs typeface="+mn-cs"/>
        </a:defRPr>
      </a:lvl1pPr>
      <a:lvl2pPr marL="620713" indent="-228600" algn="l" rtl="0" eaLnBrk="0" fontAlgn="base" hangingPunct="0">
        <a:spcBef>
          <a:spcPts val="325"/>
        </a:spcBef>
        <a:spcAft>
          <a:spcPct val="0"/>
        </a:spcAft>
        <a:buClr>
          <a:schemeClr val="accent1"/>
        </a:buClr>
        <a:buFont typeface="Verdana" pitchFamily="34" charset="0"/>
        <a:buChar char="◦"/>
        <a:defRPr sz="2300" kern="1200">
          <a:solidFill>
            <a:schemeClr val="tx1"/>
          </a:solidFill>
          <a:latin typeface="+mn-lt"/>
          <a:ea typeface="+mn-ea"/>
          <a:cs typeface="+mn-cs"/>
        </a:defRPr>
      </a:lvl2pPr>
      <a:lvl3pPr marL="858838" indent="-228600" algn="l" rtl="0" eaLnBrk="0" fontAlgn="base" hangingPunct="0">
        <a:spcBef>
          <a:spcPts val="350"/>
        </a:spcBef>
        <a:spcAft>
          <a:spcPct val="0"/>
        </a:spcAft>
        <a:buClr>
          <a:schemeClr val="accent2"/>
        </a:buClr>
        <a:buSzPct val="100000"/>
        <a:buFont typeface="Wingdings 2" pitchFamily="18" charset="2"/>
        <a:buChar char=""/>
        <a:defRPr sz="2100" kern="1200">
          <a:solidFill>
            <a:schemeClr val="tx1"/>
          </a:solidFill>
          <a:latin typeface="+mn-lt"/>
          <a:ea typeface="+mn-ea"/>
          <a:cs typeface="+mn-cs"/>
        </a:defRPr>
      </a:lvl3pPr>
      <a:lvl4pPr marL="1143000" indent="-228600" algn="l" rtl="0" eaLnBrk="0" fontAlgn="base" hangingPunct="0">
        <a:spcBef>
          <a:spcPts val="350"/>
        </a:spcBef>
        <a:spcAft>
          <a:spcPct val="0"/>
        </a:spcAft>
        <a:buClr>
          <a:schemeClr val="accent2"/>
        </a:buClr>
        <a:buFont typeface="Wingdings 2" pitchFamily="18" charset="2"/>
        <a:buChar char=""/>
        <a:defRPr sz="1900" kern="1200">
          <a:solidFill>
            <a:schemeClr val="tx1"/>
          </a:solidFill>
          <a:latin typeface="+mn-lt"/>
          <a:ea typeface="+mn-ea"/>
          <a:cs typeface="+mn-cs"/>
        </a:defRPr>
      </a:lvl4pPr>
      <a:lvl5pPr marL="1371600" indent="-228600" algn="l" rtl="0" eaLnBrk="0" fontAlgn="base" hangingPunct="0">
        <a:spcBef>
          <a:spcPts val="350"/>
        </a:spcBef>
        <a:spcAft>
          <a:spcPct val="0"/>
        </a:spcAft>
        <a:buClr>
          <a:schemeClr val="accent2"/>
        </a:buClr>
        <a:buFont typeface="Wingdings 2" pitchFamily="18" charset="2"/>
        <a:buChar char=""/>
        <a:defRPr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cid:3287383400_2177562"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ubtitle 2"/>
          <p:cNvSpPr>
            <a:spLocks noGrp="1"/>
          </p:cNvSpPr>
          <p:nvPr>
            <p:ph idx="1"/>
          </p:nvPr>
        </p:nvSpPr>
        <p:spPr>
          <a:xfrm>
            <a:off x="609600" y="1447800"/>
            <a:ext cx="8229600" cy="4525962"/>
          </a:xfrm>
          <a:prstGeom prst="round2DiagRect">
            <a:avLst/>
          </a:prstGeom>
          <a:solidFill>
            <a:schemeClr val="bg1">
              <a:alpha val="90000"/>
            </a:schemeClr>
          </a:solidFill>
          <a:ln>
            <a:miter lim="800000"/>
            <a:headEnd/>
            <a:tailEnd/>
          </a:ln>
        </p:spPr>
        <p:txBody>
          <a:bodyPr rtlCol="0" anchor="ctr">
            <a:normAutofit/>
          </a:bodyPr>
          <a:lstStyle/>
          <a:p>
            <a:pPr algn="r" fontAlgn="auto">
              <a:spcBef>
                <a:spcPct val="0"/>
              </a:spcBef>
              <a:spcAft>
                <a:spcPts val="0"/>
              </a:spcAft>
              <a:buFont typeface="Arial" pitchFamily="34" charset="0"/>
              <a:buNone/>
              <a:defRPr/>
            </a:pPr>
            <a:r>
              <a:rPr lang="en-US" b="1" dirty="0" smtClean="0">
                <a:solidFill>
                  <a:schemeClr val="tx2"/>
                </a:solidFill>
                <a:effectLst>
                  <a:outerShdw blurRad="31750" dist="25400" dir="5400000" algn="tl" rotWithShape="0">
                    <a:srgbClr val="000000">
                      <a:alpha val="25000"/>
                    </a:srgbClr>
                  </a:outerShdw>
                </a:effectLst>
                <a:ea typeface="+mj-ea"/>
                <a:cs typeface="Lucida Sans Unicode" pitchFamily="34" charset="0"/>
              </a:rPr>
              <a:t>  Chapter 6</a:t>
            </a:r>
            <a:endParaRPr lang="en-US" b="1" dirty="0">
              <a:solidFill>
                <a:schemeClr val="tx2"/>
              </a:solidFill>
              <a:effectLst>
                <a:outerShdw blurRad="31750" dist="25400" dir="5400000" algn="tl" rotWithShape="0">
                  <a:srgbClr val="000000">
                    <a:alpha val="25000"/>
                  </a:srgbClr>
                </a:outerShdw>
              </a:effectLst>
              <a:ea typeface="+mj-ea"/>
              <a:cs typeface="Lucida Sans Unicode" pitchFamily="34" charset="0"/>
            </a:endParaRPr>
          </a:p>
        </p:txBody>
      </p:sp>
      <p:sp>
        <p:nvSpPr>
          <p:cNvPr id="7" name="Title 1"/>
          <p:cNvSpPr>
            <a:spLocks noGrp="1"/>
          </p:cNvSpPr>
          <p:nvPr>
            <p:ph type="title"/>
          </p:nvPr>
        </p:nvSpPr>
        <p:spPr>
          <a:xfrm>
            <a:off x="381000" y="2286000"/>
            <a:ext cx="8229600" cy="1143000"/>
          </a:xfrm>
          <a:prstGeom prst="round2DiagRect">
            <a:avLst/>
          </a:prstGeom>
          <a:solidFill>
            <a:schemeClr val="bg1">
              <a:alpha val="90000"/>
            </a:schemeClr>
          </a:solidFill>
        </p:spPr>
        <p:txBody>
          <a:bodyPr rtlCol="0"/>
          <a:lstStyle/>
          <a:p>
            <a:pPr algn="r" fontAlgn="auto">
              <a:spcAft>
                <a:spcPts val="0"/>
              </a:spcAft>
              <a:defRPr/>
            </a:pPr>
            <a:r>
              <a:rPr lang="en-US" sz="4800" dirty="0" smtClean="0">
                <a:cs typeface="Lucida Sans Unicode" pitchFamily="34" charset="0"/>
              </a:rPr>
              <a:t>Firewalls</a:t>
            </a:r>
            <a:endParaRPr lang="en-US" sz="4800" dirty="0">
              <a:cs typeface="Lucida Sans Unicode" pitchFamily="34" charset="0"/>
            </a:endParaRPr>
          </a:p>
        </p:txBody>
      </p:sp>
      <p:sp>
        <p:nvSpPr>
          <p:cNvPr id="12" name="Title 1"/>
          <p:cNvSpPr txBox="1">
            <a:spLocks/>
          </p:cNvSpPr>
          <p:nvPr/>
        </p:nvSpPr>
        <p:spPr>
          <a:xfrm>
            <a:off x="152400" y="381000"/>
            <a:ext cx="8686800" cy="1143000"/>
          </a:xfrm>
          <a:prstGeom prst="round2DiagRect">
            <a:avLst/>
          </a:prstGeom>
          <a:solidFill>
            <a:schemeClr val="bg1">
              <a:alpha val="90000"/>
            </a:schemeClr>
          </a:solidFill>
        </p:spPr>
        <p:txBody>
          <a:bodyPr vert="horz" rtlCol="0" anchor="ctr">
            <a:normAutofit/>
            <a:scene3d>
              <a:camera prst="orthographicFront"/>
              <a:lightRig rig="soft" dir="t"/>
            </a:scene3d>
            <a:sp3d prstMaterial="softEdge">
              <a:bevelT w="25400" h="25400"/>
            </a:sp3d>
          </a:bodyPr>
          <a:lstStyle>
            <a:lvl1pPr algn="l" rtl="0" eaLnBrk="0" fontAlgn="base" hangingPunct="0">
              <a:spcBef>
                <a:spcPct val="0"/>
              </a:spcBef>
              <a:spcAft>
                <a:spcPct val="0"/>
              </a:spcAft>
              <a:defRPr sz="4100" b="1" kern="1200">
                <a:solidFill>
                  <a:schemeClr val="tx2"/>
                </a:solidFill>
                <a:effectLst>
                  <a:outerShdw blurRad="31750" dist="25400" dir="5400000" algn="tl" rotWithShape="0">
                    <a:srgbClr val="000000">
                      <a:alpha val="25000"/>
                    </a:srgbClr>
                  </a:outerShdw>
                </a:effectLst>
                <a:latin typeface="+mj-lt"/>
                <a:ea typeface="+mj-ea"/>
                <a:cs typeface="+mj-cs"/>
              </a:defRPr>
            </a:lvl1pPr>
            <a:lvl2pPr algn="l" rtl="0" eaLnBrk="0" fontAlgn="base" hangingPunct="0">
              <a:spcBef>
                <a:spcPct val="0"/>
              </a:spcBef>
              <a:spcAft>
                <a:spcPct val="0"/>
              </a:spcAft>
              <a:defRPr sz="4100" b="1">
                <a:solidFill>
                  <a:schemeClr val="tx2"/>
                </a:solidFill>
                <a:latin typeface="Lucida Sans Unicode" pitchFamily="34" charset="0"/>
              </a:defRPr>
            </a:lvl2pPr>
            <a:lvl3pPr algn="l" rtl="0" eaLnBrk="0" fontAlgn="base" hangingPunct="0">
              <a:spcBef>
                <a:spcPct val="0"/>
              </a:spcBef>
              <a:spcAft>
                <a:spcPct val="0"/>
              </a:spcAft>
              <a:defRPr sz="4100" b="1">
                <a:solidFill>
                  <a:schemeClr val="tx2"/>
                </a:solidFill>
                <a:latin typeface="Lucida Sans Unicode" pitchFamily="34" charset="0"/>
              </a:defRPr>
            </a:lvl3pPr>
            <a:lvl4pPr algn="l" rtl="0" eaLnBrk="0" fontAlgn="base" hangingPunct="0">
              <a:spcBef>
                <a:spcPct val="0"/>
              </a:spcBef>
              <a:spcAft>
                <a:spcPct val="0"/>
              </a:spcAft>
              <a:defRPr sz="4100" b="1">
                <a:solidFill>
                  <a:schemeClr val="tx2"/>
                </a:solidFill>
                <a:latin typeface="Lucida Sans Unicode" pitchFamily="34" charset="0"/>
              </a:defRPr>
            </a:lvl4pPr>
            <a:lvl5pPr algn="l" rtl="0" eaLnBrk="0" fontAlgn="base" hangingPunct="0">
              <a:spcBef>
                <a:spcPct val="0"/>
              </a:spcBef>
              <a:spcAft>
                <a:spcPct val="0"/>
              </a:spcAft>
              <a:defRPr sz="4100" b="1">
                <a:solidFill>
                  <a:schemeClr val="tx2"/>
                </a:solidFill>
                <a:latin typeface="Lucida Sans Unicode" pitchFamily="34" charset="0"/>
              </a:defRPr>
            </a:lvl5pPr>
            <a:lvl6pPr marL="457200" algn="l" rtl="0" fontAlgn="base">
              <a:spcBef>
                <a:spcPct val="0"/>
              </a:spcBef>
              <a:spcAft>
                <a:spcPct val="0"/>
              </a:spcAft>
              <a:defRPr sz="4100" b="1">
                <a:solidFill>
                  <a:schemeClr val="tx2"/>
                </a:solidFill>
                <a:latin typeface="Lucida Sans Unicode" pitchFamily="34" charset="0"/>
              </a:defRPr>
            </a:lvl6pPr>
            <a:lvl7pPr marL="914400" algn="l" rtl="0" fontAlgn="base">
              <a:spcBef>
                <a:spcPct val="0"/>
              </a:spcBef>
              <a:spcAft>
                <a:spcPct val="0"/>
              </a:spcAft>
              <a:defRPr sz="4100" b="1">
                <a:solidFill>
                  <a:schemeClr val="tx2"/>
                </a:solidFill>
                <a:latin typeface="Lucida Sans Unicode" pitchFamily="34" charset="0"/>
              </a:defRPr>
            </a:lvl7pPr>
            <a:lvl8pPr marL="1371600" algn="l" rtl="0" fontAlgn="base">
              <a:spcBef>
                <a:spcPct val="0"/>
              </a:spcBef>
              <a:spcAft>
                <a:spcPct val="0"/>
              </a:spcAft>
              <a:defRPr sz="4100" b="1">
                <a:solidFill>
                  <a:schemeClr val="tx2"/>
                </a:solidFill>
                <a:latin typeface="Lucida Sans Unicode" pitchFamily="34" charset="0"/>
              </a:defRPr>
            </a:lvl8pPr>
            <a:lvl9pPr marL="1828800" algn="l" rtl="0" fontAlgn="base">
              <a:spcBef>
                <a:spcPct val="0"/>
              </a:spcBef>
              <a:spcAft>
                <a:spcPct val="0"/>
              </a:spcAft>
              <a:defRPr sz="4100" b="1">
                <a:solidFill>
                  <a:schemeClr val="tx2"/>
                </a:solidFill>
                <a:latin typeface="Lucida Sans Unicode" pitchFamily="34" charset="0"/>
              </a:defRPr>
            </a:lvl9pPr>
            <a:extLst/>
          </a:lstStyle>
          <a:p>
            <a:pPr algn="ctr" fontAlgn="auto">
              <a:spcAft>
                <a:spcPts val="0"/>
              </a:spcAft>
              <a:defRPr/>
            </a:pPr>
            <a:r>
              <a:rPr lang="en-US" sz="3200" dirty="0" smtClean="0">
                <a:solidFill>
                  <a:srgbClr val="464646"/>
                </a:solidFill>
                <a:latin typeface="Lucida Sans Unicode"/>
                <a:cs typeface="Lucida Sans Unicode" pitchFamily="34" charset="0"/>
              </a:rPr>
              <a:t>Corporate Computer Security, 4</a:t>
            </a:r>
            <a:r>
              <a:rPr lang="en-US" sz="3200" baseline="30000" dirty="0" smtClean="0">
                <a:solidFill>
                  <a:srgbClr val="464646"/>
                </a:solidFill>
                <a:latin typeface="Lucida Sans Unicode"/>
                <a:cs typeface="Lucida Sans Unicode" pitchFamily="34" charset="0"/>
              </a:rPr>
              <a:t>th</a:t>
            </a:r>
            <a:r>
              <a:rPr lang="en-US" sz="3200" dirty="0" smtClean="0">
                <a:solidFill>
                  <a:srgbClr val="464646"/>
                </a:solidFill>
                <a:latin typeface="Lucida Sans Unicode"/>
                <a:cs typeface="Lucida Sans Unicode" pitchFamily="34" charset="0"/>
              </a:rPr>
              <a:t> Edition </a:t>
            </a:r>
          </a:p>
          <a:p>
            <a:pPr algn="ctr" fontAlgn="auto">
              <a:spcAft>
                <a:spcPts val="0"/>
              </a:spcAft>
              <a:defRPr/>
            </a:pPr>
            <a:r>
              <a:rPr lang="en-US" sz="2800" dirty="0" smtClean="0">
                <a:solidFill>
                  <a:srgbClr val="464646"/>
                </a:solidFill>
                <a:latin typeface="Lucida Sans Unicode"/>
                <a:cs typeface="Lucida Sans Unicode" pitchFamily="34" charset="0"/>
              </a:rPr>
              <a:t>Randall J. Boyle &amp; Raymond R. Panko</a:t>
            </a:r>
            <a:endParaRPr lang="en-US" sz="2800" dirty="0">
              <a:solidFill>
                <a:srgbClr val="464646"/>
              </a:solidFill>
              <a:latin typeface="Lucida Sans Unicode"/>
              <a:cs typeface="Lucida Sans Unicode" pitchFamily="34" charset="0"/>
            </a:endParaRPr>
          </a:p>
        </p:txBody>
      </p:sp>
    </p:spTree>
    <p:extLst>
      <p:ext uri="{BB962C8B-B14F-4D97-AF65-F5344CB8AC3E}">
        <p14:creationId xmlns:p14="http://schemas.microsoft.com/office/powerpoint/2010/main" val="7104799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3554" name="Content Placeholder 1"/>
          <p:cNvSpPr>
            <a:spLocks noGrp="1"/>
          </p:cNvSpPr>
          <p:nvPr>
            <p:ph idx="1"/>
          </p:nvPr>
        </p:nvSpPr>
        <p:spPr/>
        <p:txBody>
          <a:bodyPr/>
          <a:lstStyle/>
          <a:p>
            <a:pPr eaLnBrk="1"/>
            <a:r>
              <a:rPr lang="en-US" b="1" dirty="0" smtClean="0"/>
              <a:t>Firewall Capacity</a:t>
            </a:r>
          </a:p>
          <a:p>
            <a:pPr lvl="1" eaLnBrk="1"/>
            <a:r>
              <a:rPr lang="en-US" dirty="0" smtClean="0"/>
              <a:t>Firewalls must have the capacity to handle the incoming traffic volume</a:t>
            </a:r>
          </a:p>
          <a:p>
            <a:pPr lvl="1" eaLnBrk="1"/>
            <a:r>
              <a:rPr lang="en-US" dirty="0" smtClean="0"/>
              <a:t>Some can handle normal traffic but cannot handle traffic during heavy attacks</a:t>
            </a:r>
          </a:p>
          <a:p>
            <a:pPr lvl="1" eaLnBrk="1"/>
            <a:r>
              <a:rPr lang="en-US" dirty="0" smtClean="0"/>
              <a:t>They must be able to handle incoming traffic at wire speed—the maximum speed of data coming into each port</a:t>
            </a:r>
          </a:p>
          <a:p>
            <a:pPr eaLnBrk="1" hangingPunct="1"/>
            <a:endParaRPr lang="en-US" dirty="0" smtClean="0"/>
          </a:p>
        </p:txBody>
      </p:sp>
      <p:sp>
        <p:nvSpPr>
          <p:cNvPr id="5" name="Title 4"/>
          <p:cNvSpPr>
            <a:spLocks noGrp="1"/>
          </p:cNvSpPr>
          <p:nvPr>
            <p:ph type="title"/>
          </p:nvPr>
        </p:nvSpPr>
        <p:spPr/>
        <p:txBody>
          <a:bodyPr/>
          <a:lstStyle/>
          <a:p>
            <a:pPr eaLnBrk="1" fontAlgn="auto" hangingPunct="1">
              <a:spcAft>
                <a:spcPts val="0"/>
              </a:spcAft>
              <a:defRPr/>
            </a:pPr>
            <a:r>
              <a:rPr lang="en-US" dirty="0" smtClean="0"/>
              <a:t>6.1: The Danger of Traffic Overload</a:t>
            </a:r>
            <a:endParaRPr lang="en-US" dirty="0"/>
          </a:p>
        </p:txBody>
      </p:sp>
      <p:sp>
        <p:nvSpPr>
          <p:cNvPr id="6" name="Slide Number Placeholder 1"/>
          <p:cNvSpPr txBox="1">
            <a:spLocks/>
          </p:cNvSpPr>
          <p:nvPr/>
        </p:nvSpPr>
        <p:spPr>
          <a:xfrm>
            <a:off x="152400" y="6172200"/>
            <a:ext cx="838200" cy="457200"/>
          </a:xfrm>
          <a:prstGeom prst="rect">
            <a:avLst/>
          </a:prstGeom>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r>
              <a:rPr lang="en-US" dirty="0" smtClean="0">
                <a:solidFill>
                  <a:prstClr val="white"/>
                </a:solidFill>
              </a:rPr>
              <a:t>6-</a:t>
            </a:r>
            <a:fld id="{DF3D5ACE-0B44-480C-935B-5F54025620FB}" type="slidenum">
              <a:rPr lang="en-US" smtClean="0">
                <a:solidFill>
                  <a:prstClr val="white"/>
                </a:solidFill>
              </a:rPr>
              <a:pPr/>
              <a:t>10</a:t>
            </a:fld>
            <a:endParaRPr lang="en-US" dirty="0">
              <a:solidFill>
                <a:prstClr val="white"/>
              </a:solidFil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4578" name="Content Placeholder 1"/>
          <p:cNvSpPr>
            <a:spLocks noGrp="1"/>
          </p:cNvSpPr>
          <p:nvPr>
            <p:ph idx="1"/>
          </p:nvPr>
        </p:nvSpPr>
        <p:spPr/>
        <p:txBody>
          <a:bodyPr/>
          <a:lstStyle/>
          <a:p>
            <a:pPr eaLnBrk="1"/>
            <a:r>
              <a:rPr lang="en-US" b="1" dirty="0" smtClean="0"/>
              <a:t>Processing Power Is Increasing Rapidly</a:t>
            </a:r>
          </a:p>
          <a:p>
            <a:pPr lvl="1" eaLnBrk="1"/>
            <a:r>
              <a:rPr lang="en-US" dirty="0" smtClean="0"/>
              <a:t>As processing power increases, more sophisticated filtering methods should become possible</a:t>
            </a:r>
          </a:p>
          <a:p>
            <a:pPr lvl="1" eaLnBrk="1"/>
            <a:r>
              <a:rPr lang="en-US" dirty="0" smtClean="0"/>
              <a:t>We can even have unified threat management (UTM), in which a single firewall can use many forms of filtering, including antivirus filtering and even spam filtering. (Traditional firewalls do not do these types of application-level malware filtering.)</a:t>
            </a:r>
          </a:p>
          <a:p>
            <a:pPr lvl="1" eaLnBrk="1"/>
            <a:r>
              <a:rPr lang="en-US" dirty="0" smtClean="0"/>
              <a:t>However, increasing traffic is soaking up much of this increasing processing power</a:t>
            </a:r>
          </a:p>
          <a:p>
            <a:pPr eaLnBrk="1" hangingPunct="1"/>
            <a:endParaRPr lang="en-US" dirty="0" smtClean="0"/>
          </a:p>
        </p:txBody>
      </p:sp>
      <p:sp>
        <p:nvSpPr>
          <p:cNvPr id="5" name="Title 4"/>
          <p:cNvSpPr>
            <a:spLocks noGrp="1"/>
          </p:cNvSpPr>
          <p:nvPr>
            <p:ph type="title"/>
          </p:nvPr>
        </p:nvSpPr>
        <p:spPr/>
        <p:txBody>
          <a:bodyPr/>
          <a:lstStyle/>
          <a:p>
            <a:pPr eaLnBrk="1" fontAlgn="auto" hangingPunct="1">
              <a:spcAft>
                <a:spcPts val="0"/>
              </a:spcAft>
              <a:defRPr/>
            </a:pPr>
            <a:r>
              <a:rPr lang="en-US" dirty="0" smtClean="0"/>
              <a:t>6.1: The Danger of Traffic Overload</a:t>
            </a:r>
            <a:endParaRPr lang="en-US" dirty="0"/>
          </a:p>
        </p:txBody>
      </p:sp>
      <p:sp>
        <p:nvSpPr>
          <p:cNvPr id="6" name="Slide Number Placeholder 1"/>
          <p:cNvSpPr txBox="1">
            <a:spLocks/>
          </p:cNvSpPr>
          <p:nvPr/>
        </p:nvSpPr>
        <p:spPr>
          <a:xfrm>
            <a:off x="152400" y="6172200"/>
            <a:ext cx="838200" cy="457200"/>
          </a:xfrm>
          <a:prstGeom prst="rect">
            <a:avLst/>
          </a:prstGeom>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r>
              <a:rPr lang="en-US" dirty="0" smtClean="0">
                <a:solidFill>
                  <a:prstClr val="white"/>
                </a:solidFill>
              </a:rPr>
              <a:t>6-</a:t>
            </a:r>
            <a:fld id="{DF3D5ACE-0B44-480C-935B-5F54025620FB}" type="slidenum">
              <a:rPr lang="en-US" smtClean="0">
                <a:solidFill>
                  <a:prstClr val="white"/>
                </a:solidFill>
              </a:rPr>
              <a:pPr/>
              <a:t>11</a:t>
            </a:fld>
            <a:endParaRPr lang="en-US" dirty="0">
              <a:solidFill>
                <a:prstClr val="white"/>
              </a:solidFil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5602" name="Content Placeholder 1"/>
          <p:cNvSpPr>
            <a:spLocks noGrp="1"/>
          </p:cNvSpPr>
          <p:nvPr>
            <p:ph idx="1"/>
          </p:nvPr>
        </p:nvSpPr>
        <p:spPr>
          <a:xfrm>
            <a:off x="457200" y="1570038"/>
            <a:ext cx="8229600" cy="4525962"/>
          </a:xfrm>
        </p:spPr>
        <p:txBody>
          <a:bodyPr/>
          <a:lstStyle/>
          <a:p>
            <a:pPr eaLnBrk="1"/>
            <a:r>
              <a:rPr lang="en-US" b="1" smtClean="0"/>
              <a:t>Firewall Filtering Mechanisms</a:t>
            </a:r>
          </a:p>
          <a:p>
            <a:pPr lvl="1" eaLnBrk="1"/>
            <a:r>
              <a:rPr lang="en-US" smtClean="0"/>
              <a:t>There are many types</a:t>
            </a:r>
          </a:p>
          <a:p>
            <a:pPr lvl="1" eaLnBrk="1"/>
            <a:r>
              <a:rPr lang="en-US" smtClean="0"/>
              <a:t>We will focus most heavily on the most important firewall filtering method, stateful packet inspection (SPI)</a:t>
            </a:r>
          </a:p>
          <a:p>
            <a:pPr lvl="1" eaLnBrk="1"/>
            <a:r>
              <a:rPr lang="en-US" smtClean="0"/>
              <a:t>Single firewalls can use multiple filtering mechanisms, most commonly, SPI with other secondary filtering mechanisms</a:t>
            </a:r>
          </a:p>
          <a:p>
            <a:pPr eaLnBrk="1" hangingPunct="1"/>
            <a:endParaRPr lang="en-US" smtClean="0"/>
          </a:p>
        </p:txBody>
      </p:sp>
      <p:sp>
        <p:nvSpPr>
          <p:cNvPr id="5" name="Title 4"/>
          <p:cNvSpPr>
            <a:spLocks noGrp="1"/>
          </p:cNvSpPr>
          <p:nvPr>
            <p:ph type="title"/>
          </p:nvPr>
        </p:nvSpPr>
        <p:spPr/>
        <p:txBody>
          <a:bodyPr/>
          <a:lstStyle/>
          <a:p>
            <a:pPr eaLnBrk="1" fontAlgn="auto" hangingPunct="1">
              <a:spcAft>
                <a:spcPts val="0"/>
              </a:spcAft>
              <a:defRPr/>
            </a:pPr>
            <a:r>
              <a:rPr lang="en-US" dirty="0" smtClean="0"/>
              <a:t>6.1: The Danger of Traffic Overload</a:t>
            </a:r>
            <a:endParaRPr lang="en-US" dirty="0"/>
          </a:p>
        </p:txBody>
      </p:sp>
      <p:sp>
        <p:nvSpPr>
          <p:cNvPr id="6" name="Slide Number Placeholder 1"/>
          <p:cNvSpPr txBox="1">
            <a:spLocks/>
          </p:cNvSpPr>
          <p:nvPr/>
        </p:nvSpPr>
        <p:spPr>
          <a:xfrm>
            <a:off x="152400" y="6172200"/>
            <a:ext cx="838200" cy="457200"/>
          </a:xfrm>
          <a:prstGeom prst="rect">
            <a:avLst/>
          </a:prstGeom>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r>
              <a:rPr lang="en-US" dirty="0" smtClean="0">
                <a:solidFill>
                  <a:prstClr val="white"/>
                </a:solidFill>
              </a:rPr>
              <a:t>6-</a:t>
            </a:r>
            <a:fld id="{DF3D5ACE-0B44-480C-935B-5F54025620FB}" type="slidenum">
              <a:rPr lang="en-US" smtClean="0">
                <a:solidFill>
                  <a:prstClr val="white"/>
                </a:solidFill>
              </a:rPr>
              <a:pPr/>
              <a:t>12</a:t>
            </a:fld>
            <a:endParaRPr lang="en-US" dirty="0">
              <a:solidFill>
                <a:prstClr val="white"/>
              </a:solidFil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792162"/>
          </a:xfrm>
        </p:spPr>
        <p:txBody>
          <a:bodyPr/>
          <a:lstStyle/>
          <a:p>
            <a:pPr eaLnBrk="1" hangingPunct="1">
              <a:defRPr/>
            </a:pPr>
            <a:r>
              <a:rPr lang="en-US" dirty="0" smtClean="0"/>
              <a:t>What’s Next?</a:t>
            </a:r>
            <a:endParaRPr lang="en-US" dirty="0"/>
          </a:p>
        </p:txBody>
      </p:sp>
      <p:sp>
        <p:nvSpPr>
          <p:cNvPr id="4" name="Subtitle 2"/>
          <p:cNvSpPr txBox="1">
            <a:spLocks/>
          </p:cNvSpPr>
          <p:nvPr/>
        </p:nvSpPr>
        <p:spPr>
          <a:xfrm>
            <a:off x="539750" y="10668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fontAlgn="auto">
              <a:spcAft>
                <a:spcPts val="0"/>
              </a:spcAft>
              <a:defRPr/>
            </a:pPr>
            <a:r>
              <a:rPr lang="en-US" sz="26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6.1  Introduction</a:t>
            </a:r>
          </a:p>
        </p:txBody>
      </p:sp>
      <p:sp>
        <p:nvSpPr>
          <p:cNvPr id="6" name="Subtitle 2"/>
          <p:cNvSpPr txBox="1">
            <a:spLocks/>
          </p:cNvSpPr>
          <p:nvPr/>
        </p:nvSpPr>
        <p:spPr>
          <a:xfrm>
            <a:off x="539750" y="1600200"/>
            <a:ext cx="8255000" cy="466725"/>
          </a:xfrm>
          <a:prstGeom prst="round2DiagRect">
            <a:avLst/>
          </a:prstGeom>
          <a:solidFill>
            <a:schemeClr val="accent2">
              <a:lumMod val="60000"/>
              <a:lumOff val="4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fontAlgn="auto">
              <a:spcAft>
                <a:spcPts val="0"/>
              </a:spcAft>
              <a:defRPr/>
            </a:pPr>
            <a:r>
              <a:rPr lang="en-US" sz="26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6.2  Static Packet Filtering</a:t>
            </a:r>
          </a:p>
        </p:txBody>
      </p:sp>
      <p:sp>
        <p:nvSpPr>
          <p:cNvPr id="7" name="Subtitle 2"/>
          <p:cNvSpPr txBox="1">
            <a:spLocks/>
          </p:cNvSpPr>
          <p:nvPr/>
        </p:nvSpPr>
        <p:spPr>
          <a:xfrm>
            <a:off x="539750" y="21336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6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6</a:t>
            </a:r>
            <a:r>
              <a:rPr lang="en-US" sz="26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.3  </a:t>
            </a:r>
            <a:r>
              <a:rPr lang="en-US" sz="2600" b="1" dirty="0" err="1">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Stateful</a:t>
            </a:r>
            <a:r>
              <a:rPr lang="en-US" sz="26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 Packet Inspection (SPI)</a:t>
            </a:r>
          </a:p>
        </p:txBody>
      </p:sp>
      <p:sp>
        <p:nvSpPr>
          <p:cNvPr id="8" name="Subtitle 2"/>
          <p:cNvSpPr txBox="1">
            <a:spLocks/>
          </p:cNvSpPr>
          <p:nvPr/>
        </p:nvSpPr>
        <p:spPr>
          <a:xfrm>
            <a:off x="539750" y="26670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6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6</a:t>
            </a:r>
            <a:r>
              <a:rPr lang="en-US" sz="26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.4  Network Access Translation (NAT)</a:t>
            </a:r>
          </a:p>
        </p:txBody>
      </p:sp>
      <p:sp>
        <p:nvSpPr>
          <p:cNvPr id="9" name="Subtitle 2"/>
          <p:cNvSpPr txBox="1">
            <a:spLocks/>
          </p:cNvSpPr>
          <p:nvPr/>
        </p:nvSpPr>
        <p:spPr>
          <a:xfrm>
            <a:off x="539750" y="32004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6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6</a:t>
            </a:r>
            <a:r>
              <a:rPr lang="en-US" sz="26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.5  Application Proxy Firewalls</a:t>
            </a:r>
          </a:p>
        </p:txBody>
      </p:sp>
      <p:sp>
        <p:nvSpPr>
          <p:cNvPr id="10" name="Subtitle 2"/>
          <p:cNvSpPr txBox="1">
            <a:spLocks/>
          </p:cNvSpPr>
          <p:nvPr/>
        </p:nvSpPr>
        <p:spPr>
          <a:xfrm>
            <a:off x="539750" y="37338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6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6</a:t>
            </a:r>
            <a:r>
              <a:rPr lang="en-US" sz="26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.6  Intrusion Detection Systems (IDSs)</a:t>
            </a:r>
          </a:p>
        </p:txBody>
      </p:sp>
      <p:sp>
        <p:nvSpPr>
          <p:cNvPr id="11" name="Subtitle 2"/>
          <p:cNvSpPr txBox="1">
            <a:spLocks/>
          </p:cNvSpPr>
          <p:nvPr/>
        </p:nvSpPr>
        <p:spPr>
          <a:xfrm>
            <a:off x="539750" y="42672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6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6</a:t>
            </a:r>
            <a:r>
              <a:rPr lang="en-US" sz="26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.7  Antivirus Filtering and Unified Threat Mgt.</a:t>
            </a:r>
          </a:p>
        </p:txBody>
      </p:sp>
      <p:sp>
        <p:nvSpPr>
          <p:cNvPr id="15" name="Slide Number Placeholder 3"/>
          <p:cNvSpPr>
            <a:spLocks noGrp="1"/>
          </p:cNvSpPr>
          <p:nvPr>
            <p:ph type="sldNum" sz="quarter" idx="4294967295"/>
          </p:nvPr>
        </p:nvSpPr>
        <p:spPr bwMode="auto">
          <a:xfrm>
            <a:off x="0" y="6416675"/>
            <a:ext cx="762000" cy="365125"/>
          </a:xfrm>
          <a:prstGeom prst="rect">
            <a:avLst/>
          </a:prstGeom>
          <a:ln>
            <a:miter lim="800000"/>
            <a:headEnd/>
            <a:tailEnd/>
          </a:ln>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dirty="0" smtClean="0">
                <a:solidFill>
                  <a:schemeClr val="bg1"/>
                </a:solidFill>
                <a:latin typeface="Lucida Sans Unicode" pitchFamily="34" charset="0"/>
              </a:rPr>
              <a:t>6-</a:t>
            </a:r>
            <a:fld id="{046668CC-C379-4EC0-891F-E0FE8B71DBDB}" type="slidenum">
              <a:rPr lang="en-US" smtClean="0">
                <a:solidFill>
                  <a:schemeClr val="bg1"/>
                </a:solidFill>
                <a:latin typeface="Lucida Sans Unicode" pitchFamily="34" charset="0"/>
              </a:rPr>
              <a:pPr eaLnBrk="1" hangingPunct="1"/>
              <a:t>13</a:t>
            </a:fld>
            <a:endParaRPr lang="en-US" dirty="0">
              <a:solidFill>
                <a:schemeClr val="bg1"/>
              </a:solidFill>
              <a:latin typeface="Lucida Sans Unicode" pitchFamily="34" charset="0"/>
            </a:endParaRPr>
          </a:p>
        </p:txBody>
      </p:sp>
      <p:sp>
        <p:nvSpPr>
          <p:cNvPr id="14" name="Subtitle 2"/>
          <p:cNvSpPr txBox="1">
            <a:spLocks/>
          </p:cNvSpPr>
          <p:nvPr/>
        </p:nvSpPr>
        <p:spPr>
          <a:xfrm>
            <a:off x="533400" y="4791075"/>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6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6</a:t>
            </a:r>
            <a:r>
              <a:rPr lang="en-US" sz="26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.8  Firewall Architectures</a:t>
            </a:r>
          </a:p>
        </p:txBody>
      </p:sp>
      <p:sp>
        <p:nvSpPr>
          <p:cNvPr id="16" name="Subtitle 2"/>
          <p:cNvSpPr txBox="1">
            <a:spLocks/>
          </p:cNvSpPr>
          <p:nvPr/>
        </p:nvSpPr>
        <p:spPr>
          <a:xfrm>
            <a:off x="533400" y="5324475"/>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6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6</a:t>
            </a:r>
            <a:r>
              <a:rPr lang="en-US" sz="26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.9  Firewall Management</a:t>
            </a:r>
          </a:p>
        </p:txBody>
      </p:sp>
      <p:sp>
        <p:nvSpPr>
          <p:cNvPr id="17" name="Subtitle 2"/>
          <p:cNvSpPr txBox="1">
            <a:spLocks/>
          </p:cNvSpPr>
          <p:nvPr/>
        </p:nvSpPr>
        <p:spPr>
          <a:xfrm>
            <a:off x="533400" y="5857875"/>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6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6</a:t>
            </a:r>
            <a:r>
              <a:rPr lang="en-US" sz="26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.10  Firewall Filtering Problems</a:t>
            </a: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7650" name="Content Placeholder 1"/>
          <p:cNvSpPr>
            <a:spLocks noGrp="1"/>
          </p:cNvSpPr>
          <p:nvPr>
            <p:ph idx="1"/>
          </p:nvPr>
        </p:nvSpPr>
        <p:spPr/>
        <p:txBody>
          <a:bodyPr/>
          <a:lstStyle/>
          <a:p>
            <a:pPr eaLnBrk="1"/>
            <a:r>
              <a:rPr lang="en-US" b="1" smtClean="0"/>
              <a:t>Static Packet Filtering</a:t>
            </a:r>
          </a:p>
          <a:p>
            <a:pPr lvl="1" eaLnBrk="1"/>
            <a:r>
              <a:rPr lang="en-US" smtClean="0"/>
              <a:t>This was the earliest firewall filtering mechanism</a:t>
            </a:r>
          </a:p>
          <a:p>
            <a:pPr lvl="1" eaLnBrk="1"/>
            <a:r>
              <a:rPr lang="en-US" smtClean="0"/>
              <a:t>Limits</a:t>
            </a:r>
          </a:p>
          <a:p>
            <a:pPr lvl="2" eaLnBrk="1"/>
            <a:r>
              <a:rPr lang="en-US" smtClean="0"/>
              <a:t>Examines packets one at a time, in isolation</a:t>
            </a:r>
          </a:p>
          <a:p>
            <a:pPr lvl="2" eaLnBrk="1"/>
            <a:r>
              <a:rPr lang="en-US" smtClean="0"/>
              <a:t>Only looks at some internet and transport headers</a:t>
            </a:r>
          </a:p>
          <a:p>
            <a:pPr lvl="2" eaLnBrk="1"/>
            <a:r>
              <a:rPr lang="en-US" smtClean="0"/>
              <a:t>Consequently, unable to stop many types of attacks</a:t>
            </a:r>
          </a:p>
        </p:txBody>
      </p:sp>
      <p:sp>
        <p:nvSpPr>
          <p:cNvPr id="5" name="Title 4"/>
          <p:cNvSpPr>
            <a:spLocks noGrp="1"/>
          </p:cNvSpPr>
          <p:nvPr>
            <p:ph type="title"/>
          </p:nvPr>
        </p:nvSpPr>
        <p:spPr/>
        <p:txBody>
          <a:bodyPr/>
          <a:lstStyle/>
          <a:p>
            <a:pPr eaLnBrk="1" fontAlgn="auto" hangingPunct="1">
              <a:spcAft>
                <a:spcPts val="0"/>
              </a:spcAft>
              <a:defRPr/>
            </a:pPr>
            <a:r>
              <a:rPr lang="en-US" dirty="0" smtClean="0"/>
              <a:t>6.2: Static Packet Filtering</a:t>
            </a:r>
            <a:endParaRPr lang="en-US" dirty="0"/>
          </a:p>
        </p:txBody>
      </p:sp>
      <p:sp>
        <p:nvSpPr>
          <p:cNvPr id="6" name="Slide Number Placeholder 1"/>
          <p:cNvSpPr txBox="1">
            <a:spLocks/>
          </p:cNvSpPr>
          <p:nvPr/>
        </p:nvSpPr>
        <p:spPr>
          <a:xfrm>
            <a:off x="152400" y="6172200"/>
            <a:ext cx="838200" cy="457200"/>
          </a:xfrm>
          <a:prstGeom prst="rect">
            <a:avLst/>
          </a:prstGeom>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r>
              <a:rPr lang="en-US" dirty="0" smtClean="0">
                <a:solidFill>
                  <a:prstClr val="white"/>
                </a:solidFill>
              </a:rPr>
              <a:t>6-</a:t>
            </a:r>
            <a:fld id="{DF3D5ACE-0B44-480C-935B-5F54025620FB}" type="slidenum">
              <a:rPr lang="en-US" smtClean="0">
                <a:solidFill>
                  <a:prstClr val="white"/>
                </a:solidFill>
              </a:rPr>
              <a:pPr/>
              <a:t>14</a:t>
            </a:fld>
            <a:endParaRPr lang="en-US" dirty="0">
              <a:solidFill>
                <a:prstClr val="white"/>
              </a:solidFil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8674" name="Content Placeholder 1"/>
          <p:cNvSpPr>
            <a:spLocks noGrp="1"/>
          </p:cNvSpPr>
          <p:nvPr>
            <p:ph idx="1"/>
          </p:nvPr>
        </p:nvSpPr>
        <p:spPr/>
        <p:txBody>
          <a:bodyPr/>
          <a:lstStyle/>
          <a:p>
            <a:pPr eaLnBrk="1"/>
            <a:r>
              <a:rPr lang="en-US" b="1" smtClean="0"/>
              <a:t>Inspects Packets One at a Time, in Isolation</a:t>
            </a:r>
          </a:p>
          <a:p>
            <a:pPr lvl="1" eaLnBrk="1"/>
            <a:r>
              <a:rPr lang="en-US" smtClean="0"/>
              <a:t>If it receives a packet containing a SYN/ACK segment, this may be a legitimate response to an internally initiated SYN segment</a:t>
            </a:r>
          </a:p>
          <a:p>
            <a:pPr lvl="2" eaLnBrk="1"/>
            <a:r>
              <a:rPr lang="en-US" smtClean="0"/>
              <a:t>The firewall must pass packets containing these segments, or internally initiated communications cannot exist</a:t>
            </a:r>
          </a:p>
          <a:p>
            <a:pPr eaLnBrk="1" hangingPunct="1"/>
            <a:endParaRPr lang="en-US" smtClean="0"/>
          </a:p>
        </p:txBody>
      </p:sp>
      <p:sp>
        <p:nvSpPr>
          <p:cNvPr id="5" name="Title 4"/>
          <p:cNvSpPr>
            <a:spLocks noGrp="1"/>
          </p:cNvSpPr>
          <p:nvPr>
            <p:ph type="title"/>
          </p:nvPr>
        </p:nvSpPr>
        <p:spPr/>
        <p:txBody>
          <a:bodyPr/>
          <a:lstStyle/>
          <a:p>
            <a:pPr eaLnBrk="1" fontAlgn="auto" hangingPunct="1">
              <a:spcAft>
                <a:spcPts val="0"/>
              </a:spcAft>
              <a:defRPr/>
            </a:pPr>
            <a:r>
              <a:rPr lang="en-US" dirty="0" smtClean="0"/>
              <a:t>6.2: Static Packet Filtering</a:t>
            </a:r>
            <a:endParaRPr lang="en-US" dirty="0"/>
          </a:p>
        </p:txBody>
      </p:sp>
      <p:sp>
        <p:nvSpPr>
          <p:cNvPr id="6" name="Slide Number Placeholder 1"/>
          <p:cNvSpPr txBox="1">
            <a:spLocks/>
          </p:cNvSpPr>
          <p:nvPr/>
        </p:nvSpPr>
        <p:spPr>
          <a:xfrm>
            <a:off x="152400" y="6172200"/>
            <a:ext cx="838200" cy="457200"/>
          </a:xfrm>
          <a:prstGeom prst="rect">
            <a:avLst/>
          </a:prstGeom>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r>
              <a:rPr lang="en-US" dirty="0" smtClean="0">
                <a:solidFill>
                  <a:prstClr val="white"/>
                </a:solidFill>
              </a:rPr>
              <a:t>6-</a:t>
            </a:r>
            <a:fld id="{DF3D5ACE-0B44-480C-935B-5F54025620FB}" type="slidenum">
              <a:rPr lang="en-US" smtClean="0">
                <a:solidFill>
                  <a:prstClr val="white"/>
                </a:solidFill>
              </a:rPr>
              <a:pPr/>
              <a:t>15</a:t>
            </a:fld>
            <a:endParaRPr lang="en-US" dirty="0">
              <a:solidFill>
                <a:prstClr val="white"/>
              </a:solidFil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9698" name="Content Placeholder 1"/>
          <p:cNvSpPr>
            <a:spLocks noGrp="1"/>
          </p:cNvSpPr>
          <p:nvPr>
            <p:ph idx="1"/>
          </p:nvPr>
        </p:nvSpPr>
        <p:spPr>
          <a:xfrm>
            <a:off x="457200" y="1481138"/>
            <a:ext cx="8229600" cy="4919662"/>
          </a:xfrm>
        </p:spPr>
        <p:txBody>
          <a:bodyPr/>
          <a:lstStyle/>
          <a:p>
            <a:pPr eaLnBrk="1"/>
            <a:r>
              <a:rPr lang="en-US" b="1" smtClean="0"/>
              <a:t>Inspects Packets One at a Time, in Isolation</a:t>
            </a:r>
          </a:p>
          <a:p>
            <a:pPr lvl="1" eaLnBrk="1"/>
            <a:r>
              <a:rPr lang="en-US" smtClean="0"/>
              <a:t>However, this SYN/ACK segment could be an external attack</a:t>
            </a:r>
          </a:p>
          <a:p>
            <a:pPr lvl="2" eaLnBrk="1"/>
            <a:r>
              <a:rPr lang="en-US" smtClean="0"/>
              <a:t>It could be sent to elicit an RST segment confirming that there is a victim at the IP address to which the SYN/ACK segment is sent</a:t>
            </a:r>
          </a:p>
          <a:p>
            <a:pPr lvl="2" eaLnBrk="1"/>
            <a:r>
              <a:rPr lang="en-US" smtClean="0"/>
              <a:t>A static packet filtering firewall cannot stop this attack</a:t>
            </a:r>
          </a:p>
        </p:txBody>
      </p:sp>
      <p:sp>
        <p:nvSpPr>
          <p:cNvPr id="5" name="Title 4"/>
          <p:cNvSpPr>
            <a:spLocks noGrp="1"/>
          </p:cNvSpPr>
          <p:nvPr>
            <p:ph type="title"/>
          </p:nvPr>
        </p:nvSpPr>
        <p:spPr/>
        <p:txBody>
          <a:bodyPr/>
          <a:lstStyle/>
          <a:p>
            <a:pPr eaLnBrk="1" fontAlgn="auto" hangingPunct="1">
              <a:spcAft>
                <a:spcPts val="0"/>
              </a:spcAft>
              <a:defRPr/>
            </a:pPr>
            <a:r>
              <a:rPr lang="en-US" dirty="0" smtClean="0"/>
              <a:t>6.2: Static Packet Filtering</a:t>
            </a:r>
            <a:endParaRPr lang="en-US" dirty="0"/>
          </a:p>
        </p:txBody>
      </p:sp>
      <p:sp>
        <p:nvSpPr>
          <p:cNvPr id="6" name="Slide Number Placeholder 1"/>
          <p:cNvSpPr txBox="1">
            <a:spLocks/>
          </p:cNvSpPr>
          <p:nvPr/>
        </p:nvSpPr>
        <p:spPr>
          <a:xfrm>
            <a:off x="152400" y="6172200"/>
            <a:ext cx="838200" cy="457200"/>
          </a:xfrm>
          <a:prstGeom prst="rect">
            <a:avLst/>
          </a:prstGeom>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r>
              <a:rPr lang="en-US" dirty="0" smtClean="0">
                <a:solidFill>
                  <a:prstClr val="white"/>
                </a:solidFill>
              </a:rPr>
              <a:t>6-</a:t>
            </a:r>
            <a:fld id="{DF3D5ACE-0B44-480C-935B-5F54025620FB}" type="slidenum">
              <a:rPr lang="en-US" smtClean="0">
                <a:solidFill>
                  <a:prstClr val="white"/>
                </a:solidFill>
              </a:rPr>
              <a:pPr/>
              <a:t>16</a:t>
            </a:fld>
            <a:endParaRPr lang="en-US" dirty="0">
              <a:solidFill>
                <a:prstClr val="white"/>
              </a:solidFil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0722" name="Content Placeholder 1"/>
          <p:cNvSpPr>
            <a:spLocks noGrp="1"/>
          </p:cNvSpPr>
          <p:nvPr>
            <p:ph idx="1"/>
          </p:nvPr>
        </p:nvSpPr>
        <p:spPr>
          <a:xfrm>
            <a:off x="381000" y="1219200"/>
            <a:ext cx="8305800" cy="5072063"/>
          </a:xfrm>
        </p:spPr>
        <p:txBody>
          <a:bodyPr/>
          <a:lstStyle/>
          <a:p>
            <a:pPr eaLnBrk="1"/>
            <a:r>
              <a:rPr lang="en-US" b="1" dirty="0" smtClean="0"/>
              <a:t>Static Packet Filtering Can Stop Certain Attacks Very Efficiently</a:t>
            </a:r>
          </a:p>
          <a:p>
            <a:pPr lvl="1" eaLnBrk="1"/>
            <a:r>
              <a:rPr lang="en-US" dirty="0" smtClean="0"/>
              <a:t>Incoming ICMP Echo packets and other scanning probe packets</a:t>
            </a:r>
          </a:p>
          <a:p>
            <a:pPr lvl="1" eaLnBrk="1"/>
            <a:r>
              <a:rPr lang="en-US" dirty="0" smtClean="0"/>
              <a:t>Outgoing responses to scanning probe packets</a:t>
            </a:r>
          </a:p>
          <a:p>
            <a:pPr lvl="1" eaLnBrk="1"/>
            <a:r>
              <a:rPr lang="en-US" dirty="0" smtClean="0"/>
              <a:t>Packets with spoofed IP addresses (e.g., incoming packets with the source IP addresses of hosts inside the firm)</a:t>
            </a:r>
          </a:p>
          <a:p>
            <a:pPr lvl="1" eaLnBrk="1"/>
            <a:r>
              <a:rPr lang="en-US" dirty="0" smtClean="0"/>
              <a:t>Packets that have nonsensical field settings, such as a TCP segment with both the SYN and FIN bits set</a:t>
            </a:r>
          </a:p>
          <a:p>
            <a:pPr eaLnBrk="1" hangingPunct="1"/>
            <a:endParaRPr lang="en-US" dirty="0" smtClean="0"/>
          </a:p>
        </p:txBody>
      </p:sp>
      <p:sp>
        <p:nvSpPr>
          <p:cNvPr id="5" name="Title 4"/>
          <p:cNvSpPr>
            <a:spLocks noGrp="1"/>
          </p:cNvSpPr>
          <p:nvPr>
            <p:ph type="title"/>
          </p:nvPr>
        </p:nvSpPr>
        <p:spPr>
          <a:xfrm>
            <a:off x="457200" y="274638"/>
            <a:ext cx="8229600" cy="792162"/>
          </a:xfrm>
        </p:spPr>
        <p:txBody>
          <a:bodyPr/>
          <a:lstStyle/>
          <a:p>
            <a:pPr eaLnBrk="1" fontAlgn="auto" hangingPunct="1">
              <a:spcAft>
                <a:spcPts val="0"/>
              </a:spcAft>
              <a:defRPr/>
            </a:pPr>
            <a:r>
              <a:rPr lang="en-US" dirty="0" smtClean="0"/>
              <a:t>6.2: Static Packet Filtering</a:t>
            </a:r>
            <a:endParaRPr lang="en-US" dirty="0"/>
          </a:p>
        </p:txBody>
      </p:sp>
      <p:sp>
        <p:nvSpPr>
          <p:cNvPr id="6" name="Slide Number Placeholder 1"/>
          <p:cNvSpPr txBox="1">
            <a:spLocks/>
          </p:cNvSpPr>
          <p:nvPr/>
        </p:nvSpPr>
        <p:spPr>
          <a:xfrm>
            <a:off x="152400" y="6172200"/>
            <a:ext cx="838200" cy="457200"/>
          </a:xfrm>
          <a:prstGeom prst="rect">
            <a:avLst/>
          </a:prstGeom>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r>
              <a:rPr lang="en-US" dirty="0" smtClean="0">
                <a:solidFill>
                  <a:prstClr val="white"/>
                </a:solidFill>
              </a:rPr>
              <a:t>6-</a:t>
            </a:r>
            <a:fld id="{DF3D5ACE-0B44-480C-935B-5F54025620FB}" type="slidenum">
              <a:rPr lang="en-US" smtClean="0">
                <a:solidFill>
                  <a:prstClr val="white"/>
                </a:solidFill>
              </a:rPr>
              <a:pPr/>
              <a:t>17</a:t>
            </a:fld>
            <a:endParaRPr lang="en-US" dirty="0">
              <a:solidFill>
                <a:prstClr val="white"/>
              </a:solidFil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1746" name="Content Placeholder 1"/>
          <p:cNvSpPr>
            <a:spLocks noGrp="1"/>
          </p:cNvSpPr>
          <p:nvPr>
            <p:ph idx="1"/>
          </p:nvPr>
        </p:nvSpPr>
        <p:spPr/>
        <p:txBody>
          <a:bodyPr/>
          <a:lstStyle/>
          <a:p>
            <a:pPr eaLnBrk="1"/>
            <a:r>
              <a:rPr lang="en-US" b="1" smtClean="0"/>
              <a:t>Market Status</a:t>
            </a:r>
          </a:p>
          <a:p>
            <a:pPr lvl="1" eaLnBrk="1"/>
            <a:r>
              <a:rPr lang="en-US" smtClean="0"/>
              <a:t>No longer used as the main filtering mechanism for border firewalls</a:t>
            </a:r>
          </a:p>
          <a:p>
            <a:pPr lvl="1" eaLnBrk="1"/>
            <a:r>
              <a:rPr lang="en-US" smtClean="0"/>
              <a:t>May be used as a secondary filtering mechanism on main border firewalls</a:t>
            </a:r>
          </a:p>
        </p:txBody>
      </p:sp>
      <p:sp>
        <p:nvSpPr>
          <p:cNvPr id="5" name="Title 4"/>
          <p:cNvSpPr>
            <a:spLocks noGrp="1"/>
          </p:cNvSpPr>
          <p:nvPr>
            <p:ph type="title"/>
          </p:nvPr>
        </p:nvSpPr>
        <p:spPr/>
        <p:txBody>
          <a:bodyPr/>
          <a:lstStyle/>
          <a:p>
            <a:pPr eaLnBrk="1" fontAlgn="auto" hangingPunct="1">
              <a:spcAft>
                <a:spcPts val="0"/>
              </a:spcAft>
              <a:defRPr/>
            </a:pPr>
            <a:r>
              <a:rPr lang="en-US" dirty="0" smtClean="0"/>
              <a:t>6.2: Static Packet Filtering</a:t>
            </a:r>
            <a:endParaRPr lang="en-US" dirty="0"/>
          </a:p>
        </p:txBody>
      </p:sp>
      <p:sp>
        <p:nvSpPr>
          <p:cNvPr id="6" name="Slide Number Placeholder 1"/>
          <p:cNvSpPr txBox="1">
            <a:spLocks/>
          </p:cNvSpPr>
          <p:nvPr/>
        </p:nvSpPr>
        <p:spPr>
          <a:xfrm>
            <a:off x="152400" y="6172200"/>
            <a:ext cx="838200" cy="457200"/>
          </a:xfrm>
          <a:prstGeom prst="rect">
            <a:avLst/>
          </a:prstGeom>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r>
              <a:rPr lang="en-US" dirty="0" smtClean="0">
                <a:solidFill>
                  <a:prstClr val="white"/>
                </a:solidFill>
              </a:rPr>
              <a:t>6-</a:t>
            </a:r>
            <a:fld id="{DF3D5ACE-0B44-480C-935B-5F54025620FB}" type="slidenum">
              <a:rPr lang="en-US" smtClean="0">
                <a:solidFill>
                  <a:prstClr val="white"/>
                </a:solidFill>
              </a:rPr>
              <a:pPr/>
              <a:t>18</a:t>
            </a:fld>
            <a:endParaRPr lang="en-US" dirty="0">
              <a:solidFill>
                <a:prstClr val="white"/>
              </a:solidFil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2770" name="Picture 7"/>
          <p:cNvPicPr>
            <a:picLocks noChangeAspect="1" noChangeArrowheads="1"/>
          </p:cNvPicPr>
          <p:nvPr/>
        </p:nvPicPr>
        <p:blipFill>
          <a:blip r:embed="rId2">
            <a:extLst>
              <a:ext uri="{28A0092B-C50C-407E-A947-70E740481C1C}">
                <a14:useLocalDpi xmlns:a14="http://schemas.microsoft.com/office/drawing/2010/main" val="0"/>
              </a:ext>
            </a:extLst>
          </a:blip>
          <a:srcRect l="3481" t="17761" r="10007" b="7014"/>
          <a:stretch>
            <a:fillRect/>
          </a:stretch>
        </p:blipFill>
        <p:spPr bwMode="auto">
          <a:xfrm>
            <a:off x="1219200" y="3829051"/>
            <a:ext cx="7086600" cy="25659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2771" name="Content Placeholder 1"/>
          <p:cNvSpPr>
            <a:spLocks noGrp="1"/>
          </p:cNvSpPr>
          <p:nvPr>
            <p:ph idx="1"/>
          </p:nvPr>
        </p:nvSpPr>
        <p:spPr>
          <a:xfrm>
            <a:off x="457200" y="1481138"/>
            <a:ext cx="8229600" cy="2481262"/>
          </a:xfrm>
        </p:spPr>
        <p:txBody>
          <a:bodyPr/>
          <a:lstStyle/>
          <a:p>
            <a:pPr eaLnBrk="1"/>
            <a:r>
              <a:rPr lang="en-US" b="1" smtClean="0"/>
              <a:t>Market Status</a:t>
            </a:r>
          </a:p>
          <a:p>
            <a:pPr lvl="1" eaLnBrk="1"/>
            <a:r>
              <a:rPr lang="en-US" smtClean="0"/>
              <a:t>Also may be implemented in border routers, which lie between the Internet and the firewall</a:t>
            </a:r>
          </a:p>
          <a:p>
            <a:pPr lvl="2" eaLnBrk="1"/>
            <a:r>
              <a:rPr lang="en-US" smtClean="0"/>
              <a:t>Stops simple, high-volume attacks to reduce the load on the main border firewall</a:t>
            </a:r>
          </a:p>
          <a:p>
            <a:pPr eaLnBrk="1" hangingPunct="1"/>
            <a:endParaRPr lang="en-US" smtClean="0"/>
          </a:p>
        </p:txBody>
      </p:sp>
      <p:sp>
        <p:nvSpPr>
          <p:cNvPr id="5" name="Title 4"/>
          <p:cNvSpPr>
            <a:spLocks noGrp="1"/>
          </p:cNvSpPr>
          <p:nvPr>
            <p:ph type="title"/>
          </p:nvPr>
        </p:nvSpPr>
        <p:spPr/>
        <p:txBody>
          <a:bodyPr/>
          <a:lstStyle/>
          <a:p>
            <a:pPr eaLnBrk="1" fontAlgn="auto" hangingPunct="1">
              <a:spcAft>
                <a:spcPts val="0"/>
              </a:spcAft>
              <a:defRPr/>
            </a:pPr>
            <a:r>
              <a:rPr lang="en-US" dirty="0" smtClean="0"/>
              <a:t>6.2: Static Packet Filtering</a:t>
            </a:r>
            <a:endParaRPr lang="en-US" dirty="0"/>
          </a:p>
        </p:txBody>
      </p:sp>
      <p:sp>
        <p:nvSpPr>
          <p:cNvPr id="7" name="Rounded Rectangle 6"/>
          <p:cNvSpPr/>
          <p:nvPr/>
        </p:nvSpPr>
        <p:spPr>
          <a:xfrm>
            <a:off x="4191000" y="4648200"/>
            <a:ext cx="1981200" cy="1371600"/>
          </a:xfrm>
          <a:prstGeom prst="roundRect">
            <a:avLst/>
          </a:prstGeom>
          <a:noFill/>
          <a:ln>
            <a:solidFill>
              <a:srgbClr val="C0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endParaRPr>
          </a:p>
        </p:txBody>
      </p:sp>
      <p:sp>
        <p:nvSpPr>
          <p:cNvPr id="8" name="Slide Number Placeholder 1"/>
          <p:cNvSpPr txBox="1">
            <a:spLocks/>
          </p:cNvSpPr>
          <p:nvPr/>
        </p:nvSpPr>
        <p:spPr>
          <a:xfrm>
            <a:off x="152400" y="6172200"/>
            <a:ext cx="838200" cy="457200"/>
          </a:xfrm>
          <a:prstGeom prst="rect">
            <a:avLst/>
          </a:prstGeom>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r>
              <a:rPr lang="en-US" dirty="0" smtClean="0">
                <a:solidFill>
                  <a:prstClr val="white"/>
                </a:solidFill>
              </a:rPr>
              <a:t>6-</a:t>
            </a:r>
            <a:fld id="{DF3D5ACE-0B44-480C-935B-5F54025620FB}" type="slidenum">
              <a:rPr lang="en-US" smtClean="0">
                <a:solidFill>
                  <a:prstClr val="white"/>
                </a:solidFill>
              </a:rPr>
              <a:pPr/>
              <a:t>19</a:t>
            </a:fld>
            <a:endParaRPr lang="en-US" dirty="0">
              <a:solidFill>
                <a:prstClr val="white"/>
              </a:solidFil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Content Placeholder 9"/>
          <p:cNvSpPr>
            <a:spLocks noGrp="1"/>
          </p:cNvSpPr>
          <p:nvPr>
            <p:ph idx="1"/>
          </p:nvPr>
        </p:nvSpPr>
        <p:spPr>
          <a:xfrm>
            <a:off x="457200" y="1447800"/>
            <a:ext cx="8382000" cy="4678363"/>
          </a:xfrm>
        </p:spPr>
        <p:txBody>
          <a:bodyPr>
            <a:normAutofit fontScale="62500" lnSpcReduction="20000"/>
          </a:bodyPr>
          <a:lstStyle/>
          <a:p>
            <a:pPr eaLnBrk="1" hangingPunct="1">
              <a:spcBef>
                <a:spcPts val="1200"/>
              </a:spcBef>
              <a:defRPr/>
            </a:pPr>
            <a:r>
              <a:rPr lang="en-US" dirty="0" smtClean="0"/>
              <a:t>Define </a:t>
            </a:r>
            <a:r>
              <a:rPr lang="en-US" i="1" dirty="0" smtClean="0"/>
              <a:t>firewalls</a:t>
            </a:r>
            <a:r>
              <a:rPr lang="en-US" dirty="0" smtClean="0"/>
              <a:t> in general (basic operation, architecture, and the problem of overload).</a:t>
            </a:r>
          </a:p>
          <a:p>
            <a:pPr eaLnBrk="1" hangingPunct="1">
              <a:spcBef>
                <a:spcPts val="1200"/>
              </a:spcBef>
              <a:defRPr/>
            </a:pPr>
            <a:r>
              <a:rPr lang="en-US" dirty="0" smtClean="0"/>
              <a:t>Describe how </a:t>
            </a:r>
            <a:r>
              <a:rPr lang="en-US" i="1" dirty="0" smtClean="0"/>
              <a:t>static</a:t>
            </a:r>
            <a:r>
              <a:rPr lang="en-US" dirty="0" smtClean="0"/>
              <a:t> packet filtering works.</a:t>
            </a:r>
          </a:p>
          <a:p>
            <a:pPr eaLnBrk="1" hangingPunct="1">
              <a:spcBef>
                <a:spcPts val="1200"/>
              </a:spcBef>
              <a:defRPr/>
            </a:pPr>
            <a:r>
              <a:rPr lang="en-US" dirty="0" smtClean="0"/>
              <a:t>Explain </a:t>
            </a:r>
            <a:r>
              <a:rPr lang="en-US" i="1" dirty="0" err="1" smtClean="0"/>
              <a:t>stateful</a:t>
            </a:r>
            <a:r>
              <a:rPr lang="en-US" dirty="0" smtClean="0"/>
              <a:t> packet inspection (SPI) for main border firewalls.</a:t>
            </a:r>
          </a:p>
          <a:p>
            <a:pPr eaLnBrk="1" hangingPunct="1">
              <a:spcBef>
                <a:spcPts val="1200"/>
              </a:spcBef>
              <a:defRPr/>
            </a:pPr>
            <a:r>
              <a:rPr lang="en-US" dirty="0" smtClean="0"/>
              <a:t>Describe how </a:t>
            </a:r>
            <a:r>
              <a:rPr lang="en-US" i="1" dirty="0" smtClean="0"/>
              <a:t>network address translation </a:t>
            </a:r>
            <a:r>
              <a:rPr lang="en-US" dirty="0" smtClean="0"/>
              <a:t>(NAT) works.</a:t>
            </a:r>
          </a:p>
          <a:p>
            <a:pPr eaLnBrk="1" hangingPunct="1">
              <a:spcBef>
                <a:spcPts val="1200"/>
              </a:spcBef>
              <a:defRPr/>
            </a:pPr>
            <a:r>
              <a:rPr lang="en-US" dirty="0" smtClean="0"/>
              <a:t>Explain </a:t>
            </a:r>
            <a:r>
              <a:rPr lang="en-US" i="1" dirty="0" smtClean="0"/>
              <a:t>application proxy </a:t>
            </a:r>
            <a:r>
              <a:rPr lang="en-US" dirty="0" smtClean="0"/>
              <a:t>firewalls and content filtering in SPI firewalls.</a:t>
            </a:r>
          </a:p>
          <a:p>
            <a:pPr eaLnBrk="1" hangingPunct="1">
              <a:spcBef>
                <a:spcPts val="1200"/>
              </a:spcBef>
              <a:defRPr/>
            </a:pPr>
            <a:r>
              <a:rPr lang="en-US" dirty="0" smtClean="0"/>
              <a:t>Distinguish between intrusion detection systems (IDSs) and intrusion prevention systems (IPSs).</a:t>
            </a:r>
          </a:p>
          <a:p>
            <a:pPr eaLnBrk="1" hangingPunct="1">
              <a:spcBef>
                <a:spcPts val="1200"/>
              </a:spcBef>
              <a:defRPr/>
            </a:pPr>
            <a:r>
              <a:rPr lang="en-US" dirty="0" smtClean="0"/>
              <a:t>Describe antivirus filtering.</a:t>
            </a:r>
          </a:p>
          <a:p>
            <a:pPr eaLnBrk="1" hangingPunct="1">
              <a:spcBef>
                <a:spcPts val="1200"/>
              </a:spcBef>
              <a:defRPr/>
            </a:pPr>
            <a:r>
              <a:rPr lang="en-US" dirty="0" smtClean="0"/>
              <a:t>Define firewall </a:t>
            </a:r>
            <a:r>
              <a:rPr lang="en-US" i="1" dirty="0" smtClean="0"/>
              <a:t>architectures</a:t>
            </a:r>
            <a:r>
              <a:rPr lang="en-US" dirty="0" smtClean="0"/>
              <a:t>.</a:t>
            </a:r>
          </a:p>
          <a:p>
            <a:pPr eaLnBrk="1" hangingPunct="1">
              <a:spcBef>
                <a:spcPts val="1200"/>
              </a:spcBef>
              <a:defRPr/>
            </a:pPr>
            <a:r>
              <a:rPr lang="en-US" dirty="0" smtClean="0"/>
              <a:t>Describe firewall </a:t>
            </a:r>
            <a:r>
              <a:rPr lang="en-US" i="1" dirty="0" smtClean="0"/>
              <a:t>management</a:t>
            </a:r>
            <a:r>
              <a:rPr lang="en-US" dirty="0" smtClean="0"/>
              <a:t> (defining policies, implementing policies, reading log files).</a:t>
            </a:r>
          </a:p>
          <a:p>
            <a:pPr eaLnBrk="1" hangingPunct="1">
              <a:spcBef>
                <a:spcPts val="1200"/>
              </a:spcBef>
              <a:defRPr/>
            </a:pPr>
            <a:r>
              <a:rPr lang="en-US" dirty="0" smtClean="0"/>
              <a:t>Describe some difficult </a:t>
            </a:r>
            <a:r>
              <a:rPr lang="en-US" i="1" dirty="0" smtClean="0"/>
              <a:t>problems</a:t>
            </a:r>
            <a:r>
              <a:rPr lang="en-US" dirty="0" smtClean="0"/>
              <a:t> associated with firewalls.</a:t>
            </a:r>
            <a:endParaRPr lang="en-US" dirty="0"/>
          </a:p>
        </p:txBody>
      </p:sp>
      <p:sp>
        <p:nvSpPr>
          <p:cNvPr id="8" name="Title 7"/>
          <p:cNvSpPr>
            <a:spLocks noGrp="1"/>
          </p:cNvSpPr>
          <p:nvPr>
            <p:ph type="title"/>
          </p:nvPr>
        </p:nvSpPr>
        <p:spPr/>
        <p:txBody>
          <a:bodyPr/>
          <a:lstStyle/>
          <a:p>
            <a:pPr eaLnBrk="1" hangingPunct="1">
              <a:defRPr/>
            </a:pPr>
            <a:r>
              <a:rPr lang="en-US" dirty="0" smtClean="0"/>
              <a:t>Learning Objectives</a:t>
            </a:r>
            <a:endParaRPr lang="en-US" dirty="0"/>
          </a:p>
        </p:txBody>
      </p:sp>
      <p:sp>
        <p:nvSpPr>
          <p:cNvPr id="6" name="Slide Number Placeholder 1"/>
          <p:cNvSpPr txBox="1">
            <a:spLocks/>
          </p:cNvSpPr>
          <p:nvPr/>
        </p:nvSpPr>
        <p:spPr>
          <a:xfrm>
            <a:off x="152400" y="6172200"/>
            <a:ext cx="838200" cy="457200"/>
          </a:xfrm>
          <a:prstGeom prst="rect">
            <a:avLst/>
          </a:prstGeom>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r>
              <a:rPr lang="en-US" dirty="0" smtClean="0">
                <a:solidFill>
                  <a:prstClr val="white"/>
                </a:solidFill>
              </a:rPr>
              <a:t>6-</a:t>
            </a:r>
            <a:fld id="{DF3D5ACE-0B44-480C-935B-5F54025620FB}" type="slidenum">
              <a:rPr lang="en-US" smtClean="0">
                <a:solidFill>
                  <a:prstClr val="white"/>
                </a:solidFill>
              </a:rPr>
              <a:pPr/>
              <a:t>2</a:t>
            </a:fld>
            <a:endParaRPr lang="en-US" dirty="0">
              <a:solidFill>
                <a:prstClr val="white"/>
              </a:solidFil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792162"/>
          </a:xfrm>
        </p:spPr>
        <p:txBody>
          <a:bodyPr/>
          <a:lstStyle/>
          <a:p>
            <a:pPr eaLnBrk="1" hangingPunct="1">
              <a:defRPr/>
            </a:pPr>
            <a:r>
              <a:rPr lang="en-US" dirty="0" smtClean="0"/>
              <a:t>What’s Next?</a:t>
            </a:r>
            <a:endParaRPr lang="en-US" dirty="0"/>
          </a:p>
        </p:txBody>
      </p:sp>
      <p:sp>
        <p:nvSpPr>
          <p:cNvPr id="4" name="Subtitle 2"/>
          <p:cNvSpPr txBox="1">
            <a:spLocks/>
          </p:cNvSpPr>
          <p:nvPr/>
        </p:nvSpPr>
        <p:spPr>
          <a:xfrm>
            <a:off x="539750" y="10668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fontAlgn="auto">
              <a:spcAft>
                <a:spcPts val="0"/>
              </a:spcAft>
              <a:defRPr/>
            </a:pPr>
            <a:r>
              <a:rPr lang="en-US" sz="26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6.1  Introduction</a:t>
            </a:r>
          </a:p>
        </p:txBody>
      </p:sp>
      <p:sp>
        <p:nvSpPr>
          <p:cNvPr id="6" name="Subtitle 2"/>
          <p:cNvSpPr txBox="1">
            <a:spLocks/>
          </p:cNvSpPr>
          <p:nvPr/>
        </p:nvSpPr>
        <p:spPr>
          <a:xfrm>
            <a:off x="539750" y="16002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6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6</a:t>
            </a:r>
            <a:r>
              <a:rPr lang="en-US" sz="26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.2  Static Packet Filtering</a:t>
            </a:r>
          </a:p>
        </p:txBody>
      </p:sp>
      <p:sp>
        <p:nvSpPr>
          <p:cNvPr id="7" name="Subtitle 2"/>
          <p:cNvSpPr txBox="1">
            <a:spLocks/>
          </p:cNvSpPr>
          <p:nvPr/>
        </p:nvSpPr>
        <p:spPr>
          <a:xfrm>
            <a:off x="539750" y="2133600"/>
            <a:ext cx="8255000" cy="466725"/>
          </a:xfrm>
          <a:prstGeom prst="round2DiagRect">
            <a:avLst/>
          </a:prstGeom>
          <a:solidFill>
            <a:schemeClr val="accent2">
              <a:lumMod val="60000"/>
              <a:lumOff val="4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fontAlgn="auto">
              <a:spcAft>
                <a:spcPts val="0"/>
              </a:spcAft>
              <a:defRPr/>
            </a:pPr>
            <a:r>
              <a:rPr lang="en-US" sz="26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6.3  </a:t>
            </a:r>
            <a:r>
              <a:rPr lang="en-US" sz="2600" b="1" dirty="0" err="1">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Stateful</a:t>
            </a:r>
            <a:r>
              <a:rPr lang="en-US" sz="26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 Packet Inspection (SPI)</a:t>
            </a:r>
          </a:p>
        </p:txBody>
      </p:sp>
      <p:sp>
        <p:nvSpPr>
          <p:cNvPr id="8" name="Subtitle 2"/>
          <p:cNvSpPr txBox="1">
            <a:spLocks/>
          </p:cNvSpPr>
          <p:nvPr/>
        </p:nvSpPr>
        <p:spPr>
          <a:xfrm>
            <a:off x="539750" y="26670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6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6</a:t>
            </a:r>
            <a:r>
              <a:rPr lang="en-US" sz="26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.4  Network Access Translation (NAT)</a:t>
            </a:r>
          </a:p>
        </p:txBody>
      </p:sp>
      <p:sp>
        <p:nvSpPr>
          <p:cNvPr id="9" name="Subtitle 2"/>
          <p:cNvSpPr txBox="1">
            <a:spLocks/>
          </p:cNvSpPr>
          <p:nvPr/>
        </p:nvSpPr>
        <p:spPr>
          <a:xfrm>
            <a:off x="539750" y="32004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6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6</a:t>
            </a:r>
            <a:r>
              <a:rPr lang="en-US" sz="26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.5  Application Proxy Firewalls</a:t>
            </a:r>
          </a:p>
        </p:txBody>
      </p:sp>
      <p:sp>
        <p:nvSpPr>
          <p:cNvPr id="10" name="Subtitle 2"/>
          <p:cNvSpPr txBox="1">
            <a:spLocks/>
          </p:cNvSpPr>
          <p:nvPr/>
        </p:nvSpPr>
        <p:spPr>
          <a:xfrm>
            <a:off x="539750" y="37338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6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6</a:t>
            </a:r>
            <a:r>
              <a:rPr lang="en-US" sz="26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.6  Intrusion Detection Systems (IDSs)</a:t>
            </a:r>
          </a:p>
        </p:txBody>
      </p:sp>
      <p:sp>
        <p:nvSpPr>
          <p:cNvPr id="11" name="Subtitle 2"/>
          <p:cNvSpPr txBox="1">
            <a:spLocks/>
          </p:cNvSpPr>
          <p:nvPr/>
        </p:nvSpPr>
        <p:spPr>
          <a:xfrm>
            <a:off x="539750" y="42672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6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6</a:t>
            </a:r>
            <a:r>
              <a:rPr lang="en-US" sz="26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.7  Antivirus Filtering and Unified Threat Mgt.</a:t>
            </a:r>
          </a:p>
        </p:txBody>
      </p:sp>
      <p:sp>
        <p:nvSpPr>
          <p:cNvPr id="15" name="Slide Number Placeholder 3"/>
          <p:cNvSpPr>
            <a:spLocks noGrp="1"/>
          </p:cNvSpPr>
          <p:nvPr>
            <p:ph type="sldNum" sz="quarter" idx="4294967295"/>
          </p:nvPr>
        </p:nvSpPr>
        <p:spPr bwMode="auto">
          <a:xfrm>
            <a:off x="0" y="6416675"/>
            <a:ext cx="762000" cy="365125"/>
          </a:xfrm>
          <a:prstGeom prst="rect">
            <a:avLst/>
          </a:prstGeom>
          <a:ln>
            <a:miter lim="800000"/>
            <a:headEnd/>
            <a:tailEnd/>
          </a:ln>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dirty="0" smtClean="0">
                <a:solidFill>
                  <a:schemeClr val="bg1"/>
                </a:solidFill>
                <a:latin typeface="Lucida Sans Unicode" pitchFamily="34" charset="0"/>
              </a:rPr>
              <a:t>6-</a:t>
            </a:r>
            <a:fld id="{ECAD34D3-7B52-4F37-83FA-DE8554AE8D62}" type="slidenum">
              <a:rPr lang="en-US" smtClean="0">
                <a:solidFill>
                  <a:schemeClr val="bg1"/>
                </a:solidFill>
                <a:latin typeface="Lucida Sans Unicode" pitchFamily="34" charset="0"/>
              </a:rPr>
              <a:pPr eaLnBrk="1" hangingPunct="1"/>
              <a:t>20</a:t>
            </a:fld>
            <a:endParaRPr lang="en-US" dirty="0">
              <a:solidFill>
                <a:schemeClr val="bg1"/>
              </a:solidFill>
              <a:latin typeface="Lucida Sans Unicode" pitchFamily="34" charset="0"/>
            </a:endParaRPr>
          </a:p>
        </p:txBody>
      </p:sp>
      <p:sp>
        <p:nvSpPr>
          <p:cNvPr id="14" name="Subtitle 2"/>
          <p:cNvSpPr txBox="1">
            <a:spLocks/>
          </p:cNvSpPr>
          <p:nvPr/>
        </p:nvSpPr>
        <p:spPr>
          <a:xfrm>
            <a:off x="533400" y="4791075"/>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6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6</a:t>
            </a:r>
            <a:r>
              <a:rPr lang="en-US" sz="26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.8  Firewall Architectures</a:t>
            </a:r>
          </a:p>
        </p:txBody>
      </p:sp>
      <p:sp>
        <p:nvSpPr>
          <p:cNvPr id="16" name="Subtitle 2"/>
          <p:cNvSpPr txBox="1">
            <a:spLocks/>
          </p:cNvSpPr>
          <p:nvPr/>
        </p:nvSpPr>
        <p:spPr>
          <a:xfrm>
            <a:off x="533400" y="5324475"/>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6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6</a:t>
            </a:r>
            <a:r>
              <a:rPr lang="en-US" sz="26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.9  Firewall Management</a:t>
            </a:r>
          </a:p>
        </p:txBody>
      </p:sp>
      <p:sp>
        <p:nvSpPr>
          <p:cNvPr id="17" name="Subtitle 2"/>
          <p:cNvSpPr txBox="1">
            <a:spLocks/>
          </p:cNvSpPr>
          <p:nvPr/>
        </p:nvSpPr>
        <p:spPr>
          <a:xfrm>
            <a:off x="533400" y="5857875"/>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6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6</a:t>
            </a:r>
            <a:r>
              <a:rPr lang="en-US" sz="26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.10  Firewall Filtering Problems</a:t>
            </a: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4818" name="Content Placeholder 1"/>
          <p:cNvSpPr>
            <a:spLocks noGrp="1"/>
          </p:cNvSpPr>
          <p:nvPr>
            <p:ph idx="1"/>
          </p:nvPr>
        </p:nvSpPr>
        <p:spPr>
          <a:xfrm>
            <a:off x="457200" y="1481138"/>
            <a:ext cx="8229600" cy="2557462"/>
          </a:xfrm>
        </p:spPr>
        <p:txBody>
          <a:bodyPr/>
          <a:lstStyle/>
          <a:p>
            <a:pPr eaLnBrk="1" hangingPunct="1">
              <a:spcBef>
                <a:spcPts val="1200"/>
              </a:spcBef>
            </a:pPr>
            <a:r>
              <a:rPr lang="en-US" smtClean="0"/>
              <a:t>Connections have distinct states or stages</a:t>
            </a:r>
          </a:p>
          <a:p>
            <a:pPr eaLnBrk="1" hangingPunct="1">
              <a:spcBef>
                <a:spcPts val="1200"/>
              </a:spcBef>
            </a:pPr>
            <a:r>
              <a:rPr lang="en-US" smtClean="0"/>
              <a:t>Different states are subject to different attacks</a:t>
            </a:r>
          </a:p>
          <a:p>
            <a:pPr eaLnBrk="1" hangingPunct="1">
              <a:spcBef>
                <a:spcPts val="1200"/>
              </a:spcBef>
            </a:pPr>
            <a:r>
              <a:rPr lang="en-US" smtClean="0"/>
              <a:t>Stateful firewalls use different filtering rules for different states</a:t>
            </a:r>
          </a:p>
        </p:txBody>
      </p:sp>
      <p:sp>
        <p:nvSpPr>
          <p:cNvPr id="5" name="Title 4"/>
          <p:cNvSpPr>
            <a:spLocks noGrp="1"/>
          </p:cNvSpPr>
          <p:nvPr>
            <p:ph type="title"/>
          </p:nvPr>
        </p:nvSpPr>
        <p:spPr/>
        <p:txBody>
          <a:bodyPr/>
          <a:lstStyle/>
          <a:p>
            <a:pPr eaLnBrk="1" fontAlgn="auto" hangingPunct="1">
              <a:spcAft>
                <a:spcPts val="0"/>
              </a:spcAft>
              <a:defRPr/>
            </a:pPr>
            <a:r>
              <a:rPr lang="en-US" dirty="0" smtClean="0"/>
              <a:t>6.3: States in a Connection</a:t>
            </a:r>
            <a:endParaRPr lang="en-US" dirty="0"/>
          </a:p>
        </p:txBody>
      </p:sp>
      <p:sp>
        <p:nvSpPr>
          <p:cNvPr id="6" name="Oval 5"/>
          <p:cNvSpPr/>
          <p:nvPr/>
        </p:nvSpPr>
        <p:spPr>
          <a:xfrm>
            <a:off x="381000" y="4267200"/>
            <a:ext cx="2057400" cy="12192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fontAlgn="auto">
              <a:spcBef>
                <a:spcPts val="0"/>
              </a:spcBef>
              <a:spcAft>
                <a:spcPts val="0"/>
              </a:spcAft>
              <a:defRPr/>
            </a:pPr>
            <a:r>
              <a:rPr lang="en-US" dirty="0"/>
              <a:t>Connection Opening</a:t>
            </a:r>
          </a:p>
          <a:p>
            <a:pPr algn="ctr" fontAlgn="auto">
              <a:spcBef>
                <a:spcPts val="0"/>
              </a:spcBef>
              <a:spcAft>
                <a:spcPts val="0"/>
              </a:spcAft>
              <a:defRPr/>
            </a:pPr>
            <a:r>
              <a:rPr lang="en-US" dirty="0"/>
              <a:t>State</a:t>
            </a:r>
          </a:p>
        </p:txBody>
      </p:sp>
      <p:sp>
        <p:nvSpPr>
          <p:cNvPr id="7" name="Oval 6"/>
          <p:cNvSpPr/>
          <p:nvPr/>
        </p:nvSpPr>
        <p:spPr>
          <a:xfrm>
            <a:off x="2857500" y="4267200"/>
            <a:ext cx="3352800" cy="12192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fontAlgn="auto">
              <a:spcBef>
                <a:spcPts val="0"/>
              </a:spcBef>
              <a:spcAft>
                <a:spcPts val="0"/>
              </a:spcAft>
              <a:defRPr/>
            </a:pPr>
            <a:r>
              <a:rPr lang="en-US" dirty="0"/>
              <a:t>Ongoing Communication</a:t>
            </a:r>
          </a:p>
          <a:p>
            <a:pPr algn="ctr" fontAlgn="auto">
              <a:spcBef>
                <a:spcPts val="0"/>
              </a:spcBef>
              <a:spcAft>
                <a:spcPts val="0"/>
              </a:spcAft>
              <a:defRPr/>
            </a:pPr>
            <a:r>
              <a:rPr lang="en-US" dirty="0"/>
              <a:t>State</a:t>
            </a:r>
          </a:p>
        </p:txBody>
      </p:sp>
      <p:sp>
        <p:nvSpPr>
          <p:cNvPr id="8" name="Oval 7"/>
          <p:cNvSpPr/>
          <p:nvPr/>
        </p:nvSpPr>
        <p:spPr>
          <a:xfrm>
            <a:off x="6629400" y="4267200"/>
            <a:ext cx="2057400" cy="12192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fontAlgn="auto">
              <a:spcBef>
                <a:spcPts val="0"/>
              </a:spcBef>
              <a:spcAft>
                <a:spcPts val="0"/>
              </a:spcAft>
              <a:defRPr/>
            </a:pPr>
            <a:r>
              <a:rPr lang="en-US" dirty="0"/>
              <a:t>Connection Closing</a:t>
            </a:r>
          </a:p>
          <a:p>
            <a:pPr algn="ctr" fontAlgn="auto">
              <a:spcBef>
                <a:spcPts val="0"/>
              </a:spcBef>
              <a:spcAft>
                <a:spcPts val="0"/>
              </a:spcAft>
              <a:defRPr/>
            </a:pPr>
            <a:r>
              <a:rPr lang="en-US" dirty="0"/>
              <a:t>State</a:t>
            </a:r>
          </a:p>
        </p:txBody>
      </p:sp>
      <p:cxnSp>
        <p:nvCxnSpPr>
          <p:cNvPr id="10" name="Straight Arrow Connector 9"/>
          <p:cNvCxnSpPr>
            <a:stCxn id="6" idx="6"/>
            <a:endCxn id="7" idx="2"/>
          </p:cNvCxnSpPr>
          <p:nvPr/>
        </p:nvCxnSpPr>
        <p:spPr>
          <a:xfrm>
            <a:off x="2438400" y="4876800"/>
            <a:ext cx="419100" cy="1588"/>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7" idx="6"/>
            <a:endCxn id="8" idx="2"/>
          </p:cNvCxnSpPr>
          <p:nvPr/>
        </p:nvCxnSpPr>
        <p:spPr>
          <a:xfrm>
            <a:off x="6210300" y="4876800"/>
            <a:ext cx="419100" cy="1588"/>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11" name="Slide Number Placeholder 1"/>
          <p:cNvSpPr txBox="1">
            <a:spLocks/>
          </p:cNvSpPr>
          <p:nvPr/>
        </p:nvSpPr>
        <p:spPr>
          <a:xfrm>
            <a:off x="152400" y="6172200"/>
            <a:ext cx="838200" cy="457200"/>
          </a:xfrm>
          <a:prstGeom prst="rect">
            <a:avLst/>
          </a:prstGeom>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r>
              <a:rPr lang="en-US" dirty="0" smtClean="0">
                <a:solidFill>
                  <a:prstClr val="white"/>
                </a:solidFill>
              </a:rPr>
              <a:t>6-</a:t>
            </a:r>
            <a:fld id="{DF3D5ACE-0B44-480C-935B-5F54025620FB}" type="slidenum">
              <a:rPr lang="en-US" smtClean="0">
                <a:solidFill>
                  <a:prstClr val="white"/>
                </a:solidFill>
              </a:rPr>
              <a:pPr/>
              <a:t>21</a:t>
            </a:fld>
            <a:endParaRPr lang="en-US" dirty="0">
              <a:solidFill>
                <a:prstClr val="white"/>
              </a:solidFil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5842" name="Picture 12"/>
          <p:cNvPicPr>
            <a:picLocks noChangeAspect="1" noChangeArrowheads="1"/>
          </p:cNvPicPr>
          <p:nvPr/>
        </p:nvPicPr>
        <p:blipFill>
          <a:blip r:embed="rId2">
            <a:extLst>
              <a:ext uri="{28A0092B-C50C-407E-A947-70E740481C1C}">
                <a14:useLocalDpi xmlns:a14="http://schemas.microsoft.com/office/drawing/2010/main" val="0"/>
              </a:ext>
            </a:extLst>
          </a:blip>
          <a:srcRect l="5966" t="11299" r="7024" b="8852"/>
          <a:stretch>
            <a:fillRect/>
          </a:stretch>
        </p:blipFill>
        <p:spPr bwMode="auto">
          <a:xfrm>
            <a:off x="457199" y="990600"/>
            <a:ext cx="8455025" cy="512125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 name="Title 4"/>
          <p:cNvSpPr>
            <a:spLocks noGrp="1"/>
          </p:cNvSpPr>
          <p:nvPr>
            <p:ph type="title"/>
          </p:nvPr>
        </p:nvSpPr>
        <p:spPr>
          <a:xfrm>
            <a:off x="457200" y="274638"/>
            <a:ext cx="8229600" cy="792162"/>
          </a:xfrm>
        </p:spPr>
        <p:txBody>
          <a:bodyPr>
            <a:normAutofit/>
          </a:bodyPr>
          <a:lstStyle/>
          <a:p>
            <a:pPr eaLnBrk="1" fontAlgn="auto" hangingPunct="1">
              <a:spcAft>
                <a:spcPts val="0"/>
              </a:spcAft>
              <a:defRPr/>
            </a:pPr>
            <a:r>
              <a:rPr lang="en-US" sz="2800" dirty="0" smtClean="0"/>
              <a:t>6.3: </a:t>
            </a:r>
            <a:r>
              <a:rPr lang="en-US" sz="2800" dirty="0" err="1" smtClean="0"/>
              <a:t>Stateful</a:t>
            </a:r>
            <a:r>
              <a:rPr lang="en-US" sz="2800" dirty="0" smtClean="0"/>
              <a:t> Inspection Rules with Two States</a:t>
            </a:r>
            <a:endParaRPr lang="en-US" sz="2800" dirty="0"/>
          </a:p>
        </p:txBody>
      </p:sp>
      <p:sp>
        <p:nvSpPr>
          <p:cNvPr id="6" name="Oval 5"/>
          <p:cNvSpPr/>
          <p:nvPr/>
        </p:nvSpPr>
        <p:spPr>
          <a:xfrm>
            <a:off x="1219200" y="1714500"/>
            <a:ext cx="3124200" cy="1447800"/>
          </a:xfrm>
          <a:prstGeom prst="ellipse">
            <a:avLst/>
          </a:prstGeom>
          <a:noFill/>
          <a:ln w="38100"/>
          <a:effectLst>
            <a:glow rad="63500">
              <a:schemeClr val="accent1">
                <a:satMod val="175000"/>
                <a:alpha val="40000"/>
              </a:schemeClr>
            </a:glow>
            <a:outerShdw blurRad="50800" dist="38100" dir="2700000" algn="tl"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endParaRPr lang="en-US">
              <a:solidFill>
                <a:srgbClr val="000000"/>
              </a:solidFill>
              <a:latin typeface="Lucida Sans Unicode" pitchFamily="34" charset="0"/>
            </a:endParaRPr>
          </a:p>
        </p:txBody>
      </p:sp>
      <p:sp>
        <p:nvSpPr>
          <p:cNvPr id="7" name="Oval 6"/>
          <p:cNvSpPr/>
          <p:nvPr/>
        </p:nvSpPr>
        <p:spPr>
          <a:xfrm>
            <a:off x="5314950" y="1714500"/>
            <a:ext cx="3124200" cy="1447800"/>
          </a:xfrm>
          <a:prstGeom prst="ellipse">
            <a:avLst/>
          </a:prstGeom>
          <a:noFill/>
          <a:ln w="38100"/>
          <a:effectLst>
            <a:glow rad="63500">
              <a:schemeClr val="accent1">
                <a:satMod val="175000"/>
                <a:alpha val="40000"/>
              </a:schemeClr>
            </a:glow>
            <a:outerShdw blurRad="50800" dist="38100" dir="2700000" algn="tl"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endParaRPr lang="en-US">
              <a:solidFill>
                <a:srgbClr val="000000"/>
              </a:solidFill>
              <a:latin typeface="Lucida Sans Unicode" pitchFamily="34" charset="0"/>
            </a:endParaRPr>
          </a:p>
        </p:txBody>
      </p:sp>
      <p:sp>
        <p:nvSpPr>
          <p:cNvPr id="8" name="Slide Number Placeholder 1"/>
          <p:cNvSpPr txBox="1">
            <a:spLocks/>
          </p:cNvSpPr>
          <p:nvPr/>
        </p:nvSpPr>
        <p:spPr>
          <a:xfrm>
            <a:off x="152400" y="6172200"/>
            <a:ext cx="838200" cy="457200"/>
          </a:xfrm>
          <a:prstGeom prst="rect">
            <a:avLst/>
          </a:prstGeom>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r>
              <a:rPr lang="en-US" dirty="0" smtClean="0">
                <a:solidFill>
                  <a:prstClr val="white"/>
                </a:solidFill>
              </a:rPr>
              <a:t>6-</a:t>
            </a:r>
            <a:fld id="{DF3D5ACE-0B44-480C-935B-5F54025620FB}" type="slidenum">
              <a:rPr lang="en-US" smtClean="0">
                <a:solidFill>
                  <a:prstClr val="white"/>
                </a:solidFill>
              </a:rPr>
              <a:pPr/>
              <a:t>22</a:t>
            </a:fld>
            <a:endParaRPr lang="en-US" dirty="0">
              <a:solidFill>
                <a:prstClr val="white"/>
              </a:solidFil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eaLnBrk="1" fontAlgn="auto" hangingPunct="1">
              <a:spcAft>
                <a:spcPts val="0"/>
              </a:spcAft>
              <a:defRPr/>
            </a:pPr>
            <a:r>
              <a:rPr lang="en-US" dirty="0" smtClean="0"/>
              <a:t>6.3: Connection and Socket</a:t>
            </a:r>
            <a:endParaRPr lang="en-US" dirty="0"/>
          </a:p>
        </p:txBody>
      </p:sp>
      <p:pic>
        <p:nvPicPr>
          <p:cNvPr id="36869" name="Picture 6"/>
          <p:cNvPicPr>
            <a:picLocks noChangeAspect="1" noChangeArrowheads="1"/>
          </p:cNvPicPr>
          <p:nvPr/>
        </p:nvPicPr>
        <p:blipFill>
          <a:blip r:embed="rId2">
            <a:extLst>
              <a:ext uri="{28A0092B-C50C-407E-A947-70E740481C1C}">
                <a14:useLocalDpi xmlns:a14="http://schemas.microsoft.com/office/drawing/2010/main" val="0"/>
              </a:ext>
            </a:extLst>
          </a:blip>
          <a:srcRect l="6961" t="14629" r="6526" b="13142"/>
          <a:stretch>
            <a:fillRect/>
          </a:stretch>
        </p:blipFill>
        <p:spPr bwMode="auto">
          <a:xfrm>
            <a:off x="171450" y="1295400"/>
            <a:ext cx="8728075" cy="3962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 name="Slide Number Placeholder 1"/>
          <p:cNvSpPr txBox="1">
            <a:spLocks/>
          </p:cNvSpPr>
          <p:nvPr/>
        </p:nvSpPr>
        <p:spPr>
          <a:xfrm>
            <a:off x="152400" y="6172200"/>
            <a:ext cx="838200" cy="457200"/>
          </a:xfrm>
          <a:prstGeom prst="rect">
            <a:avLst/>
          </a:prstGeom>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r>
              <a:rPr lang="en-US" dirty="0" smtClean="0">
                <a:solidFill>
                  <a:prstClr val="white"/>
                </a:solidFill>
              </a:rPr>
              <a:t>6-</a:t>
            </a:r>
            <a:fld id="{DF3D5ACE-0B44-480C-935B-5F54025620FB}" type="slidenum">
              <a:rPr lang="en-US" smtClean="0">
                <a:solidFill>
                  <a:prstClr val="white"/>
                </a:solidFill>
              </a:rPr>
              <a:pPr/>
              <a:t>23</a:t>
            </a:fld>
            <a:endParaRPr lang="en-US" dirty="0">
              <a:solidFill>
                <a:prstClr val="white"/>
              </a:solidFil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7890" name="Picture 8"/>
          <p:cNvPicPr>
            <a:picLocks noChangeAspect="1" noChangeArrowheads="1"/>
          </p:cNvPicPr>
          <p:nvPr/>
        </p:nvPicPr>
        <p:blipFill>
          <a:blip r:embed="rId2">
            <a:extLst>
              <a:ext uri="{28A0092B-C50C-407E-A947-70E740481C1C}">
                <a14:useLocalDpi xmlns:a14="http://schemas.microsoft.com/office/drawing/2010/main" val="0"/>
              </a:ext>
            </a:extLst>
          </a:blip>
          <a:srcRect l="9944" t="17039" r="9012" b="11395"/>
          <a:stretch>
            <a:fillRect/>
          </a:stretch>
        </p:blipFill>
        <p:spPr bwMode="auto">
          <a:xfrm>
            <a:off x="134938" y="1524000"/>
            <a:ext cx="8723312" cy="4495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 name="Title 4"/>
          <p:cNvSpPr>
            <a:spLocks noGrp="1"/>
          </p:cNvSpPr>
          <p:nvPr>
            <p:ph type="title"/>
          </p:nvPr>
        </p:nvSpPr>
        <p:spPr/>
        <p:txBody>
          <a:bodyPr/>
          <a:lstStyle/>
          <a:p>
            <a:pPr eaLnBrk="1" fontAlgn="auto" hangingPunct="1">
              <a:spcAft>
                <a:spcPts val="0"/>
              </a:spcAft>
              <a:defRPr/>
            </a:pPr>
            <a:r>
              <a:rPr lang="en-US" sz="2400" dirty="0" smtClean="0"/>
              <a:t>6.3: </a:t>
            </a:r>
            <a:r>
              <a:rPr lang="en-US" sz="2400" dirty="0" err="1" smtClean="0"/>
              <a:t>Stateful</a:t>
            </a:r>
            <a:r>
              <a:rPr lang="en-US" sz="2400" dirty="0" smtClean="0"/>
              <a:t> Packet Inspection for a Packet that Does Not Attempt to Open a Connection I</a:t>
            </a:r>
            <a:endParaRPr lang="en-US" sz="2400" dirty="0"/>
          </a:p>
        </p:txBody>
      </p:sp>
      <p:cxnSp>
        <p:nvCxnSpPr>
          <p:cNvPr id="7" name="Straight Arrow Connector 6"/>
          <p:cNvCxnSpPr/>
          <p:nvPr/>
        </p:nvCxnSpPr>
        <p:spPr>
          <a:xfrm flipH="1">
            <a:off x="5027613" y="4040188"/>
            <a:ext cx="1587" cy="893762"/>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11" name="Rounded Rectangle 10"/>
          <p:cNvSpPr/>
          <p:nvPr/>
        </p:nvSpPr>
        <p:spPr>
          <a:xfrm>
            <a:off x="1828800" y="4953000"/>
            <a:ext cx="6629400" cy="4572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endParaRPr>
          </a:p>
        </p:txBody>
      </p:sp>
      <p:sp>
        <p:nvSpPr>
          <p:cNvPr id="8" name="Slide Number Placeholder 1"/>
          <p:cNvSpPr txBox="1">
            <a:spLocks/>
          </p:cNvSpPr>
          <p:nvPr/>
        </p:nvSpPr>
        <p:spPr>
          <a:xfrm>
            <a:off x="152400" y="6172200"/>
            <a:ext cx="838200" cy="457200"/>
          </a:xfrm>
          <a:prstGeom prst="rect">
            <a:avLst/>
          </a:prstGeom>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r>
              <a:rPr lang="en-US" dirty="0" smtClean="0">
                <a:solidFill>
                  <a:prstClr val="white"/>
                </a:solidFill>
              </a:rPr>
              <a:t>6-</a:t>
            </a:r>
            <a:fld id="{DF3D5ACE-0B44-480C-935B-5F54025620FB}" type="slidenum">
              <a:rPr lang="en-US" smtClean="0">
                <a:solidFill>
                  <a:prstClr val="white"/>
                </a:solidFill>
              </a:rPr>
              <a:pPr/>
              <a:t>24</a:t>
            </a:fld>
            <a:endParaRPr lang="en-US" dirty="0">
              <a:solidFill>
                <a:prstClr val="white"/>
              </a:solidFil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8914" name="Picture 8"/>
          <p:cNvPicPr>
            <a:picLocks noChangeAspect="1" noChangeArrowheads="1"/>
          </p:cNvPicPr>
          <p:nvPr/>
        </p:nvPicPr>
        <p:blipFill>
          <a:blip r:embed="rId2">
            <a:extLst>
              <a:ext uri="{28A0092B-C50C-407E-A947-70E740481C1C}">
                <a14:useLocalDpi xmlns:a14="http://schemas.microsoft.com/office/drawing/2010/main" val="0"/>
              </a:ext>
            </a:extLst>
          </a:blip>
          <a:srcRect l="11436" t="19341" r="8514" b="8571"/>
          <a:stretch>
            <a:fillRect/>
          </a:stretch>
        </p:blipFill>
        <p:spPr bwMode="auto">
          <a:xfrm>
            <a:off x="228600" y="1447800"/>
            <a:ext cx="8686800" cy="44243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 name="Title 4"/>
          <p:cNvSpPr>
            <a:spLocks noGrp="1"/>
          </p:cNvSpPr>
          <p:nvPr>
            <p:ph type="title"/>
          </p:nvPr>
        </p:nvSpPr>
        <p:spPr/>
        <p:txBody>
          <a:bodyPr>
            <a:noAutofit/>
          </a:bodyPr>
          <a:lstStyle/>
          <a:p>
            <a:pPr eaLnBrk="1" fontAlgn="auto" hangingPunct="1">
              <a:spcAft>
                <a:spcPts val="0"/>
              </a:spcAft>
              <a:defRPr/>
            </a:pPr>
            <a:r>
              <a:rPr lang="en-US" sz="2400" dirty="0" smtClean="0"/>
              <a:t>6.3: </a:t>
            </a:r>
            <a:r>
              <a:rPr lang="en-US" sz="2400" dirty="0" err="1" smtClean="0"/>
              <a:t>Stateful</a:t>
            </a:r>
            <a:r>
              <a:rPr lang="en-US" sz="2400" dirty="0" smtClean="0"/>
              <a:t> Packet Inspection for a Packet that Does Not Attempt to Open a Connection II</a:t>
            </a:r>
            <a:endParaRPr lang="en-US" sz="2400" dirty="0"/>
          </a:p>
        </p:txBody>
      </p:sp>
      <p:cxnSp>
        <p:nvCxnSpPr>
          <p:cNvPr id="7" name="Straight Arrow Connector 6"/>
          <p:cNvCxnSpPr/>
          <p:nvPr/>
        </p:nvCxnSpPr>
        <p:spPr>
          <a:xfrm rot="5400000">
            <a:off x="3009107" y="3961606"/>
            <a:ext cx="763588" cy="3175"/>
          </a:xfrm>
          <a:prstGeom prst="straightConnector1">
            <a:avLst/>
          </a:prstGeom>
          <a:ln w="38100">
            <a:solidFill>
              <a:schemeClr val="accent1"/>
            </a:solidFill>
            <a:tailEnd type="arrow"/>
          </a:ln>
        </p:spPr>
        <p:style>
          <a:lnRef idx="1">
            <a:schemeClr val="accent1"/>
          </a:lnRef>
          <a:fillRef idx="0">
            <a:schemeClr val="accent1"/>
          </a:fillRef>
          <a:effectRef idx="0">
            <a:schemeClr val="accent1"/>
          </a:effectRef>
          <a:fontRef idx="minor">
            <a:schemeClr val="tx1"/>
          </a:fontRef>
        </p:style>
      </p:cxnSp>
      <p:sp>
        <p:nvSpPr>
          <p:cNvPr id="9" name="&quot;No&quot; Symbol 8"/>
          <p:cNvSpPr/>
          <p:nvPr/>
        </p:nvSpPr>
        <p:spPr>
          <a:xfrm>
            <a:off x="3200400" y="3733800"/>
            <a:ext cx="381000" cy="381000"/>
          </a:xfrm>
          <a:prstGeom prst="noSmoking">
            <a:avLst/>
          </a:prstGeom>
          <a:ln w="63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schemeClr val="tx1"/>
              </a:solidFill>
            </a:endParaRPr>
          </a:p>
        </p:txBody>
      </p:sp>
      <p:sp>
        <p:nvSpPr>
          <p:cNvPr id="8" name="Slide Number Placeholder 1"/>
          <p:cNvSpPr txBox="1">
            <a:spLocks/>
          </p:cNvSpPr>
          <p:nvPr/>
        </p:nvSpPr>
        <p:spPr>
          <a:xfrm>
            <a:off x="152400" y="6172200"/>
            <a:ext cx="838200" cy="457200"/>
          </a:xfrm>
          <a:prstGeom prst="rect">
            <a:avLst/>
          </a:prstGeom>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r>
              <a:rPr lang="en-US" dirty="0" smtClean="0">
                <a:solidFill>
                  <a:prstClr val="white"/>
                </a:solidFill>
              </a:rPr>
              <a:t>6-</a:t>
            </a:r>
            <a:fld id="{DF3D5ACE-0B44-480C-935B-5F54025620FB}" type="slidenum">
              <a:rPr lang="en-US" smtClean="0">
                <a:solidFill>
                  <a:prstClr val="white"/>
                </a:solidFill>
              </a:rPr>
              <a:pPr/>
              <a:t>25</a:t>
            </a:fld>
            <a:endParaRPr lang="en-US" dirty="0">
              <a:solidFill>
                <a:prstClr val="white"/>
              </a:solidFil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eaLnBrk="1" fontAlgn="auto" hangingPunct="1">
              <a:spcAft>
                <a:spcPts val="0"/>
              </a:spcAft>
              <a:defRPr/>
            </a:pPr>
            <a:r>
              <a:rPr lang="en-US" dirty="0" smtClean="0"/>
              <a:t>6.3: Well-Known Port Numbers</a:t>
            </a:r>
            <a:endParaRPr lang="en-US" dirty="0"/>
          </a:p>
        </p:txBody>
      </p:sp>
      <p:pic>
        <p:nvPicPr>
          <p:cNvPr id="39941" name="Picture 40"/>
          <p:cNvPicPr>
            <a:picLocks noChangeAspect="1" noChangeArrowheads="1"/>
          </p:cNvPicPr>
          <p:nvPr/>
        </p:nvPicPr>
        <p:blipFill>
          <a:blip r:embed="rId3">
            <a:extLst>
              <a:ext uri="{28A0092B-C50C-407E-A947-70E740481C1C}">
                <a14:useLocalDpi xmlns:a14="http://schemas.microsoft.com/office/drawing/2010/main" val="0"/>
              </a:ext>
            </a:extLst>
          </a:blip>
          <a:srcRect l="15413" t="11131" r="6526" b="9462"/>
          <a:stretch>
            <a:fillRect/>
          </a:stretch>
        </p:blipFill>
        <p:spPr bwMode="auto">
          <a:xfrm>
            <a:off x="990600" y="1219200"/>
            <a:ext cx="7239000" cy="493327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 name="Slide Number Placeholder 1"/>
          <p:cNvSpPr txBox="1">
            <a:spLocks/>
          </p:cNvSpPr>
          <p:nvPr/>
        </p:nvSpPr>
        <p:spPr>
          <a:xfrm>
            <a:off x="152400" y="6172200"/>
            <a:ext cx="838200" cy="457200"/>
          </a:xfrm>
          <a:prstGeom prst="rect">
            <a:avLst/>
          </a:prstGeom>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r>
              <a:rPr lang="en-US" dirty="0" smtClean="0">
                <a:solidFill>
                  <a:prstClr val="white"/>
                </a:solidFill>
              </a:rPr>
              <a:t>6-</a:t>
            </a:r>
            <a:fld id="{DF3D5ACE-0B44-480C-935B-5F54025620FB}" type="slidenum">
              <a:rPr lang="en-US" smtClean="0">
                <a:solidFill>
                  <a:prstClr val="white"/>
                </a:solidFill>
              </a:rPr>
              <a:pPr/>
              <a:t>26</a:t>
            </a:fld>
            <a:endParaRPr lang="en-US" dirty="0">
              <a:solidFill>
                <a:prstClr val="white"/>
              </a:solidFil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eaLnBrk="1" fontAlgn="auto" hangingPunct="1">
              <a:spcAft>
                <a:spcPts val="0"/>
              </a:spcAft>
              <a:defRPr/>
            </a:pPr>
            <a:r>
              <a:rPr lang="en-US" dirty="0" smtClean="0"/>
              <a:t>6.3: Windows Firewall</a:t>
            </a:r>
            <a:endParaRPr lang="en-US" dirty="0"/>
          </a:p>
        </p:txBody>
      </p:sp>
      <p:pic>
        <p:nvPicPr>
          <p:cNvPr id="4096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000" y="1200150"/>
            <a:ext cx="6991350" cy="508970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 name="Slide Number Placeholder 1"/>
          <p:cNvSpPr txBox="1">
            <a:spLocks/>
          </p:cNvSpPr>
          <p:nvPr/>
        </p:nvSpPr>
        <p:spPr>
          <a:xfrm>
            <a:off x="152400" y="6172200"/>
            <a:ext cx="838200" cy="457200"/>
          </a:xfrm>
          <a:prstGeom prst="rect">
            <a:avLst/>
          </a:prstGeom>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r>
              <a:rPr lang="en-US" dirty="0" smtClean="0">
                <a:solidFill>
                  <a:prstClr val="white"/>
                </a:solidFill>
              </a:rPr>
              <a:t>6-</a:t>
            </a:r>
            <a:fld id="{DF3D5ACE-0B44-480C-935B-5F54025620FB}" type="slidenum">
              <a:rPr lang="en-US" smtClean="0">
                <a:solidFill>
                  <a:prstClr val="white"/>
                </a:solidFill>
              </a:rPr>
              <a:pPr/>
              <a:t>27</a:t>
            </a:fld>
            <a:endParaRPr lang="en-US" dirty="0">
              <a:solidFill>
                <a:prstClr val="white"/>
              </a:solidFil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pPr eaLnBrk="1" fontAlgn="auto" hangingPunct="1">
              <a:spcAft>
                <a:spcPts val="0"/>
              </a:spcAft>
              <a:defRPr/>
            </a:pPr>
            <a:r>
              <a:rPr lang="en-US" dirty="0" smtClean="0"/>
              <a:t>6.3: Open a Port </a:t>
            </a:r>
            <a:r>
              <a:rPr lang="en-US" dirty="0"/>
              <a:t>T</a:t>
            </a:r>
            <a:r>
              <a:rPr lang="en-US" dirty="0" smtClean="0"/>
              <a:t>hrough Windows Firewall</a:t>
            </a:r>
            <a:endParaRPr lang="en-US" dirty="0"/>
          </a:p>
        </p:txBody>
      </p:sp>
      <p:pic>
        <p:nvPicPr>
          <p:cNvPr id="4198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4600" y="1905000"/>
            <a:ext cx="4081463" cy="3352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 name="Slide Number Placeholder 1"/>
          <p:cNvSpPr txBox="1">
            <a:spLocks/>
          </p:cNvSpPr>
          <p:nvPr/>
        </p:nvSpPr>
        <p:spPr>
          <a:xfrm>
            <a:off x="152400" y="6172200"/>
            <a:ext cx="838200" cy="457200"/>
          </a:xfrm>
          <a:prstGeom prst="rect">
            <a:avLst/>
          </a:prstGeom>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r>
              <a:rPr lang="en-US" dirty="0" smtClean="0">
                <a:solidFill>
                  <a:prstClr val="white"/>
                </a:solidFill>
              </a:rPr>
              <a:t>6-</a:t>
            </a:r>
            <a:fld id="{DF3D5ACE-0B44-480C-935B-5F54025620FB}" type="slidenum">
              <a:rPr lang="en-US" smtClean="0">
                <a:solidFill>
                  <a:prstClr val="white"/>
                </a:solidFill>
              </a:rPr>
              <a:pPr/>
              <a:t>28</a:t>
            </a:fld>
            <a:endParaRPr lang="en-US" dirty="0">
              <a:solidFill>
                <a:prstClr val="white"/>
              </a:solidFil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3010" name="Content Placeholder 1"/>
          <p:cNvSpPr>
            <a:spLocks noGrp="1"/>
          </p:cNvSpPr>
          <p:nvPr>
            <p:ph idx="1"/>
          </p:nvPr>
        </p:nvSpPr>
        <p:spPr>
          <a:xfrm>
            <a:off x="457200" y="1371601"/>
            <a:ext cx="8229600" cy="4267199"/>
          </a:xfrm>
          <a:solidFill>
            <a:schemeClr val="bg1">
              <a:alpha val="50195"/>
            </a:schemeClr>
          </a:solidFill>
        </p:spPr>
        <p:txBody>
          <a:bodyPr/>
          <a:lstStyle/>
          <a:p>
            <a:pPr eaLnBrk="1"/>
            <a:r>
              <a:rPr lang="en-US" b="1" dirty="0" smtClean="0"/>
              <a:t>Access Control List Operation</a:t>
            </a:r>
          </a:p>
          <a:p>
            <a:pPr lvl="1" eaLnBrk="1">
              <a:spcBef>
                <a:spcPts val="1200"/>
              </a:spcBef>
            </a:pPr>
            <a:r>
              <a:rPr lang="en-US" dirty="0" smtClean="0"/>
              <a:t>An ACL is a series of rules for allowing or disallowing connections</a:t>
            </a:r>
          </a:p>
          <a:p>
            <a:pPr lvl="1" eaLnBrk="1">
              <a:spcBef>
                <a:spcPts val="1200"/>
              </a:spcBef>
            </a:pPr>
            <a:r>
              <a:rPr lang="en-US" dirty="0" smtClean="0"/>
              <a:t>The rules are executed in order, beginning with the first</a:t>
            </a:r>
          </a:p>
          <a:p>
            <a:pPr lvl="2" eaLnBrk="1">
              <a:spcBef>
                <a:spcPts val="600"/>
              </a:spcBef>
            </a:pPr>
            <a:r>
              <a:rPr lang="en-US" sz="2000" dirty="0" smtClean="0"/>
              <a:t>If a rule DOES NOT apply to the connection-opening attempt, the firewall goes to the next ACL rule</a:t>
            </a:r>
          </a:p>
          <a:p>
            <a:pPr lvl="2" eaLnBrk="1">
              <a:spcBef>
                <a:spcPts val="600"/>
              </a:spcBef>
            </a:pPr>
            <a:r>
              <a:rPr lang="en-US" sz="2000" dirty="0" smtClean="0"/>
              <a:t>If the rule DOES apply, the firewall follows the rule, and no further rules are executed</a:t>
            </a:r>
          </a:p>
          <a:p>
            <a:pPr lvl="1" eaLnBrk="1">
              <a:spcBef>
                <a:spcPts val="1200"/>
              </a:spcBef>
            </a:pPr>
            <a:r>
              <a:rPr lang="en-US" dirty="0" smtClean="0"/>
              <a:t>If the firewall reaches the last rule in the ACL, it follows that rule</a:t>
            </a:r>
          </a:p>
        </p:txBody>
      </p:sp>
      <p:sp>
        <p:nvSpPr>
          <p:cNvPr id="5" name="Title 4"/>
          <p:cNvSpPr>
            <a:spLocks noGrp="1"/>
          </p:cNvSpPr>
          <p:nvPr>
            <p:ph type="title"/>
          </p:nvPr>
        </p:nvSpPr>
        <p:spPr>
          <a:xfrm>
            <a:off x="457200" y="152400"/>
            <a:ext cx="8229600" cy="1143000"/>
          </a:xfrm>
        </p:spPr>
        <p:txBody>
          <a:bodyPr>
            <a:normAutofit fontScale="90000"/>
          </a:bodyPr>
          <a:lstStyle/>
          <a:p>
            <a:pPr eaLnBrk="1" fontAlgn="auto" hangingPunct="1">
              <a:spcAft>
                <a:spcPts val="0"/>
              </a:spcAft>
              <a:defRPr/>
            </a:pPr>
            <a:r>
              <a:rPr lang="en-US" dirty="0" smtClean="0"/>
              <a:t>6.3: Ingress Access Control List (ACL) in a </a:t>
            </a:r>
            <a:r>
              <a:rPr lang="en-US" dirty="0" err="1" smtClean="0"/>
              <a:t>Stateful</a:t>
            </a:r>
            <a:r>
              <a:rPr lang="en-US" dirty="0" smtClean="0"/>
              <a:t> Packet Inspection Firewall</a:t>
            </a:r>
            <a:endParaRPr lang="en-US" dirty="0"/>
          </a:p>
        </p:txBody>
      </p:sp>
      <p:sp>
        <p:nvSpPr>
          <p:cNvPr id="6" name="Slide Number Placeholder 1"/>
          <p:cNvSpPr txBox="1">
            <a:spLocks/>
          </p:cNvSpPr>
          <p:nvPr/>
        </p:nvSpPr>
        <p:spPr>
          <a:xfrm>
            <a:off x="152400" y="6172200"/>
            <a:ext cx="838200" cy="457200"/>
          </a:xfrm>
          <a:prstGeom prst="rect">
            <a:avLst/>
          </a:prstGeom>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r>
              <a:rPr lang="en-US" dirty="0" smtClean="0">
                <a:solidFill>
                  <a:prstClr val="white"/>
                </a:solidFill>
              </a:rPr>
              <a:t>6-</a:t>
            </a:r>
            <a:fld id="{DF3D5ACE-0B44-480C-935B-5F54025620FB}" type="slidenum">
              <a:rPr lang="en-US" smtClean="0">
                <a:solidFill>
                  <a:prstClr val="white"/>
                </a:solidFill>
              </a:rPr>
              <a:pPr/>
              <a:t>29</a:t>
            </a:fld>
            <a:endParaRPr lang="en-US" dirty="0">
              <a:solidFill>
                <a:prstClr val="white"/>
              </a:solidFil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6388" name="Picture 2"/>
          <p:cNvPicPr>
            <a:picLocks noChangeAspect="1" noChangeArrowheads="1"/>
          </p:cNvPicPr>
          <p:nvPr/>
        </p:nvPicPr>
        <p:blipFill>
          <a:blip r:embed="rId2">
            <a:extLst>
              <a:ext uri="{28A0092B-C50C-407E-A947-70E740481C1C}">
                <a14:useLocalDpi xmlns:a14="http://schemas.microsoft.com/office/drawing/2010/main" val="0"/>
              </a:ext>
            </a:extLst>
          </a:blip>
          <a:srcRect l="3333" t="10001" r="13333" b="3078"/>
          <a:stretch>
            <a:fillRect/>
          </a:stretch>
        </p:blipFill>
        <p:spPr bwMode="auto">
          <a:xfrm>
            <a:off x="304800" y="914400"/>
            <a:ext cx="8534400" cy="48212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 name="Rounded Rectangle 6"/>
          <p:cNvSpPr/>
          <p:nvPr/>
        </p:nvSpPr>
        <p:spPr>
          <a:xfrm>
            <a:off x="4606925" y="4191000"/>
            <a:ext cx="1006475" cy="1341438"/>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endParaRPr>
          </a:p>
        </p:txBody>
      </p:sp>
      <p:sp>
        <p:nvSpPr>
          <p:cNvPr id="5" name="Slide Number Placeholder 1"/>
          <p:cNvSpPr txBox="1">
            <a:spLocks/>
          </p:cNvSpPr>
          <p:nvPr/>
        </p:nvSpPr>
        <p:spPr>
          <a:xfrm>
            <a:off x="152400" y="6172200"/>
            <a:ext cx="838200" cy="457200"/>
          </a:xfrm>
          <a:prstGeom prst="rect">
            <a:avLst/>
          </a:prstGeom>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r>
              <a:rPr lang="en-US" dirty="0" smtClean="0">
                <a:solidFill>
                  <a:prstClr val="white"/>
                </a:solidFill>
              </a:rPr>
              <a:t>6-</a:t>
            </a:r>
            <a:fld id="{DF3D5ACE-0B44-480C-935B-5F54025620FB}" type="slidenum">
              <a:rPr lang="en-US" smtClean="0">
                <a:solidFill>
                  <a:prstClr val="white"/>
                </a:solidFill>
              </a:rPr>
              <a:pPr/>
              <a:t>3</a:t>
            </a:fld>
            <a:endParaRPr lang="en-US" dirty="0">
              <a:solidFill>
                <a:prstClr val="white"/>
              </a:solidFil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4034" name="Content Placeholder 1"/>
          <p:cNvSpPr>
            <a:spLocks noGrp="1"/>
          </p:cNvSpPr>
          <p:nvPr>
            <p:ph idx="1"/>
          </p:nvPr>
        </p:nvSpPr>
        <p:spPr>
          <a:xfrm>
            <a:off x="457200" y="1676400"/>
            <a:ext cx="8229600" cy="4330700"/>
          </a:xfrm>
        </p:spPr>
        <p:txBody>
          <a:bodyPr/>
          <a:lstStyle/>
          <a:p>
            <a:pPr eaLnBrk="1"/>
            <a:r>
              <a:rPr lang="en-US" b="1" dirty="0" smtClean="0"/>
              <a:t>Ingress ACL’s Purpose</a:t>
            </a:r>
          </a:p>
          <a:p>
            <a:pPr lvl="1" eaLnBrk="1"/>
            <a:r>
              <a:rPr lang="en-US" dirty="0" smtClean="0"/>
              <a:t>The default behavior is to drop all attempts to open a connection from the outside</a:t>
            </a:r>
          </a:p>
          <a:p>
            <a:pPr lvl="1" eaLnBrk="1"/>
            <a:r>
              <a:rPr lang="en-US" dirty="0" smtClean="0"/>
              <a:t>All ACL rules except for the last give exceptions to the default behavior under specified circumstances</a:t>
            </a:r>
          </a:p>
          <a:p>
            <a:pPr lvl="1" eaLnBrk="1"/>
            <a:r>
              <a:rPr lang="en-US" dirty="0" smtClean="0"/>
              <a:t>The last rule applies the default behavior to all connection-opening attempts that are not allowed by earlier rules to be executed by this last rule</a:t>
            </a:r>
          </a:p>
          <a:p>
            <a:pPr eaLnBrk="1" hangingPunct="1"/>
            <a:endParaRPr lang="en-US" dirty="0" smtClean="0"/>
          </a:p>
        </p:txBody>
      </p:sp>
      <p:sp>
        <p:nvSpPr>
          <p:cNvPr id="5" name="Title 4"/>
          <p:cNvSpPr>
            <a:spLocks noGrp="1"/>
          </p:cNvSpPr>
          <p:nvPr>
            <p:ph type="title"/>
          </p:nvPr>
        </p:nvSpPr>
        <p:spPr/>
        <p:txBody>
          <a:bodyPr>
            <a:normAutofit fontScale="90000"/>
          </a:bodyPr>
          <a:lstStyle/>
          <a:p>
            <a:pPr eaLnBrk="1" fontAlgn="auto" hangingPunct="1">
              <a:spcAft>
                <a:spcPts val="0"/>
              </a:spcAft>
              <a:defRPr/>
            </a:pPr>
            <a:r>
              <a:rPr lang="en-US" dirty="0" smtClean="0"/>
              <a:t>6.3: Ingress Access Control List (ACL) in a </a:t>
            </a:r>
            <a:r>
              <a:rPr lang="en-US" dirty="0" err="1" smtClean="0"/>
              <a:t>Stateful</a:t>
            </a:r>
            <a:r>
              <a:rPr lang="en-US" dirty="0" smtClean="0"/>
              <a:t> Packet Inspection Firewall</a:t>
            </a:r>
            <a:endParaRPr lang="en-US" dirty="0"/>
          </a:p>
        </p:txBody>
      </p:sp>
      <p:sp>
        <p:nvSpPr>
          <p:cNvPr id="6" name="Slide Number Placeholder 1"/>
          <p:cNvSpPr txBox="1">
            <a:spLocks/>
          </p:cNvSpPr>
          <p:nvPr/>
        </p:nvSpPr>
        <p:spPr>
          <a:xfrm>
            <a:off x="152400" y="6172200"/>
            <a:ext cx="838200" cy="457200"/>
          </a:xfrm>
          <a:prstGeom prst="rect">
            <a:avLst/>
          </a:prstGeom>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r>
              <a:rPr lang="en-US" dirty="0" smtClean="0">
                <a:solidFill>
                  <a:prstClr val="white"/>
                </a:solidFill>
              </a:rPr>
              <a:t>6-</a:t>
            </a:r>
            <a:fld id="{DF3D5ACE-0B44-480C-935B-5F54025620FB}" type="slidenum">
              <a:rPr lang="en-US" smtClean="0">
                <a:solidFill>
                  <a:prstClr val="white"/>
                </a:solidFill>
              </a:rPr>
              <a:pPr/>
              <a:t>30</a:t>
            </a:fld>
            <a:endParaRPr lang="en-US" dirty="0">
              <a:solidFill>
                <a:prstClr val="white"/>
              </a:solidFil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5058" name="Content Placeholder 1"/>
          <p:cNvSpPr>
            <a:spLocks noGrp="1"/>
          </p:cNvSpPr>
          <p:nvPr>
            <p:ph idx="1"/>
          </p:nvPr>
        </p:nvSpPr>
        <p:spPr>
          <a:xfrm>
            <a:off x="457200" y="1481138"/>
            <a:ext cx="8229600" cy="5148262"/>
          </a:xfrm>
        </p:spPr>
        <p:txBody>
          <a:bodyPr/>
          <a:lstStyle/>
          <a:p>
            <a:pPr eaLnBrk="1"/>
            <a:r>
              <a:rPr lang="en-US" b="1" dirty="0" smtClean="0"/>
              <a:t>Simple </a:t>
            </a:r>
            <a:r>
              <a:rPr lang="en-US" b="1" i="1" dirty="0" smtClean="0"/>
              <a:t>Ingress</a:t>
            </a:r>
            <a:r>
              <a:rPr lang="en-US" b="1" dirty="0" smtClean="0"/>
              <a:t> ACL with Three Rules</a:t>
            </a:r>
          </a:p>
          <a:p>
            <a:pPr lvl="1" eaLnBrk="1">
              <a:spcBef>
                <a:spcPts val="1200"/>
              </a:spcBef>
            </a:pPr>
            <a:r>
              <a:rPr lang="en-US" dirty="0" smtClean="0"/>
              <a:t>	If TCP destination port = 80 or TCP destination port = 443, then Allow Connection</a:t>
            </a:r>
          </a:p>
          <a:p>
            <a:pPr lvl="2" eaLnBrk="1">
              <a:spcBef>
                <a:spcPts val="600"/>
              </a:spcBef>
            </a:pPr>
            <a:r>
              <a:rPr lang="en-US" i="1" dirty="0" smtClean="0"/>
              <a:t>[Permits connection to ALL internal webservers]</a:t>
            </a:r>
            <a:endParaRPr lang="en-US" dirty="0" smtClean="0"/>
          </a:p>
          <a:p>
            <a:pPr lvl="1" eaLnBrk="1">
              <a:spcBef>
                <a:spcPts val="1200"/>
              </a:spcBef>
            </a:pPr>
            <a:r>
              <a:rPr lang="en-US" dirty="0" smtClean="0"/>
              <a:t>If TCP destination port = 25 AND IP destination address = 60.47.3.35, then Allow Connection</a:t>
            </a:r>
          </a:p>
          <a:p>
            <a:pPr lvl="2" eaLnBrk="1">
              <a:spcBef>
                <a:spcPts val="600"/>
              </a:spcBef>
            </a:pPr>
            <a:r>
              <a:rPr lang="en-US" i="1" dirty="0" smtClean="0"/>
              <a:t>[Permits connections to a SINGLE internal mail server]</a:t>
            </a:r>
            <a:endParaRPr lang="en-US" dirty="0" smtClean="0"/>
          </a:p>
          <a:p>
            <a:pPr lvl="1" eaLnBrk="1">
              <a:spcBef>
                <a:spcPts val="1200"/>
              </a:spcBef>
            </a:pPr>
            <a:r>
              <a:rPr lang="en-US" dirty="0" smtClean="0"/>
              <a:t>Disallow ALL Connections</a:t>
            </a:r>
          </a:p>
          <a:p>
            <a:pPr lvl="2" eaLnBrk="1">
              <a:spcBef>
                <a:spcPts val="600"/>
              </a:spcBef>
            </a:pPr>
            <a:r>
              <a:rPr lang="en-US" i="1" dirty="0" smtClean="0"/>
              <a:t>[Disallows all other externally initiated connections; this is the default behavior]</a:t>
            </a:r>
            <a:endParaRPr lang="en-US" dirty="0" smtClean="0"/>
          </a:p>
        </p:txBody>
      </p:sp>
      <p:sp>
        <p:nvSpPr>
          <p:cNvPr id="5" name="Title 4"/>
          <p:cNvSpPr>
            <a:spLocks noGrp="1"/>
          </p:cNvSpPr>
          <p:nvPr>
            <p:ph type="title"/>
          </p:nvPr>
        </p:nvSpPr>
        <p:spPr/>
        <p:txBody>
          <a:bodyPr>
            <a:normAutofit fontScale="90000"/>
          </a:bodyPr>
          <a:lstStyle/>
          <a:p>
            <a:pPr eaLnBrk="1" fontAlgn="auto" hangingPunct="1">
              <a:spcAft>
                <a:spcPts val="0"/>
              </a:spcAft>
              <a:defRPr/>
            </a:pPr>
            <a:r>
              <a:rPr lang="en-US" dirty="0" smtClean="0"/>
              <a:t>6.3: Ingress Access Control List (ACL) in a </a:t>
            </a:r>
            <a:r>
              <a:rPr lang="en-US" dirty="0" err="1" smtClean="0"/>
              <a:t>Stateful</a:t>
            </a:r>
            <a:r>
              <a:rPr lang="en-US" dirty="0" smtClean="0"/>
              <a:t> Packet Inspection Firewall</a:t>
            </a:r>
            <a:endParaRPr lang="en-US" dirty="0"/>
          </a:p>
        </p:txBody>
      </p:sp>
      <p:sp>
        <p:nvSpPr>
          <p:cNvPr id="6" name="Slide Number Placeholder 1"/>
          <p:cNvSpPr txBox="1">
            <a:spLocks/>
          </p:cNvSpPr>
          <p:nvPr/>
        </p:nvSpPr>
        <p:spPr>
          <a:xfrm>
            <a:off x="152400" y="6172200"/>
            <a:ext cx="838200" cy="457200"/>
          </a:xfrm>
          <a:prstGeom prst="rect">
            <a:avLst/>
          </a:prstGeom>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r>
              <a:rPr lang="en-US" dirty="0" smtClean="0">
                <a:solidFill>
                  <a:prstClr val="white"/>
                </a:solidFill>
              </a:rPr>
              <a:t>6-</a:t>
            </a:r>
            <a:fld id="{DF3D5ACE-0B44-480C-935B-5F54025620FB}" type="slidenum">
              <a:rPr lang="en-US" smtClean="0">
                <a:solidFill>
                  <a:prstClr val="white"/>
                </a:solidFill>
              </a:rPr>
              <a:pPr/>
              <a:t>31</a:t>
            </a:fld>
            <a:endParaRPr lang="en-US" dirty="0">
              <a:solidFill>
                <a:prstClr val="white"/>
              </a:solidFil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6082" name="Content Placeholder 1"/>
          <p:cNvSpPr>
            <a:spLocks noGrp="1"/>
          </p:cNvSpPr>
          <p:nvPr>
            <p:ph idx="1"/>
          </p:nvPr>
        </p:nvSpPr>
        <p:spPr/>
        <p:txBody>
          <a:bodyPr/>
          <a:lstStyle/>
          <a:p>
            <a:pPr eaLnBrk="1"/>
            <a:r>
              <a:rPr lang="en-US" b="1" dirty="0" smtClean="0"/>
              <a:t>Low Cost</a:t>
            </a:r>
          </a:p>
          <a:p>
            <a:pPr lvl="1" eaLnBrk="1"/>
            <a:r>
              <a:rPr lang="en-US" dirty="0" smtClean="0"/>
              <a:t>Most packets are not part of packet-opening attempts</a:t>
            </a:r>
          </a:p>
          <a:p>
            <a:pPr lvl="1" eaLnBrk="1"/>
            <a:r>
              <a:rPr lang="en-US" dirty="0" smtClean="0"/>
              <a:t>These can be handled very simply and therefore inexpensively</a:t>
            </a:r>
          </a:p>
          <a:p>
            <a:pPr lvl="1" eaLnBrk="1"/>
            <a:r>
              <a:rPr lang="en-US" dirty="0" smtClean="0"/>
              <a:t>Connection-opening attempt packets are more expensive processes but are rare</a:t>
            </a:r>
          </a:p>
          <a:p>
            <a:pPr eaLnBrk="1" hangingPunct="1"/>
            <a:endParaRPr lang="en-US" dirty="0" smtClean="0"/>
          </a:p>
        </p:txBody>
      </p:sp>
      <p:sp>
        <p:nvSpPr>
          <p:cNvPr id="5" name="Title 4"/>
          <p:cNvSpPr>
            <a:spLocks noGrp="1"/>
          </p:cNvSpPr>
          <p:nvPr>
            <p:ph type="title"/>
          </p:nvPr>
        </p:nvSpPr>
        <p:spPr/>
        <p:txBody>
          <a:bodyPr/>
          <a:lstStyle/>
          <a:p>
            <a:pPr eaLnBrk="1" fontAlgn="auto" hangingPunct="1">
              <a:spcAft>
                <a:spcPts val="0"/>
              </a:spcAft>
              <a:defRPr/>
            </a:pPr>
            <a:r>
              <a:rPr lang="en-US" dirty="0" smtClean="0"/>
              <a:t>6.3: Perspective on SPI Firewalls</a:t>
            </a:r>
            <a:endParaRPr lang="en-US" dirty="0"/>
          </a:p>
        </p:txBody>
      </p:sp>
      <p:sp>
        <p:nvSpPr>
          <p:cNvPr id="6" name="Slide Number Placeholder 1"/>
          <p:cNvSpPr txBox="1">
            <a:spLocks/>
          </p:cNvSpPr>
          <p:nvPr/>
        </p:nvSpPr>
        <p:spPr>
          <a:xfrm>
            <a:off x="152400" y="6172200"/>
            <a:ext cx="838200" cy="457200"/>
          </a:xfrm>
          <a:prstGeom prst="rect">
            <a:avLst/>
          </a:prstGeom>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r>
              <a:rPr lang="en-US" dirty="0" smtClean="0">
                <a:solidFill>
                  <a:prstClr val="white"/>
                </a:solidFill>
              </a:rPr>
              <a:t>6-</a:t>
            </a:r>
            <a:fld id="{DF3D5ACE-0B44-480C-935B-5F54025620FB}" type="slidenum">
              <a:rPr lang="en-US" smtClean="0">
                <a:solidFill>
                  <a:prstClr val="white"/>
                </a:solidFill>
              </a:rPr>
              <a:pPr/>
              <a:t>32</a:t>
            </a:fld>
            <a:endParaRPr lang="en-US" dirty="0">
              <a:solidFill>
                <a:prstClr val="white"/>
              </a:solidFil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7106" name="Content Placeholder 1"/>
          <p:cNvSpPr>
            <a:spLocks noGrp="1"/>
          </p:cNvSpPr>
          <p:nvPr>
            <p:ph idx="1"/>
          </p:nvPr>
        </p:nvSpPr>
        <p:spPr/>
        <p:txBody>
          <a:bodyPr/>
          <a:lstStyle/>
          <a:p>
            <a:pPr eaLnBrk="1"/>
            <a:r>
              <a:rPr lang="en-US" b="1" smtClean="0"/>
              <a:t>Safety</a:t>
            </a:r>
          </a:p>
          <a:p>
            <a:pPr lvl="1" eaLnBrk="1"/>
            <a:r>
              <a:rPr lang="en-US" smtClean="0"/>
              <a:t>Attacks other than application-level attacks usually fail to get through SPI firewalls</a:t>
            </a:r>
          </a:p>
          <a:p>
            <a:pPr lvl="1" eaLnBrk="1"/>
            <a:r>
              <a:rPr lang="en-US" smtClean="0"/>
              <a:t>In addition, SPI firewalls can use other forms of filtering when needed</a:t>
            </a:r>
          </a:p>
          <a:p>
            <a:pPr eaLnBrk="1" hangingPunct="1"/>
            <a:endParaRPr lang="en-US" smtClean="0"/>
          </a:p>
        </p:txBody>
      </p:sp>
      <p:sp>
        <p:nvSpPr>
          <p:cNvPr id="5" name="Title 4"/>
          <p:cNvSpPr>
            <a:spLocks noGrp="1"/>
          </p:cNvSpPr>
          <p:nvPr>
            <p:ph type="title"/>
          </p:nvPr>
        </p:nvSpPr>
        <p:spPr/>
        <p:txBody>
          <a:bodyPr/>
          <a:lstStyle/>
          <a:p>
            <a:pPr eaLnBrk="1" fontAlgn="auto" hangingPunct="1">
              <a:spcAft>
                <a:spcPts val="0"/>
              </a:spcAft>
              <a:defRPr/>
            </a:pPr>
            <a:r>
              <a:rPr lang="en-US" dirty="0" smtClean="0"/>
              <a:t>6.3: Perspective on SPI Firewalls</a:t>
            </a:r>
            <a:endParaRPr lang="en-US" dirty="0"/>
          </a:p>
        </p:txBody>
      </p:sp>
      <p:sp>
        <p:nvSpPr>
          <p:cNvPr id="6" name="Slide Number Placeholder 1"/>
          <p:cNvSpPr txBox="1">
            <a:spLocks/>
          </p:cNvSpPr>
          <p:nvPr/>
        </p:nvSpPr>
        <p:spPr>
          <a:xfrm>
            <a:off x="152400" y="6172200"/>
            <a:ext cx="838200" cy="457200"/>
          </a:xfrm>
          <a:prstGeom prst="rect">
            <a:avLst/>
          </a:prstGeom>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r>
              <a:rPr lang="en-US" dirty="0" smtClean="0">
                <a:solidFill>
                  <a:prstClr val="white"/>
                </a:solidFill>
              </a:rPr>
              <a:t>6-</a:t>
            </a:r>
            <a:fld id="{DF3D5ACE-0B44-480C-935B-5F54025620FB}" type="slidenum">
              <a:rPr lang="en-US" smtClean="0">
                <a:solidFill>
                  <a:prstClr val="white"/>
                </a:solidFill>
              </a:rPr>
              <a:pPr/>
              <a:t>33</a:t>
            </a:fld>
            <a:endParaRPr lang="en-US" dirty="0">
              <a:solidFill>
                <a:prstClr val="white"/>
              </a:solidFil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8130" name="Content Placeholder 1"/>
          <p:cNvSpPr>
            <a:spLocks noGrp="1"/>
          </p:cNvSpPr>
          <p:nvPr>
            <p:ph idx="1"/>
          </p:nvPr>
        </p:nvSpPr>
        <p:spPr/>
        <p:txBody>
          <a:bodyPr/>
          <a:lstStyle/>
          <a:p>
            <a:pPr eaLnBrk="1"/>
            <a:r>
              <a:rPr lang="en-US" b="1" smtClean="0"/>
              <a:t>Dominance</a:t>
            </a:r>
          </a:p>
          <a:p>
            <a:pPr lvl="1" eaLnBrk="1"/>
            <a:r>
              <a:rPr lang="en-US" smtClean="0"/>
              <a:t>The combination of high safety and low cost makes SPI firewalls extremely popular</a:t>
            </a:r>
          </a:p>
          <a:p>
            <a:pPr lvl="1" eaLnBrk="1"/>
            <a:r>
              <a:rPr lang="en-US" smtClean="0"/>
              <a:t>Nearly all main border firewalls today use stateful packet inspection</a:t>
            </a:r>
          </a:p>
          <a:p>
            <a:pPr eaLnBrk="1" hangingPunct="1"/>
            <a:endParaRPr lang="en-US" smtClean="0"/>
          </a:p>
        </p:txBody>
      </p:sp>
      <p:sp>
        <p:nvSpPr>
          <p:cNvPr id="5" name="Title 4"/>
          <p:cNvSpPr>
            <a:spLocks noGrp="1"/>
          </p:cNvSpPr>
          <p:nvPr>
            <p:ph type="title"/>
          </p:nvPr>
        </p:nvSpPr>
        <p:spPr/>
        <p:txBody>
          <a:bodyPr/>
          <a:lstStyle/>
          <a:p>
            <a:pPr eaLnBrk="1" fontAlgn="auto" hangingPunct="1">
              <a:spcAft>
                <a:spcPts val="0"/>
              </a:spcAft>
              <a:defRPr/>
            </a:pPr>
            <a:r>
              <a:rPr lang="en-US" dirty="0" smtClean="0"/>
              <a:t>6.3: Perspective on SPI Firewalls</a:t>
            </a:r>
            <a:endParaRPr lang="en-US" dirty="0"/>
          </a:p>
        </p:txBody>
      </p:sp>
      <p:sp>
        <p:nvSpPr>
          <p:cNvPr id="6" name="Slide Number Placeholder 1"/>
          <p:cNvSpPr txBox="1">
            <a:spLocks/>
          </p:cNvSpPr>
          <p:nvPr/>
        </p:nvSpPr>
        <p:spPr>
          <a:xfrm>
            <a:off x="152400" y="6172200"/>
            <a:ext cx="838200" cy="457200"/>
          </a:xfrm>
          <a:prstGeom prst="rect">
            <a:avLst/>
          </a:prstGeom>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r>
              <a:rPr lang="en-US" dirty="0" smtClean="0">
                <a:solidFill>
                  <a:prstClr val="white"/>
                </a:solidFill>
              </a:rPr>
              <a:t>6-</a:t>
            </a:r>
            <a:fld id="{DF3D5ACE-0B44-480C-935B-5F54025620FB}" type="slidenum">
              <a:rPr lang="en-US" smtClean="0">
                <a:solidFill>
                  <a:prstClr val="white"/>
                </a:solidFill>
              </a:rPr>
              <a:pPr/>
              <a:t>34</a:t>
            </a:fld>
            <a:endParaRPr lang="en-US" dirty="0">
              <a:solidFill>
                <a:prstClr val="white"/>
              </a:solidFil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792162"/>
          </a:xfrm>
        </p:spPr>
        <p:txBody>
          <a:bodyPr/>
          <a:lstStyle/>
          <a:p>
            <a:pPr eaLnBrk="1" hangingPunct="1">
              <a:defRPr/>
            </a:pPr>
            <a:r>
              <a:rPr lang="en-US" dirty="0" smtClean="0"/>
              <a:t>What’s Next?</a:t>
            </a:r>
            <a:endParaRPr lang="en-US" dirty="0"/>
          </a:p>
        </p:txBody>
      </p:sp>
      <p:sp>
        <p:nvSpPr>
          <p:cNvPr id="4" name="Subtitle 2"/>
          <p:cNvSpPr txBox="1">
            <a:spLocks/>
          </p:cNvSpPr>
          <p:nvPr/>
        </p:nvSpPr>
        <p:spPr>
          <a:xfrm>
            <a:off x="539750" y="10668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fontAlgn="auto">
              <a:spcAft>
                <a:spcPts val="0"/>
              </a:spcAft>
              <a:defRPr/>
            </a:pPr>
            <a:r>
              <a:rPr lang="en-US" sz="26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6.1  Introduction</a:t>
            </a:r>
          </a:p>
        </p:txBody>
      </p:sp>
      <p:sp>
        <p:nvSpPr>
          <p:cNvPr id="6" name="Subtitle 2"/>
          <p:cNvSpPr txBox="1">
            <a:spLocks/>
          </p:cNvSpPr>
          <p:nvPr/>
        </p:nvSpPr>
        <p:spPr>
          <a:xfrm>
            <a:off x="539750" y="16002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6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6</a:t>
            </a:r>
            <a:r>
              <a:rPr lang="en-US" sz="26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.2  Static Packet Filtering</a:t>
            </a:r>
          </a:p>
        </p:txBody>
      </p:sp>
      <p:sp>
        <p:nvSpPr>
          <p:cNvPr id="7" name="Subtitle 2"/>
          <p:cNvSpPr txBox="1">
            <a:spLocks/>
          </p:cNvSpPr>
          <p:nvPr/>
        </p:nvSpPr>
        <p:spPr>
          <a:xfrm>
            <a:off x="539750" y="21336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6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6</a:t>
            </a:r>
            <a:r>
              <a:rPr lang="en-US" sz="26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.3  </a:t>
            </a:r>
            <a:r>
              <a:rPr lang="en-US" sz="2600" b="1" dirty="0" err="1">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Stateful</a:t>
            </a:r>
            <a:r>
              <a:rPr lang="en-US" sz="26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 Packet Inspection (SPI)</a:t>
            </a:r>
          </a:p>
        </p:txBody>
      </p:sp>
      <p:sp>
        <p:nvSpPr>
          <p:cNvPr id="8" name="Subtitle 2"/>
          <p:cNvSpPr txBox="1">
            <a:spLocks/>
          </p:cNvSpPr>
          <p:nvPr/>
        </p:nvSpPr>
        <p:spPr>
          <a:xfrm>
            <a:off x="539750" y="2667000"/>
            <a:ext cx="8255000" cy="466725"/>
          </a:xfrm>
          <a:prstGeom prst="round2DiagRect">
            <a:avLst/>
          </a:prstGeom>
          <a:solidFill>
            <a:schemeClr val="accent2">
              <a:lumMod val="60000"/>
              <a:lumOff val="4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fontAlgn="auto">
              <a:spcAft>
                <a:spcPts val="0"/>
              </a:spcAft>
              <a:defRPr/>
            </a:pPr>
            <a:r>
              <a:rPr lang="en-US" sz="26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6.4  Network Access Translation (NAT)</a:t>
            </a:r>
          </a:p>
        </p:txBody>
      </p:sp>
      <p:sp>
        <p:nvSpPr>
          <p:cNvPr id="9" name="Subtitle 2"/>
          <p:cNvSpPr txBox="1">
            <a:spLocks/>
          </p:cNvSpPr>
          <p:nvPr/>
        </p:nvSpPr>
        <p:spPr>
          <a:xfrm>
            <a:off x="539750" y="32004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6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6</a:t>
            </a:r>
            <a:r>
              <a:rPr lang="en-US" sz="26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.5  Application Proxy Firewalls</a:t>
            </a:r>
          </a:p>
        </p:txBody>
      </p:sp>
      <p:sp>
        <p:nvSpPr>
          <p:cNvPr id="10" name="Subtitle 2"/>
          <p:cNvSpPr txBox="1">
            <a:spLocks/>
          </p:cNvSpPr>
          <p:nvPr/>
        </p:nvSpPr>
        <p:spPr>
          <a:xfrm>
            <a:off x="539750" y="37338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6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6</a:t>
            </a:r>
            <a:r>
              <a:rPr lang="en-US" sz="26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.6  Intrusion Detection Systems (IDSs)</a:t>
            </a:r>
          </a:p>
        </p:txBody>
      </p:sp>
      <p:sp>
        <p:nvSpPr>
          <p:cNvPr id="11" name="Subtitle 2"/>
          <p:cNvSpPr txBox="1">
            <a:spLocks/>
          </p:cNvSpPr>
          <p:nvPr/>
        </p:nvSpPr>
        <p:spPr>
          <a:xfrm>
            <a:off x="539750" y="42672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6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6</a:t>
            </a:r>
            <a:r>
              <a:rPr lang="en-US" sz="26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.7  Antivirus Filtering and Unified Threat Mgt.</a:t>
            </a:r>
          </a:p>
        </p:txBody>
      </p:sp>
      <p:sp>
        <p:nvSpPr>
          <p:cNvPr id="15" name="Slide Number Placeholder 3"/>
          <p:cNvSpPr>
            <a:spLocks noGrp="1"/>
          </p:cNvSpPr>
          <p:nvPr>
            <p:ph type="sldNum" sz="quarter" idx="4294967295"/>
          </p:nvPr>
        </p:nvSpPr>
        <p:spPr bwMode="auto">
          <a:xfrm>
            <a:off x="0" y="6416675"/>
            <a:ext cx="762000" cy="365125"/>
          </a:xfrm>
          <a:prstGeom prst="rect">
            <a:avLst/>
          </a:prstGeom>
          <a:ln>
            <a:miter lim="800000"/>
            <a:headEnd/>
            <a:tailEnd/>
          </a:ln>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dirty="0" smtClean="0">
                <a:solidFill>
                  <a:schemeClr val="bg1"/>
                </a:solidFill>
                <a:latin typeface="Lucida Sans Unicode" pitchFamily="34" charset="0"/>
              </a:rPr>
              <a:t>6-</a:t>
            </a:r>
            <a:fld id="{B371590D-DBCD-416C-8C3B-F5CE6725F6A1}" type="slidenum">
              <a:rPr lang="en-US" smtClean="0">
                <a:solidFill>
                  <a:schemeClr val="bg1"/>
                </a:solidFill>
                <a:latin typeface="Lucida Sans Unicode" pitchFamily="34" charset="0"/>
              </a:rPr>
              <a:pPr eaLnBrk="1" hangingPunct="1"/>
              <a:t>35</a:t>
            </a:fld>
            <a:endParaRPr lang="en-US" dirty="0">
              <a:solidFill>
                <a:schemeClr val="bg1"/>
              </a:solidFill>
              <a:latin typeface="Lucida Sans Unicode" pitchFamily="34" charset="0"/>
            </a:endParaRPr>
          </a:p>
        </p:txBody>
      </p:sp>
      <p:sp>
        <p:nvSpPr>
          <p:cNvPr id="14" name="Subtitle 2"/>
          <p:cNvSpPr txBox="1">
            <a:spLocks/>
          </p:cNvSpPr>
          <p:nvPr/>
        </p:nvSpPr>
        <p:spPr>
          <a:xfrm>
            <a:off x="533400" y="4791075"/>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6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6</a:t>
            </a:r>
            <a:r>
              <a:rPr lang="en-US" sz="26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.8  Firewall Architectures</a:t>
            </a:r>
          </a:p>
        </p:txBody>
      </p:sp>
      <p:sp>
        <p:nvSpPr>
          <p:cNvPr id="16" name="Subtitle 2"/>
          <p:cNvSpPr txBox="1">
            <a:spLocks/>
          </p:cNvSpPr>
          <p:nvPr/>
        </p:nvSpPr>
        <p:spPr>
          <a:xfrm>
            <a:off x="533400" y="5324475"/>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6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6</a:t>
            </a:r>
            <a:r>
              <a:rPr lang="en-US" sz="26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.9  Firewall Management</a:t>
            </a:r>
          </a:p>
        </p:txBody>
      </p:sp>
      <p:sp>
        <p:nvSpPr>
          <p:cNvPr id="17" name="Subtitle 2"/>
          <p:cNvSpPr txBox="1">
            <a:spLocks/>
          </p:cNvSpPr>
          <p:nvPr/>
        </p:nvSpPr>
        <p:spPr>
          <a:xfrm>
            <a:off x="533400" y="5857875"/>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6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6</a:t>
            </a:r>
            <a:r>
              <a:rPr lang="en-US" sz="26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.10  Firewall Filtering Problems</a:t>
            </a: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0178" name="Picture 6"/>
          <p:cNvPicPr>
            <a:picLocks noChangeAspect="1" noChangeArrowheads="1"/>
          </p:cNvPicPr>
          <p:nvPr/>
        </p:nvPicPr>
        <p:blipFill>
          <a:blip r:embed="rId2">
            <a:extLst>
              <a:ext uri="{28A0092B-C50C-407E-A947-70E740481C1C}">
                <a14:useLocalDpi xmlns:a14="http://schemas.microsoft.com/office/drawing/2010/main" val="0"/>
              </a:ext>
            </a:extLst>
          </a:blip>
          <a:srcRect l="12430" t="16647" r="7024" b="11813"/>
          <a:stretch>
            <a:fillRect/>
          </a:stretch>
        </p:blipFill>
        <p:spPr bwMode="auto">
          <a:xfrm>
            <a:off x="228600" y="1371600"/>
            <a:ext cx="8558213" cy="431271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 name="Title 4"/>
          <p:cNvSpPr>
            <a:spLocks noGrp="1"/>
          </p:cNvSpPr>
          <p:nvPr>
            <p:ph type="title"/>
          </p:nvPr>
        </p:nvSpPr>
        <p:spPr/>
        <p:txBody>
          <a:bodyPr>
            <a:normAutofit fontScale="90000"/>
          </a:bodyPr>
          <a:lstStyle/>
          <a:p>
            <a:pPr eaLnBrk="1" fontAlgn="auto" hangingPunct="1">
              <a:spcAft>
                <a:spcPts val="0"/>
              </a:spcAft>
              <a:defRPr/>
            </a:pPr>
            <a:r>
              <a:rPr lang="en-US" dirty="0" smtClean="0"/>
              <a:t>6.4: Network Address Translation (NAT)</a:t>
            </a:r>
            <a:endParaRPr lang="en-US" dirty="0"/>
          </a:p>
        </p:txBody>
      </p:sp>
      <p:sp>
        <p:nvSpPr>
          <p:cNvPr id="6" name="Slide Number Placeholder 1"/>
          <p:cNvSpPr txBox="1">
            <a:spLocks/>
          </p:cNvSpPr>
          <p:nvPr/>
        </p:nvSpPr>
        <p:spPr>
          <a:xfrm>
            <a:off x="152400" y="6172200"/>
            <a:ext cx="838200" cy="457200"/>
          </a:xfrm>
          <a:prstGeom prst="rect">
            <a:avLst/>
          </a:prstGeom>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r>
              <a:rPr lang="en-US" dirty="0" smtClean="0">
                <a:solidFill>
                  <a:prstClr val="white"/>
                </a:solidFill>
              </a:rPr>
              <a:t>6-</a:t>
            </a:r>
            <a:fld id="{DF3D5ACE-0B44-480C-935B-5F54025620FB}" type="slidenum">
              <a:rPr lang="en-US" smtClean="0">
                <a:solidFill>
                  <a:prstClr val="white"/>
                </a:solidFill>
              </a:rPr>
              <a:pPr/>
              <a:t>36</a:t>
            </a:fld>
            <a:endParaRPr lang="en-US" dirty="0">
              <a:solidFill>
                <a:prstClr val="white"/>
              </a:solidFil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792162"/>
          </a:xfrm>
        </p:spPr>
        <p:txBody>
          <a:bodyPr/>
          <a:lstStyle/>
          <a:p>
            <a:pPr eaLnBrk="1" hangingPunct="1">
              <a:defRPr/>
            </a:pPr>
            <a:r>
              <a:rPr lang="en-US" dirty="0" smtClean="0"/>
              <a:t>What’s Next?</a:t>
            </a:r>
            <a:endParaRPr lang="en-US" dirty="0"/>
          </a:p>
        </p:txBody>
      </p:sp>
      <p:sp>
        <p:nvSpPr>
          <p:cNvPr id="4" name="Subtitle 2"/>
          <p:cNvSpPr txBox="1">
            <a:spLocks/>
          </p:cNvSpPr>
          <p:nvPr/>
        </p:nvSpPr>
        <p:spPr>
          <a:xfrm>
            <a:off x="539750" y="10668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fontAlgn="auto">
              <a:spcAft>
                <a:spcPts val="0"/>
              </a:spcAft>
              <a:defRPr/>
            </a:pPr>
            <a:r>
              <a:rPr lang="en-US" sz="26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6.1  Introduction</a:t>
            </a:r>
          </a:p>
        </p:txBody>
      </p:sp>
      <p:sp>
        <p:nvSpPr>
          <p:cNvPr id="6" name="Subtitle 2"/>
          <p:cNvSpPr txBox="1">
            <a:spLocks/>
          </p:cNvSpPr>
          <p:nvPr/>
        </p:nvSpPr>
        <p:spPr>
          <a:xfrm>
            <a:off x="539750" y="16002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6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6</a:t>
            </a:r>
            <a:r>
              <a:rPr lang="en-US" sz="26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.2  Static Packet Filtering</a:t>
            </a:r>
          </a:p>
        </p:txBody>
      </p:sp>
      <p:sp>
        <p:nvSpPr>
          <p:cNvPr id="7" name="Subtitle 2"/>
          <p:cNvSpPr txBox="1">
            <a:spLocks/>
          </p:cNvSpPr>
          <p:nvPr/>
        </p:nvSpPr>
        <p:spPr>
          <a:xfrm>
            <a:off x="539750" y="21336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6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6</a:t>
            </a:r>
            <a:r>
              <a:rPr lang="en-US" sz="26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.3  </a:t>
            </a:r>
            <a:r>
              <a:rPr lang="en-US" sz="2600" b="1" dirty="0" err="1">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Stateful</a:t>
            </a:r>
            <a:r>
              <a:rPr lang="en-US" sz="26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 Packet Inspection (SPI)</a:t>
            </a:r>
          </a:p>
        </p:txBody>
      </p:sp>
      <p:sp>
        <p:nvSpPr>
          <p:cNvPr id="8" name="Subtitle 2"/>
          <p:cNvSpPr txBox="1">
            <a:spLocks/>
          </p:cNvSpPr>
          <p:nvPr/>
        </p:nvSpPr>
        <p:spPr>
          <a:xfrm>
            <a:off x="539750" y="26670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6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6</a:t>
            </a:r>
            <a:r>
              <a:rPr lang="en-US" sz="26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.4  Network Access Translation (NAT)</a:t>
            </a:r>
          </a:p>
        </p:txBody>
      </p:sp>
      <p:sp>
        <p:nvSpPr>
          <p:cNvPr id="9" name="Subtitle 2"/>
          <p:cNvSpPr txBox="1">
            <a:spLocks/>
          </p:cNvSpPr>
          <p:nvPr/>
        </p:nvSpPr>
        <p:spPr>
          <a:xfrm>
            <a:off x="539750" y="3200400"/>
            <a:ext cx="8255000" cy="466725"/>
          </a:xfrm>
          <a:prstGeom prst="round2DiagRect">
            <a:avLst/>
          </a:prstGeom>
          <a:solidFill>
            <a:schemeClr val="accent2">
              <a:lumMod val="60000"/>
              <a:lumOff val="4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fontAlgn="auto">
              <a:spcAft>
                <a:spcPts val="0"/>
              </a:spcAft>
              <a:defRPr/>
            </a:pPr>
            <a:r>
              <a:rPr lang="en-US" sz="26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6.5  Application Proxy Firewalls</a:t>
            </a:r>
          </a:p>
        </p:txBody>
      </p:sp>
      <p:sp>
        <p:nvSpPr>
          <p:cNvPr id="10" name="Subtitle 2"/>
          <p:cNvSpPr txBox="1">
            <a:spLocks/>
          </p:cNvSpPr>
          <p:nvPr/>
        </p:nvSpPr>
        <p:spPr>
          <a:xfrm>
            <a:off x="539750" y="37338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6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6</a:t>
            </a:r>
            <a:r>
              <a:rPr lang="en-US" sz="26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.6  Intrusion Detection Systems (IDSs)</a:t>
            </a:r>
          </a:p>
        </p:txBody>
      </p:sp>
      <p:sp>
        <p:nvSpPr>
          <p:cNvPr id="11" name="Subtitle 2"/>
          <p:cNvSpPr txBox="1">
            <a:spLocks/>
          </p:cNvSpPr>
          <p:nvPr/>
        </p:nvSpPr>
        <p:spPr>
          <a:xfrm>
            <a:off x="539750" y="42672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6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6</a:t>
            </a:r>
            <a:r>
              <a:rPr lang="en-US" sz="26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.7  Antivirus Filtering and Unified Threat Mgt.</a:t>
            </a:r>
          </a:p>
        </p:txBody>
      </p:sp>
      <p:sp>
        <p:nvSpPr>
          <p:cNvPr id="15" name="Slide Number Placeholder 3"/>
          <p:cNvSpPr>
            <a:spLocks noGrp="1"/>
          </p:cNvSpPr>
          <p:nvPr>
            <p:ph type="sldNum" sz="quarter" idx="4294967295"/>
          </p:nvPr>
        </p:nvSpPr>
        <p:spPr bwMode="auto">
          <a:xfrm>
            <a:off x="0" y="6416675"/>
            <a:ext cx="762000" cy="365125"/>
          </a:xfrm>
          <a:prstGeom prst="rect">
            <a:avLst/>
          </a:prstGeom>
          <a:ln>
            <a:miter lim="800000"/>
            <a:headEnd/>
            <a:tailEnd/>
          </a:ln>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dirty="0" smtClean="0">
                <a:solidFill>
                  <a:schemeClr val="bg1"/>
                </a:solidFill>
                <a:latin typeface="Lucida Sans Unicode" pitchFamily="34" charset="0"/>
              </a:rPr>
              <a:t>6-</a:t>
            </a:r>
            <a:fld id="{690A0418-11E4-45CB-84B4-0DEBF595BFF8}" type="slidenum">
              <a:rPr lang="en-US" smtClean="0">
                <a:solidFill>
                  <a:schemeClr val="bg1"/>
                </a:solidFill>
                <a:latin typeface="Lucida Sans Unicode" pitchFamily="34" charset="0"/>
              </a:rPr>
              <a:pPr eaLnBrk="1" hangingPunct="1"/>
              <a:t>37</a:t>
            </a:fld>
            <a:endParaRPr lang="en-US" dirty="0">
              <a:solidFill>
                <a:schemeClr val="bg1"/>
              </a:solidFill>
              <a:latin typeface="Lucida Sans Unicode" pitchFamily="34" charset="0"/>
            </a:endParaRPr>
          </a:p>
        </p:txBody>
      </p:sp>
      <p:sp>
        <p:nvSpPr>
          <p:cNvPr id="14" name="Subtitle 2"/>
          <p:cNvSpPr txBox="1">
            <a:spLocks/>
          </p:cNvSpPr>
          <p:nvPr/>
        </p:nvSpPr>
        <p:spPr>
          <a:xfrm>
            <a:off x="533400" y="4791075"/>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6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6</a:t>
            </a:r>
            <a:r>
              <a:rPr lang="en-US" sz="26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.8  Firewall Architectures</a:t>
            </a:r>
          </a:p>
        </p:txBody>
      </p:sp>
      <p:sp>
        <p:nvSpPr>
          <p:cNvPr id="16" name="Subtitle 2"/>
          <p:cNvSpPr txBox="1">
            <a:spLocks/>
          </p:cNvSpPr>
          <p:nvPr/>
        </p:nvSpPr>
        <p:spPr>
          <a:xfrm>
            <a:off x="533400" y="5324475"/>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6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6</a:t>
            </a:r>
            <a:r>
              <a:rPr lang="en-US" sz="26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.9  Firewall Management</a:t>
            </a:r>
          </a:p>
        </p:txBody>
      </p:sp>
      <p:sp>
        <p:nvSpPr>
          <p:cNvPr id="17" name="Subtitle 2"/>
          <p:cNvSpPr txBox="1">
            <a:spLocks/>
          </p:cNvSpPr>
          <p:nvPr/>
        </p:nvSpPr>
        <p:spPr>
          <a:xfrm>
            <a:off x="533400" y="5857875"/>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6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6</a:t>
            </a:r>
            <a:r>
              <a:rPr lang="en-US" sz="26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.10  Firewall Filtering Problems</a:t>
            </a: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57200" y="274638"/>
            <a:ext cx="8458200" cy="1143000"/>
          </a:xfrm>
        </p:spPr>
        <p:txBody>
          <a:bodyPr>
            <a:normAutofit fontScale="90000"/>
          </a:bodyPr>
          <a:lstStyle/>
          <a:p>
            <a:pPr eaLnBrk="1" fontAlgn="auto" hangingPunct="1">
              <a:spcAft>
                <a:spcPts val="0"/>
              </a:spcAft>
              <a:defRPr/>
            </a:pPr>
            <a:r>
              <a:rPr lang="en-US" dirty="0" smtClean="0"/>
              <a:t>6.5: Application Proxy Firewall Operation</a:t>
            </a:r>
            <a:endParaRPr lang="en-US" dirty="0"/>
          </a:p>
        </p:txBody>
      </p:sp>
      <p:pic>
        <p:nvPicPr>
          <p:cNvPr id="52229" name="Picture 6"/>
          <p:cNvPicPr>
            <a:picLocks noChangeAspect="1" noChangeArrowheads="1"/>
          </p:cNvPicPr>
          <p:nvPr/>
        </p:nvPicPr>
        <p:blipFill>
          <a:blip r:embed="rId2">
            <a:extLst>
              <a:ext uri="{28A0092B-C50C-407E-A947-70E740481C1C}">
                <a14:useLocalDpi xmlns:a14="http://schemas.microsoft.com/office/drawing/2010/main" val="0"/>
              </a:ext>
            </a:extLst>
          </a:blip>
          <a:srcRect l="12430" t="16051" r="6029" b="12144"/>
          <a:stretch>
            <a:fillRect/>
          </a:stretch>
        </p:blipFill>
        <p:spPr bwMode="auto">
          <a:xfrm>
            <a:off x="165100" y="1346200"/>
            <a:ext cx="8686800" cy="45021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 name="Slide Number Placeholder 1"/>
          <p:cNvSpPr txBox="1">
            <a:spLocks/>
          </p:cNvSpPr>
          <p:nvPr/>
        </p:nvSpPr>
        <p:spPr>
          <a:xfrm>
            <a:off x="152400" y="6172200"/>
            <a:ext cx="838200" cy="457200"/>
          </a:xfrm>
          <a:prstGeom prst="rect">
            <a:avLst/>
          </a:prstGeom>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r>
              <a:rPr lang="en-US" dirty="0" smtClean="0">
                <a:solidFill>
                  <a:prstClr val="white"/>
                </a:solidFill>
              </a:rPr>
              <a:t>6-</a:t>
            </a:r>
            <a:fld id="{DF3D5ACE-0B44-480C-935B-5F54025620FB}" type="slidenum">
              <a:rPr lang="en-US" smtClean="0">
                <a:solidFill>
                  <a:prstClr val="white"/>
                </a:solidFill>
              </a:rPr>
              <a:pPr/>
              <a:t>38</a:t>
            </a:fld>
            <a:endParaRPr lang="en-US" dirty="0">
              <a:solidFill>
                <a:prstClr val="white"/>
              </a:solidFil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57200" y="274638"/>
            <a:ext cx="8458200" cy="1143000"/>
          </a:xfrm>
        </p:spPr>
        <p:txBody>
          <a:bodyPr/>
          <a:lstStyle/>
          <a:p>
            <a:pPr eaLnBrk="1" fontAlgn="auto" hangingPunct="1">
              <a:spcAft>
                <a:spcPts val="0"/>
              </a:spcAft>
              <a:defRPr/>
            </a:pPr>
            <a:r>
              <a:rPr lang="en-US" sz="2800" dirty="0" smtClean="0"/>
              <a:t>6.5: Roles for Application Proxy Firewalls Today</a:t>
            </a:r>
            <a:endParaRPr lang="en-US" sz="2800" dirty="0"/>
          </a:p>
        </p:txBody>
      </p:sp>
      <p:pic>
        <p:nvPicPr>
          <p:cNvPr id="53253" name="Picture 6"/>
          <p:cNvPicPr>
            <a:picLocks noChangeAspect="1" noChangeArrowheads="1"/>
          </p:cNvPicPr>
          <p:nvPr/>
        </p:nvPicPr>
        <p:blipFill>
          <a:blip r:embed="rId2">
            <a:extLst>
              <a:ext uri="{28A0092B-C50C-407E-A947-70E740481C1C}">
                <a14:useLocalDpi xmlns:a14="http://schemas.microsoft.com/office/drawing/2010/main" val="0"/>
              </a:ext>
            </a:extLst>
          </a:blip>
          <a:srcRect l="11932" t="18585" r="9012" b="12144"/>
          <a:stretch>
            <a:fillRect/>
          </a:stretch>
        </p:blipFill>
        <p:spPr bwMode="auto">
          <a:xfrm>
            <a:off x="609600" y="1752600"/>
            <a:ext cx="8126413" cy="4191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 name="Slide Number Placeholder 1"/>
          <p:cNvSpPr txBox="1">
            <a:spLocks/>
          </p:cNvSpPr>
          <p:nvPr/>
        </p:nvSpPr>
        <p:spPr>
          <a:xfrm>
            <a:off x="152400" y="6172200"/>
            <a:ext cx="838200" cy="457200"/>
          </a:xfrm>
          <a:prstGeom prst="rect">
            <a:avLst/>
          </a:prstGeom>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r>
              <a:rPr lang="en-US" dirty="0" smtClean="0">
                <a:solidFill>
                  <a:prstClr val="white"/>
                </a:solidFill>
              </a:rPr>
              <a:t>6-</a:t>
            </a:r>
            <a:fld id="{DF3D5ACE-0B44-480C-935B-5F54025620FB}" type="slidenum">
              <a:rPr lang="en-US" smtClean="0">
                <a:solidFill>
                  <a:prstClr val="white"/>
                </a:solidFill>
              </a:rPr>
              <a:pPr/>
              <a:t>39</a:t>
            </a:fld>
            <a:endParaRPr lang="en-US" dirty="0">
              <a:solidFill>
                <a:prstClr val="white"/>
              </a:solidFil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410" name="Content Placeholder 1"/>
          <p:cNvSpPr>
            <a:spLocks noGrp="1"/>
          </p:cNvSpPr>
          <p:nvPr>
            <p:ph idx="1"/>
          </p:nvPr>
        </p:nvSpPr>
        <p:spPr>
          <a:xfrm>
            <a:off x="457200" y="1447800"/>
            <a:ext cx="8229600" cy="4525963"/>
          </a:xfrm>
        </p:spPr>
        <p:txBody>
          <a:bodyPr/>
          <a:lstStyle/>
          <a:p>
            <a:pPr eaLnBrk="1" hangingPunct="1"/>
            <a:r>
              <a:rPr lang="en-US" smtClean="0"/>
              <a:t>Chapter 5 covered many techniques for access control</a:t>
            </a:r>
          </a:p>
          <a:p>
            <a:pPr eaLnBrk="1" hangingPunct="1"/>
            <a:r>
              <a:rPr lang="en-US" smtClean="0"/>
              <a:t>This chapter will discuss an additional tool for access control—firewalls</a:t>
            </a:r>
          </a:p>
          <a:p>
            <a:pPr eaLnBrk="1" hangingPunct="1"/>
            <a:r>
              <a:rPr lang="en-US" smtClean="0"/>
              <a:t>Firewalls filter out traffic that consists of provable attack packets</a:t>
            </a:r>
          </a:p>
          <a:p>
            <a:pPr eaLnBrk="1" hangingPunct="1"/>
            <a:r>
              <a:rPr lang="en-US" smtClean="0"/>
              <a:t>Firewalls are not security cure-alls, but they are critical to security protection</a:t>
            </a:r>
          </a:p>
        </p:txBody>
      </p:sp>
      <p:sp>
        <p:nvSpPr>
          <p:cNvPr id="5" name="Title 4"/>
          <p:cNvSpPr>
            <a:spLocks noGrp="1"/>
          </p:cNvSpPr>
          <p:nvPr>
            <p:ph type="title"/>
          </p:nvPr>
        </p:nvSpPr>
        <p:spPr/>
        <p:txBody>
          <a:bodyPr/>
          <a:lstStyle/>
          <a:p>
            <a:pPr eaLnBrk="1" fontAlgn="auto" hangingPunct="1">
              <a:spcAft>
                <a:spcPts val="0"/>
              </a:spcAft>
              <a:defRPr/>
            </a:pPr>
            <a:r>
              <a:rPr lang="en-US" dirty="0" smtClean="0"/>
              <a:t>Orientation</a:t>
            </a:r>
            <a:endParaRPr lang="en-US" dirty="0"/>
          </a:p>
        </p:txBody>
      </p:sp>
      <p:sp>
        <p:nvSpPr>
          <p:cNvPr id="6" name="Slide Number Placeholder 1"/>
          <p:cNvSpPr txBox="1">
            <a:spLocks/>
          </p:cNvSpPr>
          <p:nvPr/>
        </p:nvSpPr>
        <p:spPr>
          <a:xfrm>
            <a:off x="152400" y="6172200"/>
            <a:ext cx="838200" cy="457200"/>
          </a:xfrm>
          <a:prstGeom prst="rect">
            <a:avLst/>
          </a:prstGeom>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r>
              <a:rPr lang="en-US" dirty="0" smtClean="0">
                <a:solidFill>
                  <a:prstClr val="white"/>
                </a:solidFill>
              </a:rPr>
              <a:t>6-</a:t>
            </a:r>
            <a:fld id="{DF3D5ACE-0B44-480C-935B-5F54025620FB}" type="slidenum">
              <a:rPr lang="en-US" smtClean="0">
                <a:solidFill>
                  <a:prstClr val="white"/>
                </a:solidFill>
              </a:rPr>
              <a:pPr/>
              <a:t>4</a:t>
            </a:fld>
            <a:endParaRPr lang="en-US" dirty="0">
              <a:solidFill>
                <a:prstClr val="white"/>
              </a:solidFil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57200" y="457200"/>
            <a:ext cx="8229600" cy="1143000"/>
          </a:xfrm>
        </p:spPr>
        <p:txBody>
          <a:bodyPr>
            <a:noAutofit/>
          </a:bodyPr>
          <a:lstStyle/>
          <a:p>
            <a:pPr eaLnBrk="1" fontAlgn="auto" hangingPunct="1">
              <a:spcAft>
                <a:spcPts val="0"/>
              </a:spcAft>
              <a:defRPr/>
            </a:pPr>
            <a:r>
              <a:rPr lang="en-US" sz="2400" dirty="0" smtClean="0"/>
              <a:t>6.5: Application Content Filtering in Application Proxy Firewalls and </a:t>
            </a:r>
            <a:r>
              <a:rPr lang="en-US" sz="2400" dirty="0" err="1" smtClean="0"/>
              <a:t>Stateful</a:t>
            </a:r>
            <a:r>
              <a:rPr lang="en-US" sz="2400" dirty="0" smtClean="0"/>
              <a:t> Packet Inspection Firewalls</a:t>
            </a:r>
            <a:endParaRPr lang="en-US" sz="2400" dirty="0"/>
          </a:p>
        </p:txBody>
      </p:sp>
      <p:graphicFrame>
        <p:nvGraphicFramePr>
          <p:cNvPr id="7" name="Table 6"/>
          <p:cNvGraphicFramePr>
            <a:graphicFrameLocks noGrp="1"/>
          </p:cNvGraphicFramePr>
          <p:nvPr/>
        </p:nvGraphicFramePr>
        <p:xfrm>
          <a:off x="685800" y="2057400"/>
          <a:ext cx="7889875" cy="3657601"/>
        </p:xfrm>
        <a:graphic>
          <a:graphicData uri="http://schemas.openxmlformats.org/drawingml/2006/table">
            <a:tbl>
              <a:tblPr/>
              <a:tblGrid>
                <a:gridCol w="2514600"/>
                <a:gridCol w="1676400"/>
                <a:gridCol w="1981200"/>
                <a:gridCol w="1717675"/>
              </a:tblGrid>
              <a:tr h="1393825">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2000" b="1" i="0" u="none" strike="noStrike" cap="none" normalizeH="0" baseline="0" smtClean="0">
                          <a:ln>
                            <a:noFill/>
                          </a:ln>
                          <a:solidFill>
                            <a:schemeClr val="tx1"/>
                          </a:solidFill>
                          <a:effectLst/>
                          <a:latin typeface="Arial" charset="0"/>
                          <a:cs typeface="Times New Roman" pitchFamily="18" charset="0"/>
                        </a:rPr>
                        <a:t>Topic</a:t>
                      </a:r>
                      <a:endParaRPr kumimoji="0" lang="en-US" sz="2000" b="0" i="0" u="none" strike="noStrike" cap="none" normalizeH="0" baseline="0" smtClean="0">
                        <a:ln>
                          <a:noFill/>
                        </a:ln>
                        <a:solidFill>
                          <a:schemeClr val="tx1"/>
                        </a:solidFill>
                        <a:effectLst/>
                        <a:latin typeface="Arial" charset="0"/>
                        <a:cs typeface="Times New Roman" pitchFamily="18" charset="0"/>
                      </a:endParaRPr>
                    </a:p>
                  </a:txBody>
                  <a:tcPr marL="108586" marR="108586" marT="0" marB="0" horzOverflow="overflow">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9CCFF"/>
                    </a:solid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2000" b="1" i="0" u="none" strike="noStrike" cap="none" normalizeH="0" baseline="0" smtClean="0">
                          <a:ln>
                            <a:noFill/>
                          </a:ln>
                          <a:solidFill>
                            <a:schemeClr val="tx1"/>
                          </a:solidFill>
                          <a:effectLst/>
                          <a:latin typeface="Arial" charset="0"/>
                          <a:cs typeface="Times New Roman" pitchFamily="18" charset="0"/>
                        </a:rPr>
                        <a:t>Application Proxy Firewalls</a:t>
                      </a:r>
                      <a:endParaRPr kumimoji="0" lang="en-US" sz="2000" b="0" i="0" u="none" strike="noStrike" cap="none" normalizeH="0" baseline="0" smtClean="0">
                        <a:ln>
                          <a:noFill/>
                        </a:ln>
                        <a:solidFill>
                          <a:schemeClr val="tx1"/>
                        </a:solidFill>
                        <a:effectLst/>
                        <a:latin typeface="Arial" charset="0"/>
                        <a:cs typeface="Times New Roman" pitchFamily="18" charset="0"/>
                      </a:endParaRPr>
                    </a:p>
                  </a:txBody>
                  <a:tcPr marL="108586" marR="108586" marT="0" marB="0"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9CCFF"/>
                    </a:solid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2000" b="1" i="0" u="none" strike="noStrike" cap="none" normalizeH="0" baseline="0" smtClean="0">
                          <a:ln>
                            <a:noFill/>
                          </a:ln>
                          <a:solidFill>
                            <a:schemeClr val="tx1"/>
                          </a:solidFill>
                          <a:effectLst/>
                          <a:latin typeface="Arial" charset="0"/>
                          <a:cs typeface="Times New Roman" pitchFamily="18" charset="0"/>
                        </a:rPr>
                        <a:t>Stateful Packet Inspection Firewalls</a:t>
                      </a:r>
                      <a:endParaRPr kumimoji="0" lang="en-US" sz="2000" b="0" i="0" u="none" strike="noStrike" cap="none" normalizeH="0" baseline="0" smtClean="0">
                        <a:ln>
                          <a:noFill/>
                        </a:ln>
                        <a:solidFill>
                          <a:schemeClr val="tx1"/>
                        </a:solidFill>
                        <a:effectLst/>
                        <a:latin typeface="Arial" charset="0"/>
                        <a:cs typeface="Times New Roman" pitchFamily="18" charset="0"/>
                      </a:endParaRPr>
                    </a:p>
                  </a:txBody>
                  <a:tcPr marL="108586" marR="108586" marT="0" marB="0"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9CCFF"/>
                    </a:solid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2000" b="1" i="0" u="none" strike="noStrike" cap="none" normalizeH="0" baseline="0" smtClean="0">
                          <a:ln>
                            <a:noFill/>
                          </a:ln>
                          <a:solidFill>
                            <a:schemeClr val="tx1"/>
                          </a:solidFill>
                          <a:effectLst/>
                          <a:latin typeface="Arial" charset="0"/>
                          <a:cs typeface="Times New Roman" pitchFamily="18" charset="0"/>
                        </a:rPr>
                        <a:t>Remarks</a:t>
                      </a:r>
                      <a:endParaRPr kumimoji="0" lang="en-US" sz="2000" b="0" i="0" u="none" strike="noStrike" cap="none" normalizeH="0" baseline="0" smtClean="0">
                        <a:ln>
                          <a:noFill/>
                        </a:ln>
                        <a:solidFill>
                          <a:schemeClr val="tx1"/>
                        </a:solidFill>
                        <a:effectLst/>
                        <a:latin typeface="Arial" charset="0"/>
                        <a:cs typeface="Times New Roman" pitchFamily="18" charset="0"/>
                      </a:endParaRPr>
                    </a:p>
                  </a:txBody>
                  <a:tcPr marL="108586" marR="108586" marT="0" marB="0" horzOverflow="overflow">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9CCFF"/>
                    </a:solidFill>
                  </a:tcPr>
                </a:tc>
              </a:tr>
              <a:tr h="1131888">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2000" b="0" i="0" u="none" strike="noStrike" cap="none" normalizeH="0" baseline="0" smtClean="0">
                          <a:ln>
                            <a:noFill/>
                          </a:ln>
                          <a:solidFill>
                            <a:schemeClr val="tx1"/>
                          </a:solidFill>
                          <a:effectLst/>
                          <a:latin typeface="Arial" charset="0"/>
                          <a:cs typeface="Times New Roman" pitchFamily="18" charset="0"/>
                        </a:rPr>
                        <a:t>Can examine application layer content</a:t>
                      </a:r>
                    </a:p>
                  </a:txBody>
                  <a:tcPr marL="108586" marR="108586" marT="0" marB="0" horzOverflow="overflow">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2000" b="0" i="0" u="none" strike="noStrike" cap="none" normalizeH="0" baseline="0" smtClean="0">
                          <a:ln>
                            <a:noFill/>
                          </a:ln>
                          <a:solidFill>
                            <a:schemeClr val="tx1"/>
                          </a:solidFill>
                          <a:effectLst/>
                          <a:latin typeface="Arial" charset="0"/>
                          <a:cs typeface="Times New Roman" pitchFamily="18" charset="0"/>
                        </a:rPr>
                        <a:t>Always</a:t>
                      </a:r>
                    </a:p>
                  </a:txBody>
                  <a:tcPr marL="108586" marR="108586" marT="0" marB="0"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2000" b="0" i="0" u="none" strike="noStrike" cap="none" normalizeH="0" baseline="0" smtClean="0">
                          <a:ln>
                            <a:noFill/>
                          </a:ln>
                          <a:solidFill>
                            <a:schemeClr val="tx1"/>
                          </a:solidFill>
                          <a:effectLst/>
                          <a:latin typeface="Arial" charset="0"/>
                          <a:cs typeface="Times New Roman" pitchFamily="18" charset="0"/>
                        </a:rPr>
                        <a:t>As an Extra Feature</a:t>
                      </a:r>
                    </a:p>
                  </a:txBody>
                  <a:tcPr marL="108586" marR="108586" marT="0" marB="0"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endParaRPr kumimoji="0" lang="en-US" sz="2000" b="0" i="0" u="none" strike="noStrike" cap="none" normalizeH="0" baseline="0" smtClean="0">
                        <a:ln>
                          <a:noFill/>
                        </a:ln>
                        <a:solidFill>
                          <a:schemeClr val="tx1"/>
                        </a:solidFill>
                        <a:effectLst/>
                        <a:latin typeface="Arial" charset="0"/>
                        <a:cs typeface="Times New Roman" pitchFamily="18" charset="0"/>
                      </a:endParaRPr>
                    </a:p>
                  </a:txBody>
                  <a:tcPr marL="108586" marR="108586" marT="0" marB="0" horzOverflow="overflow">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1131888">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2000" b="0" i="0" u="none" strike="noStrike" cap="none" normalizeH="0" baseline="0" smtClean="0">
                          <a:ln>
                            <a:noFill/>
                          </a:ln>
                          <a:solidFill>
                            <a:schemeClr val="tx1"/>
                          </a:solidFill>
                          <a:effectLst/>
                          <a:latin typeface="Arial" charset="0"/>
                          <a:cs typeface="Times New Roman" pitchFamily="18" charset="0"/>
                        </a:rPr>
                        <a:t>Capabilities for application layer content filtering</a:t>
                      </a:r>
                    </a:p>
                  </a:txBody>
                  <a:tcPr marL="108586" marR="108586" marT="0" marB="0" horzOverflow="overflow">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2000" b="0" i="0" u="none" strike="noStrike" cap="none" normalizeH="0" baseline="0" smtClean="0">
                          <a:ln>
                            <a:noFill/>
                          </a:ln>
                          <a:solidFill>
                            <a:schemeClr val="tx1"/>
                          </a:solidFill>
                          <a:effectLst/>
                          <a:latin typeface="Arial" charset="0"/>
                          <a:cs typeface="Times New Roman" pitchFamily="18" charset="0"/>
                        </a:rPr>
                        <a:t>Somewhat More</a:t>
                      </a:r>
                    </a:p>
                  </a:txBody>
                  <a:tcPr marL="108586" marR="108586" marT="0" marB="0"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2000" b="0" i="0" u="none" strike="noStrike" cap="none" normalizeH="0" baseline="0" smtClean="0">
                          <a:ln>
                            <a:noFill/>
                          </a:ln>
                          <a:solidFill>
                            <a:schemeClr val="tx1"/>
                          </a:solidFill>
                          <a:effectLst/>
                          <a:latin typeface="Arial" charset="0"/>
                          <a:cs typeface="Times New Roman" pitchFamily="18" charset="0"/>
                        </a:rPr>
                        <a:t>Somewhat Less</a:t>
                      </a:r>
                    </a:p>
                  </a:txBody>
                  <a:tcPr marL="108586" marR="108586" marT="0" marB="0"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endParaRPr kumimoji="0" lang="en-US" sz="2000" b="0" i="0" u="none" strike="noStrike" cap="none" normalizeH="0" baseline="0" smtClean="0">
                        <a:ln>
                          <a:noFill/>
                        </a:ln>
                        <a:solidFill>
                          <a:schemeClr val="tx1"/>
                        </a:solidFill>
                        <a:effectLst/>
                        <a:latin typeface="Arial" charset="0"/>
                        <a:cs typeface="Times New Roman" pitchFamily="18" charset="0"/>
                      </a:endParaRPr>
                    </a:p>
                  </a:txBody>
                  <a:tcPr marL="108586" marR="108586" marT="0" marB="0" horzOverflow="overflow">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
        <p:nvSpPr>
          <p:cNvPr id="6" name="Slide Number Placeholder 1"/>
          <p:cNvSpPr txBox="1">
            <a:spLocks/>
          </p:cNvSpPr>
          <p:nvPr/>
        </p:nvSpPr>
        <p:spPr>
          <a:xfrm>
            <a:off x="152400" y="6172200"/>
            <a:ext cx="838200" cy="457200"/>
          </a:xfrm>
          <a:prstGeom prst="rect">
            <a:avLst/>
          </a:prstGeom>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r>
              <a:rPr lang="en-US" dirty="0" smtClean="0">
                <a:solidFill>
                  <a:prstClr val="white"/>
                </a:solidFill>
              </a:rPr>
              <a:t>6-</a:t>
            </a:r>
            <a:fld id="{DF3D5ACE-0B44-480C-935B-5F54025620FB}" type="slidenum">
              <a:rPr lang="en-US" smtClean="0">
                <a:solidFill>
                  <a:prstClr val="white"/>
                </a:solidFill>
              </a:rPr>
              <a:pPr/>
              <a:t>40</a:t>
            </a:fld>
            <a:endParaRPr lang="en-US" dirty="0">
              <a:solidFill>
                <a:prstClr val="white"/>
              </a:solidFil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57200" y="457200"/>
            <a:ext cx="8229600" cy="1143000"/>
          </a:xfrm>
        </p:spPr>
        <p:txBody>
          <a:bodyPr>
            <a:normAutofit fontScale="90000"/>
          </a:bodyPr>
          <a:lstStyle/>
          <a:p>
            <a:pPr eaLnBrk="1" fontAlgn="auto" hangingPunct="1">
              <a:spcAft>
                <a:spcPts val="0"/>
              </a:spcAft>
              <a:defRPr/>
            </a:pPr>
            <a:r>
              <a:rPr lang="en-US" sz="2700" dirty="0" smtClean="0"/>
              <a:t>6.5:</a:t>
            </a:r>
            <a:r>
              <a:rPr lang="en-US" sz="2400" dirty="0" smtClean="0"/>
              <a:t> </a:t>
            </a:r>
            <a:r>
              <a:rPr lang="en-US" sz="2700" dirty="0" smtClean="0"/>
              <a:t>Application Content Filtering in Application Proxy Firewalls and </a:t>
            </a:r>
            <a:r>
              <a:rPr lang="en-US" sz="2700" dirty="0" err="1" smtClean="0"/>
              <a:t>Stateful</a:t>
            </a:r>
            <a:r>
              <a:rPr lang="en-US" sz="2700" dirty="0" smtClean="0"/>
              <a:t> Packet Inspection Firewalls</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1022109910"/>
              </p:ext>
            </p:extLst>
          </p:nvPr>
        </p:nvGraphicFramePr>
        <p:xfrm>
          <a:off x="685800" y="1676400"/>
          <a:ext cx="8153400" cy="4267200"/>
        </p:xfrm>
        <a:graphic>
          <a:graphicData uri="http://schemas.openxmlformats.org/drawingml/2006/table">
            <a:tbl>
              <a:tblPr/>
              <a:tblGrid>
                <a:gridCol w="1968500"/>
                <a:gridCol w="1654175"/>
                <a:gridCol w="1495425"/>
                <a:gridCol w="3035300"/>
              </a:tblGrid>
              <a:tr h="771525">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2000" b="1" i="0" u="none" strike="noStrike" cap="none" normalizeH="0" baseline="0" smtClean="0">
                          <a:ln>
                            <a:noFill/>
                          </a:ln>
                          <a:solidFill>
                            <a:schemeClr val="tx1"/>
                          </a:solidFill>
                          <a:effectLst/>
                          <a:latin typeface="Arial" charset="0"/>
                          <a:cs typeface="Times New Roman" pitchFamily="18" charset="0"/>
                        </a:rPr>
                        <a:t>Topic</a:t>
                      </a:r>
                      <a:endParaRPr kumimoji="0" lang="en-US" sz="2000" b="0" i="0" u="none" strike="noStrike" cap="none" normalizeH="0" baseline="0" smtClean="0">
                        <a:ln>
                          <a:noFill/>
                        </a:ln>
                        <a:solidFill>
                          <a:schemeClr val="tx1"/>
                        </a:solidFill>
                        <a:effectLst/>
                        <a:latin typeface="Arial" charset="0"/>
                        <a:cs typeface="Times New Roman" pitchFamily="18" charset="0"/>
                      </a:endParaRPr>
                    </a:p>
                  </a:txBody>
                  <a:tcPr marL="108586" marR="108586" marT="0" marB="0" horzOverflow="overflow">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9CCFF"/>
                    </a:solid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2000" b="1" i="0" u="none" strike="noStrike" cap="none" normalizeH="0" baseline="0" smtClean="0">
                          <a:ln>
                            <a:noFill/>
                          </a:ln>
                          <a:solidFill>
                            <a:schemeClr val="tx1"/>
                          </a:solidFill>
                          <a:effectLst/>
                          <a:latin typeface="Arial" charset="0"/>
                          <a:cs typeface="Times New Roman" pitchFamily="18" charset="0"/>
                        </a:rPr>
                        <a:t>Application Proxy Firewalls</a:t>
                      </a:r>
                      <a:endParaRPr kumimoji="0" lang="en-US" sz="2000" b="0" i="0" u="none" strike="noStrike" cap="none" normalizeH="0" baseline="0" smtClean="0">
                        <a:ln>
                          <a:noFill/>
                        </a:ln>
                        <a:solidFill>
                          <a:schemeClr val="tx1"/>
                        </a:solidFill>
                        <a:effectLst/>
                        <a:latin typeface="Arial" charset="0"/>
                        <a:cs typeface="Times New Roman" pitchFamily="18" charset="0"/>
                      </a:endParaRPr>
                    </a:p>
                  </a:txBody>
                  <a:tcPr marL="108586" marR="108586" marT="0" marB="0"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9CCFF"/>
                    </a:solid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2000" b="1" i="0" u="none" strike="noStrike" cap="none" normalizeH="0" baseline="0" smtClean="0">
                          <a:ln>
                            <a:noFill/>
                          </a:ln>
                          <a:solidFill>
                            <a:schemeClr val="tx1"/>
                          </a:solidFill>
                          <a:effectLst/>
                          <a:latin typeface="Arial" charset="0"/>
                          <a:cs typeface="Times New Roman" pitchFamily="18" charset="0"/>
                        </a:rPr>
                        <a:t>Stateful Packet Inspection Firewalls</a:t>
                      </a:r>
                      <a:endParaRPr kumimoji="0" lang="en-US" sz="2000" b="0" i="0" u="none" strike="noStrike" cap="none" normalizeH="0" baseline="0" smtClean="0">
                        <a:ln>
                          <a:noFill/>
                        </a:ln>
                        <a:solidFill>
                          <a:schemeClr val="tx1"/>
                        </a:solidFill>
                        <a:effectLst/>
                        <a:latin typeface="Arial" charset="0"/>
                        <a:cs typeface="Times New Roman" pitchFamily="18" charset="0"/>
                      </a:endParaRPr>
                    </a:p>
                  </a:txBody>
                  <a:tcPr marL="108586" marR="108586" marT="0" marB="0"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9CCFF"/>
                    </a:solid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2000" b="1" i="0" u="none" strike="noStrike" cap="none" normalizeH="0" baseline="0" smtClean="0">
                          <a:ln>
                            <a:noFill/>
                          </a:ln>
                          <a:solidFill>
                            <a:schemeClr val="tx1"/>
                          </a:solidFill>
                          <a:effectLst/>
                          <a:latin typeface="Arial" charset="0"/>
                          <a:cs typeface="Times New Roman" pitchFamily="18" charset="0"/>
                        </a:rPr>
                        <a:t>Remarks</a:t>
                      </a:r>
                      <a:endParaRPr kumimoji="0" lang="en-US" sz="2000" b="0" i="0" u="none" strike="noStrike" cap="none" normalizeH="0" baseline="0" smtClean="0">
                        <a:ln>
                          <a:noFill/>
                        </a:ln>
                        <a:solidFill>
                          <a:schemeClr val="tx1"/>
                        </a:solidFill>
                        <a:effectLst/>
                        <a:latin typeface="Arial" charset="0"/>
                        <a:cs typeface="Times New Roman" pitchFamily="18" charset="0"/>
                      </a:endParaRPr>
                    </a:p>
                  </a:txBody>
                  <a:tcPr marL="108586" marR="108586" marT="0" marB="0" horzOverflow="overflow">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9CCFF"/>
                    </a:solidFill>
                  </a:tcPr>
                </a:tc>
              </a:tr>
              <a:tr h="1158875">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2000" b="0" i="0" u="none" strike="noStrike" cap="none" normalizeH="0" baseline="0" dirty="0" smtClean="0">
                          <a:ln>
                            <a:noFill/>
                          </a:ln>
                          <a:solidFill>
                            <a:schemeClr val="tx1"/>
                          </a:solidFill>
                          <a:effectLst/>
                          <a:latin typeface="Arial" charset="0"/>
                          <a:cs typeface="Times New Roman" pitchFamily="18" charset="0"/>
                        </a:rPr>
                        <a:t>Uses Relay Operation with two connections per client/server pair?</a:t>
                      </a:r>
                    </a:p>
                  </a:txBody>
                  <a:tcPr marL="108586" marR="108586" marT="0" marB="0" horzOverflow="overflow">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2000" b="0" i="0" u="none" strike="noStrike" cap="none" normalizeH="0" baseline="0" smtClean="0">
                          <a:ln>
                            <a:noFill/>
                          </a:ln>
                          <a:solidFill>
                            <a:schemeClr val="tx1"/>
                          </a:solidFill>
                          <a:effectLst/>
                          <a:latin typeface="Arial" charset="0"/>
                          <a:cs typeface="Times New Roman" pitchFamily="18" charset="0"/>
                        </a:rPr>
                        <a:t>Yes</a:t>
                      </a:r>
                    </a:p>
                  </a:txBody>
                  <a:tcPr marL="108586" marR="108586" marT="0" marB="0"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2000" b="0" i="0" u="none" strike="noStrike" cap="none" normalizeH="0" baseline="0" smtClean="0">
                          <a:ln>
                            <a:noFill/>
                          </a:ln>
                          <a:solidFill>
                            <a:schemeClr val="tx1"/>
                          </a:solidFill>
                          <a:effectLst/>
                          <a:latin typeface="Arial" charset="0"/>
                          <a:cs typeface="Times New Roman" pitchFamily="18" charset="0"/>
                        </a:rPr>
                        <a:t>No</a:t>
                      </a:r>
                    </a:p>
                  </a:txBody>
                  <a:tcPr marL="108586" marR="108586" marT="0" marB="0"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2000" b="0" i="0" u="none" strike="noStrike" cap="none" normalizeH="0" baseline="0" dirty="0" smtClean="0">
                          <a:ln>
                            <a:noFill/>
                          </a:ln>
                          <a:solidFill>
                            <a:schemeClr val="tx1"/>
                          </a:solidFill>
                          <a:effectLst/>
                          <a:latin typeface="Arial" charset="0"/>
                          <a:cs typeface="Times New Roman" pitchFamily="18" charset="0"/>
                        </a:rPr>
                        <a:t>Maintaining two connections is highly processing-intensive. Cannot support many client/server pairs. Consequently, application proxy firewalls cannot be used as main border firewalls.</a:t>
                      </a:r>
                    </a:p>
                  </a:txBody>
                  <a:tcPr marL="108586" marR="108586" marT="0" marB="0" horzOverflow="overflow">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193675">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2000" b="0" i="0" u="none" strike="noStrike" cap="none" normalizeH="0" baseline="0" smtClean="0">
                          <a:ln>
                            <a:noFill/>
                          </a:ln>
                          <a:solidFill>
                            <a:schemeClr val="tx1"/>
                          </a:solidFill>
                          <a:effectLst/>
                          <a:latin typeface="Arial" charset="0"/>
                          <a:cs typeface="Times New Roman" pitchFamily="18" charset="0"/>
                        </a:rPr>
                        <a:t>Speed</a:t>
                      </a:r>
                    </a:p>
                  </a:txBody>
                  <a:tcPr marL="108586" marR="108586" marT="0" marB="0" horzOverflow="overflow">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2000" b="0" i="0" u="none" strike="noStrike" cap="none" normalizeH="0" baseline="0" smtClean="0">
                          <a:ln>
                            <a:noFill/>
                          </a:ln>
                          <a:solidFill>
                            <a:schemeClr val="tx1"/>
                          </a:solidFill>
                          <a:effectLst/>
                          <a:latin typeface="Arial" charset="0"/>
                          <a:cs typeface="Times New Roman" pitchFamily="18" charset="0"/>
                        </a:rPr>
                        <a:t>Slow</a:t>
                      </a:r>
                    </a:p>
                  </a:txBody>
                  <a:tcPr marL="108586" marR="108586" marT="0" marB="0"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2000" b="0" i="0" u="none" strike="noStrike" cap="none" normalizeH="0" baseline="0" smtClean="0">
                          <a:ln>
                            <a:noFill/>
                          </a:ln>
                          <a:solidFill>
                            <a:schemeClr val="tx1"/>
                          </a:solidFill>
                          <a:effectLst/>
                          <a:latin typeface="Arial" charset="0"/>
                          <a:cs typeface="Times New Roman" pitchFamily="18" charset="0"/>
                        </a:rPr>
                        <a:t>Fast</a:t>
                      </a:r>
                    </a:p>
                  </a:txBody>
                  <a:tcPr marL="108586" marR="108586" marT="0" marB="0"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endParaRPr kumimoji="0" lang="en-US" sz="2000" b="0" i="0" u="none" strike="noStrike" cap="none" normalizeH="0" baseline="0" dirty="0" smtClean="0">
                        <a:ln>
                          <a:noFill/>
                        </a:ln>
                        <a:solidFill>
                          <a:schemeClr val="tx1"/>
                        </a:solidFill>
                        <a:effectLst/>
                        <a:latin typeface="Arial" charset="0"/>
                        <a:cs typeface="Times New Roman" pitchFamily="18" charset="0"/>
                      </a:endParaRPr>
                    </a:p>
                  </a:txBody>
                  <a:tcPr marL="108586" marR="108586" marT="0" marB="0" horzOverflow="overflow">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
        <p:nvSpPr>
          <p:cNvPr id="6" name="Slide Number Placeholder 1"/>
          <p:cNvSpPr txBox="1">
            <a:spLocks/>
          </p:cNvSpPr>
          <p:nvPr/>
        </p:nvSpPr>
        <p:spPr>
          <a:xfrm>
            <a:off x="152400" y="6172200"/>
            <a:ext cx="838200" cy="457200"/>
          </a:xfrm>
          <a:prstGeom prst="rect">
            <a:avLst/>
          </a:prstGeom>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r>
              <a:rPr lang="en-US" dirty="0" smtClean="0">
                <a:solidFill>
                  <a:prstClr val="white"/>
                </a:solidFill>
              </a:rPr>
              <a:t>6-</a:t>
            </a:r>
            <a:fld id="{DF3D5ACE-0B44-480C-935B-5F54025620FB}" type="slidenum">
              <a:rPr lang="en-US" smtClean="0">
                <a:solidFill>
                  <a:prstClr val="white"/>
                </a:solidFill>
              </a:rPr>
              <a:pPr/>
              <a:t>41</a:t>
            </a:fld>
            <a:endParaRPr lang="en-US" dirty="0">
              <a:solidFill>
                <a:prstClr val="white"/>
              </a:solidFil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57200" y="381000"/>
            <a:ext cx="8229600" cy="1143000"/>
          </a:xfrm>
        </p:spPr>
        <p:txBody>
          <a:bodyPr/>
          <a:lstStyle/>
          <a:p>
            <a:pPr eaLnBrk="1" fontAlgn="auto" hangingPunct="1">
              <a:spcAft>
                <a:spcPts val="0"/>
              </a:spcAft>
              <a:defRPr/>
            </a:pPr>
            <a:r>
              <a:rPr lang="en-US" dirty="0" smtClean="0"/>
              <a:t>6.5: Tor Routing</a:t>
            </a:r>
            <a:endParaRPr lang="en-US" dirty="0"/>
          </a:p>
        </p:txBody>
      </p:sp>
      <p:grpSp>
        <p:nvGrpSpPr>
          <p:cNvPr id="56325" name="Group 2081"/>
          <p:cNvGrpSpPr>
            <a:grpSpLocks/>
          </p:cNvGrpSpPr>
          <p:nvPr/>
        </p:nvGrpSpPr>
        <p:grpSpPr bwMode="auto">
          <a:xfrm>
            <a:off x="609600" y="1524000"/>
            <a:ext cx="7966075" cy="4191000"/>
            <a:chOff x="1371600" y="1995489"/>
            <a:chExt cx="6553200" cy="3186111"/>
          </a:xfrm>
        </p:grpSpPr>
        <p:grpSp>
          <p:nvGrpSpPr>
            <p:cNvPr id="56326" name="Group 113"/>
            <p:cNvGrpSpPr>
              <a:grpSpLocks/>
            </p:cNvGrpSpPr>
            <p:nvPr/>
          </p:nvGrpSpPr>
          <p:grpSpPr bwMode="auto">
            <a:xfrm>
              <a:off x="1371600" y="3657603"/>
              <a:ext cx="838200" cy="761997"/>
              <a:chOff x="381000" y="2590803"/>
              <a:chExt cx="838200" cy="761997"/>
            </a:xfrm>
          </p:grpSpPr>
          <p:grpSp>
            <p:nvGrpSpPr>
              <p:cNvPr id="57466" name="Group 114"/>
              <p:cNvGrpSpPr>
                <a:grpSpLocks noChangeAspect="1"/>
              </p:cNvGrpSpPr>
              <p:nvPr/>
            </p:nvGrpSpPr>
            <p:grpSpPr bwMode="auto">
              <a:xfrm>
                <a:off x="381008" y="2590803"/>
                <a:ext cx="735230" cy="503936"/>
                <a:chOff x="193675" y="2495550"/>
                <a:chExt cx="1185863" cy="812801"/>
              </a:xfrm>
            </p:grpSpPr>
            <p:sp>
              <p:nvSpPr>
                <p:cNvPr id="57468" name="Freeform 94"/>
                <p:cNvSpPr>
                  <a:spLocks/>
                </p:cNvSpPr>
                <p:nvPr/>
              </p:nvSpPr>
              <p:spPr bwMode="auto">
                <a:xfrm>
                  <a:off x="684213" y="2995613"/>
                  <a:ext cx="379413" cy="212725"/>
                </a:xfrm>
                <a:custGeom>
                  <a:avLst/>
                  <a:gdLst>
                    <a:gd name="T0" fmla="*/ 0 w 239"/>
                    <a:gd name="T1" fmla="*/ 2147483647 h 134"/>
                    <a:gd name="T2" fmla="*/ 2147483647 w 239"/>
                    <a:gd name="T3" fmla="*/ 2147483647 h 134"/>
                    <a:gd name="T4" fmla="*/ 2147483647 w 239"/>
                    <a:gd name="T5" fmla="*/ 2147483647 h 134"/>
                    <a:gd name="T6" fmla="*/ 2147483647 w 239"/>
                    <a:gd name="T7" fmla="*/ 0 h 134"/>
                    <a:gd name="T8" fmla="*/ 0 w 239"/>
                    <a:gd name="T9" fmla="*/ 2147483647 h 134"/>
                    <a:gd name="T10" fmla="*/ 0 w 239"/>
                    <a:gd name="T11" fmla="*/ 2147483647 h 134"/>
                    <a:gd name="T12" fmla="*/ 0 60000 65536"/>
                    <a:gd name="T13" fmla="*/ 0 60000 65536"/>
                    <a:gd name="T14" fmla="*/ 0 60000 65536"/>
                    <a:gd name="T15" fmla="*/ 0 60000 65536"/>
                    <a:gd name="T16" fmla="*/ 0 60000 65536"/>
                    <a:gd name="T17" fmla="*/ 0 60000 65536"/>
                    <a:gd name="T18" fmla="*/ 0 w 239"/>
                    <a:gd name="T19" fmla="*/ 0 h 134"/>
                    <a:gd name="T20" fmla="*/ 239 w 239"/>
                    <a:gd name="T21" fmla="*/ 134 h 134"/>
                  </a:gdLst>
                  <a:ahLst/>
                  <a:cxnLst>
                    <a:cxn ang="T12">
                      <a:pos x="T0" y="T1"/>
                    </a:cxn>
                    <a:cxn ang="T13">
                      <a:pos x="T2" y="T3"/>
                    </a:cxn>
                    <a:cxn ang="T14">
                      <a:pos x="T4" y="T5"/>
                    </a:cxn>
                    <a:cxn ang="T15">
                      <a:pos x="T6" y="T7"/>
                    </a:cxn>
                    <a:cxn ang="T16">
                      <a:pos x="T8" y="T9"/>
                    </a:cxn>
                    <a:cxn ang="T17">
                      <a:pos x="T10" y="T11"/>
                    </a:cxn>
                  </a:cxnLst>
                  <a:rect l="T18" t="T19" r="T20" b="T21"/>
                  <a:pathLst>
                    <a:path w="239" h="134">
                      <a:moveTo>
                        <a:pt x="0" y="47"/>
                      </a:moveTo>
                      <a:lnTo>
                        <a:pt x="81" y="83"/>
                      </a:lnTo>
                      <a:lnTo>
                        <a:pt x="239" y="134"/>
                      </a:lnTo>
                      <a:lnTo>
                        <a:pt x="239" y="0"/>
                      </a:lnTo>
                      <a:lnTo>
                        <a:pt x="0" y="47"/>
                      </a:lnTo>
                      <a:close/>
                    </a:path>
                  </a:pathLst>
                </a:custGeom>
                <a:solidFill>
                  <a:srgbClr val="191919"/>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7469" name="Freeform 95"/>
                <p:cNvSpPr>
                  <a:spLocks/>
                </p:cNvSpPr>
                <p:nvPr/>
              </p:nvSpPr>
              <p:spPr bwMode="auto">
                <a:xfrm>
                  <a:off x="677863" y="3063875"/>
                  <a:ext cx="141288" cy="69850"/>
                </a:xfrm>
                <a:custGeom>
                  <a:avLst/>
                  <a:gdLst>
                    <a:gd name="T0" fmla="*/ 2147483647 w 89"/>
                    <a:gd name="T1" fmla="*/ 2147483647 h 44"/>
                    <a:gd name="T2" fmla="*/ 2147483647 w 89"/>
                    <a:gd name="T3" fmla="*/ 2147483647 h 44"/>
                    <a:gd name="T4" fmla="*/ 2147483647 w 89"/>
                    <a:gd name="T5" fmla="*/ 0 h 44"/>
                    <a:gd name="T6" fmla="*/ 0 w 89"/>
                    <a:gd name="T7" fmla="*/ 2147483647 h 44"/>
                    <a:gd name="T8" fmla="*/ 2147483647 w 89"/>
                    <a:gd name="T9" fmla="*/ 2147483647 h 44"/>
                    <a:gd name="T10" fmla="*/ 2147483647 w 89"/>
                    <a:gd name="T11" fmla="*/ 2147483647 h 44"/>
                    <a:gd name="T12" fmla="*/ 2147483647 w 89"/>
                    <a:gd name="T13" fmla="*/ 2147483647 h 44"/>
                    <a:gd name="T14" fmla="*/ 2147483647 w 89"/>
                    <a:gd name="T15" fmla="*/ 2147483647 h 44"/>
                    <a:gd name="T16" fmla="*/ 2147483647 w 89"/>
                    <a:gd name="T17" fmla="*/ 2147483647 h 44"/>
                    <a:gd name="T18" fmla="*/ 2147483647 w 89"/>
                    <a:gd name="T19" fmla="*/ 2147483647 h 44"/>
                    <a:gd name="T20" fmla="*/ 2147483647 w 89"/>
                    <a:gd name="T21" fmla="*/ 2147483647 h 44"/>
                    <a:gd name="T22" fmla="*/ 2147483647 w 89"/>
                    <a:gd name="T23" fmla="*/ 2147483647 h 4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9"/>
                    <a:gd name="T37" fmla="*/ 0 h 44"/>
                    <a:gd name="T38" fmla="*/ 89 w 89"/>
                    <a:gd name="T39" fmla="*/ 44 h 4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9" h="44">
                      <a:moveTo>
                        <a:pt x="89" y="32"/>
                      </a:moveTo>
                      <a:lnTo>
                        <a:pt x="89" y="36"/>
                      </a:lnTo>
                      <a:lnTo>
                        <a:pt x="4" y="0"/>
                      </a:lnTo>
                      <a:lnTo>
                        <a:pt x="0" y="8"/>
                      </a:lnTo>
                      <a:lnTo>
                        <a:pt x="85" y="44"/>
                      </a:lnTo>
                      <a:lnTo>
                        <a:pt x="89" y="44"/>
                      </a:lnTo>
                      <a:lnTo>
                        <a:pt x="89" y="40"/>
                      </a:lnTo>
                      <a:lnTo>
                        <a:pt x="89" y="36"/>
                      </a:lnTo>
                      <a:lnTo>
                        <a:pt x="89" y="32"/>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7470" name="Freeform 96"/>
                <p:cNvSpPr>
                  <a:spLocks/>
                </p:cNvSpPr>
                <p:nvPr/>
              </p:nvSpPr>
              <p:spPr bwMode="auto">
                <a:xfrm>
                  <a:off x="812800" y="3114675"/>
                  <a:ext cx="263525" cy="100013"/>
                </a:xfrm>
                <a:custGeom>
                  <a:avLst/>
                  <a:gdLst>
                    <a:gd name="T0" fmla="*/ 2147483647 w 166"/>
                    <a:gd name="T1" fmla="*/ 2147483647 h 63"/>
                    <a:gd name="T2" fmla="*/ 2147483647 w 166"/>
                    <a:gd name="T3" fmla="*/ 2147483647 h 63"/>
                    <a:gd name="T4" fmla="*/ 2147483647 w 166"/>
                    <a:gd name="T5" fmla="*/ 0 h 63"/>
                    <a:gd name="T6" fmla="*/ 0 w 166"/>
                    <a:gd name="T7" fmla="*/ 2147483647 h 63"/>
                    <a:gd name="T8" fmla="*/ 2147483647 w 166"/>
                    <a:gd name="T9" fmla="*/ 2147483647 h 63"/>
                    <a:gd name="T10" fmla="*/ 2147483647 w 166"/>
                    <a:gd name="T11" fmla="*/ 2147483647 h 63"/>
                    <a:gd name="T12" fmla="*/ 2147483647 w 166"/>
                    <a:gd name="T13" fmla="*/ 2147483647 h 63"/>
                    <a:gd name="T14" fmla="*/ 2147483647 w 166"/>
                    <a:gd name="T15" fmla="*/ 2147483647 h 63"/>
                    <a:gd name="T16" fmla="*/ 2147483647 w 166"/>
                    <a:gd name="T17" fmla="*/ 2147483647 h 63"/>
                    <a:gd name="T18" fmla="*/ 2147483647 w 166"/>
                    <a:gd name="T19" fmla="*/ 2147483647 h 63"/>
                    <a:gd name="T20" fmla="*/ 2147483647 w 166"/>
                    <a:gd name="T21" fmla="*/ 2147483647 h 63"/>
                    <a:gd name="T22" fmla="*/ 2147483647 w 166"/>
                    <a:gd name="T23" fmla="*/ 2147483647 h 6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66"/>
                    <a:gd name="T37" fmla="*/ 0 h 63"/>
                    <a:gd name="T38" fmla="*/ 166 w 166"/>
                    <a:gd name="T39" fmla="*/ 63 h 6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66" h="63">
                      <a:moveTo>
                        <a:pt x="154" y="59"/>
                      </a:moveTo>
                      <a:lnTo>
                        <a:pt x="162" y="51"/>
                      </a:lnTo>
                      <a:lnTo>
                        <a:pt x="4" y="0"/>
                      </a:lnTo>
                      <a:lnTo>
                        <a:pt x="0" y="12"/>
                      </a:lnTo>
                      <a:lnTo>
                        <a:pt x="158" y="63"/>
                      </a:lnTo>
                      <a:lnTo>
                        <a:pt x="166" y="59"/>
                      </a:lnTo>
                      <a:lnTo>
                        <a:pt x="158" y="63"/>
                      </a:lnTo>
                      <a:lnTo>
                        <a:pt x="162" y="63"/>
                      </a:lnTo>
                      <a:lnTo>
                        <a:pt x="166" y="59"/>
                      </a:lnTo>
                      <a:lnTo>
                        <a:pt x="162" y="55"/>
                      </a:lnTo>
                      <a:lnTo>
                        <a:pt x="162" y="51"/>
                      </a:lnTo>
                      <a:lnTo>
                        <a:pt x="154" y="59"/>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7471" name="Freeform 97"/>
                <p:cNvSpPr>
                  <a:spLocks/>
                </p:cNvSpPr>
                <p:nvPr/>
              </p:nvSpPr>
              <p:spPr bwMode="auto">
                <a:xfrm>
                  <a:off x="1050925" y="2989263"/>
                  <a:ext cx="25400" cy="219075"/>
                </a:xfrm>
                <a:custGeom>
                  <a:avLst/>
                  <a:gdLst>
                    <a:gd name="T0" fmla="*/ 2147483647 w 16"/>
                    <a:gd name="T1" fmla="*/ 2147483647 h 138"/>
                    <a:gd name="T2" fmla="*/ 0 w 16"/>
                    <a:gd name="T3" fmla="*/ 2147483647 h 138"/>
                    <a:gd name="T4" fmla="*/ 2147483647 w 16"/>
                    <a:gd name="T5" fmla="*/ 2147483647 h 138"/>
                    <a:gd name="T6" fmla="*/ 2147483647 w 16"/>
                    <a:gd name="T7" fmla="*/ 2147483647 h 138"/>
                    <a:gd name="T8" fmla="*/ 2147483647 w 16"/>
                    <a:gd name="T9" fmla="*/ 2147483647 h 138"/>
                    <a:gd name="T10" fmla="*/ 2147483647 w 16"/>
                    <a:gd name="T11" fmla="*/ 0 h 138"/>
                    <a:gd name="T12" fmla="*/ 2147483647 w 16"/>
                    <a:gd name="T13" fmla="*/ 2147483647 h 138"/>
                    <a:gd name="T14" fmla="*/ 2147483647 w 16"/>
                    <a:gd name="T15" fmla="*/ 2147483647 h 138"/>
                    <a:gd name="T16" fmla="*/ 2147483647 w 16"/>
                    <a:gd name="T17" fmla="*/ 0 h 138"/>
                    <a:gd name="T18" fmla="*/ 2147483647 w 16"/>
                    <a:gd name="T19" fmla="*/ 2147483647 h 138"/>
                    <a:gd name="T20" fmla="*/ 0 w 16"/>
                    <a:gd name="T21" fmla="*/ 2147483647 h 138"/>
                    <a:gd name="T22" fmla="*/ 2147483647 w 16"/>
                    <a:gd name="T23" fmla="*/ 2147483647 h 13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6"/>
                    <a:gd name="T37" fmla="*/ 0 h 138"/>
                    <a:gd name="T38" fmla="*/ 16 w 16"/>
                    <a:gd name="T39" fmla="*/ 138 h 13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6" h="138">
                      <a:moveTo>
                        <a:pt x="8" y="12"/>
                      </a:moveTo>
                      <a:lnTo>
                        <a:pt x="0" y="4"/>
                      </a:lnTo>
                      <a:lnTo>
                        <a:pt x="4" y="138"/>
                      </a:lnTo>
                      <a:lnTo>
                        <a:pt x="16" y="138"/>
                      </a:lnTo>
                      <a:lnTo>
                        <a:pt x="12" y="4"/>
                      </a:lnTo>
                      <a:lnTo>
                        <a:pt x="4" y="0"/>
                      </a:lnTo>
                      <a:lnTo>
                        <a:pt x="12" y="4"/>
                      </a:lnTo>
                      <a:lnTo>
                        <a:pt x="8" y="4"/>
                      </a:lnTo>
                      <a:lnTo>
                        <a:pt x="8" y="0"/>
                      </a:lnTo>
                      <a:lnTo>
                        <a:pt x="4" y="4"/>
                      </a:lnTo>
                      <a:lnTo>
                        <a:pt x="0" y="4"/>
                      </a:lnTo>
                      <a:lnTo>
                        <a:pt x="8" y="12"/>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7472" name="Freeform 98"/>
                <p:cNvSpPr>
                  <a:spLocks/>
                </p:cNvSpPr>
                <p:nvPr/>
              </p:nvSpPr>
              <p:spPr bwMode="auto">
                <a:xfrm>
                  <a:off x="677863" y="2989263"/>
                  <a:ext cx="385763" cy="87313"/>
                </a:xfrm>
                <a:custGeom>
                  <a:avLst/>
                  <a:gdLst>
                    <a:gd name="T0" fmla="*/ 2147483647 w 243"/>
                    <a:gd name="T1" fmla="*/ 2147483647 h 55"/>
                    <a:gd name="T2" fmla="*/ 2147483647 w 243"/>
                    <a:gd name="T3" fmla="*/ 2147483647 h 55"/>
                    <a:gd name="T4" fmla="*/ 2147483647 w 243"/>
                    <a:gd name="T5" fmla="*/ 2147483647 h 55"/>
                    <a:gd name="T6" fmla="*/ 2147483647 w 243"/>
                    <a:gd name="T7" fmla="*/ 0 h 55"/>
                    <a:gd name="T8" fmla="*/ 2147483647 w 243"/>
                    <a:gd name="T9" fmla="*/ 2147483647 h 55"/>
                    <a:gd name="T10" fmla="*/ 0 w 243"/>
                    <a:gd name="T11" fmla="*/ 2147483647 h 55"/>
                    <a:gd name="T12" fmla="*/ 2147483647 w 243"/>
                    <a:gd name="T13" fmla="*/ 2147483647 h 55"/>
                    <a:gd name="T14" fmla="*/ 0 w 243"/>
                    <a:gd name="T15" fmla="*/ 2147483647 h 55"/>
                    <a:gd name="T16" fmla="*/ 0 w 243"/>
                    <a:gd name="T17" fmla="*/ 2147483647 h 55"/>
                    <a:gd name="T18" fmla="*/ 0 w 243"/>
                    <a:gd name="T19" fmla="*/ 2147483647 h 55"/>
                    <a:gd name="T20" fmla="*/ 2147483647 w 243"/>
                    <a:gd name="T21" fmla="*/ 2147483647 h 55"/>
                    <a:gd name="T22" fmla="*/ 2147483647 w 243"/>
                    <a:gd name="T23" fmla="*/ 2147483647 h 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43"/>
                    <a:gd name="T37" fmla="*/ 0 h 55"/>
                    <a:gd name="T38" fmla="*/ 243 w 243"/>
                    <a:gd name="T39" fmla="*/ 55 h 5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43" h="55">
                      <a:moveTo>
                        <a:pt x="4" y="47"/>
                      </a:moveTo>
                      <a:lnTo>
                        <a:pt x="4" y="55"/>
                      </a:lnTo>
                      <a:lnTo>
                        <a:pt x="243" y="12"/>
                      </a:lnTo>
                      <a:lnTo>
                        <a:pt x="239" y="0"/>
                      </a:lnTo>
                      <a:lnTo>
                        <a:pt x="4" y="47"/>
                      </a:lnTo>
                      <a:lnTo>
                        <a:pt x="0" y="55"/>
                      </a:lnTo>
                      <a:lnTo>
                        <a:pt x="4" y="47"/>
                      </a:lnTo>
                      <a:lnTo>
                        <a:pt x="0" y="47"/>
                      </a:lnTo>
                      <a:lnTo>
                        <a:pt x="0" y="51"/>
                      </a:lnTo>
                      <a:lnTo>
                        <a:pt x="0" y="55"/>
                      </a:lnTo>
                      <a:lnTo>
                        <a:pt x="4" y="55"/>
                      </a:lnTo>
                      <a:lnTo>
                        <a:pt x="4" y="47"/>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7473" name="Freeform 99"/>
                <p:cNvSpPr>
                  <a:spLocks/>
                </p:cNvSpPr>
                <p:nvPr/>
              </p:nvSpPr>
              <p:spPr bwMode="auto">
                <a:xfrm>
                  <a:off x="754063" y="3127375"/>
                  <a:ext cx="258763" cy="174625"/>
                </a:xfrm>
                <a:custGeom>
                  <a:avLst/>
                  <a:gdLst>
                    <a:gd name="T0" fmla="*/ 2147483647 w 163"/>
                    <a:gd name="T1" fmla="*/ 0 h 110"/>
                    <a:gd name="T2" fmla="*/ 2147483647 w 163"/>
                    <a:gd name="T3" fmla="*/ 2147483647 h 110"/>
                    <a:gd name="T4" fmla="*/ 0 w 163"/>
                    <a:gd name="T5" fmla="*/ 2147483647 h 110"/>
                    <a:gd name="T6" fmla="*/ 0 w 163"/>
                    <a:gd name="T7" fmla="*/ 2147483647 h 110"/>
                    <a:gd name="T8" fmla="*/ 2147483647 w 163"/>
                    <a:gd name="T9" fmla="*/ 2147483647 h 110"/>
                    <a:gd name="T10" fmla="*/ 2147483647 w 163"/>
                    <a:gd name="T11" fmla="*/ 0 h 110"/>
                    <a:gd name="T12" fmla="*/ 2147483647 w 163"/>
                    <a:gd name="T13" fmla="*/ 0 h 110"/>
                    <a:gd name="T14" fmla="*/ 0 60000 65536"/>
                    <a:gd name="T15" fmla="*/ 0 60000 65536"/>
                    <a:gd name="T16" fmla="*/ 0 60000 65536"/>
                    <a:gd name="T17" fmla="*/ 0 60000 65536"/>
                    <a:gd name="T18" fmla="*/ 0 60000 65536"/>
                    <a:gd name="T19" fmla="*/ 0 60000 65536"/>
                    <a:gd name="T20" fmla="*/ 0 60000 65536"/>
                    <a:gd name="T21" fmla="*/ 0 w 163"/>
                    <a:gd name="T22" fmla="*/ 0 h 110"/>
                    <a:gd name="T23" fmla="*/ 163 w 163"/>
                    <a:gd name="T24" fmla="*/ 110 h 1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3" h="110">
                      <a:moveTo>
                        <a:pt x="163" y="0"/>
                      </a:moveTo>
                      <a:lnTo>
                        <a:pt x="163" y="43"/>
                      </a:lnTo>
                      <a:lnTo>
                        <a:pt x="0" y="110"/>
                      </a:lnTo>
                      <a:lnTo>
                        <a:pt x="0" y="94"/>
                      </a:lnTo>
                      <a:lnTo>
                        <a:pt x="33" y="43"/>
                      </a:lnTo>
                      <a:lnTo>
                        <a:pt x="163" y="0"/>
                      </a:lnTo>
                      <a:close/>
                    </a:path>
                  </a:pathLst>
                </a:custGeom>
                <a:solidFill>
                  <a:srgbClr val="CCCCCC"/>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7474" name="Freeform 100"/>
                <p:cNvSpPr>
                  <a:spLocks/>
                </p:cNvSpPr>
                <p:nvPr/>
              </p:nvSpPr>
              <p:spPr bwMode="auto">
                <a:xfrm>
                  <a:off x="1000125" y="3127375"/>
                  <a:ext cx="19050" cy="74613"/>
                </a:xfrm>
                <a:custGeom>
                  <a:avLst/>
                  <a:gdLst>
                    <a:gd name="T0" fmla="*/ 2147483647 w 12"/>
                    <a:gd name="T1" fmla="*/ 2147483647 h 47"/>
                    <a:gd name="T2" fmla="*/ 2147483647 w 12"/>
                    <a:gd name="T3" fmla="*/ 2147483647 h 47"/>
                    <a:gd name="T4" fmla="*/ 2147483647 w 12"/>
                    <a:gd name="T5" fmla="*/ 0 h 47"/>
                    <a:gd name="T6" fmla="*/ 0 w 12"/>
                    <a:gd name="T7" fmla="*/ 0 h 47"/>
                    <a:gd name="T8" fmla="*/ 0 w 12"/>
                    <a:gd name="T9" fmla="*/ 2147483647 h 47"/>
                    <a:gd name="T10" fmla="*/ 2147483647 w 12"/>
                    <a:gd name="T11" fmla="*/ 2147483647 h 47"/>
                    <a:gd name="T12" fmla="*/ 0 w 12"/>
                    <a:gd name="T13" fmla="*/ 2147483647 h 47"/>
                    <a:gd name="T14" fmla="*/ 2147483647 w 12"/>
                    <a:gd name="T15" fmla="*/ 2147483647 h 47"/>
                    <a:gd name="T16" fmla="*/ 2147483647 w 12"/>
                    <a:gd name="T17" fmla="*/ 2147483647 h 47"/>
                    <a:gd name="T18" fmla="*/ 2147483647 w 12"/>
                    <a:gd name="T19" fmla="*/ 2147483647 h 47"/>
                    <a:gd name="T20" fmla="*/ 2147483647 w 12"/>
                    <a:gd name="T21" fmla="*/ 2147483647 h 47"/>
                    <a:gd name="T22" fmla="*/ 2147483647 w 12"/>
                    <a:gd name="T23" fmla="*/ 2147483647 h 4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47"/>
                    <a:gd name="T38" fmla="*/ 12 w 12"/>
                    <a:gd name="T39" fmla="*/ 47 h 4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47">
                      <a:moveTo>
                        <a:pt x="8" y="47"/>
                      </a:moveTo>
                      <a:lnTo>
                        <a:pt x="12" y="43"/>
                      </a:lnTo>
                      <a:lnTo>
                        <a:pt x="12" y="0"/>
                      </a:lnTo>
                      <a:lnTo>
                        <a:pt x="0" y="0"/>
                      </a:lnTo>
                      <a:lnTo>
                        <a:pt x="0" y="43"/>
                      </a:lnTo>
                      <a:lnTo>
                        <a:pt x="4" y="39"/>
                      </a:lnTo>
                      <a:lnTo>
                        <a:pt x="0" y="43"/>
                      </a:lnTo>
                      <a:lnTo>
                        <a:pt x="4" y="47"/>
                      </a:lnTo>
                      <a:lnTo>
                        <a:pt x="8" y="47"/>
                      </a:lnTo>
                      <a:lnTo>
                        <a:pt x="12" y="43"/>
                      </a:lnTo>
                      <a:lnTo>
                        <a:pt x="8" y="47"/>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7475" name="Freeform 101"/>
                <p:cNvSpPr>
                  <a:spLocks/>
                </p:cNvSpPr>
                <p:nvPr/>
              </p:nvSpPr>
              <p:spPr bwMode="auto">
                <a:xfrm>
                  <a:off x="747713" y="3189288"/>
                  <a:ext cx="265113" cy="119063"/>
                </a:xfrm>
                <a:custGeom>
                  <a:avLst/>
                  <a:gdLst>
                    <a:gd name="T0" fmla="*/ 0 w 167"/>
                    <a:gd name="T1" fmla="*/ 2147483647 h 75"/>
                    <a:gd name="T2" fmla="*/ 2147483647 w 167"/>
                    <a:gd name="T3" fmla="*/ 2147483647 h 75"/>
                    <a:gd name="T4" fmla="*/ 2147483647 w 167"/>
                    <a:gd name="T5" fmla="*/ 2147483647 h 75"/>
                    <a:gd name="T6" fmla="*/ 2147483647 w 167"/>
                    <a:gd name="T7" fmla="*/ 0 h 75"/>
                    <a:gd name="T8" fmla="*/ 2147483647 w 167"/>
                    <a:gd name="T9" fmla="*/ 2147483647 h 75"/>
                    <a:gd name="T10" fmla="*/ 2147483647 w 167"/>
                    <a:gd name="T11" fmla="*/ 2147483647 h 75"/>
                    <a:gd name="T12" fmla="*/ 2147483647 w 167"/>
                    <a:gd name="T13" fmla="*/ 2147483647 h 75"/>
                    <a:gd name="T14" fmla="*/ 0 w 167"/>
                    <a:gd name="T15" fmla="*/ 2147483647 h 75"/>
                    <a:gd name="T16" fmla="*/ 0 w 167"/>
                    <a:gd name="T17" fmla="*/ 2147483647 h 75"/>
                    <a:gd name="T18" fmla="*/ 2147483647 w 167"/>
                    <a:gd name="T19" fmla="*/ 2147483647 h 75"/>
                    <a:gd name="T20" fmla="*/ 2147483647 w 167"/>
                    <a:gd name="T21" fmla="*/ 2147483647 h 75"/>
                    <a:gd name="T22" fmla="*/ 0 w 167"/>
                    <a:gd name="T23" fmla="*/ 2147483647 h 7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67"/>
                    <a:gd name="T37" fmla="*/ 0 h 75"/>
                    <a:gd name="T38" fmla="*/ 167 w 167"/>
                    <a:gd name="T39" fmla="*/ 75 h 7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67" h="75">
                      <a:moveTo>
                        <a:pt x="0" y="71"/>
                      </a:moveTo>
                      <a:lnTo>
                        <a:pt x="8" y="75"/>
                      </a:lnTo>
                      <a:lnTo>
                        <a:pt x="167" y="8"/>
                      </a:lnTo>
                      <a:lnTo>
                        <a:pt x="163" y="0"/>
                      </a:lnTo>
                      <a:lnTo>
                        <a:pt x="4" y="67"/>
                      </a:lnTo>
                      <a:lnTo>
                        <a:pt x="8" y="71"/>
                      </a:lnTo>
                      <a:lnTo>
                        <a:pt x="4" y="67"/>
                      </a:lnTo>
                      <a:lnTo>
                        <a:pt x="0" y="71"/>
                      </a:lnTo>
                      <a:lnTo>
                        <a:pt x="4" y="75"/>
                      </a:lnTo>
                      <a:lnTo>
                        <a:pt x="8" y="75"/>
                      </a:lnTo>
                      <a:lnTo>
                        <a:pt x="0" y="71"/>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7476" name="Freeform 102"/>
                <p:cNvSpPr>
                  <a:spLocks/>
                </p:cNvSpPr>
                <p:nvPr/>
              </p:nvSpPr>
              <p:spPr bwMode="auto">
                <a:xfrm>
                  <a:off x="747713" y="3270250"/>
                  <a:ext cx="12700" cy="31750"/>
                </a:xfrm>
                <a:custGeom>
                  <a:avLst/>
                  <a:gdLst>
                    <a:gd name="T0" fmla="*/ 0 w 8"/>
                    <a:gd name="T1" fmla="*/ 0 h 20"/>
                    <a:gd name="T2" fmla="*/ 0 w 8"/>
                    <a:gd name="T3" fmla="*/ 2147483647 h 20"/>
                    <a:gd name="T4" fmla="*/ 0 w 8"/>
                    <a:gd name="T5" fmla="*/ 2147483647 h 20"/>
                    <a:gd name="T6" fmla="*/ 2147483647 w 8"/>
                    <a:gd name="T7" fmla="*/ 2147483647 h 20"/>
                    <a:gd name="T8" fmla="*/ 2147483647 w 8"/>
                    <a:gd name="T9" fmla="*/ 2147483647 h 20"/>
                    <a:gd name="T10" fmla="*/ 2147483647 w 8"/>
                    <a:gd name="T11" fmla="*/ 2147483647 h 20"/>
                    <a:gd name="T12" fmla="*/ 2147483647 w 8"/>
                    <a:gd name="T13" fmla="*/ 2147483647 h 20"/>
                    <a:gd name="T14" fmla="*/ 2147483647 w 8"/>
                    <a:gd name="T15" fmla="*/ 0 h 20"/>
                    <a:gd name="T16" fmla="*/ 2147483647 w 8"/>
                    <a:gd name="T17" fmla="*/ 0 h 20"/>
                    <a:gd name="T18" fmla="*/ 0 w 8"/>
                    <a:gd name="T19" fmla="*/ 0 h 20"/>
                    <a:gd name="T20" fmla="*/ 0 w 8"/>
                    <a:gd name="T21" fmla="*/ 2147483647 h 20"/>
                    <a:gd name="T22" fmla="*/ 0 w 8"/>
                    <a:gd name="T23" fmla="*/ 0 h 2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20"/>
                    <a:gd name="T38" fmla="*/ 8 w 8"/>
                    <a:gd name="T39" fmla="*/ 20 h 2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20">
                      <a:moveTo>
                        <a:pt x="0" y="0"/>
                      </a:moveTo>
                      <a:lnTo>
                        <a:pt x="0" y="4"/>
                      </a:lnTo>
                      <a:lnTo>
                        <a:pt x="0" y="20"/>
                      </a:lnTo>
                      <a:lnTo>
                        <a:pt x="8" y="20"/>
                      </a:lnTo>
                      <a:lnTo>
                        <a:pt x="8" y="4"/>
                      </a:lnTo>
                      <a:lnTo>
                        <a:pt x="8" y="0"/>
                      </a:lnTo>
                      <a:lnTo>
                        <a:pt x="4" y="0"/>
                      </a:lnTo>
                      <a:lnTo>
                        <a:pt x="0" y="0"/>
                      </a:lnTo>
                      <a:lnTo>
                        <a:pt x="0" y="4"/>
                      </a:lnTo>
                      <a:lnTo>
                        <a:pt x="0"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7477" name="Freeform 103"/>
                <p:cNvSpPr>
                  <a:spLocks/>
                </p:cNvSpPr>
                <p:nvPr/>
              </p:nvSpPr>
              <p:spPr bwMode="auto">
                <a:xfrm>
                  <a:off x="747713" y="3189288"/>
                  <a:ext cx="65088" cy="87313"/>
                </a:xfrm>
                <a:custGeom>
                  <a:avLst/>
                  <a:gdLst>
                    <a:gd name="T0" fmla="*/ 2147483647 w 41"/>
                    <a:gd name="T1" fmla="*/ 0 h 55"/>
                    <a:gd name="T2" fmla="*/ 2147483647 w 41"/>
                    <a:gd name="T3" fmla="*/ 2147483647 h 55"/>
                    <a:gd name="T4" fmla="*/ 0 w 41"/>
                    <a:gd name="T5" fmla="*/ 2147483647 h 55"/>
                    <a:gd name="T6" fmla="*/ 2147483647 w 41"/>
                    <a:gd name="T7" fmla="*/ 2147483647 h 55"/>
                    <a:gd name="T8" fmla="*/ 2147483647 w 41"/>
                    <a:gd name="T9" fmla="*/ 2147483647 h 55"/>
                    <a:gd name="T10" fmla="*/ 2147483647 w 41"/>
                    <a:gd name="T11" fmla="*/ 2147483647 h 55"/>
                    <a:gd name="T12" fmla="*/ 2147483647 w 41"/>
                    <a:gd name="T13" fmla="*/ 2147483647 h 55"/>
                    <a:gd name="T14" fmla="*/ 2147483647 w 41"/>
                    <a:gd name="T15" fmla="*/ 2147483647 h 55"/>
                    <a:gd name="T16" fmla="*/ 2147483647 w 41"/>
                    <a:gd name="T17" fmla="*/ 0 h 55"/>
                    <a:gd name="T18" fmla="*/ 2147483647 w 41"/>
                    <a:gd name="T19" fmla="*/ 0 h 55"/>
                    <a:gd name="T20" fmla="*/ 2147483647 w 41"/>
                    <a:gd name="T21" fmla="*/ 2147483647 h 55"/>
                    <a:gd name="T22" fmla="*/ 2147483647 w 41"/>
                    <a:gd name="T23" fmla="*/ 0 h 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1"/>
                    <a:gd name="T37" fmla="*/ 0 h 55"/>
                    <a:gd name="T38" fmla="*/ 41 w 41"/>
                    <a:gd name="T39" fmla="*/ 55 h 5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1" h="55">
                      <a:moveTo>
                        <a:pt x="33" y="0"/>
                      </a:moveTo>
                      <a:lnTo>
                        <a:pt x="33" y="4"/>
                      </a:lnTo>
                      <a:lnTo>
                        <a:pt x="0" y="51"/>
                      </a:lnTo>
                      <a:lnTo>
                        <a:pt x="8" y="55"/>
                      </a:lnTo>
                      <a:lnTo>
                        <a:pt x="41" y="8"/>
                      </a:lnTo>
                      <a:lnTo>
                        <a:pt x="37" y="8"/>
                      </a:lnTo>
                      <a:lnTo>
                        <a:pt x="41" y="8"/>
                      </a:lnTo>
                      <a:lnTo>
                        <a:pt x="41" y="4"/>
                      </a:lnTo>
                      <a:lnTo>
                        <a:pt x="37" y="0"/>
                      </a:lnTo>
                      <a:lnTo>
                        <a:pt x="33" y="0"/>
                      </a:lnTo>
                      <a:lnTo>
                        <a:pt x="33" y="4"/>
                      </a:lnTo>
                      <a:lnTo>
                        <a:pt x="33"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7478" name="Freeform 104"/>
                <p:cNvSpPr>
                  <a:spLocks/>
                </p:cNvSpPr>
                <p:nvPr/>
              </p:nvSpPr>
              <p:spPr bwMode="auto">
                <a:xfrm>
                  <a:off x="800100" y="3121025"/>
                  <a:ext cx="219075" cy="80963"/>
                </a:xfrm>
                <a:custGeom>
                  <a:avLst/>
                  <a:gdLst>
                    <a:gd name="T0" fmla="*/ 2147483647 w 138"/>
                    <a:gd name="T1" fmla="*/ 2147483647 h 51"/>
                    <a:gd name="T2" fmla="*/ 2147483647 w 138"/>
                    <a:gd name="T3" fmla="*/ 0 h 51"/>
                    <a:gd name="T4" fmla="*/ 0 w 138"/>
                    <a:gd name="T5" fmla="*/ 2147483647 h 51"/>
                    <a:gd name="T6" fmla="*/ 2147483647 w 138"/>
                    <a:gd name="T7" fmla="*/ 2147483647 h 51"/>
                    <a:gd name="T8" fmla="*/ 2147483647 w 138"/>
                    <a:gd name="T9" fmla="*/ 2147483647 h 51"/>
                    <a:gd name="T10" fmla="*/ 2147483647 w 138"/>
                    <a:gd name="T11" fmla="*/ 2147483647 h 51"/>
                    <a:gd name="T12" fmla="*/ 2147483647 w 138"/>
                    <a:gd name="T13" fmla="*/ 2147483647 h 51"/>
                    <a:gd name="T14" fmla="*/ 2147483647 w 138"/>
                    <a:gd name="T15" fmla="*/ 2147483647 h 51"/>
                    <a:gd name="T16" fmla="*/ 2147483647 w 138"/>
                    <a:gd name="T17" fmla="*/ 2147483647 h 51"/>
                    <a:gd name="T18" fmla="*/ 2147483647 w 138"/>
                    <a:gd name="T19" fmla="*/ 0 h 51"/>
                    <a:gd name="T20" fmla="*/ 2147483647 w 138"/>
                    <a:gd name="T21" fmla="*/ 0 h 51"/>
                    <a:gd name="T22" fmla="*/ 2147483647 w 138"/>
                    <a:gd name="T23" fmla="*/ 2147483647 h 5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38"/>
                    <a:gd name="T37" fmla="*/ 0 h 51"/>
                    <a:gd name="T38" fmla="*/ 138 w 138"/>
                    <a:gd name="T39" fmla="*/ 51 h 5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38" h="51">
                      <a:moveTo>
                        <a:pt x="138" y="4"/>
                      </a:moveTo>
                      <a:lnTo>
                        <a:pt x="130" y="0"/>
                      </a:lnTo>
                      <a:lnTo>
                        <a:pt x="0" y="43"/>
                      </a:lnTo>
                      <a:lnTo>
                        <a:pt x="4" y="51"/>
                      </a:lnTo>
                      <a:lnTo>
                        <a:pt x="134" y="8"/>
                      </a:lnTo>
                      <a:lnTo>
                        <a:pt x="126" y="4"/>
                      </a:lnTo>
                      <a:lnTo>
                        <a:pt x="134" y="8"/>
                      </a:lnTo>
                      <a:lnTo>
                        <a:pt x="138" y="8"/>
                      </a:lnTo>
                      <a:lnTo>
                        <a:pt x="138" y="4"/>
                      </a:lnTo>
                      <a:lnTo>
                        <a:pt x="134" y="0"/>
                      </a:lnTo>
                      <a:lnTo>
                        <a:pt x="130" y="0"/>
                      </a:lnTo>
                      <a:lnTo>
                        <a:pt x="138" y="4"/>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7479" name="Freeform 105"/>
                <p:cNvSpPr>
                  <a:spLocks/>
                </p:cNvSpPr>
                <p:nvPr/>
              </p:nvSpPr>
              <p:spPr bwMode="auto">
                <a:xfrm>
                  <a:off x="593725" y="3033713"/>
                  <a:ext cx="385763" cy="49213"/>
                </a:xfrm>
                <a:custGeom>
                  <a:avLst/>
                  <a:gdLst>
                    <a:gd name="T0" fmla="*/ 0 w 243"/>
                    <a:gd name="T1" fmla="*/ 0 h 31"/>
                    <a:gd name="T2" fmla="*/ 0 w 243"/>
                    <a:gd name="T3" fmla="*/ 2147483647 h 31"/>
                    <a:gd name="T4" fmla="*/ 2147483647 w 243"/>
                    <a:gd name="T5" fmla="*/ 2147483647 h 31"/>
                    <a:gd name="T6" fmla="*/ 2147483647 w 243"/>
                    <a:gd name="T7" fmla="*/ 0 h 31"/>
                    <a:gd name="T8" fmla="*/ 0 w 243"/>
                    <a:gd name="T9" fmla="*/ 0 h 31"/>
                    <a:gd name="T10" fmla="*/ 0 w 243"/>
                    <a:gd name="T11" fmla="*/ 0 h 31"/>
                    <a:gd name="T12" fmla="*/ 0 60000 65536"/>
                    <a:gd name="T13" fmla="*/ 0 60000 65536"/>
                    <a:gd name="T14" fmla="*/ 0 60000 65536"/>
                    <a:gd name="T15" fmla="*/ 0 60000 65536"/>
                    <a:gd name="T16" fmla="*/ 0 60000 65536"/>
                    <a:gd name="T17" fmla="*/ 0 60000 65536"/>
                    <a:gd name="T18" fmla="*/ 0 w 243"/>
                    <a:gd name="T19" fmla="*/ 0 h 31"/>
                    <a:gd name="T20" fmla="*/ 243 w 243"/>
                    <a:gd name="T21" fmla="*/ 31 h 31"/>
                  </a:gdLst>
                  <a:ahLst/>
                  <a:cxnLst>
                    <a:cxn ang="T12">
                      <a:pos x="T0" y="T1"/>
                    </a:cxn>
                    <a:cxn ang="T13">
                      <a:pos x="T2" y="T3"/>
                    </a:cxn>
                    <a:cxn ang="T14">
                      <a:pos x="T4" y="T5"/>
                    </a:cxn>
                    <a:cxn ang="T15">
                      <a:pos x="T6" y="T7"/>
                    </a:cxn>
                    <a:cxn ang="T16">
                      <a:pos x="T8" y="T9"/>
                    </a:cxn>
                    <a:cxn ang="T17">
                      <a:pos x="T10" y="T11"/>
                    </a:cxn>
                  </a:cxnLst>
                  <a:rect l="T18" t="T19" r="T20" b="T21"/>
                  <a:pathLst>
                    <a:path w="243" h="31">
                      <a:moveTo>
                        <a:pt x="0" y="0"/>
                      </a:moveTo>
                      <a:lnTo>
                        <a:pt x="0" y="19"/>
                      </a:lnTo>
                      <a:lnTo>
                        <a:pt x="243" y="31"/>
                      </a:lnTo>
                      <a:lnTo>
                        <a:pt x="243" y="0"/>
                      </a:lnTo>
                      <a:lnTo>
                        <a:pt x="0" y="0"/>
                      </a:lnTo>
                      <a:close/>
                    </a:path>
                  </a:pathLst>
                </a:custGeom>
                <a:solidFill>
                  <a:srgbClr val="999999"/>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7480" name="Freeform 106"/>
                <p:cNvSpPr>
                  <a:spLocks/>
                </p:cNvSpPr>
                <p:nvPr/>
              </p:nvSpPr>
              <p:spPr bwMode="auto">
                <a:xfrm>
                  <a:off x="581025" y="3033713"/>
                  <a:ext cx="19050" cy="36513"/>
                </a:xfrm>
                <a:custGeom>
                  <a:avLst/>
                  <a:gdLst>
                    <a:gd name="T0" fmla="*/ 2147483647 w 12"/>
                    <a:gd name="T1" fmla="*/ 2147483647 h 23"/>
                    <a:gd name="T2" fmla="*/ 2147483647 w 12"/>
                    <a:gd name="T3" fmla="*/ 2147483647 h 23"/>
                    <a:gd name="T4" fmla="*/ 2147483647 w 12"/>
                    <a:gd name="T5" fmla="*/ 0 h 23"/>
                    <a:gd name="T6" fmla="*/ 0 w 12"/>
                    <a:gd name="T7" fmla="*/ 0 h 23"/>
                    <a:gd name="T8" fmla="*/ 0 w 12"/>
                    <a:gd name="T9" fmla="*/ 2147483647 h 23"/>
                    <a:gd name="T10" fmla="*/ 2147483647 w 12"/>
                    <a:gd name="T11" fmla="*/ 2147483647 h 23"/>
                    <a:gd name="T12" fmla="*/ 0 w 12"/>
                    <a:gd name="T13" fmla="*/ 2147483647 h 23"/>
                    <a:gd name="T14" fmla="*/ 2147483647 w 12"/>
                    <a:gd name="T15" fmla="*/ 2147483647 h 23"/>
                    <a:gd name="T16" fmla="*/ 2147483647 w 12"/>
                    <a:gd name="T17" fmla="*/ 2147483647 h 23"/>
                    <a:gd name="T18" fmla="*/ 2147483647 w 12"/>
                    <a:gd name="T19" fmla="*/ 2147483647 h 23"/>
                    <a:gd name="T20" fmla="*/ 2147483647 w 12"/>
                    <a:gd name="T21" fmla="*/ 2147483647 h 23"/>
                    <a:gd name="T22" fmla="*/ 2147483647 w 12"/>
                    <a:gd name="T23" fmla="*/ 2147483647 h 2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23"/>
                    <a:gd name="T38" fmla="*/ 12 w 12"/>
                    <a:gd name="T39" fmla="*/ 23 h 2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23">
                      <a:moveTo>
                        <a:pt x="8" y="15"/>
                      </a:moveTo>
                      <a:lnTo>
                        <a:pt x="12" y="19"/>
                      </a:lnTo>
                      <a:lnTo>
                        <a:pt x="12" y="0"/>
                      </a:lnTo>
                      <a:lnTo>
                        <a:pt x="0" y="0"/>
                      </a:lnTo>
                      <a:lnTo>
                        <a:pt x="0" y="19"/>
                      </a:lnTo>
                      <a:lnTo>
                        <a:pt x="8" y="23"/>
                      </a:lnTo>
                      <a:lnTo>
                        <a:pt x="0" y="19"/>
                      </a:lnTo>
                      <a:lnTo>
                        <a:pt x="4" y="23"/>
                      </a:lnTo>
                      <a:lnTo>
                        <a:pt x="8" y="23"/>
                      </a:lnTo>
                      <a:lnTo>
                        <a:pt x="12" y="19"/>
                      </a:lnTo>
                      <a:lnTo>
                        <a:pt x="8" y="15"/>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7481" name="Freeform 107"/>
                <p:cNvSpPr>
                  <a:spLocks/>
                </p:cNvSpPr>
                <p:nvPr/>
              </p:nvSpPr>
              <p:spPr bwMode="auto">
                <a:xfrm>
                  <a:off x="593725" y="3057525"/>
                  <a:ext cx="392113" cy="31750"/>
                </a:xfrm>
                <a:custGeom>
                  <a:avLst/>
                  <a:gdLst>
                    <a:gd name="T0" fmla="*/ 2147483647 w 247"/>
                    <a:gd name="T1" fmla="*/ 2147483647 h 20"/>
                    <a:gd name="T2" fmla="*/ 2147483647 w 247"/>
                    <a:gd name="T3" fmla="*/ 2147483647 h 20"/>
                    <a:gd name="T4" fmla="*/ 0 w 247"/>
                    <a:gd name="T5" fmla="*/ 0 h 20"/>
                    <a:gd name="T6" fmla="*/ 0 w 247"/>
                    <a:gd name="T7" fmla="*/ 2147483647 h 20"/>
                    <a:gd name="T8" fmla="*/ 2147483647 w 247"/>
                    <a:gd name="T9" fmla="*/ 2147483647 h 20"/>
                    <a:gd name="T10" fmla="*/ 2147483647 w 247"/>
                    <a:gd name="T11" fmla="*/ 2147483647 h 20"/>
                    <a:gd name="T12" fmla="*/ 2147483647 w 247"/>
                    <a:gd name="T13" fmla="*/ 2147483647 h 20"/>
                    <a:gd name="T14" fmla="*/ 2147483647 w 247"/>
                    <a:gd name="T15" fmla="*/ 2147483647 h 20"/>
                    <a:gd name="T16" fmla="*/ 2147483647 w 247"/>
                    <a:gd name="T17" fmla="*/ 2147483647 h 20"/>
                    <a:gd name="T18" fmla="*/ 2147483647 w 247"/>
                    <a:gd name="T19" fmla="*/ 2147483647 h 20"/>
                    <a:gd name="T20" fmla="*/ 2147483647 w 247"/>
                    <a:gd name="T21" fmla="*/ 2147483647 h 20"/>
                    <a:gd name="T22" fmla="*/ 2147483647 w 247"/>
                    <a:gd name="T23" fmla="*/ 2147483647 h 2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47"/>
                    <a:gd name="T37" fmla="*/ 0 h 20"/>
                    <a:gd name="T38" fmla="*/ 247 w 247"/>
                    <a:gd name="T39" fmla="*/ 20 h 2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47" h="20">
                      <a:moveTo>
                        <a:pt x="235" y="16"/>
                      </a:moveTo>
                      <a:lnTo>
                        <a:pt x="243" y="12"/>
                      </a:lnTo>
                      <a:lnTo>
                        <a:pt x="0" y="0"/>
                      </a:lnTo>
                      <a:lnTo>
                        <a:pt x="0" y="8"/>
                      </a:lnTo>
                      <a:lnTo>
                        <a:pt x="243" y="20"/>
                      </a:lnTo>
                      <a:lnTo>
                        <a:pt x="247" y="16"/>
                      </a:lnTo>
                      <a:lnTo>
                        <a:pt x="243" y="20"/>
                      </a:lnTo>
                      <a:lnTo>
                        <a:pt x="247" y="16"/>
                      </a:lnTo>
                      <a:lnTo>
                        <a:pt x="243" y="12"/>
                      </a:lnTo>
                      <a:lnTo>
                        <a:pt x="235" y="16"/>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7482" name="Freeform 108"/>
                <p:cNvSpPr>
                  <a:spLocks/>
                </p:cNvSpPr>
                <p:nvPr/>
              </p:nvSpPr>
              <p:spPr bwMode="auto">
                <a:xfrm>
                  <a:off x="966788" y="3027363"/>
                  <a:ext cx="19050" cy="55563"/>
                </a:xfrm>
                <a:custGeom>
                  <a:avLst/>
                  <a:gdLst>
                    <a:gd name="T0" fmla="*/ 2147483647 w 12"/>
                    <a:gd name="T1" fmla="*/ 2147483647 h 35"/>
                    <a:gd name="T2" fmla="*/ 0 w 12"/>
                    <a:gd name="T3" fmla="*/ 2147483647 h 35"/>
                    <a:gd name="T4" fmla="*/ 0 w 12"/>
                    <a:gd name="T5" fmla="*/ 2147483647 h 35"/>
                    <a:gd name="T6" fmla="*/ 2147483647 w 12"/>
                    <a:gd name="T7" fmla="*/ 2147483647 h 35"/>
                    <a:gd name="T8" fmla="*/ 2147483647 w 12"/>
                    <a:gd name="T9" fmla="*/ 2147483647 h 35"/>
                    <a:gd name="T10" fmla="*/ 2147483647 w 12"/>
                    <a:gd name="T11" fmla="*/ 0 h 35"/>
                    <a:gd name="T12" fmla="*/ 2147483647 w 12"/>
                    <a:gd name="T13" fmla="*/ 2147483647 h 35"/>
                    <a:gd name="T14" fmla="*/ 2147483647 w 12"/>
                    <a:gd name="T15" fmla="*/ 2147483647 h 35"/>
                    <a:gd name="T16" fmla="*/ 2147483647 w 12"/>
                    <a:gd name="T17" fmla="*/ 0 h 35"/>
                    <a:gd name="T18" fmla="*/ 2147483647 w 12"/>
                    <a:gd name="T19" fmla="*/ 2147483647 h 35"/>
                    <a:gd name="T20" fmla="*/ 0 w 12"/>
                    <a:gd name="T21" fmla="*/ 2147483647 h 35"/>
                    <a:gd name="T22" fmla="*/ 2147483647 w 12"/>
                    <a:gd name="T23" fmla="*/ 2147483647 h 3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35"/>
                    <a:gd name="T38" fmla="*/ 12 w 12"/>
                    <a:gd name="T39" fmla="*/ 35 h 3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35">
                      <a:moveTo>
                        <a:pt x="8" y="11"/>
                      </a:moveTo>
                      <a:lnTo>
                        <a:pt x="0" y="4"/>
                      </a:lnTo>
                      <a:lnTo>
                        <a:pt x="0" y="35"/>
                      </a:lnTo>
                      <a:lnTo>
                        <a:pt x="12" y="35"/>
                      </a:lnTo>
                      <a:lnTo>
                        <a:pt x="12" y="4"/>
                      </a:lnTo>
                      <a:lnTo>
                        <a:pt x="8" y="0"/>
                      </a:lnTo>
                      <a:lnTo>
                        <a:pt x="12" y="4"/>
                      </a:lnTo>
                      <a:lnTo>
                        <a:pt x="8" y="4"/>
                      </a:lnTo>
                      <a:lnTo>
                        <a:pt x="8" y="0"/>
                      </a:lnTo>
                      <a:lnTo>
                        <a:pt x="4" y="4"/>
                      </a:lnTo>
                      <a:lnTo>
                        <a:pt x="0" y="4"/>
                      </a:lnTo>
                      <a:lnTo>
                        <a:pt x="8" y="11"/>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7483" name="Freeform 109"/>
                <p:cNvSpPr>
                  <a:spLocks/>
                </p:cNvSpPr>
                <p:nvPr/>
              </p:nvSpPr>
              <p:spPr bwMode="auto">
                <a:xfrm>
                  <a:off x="581025" y="3027363"/>
                  <a:ext cx="398463" cy="17463"/>
                </a:xfrm>
                <a:custGeom>
                  <a:avLst/>
                  <a:gdLst>
                    <a:gd name="T0" fmla="*/ 2147483647 w 251"/>
                    <a:gd name="T1" fmla="*/ 2147483647 h 11"/>
                    <a:gd name="T2" fmla="*/ 2147483647 w 251"/>
                    <a:gd name="T3" fmla="*/ 2147483647 h 11"/>
                    <a:gd name="T4" fmla="*/ 2147483647 w 251"/>
                    <a:gd name="T5" fmla="*/ 2147483647 h 11"/>
                    <a:gd name="T6" fmla="*/ 2147483647 w 251"/>
                    <a:gd name="T7" fmla="*/ 0 h 11"/>
                    <a:gd name="T8" fmla="*/ 2147483647 w 251"/>
                    <a:gd name="T9" fmla="*/ 0 h 11"/>
                    <a:gd name="T10" fmla="*/ 0 w 251"/>
                    <a:gd name="T11" fmla="*/ 2147483647 h 11"/>
                    <a:gd name="T12" fmla="*/ 2147483647 w 251"/>
                    <a:gd name="T13" fmla="*/ 0 h 11"/>
                    <a:gd name="T14" fmla="*/ 2147483647 w 251"/>
                    <a:gd name="T15" fmla="*/ 2147483647 h 11"/>
                    <a:gd name="T16" fmla="*/ 0 w 251"/>
                    <a:gd name="T17" fmla="*/ 2147483647 h 11"/>
                    <a:gd name="T18" fmla="*/ 2147483647 w 251"/>
                    <a:gd name="T19" fmla="*/ 2147483647 h 11"/>
                    <a:gd name="T20" fmla="*/ 2147483647 w 251"/>
                    <a:gd name="T21" fmla="*/ 2147483647 h 11"/>
                    <a:gd name="T22" fmla="*/ 2147483647 w 251"/>
                    <a:gd name="T23" fmla="*/ 2147483647 h 1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51"/>
                    <a:gd name="T37" fmla="*/ 0 h 11"/>
                    <a:gd name="T38" fmla="*/ 251 w 251"/>
                    <a:gd name="T39" fmla="*/ 11 h 1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51" h="11">
                      <a:moveTo>
                        <a:pt x="12" y="4"/>
                      </a:moveTo>
                      <a:lnTo>
                        <a:pt x="8" y="11"/>
                      </a:lnTo>
                      <a:lnTo>
                        <a:pt x="251" y="11"/>
                      </a:lnTo>
                      <a:lnTo>
                        <a:pt x="251" y="0"/>
                      </a:lnTo>
                      <a:lnTo>
                        <a:pt x="8" y="0"/>
                      </a:lnTo>
                      <a:lnTo>
                        <a:pt x="0" y="4"/>
                      </a:lnTo>
                      <a:lnTo>
                        <a:pt x="8" y="0"/>
                      </a:lnTo>
                      <a:lnTo>
                        <a:pt x="4" y="4"/>
                      </a:lnTo>
                      <a:lnTo>
                        <a:pt x="0" y="4"/>
                      </a:lnTo>
                      <a:lnTo>
                        <a:pt x="4" y="7"/>
                      </a:lnTo>
                      <a:lnTo>
                        <a:pt x="8" y="11"/>
                      </a:lnTo>
                      <a:lnTo>
                        <a:pt x="12" y="4"/>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7484" name="Freeform 110"/>
                <p:cNvSpPr>
                  <a:spLocks/>
                </p:cNvSpPr>
                <p:nvPr/>
              </p:nvSpPr>
              <p:spPr bwMode="auto">
                <a:xfrm>
                  <a:off x="200025" y="3063875"/>
                  <a:ext cx="812800" cy="212725"/>
                </a:xfrm>
                <a:custGeom>
                  <a:avLst/>
                  <a:gdLst>
                    <a:gd name="T0" fmla="*/ 2147483647 w 512"/>
                    <a:gd name="T1" fmla="*/ 2147483647 h 134"/>
                    <a:gd name="T2" fmla="*/ 2147483647 w 512"/>
                    <a:gd name="T3" fmla="*/ 0 h 134"/>
                    <a:gd name="T4" fmla="*/ 2147483647 w 512"/>
                    <a:gd name="T5" fmla="*/ 0 h 134"/>
                    <a:gd name="T6" fmla="*/ 2147483647 w 512"/>
                    <a:gd name="T7" fmla="*/ 2147483647 h 134"/>
                    <a:gd name="T8" fmla="*/ 2147483647 w 512"/>
                    <a:gd name="T9" fmla="*/ 2147483647 h 134"/>
                    <a:gd name="T10" fmla="*/ 2147483647 w 512"/>
                    <a:gd name="T11" fmla="*/ 2147483647 h 134"/>
                    <a:gd name="T12" fmla="*/ 2147483647 w 512"/>
                    <a:gd name="T13" fmla="*/ 2147483647 h 134"/>
                    <a:gd name="T14" fmla="*/ 2147483647 w 512"/>
                    <a:gd name="T15" fmla="*/ 2147483647 h 134"/>
                    <a:gd name="T16" fmla="*/ 2147483647 w 512"/>
                    <a:gd name="T17" fmla="*/ 2147483647 h 134"/>
                    <a:gd name="T18" fmla="*/ 2147483647 w 512"/>
                    <a:gd name="T19" fmla="*/ 2147483647 h 134"/>
                    <a:gd name="T20" fmla="*/ 2147483647 w 512"/>
                    <a:gd name="T21" fmla="*/ 2147483647 h 134"/>
                    <a:gd name="T22" fmla="*/ 2147483647 w 512"/>
                    <a:gd name="T23" fmla="*/ 2147483647 h 134"/>
                    <a:gd name="T24" fmla="*/ 2147483647 w 512"/>
                    <a:gd name="T25" fmla="*/ 2147483647 h 134"/>
                    <a:gd name="T26" fmla="*/ 2147483647 w 512"/>
                    <a:gd name="T27" fmla="*/ 2147483647 h 134"/>
                    <a:gd name="T28" fmla="*/ 2147483647 w 512"/>
                    <a:gd name="T29" fmla="*/ 2147483647 h 134"/>
                    <a:gd name="T30" fmla="*/ 2147483647 w 512"/>
                    <a:gd name="T31" fmla="*/ 2147483647 h 134"/>
                    <a:gd name="T32" fmla="*/ 2147483647 w 512"/>
                    <a:gd name="T33" fmla="*/ 2147483647 h 134"/>
                    <a:gd name="T34" fmla="*/ 2147483647 w 512"/>
                    <a:gd name="T35" fmla="*/ 2147483647 h 134"/>
                    <a:gd name="T36" fmla="*/ 2147483647 w 512"/>
                    <a:gd name="T37" fmla="*/ 2147483647 h 134"/>
                    <a:gd name="T38" fmla="*/ 2147483647 w 512"/>
                    <a:gd name="T39" fmla="*/ 2147483647 h 134"/>
                    <a:gd name="T40" fmla="*/ 2147483647 w 512"/>
                    <a:gd name="T41" fmla="*/ 2147483647 h 134"/>
                    <a:gd name="T42" fmla="*/ 2147483647 w 512"/>
                    <a:gd name="T43" fmla="*/ 2147483647 h 134"/>
                    <a:gd name="T44" fmla="*/ 2147483647 w 512"/>
                    <a:gd name="T45" fmla="*/ 2147483647 h 134"/>
                    <a:gd name="T46" fmla="*/ 2147483647 w 512"/>
                    <a:gd name="T47" fmla="*/ 2147483647 h 134"/>
                    <a:gd name="T48" fmla="*/ 2147483647 w 512"/>
                    <a:gd name="T49" fmla="*/ 2147483647 h 134"/>
                    <a:gd name="T50" fmla="*/ 0 w 512"/>
                    <a:gd name="T51" fmla="*/ 2147483647 h 134"/>
                    <a:gd name="T52" fmla="*/ 2147483647 w 512"/>
                    <a:gd name="T53" fmla="*/ 2147483647 h 134"/>
                    <a:gd name="T54" fmla="*/ 2147483647 w 512"/>
                    <a:gd name="T55" fmla="*/ 2147483647 h 134"/>
                    <a:gd name="T56" fmla="*/ 2147483647 w 512"/>
                    <a:gd name="T57" fmla="*/ 2147483647 h 134"/>
                    <a:gd name="T58" fmla="*/ 2147483647 w 512"/>
                    <a:gd name="T59" fmla="*/ 2147483647 h 134"/>
                    <a:gd name="T60" fmla="*/ 2147483647 w 512"/>
                    <a:gd name="T61" fmla="*/ 2147483647 h 134"/>
                    <a:gd name="T62" fmla="*/ 2147483647 w 512"/>
                    <a:gd name="T63" fmla="*/ 2147483647 h 134"/>
                    <a:gd name="T64" fmla="*/ 2147483647 w 512"/>
                    <a:gd name="T65" fmla="*/ 2147483647 h 134"/>
                    <a:gd name="T66" fmla="*/ 2147483647 w 512"/>
                    <a:gd name="T67" fmla="*/ 2147483647 h 134"/>
                    <a:gd name="T68" fmla="*/ 2147483647 w 512"/>
                    <a:gd name="T69" fmla="*/ 2147483647 h 134"/>
                    <a:gd name="T70" fmla="*/ 2147483647 w 512"/>
                    <a:gd name="T71" fmla="*/ 2147483647 h 134"/>
                    <a:gd name="T72" fmla="*/ 2147483647 w 512"/>
                    <a:gd name="T73" fmla="*/ 2147483647 h 134"/>
                    <a:gd name="T74" fmla="*/ 2147483647 w 512"/>
                    <a:gd name="T75" fmla="*/ 2147483647 h 134"/>
                    <a:gd name="T76" fmla="*/ 2147483647 w 512"/>
                    <a:gd name="T77" fmla="*/ 2147483647 h 134"/>
                    <a:gd name="T78" fmla="*/ 2147483647 w 512"/>
                    <a:gd name="T79" fmla="*/ 2147483647 h 134"/>
                    <a:gd name="T80" fmla="*/ 2147483647 w 512"/>
                    <a:gd name="T81" fmla="*/ 2147483647 h 134"/>
                    <a:gd name="T82" fmla="*/ 2147483647 w 512"/>
                    <a:gd name="T83" fmla="*/ 2147483647 h 134"/>
                    <a:gd name="T84" fmla="*/ 2147483647 w 512"/>
                    <a:gd name="T85" fmla="*/ 2147483647 h 134"/>
                    <a:gd name="T86" fmla="*/ 2147483647 w 512"/>
                    <a:gd name="T87" fmla="*/ 2147483647 h 134"/>
                    <a:gd name="T88" fmla="*/ 2147483647 w 512"/>
                    <a:gd name="T89" fmla="*/ 2147483647 h 134"/>
                    <a:gd name="T90" fmla="*/ 2147483647 w 512"/>
                    <a:gd name="T91" fmla="*/ 2147483647 h 134"/>
                    <a:gd name="T92" fmla="*/ 2147483647 w 512"/>
                    <a:gd name="T93" fmla="*/ 2147483647 h 134"/>
                    <a:gd name="T94" fmla="*/ 2147483647 w 512"/>
                    <a:gd name="T95" fmla="*/ 2147483647 h 134"/>
                    <a:gd name="T96" fmla="*/ 2147483647 w 512"/>
                    <a:gd name="T97" fmla="*/ 2147483647 h 134"/>
                    <a:gd name="T98" fmla="*/ 2147483647 w 512"/>
                    <a:gd name="T99" fmla="*/ 2147483647 h 134"/>
                    <a:gd name="T100" fmla="*/ 2147483647 w 512"/>
                    <a:gd name="T101" fmla="*/ 2147483647 h 134"/>
                    <a:gd name="T102" fmla="*/ 2147483647 w 512"/>
                    <a:gd name="T103" fmla="*/ 2147483647 h 134"/>
                    <a:gd name="T104" fmla="*/ 2147483647 w 512"/>
                    <a:gd name="T105" fmla="*/ 2147483647 h 134"/>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512"/>
                    <a:gd name="T160" fmla="*/ 0 h 134"/>
                    <a:gd name="T161" fmla="*/ 512 w 512"/>
                    <a:gd name="T162" fmla="*/ 134 h 134"/>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512" h="134">
                      <a:moveTo>
                        <a:pt x="512" y="40"/>
                      </a:moveTo>
                      <a:lnTo>
                        <a:pt x="151" y="0"/>
                      </a:lnTo>
                      <a:lnTo>
                        <a:pt x="146" y="4"/>
                      </a:lnTo>
                      <a:lnTo>
                        <a:pt x="142" y="4"/>
                      </a:lnTo>
                      <a:lnTo>
                        <a:pt x="134" y="8"/>
                      </a:lnTo>
                      <a:lnTo>
                        <a:pt x="122" y="16"/>
                      </a:lnTo>
                      <a:lnTo>
                        <a:pt x="110" y="20"/>
                      </a:lnTo>
                      <a:lnTo>
                        <a:pt x="98" y="24"/>
                      </a:lnTo>
                      <a:lnTo>
                        <a:pt x="82" y="28"/>
                      </a:lnTo>
                      <a:lnTo>
                        <a:pt x="69" y="36"/>
                      </a:lnTo>
                      <a:lnTo>
                        <a:pt x="61" y="40"/>
                      </a:lnTo>
                      <a:lnTo>
                        <a:pt x="53" y="40"/>
                      </a:lnTo>
                      <a:lnTo>
                        <a:pt x="49" y="44"/>
                      </a:lnTo>
                      <a:lnTo>
                        <a:pt x="45" y="44"/>
                      </a:lnTo>
                      <a:lnTo>
                        <a:pt x="41" y="44"/>
                      </a:lnTo>
                      <a:lnTo>
                        <a:pt x="37" y="47"/>
                      </a:lnTo>
                      <a:lnTo>
                        <a:pt x="29" y="47"/>
                      </a:lnTo>
                      <a:lnTo>
                        <a:pt x="25" y="51"/>
                      </a:lnTo>
                      <a:lnTo>
                        <a:pt x="17" y="51"/>
                      </a:lnTo>
                      <a:lnTo>
                        <a:pt x="13" y="55"/>
                      </a:lnTo>
                      <a:lnTo>
                        <a:pt x="8" y="55"/>
                      </a:lnTo>
                      <a:lnTo>
                        <a:pt x="4" y="59"/>
                      </a:lnTo>
                      <a:lnTo>
                        <a:pt x="0" y="59"/>
                      </a:lnTo>
                      <a:lnTo>
                        <a:pt x="349" y="134"/>
                      </a:lnTo>
                      <a:lnTo>
                        <a:pt x="353" y="134"/>
                      </a:lnTo>
                      <a:lnTo>
                        <a:pt x="353" y="130"/>
                      </a:lnTo>
                      <a:lnTo>
                        <a:pt x="357" y="130"/>
                      </a:lnTo>
                      <a:lnTo>
                        <a:pt x="366" y="126"/>
                      </a:lnTo>
                      <a:lnTo>
                        <a:pt x="374" y="122"/>
                      </a:lnTo>
                      <a:lnTo>
                        <a:pt x="378" y="118"/>
                      </a:lnTo>
                      <a:lnTo>
                        <a:pt x="386" y="114"/>
                      </a:lnTo>
                      <a:lnTo>
                        <a:pt x="394" y="114"/>
                      </a:lnTo>
                      <a:lnTo>
                        <a:pt x="402" y="110"/>
                      </a:lnTo>
                      <a:lnTo>
                        <a:pt x="406" y="106"/>
                      </a:lnTo>
                      <a:lnTo>
                        <a:pt x="414" y="106"/>
                      </a:lnTo>
                      <a:lnTo>
                        <a:pt x="418" y="103"/>
                      </a:lnTo>
                      <a:lnTo>
                        <a:pt x="426" y="99"/>
                      </a:lnTo>
                      <a:lnTo>
                        <a:pt x="430" y="95"/>
                      </a:lnTo>
                      <a:lnTo>
                        <a:pt x="439" y="91"/>
                      </a:lnTo>
                      <a:lnTo>
                        <a:pt x="447" y="87"/>
                      </a:lnTo>
                      <a:lnTo>
                        <a:pt x="455" y="83"/>
                      </a:lnTo>
                      <a:lnTo>
                        <a:pt x="463" y="75"/>
                      </a:lnTo>
                      <a:lnTo>
                        <a:pt x="471" y="67"/>
                      </a:lnTo>
                      <a:lnTo>
                        <a:pt x="483" y="63"/>
                      </a:lnTo>
                      <a:lnTo>
                        <a:pt x="487" y="59"/>
                      </a:lnTo>
                      <a:lnTo>
                        <a:pt x="495" y="51"/>
                      </a:lnTo>
                      <a:lnTo>
                        <a:pt x="499" y="47"/>
                      </a:lnTo>
                      <a:lnTo>
                        <a:pt x="512" y="40"/>
                      </a:lnTo>
                      <a:close/>
                    </a:path>
                  </a:pathLst>
                </a:custGeom>
                <a:solidFill>
                  <a:srgbClr val="999999"/>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7485" name="Freeform 111"/>
                <p:cNvSpPr>
                  <a:spLocks/>
                </p:cNvSpPr>
                <p:nvPr/>
              </p:nvSpPr>
              <p:spPr bwMode="auto">
                <a:xfrm>
                  <a:off x="431800" y="3057525"/>
                  <a:ext cx="581025" cy="76200"/>
                </a:xfrm>
                <a:custGeom>
                  <a:avLst/>
                  <a:gdLst>
                    <a:gd name="T0" fmla="*/ 2147483647 w 366"/>
                    <a:gd name="T1" fmla="*/ 2147483647 h 48"/>
                    <a:gd name="T2" fmla="*/ 2147483647 w 366"/>
                    <a:gd name="T3" fmla="*/ 2147483647 h 48"/>
                    <a:gd name="T4" fmla="*/ 2147483647 w 366"/>
                    <a:gd name="T5" fmla="*/ 2147483647 h 48"/>
                    <a:gd name="T6" fmla="*/ 2147483647 w 366"/>
                    <a:gd name="T7" fmla="*/ 2147483647 h 48"/>
                    <a:gd name="T8" fmla="*/ 2147483647 w 366"/>
                    <a:gd name="T9" fmla="*/ 0 h 48"/>
                    <a:gd name="T10" fmla="*/ 2147483647 w 366"/>
                    <a:gd name="T11" fmla="*/ 0 h 48"/>
                    <a:gd name="T12" fmla="*/ 2147483647 w 366"/>
                    <a:gd name="T13" fmla="*/ 0 h 48"/>
                    <a:gd name="T14" fmla="*/ 2147483647 w 366"/>
                    <a:gd name="T15" fmla="*/ 0 h 48"/>
                    <a:gd name="T16" fmla="*/ 0 w 366"/>
                    <a:gd name="T17" fmla="*/ 2147483647 h 48"/>
                    <a:gd name="T18" fmla="*/ 0 w 366"/>
                    <a:gd name="T19" fmla="*/ 2147483647 h 48"/>
                    <a:gd name="T20" fmla="*/ 2147483647 w 366"/>
                    <a:gd name="T21" fmla="*/ 2147483647 h 48"/>
                    <a:gd name="T22" fmla="*/ 2147483647 w 366"/>
                    <a:gd name="T23" fmla="*/ 2147483647 h 4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66"/>
                    <a:gd name="T37" fmla="*/ 0 h 48"/>
                    <a:gd name="T38" fmla="*/ 366 w 366"/>
                    <a:gd name="T39" fmla="*/ 48 h 4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66" h="48">
                      <a:moveTo>
                        <a:pt x="9" y="8"/>
                      </a:moveTo>
                      <a:lnTo>
                        <a:pt x="5" y="8"/>
                      </a:lnTo>
                      <a:lnTo>
                        <a:pt x="366" y="48"/>
                      </a:lnTo>
                      <a:lnTo>
                        <a:pt x="366" y="40"/>
                      </a:lnTo>
                      <a:lnTo>
                        <a:pt x="9" y="0"/>
                      </a:lnTo>
                      <a:lnTo>
                        <a:pt x="5" y="0"/>
                      </a:lnTo>
                      <a:lnTo>
                        <a:pt x="9" y="0"/>
                      </a:lnTo>
                      <a:lnTo>
                        <a:pt x="5" y="0"/>
                      </a:lnTo>
                      <a:lnTo>
                        <a:pt x="0" y="4"/>
                      </a:lnTo>
                      <a:lnTo>
                        <a:pt x="0" y="8"/>
                      </a:lnTo>
                      <a:lnTo>
                        <a:pt x="5" y="8"/>
                      </a:lnTo>
                      <a:lnTo>
                        <a:pt x="9" y="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7486" name="Freeform 112"/>
                <p:cNvSpPr>
                  <a:spLocks/>
                </p:cNvSpPr>
                <p:nvPr/>
              </p:nvSpPr>
              <p:spPr bwMode="auto">
                <a:xfrm>
                  <a:off x="330200" y="3057525"/>
                  <a:ext cx="115888" cy="63500"/>
                </a:xfrm>
                <a:custGeom>
                  <a:avLst/>
                  <a:gdLst>
                    <a:gd name="T0" fmla="*/ 2147483647 w 73"/>
                    <a:gd name="T1" fmla="*/ 2147483647 h 40"/>
                    <a:gd name="T2" fmla="*/ 2147483647 w 73"/>
                    <a:gd name="T3" fmla="*/ 2147483647 h 40"/>
                    <a:gd name="T4" fmla="*/ 2147483647 w 73"/>
                    <a:gd name="T5" fmla="*/ 2147483647 h 40"/>
                    <a:gd name="T6" fmla="*/ 2147483647 w 73"/>
                    <a:gd name="T7" fmla="*/ 2147483647 h 40"/>
                    <a:gd name="T8" fmla="*/ 2147483647 w 73"/>
                    <a:gd name="T9" fmla="*/ 2147483647 h 40"/>
                    <a:gd name="T10" fmla="*/ 2147483647 w 73"/>
                    <a:gd name="T11" fmla="*/ 2147483647 h 40"/>
                    <a:gd name="T12" fmla="*/ 2147483647 w 73"/>
                    <a:gd name="T13" fmla="*/ 2147483647 h 40"/>
                    <a:gd name="T14" fmla="*/ 2147483647 w 73"/>
                    <a:gd name="T15" fmla="*/ 2147483647 h 40"/>
                    <a:gd name="T16" fmla="*/ 2147483647 w 73"/>
                    <a:gd name="T17" fmla="*/ 2147483647 h 40"/>
                    <a:gd name="T18" fmla="*/ 2147483647 w 73"/>
                    <a:gd name="T19" fmla="*/ 2147483647 h 40"/>
                    <a:gd name="T20" fmla="*/ 2147483647 w 73"/>
                    <a:gd name="T21" fmla="*/ 0 h 40"/>
                    <a:gd name="T22" fmla="*/ 2147483647 w 73"/>
                    <a:gd name="T23" fmla="*/ 0 h 40"/>
                    <a:gd name="T24" fmla="*/ 2147483647 w 73"/>
                    <a:gd name="T25" fmla="*/ 2147483647 h 40"/>
                    <a:gd name="T26" fmla="*/ 2147483647 w 73"/>
                    <a:gd name="T27" fmla="*/ 2147483647 h 40"/>
                    <a:gd name="T28" fmla="*/ 2147483647 w 73"/>
                    <a:gd name="T29" fmla="*/ 2147483647 h 40"/>
                    <a:gd name="T30" fmla="*/ 2147483647 w 73"/>
                    <a:gd name="T31" fmla="*/ 2147483647 h 40"/>
                    <a:gd name="T32" fmla="*/ 2147483647 w 73"/>
                    <a:gd name="T33" fmla="*/ 2147483647 h 40"/>
                    <a:gd name="T34" fmla="*/ 2147483647 w 73"/>
                    <a:gd name="T35" fmla="*/ 2147483647 h 40"/>
                    <a:gd name="T36" fmla="*/ 0 w 73"/>
                    <a:gd name="T37" fmla="*/ 2147483647 h 40"/>
                    <a:gd name="T38" fmla="*/ 0 w 73"/>
                    <a:gd name="T39" fmla="*/ 2147483647 h 40"/>
                    <a:gd name="T40" fmla="*/ 2147483647 w 73"/>
                    <a:gd name="T41" fmla="*/ 2147483647 h 4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73"/>
                    <a:gd name="T64" fmla="*/ 0 h 40"/>
                    <a:gd name="T65" fmla="*/ 73 w 73"/>
                    <a:gd name="T66" fmla="*/ 40 h 40"/>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73" h="40">
                      <a:moveTo>
                        <a:pt x="4" y="40"/>
                      </a:moveTo>
                      <a:lnTo>
                        <a:pt x="4" y="40"/>
                      </a:lnTo>
                      <a:lnTo>
                        <a:pt x="16" y="32"/>
                      </a:lnTo>
                      <a:lnTo>
                        <a:pt x="32" y="28"/>
                      </a:lnTo>
                      <a:lnTo>
                        <a:pt x="44" y="24"/>
                      </a:lnTo>
                      <a:lnTo>
                        <a:pt x="52" y="20"/>
                      </a:lnTo>
                      <a:lnTo>
                        <a:pt x="60" y="12"/>
                      </a:lnTo>
                      <a:lnTo>
                        <a:pt x="69" y="12"/>
                      </a:lnTo>
                      <a:lnTo>
                        <a:pt x="73" y="8"/>
                      </a:lnTo>
                      <a:lnTo>
                        <a:pt x="69" y="0"/>
                      </a:lnTo>
                      <a:lnTo>
                        <a:pt x="64" y="4"/>
                      </a:lnTo>
                      <a:lnTo>
                        <a:pt x="56" y="4"/>
                      </a:lnTo>
                      <a:lnTo>
                        <a:pt x="48" y="8"/>
                      </a:lnTo>
                      <a:lnTo>
                        <a:pt x="40" y="12"/>
                      </a:lnTo>
                      <a:lnTo>
                        <a:pt x="28" y="20"/>
                      </a:lnTo>
                      <a:lnTo>
                        <a:pt x="12" y="24"/>
                      </a:lnTo>
                      <a:lnTo>
                        <a:pt x="0" y="28"/>
                      </a:lnTo>
                      <a:lnTo>
                        <a:pt x="4" y="4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7487" name="Freeform 113"/>
                <p:cNvSpPr>
                  <a:spLocks/>
                </p:cNvSpPr>
                <p:nvPr/>
              </p:nvSpPr>
              <p:spPr bwMode="auto">
                <a:xfrm>
                  <a:off x="246063" y="3101975"/>
                  <a:ext cx="90488" cy="42863"/>
                </a:xfrm>
                <a:custGeom>
                  <a:avLst/>
                  <a:gdLst>
                    <a:gd name="T0" fmla="*/ 2147483647 w 57"/>
                    <a:gd name="T1" fmla="*/ 2147483647 h 27"/>
                    <a:gd name="T2" fmla="*/ 2147483647 w 57"/>
                    <a:gd name="T3" fmla="*/ 2147483647 h 27"/>
                    <a:gd name="T4" fmla="*/ 2147483647 w 57"/>
                    <a:gd name="T5" fmla="*/ 2147483647 h 27"/>
                    <a:gd name="T6" fmla="*/ 2147483647 w 57"/>
                    <a:gd name="T7" fmla="*/ 2147483647 h 27"/>
                    <a:gd name="T8" fmla="*/ 2147483647 w 57"/>
                    <a:gd name="T9" fmla="*/ 2147483647 h 27"/>
                    <a:gd name="T10" fmla="*/ 2147483647 w 57"/>
                    <a:gd name="T11" fmla="*/ 2147483647 h 27"/>
                    <a:gd name="T12" fmla="*/ 2147483647 w 57"/>
                    <a:gd name="T13" fmla="*/ 2147483647 h 27"/>
                    <a:gd name="T14" fmla="*/ 2147483647 w 57"/>
                    <a:gd name="T15" fmla="*/ 2147483647 h 27"/>
                    <a:gd name="T16" fmla="*/ 2147483647 w 57"/>
                    <a:gd name="T17" fmla="*/ 2147483647 h 27"/>
                    <a:gd name="T18" fmla="*/ 2147483647 w 57"/>
                    <a:gd name="T19" fmla="*/ 2147483647 h 27"/>
                    <a:gd name="T20" fmla="*/ 2147483647 w 57"/>
                    <a:gd name="T21" fmla="*/ 0 h 27"/>
                    <a:gd name="T22" fmla="*/ 2147483647 w 57"/>
                    <a:gd name="T23" fmla="*/ 2147483647 h 27"/>
                    <a:gd name="T24" fmla="*/ 2147483647 w 57"/>
                    <a:gd name="T25" fmla="*/ 2147483647 h 27"/>
                    <a:gd name="T26" fmla="*/ 2147483647 w 57"/>
                    <a:gd name="T27" fmla="*/ 2147483647 h 27"/>
                    <a:gd name="T28" fmla="*/ 2147483647 w 57"/>
                    <a:gd name="T29" fmla="*/ 2147483647 h 27"/>
                    <a:gd name="T30" fmla="*/ 2147483647 w 57"/>
                    <a:gd name="T31" fmla="*/ 2147483647 h 27"/>
                    <a:gd name="T32" fmla="*/ 2147483647 w 57"/>
                    <a:gd name="T33" fmla="*/ 2147483647 h 27"/>
                    <a:gd name="T34" fmla="*/ 2147483647 w 57"/>
                    <a:gd name="T35" fmla="*/ 2147483647 h 27"/>
                    <a:gd name="T36" fmla="*/ 0 w 57"/>
                    <a:gd name="T37" fmla="*/ 2147483647 h 27"/>
                    <a:gd name="T38" fmla="*/ 0 w 57"/>
                    <a:gd name="T39" fmla="*/ 2147483647 h 27"/>
                    <a:gd name="T40" fmla="*/ 2147483647 w 57"/>
                    <a:gd name="T41" fmla="*/ 2147483647 h 2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57"/>
                    <a:gd name="T64" fmla="*/ 0 h 27"/>
                    <a:gd name="T65" fmla="*/ 57 w 57"/>
                    <a:gd name="T66" fmla="*/ 27 h 27"/>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57" h="27">
                      <a:moveTo>
                        <a:pt x="4" y="27"/>
                      </a:moveTo>
                      <a:lnTo>
                        <a:pt x="4" y="27"/>
                      </a:lnTo>
                      <a:lnTo>
                        <a:pt x="8" y="27"/>
                      </a:lnTo>
                      <a:lnTo>
                        <a:pt x="12" y="23"/>
                      </a:lnTo>
                      <a:lnTo>
                        <a:pt x="16" y="23"/>
                      </a:lnTo>
                      <a:lnTo>
                        <a:pt x="20" y="23"/>
                      </a:lnTo>
                      <a:lnTo>
                        <a:pt x="24" y="20"/>
                      </a:lnTo>
                      <a:lnTo>
                        <a:pt x="32" y="20"/>
                      </a:lnTo>
                      <a:lnTo>
                        <a:pt x="40" y="16"/>
                      </a:lnTo>
                      <a:lnTo>
                        <a:pt x="57" y="12"/>
                      </a:lnTo>
                      <a:lnTo>
                        <a:pt x="53" y="0"/>
                      </a:lnTo>
                      <a:lnTo>
                        <a:pt x="40" y="4"/>
                      </a:lnTo>
                      <a:lnTo>
                        <a:pt x="28" y="8"/>
                      </a:lnTo>
                      <a:lnTo>
                        <a:pt x="20" y="12"/>
                      </a:lnTo>
                      <a:lnTo>
                        <a:pt x="16" y="12"/>
                      </a:lnTo>
                      <a:lnTo>
                        <a:pt x="12" y="16"/>
                      </a:lnTo>
                      <a:lnTo>
                        <a:pt x="8" y="16"/>
                      </a:lnTo>
                      <a:lnTo>
                        <a:pt x="4" y="16"/>
                      </a:lnTo>
                      <a:lnTo>
                        <a:pt x="0" y="20"/>
                      </a:lnTo>
                      <a:lnTo>
                        <a:pt x="4" y="27"/>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7488" name="Freeform 114"/>
                <p:cNvSpPr>
                  <a:spLocks/>
                </p:cNvSpPr>
                <p:nvPr/>
              </p:nvSpPr>
              <p:spPr bwMode="auto">
                <a:xfrm>
                  <a:off x="193675" y="3133725"/>
                  <a:ext cx="58738" cy="30163"/>
                </a:xfrm>
                <a:custGeom>
                  <a:avLst/>
                  <a:gdLst>
                    <a:gd name="T0" fmla="*/ 2147483647 w 37"/>
                    <a:gd name="T1" fmla="*/ 2147483647 h 19"/>
                    <a:gd name="T2" fmla="*/ 2147483647 w 37"/>
                    <a:gd name="T3" fmla="*/ 2147483647 h 19"/>
                    <a:gd name="T4" fmla="*/ 2147483647 w 37"/>
                    <a:gd name="T5" fmla="*/ 2147483647 h 19"/>
                    <a:gd name="T6" fmla="*/ 2147483647 w 37"/>
                    <a:gd name="T7" fmla="*/ 2147483647 h 19"/>
                    <a:gd name="T8" fmla="*/ 2147483647 w 37"/>
                    <a:gd name="T9" fmla="*/ 2147483647 h 19"/>
                    <a:gd name="T10" fmla="*/ 2147483647 w 37"/>
                    <a:gd name="T11" fmla="*/ 2147483647 h 19"/>
                    <a:gd name="T12" fmla="*/ 2147483647 w 37"/>
                    <a:gd name="T13" fmla="*/ 2147483647 h 19"/>
                    <a:gd name="T14" fmla="*/ 2147483647 w 37"/>
                    <a:gd name="T15" fmla="*/ 2147483647 h 19"/>
                    <a:gd name="T16" fmla="*/ 2147483647 w 37"/>
                    <a:gd name="T17" fmla="*/ 2147483647 h 19"/>
                    <a:gd name="T18" fmla="*/ 2147483647 w 37"/>
                    <a:gd name="T19" fmla="*/ 2147483647 h 19"/>
                    <a:gd name="T20" fmla="*/ 2147483647 w 37"/>
                    <a:gd name="T21" fmla="*/ 0 h 19"/>
                    <a:gd name="T22" fmla="*/ 2147483647 w 37"/>
                    <a:gd name="T23" fmla="*/ 2147483647 h 19"/>
                    <a:gd name="T24" fmla="*/ 2147483647 w 37"/>
                    <a:gd name="T25" fmla="*/ 2147483647 h 19"/>
                    <a:gd name="T26" fmla="*/ 2147483647 w 37"/>
                    <a:gd name="T27" fmla="*/ 2147483647 h 19"/>
                    <a:gd name="T28" fmla="*/ 2147483647 w 37"/>
                    <a:gd name="T29" fmla="*/ 2147483647 h 19"/>
                    <a:gd name="T30" fmla="*/ 2147483647 w 37"/>
                    <a:gd name="T31" fmla="*/ 2147483647 h 19"/>
                    <a:gd name="T32" fmla="*/ 2147483647 w 37"/>
                    <a:gd name="T33" fmla="*/ 2147483647 h 19"/>
                    <a:gd name="T34" fmla="*/ 2147483647 w 37"/>
                    <a:gd name="T35" fmla="*/ 2147483647 h 19"/>
                    <a:gd name="T36" fmla="*/ 2147483647 w 37"/>
                    <a:gd name="T37" fmla="*/ 2147483647 h 19"/>
                    <a:gd name="T38" fmla="*/ 2147483647 w 37"/>
                    <a:gd name="T39" fmla="*/ 2147483647 h 19"/>
                    <a:gd name="T40" fmla="*/ 2147483647 w 37"/>
                    <a:gd name="T41" fmla="*/ 2147483647 h 19"/>
                    <a:gd name="T42" fmla="*/ 0 w 37"/>
                    <a:gd name="T43" fmla="*/ 2147483647 h 19"/>
                    <a:gd name="T44" fmla="*/ 0 w 37"/>
                    <a:gd name="T45" fmla="*/ 2147483647 h 19"/>
                    <a:gd name="T46" fmla="*/ 2147483647 w 37"/>
                    <a:gd name="T47" fmla="*/ 2147483647 h 19"/>
                    <a:gd name="T48" fmla="*/ 2147483647 w 37"/>
                    <a:gd name="T49" fmla="*/ 2147483647 h 19"/>
                    <a:gd name="T50" fmla="*/ 2147483647 w 37"/>
                    <a:gd name="T51" fmla="*/ 2147483647 h 19"/>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37"/>
                    <a:gd name="T79" fmla="*/ 0 h 19"/>
                    <a:gd name="T80" fmla="*/ 37 w 37"/>
                    <a:gd name="T81" fmla="*/ 19 h 19"/>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37" h="19">
                      <a:moveTo>
                        <a:pt x="8" y="11"/>
                      </a:moveTo>
                      <a:lnTo>
                        <a:pt x="8" y="19"/>
                      </a:lnTo>
                      <a:lnTo>
                        <a:pt x="12" y="19"/>
                      </a:lnTo>
                      <a:lnTo>
                        <a:pt x="17" y="15"/>
                      </a:lnTo>
                      <a:lnTo>
                        <a:pt x="21" y="15"/>
                      </a:lnTo>
                      <a:lnTo>
                        <a:pt x="25" y="15"/>
                      </a:lnTo>
                      <a:lnTo>
                        <a:pt x="29" y="11"/>
                      </a:lnTo>
                      <a:lnTo>
                        <a:pt x="37" y="7"/>
                      </a:lnTo>
                      <a:lnTo>
                        <a:pt x="33" y="0"/>
                      </a:lnTo>
                      <a:lnTo>
                        <a:pt x="25" y="3"/>
                      </a:lnTo>
                      <a:lnTo>
                        <a:pt x="21" y="3"/>
                      </a:lnTo>
                      <a:lnTo>
                        <a:pt x="17" y="7"/>
                      </a:lnTo>
                      <a:lnTo>
                        <a:pt x="12" y="7"/>
                      </a:lnTo>
                      <a:lnTo>
                        <a:pt x="8" y="11"/>
                      </a:lnTo>
                      <a:lnTo>
                        <a:pt x="4" y="11"/>
                      </a:lnTo>
                      <a:lnTo>
                        <a:pt x="4" y="19"/>
                      </a:lnTo>
                      <a:lnTo>
                        <a:pt x="4" y="11"/>
                      </a:lnTo>
                      <a:lnTo>
                        <a:pt x="0" y="15"/>
                      </a:lnTo>
                      <a:lnTo>
                        <a:pt x="0" y="19"/>
                      </a:lnTo>
                      <a:lnTo>
                        <a:pt x="4" y="19"/>
                      </a:lnTo>
                      <a:lnTo>
                        <a:pt x="8" y="19"/>
                      </a:lnTo>
                      <a:lnTo>
                        <a:pt x="8" y="11"/>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7489" name="Freeform 115"/>
                <p:cNvSpPr>
                  <a:spLocks/>
                </p:cNvSpPr>
                <p:nvPr/>
              </p:nvSpPr>
              <p:spPr bwMode="auto">
                <a:xfrm>
                  <a:off x="200025" y="3151188"/>
                  <a:ext cx="566738" cy="131763"/>
                </a:xfrm>
                <a:custGeom>
                  <a:avLst/>
                  <a:gdLst>
                    <a:gd name="T0" fmla="*/ 2147483647 w 357"/>
                    <a:gd name="T1" fmla="*/ 2147483647 h 83"/>
                    <a:gd name="T2" fmla="*/ 2147483647 w 357"/>
                    <a:gd name="T3" fmla="*/ 2147483647 h 83"/>
                    <a:gd name="T4" fmla="*/ 2147483647 w 357"/>
                    <a:gd name="T5" fmla="*/ 0 h 83"/>
                    <a:gd name="T6" fmla="*/ 0 w 357"/>
                    <a:gd name="T7" fmla="*/ 2147483647 h 83"/>
                    <a:gd name="T8" fmla="*/ 2147483647 w 357"/>
                    <a:gd name="T9" fmla="*/ 2147483647 h 83"/>
                    <a:gd name="T10" fmla="*/ 2147483647 w 357"/>
                    <a:gd name="T11" fmla="*/ 2147483647 h 83"/>
                    <a:gd name="T12" fmla="*/ 2147483647 w 357"/>
                    <a:gd name="T13" fmla="*/ 2147483647 h 83"/>
                    <a:gd name="T14" fmla="*/ 2147483647 w 357"/>
                    <a:gd name="T15" fmla="*/ 2147483647 h 83"/>
                    <a:gd name="T16" fmla="*/ 2147483647 w 357"/>
                    <a:gd name="T17" fmla="*/ 2147483647 h 83"/>
                    <a:gd name="T18" fmla="*/ 2147483647 w 357"/>
                    <a:gd name="T19" fmla="*/ 2147483647 h 83"/>
                    <a:gd name="T20" fmla="*/ 2147483647 w 357"/>
                    <a:gd name="T21" fmla="*/ 2147483647 h 83"/>
                    <a:gd name="T22" fmla="*/ 2147483647 w 357"/>
                    <a:gd name="T23" fmla="*/ 2147483647 h 8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57"/>
                    <a:gd name="T37" fmla="*/ 0 h 83"/>
                    <a:gd name="T38" fmla="*/ 357 w 357"/>
                    <a:gd name="T39" fmla="*/ 83 h 8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57" h="83">
                      <a:moveTo>
                        <a:pt x="349" y="75"/>
                      </a:moveTo>
                      <a:lnTo>
                        <a:pt x="353" y="75"/>
                      </a:lnTo>
                      <a:lnTo>
                        <a:pt x="4" y="0"/>
                      </a:lnTo>
                      <a:lnTo>
                        <a:pt x="0" y="8"/>
                      </a:lnTo>
                      <a:lnTo>
                        <a:pt x="349" y="83"/>
                      </a:lnTo>
                      <a:lnTo>
                        <a:pt x="353" y="83"/>
                      </a:lnTo>
                      <a:lnTo>
                        <a:pt x="349" y="83"/>
                      </a:lnTo>
                      <a:lnTo>
                        <a:pt x="353" y="83"/>
                      </a:lnTo>
                      <a:lnTo>
                        <a:pt x="357" y="79"/>
                      </a:lnTo>
                      <a:lnTo>
                        <a:pt x="353" y="75"/>
                      </a:lnTo>
                      <a:lnTo>
                        <a:pt x="349" y="75"/>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7490" name="Freeform 116"/>
                <p:cNvSpPr>
                  <a:spLocks/>
                </p:cNvSpPr>
                <p:nvPr/>
              </p:nvSpPr>
              <p:spPr bwMode="auto">
                <a:xfrm>
                  <a:off x="754063" y="3232150"/>
                  <a:ext cx="71438" cy="50800"/>
                </a:xfrm>
                <a:custGeom>
                  <a:avLst/>
                  <a:gdLst>
                    <a:gd name="T0" fmla="*/ 2147483647 w 45"/>
                    <a:gd name="T1" fmla="*/ 0 h 32"/>
                    <a:gd name="T2" fmla="*/ 2147483647 w 45"/>
                    <a:gd name="T3" fmla="*/ 2147483647 h 32"/>
                    <a:gd name="T4" fmla="*/ 2147483647 w 45"/>
                    <a:gd name="T5" fmla="*/ 2147483647 h 32"/>
                    <a:gd name="T6" fmla="*/ 2147483647 w 45"/>
                    <a:gd name="T7" fmla="*/ 2147483647 h 32"/>
                    <a:gd name="T8" fmla="*/ 2147483647 w 45"/>
                    <a:gd name="T9" fmla="*/ 2147483647 h 32"/>
                    <a:gd name="T10" fmla="*/ 2147483647 w 45"/>
                    <a:gd name="T11" fmla="*/ 2147483647 h 32"/>
                    <a:gd name="T12" fmla="*/ 2147483647 w 45"/>
                    <a:gd name="T13" fmla="*/ 2147483647 h 32"/>
                    <a:gd name="T14" fmla="*/ 2147483647 w 45"/>
                    <a:gd name="T15" fmla="*/ 2147483647 h 32"/>
                    <a:gd name="T16" fmla="*/ 0 w 45"/>
                    <a:gd name="T17" fmla="*/ 2147483647 h 32"/>
                    <a:gd name="T18" fmla="*/ 0 w 45"/>
                    <a:gd name="T19" fmla="*/ 2147483647 h 32"/>
                    <a:gd name="T20" fmla="*/ 2147483647 w 45"/>
                    <a:gd name="T21" fmla="*/ 2147483647 h 32"/>
                    <a:gd name="T22" fmla="*/ 2147483647 w 45"/>
                    <a:gd name="T23" fmla="*/ 2147483647 h 32"/>
                    <a:gd name="T24" fmla="*/ 2147483647 w 45"/>
                    <a:gd name="T25" fmla="*/ 2147483647 h 32"/>
                    <a:gd name="T26" fmla="*/ 2147483647 w 45"/>
                    <a:gd name="T27" fmla="*/ 2147483647 h 32"/>
                    <a:gd name="T28" fmla="*/ 2147483647 w 45"/>
                    <a:gd name="T29" fmla="*/ 2147483647 h 32"/>
                    <a:gd name="T30" fmla="*/ 2147483647 w 45"/>
                    <a:gd name="T31" fmla="*/ 2147483647 h 32"/>
                    <a:gd name="T32" fmla="*/ 2147483647 w 45"/>
                    <a:gd name="T33" fmla="*/ 2147483647 h 32"/>
                    <a:gd name="T34" fmla="*/ 2147483647 w 45"/>
                    <a:gd name="T35" fmla="*/ 2147483647 h 32"/>
                    <a:gd name="T36" fmla="*/ 2147483647 w 45"/>
                    <a:gd name="T37" fmla="*/ 2147483647 h 32"/>
                    <a:gd name="T38" fmla="*/ 2147483647 w 45"/>
                    <a:gd name="T39" fmla="*/ 2147483647 h 32"/>
                    <a:gd name="T40" fmla="*/ 2147483647 w 45"/>
                    <a:gd name="T41" fmla="*/ 0 h 3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45"/>
                    <a:gd name="T64" fmla="*/ 0 h 32"/>
                    <a:gd name="T65" fmla="*/ 45 w 45"/>
                    <a:gd name="T66" fmla="*/ 32 h 32"/>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45" h="32">
                      <a:moveTo>
                        <a:pt x="45" y="0"/>
                      </a:moveTo>
                      <a:lnTo>
                        <a:pt x="41" y="4"/>
                      </a:lnTo>
                      <a:lnTo>
                        <a:pt x="37" y="4"/>
                      </a:lnTo>
                      <a:lnTo>
                        <a:pt x="29" y="8"/>
                      </a:lnTo>
                      <a:lnTo>
                        <a:pt x="21" y="12"/>
                      </a:lnTo>
                      <a:lnTo>
                        <a:pt x="13" y="16"/>
                      </a:lnTo>
                      <a:lnTo>
                        <a:pt x="8" y="20"/>
                      </a:lnTo>
                      <a:lnTo>
                        <a:pt x="4" y="20"/>
                      </a:lnTo>
                      <a:lnTo>
                        <a:pt x="0" y="24"/>
                      </a:lnTo>
                      <a:lnTo>
                        <a:pt x="4" y="32"/>
                      </a:lnTo>
                      <a:lnTo>
                        <a:pt x="8" y="28"/>
                      </a:lnTo>
                      <a:lnTo>
                        <a:pt x="13" y="28"/>
                      </a:lnTo>
                      <a:lnTo>
                        <a:pt x="17" y="24"/>
                      </a:lnTo>
                      <a:lnTo>
                        <a:pt x="25" y="20"/>
                      </a:lnTo>
                      <a:lnTo>
                        <a:pt x="33" y="16"/>
                      </a:lnTo>
                      <a:lnTo>
                        <a:pt x="41" y="12"/>
                      </a:lnTo>
                      <a:lnTo>
                        <a:pt x="45" y="12"/>
                      </a:lnTo>
                      <a:lnTo>
                        <a:pt x="45"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7491" name="Freeform 117"/>
                <p:cNvSpPr>
                  <a:spLocks/>
                </p:cNvSpPr>
                <p:nvPr/>
              </p:nvSpPr>
              <p:spPr bwMode="auto">
                <a:xfrm>
                  <a:off x="825500" y="3195638"/>
                  <a:ext cx="90488" cy="55563"/>
                </a:xfrm>
                <a:custGeom>
                  <a:avLst/>
                  <a:gdLst>
                    <a:gd name="T0" fmla="*/ 2147483647 w 57"/>
                    <a:gd name="T1" fmla="*/ 0 h 35"/>
                    <a:gd name="T2" fmla="*/ 2147483647 w 57"/>
                    <a:gd name="T3" fmla="*/ 0 h 35"/>
                    <a:gd name="T4" fmla="*/ 2147483647 w 57"/>
                    <a:gd name="T5" fmla="*/ 2147483647 h 35"/>
                    <a:gd name="T6" fmla="*/ 2147483647 w 57"/>
                    <a:gd name="T7" fmla="*/ 2147483647 h 35"/>
                    <a:gd name="T8" fmla="*/ 2147483647 w 57"/>
                    <a:gd name="T9" fmla="*/ 2147483647 h 35"/>
                    <a:gd name="T10" fmla="*/ 2147483647 w 57"/>
                    <a:gd name="T11" fmla="*/ 2147483647 h 35"/>
                    <a:gd name="T12" fmla="*/ 2147483647 w 57"/>
                    <a:gd name="T13" fmla="*/ 2147483647 h 35"/>
                    <a:gd name="T14" fmla="*/ 2147483647 w 57"/>
                    <a:gd name="T15" fmla="*/ 2147483647 h 35"/>
                    <a:gd name="T16" fmla="*/ 2147483647 w 57"/>
                    <a:gd name="T17" fmla="*/ 2147483647 h 35"/>
                    <a:gd name="T18" fmla="*/ 0 w 57"/>
                    <a:gd name="T19" fmla="*/ 2147483647 h 35"/>
                    <a:gd name="T20" fmla="*/ 0 w 57"/>
                    <a:gd name="T21" fmla="*/ 2147483647 h 35"/>
                    <a:gd name="T22" fmla="*/ 2147483647 w 57"/>
                    <a:gd name="T23" fmla="*/ 2147483647 h 35"/>
                    <a:gd name="T24" fmla="*/ 2147483647 w 57"/>
                    <a:gd name="T25" fmla="*/ 2147483647 h 35"/>
                    <a:gd name="T26" fmla="*/ 2147483647 w 57"/>
                    <a:gd name="T27" fmla="*/ 2147483647 h 35"/>
                    <a:gd name="T28" fmla="*/ 2147483647 w 57"/>
                    <a:gd name="T29" fmla="*/ 2147483647 h 35"/>
                    <a:gd name="T30" fmla="*/ 2147483647 w 57"/>
                    <a:gd name="T31" fmla="*/ 2147483647 h 35"/>
                    <a:gd name="T32" fmla="*/ 2147483647 w 57"/>
                    <a:gd name="T33" fmla="*/ 2147483647 h 35"/>
                    <a:gd name="T34" fmla="*/ 2147483647 w 57"/>
                    <a:gd name="T35" fmla="*/ 2147483647 h 35"/>
                    <a:gd name="T36" fmla="*/ 2147483647 w 57"/>
                    <a:gd name="T37" fmla="*/ 2147483647 h 35"/>
                    <a:gd name="T38" fmla="*/ 2147483647 w 57"/>
                    <a:gd name="T39" fmla="*/ 2147483647 h 35"/>
                    <a:gd name="T40" fmla="*/ 2147483647 w 57"/>
                    <a:gd name="T41" fmla="*/ 0 h 3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57"/>
                    <a:gd name="T64" fmla="*/ 0 h 35"/>
                    <a:gd name="T65" fmla="*/ 57 w 57"/>
                    <a:gd name="T66" fmla="*/ 35 h 3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57" h="35">
                      <a:moveTo>
                        <a:pt x="49" y="0"/>
                      </a:moveTo>
                      <a:lnTo>
                        <a:pt x="49" y="0"/>
                      </a:lnTo>
                      <a:lnTo>
                        <a:pt x="41" y="4"/>
                      </a:lnTo>
                      <a:lnTo>
                        <a:pt x="32" y="8"/>
                      </a:lnTo>
                      <a:lnTo>
                        <a:pt x="28" y="12"/>
                      </a:lnTo>
                      <a:lnTo>
                        <a:pt x="24" y="16"/>
                      </a:lnTo>
                      <a:lnTo>
                        <a:pt x="16" y="20"/>
                      </a:lnTo>
                      <a:lnTo>
                        <a:pt x="12" y="20"/>
                      </a:lnTo>
                      <a:lnTo>
                        <a:pt x="4" y="23"/>
                      </a:lnTo>
                      <a:lnTo>
                        <a:pt x="0" y="23"/>
                      </a:lnTo>
                      <a:lnTo>
                        <a:pt x="0" y="35"/>
                      </a:lnTo>
                      <a:lnTo>
                        <a:pt x="8" y="31"/>
                      </a:lnTo>
                      <a:lnTo>
                        <a:pt x="16" y="27"/>
                      </a:lnTo>
                      <a:lnTo>
                        <a:pt x="20" y="27"/>
                      </a:lnTo>
                      <a:lnTo>
                        <a:pt x="28" y="23"/>
                      </a:lnTo>
                      <a:lnTo>
                        <a:pt x="32" y="20"/>
                      </a:lnTo>
                      <a:lnTo>
                        <a:pt x="41" y="20"/>
                      </a:lnTo>
                      <a:lnTo>
                        <a:pt x="49" y="12"/>
                      </a:lnTo>
                      <a:lnTo>
                        <a:pt x="57" y="8"/>
                      </a:lnTo>
                      <a:lnTo>
                        <a:pt x="49"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7492" name="Freeform 118"/>
                <p:cNvSpPr>
                  <a:spLocks/>
                </p:cNvSpPr>
                <p:nvPr/>
              </p:nvSpPr>
              <p:spPr bwMode="auto">
                <a:xfrm>
                  <a:off x="903288" y="3133725"/>
                  <a:ext cx="96838" cy="74613"/>
                </a:xfrm>
                <a:custGeom>
                  <a:avLst/>
                  <a:gdLst>
                    <a:gd name="T0" fmla="*/ 2147483647 w 61"/>
                    <a:gd name="T1" fmla="*/ 0 h 47"/>
                    <a:gd name="T2" fmla="*/ 2147483647 w 61"/>
                    <a:gd name="T3" fmla="*/ 2147483647 h 47"/>
                    <a:gd name="T4" fmla="*/ 2147483647 w 61"/>
                    <a:gd name="T5" fmla="*/ 2147483647 h 47"/>
                    <a:gd name="T6" fmla="*/ 2147483647 w 61"/>
                    <a:gd name="T7" fmla="*/ 2147483647 h 47"/>
                    <a:gd name="T8" fmla="*/ 2147483647 w 61"/>
                    <a:gd name="T9" fmla="*/ 2147483647 h 47"/>
                    <a:gd name="T10" fmla="*/ 2147483647 w 61"/>
                    <a:gd name="T11" fmla="*/ 2147483647 h 47"/>
                    <a:gd name="T12" fmla="*/ 2147483647 w 61"/>
                    <a:gd name="T13" fmla="*/ 2147483647 h 47"/>
                    <a:gd name="T14" fmla="*/ 2147483647 w 61"/>
                    <a:gd name="T15" fmla="*/ 2147483647 h 47"/>
                    <a:gd name="T16" fmla="*/ 2147483647 w 61"/>
                    <a:gd name="T17" fmla="*/ 2147483647 h 47"/>
                    <a:gd name="T18" fmla="*/ 0 w 61"/>
                    <a:gd name="T19" fmla="*/ 2147483647 h 47"/>
                    <a:gd name="T20" fmla="*/ 2147483647 w 61"/>
                    <a:gd name="T21" fmla="*/ 2147483647 h 47"/>
                    <a:gd name="T22" fmla="*/ 2147483647 w 61"/>
                    <a:gd name="T23" fmla="*/ 2147483647 h 47"/>
                    <a:gd name="T24" fmla="*/ 2147483647 w 61"/>
                    <a:gd name="T25" fmla="*/ 2147483647 h 47"/>
                    <a:gd name="T26" fmla="*/ 2147483647 w 61"/>
                    <a:gd name="T27" fmla="*/ 2147483647 h 47"/>
                    <a:gd name="T28" fmla="*/ 2147483647 w 61"/>
                    <a:gd name="T29" fmla="*/ 2147483647 h 47"/>
                    <a:gd name="T30" fmla="*/ 2147483647 w 61"/>
                    <a:gd name="T31" fmla="*/ 2147483647 h 47"/>
                    <a:gd name="T32" fmla="*/ 2147483647 w 61"/>
                    <a:gd name="T33" fmla="*/ 2147483647 h 47"/>
                    <a:gd name="T34" fmla="*/ 2147483647 w 61"/>
                    <a:gd name="T35" fmla="*/ 2147483647 h 47"/>
                    <a:gd name="T36" fmla="*/ 2147483647 w 61"/>
                    <a:gd name="T37" fmla="*/ 2147483647 h 47"/>
                    <a:gd name="T38" fmla="*/ 2147483647 w 61"/>
                    <a:gd name="T39" fmla="*/ 2147483647 h 47"/>
                    <a:gd name="T40" fmla="*/ 2147483647 w 61"/>
                    <a:gd name="T41" fmla="*/ 2147483647 h 47"/>
                    <a:gd name="T42" fmla="*/ 2147483647 w 61"/>
                    <a:gd name="T43" fmla="*/ 2147483647 h 47"/>
                    <a:gd name="T44" fmla="*/ 2147483647 w 61"/>
                    <a:gd name="T45" fmla="*/ 2147483647 h 47"/>
                    <a:gd name="T46" fmla="*/ 2147483647 w 61"/>
                    <a:gd name="T47" fmla="*/ 0 h 47"/>
                    <a:gd name="T48" fmla="*/ 2147483647 w 61"/>
                    <a:gd name="T49" fmla="*/ 2147483647 h 47"/>
                    <a:gd name="T50" fmla="*/ 2147483647 w 61"/>
                    <a:gd name="T51" fmla="*/ 0 h 47"/>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61"/>
                    <a:gd name="T79" fmla="*/ 0 h 47"/>
                    <a:gd name="T80" fmla="*/ 61 w 61"/>
                    <a:gd name="T81" fmla="*/ 47 h 47"/>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61" h="47">
                      <a:moveTo>
                        <a:pt x="52" y="0"/>
                      </a:moveTo>
                      <a:lnTo>
                        <a:pt x="52" y="3"/>
                      </a:lnTo>
                      <a:lnTo>
                        <a:pt x="48" y="3"/>
                      </a:lnTo>
                      <a:lnTo>
                        <a:pt x="44" y="11"/>
                      </a:lnTo>
                      <a:lnTo>
                        <a:pt x="36" y="15"/>
                      </a:lnTo>
                      <a:lnTo>
                        <a:pt x="28" y="23"/>
                      </a:lnTo>
                      <a:lnTo>
                        <a:pt x="20" y="27"/>
                      </a:lnTo>
                      <a:lnTo>
                        <a:pt x="8" y="35"/>
                      </a:lnTo>
                      <a:lnTo>
                        <a:pt x="0" y="39"/>
                      </a:lnTo>
                      <a:lnTo>
                        <a:pt x="8" y="47"/>
                      </a:lnTo>
                      <a:lnTo>
                        <a:pt x="16" y="43"/>
                      </a:lnTo>
                      <a:lnTo>
                        <a:pt x="24" y="35"/>
                      </a:lnTo>
                      <a:lnTo>
                        <a:pt x="32" y="27"/>
                      </a:lnTo>
                      <a:lnTo>
                        <a:pt x="40" y="23"/>
                      </a:lnTo>
                      <a:lnTo>
                        <a:pt x="48" y="15"/>
                      </a:lnTo>
                      <a:lnTo>
                        <a:pt x="52" y="15"/>
                      </a:lnTo>
                      <a:lnTo>
                        <a:pt x="56" y="11"/>
                      </a:lnTo>
                      <a:lnTo>
                        <a:pt x="61" y="7"/>
                      </a:lnTo>
                      <a:lnTo>
                        <a:pt x="61" y="3"/>
                      </a:lnTo>
                      <a:lnTo>
                        <a:pt x="56" y="0"/>
                      </a:lnTo>
                      <a:lnTo>
                        <a:pt x="52" y="3"/>
                      </a:lnTo>
                      <a:lnTo>
                        <a:pt x="52"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7493" name="Freeform 119"/>
                <p:cNvSpPr>
                  <a:spLocks/>
                </p:cNvSpPr>
                <p:nvPr/>
              </p:nvSpPr>
              <p:spPr bwMode="auto">
                <a:xfrm>
                  <a:off x="985838" y="3121025"/>
                  <a:ext cx="33338" cy="23813"/>
                </a:xfrm>
                <a:custGeom>
                  <a:avLst/>
                  <a:gdLst>
                    <a:gd name="T0" fmla="*/ 2147483647 w 21"/>
                    <a:gd name="T1" fmla="*/ 2147483647 h 15"/>
                    <a:gd name="T2" fmla="*/ 2147483647 w 21"/>
                    <a:gd name="T3" fmla="*/ 0 h 15"/>
                    <a:gd name="T4" fmla="*/ 0 w 21"/>
                    <a:gd name="T5" fmla="*/ 2147483647 h 15"/>
                    <a:gd name="T6" fmla="*/ 2147483647 w 21"/>
                    <a:gd name="T7" fmla="*/ 2147483647 h 15"/>
                    <a:gd name="T8" fmla="*/ 2147483647 w 21"/>
                    <a:gd name="T9" fmla="*/ 2147483647 h 15"/>
                    <a:gd name="T10" fmla="*/ 2147483647 w 21"/>
                    <a:gd name="T11" fmla="*/ 0 h 15"/>
                    <a:gd name="T12" fmla="*/ 2147483647 w 21"/>
                    <a:gd name="T13" fmla="*/ 2147483647 h 15"/>
                    <a:gd name="T14" fmla="*/ 2147483647 w 21"/>
                    <a:gd name="T15" fmla="*/ 2147483647 h 15"/>
                    <a:gd name="T16" fmla="*/ 2147483647 w 21"/>
                    <a:gd name="T17" fmla="*/ 2147483647 h 15"/>
                    <a:gd name="T18" fmla="*/ 2147483647 w 21"/>
                    <a:gd name="T19" fmla="*/ 0 h 15"/>
                    <a:gd name="T20" fmla="*/ 2147483647 w 21"/>
                    <a:gd name="T21" fmla="*/ 0 h 15"/>
                    <a:gd name="T22" fmla="*/ 2147483647 w 21"/>
                    <a:gd name="T23" fmla="*/ 2147483647 h 1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1"/>
                    <a:gd name="T37" fmla="*/ 0 h 15"/>
                    <a:gd name="T38" fmla="*/ 21 w 21"/>
                    <a:gd name="T39" fmla="*/ 15 h 1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1" h="15">
                      <a:moveTo>
                        <a:pt x="17" y="8"/>
                      </a:moveTo>
                      <a:lnTo>
                        <a:pt x="13" y="0"/>
                      </a:lnTo>
                      <a:lnTo>
                        <a:pt x="0" y="8"/>
                      </a:lnTo>
                      <a:lnTo>
                        <a:pt x="9" y="15"/>
                      </a:lnTo>
                      <a:lnTo>
                        <a:pt x="21" y="8"/>
                      </a:lnTo>
                      <a:lnTo>
                        <a:pt x="17" y="0"/>
                      </a:lnTo>
                      <a:lnTo>
                        <a:pt x="21" y="8"/>
                      </a:lnTo>
                      <a:lnTo>
                        <a:pt x="21" y="4"/>
                      </a:lnTo>
                      <a:lnTo>
                        <a:pt x="17" y="0"/>
                      </a:lnTo>
                      <a:lnTo>
                        <a:pt x="13" y="0"/>
                      </a:lnTo>
                      <a:lnTo>
                        <a:pt x="17" y="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7494" name="Freeform 120"/>
                <p:cNvSpPr>
                  <a:spLocks/>
                </p:cNvSpPr>
                <p:nvPr/>
              </p:nvSpPr>
              <p:spPr bwMode="auto">
                <a:xfrm>
                  <a:off x="265113" y="3151188"/>
                  <a:ext cx="638175" cy="100013"/>
                </a:xfrm>
                <a:custGeom>
                  <a:avLst/>
                  <a:gdLst>
                    <a:gd name="T0" fmla="*/ 2147483647 w 402"/>
                    <a:gd name="T1" fmla="*/ 2147483647 h 63"/>
                    <a:gd name="T2" fmla="*/ 2147483647 w 402"/>
                    <a:gd name="T3" fmla="*/ 2147483647 h 63"/>
                    <a:gd name="T4" fmla="*/ 0 w 402"/>
                    <a:gd name="T5" fmla="*/ 0 h 63"/>
                    <a:gd name="T6" fmla="*/ 0 60000 65536"/>
                    <a:gd name="T7" fmla="*/ 0 60000 65536"/>
                    <a:gd name="T8" fmla="*/ 0 60000 65536"/>
                    <a:gd name="T9" fmla="*/ 0 w 402"/>
                    <a:gd name="T10" fmla="*/ 0 h 63"/>
                    <a:gd name="T11" fmla="*/ 402 w 402"/>
                    <a:gd name="T12" fmla="*/ 63 h 63"/>
                  </a:gdLst>
                  <a:ahLst/>
                  <a:cxnLst>
                    <a:cxn ang="T6">
                      <a:pos x="T0" y="T1"/>
                    </a:cxn>
                    <a:cxn ang="T7">
                      <a:pos x="T2" y="T3"/>
                    </a:cxn>
                    <a:cxn ang="T8">
                      <a:pos x="T4" y="T5"/>
                    </a:cxn>
                  </a:cxnLst>
                  <a:rect l="T9" t="T10" r="T11" b="T12"/>
                  <a:pathLst>
                    <a:path w="402" h="63">
                      <a:moveTo>
                        <a:pt x="402" y="16"/>
                      </a:moveTo>
                      <a:lnTo>
                        <a:pt x="312" y="63"/>
                      </a:lnTo>
                      <a:lnTo>
                        <a:pt x="0" y="0"/>
                      </a:lnTo>
                    </a:path>
                  </a:pathLst>
                </a:custGeom>
                <a:noFill/>
                <a:ln w="0">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57495" name="Freeform 121"/>
                <p:cNvSpPr>
                  <a:spLocks/>
                </p:cNvSpPr>
                <p:nvPr/>
              </p:nvSpPr>
              <p:spPr bwMode="auto">
                <a:xfrm>
                  <a:off x="465138" y="3082925"/>
                  <a:ext cx="488950" cy="61913"/>
                </a:xfrm>
                <a:custGeom>
                  <a:avLst/>
                  <a:gdLst>
                    <a:gd name="T0" fmla="*/ 2147483647 w 308"/>
                    <a:gd name="T1" fmla="*/ 2147483647 h 39"/>
                    <a:gd name="T2" fmla="*/ 2147483647 w 308"/>
                    <a:gd name="T3" fmla="*/ 2147483647 h 39"/>
                    <a:gd name="T4" fmla="*/ 0 w 308"/>
                    <a:gd name="T5" fmla="*/ 0 h 39"/>
                    <a:gd name="T6" fmla="*/ 0 60000 65536"/>
                    <a:gd name="T7" fmla="*/ 0 60000 65536"/>
                    <a:gd name="T8" fmla="*/ 0 60000 65536"/>
                    <a:gd name="T9" fmla="*/ 0 w 308"/>
                    <a:gd name="T10" fmla="*/ 0 h 39"/>
                    <a:gd name="T11" fmla="*/ 308 w 308"/>
                    <a:gd name="T12" fmla="*/ 39 h 39"/>
                  </a:gdLst>
                  <a:ahLst/>
                  <a:cxnLst>
                    <a:cxn ang="T6">
                      <a:pos x="T0" y="T1"/>
                    </a:cxn>
                    <a:cxn ang="T7">
                      <a:pos x="T2" y="T3"/>
                    </a:cxn>
                    <a:cxn ang="T8">
                      <a:pos x="T4" y="T5"/>
                    </a:cxn>
                  </a:cxnLst>
                  <a:rect l="T9" t="T10" r="T11" b="T12"/>
                  <a:pathLst>
                    <a:path w="308" h="39">
                      <a:moveTo>
                        <a:pt x="308" y="35"/>
                      </a:moveTo>
                      <a:lnTo>
                        <a:pt x="296" y="39"/>
                      </a:lnTo>
                      <a:lnTo>
                        <a:pt x="0" y="0"/>
                      </a:lnTo>
                    </a:path>
                  </a:pathLst>
                </a:custGeom>
                <a:noFill/>
                <a:ln w="0">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57496" name="Freeform 122"/>
                <p:cNvSpPr>
                  <a:spLocks/>
                </p:cNvSpPr>
                <p:nvPr/>
              </p:nvSpPr>
              <p:spPr bwMode="auto">
                <a:xfrm>
                  <a:off x="200025" y="3157538"/>
                  <a:ext cx="554038" cy="144463"/>
                </a:xfrm>
                <a:custGeom>
                  <a:avLst/>
                  <a:gdLst>
                    <a:gd name="T0" fmla="*/ 2147483647 w 349"/>
                    <a:gd name="T1" fmla="*/ 2147483647 h 91"/>
                    <a:gd name="T2" fmla="*/ 2147483647 w 349"/>
                    <a:gd name="T3" fmla="*/ 2147483647 h 91"/>
                    <a:gd name="T4" fmla="*/ 0 w 349"/>
                    <a:gd name="T5" fmla="*/ 0 h 91"/>
                    <a:gd name="T6" fmla="*/ 0 w 349"/>
                    <a:gd name="T7" fmla="*/ 2147483647 h 91"/>
                    <a:gd name="T8" fmla="*/ 2147483647 w 349"/>
                    <a:gd name="T9" fmla="*/ 2147483647 h 91"/>
                    <a:gd name="T10" fmla="*/ 2147483647 w 349"/>
                    <a:gd name="T11" fmla="*/ 2147483647 h 91"/>
                    <a:gd name="T12" fmla="*/ 0 60000 65536"/>
                    <a:gd name="T13" fmla="*/ 0 60000 65536"/>
                    <a:gd name="T14" fmla="*/ 0 60000 65536"/>
                    <a:gd name="T15" fmla="*/ 0 60000 65536"/>
                    <a:gd name="T16" fmla="*/ 0 60000 65536"/>
                    <a:gd name="T17" fmla="*/ 0 60000 65536"/>
                    <a:gd name="T18" fmla="*/ 0 w 349"/>
                    <a:gd name="T19" fmla="*/ 0 h 91"/>
                    <a:gd name="T20" fmla="*/ 349 w 349"/>
                    <a:gd name="T21" fmla="*/ 91 h 91"/>
                  </a:gdLst>
                  <a:ahLst/>
                  <a:cxnLst>
                    <a:cxn ang="T12">
                      <a:pos x="T0" y="T1"/>
                    </a:cxn>
                    <a:cxn ang="T13">
                      <a:pos x="T2" y="T3"/>
                    </a:cxn>
                    <a:cxn ang="T14">
                      <a:pos x="T4" y="T5"/>
                    </a:cxn>
                    <a:cxn ang="T15">
                      <a:pos x="T6" y="T7"/>
                    </a:cxn>
                    <a:cxn ang="T16">
                      <a:pos x="T8" y="T9"/>
                    </a:cxn>
                    <a:cxn ang="T17">
                      <a:pos x="T10" y="T11"/>
                    </a:cxn>
                  </a:cxnLst>
                  <a:rect l="T18" t="T19" r="T20" b="T21"/>
                  <a:pathLst>
                    <a:path w="349" h="91">
                      <a:moveTo>
                        <a:pt x="349" y="91"/>
                      </a:moveTo>
                      <a:lnTo>
                        <a:pt x="349" y="75"/>
                      </a:lnTo>
                      <a:lnTo>
                        <a:pt x="0" y="0"/>
                      </a:lnTo>
                      <a:lnTo>
                        <a:pt x="0" y="12"/>
                      </a:lnTo>
                      <a:lnTo>
                        <a:pt x="349" y="91"/>
                      </a:lnTo>
                      <a:close/>
                    </a:path>
                  </a:pathLst>
                </a:custGeom>
                <a:solidFill>
                  <a:srgbClr val="CCCCCC"/>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7497" name="Freeform 123"/>
                <p:cNvSpPr>
                  <a:spLocks/>
                </p:cNvSpPr>
                <p:nvPr/>
              </p:nvSpPr>
              <p:spPr bwMode="auto">
                <a:xfrm>
                  <a:off x="747713" y="3270250"/>
                  <a:ext cx="19050" cy="31750"/>
                </a:xfrm>
                <a:custGeom>
                  <a:avLst/>
                  <a:gdLst>
                    <a:gd name="T0" fmla="*/ 2147483647 w 12"/>
                    <a:gd name="T1" fmla="*/ 2147483647 h 20"/>
                    <a:gd name="T2" fmla="*/ 0 w 12"/>
                    <a:gd name="T3" fmla="*/ 2147483647 h 20"/>
                    <a:gd name="T4" fmla="*/ 0 w 12"/>
                    <a:gd name="T5" fmla="*/ 2147483647 h 20"/>
                    <a:gd name="T6" fmla="*/ 2147483647 w 12"/>
                    <a:gd name="T7" fmla="*/ 2147483647 h 20"/>
                    <a:gd name="T8" fmla="*/ 2147483647 w 12"/>
                    <a:gd name="T9" fmla="*/ 2147483647 h 20"/>
                    <a:gd name="T10" fmla="*/ 2147483647 w 12"/>
                    <a:gd name="T11" fmla="*/ 0 h 20"/>
                    <a:gd name="T12" fmla="*/ 2147483647 w 12"/>
                    <a:gd name="T13" fmla="*/ 2147483647 h 20"/>
                    <a:gd name="T14" fmla="*/ 2147483647 w 12"/>
                    <a:gd name="T15" fmla="*/ 0 h 20"/>
                    <a:gd name="T16" fmla="*/ 2147483647 w 12"/>
                    <a:gd name="T17" fmla="*/ 0 h 20"/>
                    <a:gd name="T18" fmla="*/ 2147483647 w 12"/>
                    <a:gd name="T19" fmla="*/ 0 h 20"/>
                    <a:gd name="T20" fmla="*/ 0 w 12"/>
                    <a:gd name="T21" fmla="*/ 2147483647 h 20"/>
                    <a:gd name="T22" fmla="*/ 2147483647 w 12"/>
                    <a:gd name="T23" fmla="*/ 2147483647 h 2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20"/>
                    <a:gd name="T38" fmla="*/ 12 w 12"/>
                    <a:gd name="T39" fmla="*/ 20 h 2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20">
                      <a:moveTo>
                        <a:pt x="4" y="8"/>
                      </a:moveTo>
                      <a:lnTo>
                        <a:pt x="0" y="4"/>
                      </a:lnTo>
                      <a:lnTo>
                        <a:pt x="0" y="20"/>
                      </a:lnTo>
                      <a:lnTo>
                        <a:pt x="12" y="20"/>
                      </a:lnTo>
                      <a:lnTo>
                        <a:pt x="12" y="4"/>
                      </a:lnTo>
                      <a:lnTo>
                        <a:pt x="8" y="0"/>
                      </a:lnTo>
                      <a:lnTo>
                        <a:pt x="12" y="4"/>
                      </a:lnTo>
                      <a:lnTo>
                        <a:pt x="8" y="0"/>
                      </a:lnTo>
                      <a:lnTo>
                        <a:pt x="4" y="0"/>
                      </a:lnTo>
                      <a:lnTo>
                        <a:pt x="0" y="4"/>
                      </a:lnTo>
                      <a:lnTo>
                        <a:pt x="4" y="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7498" name="Freeform 124"/>
                <p:cNvSpPr>
                  <a:spLocks/>
                </p:cNvSpPr>
                <p:nvPr/>
              </p:nvSpPr>
              <p:spPr bwMode="auto">
                <a:xfrm>
                  <a:off x="193675" y="3151188"/>
                  <a:ext cx="566738" cy="131763"/>
                </a:xfrm>
                <a:custGeom>
                  <a:avLst/>
                  <a:gdLst>
                    <a:gd name="T0" fmla="*/ 2147483647 w 357"/>
                    <a:gd name="T1" fmla="*/ 2147483647 h 83"/>
                    <a:gd name="T2" fmla="*/ 2147483647 w 357"/>
                    <a:gd name="T3" fmla="*/ 2147483647 h 83"/>
                    <a:gd name="T4" fmla="*/ 2147483647 w 357"/>
                    <a:gd name="T5" fmla="*/ 2147483647 h 83"/>
                    <a:gd name="T6" fmla="*/ 2147483647 w 357"/>
                    <a:gd name="T7" fmla="*/ 2147483647 h 83"/>
                    <a:gd name="T8" fmla="*/ 2147483647 w 357"/>
                    <a:gd name="T9" fmla="*/ 0 h 83"/>
                    <a:gd name="T10" fmla="*/ 0 w 357"/>
                    <a:gd name="T11" fmla="*/ 2147483647 h 83"/>
                    <a:gd name="T12" fmla="*/ 2147483647 w 357"/>
                    <a:gd name="T13" fmla="*/ 0 h 83"/>
                    <a:gd name="T14" fmla="*/ 2147483647 w 357"/>
                    <a:gd name="T15" fmla="*/ 0 h 83"/>
                    <a:gd name="T16" fmla="*/ 0 w 357"/>
                    <a:gd name="T17" fmla="*/ 2147483647 h 83"/>
                    <a:gd name="T18" fmla="*/ 0 w 357"/>
                    <a:gd name="T19" fmla="*/ 2147483647 h 83"/>
                    <a:gd name="T20" fmla="*/ 2147483647 w 357"/>
                    <a:gd name="T21" fmla="*/ 2147483647 h 83"/>
                    <a:gd name="T22" fmla="*/ 2147483647 w 357"/>
                    <a:gd name="T23" fmla="*/ 2147483647 h 8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57"/>
                    <a:gd name="T37" fmla="*/ 0 h 83"/>
                    <a:gd name="T38" fmla="*/ 357 w 357"/>
                    <a:gd name="T39" fmla="*/ 83 h 8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57" h="83">
                      <a:moveTo>
                        <a:pt x="12" y="4"/>
                      </a:moveTo>
                      <a:lnTo>
                        <a:pt x="4" y="8"/>
                      </a:lnTo>
                      <a:lnTo>
                        <a:pt x="353" y="83"/>
                      </a:lnTo>
                      <a:lnTo>
                        <a:pt x="357" y="75"/>
                      </a:lnTo>
                      <a:lnTo>
                        <a:pt x="8" y="0"/>
                      </a:lnTo>
                      <a:lnTo>
                        <a:pt x="0" y="4"/>
                      </a:lnTo>
                      <a:lnTo>
                        <a:pt x="8" y="0"/>
                      </a:lnTo>
                      <a:lnTo>
                        <a:pt x="4" y="0"/>
                      </a:lnTo>
                      <a:lnTo>
                        <a:pt x="0" y="4"/>
                      </a:lnTo>
                      <a:lnTo>
                        <a:pt x="0" y="8"/>
                      </a:lnTo>
                      <a:lnTo>
                        <a:pt x="4" y="8"/>
                      </a:lnTo>
                      <a:lnTo>
                        <a:pt x="12" y="4"/>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7499" name="Freeform 125"/>
                <p:cNvSpPr>
                  <a:spLocks/>
                </p:cNvSpPr>
                <p:nvPr/>
              </p:nvSpPr>
              <p:spPr bwMode="auto">
                <a:xfrm>
                  <a:off x="193675" y="3157538"/>
                  <a:ext cx="19050" cy="25400"/>
                </a:xfrm>
                <a:custGeom>
                  <a:avLst/>
                  <a:gdLst>
                    <a:gd name="T0" fmla="*/ 2147483647 w 12"/>
                    <a:gd name="T1" fmla="*/ 2147483647 h 16"/>
                    <a:gd name="T2" fmla="*/ 2147483647 w 12"/>
                    <a:gd name="T3" fmla="*/ 2147483647 h 16"/>
                    <a:gd name="T4" fmla="*/ 2147483647 w 12"/>
                    <a:gd name="T5" fmla="*/ 0 h 16"/>
                    <a:gd name="T6" fmla="*/ 0 w 12"/>
                    <a:gd name="T7" fmla="*/ 0 h 16"/>
                    <a:gd name="T8" fmla="*/ 0 w 12"/>
                    <a:gd name="T9" fmla="*/ 2147483647 h 16"/>
                    <a:gd name="T10" fmla="*/ 2147483647 w 12"/>
                    <a:gd name="T11" fmla="*/ 2147483647 h 16"/>
                    <a:gd name="T12" fmla="*/ 0 w 12"/>
                    <a:gd name="T13" fmla="*/ 2147483647 h 16"/>
                    <a:gd name="T14" fmla="*/ 2147483647 w 12"/>
                    <a:gd name="T15" fmla="*/ 2147483647 h 16"/>
                    <a:gd name="T16" fmla="*/ 2147483647 w 12"/>
                    <a:gd name="T17" fmla="*/ 2147483647 h 16"/>
                    <a:gd name="T18" fmla="*/ 2147483647 w 12"/>
                    <a:gd name="T19" fmla="*/ 2147483647 h 16"/>
                    <a:gd name="T20" fmla="*/ 2147483647 w 12"/>
                    <a:gd name="T21" fmla="*/ 2147483647 h 16"/>
                    <a:gd name="T22" fmla="*/ 2147483647 w 12"/>
                    <a:gd name="T23" fmla="*/ 2147483647 h 1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16"/>
                    <a:gd name="T38" fmla="*/ 12 w 12"/>
                    <a:gd name="T39" fmla="*/ 16 h 1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16">
                      <a:moveTo>
                        <a:pt x="8" y="8"/>
                      </a:moveTo>
                      <a:lnTo>
                        <a:pt x="12" y="12"/>
                      </a:lnTo>
                      <a:lnTo>
                        <a:pt x="12" y="0"/>
                      </a:lnTo>
                      <a:lnTo>
                        <a:pt x="0" y="0"/>
                      </a:lnTo>
                      <a:lnTo>
                        <a:pt x="0" y="12"/>
                      </a:lnTo>
                      <a:lnTo>
                        <a:pt x="4" y="16"/>
                      </a:lnTo>
                      <a:lnTo>
                        <a:pt x="0" y="12"/>
                      </a:lnTo>
                      <a:lnTo>
                        <a:pt x="4" y="16"/>
                      </a:lnTo>
                      <a:lnTo>
                        <a:pt x="8" y="16"/>
                      </a:lnTo>
                      <a:lnTo>
                        <a:pt x="12" y="12"/>
                      </a:lnTo>
                      <a:lnTo>
                        <a:pt x="8" y="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7500" name="Freeform 126"/>
                <p:cNvSpPr>
                  <a:spLocks/>
                </p:cNvSpPr>
                <p:nvPr/>
              </p:nvSpPr>
              <p:spPr bwMode="auto">
                <a:xfrm>
                  <a:off x="200025" y="3170238"/>
                  <a:ext cx="566738" cy="138113"/>
                </a:xfrm>
                <a:custGeom>
                  <a:avLst/>
                  <a:gdLst>
                    <a:gd name="T0" fmla="*/ 2147483647 w 357"/>
                    <a:gd name="T1" fmla="*/ 2147483647 h 87"/>
                    <a:gd name="T2" fmla="*/ 2147483647 w 357"/>
                    <a:gd name="T3" fmla="*/ 2147483647 h 87"/>
                    <a:gd name="T4" fmla="*/ 2147483647 w 357"/>
                    <a:gd name="T5" fmla="*/ 0 h 87"/>
                    <a:gd name="T6" fmla="*/ 0 w 357"/>
                    <a:gd name="T7" fmla="*/ 2147483647 h 87"/>
                    <a:gd name="T8" fmla="*/ 2147483647 w 357"/>
                    <a:gd name="T9" fmla="*/ 2147483647 h 87"/>
                    <a:gd name="T10" fmla="*/ 2147483647 w 357"/>
                    <a:gd name="T11" fmla="*/ 2147483647 h 87"/>
                    <a:gd name="T12" fmla="*/ 2147483647 w 357"/>
                    <a:gd name="T13" fmla="*/ 2147483647 h 87"/>
                    <a:gd name="T14" fmla="*/ 2147483647 w 357"/>
                    <a:gd name="T15" fmla="*/ 2147483647 h 87"/>
                    <a:gd name="T16" fmla="*/ 2147483647 w 357"/>
                    <a:gd name="T17" fmla="*/ 2147483647 h 87"/>
                    <a:gd name="T18" fmla="*/ 2147483647 w 357"/>
                    <a:gd name="T19" fmla="*/ 2147483647 h 87"/>
                    <a:gd name="T20" fmla="*/ 2147483647 w 357"/>
                    <a:gd name="T21" fmla="*/ 2147483647 h 87"/>
                    <a:gd name="T22" fmla="*/ 2147483647 w 357"/>
                    <a:gd name="T23" fmla="*/ 2147483647 h 8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57"/>
                    <a:gd name="T37" fmla="*/ 0 h 87"/>
                    <a:gd name="T38" fmla="*/ 357 w 357"/>
                    <a:gd name="T39" fmla="*/ 87 h 8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57" h="87">
                      <a:moveTo>
                        <a:pt x="345" y="83"/>
                      </a:moveTo>
                      <a:lnTo>
                        <a:pt x="353" y="79"/>
                      </a:lnTo>
                      <a:lnTo>
                        <a:pt x="4" y="0"/>
                      </a:lnTo>
                      <a:lnTo>
                        <a:pt x="0" y="8"/>
                      </a:lnTo>
                      <a:lnTo>
                        <a:pt x="349" y="87"/>
                      </a:lnTo>
                      <a:lnTo>
                        <a:pt x="357" y="83"/>
                      </a:lnTo>
                      <a:lnTo>
                        <a:pt x="349" y="87"/>
                      </a:lnTo>
                      <a:lnTo>
                        <a:pt x="353" y="87"/>
                      </a:lnTo>
                      <a:lnTo>
                        <a:pt x="357" y="83"/>
                      </a:lnTo>
                      <a:lnTo>
                        <a:pt x="353" y="79"/>
                      </a:lnTo>
                      <a:lnTo>
                        <a:pt x="345" y="83"/>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7501" name="Line 127"/>
                <p:cNvSpPr>
                  <a:spLocks noChangeShapeType="1"/>
                </p:cNvSpPr>
                <p:nvPr/>
              </p:nvSpPr>
              <p:spPr bwMode="auto">
                <a:xfrm flipH="1" flipV="1">
                  <a:off x="309563" y="3138488"/>
                  <a:ext cx="490538" cy="93663"/>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7502" name="Line 128"/>
                <p:cNvSpPr>
                  <a:spLocks noChangeShapeType="1"/>
                </p:cNvSpPr>
                <p:nvPr/>
              </p:nvSpPr>
              <p:spPr bwMode="auto">
                <a:xfrm flipH="1" flipV="1">
                  <a:off x="349250" y="3127375"/>
                  <a:ext cx="488950" cy="87313"/>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7503" name="Line 129"/>
                <p:cNvSpPr>
                  <a:spLocks noChangeShapeType="1"/>
                </p:cNvSpPr>
                <p:nvPr/>
              </p:nvSpPr>
              <p:spPr bwMode="auto">
                <a:xfrm flipH="1" flipV="1">
                  <a:off x="387350" y="3108325"/>
                  <a:ext cx="488950" cy="87313"/>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7504" name="Line 130"/>
                <p:cNvSpPr>
                  <a:spLocks noChangeShapeType="1"/>
                </p:cNvSpPr>
                <p:nvPr/>
              </p:nvSpPr>
              <p:spPr bwMode="auto">
                <a:xfrm flipH="1" flipV="1">
                  <a:off x="439738" y="3101975"/>
                  <a:ext cx="469900" cy="68263"/>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7505" name="Line 131"/>
                <p:cNvSpPr>
                  <a:spLocks noChangeShapeType="1"/>
                </p:cNvSpPr>
                <p:nvPr/>
              </p:nvSpPr>
              <p:spPr bwMode="auto">
                <a:xfrm flipV="1">
                  <a:off x="766763" y="3214688"/>
                  <a:ext cx="20638" cy="635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7506" name="Line 132"/>
                <p:cNvSpPr>
                  <a:spLocks noChangeShapeType="1"/>
                </p:cNvSpPr>
                <p:nvPr/>
              </p:nvSpPr>
              <p:spPr bwMode="auto">
                <a:xfrm flipV="1">
                  <a:off x="715963" y="3201988"/>
                  <a:ext cx="19050" cy="1270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7507" name="Line 133"/>
                <p:cNvSpPr>
                  <a:spLocks noChangeShapeType="1"/>
                </p:cNvSpPr>
                <p:nvPr/>
              </p:nvSpPr>
              <p:spPr bwMode="auto">
                <a:xfrm flipV="1">
                  <a:off x="665163" y="3195638"/>
                  <a:ext cx="19050" cy="635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7508" name="Line 134"/>
                <p:cNvSpPr>
                  <a:spLocks noChangeShapeType="1"/>
                </p:cNvSpPr>
                <p:nvPr/>
              </p:nvSpPr>
              <p:spPr bwMode="auto">
                <a:xfrm flipV="1">
                  <a:off x="722313" y="3227388"/>
                  <a:ext cx="19050" cy="11113"/>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7509" name="Line 135"/>
                <p:cNvSpPr>
                  <a:spLocks noChangeShapeType="1"/>
                </p:cNvSpPr>
                <p:nvPr/>
              </p:nvSpPr>
              <p:spPr bwMode="auto">
                <a:xfrm flipV="1">
                  <a:off x="677863" y="3221038"/>
                  <a:ext cx="19050" cy="11113"/>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7510" name="Line 136"/>
                <p:cNvSpPr>
                  <a:spLocks noChangeShapeType="1"/>
                </p:cNvSpPr>
                <p:nvPr/>
              </p:nvSpPr>
              <p:spPr bwMode="auto">
                <a:xfrm flipV="1">
                  <a:off x="619125" y="3214688"/>
                  <a:ext cx="19050" cy="635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7511" name="Line 137"/>
                <p:cNvSpPr>
                  <a:spLocks noChangeShapeType="1"/>
                </p:cNvSpPr>
                <p:nvPr/>
              </p:nvSpPr>
              <p:spPr bwMode="auto">
                <a:xfrm flipV="1">
                  <a:off x="619125" y="3182938"/>
                  <a:ext cx="19050" cy="1270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7512" name="Line 138"/>
                <p:cNvSpPr>
                  <a:spLocks noChangeShapeType="1"/>
                </p:cNvSpPr>
                <p:nvPr/>
              </p:nvSpPr>
              <p:spPr bwMode="auto">
                <a:xfrm flipV="1">
                  <a:off x="574675" y="3176588"/>
                  <a:ext cx="19050" cy="1270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7513" name="Line 139"/>
                <p:cNvSpPr>
                  <a:spLocks noChangeShapeType="1"/>
                </p:cNvSpPr>
                <p:nvPr/>
              </p:nvSpPr>
              <p:spPr bwMode="auto">
                <a:xfrm flipV="1">
                  <a:off x="522288" y="3170238"/>
                  <a:ext cx="19050" cy="635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7514" name="Line 140"/>
                <p:cNvSpPr>
                  <a:spLocks noChangeShapeType="1"/>
                </p:cNvSpPr>
                <p:nvPr/>
              </p:nvSpPr>
              <p:spPr bwMode="auto">
                <a:xfrm flipV="1">
                  <a:off x="766763" y="3189288"/>
                  <a:ext cx="20638" cy="635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7515" name="Line 141"/>
                <p:cNvSpPr>
                  <a:spLocks noChangeShapeType="1"/>
                </p:cNvSpPr>
                <p:nvPr/>
              </p:nvSpPr>
              <p:spPr bwMode="auto">
                <a:xfrm flipV="1">
                  <a:off x="715963" y="3176588"/>
                  <a:ext cx="19050" cy="1270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7516" name="Line 142"/>
                <p:cNvSpPr>
                  <a:spLocks noChangeShapeType="1"/>
                </p:cNvSpPr>
                <p:nvPr/>
              </p:nvSpPr>
              <p:spPr bwMode="auto">
                <a:xfrm flipV="1">
                  <a:off x="665163" y="3170238"/>
                  <a:ext cx="19050" cy="635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7517" name="Line 143"/>
                <p:cNvSpPr>
                  <a:spLocks noChangeShapeType="1"/>
                </p:cNvSpPr>
                <p:nvPr/>
              </p:nvSpPr>
              <p:spPr bwMode="auto">
                <a:xfrm flipV="1">
                  <a:off x="625475" y="3163888"/>
                  <a:ext cx="19050" cy="635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7518" name="Line 144"/>
                <p:cNvSpPr>
                  <a:spLocks noChangeShapeType="1"/>
                </p:cNvSpPr>
                <p:nvPr/>
              </p:nvSpPr>
              <p:spPr bwMode="auto">
                <a:xfrm flipV="1">
                  <a:off x="574675" y="3151188"/>
                  <a:ext cx="19050" cy="1270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7519" name="Line 145"/>
                <p:cNvSpPr>
                  <a:spLocks noChangeShapeType="1"/>
                </p:cNvSpPr>
                <p:nvPr/>
              </p:nvSpPr>
              <p:spPr bwMode="auto">
                <a:xfrm flipV="1">
                  <a:off x="522288" y="3144838"/>
                  <a:ext cx="19050" cy="635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7520" name="Line 146"/>
                <p:cNvSpPr>
                  <a:spLocks noChangeShapeType="1"/>
                </p:cNvSpPr>
                <p:nvPr/>
              </p:nvSpPr>
              <p:spPr bwMode="auto">
                <a:xfrm flipV="1">
                  <a:off x="819150" y="3170238"/>
                  <a:ext cx="19050" cy="1270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7521" name="Line 147"/>
                <p:cNvSpPr>
                  <a:spLocks noChangeShapeType="1"/>
                </p:cNvSpPr>
                <p:nvPr/>
              </p:nvSpPr>
              <p:spPr bwMode="auto">
                <a:xfrm flipV="1">
                  <a:off x="766763" y="3163888"/>
                  <a:ext cx="20638" cy="1270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7522" name="Line 148"/>
                <p:cNvSpPr>
                  <a:spLocks noChangeShapeType="1"/>
                </p:cNvSpPr>
                <p:nvPr/>
              </p:nvSpPr>
              <p:spPr bwMode="auto">
                <a:xfrm flipV="1">
                  <a:off x="869950" y="3151188"/>
                  <a:ext cx="20638" cy="1270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7523" name="Line 149"/>
                <p:cNvSpPr>
                  <a:spLocks noChangeShapeType="1"/>
                </p:cNvSpPr>
                <p:nvPr/>
              </p:nvSpPr>
              <p:spPr bwMode="auto">
                <a:xfrm flipV="1">
                  <a:off x="819150" y="3144838"/>
                  <a:ext cx="19050" cy="1270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7524" name="Line 150"/>
                <p:cNvSpPr>
                  <a:spLocks noChangeShapeType="1"/>
                </p:cNvSpPr>
                <p:nvPr/>
              </p:nvSpPr>
              <p:spPr bwMode="auto">
                <a:xfrm flipV="1">
                  <a:off x="722313" y="3157538"/>
                  <a:ext cx="19050" cy="635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7525" name="Line 151"/>
                <p:cNvSpPr>
                  <a:spLocks noChangeShapeType="1"/>
                </p:cNvSpPr>
                <p:nvPr/>
              </p:nvSpPr>
              <p:spPr bwMode="auto">
                <a:xfrm flipV="1">
                  <a:off x="677863" y="3144838"/>
                  <a:ext cx="19050" cy="1270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7526" name="Line 152"/>
                <p:cNvSpPr>
                  <a:spLocks noChangeShapeType="1"/>
                </p:cNvSpPr>
                <p:nvPr/>
              </p:nvSpPr>
              <p:spPr bwMode="auto">
                <a:xfrm flipV="1">
                  <a:off x="625475" y="3138488"/>
                  <a:ext cx="19050" cy="635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7527" name="Freeform 153"/>
                <p:cNvSpPr>
                  <a:spLocks/>
                </p:cNvSpPr>
                <p:nvPr/>
              </p:nvSpPr>
              <p:spPr bwMode="auto">
                <a:xfrm>
                  <a:off x="568325" y="2501900"/>
                  <a:ext cx="438150" cy="561975"/>
                </a:xfrm>
                <a:custGeom>
                  <a:avLst/>
                  <a:gdLst>
                    <a:gd name="T0" fmla="*/ 2147483647 w 276"/>
                    <a:gd name="T1" fmla="*/ 2147483647 h 354"/>
                    <a:gd name="T2" fmla="*/ 2147483647 w 276"/>
                    <a:gd name="T3" fmla="*/ 0 h 354"/>
                    <a:gd name="T4" fmla="*/ 0 w 276"/>
                    <a:gd name="T5" fmla="*/ 2147483647 h 354"/>
                    <a:gd name="T6" fmla="*/ 0 w 276"/>
                    <a:gd name="T7" fmla="*/ 2147483647 h 354"/>
                    <a:gd name="T8" fmla="*/ 2147483647 w 276"/>
                    <a:gd name="T9" fmla="*/ 2147483647 h 354"/>
                    <a:gd name="T10" fmla="*/ 2147483647 w 276"/>
                    <a:gd name="T11" fmla="*/ 2147483647 h 354"/>
                    <a:gd name="T12" fmla="*/ 0 60000 65536"/>
                    <a:gd name="T13" fmla="*/ 0 60000 65536"/>
                    <a:gd name="T14" fmla="*/ 0 60000 65536"/>
                    <a:gd name="T15" fmla="*/ 0 60000 65536"/>
                    <a:gd name="T16" fmla="*/ 0 60000 65536"/>
                    <a:gd name="T17" fmla="*/ 0 60000 65536"/>
                    <a:gd name="T18" fmla="*/ 0 w 276"/>
                    <a:gd name="T19" fmla="*/ 0 h 354"/>
                    <a:gd name="T20" fmla="*/ 276 w 276"/>
                    <a:gd name="T21" fmla="*/ 354 h 354"/>
                  </a:gdLst>
                  <a:ahLst/>
                  <a:cxnLst>
                    <a:cxn ang="T12">
                      <a:pos x="T0" y="T1"/>
                    </a:cxn>
                    <a:cxn ang="T13">
                      <a:pos x="T2" y="T3"/>
                    </a:cxn>
                    <a:cxn ang="T14">
                      <a:pos x="T4" y="T5"/>
                    </a:cxn>
                    <a:cxn ang="T15">
                      <a:pos x="T6" y="T7"/>
                    </a:cxn>
                    <a:cxn ang="T16">
                      <a:pos x="T8" y="T9"/>
                    </a:cxn>
                    <a:cxn ang="T17">
                      <a:pos x="T10" y="T11"/>
                    </a:cxn>
                  </a:cxnLst>
                  <a:rect l="T18" t="T19" r="T20" b="T21"/>
                  <a:pathLst>
                    <a:path w="276" h="354">
                      <a:moveTo>
                        <a:pt x="276" y="354"/>
                      </a:moveTo>
                      <a:lnTo>
                        <a:pt x="276" y="0"/>
                      </a:lnTo>
                      <a:lnTo>
                        <a:pt x="0" y="67"/>
                      </a:lnTo>
                      <a:lnTo>
                        <a:pt x="0" y="342"/>
                      </a:lnTo>
                      <a:lnTo>
                        <a:pt x="276" y="354"/>
                      </a:lnTo>
                      <a:close/>
                    </a:path>
                  </a:pathLst>
                </a:custGeom>
                <a:solidFill>
                  <a:srgbClr val="666666"/>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7528" name="Freeform 154"/>
                <p:cNvSpPr>
                  <a:spLocks/>
                </p:cNvSpPr>
                <p:nvPr/>
              </p:nvSpPr>
              <p:spPr bwMode="auto">
                <a:xfrm>
                  <a:off x="1000125" y="2495550"/>
                  <a:ext cx="12700" cy="568325"/>
                </a:xfrm>
                <a:custGeom>
                  <a:avLst/>
                  <a:gdLst>
                    <a:gd name="T0" fmla="*/ 2147483647 w 8"/>
                    <a:gd name="T1" fmla="*/ 2147483647 h 358"/>
                    <a:gd name="T2" fmla="*/ 0 w 8"/>
                    <a:gd name="T3" fmla="*/ 2147483647 h 358"/>
                    <a:gd name="T4" fmla="*/ 0 w 8"/>
                    <a:gd name="T5" fmla="*/ 2147483647 h 358"/>
                    <a:gd name="T6" fmla="*/ 2147483647 w 8"/>
                    <a:gd name="T7" fmla="*/ 2147483647 h 358"/>
                    <a:gd name="T8" fmla="*/ 2147483647 w 8"/>
                    <a:gd name="T9" fmla="*/ 2147483647 h 358"/>
                    <a:gd name="T10" fmla="*/ 2147483647 w 8"/>
                    <a:gd name="T11" fmla="*/ 0 h 358"/>
                    <a:gd name="T12" fmla="*/ 2147483647 w 8"/>
                    <a:gd name="T13" fmla="*/ 2147483647 h 358"/>
                    <a:gd name="T14" fmla="*/ 2147483647 w 8"/>
                    <a:gd name="T15" fmla="*/ 0 h 358"/>
                    <a:gd name="T16" fmla="*/ 2147483647 w 8"/>
                    <a:gd name="T17" fmla="*/ 0 h 358"/>
                    <a:gd name="T18" fmla="*/ 0 w 8"/>
                    <a:gd name="T19" fmla="*/ 0 h 358"/>
                    <a:gd name="T20" fmla="*/ 0 w 8"/>
                    <a:gd name="T21" fmla="*/ 2147483647 h 358"/>
                    <a:gd name="T22" fmla="*/ 2147483647 w 8"/>
                    <a:gd name="T23" fmla="*/ 2147483647 h 35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358"/>
                    <a:gd name="T38" fmla="*/ 8 w 8"/>
                    <a:gd name="T39" fmla="*/ 358 h 35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358">
                      <a:moveTo>
                        <a:pt x="8" y="8"/>
                      </a:moveTo>
                      <a:lnTo>
                        <a:pt x="0" y="4"/>
                      </a:lnTo>
                      <a:lnTo>
                        <a:pt x="0" y="358"/>
                      </a:lnTo>
                      <a:lnTo>
                        <a:pt x="8" y="358"/>
                      </a:lnTo>
                      <a:lnTo>
                        <a:pt x="8" y="4"/>
                      </a:lnTo>
                      <a:lnTo>
                        <a:pt x="4" y="0"/>
                      </a:lnTo>
                      <a:lnTo>
                        <a:pt x="8" y="4"/>
                      </a:lnTo>
                      <a:lnTo>
                        <a:pt x="8" y="0"/>
                      </a:lnTo>
                      <a:lnTo>
                        <a:pt x="4" y="0"/>
                      </a:lnTo>
                      <a:lnTo>
                        <a:pt x="0" y="0"/>
                      </a:lnTo>
                      <a:lnTo>
                        <a:pt x="0" y="4"/>
                      </a:lnTo>
                      <a:lnTo>
                        <a:pt x="8" y="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7529" name="Freeform 155"/>
                <p:cNvSpPr>
                  <a:spLocks/>
                </p:cNvSpPr>
                <p:nvPr/>
              </p:nvSpPr>
              <p:spPr bwMode="auto">
                <a:xfrm>
                  <a:off x="561975" y="2495550"/>
                  <a:ext cx="450850" cy="119063"/>
                </a:xfrm>
                <a:custGeom>
                  <a:avLst/>
                  <a:gdLst>
                    <a:gd name="T0" fmla="*/ 2147483647 w 284"/>
                    <a:gd name="T1" fmla="*/ 2147483647 h 75"/>
                    <a:gd name="T2" fmla="*/ 2147483647 w 284"/>
                    <a:gd name="T3" fmla="*/ 2147483647 h 75"/>
                    <a:gd name="T4" fmla="*/ 2147483647 w 284"/>
                    <a:gd name="T5" fmla="*/ 2147483647 h 75"/>
                    <a:gd name="T6" fmla="*/ 2147483647 w 284"/>
                    <a:gd name="T7" fmla="*/ 0 h 75"/>
                    <a:gd name="T8" fmla="*/ 2147483647 w 284"/>
                    <a:gd name="T9" fmla="*/ 2147483647 h 75"/>
                    <a:gd name="T10" fmla="*/ 0 w 284"/>
                    <a:gd name="T11" fmla="*/ 2147483647 h 75"/>
                    <a:gd name="T12" fmla="*/ 2147483647 w 284"/>
                    <a:gd name="T13" fmla="*/ 2147483647 h 75"/>
                    <a:gd name="T14" fmla="*/ 0 w 284"/>
                    <a:gd name="T15" fmla="*/ 2147483647 h 75"/>
                    <a:gd name="T16" fmla="*/ 0 w 284"/>
                    <a:gd name="T17" fmla="*/ 2147483647 h 75"/>
                    <a:gd name="T18" fmla="*/ 2147483647 w 284"/>
                    <a:gd name="T19" fmla="*/ 2147483647 h 75"/>
                    <a:gd name="T20" fmla="*/ 2147483647 w 284"/>
                    <a:gd name="T21" fmla="*/ 2147483647 h 75"/>
                    <a:gd name="T22" fmla="*/ 2147483647 w 284"/>
                    <a:gd name="T23" fmla="*/ 2147483647 h 7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84"/>
                    <a:gd name="T37" fmla="*/ 0 h 75"/>
                    <a:gd name="T38" fmla="*/ 284 w 284"/>
                    <a:gd name="T39" fmla="*/ 75 h 7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84" h="75">
                      <a:moveTo>
                        <a:pt x="12" y="71"/>
                      </a:moveTo>
                      <a:lnTo>
                        <a:pt x="8" y="75"/>
                      </a:lnTo>
                      <a:lnTo>
                        <a:pt x="284" y="8"/>
                      </a:lnTo>
                      <a:lnTo>
                        <a:pt x="280" y="0"/>
                      </a:lnTo>
                      <a:lnTo>
                        <a:pt x="4" y="63"/>
                      </a:lnTo>
                      <a:lnTo>
                        <a:pt x="0" y="71"/>
                      </a:lnTo>
                      <a:lnTo>
                        <a:pt x="4" y="63"/>
                      </a:lnTo>
                      <a:lnTo>
                        <a:pt x="0" y="67"/>
                      </a:lnTo>
                      <a:lnTo>
                        <a:pt x="0" y="71"/>
                      </a:lnTo>
                      <a:lnTo>
                        <a:pt x="4" y="75"/>
                      </a:lnTo>
                      <a:lnTo>
                        <a:pt x="8" y="75"/>
                      </a:lnTo>
                      <a:lnTo>
                        <a:pt x="12" y="71"/>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7530" name="Freeform 156"/>
                <p:cNvSpPr>
                  <a:spLocks/>
                </p:cNvSpPr>
                <p:nvPr/>
              </p:nvSpPr>
              <p:spPr bwMode="auto">
                <a:xfrm>
                  <a:off x="561975" y="2608263"/>
                  <a:ext cx="19050" cy="442913"/>
                </a:xfrm>
                <a:custGeom>
                  <a:avLst/>
                  <a:gdLst>
                    <a:gd name="T0" fmla="*/ 2147483647 w 12"/>
                    <a:gd name="T1" fmla="*/ 2147483647 h 279"/>
                    <a:gd name="T2" fmla="*/ 2147483647 w 12"/>
                    <a:gd name="T3" fmla="*/ 2147483647 h 279"/>
                    <a:gd name="T4" fmla="*/ 2147483647 w 12"/>
                    <a:gd name="T5" fmla="*/ 0 h 279"/>
                    <a:gd name="T6" fmla="*/ 0 w 12"/>
                    <a:gd name="T7" fmla="*/ 0 h 279"/>
                    <a:gd name="T8" fmla="*/ 0 w 12"/>
                    <a:gd name="T9" fmla="*/ 2147483647 h 279"/>
                    <a:gd name="T10" fmla="*/ 2147483647 w 12"/>
                    <a:gd name="T11" fmla="*/ 2147483647 h 279"/>
                    <a:gd name="T12" fmla="*/ 0 w 12"/>
                    <a:gd name="T13" fmla="*/ 2147483647 h 279"/>
                    <a:gd name="T14" fmla="*/ 0 w 12"/>
                    <a:gd name="T15" fmla="*/ 2147483647 h 279"/>
                    <a:gd name="T16" fmla="*/ 2147483647 w 12"/>
                    <a:gd name="T17" fmla="*/ 2147483647 h 279"/>
                    <a:gd name="T18" fmla="*/ 2147483647 w 12"/>
                    <a:gd name="T19" fmla="*/ 2147483647 h 279"/>
                    <a:gd name="T20" fmla="*/ 2147483647 w 12"/>
                    <a:gd name="T21" fmla="*/ 2147483647 h 279"/>
                    <a:gd name="T22" fmla="*/ 2147483647 w 12"/>
                    <a:gd name="T23" fmla="*/ 2147483647 h 27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279"/>
                    <a:gd name="T38" fmla="*/ 12 w 12"/>
                    <a:gd name="T39" fmla="*/ 279 h 27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279">
                      <a:moveTo>
                        <a:pt x="4" y="271"/>
                      </a:moveTo>
                      <a:lnTo>
                        <a:pt x="12" y="275"/>
                      </a:lnTo>
                      <a:lnTo>
                        <a:pt x="12" y="0"/>
                      </a:lnTo>
                      <a:lnTo>
                        <a:pt x="0" y="0"/>
                      </a:lnTo>
                      <a:lnTo>
                        <a:pt x="0" y="275"/>
                      </a:lnTo>
                      <a:lnTo>
                        <a:pt x="4" y="279"/>
                      </a:lnTo>
                      <a:lnTo>
                        <a:pt x="0" y="275"/>
                      </a:lnTo>
                      <a:lnTo>
                        <a:pt x="0" y="279"/>
                      </a:lnTo>
                      <a:lnTo>
                        <a:pt x="4" y="279"/>
                      </a:lnTo>
                      <a:lnTo>
                        <a:pt x="8" y="279"/>
                      </a:lnTo>
                      <a:lnTo>
                        <a:pt x="12" y="275"/>
                      </a:lnTo>
                      <a:lnTo>
                        <a:pt x="4" y="271"/>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7531" name="Freeform 157"/>
                <p:cNvSpPr>
                  <a:spLocks/>
                </p:cNvSpPr>
                <p:nvPr/>
              </p:nvSpPr>
              <p:spPr bwMode="auto">
                <a:xfrm>
                  <a:off x="568325" y="3038475"/>
                  <a:ext cx="444500" cy="31750"/>
                </a:xfrm>
                <a:custGeom>
                  <a:avLst/>
                  <a:gdLst>
                    <a:gd name="T0" fmla="*/ 2147483647 w 280"/>
                    <a:gd name="T1" fmla="*/ 2147483647 h 20"/>
                    <a:gd name="T2" fmla="*/ 2147483647 w 280"/>
                    <a:gd name="T3" fmla="*/ 2147483647 h 20"/>
                    <a:gd name="T4" fmla="*/ 0 w 280"/>
                    <a:gd name="T5" fmla="*/ 0 h 20"/>
                    <a:gd name="T6" fmla="*/ 0 w 280"/>
                    <a:gd name="T7" fmla="*/ 2147483647 h 20"/>
                    <a:gd name="T8" fmla="*/ 2147483647 w 280"/>
                    <a:gd name="T9" fmla="*/ 2147483647 h 20"/>
                    <a:gd name="T10" fmla="*/ 2147483647 w 280"/>
                    <a:gd name="T11" fmla="*/ 2147483647 h 20"/>
                    <a:gd name="T12" fmla="*/ 2147483647 w 280"/>
                    <a:gd name="T13" fmla="*/ 2147483647 h 20"/>
                    <a:gd name="T14" fmla="*/ 2147483647 w 280"/>
                    <a:gd name="T15" fmla="*/ 2147483647 h 20"/>
                    <a:gd name="T16" fmla="*/ 2147483647 w 280"/>
                    <a:gd name="T17" fmla="*/ 2147483647 h 20"/>
                    <a:gd name="T18" fmla="*/ 2147483647 w 280"/>
                    <a:gd name="T19" fmla="*/ 2147483647 h 20"/>
                    <a:gd name="T20" fmla="*/ 2147483647 w 280"/>
                    <a:gd name="T21" fmla="*/ 2147483647 h 20"/>
                    <a:gd name="T22" fmla="*/ 2147483647 w 280"/>
                    <a:gd name="T23" fmla="*/ 2147483647 h 2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80"/>
                    <a:gd name="T37" fmla="*/ 0 h 20"/>
                    <a:gd name="T38" fmla="*/ 280 w 280"/>
                    <a:gd name="T39" fmla="*/ 20 h 2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80" h="20">
                      <a:moveTo>
                        <a:pt x="272" y="16"/>
                      </a:moveTo>
                      <a:lnTo>
                        <a:pt x="276" y="12"/>
                      </a:lnTo>
                      <a:lnTo>
                        <a:pt x="0" y="0"/>
                      </a:lnTo>
                      <a:lnTo>
                        <a:pt x="0" y="8"/>
                      </a:lnTo>
                      <a:lnTo>
                        <a:pt x="276" y="20"/>
                      </a:lnTo>
                      <a:lnTo>
                        <a:pt x="280" y="16"/>
                      </a:lnTo>
                      <a:lnTo>
                        <a:pt x="276" y="20"/>
                      </a:lnTo>
                      <a:lnTo>
                        <a:pt x="280" y="20"/>
                      </a:lnTo>
                      <a:lnTo>
                        <a:pt x="280" y="16"/>
                      </a:lnTo>
                      <a:lnTo>
                        <a:pt x="280" y="12"/>
                      </a:lnTo>
                      <a:lnTo>
                        <a:pt x="276" y="12"/>
                      </a:lnTo>
                      <a:lnTo>
                        <a:pt x="272" y="16"/>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7532" name="Freeform 158"/>
                <p:cNvSpPr>
                  <a:spLocks/>
                </p:cNvSpPr>
                <p:nvPr/>
              </p:nvSpPr>
              <p:spPr bwMode="auto">
                <a:xfrm>
                  <a:off x="1000125" y="2495550"/>
                  <a:ext cx="12700" cy="568325"/>
                </a:xfrm>
                <a:custGeom>
                  <a:avLst/>
                  <a:gdLst>
                    <a:gd name="T0" fmla="*/ 2147483647 w 8"/>
                    <a:gd name="T1" fmla="*/ 0 h 358"/>
                    <a:gd name="T2" fmla="*/ 0 w 8"/>
                    <a:gd name="T3" fmla="*/ 2147483647 h 358"/>
                    <a:gd name="T4" fmla="*/ 0 w 8"/>
                    <a:gd name="T5" fmla="*/ 2147483647 h 358"/>
                    <a:gd name="T6" fmla="*/ 2147483647 w 8"/>
                    <a:gd name="T7" fmla="*/ 2147483647 h 358"/>
                    <a:gd name="T8" fmla="*/ 2147483647 w 8"/>
                    <a:gd name="T9" fmla="*/ 2147483647 h 358"/>
                    <a:gd name="T10" fmla="*/ 2147483647 w 8"/>
                    <a:gd name="T11" fmla="*/ 2147483647 h 358"/>
                    <a:gd name="T12" fmla="*/ 2147483647 w 8"/>
                    <a:gd name="T13" fmla="*/ 2147483647 h 358"/>
                    <a:gd name="T14" fmla="*/ 2147483647 w 8"/>
                    <a:gd name="T15" fmla="*/ 0 h 358"/>
                    <a:gd name="T16" fmla="*/ 2147483647 w 8"/>
                    <a:gd name="T17" fmla="*/ 0 h 358"/>
                    <a:gd name="T18" fmla="*/ 0 w 8"/>
                    <a:gd name="T19" fmla="*/ 0 h 358"/>
                    <a:gd name="T20" fmla="*/ 0 w 8"/>
                    <a:gd name="T21" fmla="*/ 2147483647 h 358"/>
                    <a:gd name="T22" fmla="*/ 2147483647 w 8"/>
                    <a:gd name="T23" fmla="*/ 0 h 35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358"/>
                    <a:gd name="T38" fmla="*/ 8 w 8"/>
                    <a:gd name="T39" fmla="*/ 358 h 35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358">
                      <a:moveTo>
                        <a:pt x="8" y="0"/>
                      </a:moveTo>
                      <a:lnTo>
                        <a:pt x="0" y="4"/>
                      </a:lnTo>
                      <a:lnTo>
                        <a:pt x="0" y="358"/>
                      </a:lnTo>
                      <a:lnTo>
                        <a:pt x="8" y="358"/>
                      </a:lnTo>
                      <a:lnTo>
                        <a:pt x="8" y="4"/>
                      </a:lnTo>
                      <a:lnTo>
                        <a:pt x="4" y="8"/>
                      </a:lnTo>
                      <a:lnTo>
                        <a:pt x="8" y="4"/>
                      </a:lnTo>
                      <a:lnTo>
                        <a:pt x="8" y="0"/>
                      </a:lnTo>
                      <a:lnTo>
                        <a:pt x="4" y="0"/>
                      </a:lnTo>
                      <a:lnTo>
                        <a:pt x="0" y="0"/>
                      </a:lnTo>
                      <a:lnTo>
                        <a:pt x="0" y="4"/>
                      </a:lnTo>
                      <a:lnTo>
                        <a:pt x="8"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7533" name="Freeform 159"/>
                <p:cNvSpPr>
                  <a:spLocks/>
                </p:cNvSpPr>
                <p:nvPr/>
              </p:nvSpPr>
              <p:spPr bwMode="auto">
                <a:xfrm>
                  <a:off x="1082675" y="2570163"/>
                  <a:ext cx="19050" cy="444500"/>
                </a:xfrm>
                <a:custGeom>
                  <a:avLst/>
                  <a:gdLst>
                    <a:gd name="T0" fmla="*/ 2147483647 w 12"/>
                    <a:gd name="T1" fmla="*/ 2147483647 h 280"/>
                    <a:gd name="T2" fmla="*/ 2147483647 w 12"/>
                    <a:gd name="T3" fmla="*/ 2147483647 h 280"/>
                    <a:gd name="T4" fmla="*/ 2147483647 w 12"/>
                    <a:gd name="T5" fmla="*/ 0 h 280"/>
                    <a:gd name="T6" fmla="*/ 0 w 12"/>
                    <a:gd name="T7" fmla="*/ 0 h 280"/>
                    <a:gd name="T8" fmla="*/ 0 w 12"/>
                    <a:gd name="T9" fmla="*/ 2147483647 h 280"/>
                    <a:gd name="T10" fmla="*/ 2147483647 w 12"/>
                    <a:gd name="T11" fmla="*/ 2147483647 h 280"/>
                    <a:gd name="T12" fmla="*/ 0 w 12"/>
                    <a:gd name="T13" fmla="*/ 2147483647 h 280"/>
                    <a:gd name="T14" fmla="*/ 2147483647 w 12"/>
                    <a:gd name="T15" fmla="*/ 2147483647 h 280"/>
                    <a:gd name="T16" fmla="*/ 2147483647 w 12"/>
                    <a:gd name="T17" fmla="*/ 2147483647 h 280"/>
                    <a:gd name="T18" fmla="*/ 2147483647 w 12"/>
                    <a:gd name="T19" fmla="*/ 2147483647 h 280"/>
                    <a:gd name="T20" fmla="*/ 2147483647 w 12"/>
                    <a:gd name="T21" fmla="*/ 2147483647 h 280"/>
                    <a:gd name="T22" fmla="*/ 2147483647 w 12"/>
                    <a:gd name="T23" fmla="*/ 2147483647 h 28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280"/>
                    <a:gd name="T38" fmla="*/ 12 w 12"/>
                    <a:gd name="T39" fmla="*/ 280 h 28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280">
                      <a:moveTo>
                        <a:pt x="8" y="280"/>
                      </a:moveTo>
                      <a:lnTo>
                        <a:pt x="12" y="276"/>
                      </a:lnTo>
                      <a:lnTo>
                        <a:pt x="12" y="0"/>
                      </a:lnTo>
                      <a:lnTo>
                        <a:pt x="0" y="0"/>
                      </a:lnTo>
                      <a:lnTo>
                        <a:pt x="0" y="276"/>
                      </a:lnTo>
                      <a:lnTo>
                        <a:pt x="4" y="272"/>
                      </a:lnTo>
                      <a:lnTo>
                        <a:pt x="0" y="276"/>
                      </a:lnTo>
                      <a:lnTo>
                        <a:pt x="4" y="280"/>
                      </a:lnTo>
                      <a:lnTo>
                        <a:pt x="8" y="280"/>
                      </a:lnTo>
                      <a:lnTo>
                        <a:pt x="12" y="280"/>
                      </a:lnTo>
                      <a:lnTo>
                        <a:pt x="12" y="276"/>
                      </a:lnTo>
                      <a:lnTo>
                        <a:pt x="8" y="28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7534" name="Freeform 160"/>
                <p:cNvSpPr>
                  <a:spLocks/>
                </p:cNvSpPr>
                <p:nvPr/>
              </p:nvSpPr>
              <p:spPr bwMode="auto">
                <a:xfrm>
                  <a:off x="1000125" y="3001963"/>
                  <a:ext cx="95250" cy="68263"/>
                </a:xfrm>
                <a:custGeom>
                  <a:avLst/>
                  <a:gdLst>
                    <a:gd name="T0" fmla="*/ 0 w 60"/>
                    <a:gd name="T1" fmla="*/ 2147483647 h 43"/>
                    <a:gd name="T2" fmla="*/ 2147483647 w 60"/>
                    <a:gd name="T3" fmla="*/ 2147483647 h 43"/>
                    <a:gd name="T4" fmla="*/ 2147483647 w 60"/>
                    <a:gd name="T5" fmla="*/ 2147483647 h 43"/>
                    <a:gd name="T6" fmla="*/ 2147483647 w 60"/>
                    <a:gd name="T7" fmla="*/ 0 h 43"/>
                    <a:gd name="T8" fmla="*/ 2147483647 w 60"/>
                    <a:gd name="T9" fmla="*/ 2147483647 h 43"/>
                    <a:gd name="T10" fmla="*/ 2147483647 w 60"/>
                    <a:gd name="T11" fmla="*/ 2147483647 h 43"/>
                    <a:gd name="T12" fmla="*/ 2147483647 w 60"/>
                    <a:gd name="T13" fmla="*/ 2147483647 h 43"/>
                    <a:gd name="T14" fmla="*/ 0 w 60"/>
                    <a:gd name="T15" fmla="*/ 2147483647 h 43"/>
                    <a:gd name="T16" fmla="*/ 0 w 60"/>
                    <a:gd name="T17" fmla="*/ 2147483647 h 43"/>
                    <a:gd name="T18" fmla="*/ 2147483647 w 60"/>
                    <a:gd name="T19" fmla="*/ 2147483647 h 43"/>
                    <a:gd name="T20" fmla="*/ 2147483647 w 60"/>
                    <a:gd name="T21" fmla="*/ 2147483647 h 43"/>
                    <a:gd name="T22" fmla="*/ 0 w 60"/>
                    <a:gd name="T23" fmla="*/ 2147483647 h 4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60"/>
                    <a:gd name="T37" fmla="*/ 0 h 43"/>
                    <a:gd name="T38" fmla="*/ 60 w 60"/>
                    <a:gd name="T39" fmla="*/ 43 h 4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60" h="43">
                      <a:moveTo>
                        <a:pt x="0" y="39"/>
                      </a:moveTo>
                      <a:lnTo>
                        <a:pt x="8" y="43"/>
                      </a:lnTo>
                      <a:lnTo>
                        <a:pt x="60" y="8"/>
                      </a:lnTo>
                      <a:lnTo>
                        <a:pt x="56" y="0"/>
                      </a:lnTo>
                      <a:lnTo>
                        <a:pt x="4" y="35"/>
                      </a:lnTo>
                      <a:lnTo>
                        <a:pt x="8" y="39"/>
                      </a:lnTo>
                      <a:lnTo>
                        <a:pt x="4" y="35"/>
                      </a:lnTo>
                      <a:lnTo>
                        <a:pt x="0" y="39"/>
                      </a:lnTo>
                      <a:lnTo>
                        <a:pt x="0" y="43"/>
                      </a:lnTo>
                      <a:lnTo>
                        <a:pt x="4" y="43"/>
                      </a:lnTo>
                      <a:lnTo>
                        <a:pt x="8" y="43"/>
                      </a:lnTo>
                      <a:lnTo>
                        <a:pt x="0" y="39"/>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7535" name="Freeform 161"/>
                <p:cNvSpPr>
                  <a:spLocks/>
                </p:cNvSpPr>
                <p:nvPr/>
              </p:nvSpPr>
              <p:spPr bwMode="auto">
                <a:xfrm>
                  <a:off x="593725" y="2570163"/>
                  <a:ext cx="366713" cy="412750"/>
                </a:xfrm>
                <a:custGeom>
                  <a:avLst/>
                  <a:gdLst>
                    <a:gd name="T0" fmla="*/ 2147483647 w 231"/>
                    <a:gd name="T1" fmla="*/ 2147483647 h 260"/>
                    <a:gd name="T2" fmla="*/ 2147483647 w 231"/>
                    <a:gd name="T3" fmla="*/ 0 h 260"/>
                    <a:gd name="T4" fmla="*/ 0 w 231"/>
                    <a:gd name="T5" fmla="*/ 2147483647 h 260"/>
                    <a:gd name="T6" fmla="*/ 0 w 231"/>
                    <a:gd name="T7" fmla="*/ 2147483647 h 260"/>
                    <a:gd name="T8" fmla="*/ 2147483647 w 231"/>
                    <a:gd name="T9" fmla="*/ 2147483647 h 260"/>
                    <a:gd name="T10" fmla="*/ 2147483647 w 231"/>
                    <a:gd name="T11" fmla="*/ 2147483647 h 260"/>
                    <a:gd name="T12" fmla="*/ 0 60000 65536"/>
                    <a:gd name="T13" fmla="*/ 0 60000 65536"/>
                    <a:gd name="T14" fmla="*/ 0 60000 65536"/>
                    <a:gd name="T15" fmla="*/ 0 60000 65536"/>
                    <a:gd name="T16" fmla="*/ 0 60000 65536"/>
                    <a:gd name="T17" fmla="*/ 0 60000 65536"/>
                    <a:gd name="T18" fmla="*/ 0 w 231"/>
                    <a:gd name="T19" fmla="*/ 0 h 260"/>
                    <a:gd name="T20" fmla="*/ 231 w 231"/>
                    <a:gd name="T21" fmla="*/ 260 h 260"/>
                  </a:gdLst>
                  <a:ahLst/>
                  <a:cxnLst>
                    <a:cxn ang="T12">
                      <a:pos x="T0" y="T1"/>
                    </a:cxn>
                    <a:cxn ang="T13">
                      <a:pos x="T2" y="T3"/>
                    </a:cxn>
                    <a:cxn ang="T14">
                      <a:pos x="T4" y="T5"/>
                    </a:cxn>
                    <a:cxn ang="T15">
                      <a:pos x="T6" y="T7"/>
                    </a:cxn>
                    <a:cxn ang="T16">
                      <a:pos x="T8" y="T9"/>
                    </a:cxn>
                    <a:cxn ang="T17">
                      <a:pos x="T10" y="T11"/>
                    </a:cxn>
                  </a:cxnLst>
                  <a:rect l="T18" t="T19" r="T20" b="T21"/>
                  <a:pathLst>
                    <a:path w="231" h="260">
                      <a:moveTo>
                        <a:pt x="231" y="260"/>
                      </a:moveTo>
                      <a:lnTo>
                        <a:pt x="231" y="0"/>
                      </a:lnTo>
                      <a:lnTo>
                        <a:pt x="0" y="52"/>
                      </a:lnTo>
                      <a:lnTo>
                        <a:pt x="0" y="260"/>
                      </a:lnTo>
                      <a:lnTo>
                        <a:pt x="231" y="26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7536" name="Freeform 162"/>
                <p:cNvSpPr>
                  <a:spLocks/>
                </p:cNvSpPr>
                <p:nvPr/>
              </p:nvSpPr>
              <p:spPr bwMode="auto">
                <a:xfrm>
                  <a:off x="954088" y="2563813"/>
                  <a:ext cx="12700" cy="419100"/>
                </a:xfrm>
                <a:custGeom>
                  <a:avLst/>
                  <a:gdLst>
                    <a:gd name="T0" fmla="*/ 2147483647 w 8"/>
                    <a:gd name="T1" fmla="*/ 2147483647 h 264"/>
                    <a:gd name="T2" fmla="*/ 0 w 8"/>
                    <a:gd name="T3" fmla="*/ 2147483647 h 264"/>
                    <a:gd name="T4" fmla="*/ 0 w 8"/>
                    <a:gd name="T5" fmla="*/ 2147483647 h 264"/>
                    <a:gd name="T6" fmla="*/ 2147483647 w 8"/>
                    <a:gd name="T7" fmla="*/ 2147483647 h 264"/>
                    <a:gd name="T8" fmla="*/ 2147483647 w 8"/>
                    <a:gd name="T9" fmla="*/ 2147483647 h 264"/>
                    <a:gd name="T10" fmla="*/ 2147483647 w 8"/>
                    <a:gd name="T11" fmla="*/ 0 h 264"/>
                    <a:gd name="T12" fmla="*/ 2147483647 w 8"/>
                    <a:gd name="T13" fmla="*/ 2147483647 h 264"/>
                    <a:gd name="T14" fmla="*/ 2147483647 w 8"/>
                    <a:gd name="T15" fmla="*/ 0 h 264"/>
                    <a:gd name="T16" fmla="*/ 2147483647 w 8"/>
                    <a:gd name="T17" fmla="*/ 0 h 264"/>
                    <a:gd name="T18" fmla="*/ 0 w 8"/>
                    <a:gd name="T19" fmla="*/ 0 h 264"/>
                    <a:gd name="T20" fmla="*/ 0 w 8"/>
                    <a:gd name="T21" fmla="*/ 2147483647 h 264"/>
                    <a:gd name="T22" fmla="*/ 2147483647 w 8"/>
                    <a:gd name="T23" fmla="*/ 2147483647 h 26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264"/>
                    <a:gd name="T38" fmla="*/ 8 w 8"/>
                    <a:gd name="T39" fmla="*/ 264 h 26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264">
                      <a:moveTo>
                        <a:pt x="4" y="8"/>
                      </a:moveTo>
                      <a:lnTo>
                        <a:pt x="0" y="4"/>
                      </a:lnTo>
                      <a:lnTo>
                        <a:pt x="0" y="264"/>
                      </a:lnTo>
                      <a:lnTo>
                        <a:pt x="8" y="264"/>
                      </a:lnTo>
                      <a:lnTo>
                        <a:pt x="8" y="4"/>
                      </a:lnTo>
                      <a:lnTo>
                        <a:pt x="4" y="0"/>
                      </a:lnTo>
                      <a:lnTo>
                        <a:pt x="8" y="4"/>
                      </a:lnTo>
                      <a:lnTo>
                        <a:pt x="8" y="0"/>
                      </a:lnTo>
                      <a:lnTo>
                        <a:pt x="4" y="0"/>
                      </a:lnTo>
                      <a:lnTo>
                        <a:pt x="0" y="0"/>
                      </a:lnTo>
                      <a:lnTo>
                        <a:pt x="0" y="4"/>
                      </a:lnTo>
                      <a:lnTo>
                        <a:pt x="4" y="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7537" name="Freeform 163"/>
                <p:cNvSpPr>
                  <a:spLocks/>
                </p:cNvSpPr>
                <p:nvPr/>
              </p:nvSpPr>
              <p:spPr bwMode="auto">
                <a:xfrm>
                  <a:off x="587375" y="2563813"/>
                  <a:ext cx="373063" cy="93663"/>
                </a:xfrm>
                <a:custGeom>
                  <a:avLst/>
                  <a:gdLst>
                    <a:gd name="T0" fmla="*/ 2147483647 w 235"/>
                    <a:gd name="T1" fmla="*/ 2147483647 h 59"/>
                    <a:gd name="T2" fmla="*/ 2147483647 w 235"/>
                    <a:gd name="T3" fmla="*/ 2147483647 h 59"/>
                    <a:gd name="T4" fmla="*/ 2147483647 w 235"/>
                    <a:gd name="T5" fmla="*/ 2147483647 h 59"/>
                    <a:gd name="T6" fmla="*/ 2147483647 w 235"/>
                    <a:gd name="T7" fmla="*/ 0 h 59"/>
                    <a:gd name="T8" fmla="*/ 2147483647 w 235"/>
                    <a:gd name="T9" fmla="*/ 2147483647 h 59"/>
                    <a:gd name="T10" fmla="*/ 0 w 235"/>
                    <a:gd name="T11" fmla="*/ 2147483647 h 59"/>
                    <a:gd name="T12" fmla="*/ 2147483647 w 235"/>
                    <a:gd name="T13" fmla="*/ 2147483647 h 59"/>
                    <a:gd name="T14" fmla="*/ 0 w 235"/>
                    <a:gd name="T15" fmla="*/ 2147483647 h 59"/>
                    <a:gd name="T16" fmla="*/ 0 w 235"/>
                    <a:gd name="T17" fmla="*/ 2147483647 h 59"/>
                    <a:gd name="T18" fmla="*/ 0 w 235"/>
                    <a:gd name="T19" fmla="*/ 2147483647 h 59"/>
                    <a:gd name="T20" fmla="*/ 2147483647 w 235"/>
                    <a:gd name="T21" fmla="*/ 2147483647 h 59"/>
                    <a:gd name="T22" fmla="*/ 2147483647 w 235"/>
                    <a:gd name="T23" fmla="*/ 2147483647 h 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35"/>
                    <a:gd name="T37" fmla="*/ 0 h 59"/>
                    <a:gd name="T38" fmla="*/ 235 w 235"/>
                    <a:gd name="T39" fmla="*/ 59 h 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35" h="59">
                      <a:moveTo>
                        <a:pt x="8" y="56"/>
                      </a:moveTo>
                      <a:lnTo>
                        <a:pt x="4" y="59"/>
                      </a:lnTo>
                      <a:lnTo>
                        <a:pt x="235" y="8"/>
                      </a:lnTo>
                      <a:lnTo>
                        <a:pt x="235" y="0"/>
                      </a:lnTo>
                      <a:lnTo>
                        <a:pt x="4" y="48"/>
                      </a:lnTo>
                      <a:lnTo>
                        <a:pt x="0" y="56"/>
                      </a:lnTo>
                      <a:lnTo>
                        <a:pt x="4" y="48"/>
                      </a:lnTo>
                      <a:lnTo>
                        <a:pt x="0" y="52"/>
                      </a:lnTo>
                      <a:lnTo>
                        <a:pt x="0" y="56"/>
                      </a:lnTo>
                      <a:lnTo>
                        <a:pt x="4" y="59"/>
                      </a:lnTo>
                      <a:lnTo>
                        <a:pt x="8" y="56"/>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7538" name="Freeform 164"/>
                <p:cNvSpPr>
                  <a:spLocks/>
                </p:cNvSpPr>
                <p:nvPr/>
              </p:nvSpPr>
              <p:spPr bwMode="auto">
                <a:xfrm>
                  <a:off x="587375" y="2652713"/>
                  <a:ext cx="12700" cy="336550"/>
                </a:xfrm>
                <a:custGeom>
                  <a:avLst/>
                  <a:gdLst>
                    <a:gd name="T0" fmla="*/ 2147483647 w 8"/>
                    <a:gd name="T1" fmla="*/ 2147483647 h 212"/>
                    <a:gd name="T2" fmla="*/ 2147483647 w 8"/>
                    <a:gd name="T3" fmla="*/ 2147483647 h 212"/>
                    <a:gd name="T4" fmla="*/ 2147483647 w 8"/>
                    <a:gd name="T5" fmla="*/ 0 h 212"/>
                    <a:gd name="T6" fmla="*/ 0 w 8"/>
                    <a:gd name="T7" fmla="*/ 0 h 212"/>
                    <a:gd name="T8" fmla="*/ 0 w 8"/>
                    <a:gd name="T9" fmla="*/ 2147483647 h 212"/>
                    <a:gd name="T10" fmla="*/ 2147483647 w 8"/>
                    <a:gd name="T11" fmla="*/ 2147483647 h 212"/>
                    <a:gd name="T12" fmla="*/ 0 w 8"/>
                    <a:gd name="T13" fmla="*/ 2147483647 h 212"/>
                    <a:gd name="T14" fmla="*/ 0 w 8"/>
                    <a:gd name="T15" fmla="*/ 2147483647 h 212"/>
                    <a:gd name="T16" fmla="*/ 2147483647 w 8"/>
                    <a:gd name="T17" fmla="*/ 2147483647 h 212"/>
                    <a:gd name="T18" fmla="*/ 2147483647 w 8"/>
                    <a:gd name="T19" fmla="*/ 2147483647 h 212"/>
                    <a:gd name="T20" fmla="*/ 2147483647 w 8"/>
                    <a:gd name="T21" fmla="*/ 2147483647 h 212"/>
                    <a:gd name="T22" fmla="*/ 2147483647 w 8"/>
                    <a:gd name="T23" fmla="*/ 2147483647 h 21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212"/>
                    <a:gd name="T38" fmla="*/ 8 w 8"/>
                    <a:gd name="T39" fmla="*/ 212 h 21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212">
                      <a:moveTo>
                        <a:pt x="4" y="200"/>
                      </a:moveTo>
                      <a:lnTo>
                        <a:pt x="8" y="208"/>
                      </a:lnTo>
                      <a:lnTo>
                        <a:pt x="8" y="0"/>
                      </a:lnTo>
                      <a:lnTo>
                        <a:pt x="0" y="0"/>
                      </a:lnTo>
                      <a:lnTo>
                        <a:pt x="0" y="208"/>
                      </a:lnTo>
                      <a:lnTo>
                        <a:pt x="4" y="212"/>
                      </a:lnTo>
                      <a:lnTo>
                        <a:pt x="0" y="208"/>
                      </a:lnTo>
                      <a:lnTo>
                        <a:pt x="0" y="212"/>
                      </a:lnTo>
                      <a:lnTo>
                        <a:pt x="4" y="212"/>
                      </a:lnTo>
                      <a:lnTo>
                        <a:pt x="8" y="212"/>
                      </a:lnTo>
                      <a:lnTo>
                        <a:pt x="8" y="208"/>
                      </a:lnTo>
                      <a:lnTo>
                        <a:pt x="4" y="20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7539" name="Freeform 165"/>
                <p:cNvSpPr>
                  <a:spLocks/>
                </p:cNvSpPr>
                <p:nvPr/>
              </p:nvSpPr>
              <p:spPr bwMode="auto">
                <a:xfrm>
                  <a:off x="593725" y="2970213"/>
                  <a:ext cx="373063" cy="19050"/>
                </a:xfrm>
                <a:custGeom>
                  <a:avLst/>
                  <a:gdLst>
                    <a:gd name="T0" fmla="*/ 2147483647 w 235"/>
                    <a:gd name="T1" fmla="*/ 2147483647 h 12"/>
                    <a:gd name="T2" fmla="*/ 2147483647 w 235"/>
                    <a:gd name="T3" fmla="*/ 2147483647 h 12"/>
                    <a:gd name="T4" fmla="*/ 0 w 235"/>
                    <a:gd name="T5" fmla="*/ 0 h 12"/>
                    <a:gd name="T6" fmla="*/ 0 w 235"/>
                    <a:gd name="T7" fmla="*/ 2147483647 h 12"/>
                    <a:gd name="T8" fmla="*/ 2147483647 w 235"/>
                    <a:gd name="T9" fmla="*/ 2147483647 h 12"/>
                    <a:gd name="T10" fmla="*/ 2147483647 w 235"/>
                    <a:gd name="T11" fmla="*/ 2147483647 h 12"/>
                    <a:gd name="T12" fmla="*/ 2147483647 w 235"/>
                    <a:gd name="T13" fmla="*/ 2147483647 h 12"/>
                    <a:gd name="T14" fmla="*/ 2147483647 w 235"/>
                    <a:gd name="T15" fmla="*/ 2147483647 h 12"/>
                    <a:gd name="T16" fmla="*/ 2147483647 w 235"/>
                    <a:gd name="T17" fmla="*/ 2147483647 h 12"/>
                    <a:gd name="T18" fmla="*/ 2147483647 w 235"/>
                    <a:gd name="T19" fmla="*/ 2147483647 h 12"/>
                    <a:gd name="T20" fmla="*/ 2147483647 w 235"/>
                    <a:gd name="T21" fmla="*/ 2147483647 h 12"/>
                    <a:gd name="T22" fmla="*/ 2147483647 w 235"/>
                    <a:gd name="T23" fmla="*/ 2147483647 h 1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35"/>
                    <a:gd name="T37" fmla="*/ 0 h 12"/>
                    <a:gd name="T38" fmla="*/ 235 w 235"/>
                    <a:gd name="T39" fmla="*/ 12 h 1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35" h="12">
                      <a:moveTo>
                        <a:pt x="227" y="8"/>
                      </a:moveTo>
                      <a:lnTo>
                        <a:pt x="231" y="4"/>
                      </a:lnTo>
                      <a:lnTo>
                        <a:pt x="0" y="0"/>
                      </a:lnTo>
                      <a:lnTo>
                        <a:pt x="0" y="12"/>
                      </a:lnTo>
                      <a:lnTo>
                        <a:pt x="231" y="12"/>
                      </a:lnTo>
                      <a:lnTo>
                        <a:pt x="235" y="8"/>
                      </a:lnTo>
                      <a:lnTo>
                        <a:pt x="231" y="12"/>
                      </a:lnTo>
                      <a:lnTo>
                        <a:pt x="235" y="12"/>
                      </a:lnTo>
                      <a:lnTo>
                        <a:pt x="235" y="8"/>
                      </a:lnTo>
                      <a:lnTo>
                        <a:pt x="235" y="4"/>
                      </a:lnTo>
                      <a:lnTo>
                        <a:pt x="231" y="4"/>
                      </a:lnTo>
                      <a:lnTo>
                        <a:pt x="227" y="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7540" name="Freeform 166"/>
                <p:cNvSpPr>
                  <a:spLocks/>
                </p:cNvSpPr>
                <p:nvPr/>
              </p:nvSpPr>
              <p:spPr bwMode="auto">
                <a:xfrm>
                  <a:off x="973138" y="3070225"/>
                  <a:ext cx="52388" cy="19050"/>
                </a:xfrm>
                <a:custGeom>
                  <a:avLst/>
                  <a:gdLst>
                    <a:gd name="T0" fmla="*/ 2147483647 w 33"/>
                    <a:gd name="T1" fmla="*/ 2147483647 h 12"/>
                    <a:gd name="T2" fmla="*/ 2147483647 w 33"/>
                    <a:gd name="T3" fmla="*/ 0 h 12"/>
                    <a:gd name="T4" fmla="*/ 0 w 33"/>
                    <a:gd name="T5" fmla="*/ 2147483647 h 12"/>
                    <a:gd name="T6" fmla="*/ 2147483647 w 33"/>
                    <a:gd name="T7" fmla="*/ 2147483647 h 12"/>
                    <a:gd name="T8" fmla="*/ 2147483647 w 33"/>
                    <a:gd name="T9" fmla="*/ 2147483647 h 12"/>
                    <a:gd name="T10" fmla="*/ 2147483647 w 33"/>
                    <a:gd name="T11" fmla="*/ 2147483647 h 12"/>
                    <a:gd name="T12" fmla="*/ 2147483647 w 33"/>
                    <a:gd name="T13" fmla="*/ 2147483647 h 12"/>
                    <a:gd name="T14" fmla="*/ 2147483647 w 33"/>
                    <a:gd name="T15" fmla="*/ 2147483647 h 12"/>
                    <a:gd name="T16" fmla="*/ 2147483647 w 33"/>
                    <a:gd name="T17" fmla="*/ 2147483647 h 12"/>
                    <a:gd name="T18" fmla="*/ 2147483647 w 33"/>
                    <a:gd name="T19" fmla="*/ 2147483647 h 12"/>
                    <a:gd name="T20" fmla="*/ 2147483647 w 33"/>
                    <a:gd name="T21" fmla="*/ 0 h 12"/>
                    <a:gd name="T22" fmla="*/ 2147483647 w 33"/>
                    <a:gd name="T23" fmla="*/ 2147483647 h 1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3"/>
                    <a:gd name="T37" fmla="*/ 0 h 12"/>
                    <a:gd name="T38" fmla="*/ 33 w 33"/>
                    <a:gd name="T39" fmla="*/ 12 h 1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3" h="12">
                      <a:moveTo>
                        <a:pt x="25" y="4"/>
                      </a:moveTo>
                      <a:lnTo>
                        <a:pt x="29" y="0"/>
                      </a:lnTo>
                      <a:lnTo>
                        <a:pt x="0" y="4"/>
                      </a:lnTo>
                      <a:lnTo>
                        <a:pt x="4" y="12"/>
                      </a:lnTo>
                      <a:lnTo>
                        <a:pt x="29" y="12"/>
                      </a:lnTo>
                      <a:lnTo>
                        <a:pt x="33" y="4"/>
                      </a:lnTo>
                      <a:lnTo>
                        <a:pt x="29" y="12"/>
                      </a:lnTo>
                      <a:lnTo>
                        <a:pt x="33" y="8"/>
                      </a:lnTo>
                      <a:lnTo>
                        <a:pt x="33" y="4"/>
                      </a:lnTo>
                      <a:lnTo>
                        <a:pt x="29" y="0"/>
                      </a:lnTo>
                      <a:lnTo>
                        <a:pt x="25" y="4"/>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7541" name="Freeform 167"/>
                <p:cNvSpPr>
                  <a:spLocks/>
                </p:cNvSpPr>
                <p:nvPr/>
              </p:nvSpPr>
              <p:spPr bwMode="auto">
                <a:xfrm>
                  <a:off x="1012825" y="3051175"/>
                  <a:ext cx="12700" cy="25400"/>
                </a:xfrm>
                <a:custGeom>
                  <a:avLst/>
                  <a:gdLst>
                    <a:gd name="T0" fmla="*/ 2147483647 w 8"/>
                    <a:gd name="T1" fmla="*/ 2147483647 h 16"/>
                    <a:gd name="T2" fmla="*/ 0 w 8"/>
                    <a:gd name="T3" fmla="*/ 2147483647 h 16"/>
                    <a:gd name="T4" fmla="*/ 0 w 8"/>
                    <a:gd name="T5" fmla="*/ 2147483647 h 16"/>
                    <a:gd name="T6" fmla="*/ 2147483647 w 8"/>
                    <a:gd name="T7" fmla="*/ 2147483647 h 16"/>
                    <a:gd name="T8" fmla="*/ 2147483647 w 8"/>
                    <a:gd name="T9" fmla="*/ 2147483647 h 16"/>
                    <a:gd name="T10" fmla="*/ 0 w 8"/>
                    <a:gd name="T11" fmla="*/ 0 h 16"/>
                    <a:gd name="T12" fmla="*/ 2147483647 w 8"/>
                    <a:gd name="T13" fmla="*/ 2147483647 h 16"/>
                    <a:gd name="T14" fmla="*/ 2147483647 w 8"/>
                    <a:gd name="T15" fmla="*/ 0 h 16"/>
                    <a:gd name="T16" fmla="*/ 2147483647 w 8"/>
                    <a:gd name="T17" fmla="*/ 0 h 16"/>
                    <a:gd name="T18" fmla="*/ 0 w 8"/>
                    <a:gd name="T19" fmla="*/ 0 h 16"/>
                    <a:gd name="T20" fmla="*/ 0 w 8"/>
                    <a:gd name="T21" fmla="*/ 2147483647 h 16"/>
                    <a:gd name="T22" fmla="*/ 2147483647 w 8"/>
                    <a:gd name="T23" fmla="*/ 2147483647 h 1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16"/>
                    <a:gd name="T38" fmla="*/ 8 w 8"/>
                    <a:gd name="T39" fmla="*/ 16 h 1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16">
                      <a:moveTo>
                        <a:pt x="4" y="8"/>
                      </a:moveTo>
                      <a:lnTo>
                        <a:pt x="0" y="4"/>
                      </a:lnTo>
                      <a:lnTo>
                        <a:pt x="0" y="16"/>
                      </a:lnTo>
                      <a:lnTo>
                        <a:pt x="8" y="16"/>
                      </a:lnTo>
                      <a:lnTo>
                        <a:pt x="8" y="4"/>
                      </a:lnTo>
                      <a:lnTo>
                        <a:pt x="0" y="0"/>
                      </a:lnTo>
                      <a:lnTo>
                        <a:pt x="8" y="4"/>
                      </a:lnTo>
                      <a:lnTo>
                        <a:pt x="8" y="0"/>
                      </a:lnTo>
                      <a:lnTo>
                        <a:pt x="4" y="0"/>
                      </a:lnTo>
                      <a:lnTo>
                        <a:pt x="0" y="0"/>
                      </a:lnTo>
                      <a:lnTo>
                        <a:pt x="0" y="4"/>
                      </a:lnTo>
                      <a:lnTo>
                        <a:pt x="4" y="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7542" name="Freeform 168"/>
                <p:cNvSpPr>
                  <a:spLocks/>
                </p:cNvSpPr>
                <p:nvPr/>
              </p:nvSpPr>
              <p:spPr bwMode="auto">
                <a:xfrm>
                  <a:off x="1000125" y="3051175"/>
                  <a:ext cx="19050" cy="19050"/>
                </a:xfrm>
                <a:custGeom>
                  <a:avLst/>
                  <a:gdLst>
                    <a:gd name="T0" fmla="*/ 2147483647 w 12"/>
                    <a:gd name="T1" fmla="*/ 2147483647 h 12"/>
                    <a:gd name="T2" fmla="*/ 2147483647 w 12"/>
                    <a:gd name="T3" fmla="*/ 2147483647 h 12"/>
                    <a:gd name="T4" fmla="*/ 2147483647 w 12"/>
                    <a:gd name="T5" fmla="*/ 2147483647 h 12"/>
                    <a:gd name="T6" fmla="*/ 2147483647 w 12"/>
                    <a:gd name="T7" fmla="*/ 0 h 12"/>
                    <a:gd name="T8" fmla="*/ 2147483647 w 12"/>
                    <a:gd name="T9" fmla="*/ 2147483647 h 12"/>
                    <a:gd name="T10" fmla="*/ 2147483647 w 12"/>
                    <a:gd name="T11" fmla="*/ 2147483647 h 12"/>
                    <a:gd name="T12" fmla="*/ 2147483647 w 12"/>
                    <a:gd name="T13" fmla="*/ 2147483647 h 12"/>
                    <a:gd name="T14" fmla="*/ 0 w 12"/>
                    <a:gd name="T15" fmla="*/ 2147483647 h 12"/>
                    <a:gd name="T16" fmla="*/ 0 w 12"/>
                    <a:gd name="T17" fmla="*/ 2147483647 h 12"/>
                    <a:gd name="T18" fmla="*/ 2147483647 w 12"/>
                    <a:gd name="T19" fmla="*/ 2147483647 h 12"/>
                    <a:gd name="T20" fmla="*/ 2147483647 w 12"/>
                    <a:gd name="T21" fmla="*/ 2147483647 h 12"/>
                    <a:gd name="T22" fmla="*/ 2147483647 w 12"/>
                    <a:gd name="T23" fmla="*/ 2147483647 h 1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12"/>
                    <a:gd name="T38" fmla="*/ 12 w 12"/>
                    <a:gd name="T39" fmla="*/ 12 h 1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12">
                      <a:moveTo>
                        <a:pt x="4" y="12"/>
                      </a:moveTo>
                      <a:lnTo>
                        <a:pt x="8" y="12"/>
                      </a:lnTo>
                      <a:lnTo>
                        <a:pt x="12" y="8"/>
                      </a:lnTo>
                      <a:lnTo>
                        <a:pt x="8" y="0"/>
                      </a:lnTo>
                      <a:lnTo>
                        <a:pt x="4" y="4"/>
                      </a:lnTo>
                      <a:lnTo>
                        <a:pt x="0" y="8"/>
                      </a:lnTo>
                      <a:lnTo>
                        <a:pt x="4" y="12"/>
                      </a:lnTo>
                      <a:lnTo>
                        <a:pt x="8" y="12"/>
                      </a:lnTo>
                      <a:lnTo>
                        <a:pt x="4" y="12"/>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7543" name="Freeform 169"/>
                <p:cNvSpPr>
                  <a:spLocks/>
                </p:cNvSpPr>
                <p:nvPr/>
              </p:nvSpPr>
              <p:spPr bwMode="auto">
                <a:xfrm>
                  <a:off x="966788" y="3057525"/>
                  <a:ext cx="39688" cy="12700"/>
                </a:xfrm>
                <a:custGeom>
                  <a:avLst/>
                  <a:gdLst>
                    <a:gd name="T0" fmla="*/ 2147483647 w 25"/>
                    <a:gd name="T1" fmla="*/ 2147483647 h 8"/>
                    <a:gd name="T2" fmla="*/ 2147483647 w 25"/>
                    <a:gd name="T3" fmla="*/ 2147483647 h 8"/>
                    <a:gd name="T4" fmla="*/ 2147483647 w 25"/>
                    <a:gd name="T5" fmla="*/ 2147483647 h 8"/>
                    <a:gd name="T6" fmla="*/ 2147483647 w 25"/>
                    <a:gd name="T7" fmla="*/ 0 h 8"/>
                    <a:gd name="T8" fmla="*/ 2147483647 w 25"/>
                    <a:gd name="T9" fmla="*/ 0 h 8"/>
                    <a:gd name="T10" fmla="*/ 0 w 25"/>
                    <a:gd name="T11" fmla="*/ 2147483647 h 8"/>
                    <a:gd name="T12" fmla="*/ 2147483647 w 25"/>
                    <a:gd name="T13" fmla="*/ 0 h 8"/>
                    <a:gd name="T14" fmla="*/ 2147483647 w 25"/>
                    <a:gd name="T15" fmla="*/ 0 h 8"/>
                    <a:gd name="T16" fmla="*/ 0 w 25"/>
                    <a:gd name="T17" fmla="*/ 2147483647 h 8"/>
                    <a:gd name="T18" fmla="*/ 2147483647 w 25"/>
                    <a:gd name="T19" fmla="*/ 2147483647 h 8"/>
                    <a:gd name="T20" fmla="*/ 2147483647 w 25"/>
                    <a:gd name="T21" fmla="*/ 2147483647 h 8"/>
                    <a:gd name="T22" fmla="*/ 2147483647 w 25"/>
                    <a:gd name="T23" fmla="*/ 2147483647 h 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5"/>
                    <a:gd name="T37" fmla="*/ 0 h 8"/>
                    <a:gd name="T38" fmla="*/ 25 w 25"/>
                    <a:gd name="T39" fmla="*/ 8 h 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5" h="8">
                      <a:moveTo>
                        <a:pt x="12" y="4"/>
                      </a:moveTo>
                      <a:lnTo>
                        <a:pt x="8" y="8"/>
                      </a:lnTo>
                      <a:lnTo>
                        <a:pt x="25" y="8"/>
                      </a:lnTo>
                      <a:lnTo>
                        <a:pt x="25" y="0"/>
                      </a:lnTo>
                      <a:lnTo>
                        <a:pt x="8" y="0"/>
                      </a:lnTo>
                      <a:lnTo>
                        <a:pt x="0" y="4"/>
                      </a:lnTo>
                      <a:lnTo>
                        <a:pt x="8" y="0"/>
                      </a:lnTo>
                      <a:lnTo>
                        <a:pt x="4" y="0"/>
                      </a:lnTo>
                      <a:lnTo>
                        <a:pt x="0" y="4"/>
                      </a:lnTo>
                      <a:lnTo>
                        <a:pt x="4" y="8"/>
                      </a:lnTo>
                      <a:lnTo>
                        <a:pt x="8" y="8"/>
                      </a:lnTo>
                      <a:lnTo>
                        <a:pt x="12" y="4"/>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7544" name="Freeform 170"/>
                <p:cNvSpPr>
                  <a:spLocks/>
                </p:cNvSpPr>
                <p:nvPr/>
              </p:nvSpPr>
              <p:spPr bwMode="auto">
                <a:xfrm>
                  <a:off x="966788" y="3063875"/>
                  <a:ext cx="19050" cy="25400"/>
                </a:xfrm>
                <a:custGeom>
                  <a:avLst/>
                  <a:gdLst>
                    <a:gd name="T0" fmla="*/ 2147483647 w 12"/>
                    <a:gd name="T1" fmla="*/ 2147483647 h 16"/>
                    <a:gd name="T2" fmla="*/ 2147483647 w 12"/>
                    <a:gd name="T3" fmla="*/ 2147483647 h 16"/>
                    <a:gd name="T4" fmla="*/ 2147483647 w 12"/>
                    <a:gd name="T5" fmla="*/ 0 h 16"/>
                    <a:gd name="T6" fmla="*/ 0 w 12"/>
                    <a:gd name="T7" fmla="*/ 0 h 16"/>
                    <a:gd name="T8" fmla="*/ 0 w 12"/>
                    <a:gd name="T9" fmla="*/ 2147483647 h 16"/>
                    <a:gd name="T10" fmla="*/ 2147483647 w 12"/>
                    <a:gd name="T11" fmla="*/ 2147483647 h 16"/>
                    <a:gd name="T12" fmla="*/ 0 w 12"/>
                    <a:gd name="T13" fmla="*/ 2147483647 h 16"/>
                    <a:gd name="T14" fmla="*/ 2147483647 w 12"/>
                    <a:gd name="T15" fmla="*/ 2147483647 h 16"/>
                    <a:gd name="T16" fmla="*/ 2147483647 w 12"/>
                    <a:gd name="T17" fmla="*/ 2147483647 h 16"/>
                    <a:gd name="T18" fmla="*/ 2147483647 w 12"/>
                    <a:gd name="T19" fmla="*/ 2147483647 h 16"/>
                    <a:gd name="T20" fmla="*/ 2147483647 w 12"/>
                    <a:gd name="T21" fmla="*/ 2147483647 h 16"/>
                    <a:gd name="T22" fmla="*/ 2147483647 w 12"/>
                    <a:gd name="T23" fmla="*/ 2147483647 h 1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16"/>
                    <a:gd name="T38" fmla="*/ 12 w 12"/>
                    <a:gd name="T39" fmla="*/ 16 h 1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16">
                      <a:moveTo>
                        <a:pt x="4" y="8"/>
                      </a:moveTo>
                      <a:lnTo>
                        <a:pt x="12" y="12"/>
                      </a:lnTo>
                      <a:lnTo>
                        <a:pt x="12" y="0"/>
                      </a:lnTo>
                      <a:lnTo>
                        <a:pt x="0" y="0"/>
                      </a:lnTo>
                      <a:lnTo>
                        <a:pt x="0" y="12"/>
                      </a:lnTo>
                      <a:lnTo>
                        <a:pt x="8" y="16"/>
                      </a:lnTo>
                      <a:lnTo>
                        <a:pt x="0" y="12"/>
                      </a:lnTo>
                      <a:lnTo>
                        <a:pt x="4" y="16"/>
                      </a:lnTo>
                      <a:lnTo>
                        <a:pt x="8" y="16"/>
                      </a:lnTo>
                      <a:lnTo>
                        <a:pt x="12" y="12"/>
                      </a:lnTo>
                      <a:lnTo>
                        <a:pt x="4" y="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7545" name="Freeform 171"/>
                <p:cNvSpPr>
                  <a:spLocks/>
                </p:cNvSpPr>
                <p:nvPr/>
              </p:nvSpPr>
              <p:spPr bwMode="auto">
                <a:xfrm>
                  <a:off x="1019175" y="2589213"/>
                  <a:ext cx="334963" cy="649288"/>
                </a:xfrm>
                <a:custGeom>
                  <a:avLst/>
                  <a:gdLst>
                    <a:gd name="T0" fmla="*/ 2147483647 w 211"/>
                    <a:gd name="T1" fmla="*/ 0 h 409"/>
                    <a:gd name="T2" fmla="*/ 0 w 211"/>
                    <a:gd name="T3" fmla="*/ 2147483647 h 409"/>
                    <a:gd name="T4" fmla="*/ 0 w 211"/>
                    <a:gd name="T5" fmla="*/ 2147483647 h 409"/>
                    <a:gd name="T6" fmla="*/ 2147483647 w 211"/>
                    <a:gd name="T7" fmla="*/ 2147483647 h 409"/>
                    <a:gd name="T8" fmla="*/ 2147483647 w 211"/>
                    <a:gd name="T9" fmla="*/ 2147483647 h 409"/>
                    <a:gd name="T10" fmla="*/ 2147483647 w 211"/>
                    <a:gd name="T11" fmla="*/ 2147483647 h 409"/>
                    <a:gd name="T12" fmla="*/ 2147483647 w 211"/>
                    <a:gd name="T13" fmla="*/ 2147483647 h 409"/>
                    <a:gd name="T14" fmla="*/ 2147483647 w 211"/>
                    <a:gd name="T15" fmla="*/ 2147483647 h 409"/>
                    <a:gd name="T16" fmla="*/ 2147483647 w 211"/>
                    <a:gd name="T17" fmla="*/ 2147483647 h 409"/>
                    <a:gd name="T18" fmla="*/ 2147483647 w 211"/>
                    <a:gd name="T19" fmla="*/ 2147483647 h 409"/>
                    <a:gd name="T20" fmla="*/ 2147483647 w 211"/>
                    <a:gd name="T21" fmla="*/ 2147483647 h 409"/>
                    <a:gd name="T22" fmla="*/ 2147483647 w 211"/>
                    <a:gd name="T23" fmla="*/ 2147483647 h 409"/>
                    <a:gd name="T24" fmla="*/ 2147483647 w 211"/>
                    <a:gd name="T25" fmla="*/ 2147483647 h 409"/>
                    <a:gd name="T26" fmla="*/ 2147483647 w 211"/>
                    <a:gd name="T27" fmla="*/ 2147483647 h 409"/>
                    <a:gd name="T28" fmla="*/ 2147483647 w 211"/>
                    <a:gd name="T29" fmla="*/ 2147483647 h 409"/>
                    <a:gd name="T30" fmla="*/ 2147483647 w 211"/>
                    <a:gd name="T31" fmla="*/ 2147483647 h 409"/>
                    <a:gd name="T32" fmla="*/ 2147483647 w 211"/>
                    <a:gd name="T33" fmla="*/ 2147483647 h 409"/>
                    <a:gd name="T34" fmla="*/ 2147483647 w 211"/>
                    <a:gd name="T35" fmla="*/ 2147483647 h 409"/>
                    <a:gd name="T36" fmla="*/ 2147483647 w 211"/>
                    <a:gd name="T37" fmla="*/ 2147483647 h 409"/>
                    <a:gd name="T38" fmla="*/ 2147483647 w 211"/>
                    <a:gd name="T39" fmla="*/ 2147483647 h 409"/>
                    <a:gd name="T40" fmla="*/ 2147483647 w 211"/>
                    <a:gd name="T41" fmla="*/ 2147483647 h 409"/>
                    <a:gd name="T42" fmla="*/ 2147483647 w 211"/>
                    <a:gd name="T43" fmla="*/ 2147483647 h 409"/>
                    <a:gd name="T44" fmla="*/ 2147483647 w 211"/>
                    <a:gd name="T45" fmla="*/ 2147483647 h 409"/>
                    <a:gd name="T46" fmla="*/ 2147483647 w 211"/>
                    <a:gd name="T47" fmla="*/ 0 h 409"/>
                    <a:gd name="T48" fmla="*/ 2147483647 w 211"/>
                    <a:gd name="T49" fmla="*/ 0 h 409"/>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11"/>
                    <a:gd name="T76" fmla="*/ 0 h 409"/>
                    <a:gd name="T77" fmla="*/ 211 w 211"/>
                    <a:gd name="T78" fmla="*/ 409 h 409"/>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11" h="409">
                      <a:moveTo>
                        <a:pt x="28" y="0"/>
                      </a:moveTo>
                      <a:lnTo>
                        <a:pt x="0" y="4"/>
                      </a:lnTo>
                      <a:lnTo>
                        <a:pt x="0" y="402"/>
                      </a:lnTo>
                      <a:lnTo>
                        <a:pt x="85" y="409"/>
                      </a:lnTo>
                      <a:lnTo>
                        <a:pt x="109" y="402"/>
                      </a:lnTo>
                      <a:lnTo>
                        <a:pt x="113" y="402"/>
                      </a:lnTo>
                      <a:lnTo>
                        <a:pt x="121" y="402"/>
                      </a:lnTo>
                      <a:lnTo>
                        <a:pt x="125" y="402"/>
                      </a:lnTo>
                      <a:lnTo>
                        <a:pt x="134" y="402"/>
                      </a:lnTo>
                      <a:lnTo>
                        <a:pt x="146" y="398"/>
                      </a:lnTo>
                      <a:lnTo>
                        <a:pt x="154" y="394"/>
                      </a:lnTo>
                      <a:lnTo>
                        <a:pt x="166" y="394"/>
                      </a:lnTo>
                      <a:lnTo>
                        <a:pt x="174" y="390"/>
                      </a:lnTo>
                      <a:lnTo>
                        <a:pt x="178" y="386"/>
                      </a:lnTo>
                      <a:lnTo>
                        <a:pt x="186" y="382"/>
                      </a:lnTo>
                      <a:lnTo>
                        <a:pt x="190" y="378"/>
                      </a:lnTo>
                      <a:lnTo>
                        <a:pt x="190" y="374"/>
                      </a:lnTo>
                      <a:lnTo>
                        <a:pt x="194" y="374"/>
                      </a:lnTo>
                      <a:lnTo>
                        <a:pt x="194" y="370"/>
                      </a:lnTo>
                      <a:lnTo>
                        <a:pt x="211" y="358"/>
                      </a:lnTo>
                      <a:lnTo>
                        <a:pt x="211" y="335"/>
                      </a:lnTo>
                      <a:lnTo>
                        <a:pt x="28" y="0"/>
                      </a:lnTo>
                      <a:close/>
                    </a:path>
                  </a:pathLst>
                </a:custGeom>
                <a:solidFill>
                  <a:srgbClr val="333333"/>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7546" name="Freeform 172"/>
                <p:cNvSpPr>
                  <a:spLocks/>
                </p:cNvSpPr>
                <p:nvPr/>
              </p:nvSpPr>
              <p:spPr bwMode="auto">
                <a:xfrm>
                  <a:off x="1012825" y="2582863"/>
                  <a:ext cx="50800" cy="19050"/>
                </a:xfrm>
                <a:custGeom>
                  <a:avLst/>
                  <a:gdLst>
                    <a:gd name="T0" fmla="*/ 2147483647 w 32"/>
                    <a:gd name="T1" fmla="*/ 2147483647 h 12"/>
                    <a:gd name="T2" fmla="*/ 2147483647 w 32"/>
                    <a:gd name="T3" fmla="*/ 2147483647 h 12"/>
                    <a:gd name="T4" fmla="*/ 2147483647 w 32"/>
                    <a:gd name="T5" fmla="*/ 2147483647 h 12"/>
                    <a:gd name="T6" fmla="*/ 2147483647 w 32"/>
                    <a:gd name="T7" fmla="*/ 0 h 12"/>
                    <a:gd name="T8" fmla="*/ 2147483647 w 32"/>
                    <a:gd name="T9" fmla="*/ 2147483647 h 12"/>
                    <a:gd name="T10" fmla="*/ 0 w 32"/>
                    <a:gd name="T11" fmla="*/ 2147483647 h 12"/>
                    <a:gd name="T12" fmla="*/ 2147483647 w 32"/>
                    <a:gd name="T13" fmla="*/ 2147483647 h 12"/>
                    <a:gd name="T14" fmla="*/ 0 w 32"/>
                    <a:gd name="T15" fmla="*/ 2147483647 h 12"/>
                    <a:gd name="T16" fmla="*/ 0 w 32"/>
                    <a:gd name="T17" fmla="*/ 2147483647 h 12"/>
                    <a:gd name="T18" fmla="*/ 0 w 32"/>
                    <a:gd name="T19" fmla="*/ 2147483647 h 12"/>
                    <a:gd name="T20" fmla="*/ 2147483647 w 32"/>
                    <a:gd name="T21" fmla="*/ 2147483647 h 12"/>
                    <a:gd name="T22" fmla="*/ 2147483647 w 32"/>
                    <a:gd name="T23" fmla="*/ 2147483647 h 1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2"/>
                    <a:gd name="T37" fmla="*/ 0 h 12"/>
                    <a:gd name="T38" fmla="*/ 32 w 32"/>
                    <a:gd name="T39" fmla="*/ 12 h 1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2" h="12">
                      <a:moveTo>
                        <a:pt x="8" y="8"/>
                      </a:moveTo>
                      <a:lnTo>
                        <a:pt x="4" y="12"/>
                      </a:lnTo>
                      <a:lnTo>
                        <a:pt x="32" y="8"/>
                      </a:lnTo>
                      <a:lnTo>
                        <a:pt x="32" y="0"/>
                      </a:lnTo>
                      <a:lnTo>
                        <a:pt x="4" y="4"/>
                      </a:lnTo>
                      <a:lnTo>
                        <a:pt x="0" y="8"/>
                      </a:lnTo>
                      <a:lnTo>
                        <a:pt x="4" y="4"/>
                      </a:lnTo>
                      <a:lnTo>
                        <a:pt x="0" y="8"/>
                      </a:lnTo>
                      <a:lnTo>
                        <a:pt x="0" y="12"/>
                      </a:lnTo>
                      <a:lnTo>
                        <a:pt x="4" y="12"/>
                      </a:lnTo>
                      <a:lnTo>
                        <a:pt x="8" y="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7547" name="Freeform 173"/>
                <p:cNvSpPr>
                  <a:spLocks/>
                </p:cNvSpPr>
                <p:nvPr/>
              </p:nvSpPr>
              <p:spPr bwMode="auto">
                <a:xfrm>
                  <a:off x="1012825" y="2595563"/>
                  <a:ext cx="12700" cy="636588"/>
                </a:xfrm>
                <a:custGeom>
                  <a:avLst/>
                  <a:gdLst>
                    <a:gd name="T0" fmla="*/ 2147483647 w 8"/>
                    <a:gd name="T1" fmla="*/ 2147483647 h 401"/>
                    <a:gd name="T2" fmla="*/ 2147483647 w 8"/>
                    <a:gd name="T3" fmla="*/ 2147483647 h 401"/>
                    <a:gd name="T4" fmla="*/ 2147483647 w 8"/>
                    <a:gd name="T5" fmla="*/ 0 h 401"/>
                    <a:gd name="T6" fmla="*/ 0 w 8"/>
                    <a:gd name="T7" fmla="*/ 0 h 401"/>
                    <a:gd name="T8" fmla="*/ 0 w 8"/>
                    <a:gd name="T9" fmla="*/ 2147483647 h 401"/>
                    <a:gd name="T10" fmla="*/ 2147483647 w 8"/>
                    <a:gd name="T11" fmla="*/ 2147483647 h 401"/>
                    <a:gd name="T12" fmla="*/ 0 w 8"/>
                    <a:gd name="T13" fmla="*/ 2147483647 h 401"/>
                    <a:gd name="T14" fmla="*/ 0 w 8"/>
                    <a:gd name="T15" fmla="*/ 2147483647 h 401"/>
                    <a:gd name="T16" fmla="*/ 2147483647 w 8"/>
                    <a:gd name="T17" fmla="*/ 2147483647 h 401"/>
                    <a:gd name="T18" fmla="*/ 2147483647 w 8"/>
                    <a:gd name="T19" fmla="*/ 2147483647 h 401"/>
                    <a:gd name="T20" fmla="*/ 2147483647 w 8"/>
                    <a:gd name="T21" fmla="*/ 2147483647 h 401"/>
                    <a:gd name="T22" fmla="*/ 2147483647 w 8"/>
                    <a:gd name="T23" fmla="*/ 2147483647 h 40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401"/>
                    <a:gd name="T38" fmla="*/ 8 w 8"/>
                    <a:gd name="T39" fmla="*/ 401 h 40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401">
                      <a:moveTo>
                        <a:pt x="4" y="394"/>
                      </a:moveTo>
                      <a:lnTo>
                        <a:pt x="8" y="398"/>
                      </a:lnTo>
                      <a:lnTo>
                        <a:pt x="8" y="0"/>
                      </a:lnTo>
                      <a:lnTo>
                        <a:pt x="0" y="0"/>
                      </a:lnTo>
                      <a:lnTo>
                        <a:pt x="0" y="398"/>
                      </a:lnTo>
                      <a:lnTo>
                        <a:pt x="4" y="401"/>
                      </a:lnTo>
                      <a:lnTo>
                        <a:pt x="0" y="398"/>
                      </a:lnTo>
                      <a:lnTo>
                        <a:pt x="0" y="401"/>
                      </a:lnTo>
                      <a:lnTo>
                        <a:pt x="4" y="401"/>
                      </a:lnTo>
                      <a:lnTo>
                        <a:pt x="8" y="401"/>
                      </a:lnTo>
                      <a:lnTo>
                        <a:pt x="8" y="398"/>
                      </a:lnTo>
                      <a:lnTo>
                        <a:pt x="4" y="394"/>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7548" name="Freeform 174"/>
                <p:cNvSpPr>
                  <a:spLocks/>
                </p:cNvSpPr>
                <p:nvPr/>
              </p:nvSpPr>
              <p:spPr bwMode="auto">
                <a:xfrm>
                  <a:off x="1019175" y="3221038"/>
                  <a:ext cx="141288" cy="23813"/>
                </a:xfrm>
                <a:custGeom>
                  <a:avLst/>
                  <a:gdLst>
                    <a:gd name="T0" fmla="*/ 2147483647 w 89"/>
                    <a:gd name="T1" fmla="*/ 2147483647 h 15"/>
                    <a:gd name="T2" fmla="*/ 2147483647 w 89"/>
                    <a:gd name="T3" fmla="*/ 2147483647 h 15"/>
                    <a:gd name="T4" fmla="*/ 0 w 89"/>
                    <a:gd name="T5" fmla="*/ 0 h 15"/>
                    <a:gd name="T6" fmla="*/ 0 w 89"/>
                    <a:gd name="T7" fmla="*/ 2147483647 h 15"/>
                    <a:gd name="T8" fmla="*/ 2147483647 w 89"/>
                    <a:gd name="T9" fmla="*/ 2147483647 h 15"/>
                    <a:gd name="T10" fmla="*/ 2147483647 w 89"/>
                    <a:gd name="T11" fmla="*/ 2147483647 h 15"/>
                    <a:gd name="T12" fmla="*/ 2147483647 w 89"/>
                    <a:gd name="T13" fmla="*/ 2147483647 h 15"/>
                    <a:gd name="T14" fmla="*/ 2147483647 w 89"/>
                    <a:gd name="T15" fmla="*/ 2147483647 h 15"/>
                    <a:gd name="T16" fmla="*/ 2147483647 w 89"/>
                    <a:gd name="T17" fmla="*/ 2147483647 h 15"/>
                    <a:gd name="T18" fmla="*/ 2147483647 w 89"/>
                    <a:gd name="T19" fmla="*/ 2147483647 h 15"/>
                    <a:gd name="T20" fmla="*/ 2147483647 w 89"/>
                    <a:gd name="T21" fmla="*/ 2147483647 h 15"/>
                    <a:gd name="T22" fmla="*/ 2147483647 w 89"/>
                    <a:gd name="T23" fmla="*/ 2147483647 h 1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9"/>
                    <a:gd name="T37" fmla="*/ 0 h 15"/>
                    <a:gd name="T38" fmla="*/ 89 w 89"/>
                    <a:gd name="T39" fmla="*/ 15 h 1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9" h="15">
                      <a:moveTo>
                        <a:pt x="81" y="7"/>
                      </a:moveTo>
                      <a:lnTo>
                        <a:pt x="85" y="7"/>
                      </a:lnTo>
                      <a:lnTo>
                        <a:pt x="0" y="0"/>
                      </a:lnTo>
                      <a:lnTo>
                        <a:pt x="0" y="7"/>
                      </a:lnTo>
                      <a:lnTo>
                        <a:pt x="85" y="15"/>
                      </a:lnTo>
                      <a:lnTo>
                        <a:pt x="89" y="11"/>
                      </a:lnTo>
                      <a:lnTo>
                        <a:pt x="85" y="7"/>
                      </a:lnTo>
                      <a:lnTo>
                        <a:pt x="81" y="7"/>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7549" name="Freeform 175"/>
                <p:cNvSpPr>
                  <a:spLocks/>
                </p:cNvSpPr>
                <p:nvPr/>
              </p:nvSpPr>
              <p:spPr bwMode="auto">
                <a:xfrm>
                  <a:off x="1147763" y="3221038"/>
                  <a:ext cx="50800" cy="23813"/>
                </a:xfrm>
                <a:custGeom>
                  <a:avLst/>
                  <a:gdLst>
                    <a:gd name="T0" fmla="*/ 2147483647 w 32"/>
                    <a:gd name="T1" fmla="*/ 0 h 15"/>
                    <a:gd name="T2" fmla="*/ 2147483647 w 32"/>
                    <a:gd name="T3" fmla="*/ 0 h 15"/>
                    <a:gd name="T4" fmla="*/ 0 w 32"/>
                    <a:gd name="T5" fmla="*/ 2147483647 h 15"/>
                    <a:gd name="T6" fmla="*/ 2147483647 w 32"/>
                    <a:gd name="T7" fmla="*/ 2147483647 h 15"/>
                    <a:gd name="T8" fmla="*/ 2147483647 w 32"/>
                    <a:gd name="T9" fmla="*/ 2147483647 h 15"/>
                    <a:gd name="T10" fmla="*/ 2147483647 w 32"/>
                    <a:gd name="T11" fmla="*/ 2147483647 h 15"/>
                    <a:gd name="T12" fmla="*/ 2147483647 w 32"/>
                    <a:gd name="T13" fmla="*/ 2147483647 h 15"/>
                    <a:gd name="T14" fmla="*/ 2147483647 w 32"/>
                    <a:gd name="T15" fmla="*/ 2147483647 h 15"/>
                    <a:gd name="T16" fmla="*/ 2147483647 w 32"/>
                    <a:gd name="T17" fmla="*/ 0 h 15"/>
                    <a:gd name="T18" fmla="*/ 2147483647 w 32"/>
                    <a:gd name="T19" fmla="*/ 0 h 15"/>
                    <a:gd name="T20" fmla="*/ 2147483647 w 32"/>
                    <a:gd name="T21" fmla="*/ 0 h 15"/>
                    <a:gd name="T22" fmla="*/ 2147483647 w 32"/>
                    <a:gd name="T23" fmla="*/ 0 h 1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2"/>
                    <a:gd name="T37" fmla="*/ 0 h 15"/>
                    <a:gd name="T38" fmla="*/ 32 w 32"/>
                    <a:gd name="T39" fmla="*/ 15 h 1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2" h="15">
                      <a:moveTo>
                        <a:pt x="28" y="0"/>
                      </a:moveTo>
                      <a:lnTo>
                        <a:pt x="24" y="0"/>
                      </a:lnTo>
                      <a:lnTo>
                        <a:pt x="0" y="7"/>
                      </a:lnTo>
                      <a:lnTo>
                        <a:pt x="4" y="15"/>
                      </a:lnTo>
                      <a:lnTo>
                        <a:pt x="28" y="7"/>
                      </a:lnTo>
                      <a:lnTo>
                        <a:pt x="32" y="4"/>
                      </a:lnTo>
                      <a:lnTo>
                        <a:pt x="32" y="0"/>
                      </a:lnTo>
                      <a:lnTo>
                        <a:pt x="28" y="0"/>
                      </a:lnTo>
                      <a:lnTo>
                        <a:pt x="24" y="0"/>
                      </a:lnTo>
                      <a:lnTo>
                        <a:pt x="28"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7550" name="Freeform 176"/>
                <p:cNvSpPr>
                  <a:spLocks/>
                </p:cNvSpPr>
                <p:nvPr/>
              </p:nvSpPr>
              <p:spPr bwMode="auto">
                <a:xfrm>
                  <a:off x="1192213" y="3208338"/>
                  <a:ext cx="96838" cy="23813"/>
                </a:xfrm>
                <a:custGeom>
                  <a:avLst/>
                  <a:gdLst>
                    <a:gd name="T0" fmla="*/ 2147483647 w 61"/>
                    <a:gd name="T1" fmla="*/ 0 h 15"/>
                    <a:gd name="T2" fmla="*/ 2147483647 w 61"/>
                    <a:gd name="T3" fmla="*/ 0 h 15"/>
                    <a:gd name="T4" fmla="*/ 2147483647 w 61"/>
                    <a:gd name="T5" fmla="*/ 0 h 15"/>
                    <a:gd name="T6" fmla="*/ 2147483647 w 61"/>
                    <a:gd name="T7" fmla="*/ 2147483647 h 15"/>
                    <a:gd name="T8" fmla="*/ 2147483647 w 61"/>
                    <a:gd name="T9" fmla="*/ 2147483647 h 15"/>
                    <a:gd name="T10" fmla="*/ 2147483647 w 61"/>
                    <a:gd name="T11" fmla="*/ 2147483647 h 15"/>
                    <a:gd name="T12" fmla="*/ 2147483647 w 61"/>
                    <a:gd name="T13" fmla="*/ 2147483647 h 15"/>
                    <a:gd name="T14" fmla="*/ 2147483647 w 61"/>
                    <a:gd name="T15" fmla="*/ 2147483647 h 15"/>
                    <a:gd name="T16" fmla="*/ 0 w 61"/>
                    <a:gd name="T17" fmla="*/ 2147483647 h 15"/>
                    <a:gd name="T18" fmla="*/ 0 w 61"/>
                    <a:gd name="T19" fmla="*/ 2147483647 h 15"/>
                    <a:gd name="T20" fmla="*/ 0 w 61"/>
                    <a:gd name="T21" fmla="*/ 2147483647 h 15"/>
                    <a:gd name="T22" fmla="*/ 0 w 61"/>
                    <a:gd name="T23" fmla="*/ 2147483647 h 15"/>
                    <a:gd name="T24" fmla="*/ 2147483647 w 61"/>
                    <a:gd name="T25" fmla="*/ 2147483647 h 15"/>
                    <a:gd name="T26" fmla="*/ 2147483647 w 61"/>
                    <a:gd name="T27" fmla="*/ 2147483647 h 15"/>
                    <a:gd name="T28" fmla="*/ 2147483647 w 61"/>
                    <a:gd name="T29" fmla="*/ 2147483647 h 15"/>
                    <a:gd name="T30" fmla="*/ 2147483647 w 61"/>
                    <a:gd name="T31" fmla="*/ 2147483647 h 15"/>
                    <a:gd name="T32" fmla="*/ 2147483647 w 61"/>
                    <a:gd name="T33" fmla="*/ 2147483647 h 15"/>
                    <a:gd name="T34" fmla="*/ 2147483647 w 61"/>
                    <a:gd name="T35" fmla="*/ 2147483647 h 15"/>
                    <a:gd name="T36" fmla="*/ 2147483647 w 61"/>
                    <a:gd name="T37" fmla="*/ 2147483647 h 15"/>
                    <a:gd name="T38" fmla="*/ 2147483647 w 61"/>
                    <a:gd name="T39" fmla="*/ 2147483647 h 15"/>
                    <a:gd name="T40" fmla="*/ 2147483647 w 61"/>
                    <a:gd name="T41" fmla="*/ 0 h 1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61"/>
                    <a:gd name="T64" fmla="*/ 0 h 15"/>
                    <a:gd name="T65" fmla="*/ 61 w 61"/>
                    <a:gd name="T66" fmla="*/ 15 h 1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61" h="15">
                      <a:moveTo>
                        <a:pt x="57" y="0"/>
                      </a:moveTo>
                      <a:lnTo>
                        <a:pt x="57" y="0"/>
                      </a:lnTo>
                      <a:lnTo>
                        <a:pt x="45" y="0"/>
                      </a:lnTo>
                      <a:lnTo>
                        <a:pt x="37" y="4"/>
                      </a:lnTo>
                      <a:lnTo>
                        <a:pt x="25" y="4"/>
                      </a:lnTo>
                      <a:lnTo>
                        <a:pt x="16" y="8"/>
                      </a:lnTo>
                      <a:lnTo>
                        <a:pt x="12" y="8"/>
                      </a:lnTo>
                      <a:lnTo>
                        <a:pt x="4" y="8"/>
                      </a:lnTo>
                      <a:lnTo>
                        <a:pt x="0" y="8"/>
                      </a:lnTo>
                      <a:lnTo>
                        <a:pt x="0" y="15"/>
                      </a:lnTo>
                      <a:lnTo>
                        <a:pt x="4" y="15"/>
                      </a:lnTo>
                      <a:lnTo>
                        <a:pt x="12" y="15"/>
                      </a:lnTo>
                      <a:lnTo>
                        <a:pt x="16" y="15"/>
                      </a:lnTo>
                      <a:lnTo>
                        <a:pt x="29" y="15"/>
                      </a:lnTo>
                      <a:lnTo>
                        <a:pt x="37" y="12"/>
                      </a:lnTo>
                      <a:lnTo>
                        <a:pt x="49" y="12"/>
                      </a:lnTo>
                      <a:lnTo>
                        <a:pt x="61" y="8"/>
                      </a:lnTo>
                      <a:lnTo>
                        <a:pt x="57"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7551" name="Freeform 177"/>
                <p:cNvSpPr>
                  <a:spLocks/>
                </p:cNvSpPr>
                <p:nvPr/>
              </p:nvSpPr>
              <p:spPr bwMode="auto">
                <a:xfrm>
                  <a:off x="1282700" y="3170238"/>
                  <a:ext cx="52388" cy="50800"/>
                </a:xfrm>
                <a:custGeom>
                  <a:avLst/>
                  <a:gdLst>
                    <a:gd name="T0" fmla="*/ 2147483647 w 33"/>
                    <a:gd name="T1" fmla="*/ 2147483647 h 32"/>
                    <a:gd name="T2" fmla="*/ 2147483647 w 33"/>
                    <a:gd name="T3" fmla="*/ 2147483647 h 32"/>
                    <a:gd name="T4" fmla="*/ 2147483647 w 33"/>
                    <a:gd name="T5" fmla="*/ 2147483647 h 32"/>
                    <a:gd name="T6" fmla="*/ 2147483647 w 33"/>
                    <a:gd name="T7" fmla="*/ 2147483647 h 32"/>
                    <a:gd name="T8" fmla="*/ 2147483647 w 33"/>
                    <a:gd name="T9" fmla="*/ 2147483647 h 32"/>
                    <a:gd name="T10" fmla="*/ 2147483647 w 33"/>
                    <a:gd name="T11" fmla="*/ 2147483647 h 32"/>
                    <a:gd name="T12" fmla="*/ 2147483647 w 33"/>
                    <a:gd name="T13" fmla="*/ 2147483647 h 32"/>
                    <a:gd name="T14" fmla="*/ 2147483647 w 33"/>
                    <a:gd name="T15" fmla="*/ 2147483647 h 32"/>
                    <a:gd name="T16" fmla="*/ 2147483647 w 33"/>
                    <a:gd name="T17" fmla="*/ 2147483647 h 32"/>
                    <a:gd name="T18" fmla="*/ 0 w 33"/>
                    <a:gd name="T19" fmla="*/ 2147483647 h 32"/>
                    <a:gd name="T20" fmla="*/ 2147483647 w 33"/>
                    <a:gd name="T21" fmla="*/ 2147483647 h 32"/>
                    <a:gd name="T22" fmla="*/ 2147483647 w 33"/>
                    <a:gd name="T23" fmla="*/ 2147483647 h 32"/>
                    <a:gd name="T24" fmla="*/ 2147483647 w 33"/>
                    <a:gd name="T25" fmla="*/ 2147483647 h 32"/>
                    <a:gd name="T26" fmla="*/ 2147483647 w 33"/>
                    <a:gd name="T27" fmla="*/ 2147483647 h 32"/>
                    <a:gd name="T28" fmla="*/ 2147483647 w 33"/>
                    <a:gd name="T29" fmla="*/ 2147483647 h 32"/>
                    <a:gd name="T30" fmla="*/ 2147483647 w 33"/>
                    <a:gd name="T31" fmla="*/ 2147483647 h 32"/>
                    <a:gd name="T32" fmla="*/ 2147483647 w 33"/>
                    <a:gd name="T33" fmla="*/ 2147483647 h 32"/>
                    <a:gd name="T34" fmla="*/ 2147483647 w 33"/>
                    <a:gd name="T35" fmla="*/ 2147483647 h 32"/>
                    <a:gd name="T36" fmla="*/ 2147483647 w 33"/>
                    <a:gd name="T37" fmla="*/ 2147483647 h 32"/>
                    <a:gd name="T38" fmla="*/ 2147483647 w 33"/>
                    <a:gd name="T39" fmla="*/ 2147483647 h 32"/>
                    <a:gd name="T40" fmla="*/ 2147483647 w 33"/>
                    <a:gd name="T41" fmla="*/ 2147483647 h 32"/>
                    <a:gd name="T42" fmla="*/ 2147483647 w 33"/>
                    <a:gd name="T43" fmla="*/ 2147483647 h 32"/>
                    <a:gd name="T44" fmla="*/ 2147483647 w 33"/>
                    <a:gd name="T45" fmla="*/ 0 h 32"/>
                    <a:gd name="T46" fmla="*/ 2147483647 w 33"/>
                    <a:gd name="T47" fmla="*/ 0 h 32"/>
                    <a:gd name="T48" fmla="*/ 2147483647 w 33"/>
                    <a:gd name="T49" fmla="*/ 2147483647 h 32"/>
                    <a:gd name="T50" fmla="*/ 2147483647 w 33"/>
                    <a:gd name="T51" fmla="*/ 2147483647 h 32"/>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33"/>
                    <a:gd name="T79" fmla="*/ 0 h 32"/>
                    <a:gd name="T80" fmla="*/ 33 w 33"/>
                    <a:gd name="T81" fmla="*/ 32 h 32"/>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33" h="32">
                      <a:moveTo>
                        <a:pt x="24" y="4"/>
                      </a:moveTo>
                      <a:lnTo>
                        <a:pt x="24" y="4"/>
                      </a:lnTo>
                      <a:lnTo>
                        <a:pt x="20" y="8"/>
                      </a:lnTo>
                      <a:lnTo>
                        <a:pt x="16" y="12"/>
                      </a:lnTo>
                      <a:lnTo>
                        <a:pt x="12" y="16"/>
                      </a:lnTo>
                      <a:lnTo>
                        <a:pt x="4" y="20"/>
                      </a:lnTo>
                      <a:lnTo>
                        <a:pt x="0" y="24"/>
                      </a:lnTo>
                      <a:lnTo>
                        <a:pt x="4" y="32"/>
                      </a:lnTo>
                      <a:lnTo>
                        <a:pt x="12" y="28"/>
                      </a:lnTo>
                      <a:lnTo>
                        <a:pt x="16" y="24"/>
                      </a:lnTo>
                      <a:lnTo>
                        <a:pt x="20" y="20"/>
                      </a:lnTo>
                      <a:lnTo>
                        <a:pt x="24" y="16"/>
                      </a:lnTo>
                      <a:lnTo>
                        <a:pt x="28" y="12"/>
                      </a:lnTo>
                      <a:lnTo>
                        <a:pt x="33" y="8"/>
                      </a:lnTo>
                      <a:lnTo>
                        <a:pt x="28" y="8"/>
                      </a:lnTo>
                      <a:lnTo>
                        <a:pt x="33" y="8"/>
                      </a:lnTo>
                      <a:lnTo>
                        <a:pt x="33" y="4"/>
                      </a:lnTo>
                      <a:lnTo>
                        <a:pt x="28" y="0"/>
                      </a:lnTo>
                      <a:lnTo>
                        <a:pt x="24" y="0"/>
                      </a:lnTo>
                      <a:lnTo>
                        <a:pt x="24" y="4"/>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7552" name="Freeform 178"/>
                <p:cNvSpPr>
                  <a:spLocks/>
                </p:cNvSpPr>
                <p:nvPr/>
              </p:nvSpPr>
              <p:spPr bwMode="auto">
                <a:xfrm>
                  <a:off x="1320800" y="3151188"/>
                  <a:ext cx="39688" cy="31750"/>
                </a:xfrm>
                <a:custGeom>
                  <a:avLst/>
                  <a:gdLst>
                    <a:gd name="T0" fmla="*/ 2147483647 w 25"/>
                    <a:gd name="T1" fmla="*/ 2147483647 h 20"/>
                    <a:gd name="T2" fmla="*/ 2147483647 w 25"/>
                    <a:gd name="T3" fmla="*/ 0 h 20"/>
                    <a:gd name="T4" fmla="*/ 0 w 25"/>
                    <a:gd name="T5" fmla="*/ 2147483647 h 20"/>
                    <a:gd name="T6" fmla="*/ 2147483647 w 25"/>
                    <a:gd name="T7" fmla="*/ 2147483647 h 20"/>
                    <a:gd name="T8" fmla="*/ 2147483647 w 25"/>
                    <a:gd name="T9" fmla="*/ 2147483647 h 20"/>
                    <a:gd name="T10" fmla="*/ 2147483647 w 25"/>
                    <a:gd name="T11" fmla="*/ 2147483647 h 20"/>
                    <a:gd name="T12" fmla="*/ 2147483647 w 25"/>
                    <a:gd name="T13" fmla="*/ 2147483647 h 20"/>
                    <a:gd name="T14" fmla="*/ 2147483647 w 25"/>
                    <a:gd name="T15" fmla="*/ 2147483647 h 20"/>
                    <a:gd name="T16" fmla="*/ 2147483647 w 25"/>
                    <a:gd name="T17" fmla="*/ 0 h 20"/>
                    <a:gd name="T18" fmla="*/ 2147483647 w 25"/>
                    <a:gd name="T19" fmla="*/ 0 h 20"/>
                    <a:gd name="T20" fmla="*/ 2147483647 w 25"/>
                    <a:gd name="T21" fmla="*/ 0 h 20"/>
                    <a:gd name="T22" fmla="*/ 2147483647 w 25"/>
                    <a:gd name="T23" fmla="*/ 2147483647 h 2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5"/>
                    <a:gd name="T37" fmla="*/ 0 h 20"/>
                    <a:gd name="T38" fmla="*/ 25 w 25"/>
                    <a:gd name="T39" fmla="*/ 20 h 2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5" h="20">
                      <a:moveTo>
                        <a:pt x="17" y="4"/>
                      </a:moveTo>
                      <a:lnTo>
                        <a:pt x="21" y="0"/>
                      </a:lnTo>
                      <a:lnTo>
                        <a:pt x="0" y="16"/>
                      </a:lnTo>
                      <a:lnTo>
                        <a:pt x="4" y="20"/>
                      </a:lnTo>
                      <a:lnTo>
                        <a:pt x="25" y="8"/>
                      </a:lnTo>
                      <a:lnTo>
                        <a:pt x="25" y="4"/>
                      </a:lnTo>
                      <a:lnTo>
                        <a:pt x="25" y="8"/>
                      </a:lnTo>
                      <a:lnTo>
                        <a:pt x="25" y="4"/>
                      </a:lnTo>
                      <a:lnTo>
                        <a:pt x="25" y="0"/>
                      </a:lnTo>
                      <a:lnTo>
                        <a:pt x="21" y="0"/>
                      </a:lnTo>
                      <a:lnTo>
                        <a:pt x="17" y="4"/>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7553" name="Freeform 179"/>
                <p:cNvSpPr>
                  <a:spLocks/>
                </p:cNvSpPr>
                <p:nvPr/>
              </p:nvSpPr>
              <p:spPr bwMode="auto">
                <a:xfrm>
                  <a:off x="1347788" y="3114675"/>
                  <a:ext cx="12700" cy="42863"/>
                </a:xfrm>
                <a:custGeom>
                  <a:avLst/>
                  <a:gdLst>
                    <a:gd name="T0" fmla="*/ 0 w 8"/>
                    <a:gd name="T1" fmla="*/ 2147483647 h 27"/>
                    <a:gd name="T2" fmla="*/ 0 w 8"/>
                    <a:gd name="T3" fmla="*/ 2147483647 h 27"/>
                    <a:gd name="T4" fmla="*/ 0 w 8"/>
                    <a:gd name="T5" fmla="*/ 2147483647 h 27"/>
                    <a:gd name="T6" fmla="*/ 2147483647 w 8"/>
                    <a:gd name="T7" fmla="*/ 2147483647 h 27"/>
                    <a:gd name="T8" fmla="*/ 2147483647 w 8"/>
                    <a:gd name="T9" fmla="*/ 2147483647 h 27"/>
                    <a:gd name="T10" fmla="*/ 2147483647 w 8"/>
                    <a:gd name="T11" fmla="*/ 0 h 27"/>
                    <a:gd name="T12" fmla="*/ 2147483647 w 8"/>
                    <a:gd name="T13" fmla="*/ 2147483647 h 27"/>
                    <a:gd name="T14" fmla="*/ 2147483647 w 8"/>
                    <a:gd name="T15" fmla="*/ 0 h 27"/>
                    <a:gd name="T16" fmla="*/ 2147483647 w 8"/>
                    <a:gd name="T17" fmla="*/ 0 h 27"/>
                    <a:gd name="T18" fmla="*/ 0 w 8"/>
                    <a:gd name="T19" fmla="*/ 0 h 27"/>
                    <a:gd name="T20" fmla="*/ 0 w 8"/>
                    <a:gd name="T21" fmla="*/ 2147483647 h 27"/>
                    <a:gd name="T22" fmla="*/ 0 w 8"/>
                    <a:gd name="T23" fmla="*/ 2147483647 h 2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27"/>
                    <a:gd name="T38" fmla="*/ 8 w 8"/>
                    <a:gd name="T39" fmla="*/ 27 h 2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27">
                      <a:moveTo>
                        <a:pt x="0" y="4"/>
                      </a:moveTo>
                      <a:lnTo>
                        <a:pt x="0" y="4"/>
                      </a:lnTo>
                      <a:lnTo>
                        <a:pt x="0" y="27"/>
                      </a:lnTo>
                      <a:lnTo>
                        <a:pt x="8" y="27"/>
                      </a:lnTo>
                      <a:lnTo>
                        <a:pt x="8" y="4"/>
                      </a:lnTo>
                      <a:lnTo>
                        <a:pt x="8" y="0"/>
                      </a:lnTo>
                      <a:lnTo>
                        <a:pt x="8" y="4"/>
                      </a:lnTo>
                      <a:lnTo>
                        <a:pt x="8" y="0"/>
                      </a:lnTo>
                      <a:lnTo>
                        <a:pt x="4" y="0"/>
                      </a:lnTo>
                      <a:lnTo>
                        <a:pt x="0" y="0"/>
                      </a:lnTo>
                      <a:lnTo>
                        <a:pt x="0" y="4"/>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7554" name="Freeform 180"/>
                <p:cNvSpPr>
                  <a:spLocks/>
                </p:cNvSpPr>
                <p:nvPr/>
              </p:nvSpPr>
              <p:spPr bwMode="auto">
                <a:xfrm>
                  <a:off x="1057275" y="2582863"/>
                  <a:ext cx="303213" cy="538163"/>
                </a:xfrm>
                <a:custGeom>
                  <a:avLst/>
                  <a:gdLst>
                    <a:gd name="T0" fmla="*/ 2147483647 w 191"/>
                    <a:gd name="T1" fmla="*/ 2147483647 h 339"/>
                    <a:gd name="T2" fmla="*/ 0 w 191"/>
                    <a:gd name="T3" fmla="*/ 2147483647 h 339"/>
                    <a:gd name="T4" fmla="*/ 2147483647 w 191"/>
                    <a:gd name="T5" fmla="*/ 2147483647 h 339"/>
                    <a:gd name="T6" fmla="*/ 2147483647 w 191"/>
                    <a:gd name="T7" fmla="*/ 2147483647 h 339"/>
                    <a:gd name="T8" fmla="*/ 2147483647 w 191"/>
                    <a:gd name="T9" fmla="*/ 0 h 339"/>
                    <a:gd name="T10" fmla="*/ 2147483647 w 191"/>
                    <a:gd name="T11" fmla="*/ 0 h 339"/>
                    <a:gd name="T12" fmla="*/ 2147483647 w 191"/>
                    <a:gd name="T13" fmla="*/ 0 h 339"/>
                    <a:gd name="T14" fmla="*/ 2147483647 w 191"/>
                    <a:gd name="T15" fmla="*/ 0 h 339"/>
                    <a:gd name="T16" fmla="*/ 0 w 191"/>
                    <a:gd name="T17" fmla="*/ 0 h 339"/>
                    <a:gd name="T18" fmla="*/ 0 w 191"/>
                    <a:gd name="T19" fmla="*/ 0 h 339"/>
                    <a:gd name="T20" fmla="*/ 0 w 191"/>
                    <a:gd name="T21" fmla="*/ 2147483647 h 339"/>
                    <a:gd name="T22" fmla="*/ 2147483647 w 191"/>
                    <a:gd name="T23" fmla="*/ 2147483647 h 33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91"/>
                    <a:gd name="T37" fmla="*/ 0 h 339"/>
                    <a:gd name="T38" fmla="*/ 191 w 191"/>
                    <a:gd name="T39" fmla="*/ 339 h 33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91" h="339">
                      <a:moveTo>
                        <a:pt x="4" y="8"/>
                      </a:moveTo>
                      <a:lnTo>
                        <a:pt x="0" y="4"/>
                      </a:lnTo>
                      <a:lnTo>
                        <a:pt x="183" y="339"/>
                      </a:lnTo>
                      <a:lnTo>
                        <a:pt x="191" y="335"/>
                      </a:lnTo>
                      <a:lnTo>
                        <a:pt x="8" y="0"/>
                      </a:lnTo>
                      <a:lnTo>
                        <a:pt x="4" y="0"/>
                      </a:lnTo>
                      <a:lnTo>
                        <a:pt x="8" y="0"/>
                      </a:lnTo>
                      <a:lnTo>
                        <a:pt x="4" y="0"/>
                      </a:lnTo>
                      <a:lnTo>
                        <a:pt x="0" y="0"/>
                      </a:lnTo>
                      <a:lnTo>
                        <a:pt x="0" y="4"/>
                      </a:lnTo>
                      <a:lnTo>
                        <a:pt x="4" y="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7555" name="Freeform 181"/>
                <p:cNvSpPr>
                  <a:spLocks/>
                </p:cNvSpPr>
                <p:nvPr/>
              </p:nvSpPr>
              <p:spPr bwMode="auto">
                <a:xfrm>
                  <a:off x="1063625" y="2563813"/>
                  <a:ext cx="84138" cy="638175"/>
                </a:xfrm>
                <a:custGeom>
                  <a:avLst/>
                  <a:gdLst>
                    <a:gd name="T0" fmla="*/ 2147483647 w 53"/>
                    <a:gd name="T1" fmla="*/ 2147483647 h 402"/>
                    <a:gd name="T2" fmla="*/ 2147483647 w 53"/>
                    <a:gd name="T3" fmla="*/ 0 h 402"/>
                    <a:gd name="T4" fmla="*/ 0 w 53"/>
                    <a:gd name="T5" fmla="*/ 2147483647 h 402"/>
                    <a:gd name="T6" fmla="*/ 0 w 53"/>
                    <a:gd name="T7" fmla="*/ 2147483647 h 402"/>
                    <a:gd name="T8" fmla="*/ 2147483647 w 53"/>
                    <a:gd name="T9" fmla="*/ 2147483647 h 402"/>
                    <a:gd name="T10" fmla="*/ 2147483647 w 53"/>
                    <a:gd name="T11" fmla="*/ 2147483647 h 402"/>
                    <a:gd name="T12" fmla="*/ 0 60000 65536"/>
                    <a:gd name="T13" fmla="*/ 0 60000 65536"/>
                    <a:gd name="T14" fmla="*/ 0 60000 65536"/>
                    <a:gd name="T15" fmla="*/ 0 60000 65536"/>
                    <a:gd name="T16" fmla="*/ 0 60000 65536"/>
                    <a:gd name="T17" fmla="*/ 0 60000 65536"/>
                    <a:gd name="T18" fmla="*/ 0 w 53"/>
                    <a:gd name="T19" fmla="*/ 0 h 402"/>
                    <a:gd name="T20" fmla="*/ 53 w 53"/>
                    <a:gd name="T21" fmla="*/ 402 h 402"/>
                  </a:gdLst>
                  <a:ahLst/>
                  <a:cxnLst>
                    <a:cxn ang="T12">
                      <a:pos x="T0" y="T1"/>
                    </a:cxn>
                    <a:cxn ang="T13">
                      <a:pos x="T2" y="T3"/>
                    </a:cxn>
                    <a:cxn ang="T14">
                      <a:pos x="T4" y="T5"/>
                    </a:cxn>
                    <a:cxn ang="T15">
                      <a:pos x="T6" y="T7"/>
                    </a:cxn>
                    <a:cxn ang="T16">
                      <a:pos x="T8" y="T9"/>
                    </a:cxn>
                    <a:cxn ang="T17">
                      <a:pos x="T10" y="T11"/>
                    </a:cxn>
                  </a:cxnLst>
                  <a:rect l="T18" t="T19" r="T20" b="T21"/>
                  <a:pathLst>
                    <a:path w="53" h="402">
                      <a:moveTo>
                        <a:pt x="53" y="402"/>
                      </a:moveTo>
                      <a:lnTo>
                        <a:pt x="53" y="0"/>
                      </a:lnTo>
                      <a:lnTo>
                        <a:pt x="0" y="16"/>
                      </a:lnTo>
                      <a:lnTo>
                        <a:pt x="0" y="398"/>
                      </a:lnTo>
                      <a:lnTo>
                        <a:pt x="53" y="402"/>
                      </a:lnTo>
                      <a:close/>
                    </a:path>
                  </a:pathLst>
                </a:custGeom>
                <a:solidFill>
                  <a:srgbClr val="999999"/>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7556" name="Freeform 182"/>
                <p:cNvSpPr>
                  <a:spLocks/>
                </p:cNvSpPr>
                <p:nvPr/>
              </p:nvSpPr>
              <p:spPr bwMode="auto">
                <a:xfrm>
                  <a:off x="1141413" y="2559050"/>
                  <a:ext cx="12700" cy="642938"/>
                </a:xfrm>
                <a:custGeom>
                  <a:avLst/>
                  <a:gdLst>
                    <a:gd name="T0" fmla="*/ 2147483647 w 8"/>
                    <a:gd name="T1" fmla="*/ 2147483647 h 405"/>
                    <a:gd name="T2" fmla="*/ 0 w 8"/>
                    <a:gd name="T3" fmla="*/ 2147483647 h 405"/>
                    <a:gd name="T4" fmla="*/ 0 w 8"/>
                    <a:gd name="T5" fmla="*/ 2147483647 h 405"/>
                    <a:gd name="T6" fmla="*/ 2147483647 w 8"/>
                    <a:gd name="T7" fmla="*/ 2147483647 h 405"/>
                    <a:gd name="T8" fmla="*/ 2147483647 w 8"/>
                    <a:gd name="T9" fmla="*/ 2147483647 h 405"/>
                    <a:gd name="T10" fmla="*/ 2147483647 w 8"/>
                    <a:gd name="T11" fmla="*/ 0 h 405"/>
                    <a:gd name="T12" fmla="*/ 2147483647 w 8"/>
                    <a:gd name="T13" fmla="*/ 2147483647 h 405"/>
                    <a:gd name="T14" fmla="*/ 2147483647 w 8"/>
                    <a:gd name="T15" fmla="*/ 0 h 405"/>
                    <a:gd name="T16" fmla="*/ 2147483647 w 8"/>
                    <a:gd name="T17" fmla="*/ 0 h 405"/>
                    <a:gd name="T18" fmla="*/ 0 w 8"/>
                    <a:gd name="T19" fmla="*/ 0 h 405"/>
                    <a:gd name="T20" fmla="*/ 0 w 8"/>
                    <a:gd name="T21" fmla="*/ 2147483647 h 405"/>
                    <a:gd name="T22" fmla="*/ 2147483647 w 8"/>
                    <a:gd name="T23" fmla="*/ 2147483647 h 40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405"/>
                    <a:gd name="T38" fmla="*/ 8 w 8"/>
                    <a:gd name="T39" fmla="*/ 405 h 40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405">
                      <a:moveTo>
                        <a:pt x="8" y="7"/>
                      </a:moveTo>
                      <a:lnTo>
                        <a:pt x="0" y="3"/>
                      </a:lnTo>
                      <a:lnTo>
                        <a:pt x="0" y="405"/>
                      </a:lnTo>
                      <a:lnTo>
                        <a:pt x="8" y="405"/>
                      </a:lnTo>
                      <a:lnTo>
                        <a:pt x="8" y="3"/>
                      </a:lnTo>
                      <a:lnTo>
                        <a:pt x="4" y="0"/>
                      </a:lnTo>
                      <a:lnTo>
                        <a:pt x="8" y="3"/>
                      </a:lnTo>
                      <a:lnTo>
                        <a:pt x="8" y="0"/>
                      </a:lnTo>
                      <a:lnTo>
                        <a:pt x="4" y="0"/>
                      </a:lnTo>
                      <a:lnTo>
                        <a:pt x="0" y="0"/>
                      </a:lnTo>
                      <a:lnTo>
                        <a:pt x="0" y="3"/>
                      </a:lnTo>
                      <a:lnTo>
                        <a:pt x="8" y="7"/>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7557" name="Freeform 183"/>
                <p:cNvSpPr>
                  <a:spLocks/>
                </p:cNvSpPr>
                <p:nvPr/>
              </p:nvSpPr>
              <p:spPr bwMode="auto">
                <a:xfrm>
                  <a:off x="1057275" y="2559050"/>
                  <a:ext cx="96838" cy="36513"/>
                </a:xfrm>
                <a:custGeom>
                  <a:avLst/>
                  <a:gdLst>
                    <a:gd name="T0" fmla="*/ 2147483647 w 61"/>
                    <a:gd name="T1" fmla="*/ 2147483647 h 23"/>
                    <a:gd name="T2" fmla="*/ 2147483647 w 61"/>
                    <a:gd name="T3" fmla="*/ 2147483647 h 23"/>
                    <a:gd name="T4" fmla="*/ 2147483647 w 61"/>
                    <a:gd name="T5" fmla="*/ 2147483647 h 23"/>
                    <a:gd name="T6" fmla="*/ 2147483647 w 61"/>
                    <a:gd name="T7" fmla="*/ 0 h 23"/>
                    <a:gd name="T8" fmla="*/ 2147483647 w 61"/>
                    <a:gd name="T9" fmla="*/ 2147483647 h 23"/>
                    <a:gd name="T10" fmla="*/ 0 w 61"/>
                    <a:gd name="T11" fmla="*/ 2147483647 h 23"/>
                    <a:gd name="T12" fmla="*/ 2147483647 w 61"/>
                    <a:gd name="T13" fmla="*/ 2147483647 h 23"/>
                    <a:gd name="T14" fmla="*/ 0 w 61"/>
                    <a:gd name="T15" fmla="*/ 2147483647 h 23"/>
                    <a:gd name="T16" fmla="*/ 0 w 61"/>
                    <a:gd name="T17" fmla="*/ 2147483647 h 23"/>
                    <a:gd name="T18" fmla="*/ 0 w 61"/>
                    <a:gd name="T19" fmla="*/ 2147483647 h 23"/>
                    <a:gd name="T20" fmla="*/ 2147483647 w 61"/>
                    <a:gd name="T21" fmla="*/ 2147483647 h 23"/>
                    <a:gd name="T22" fmla="*/ 2147483647 w 61"/>
                    <a:gd name="T23" fmla="*/ 2147483647 h 2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61"/>
                    <a:gd name="T37" fmla="*/ 0 h 23"/>
                    <a:gd name="T38" fmla="*/ 61 w 61"/>
                    <a:gd name="T39" fmla="*/ 23 h 2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61" h="23">
                      <a:moveTo>
                        <a:pt x="8" y="19"/>
                      </a:moveTo>
                      <a:lnTo>
                        <a:pt x="4" y="23"/>
                      </a:lnTo>
                      <a:lnTo>
                        <a:pt x="61" y="7"/>
                      </a:lnTo>
                      <a:lnTo>
                        <a:pt x="57" y="0"/>
                      </a:lnTo>
                      <a:lnTo>
                        <a:pt x="4" y="15"/>
                      </a:lnTo>
                      <a:lnTo>
                        <a:pt x="0" y="19"/>
                      </a:lnTo>
                      <a:lnTo>
                        <a:pt x="4" y="15"/>
                      </a:lnTo>
                      <a:lnTo>
                        <a:pt x="0" y="15"/>
                      </a:lnTo>
                      <a:lnTo>
                        <a:pt x="0" y="19"/>
                      </a:lnTo>
                      <a:lnTo>
                        <a:pt x="0" y="23"/>
                      </a:lnTo>
                      <a:lnTo>
                        <a:pt x="4" y="23"/>
                      </a:lnTo>
                      <a:lnTo>
                        <a:pt x="8" y="19"/>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7558" name="Freeform 184"/>
                <p:cNvSpPr>
                  <a:spLocks/>
                </p:cNvSpPr>
                <p:nvPr/>
              </p:nvSpPr>
              <p:spPr bwMode="auto">
                <a:xfrm>
                  <a:off x="1057275" y="2589213"/>
                  <a:ext cx="12700" cy="612775"/>
                </a:xfrm>
                <a:custGeom>
                  <a:avLst/>
                  <a:gdLst>
                    <a:gd name="T0" fmla="*/ 2147483647 w 8"/>
                    <a:gd name="T1" fmla="*/ 2147483647 h 386"/>
                    <a:gd name="T2" fmla="*/ 2147483647 w 8"/>
                    <a:gd name="T3" fmla="*/ 2147483647 h 386"/>
                    <a:gd name="T4" fmla="*/ 2147483647 w 8"/>
                    <a:gd name="T5" fmla="*/ 0 h 386"/>
                    <a:gd name="T6" fmla="*/ 0 w 8"/>
                    <a:gd name="T7" fmla="*/ 0 h 386"/>
                    <a:gd name="T8" fmla="*/ 0 w 8"/>
                    <a:gd name="T9" fmla="*/ 2147483647 h 386"/>
                    <a:gd name="T10" fmla="*/ 2147483647 w 8"/>
                    <a:gd name="T11" fmla="*/ 2147483647 h 386"/>
                    <a:gd name="T12" fmla="*/ 0 w 8"/>
                    <a:gd name="T13" fmla="*/ 2147483647 h 386"/>
                    <a:gd name="T14" fmla="*/ 0 w 8"/>
                    <a:gd name="T15" fmla="*/ 2147483647 h 386"/>
                    <a:gd name="T16" fmla="*/ 2147483647 w 8"/>
                    <a:gd name="T17" fmla="*/ 2147483647 h 386"/>
                    <a:gd name="T18" fmla="*/ 2147483647 w 8"/>
                    <a:gd name="T19" fmla="*/ 2147483647 h 386"/>
                    <a:gd name="T20" fmla="*/ 2147483647 w 8"/>
                    <a:gd name="T21" fmla="*/ 2147483647 h 386"/>
                    <a:gd name="T22" fmla="*/ 2147483647 w 8"/>
                    <a:gd name="T23" fmla="*/ 2147483647 h 38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386"/>
                    <a:gd name="T38" fmla="*/ 8 w 8"/>
                    <a:gd name="T39" fmla="*/ 386 h 38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386">
                      <a:moveTo>
                        <a:pt x="4" y="378"/>
                      </a:moveTo>
                      <a:lnTo>
                        <a:pt x="8" y="382"/>
                      </a:lnTo>
                      <a:lnTo>
                        <a:pt x="8" y="0"/>
                      </a:lnTo>
                      <a:lnTo>
                        <a:pt x="0" y="0"/>
                      </a:lnTo>
                      <a:lnTo>
                        <a:pt x="0" y="382"/>
                      </a:lnTo>
                      <a:lnTo>
                        <a:pt x="4" y="386"/>
                      </a:lnTo>
                      <a:lnTo>
                        <a:pt x="0" y="382"/>
                      </a:lnTo>
                      <a:lnTo>
                        <a:pt x="0" y="386"/>
                      </a:lnTo>
                      <a:lnTo>
                        <a:pt x="4" y="386"/>
                      </a:lnTo>
                      <a:lnTo>
                        <a:pt x="8" y="386"/>
                      </a:lnTo>
                      <a:lnTo>
                        <a:pt x="8" y="382"/>
                      </a:lnTo>
                      <a:lnTo>
                        <a:pt x="4" y="37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7559" name="Freeform 185"/>
                <p:cNvSpPr>
                  <a:spLocks/>
                </p:cNvSpPr>
                <p:nvPr/>
              </p:nvSpPr>
              <p:spPr bwMode="auto">
                <a:xfrm>
                  <a:off x="1063625" y="3189288"/>
                  <a:ext cx="90488" cy="25400"/>
                </a:xfrm>
                <a:custGeom>
                  <a:avLst/>
                  <a:gdLst>
                    <a:gd name="T0" fmla="*/ 2147483647 w 57"/>
                    <a:gd name="T1" fmla="*/ 2147483647 h 16"/>
                    <a:gd name="T2" fmla="*/ 2147483647 w 57"/>
                    <a:gd name="T3" fmla="*/ 2147483647 h 16"/>
                    <a:gd name="T4" fmla="*/ 0 w 57"/>
                    <a:gd name="T5" fmla="*/ 0 h 16"/>
                    <a:gd name="T6" fmla="*/ 0 w 57"/>
                    <a:gd name="T7" fmla="*/ 2147483647 h 16"/>
                    <a:gd name="T8" fmla="*/ 2147483647 w 57"/>
                    <a:gd name="T9" fmla="*/ 2147483647 h 16"/>
                    <a:gd name="T10" fmla="*/ 2147483647 w 57"/>
                    <a:gd name="T11" fmla="*/ 2147483647 h 16"/>
                    <a:gd name="T12" fmla="*/ 2147483647 w 57"/>
                    <a:gd name="T13" fmla="*/ 2147483647 h 16"/>
                    <a:gd name="T14" fmla="*/ 2147483647 w 57"/>
                    <a:gd name="T15" fmla="*/ 2147483647 h 16"/>
                    <a:gd name="T16" fmla="*/ 2147483647 w 57"/>
                    <a:gd name="T17" fmla="*/ 2147483647 h 16"/>
                    <a:gd name="T18" fmla="*/ 2147483647 w 57"/>
                    <a:gd name="T19" fmla="*/ 2147483647 h 16"/>
                    <a:gd name="T20" fmla="*/ 2147483647 w 57"/>
                    <a:gd name="T21" fmla="*/ 2147483647 h 16"/>
                    <a:gd name="T22" fmla="*/ 2147483647 w 57"/>
                    <a:gd name="T23" fmla="*/ 2147483647 h 1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57"/>
                    <a:gd name="T37" fmla="*/ 0 h 16"/>
                    <a:gd name="T38" fmla="*/ 57 w 57"/>
                    <a:gd name="T39" fmla="*/ 16 h 1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57" h="16">
                      <a:moveTo>
                        <a:pt x="49" y="8"/>
                      </a:moveTo>
                      <a:lnTo>
                        <a:pt x="53" y="4"/>
                      </a:lnTo>
                      <a:lnTo>
                        <a:pt x="0" y="0"/>
                      </a:lnTo>
                      <a:lnTo>
                        <a:pt x="0" y="8"/>
                      </a:lnTo>
                      <a:lnTo>
                        <a:pt x="53" y="16"/>
                      </a:lnTo>
                      <a:lnTo>
                        <a:pt x="57" y="8"/>
                      </a:lnTo>
                      <a:lnTo>
                        <a:pt x="53" y="16"/>
                      </a:lnTo>
                      <a:lnTo>
                        <a:pt x="57" y="12"/>
                      </a:lnTo>
                      <a:lnTo>
                        <a:pt x="57" y="8"/>
                      </a:lnTo>
                      <a:lnTo>
                        <a:pt x="53" y="4"/>
                      </a:lnTo>
                      <a:lnTo>
                        <a:pt x="49" y="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7560" name="Freeform 186"/>
                <p:cNvSpPr>
                  <a:spLocks/>
                </p:cNvSpPr>
                <p:nvPr/>
              </p:nvSpPr>
              <p:spPr bwMode="auto">
                <a:xfrm>
                  <a:off x="1147763" y="2563813"/>
                  <a:ext cx="225425" cy="638175"/>
                </a:xfrm>
                <a:custGeom>
                  <a:avLst/>
                  <a:gdLst>
                    <a:gd name="T0" fmla="*/ 0 w 142"/>
                    <a:gd name="T1" fmla="*/ 2147483647 h 402"/>
                    <a:gd name="T2" fmla="*/ 0 w 142"/>
                    <a:gd name="T3" fmla="*/ 0 h 402"/>
                    <a:gd name="T4" fmla="*/ 2147483647 w 142"/>
                    <a:gd name="T5" fmla="*/ 2147483647 h 402"/>
                    <a:gd name="T6" fmla="*/ 2147483647 w 142"/>
                    <a:gd name="T7" fmla="*/ 2147483647 h 402"/>
                    <a:gd name="T8" fmla="*/ 0 w 142"/>
                    <a:gd name="T9" fmla="*/ 2147483647 h 402"/>
                    <a:gd name="T10" fmla="*/ 0 w 142"/>
                    <a:gd name="T11" fmla="*/ 2147483647 h 402"/>
                    <a:gd name="T12" fmla="*/ 0 60000 65536"/>
                    <a:gd name="T13" fmla="*/ 0 60000 65536"/>
                    <a:gd name="T14" fmla="*/ 0 60000 65536"/>
                    <a:gd name="T15" fmla="*/ 0 60000 65536"/>
                    <a:gd name="T16" fmla="*/ 0 60000 65536"/>
                    <a:gd name="T17" fmla="*/ 0 60000 65536"/>
                    <a:gd name="T18" fmla="*/ 0 w 142"/>
                    <a:gd name="T19" fmla="*/ 0 h 402"/>
                    <a:gd name="T20" fmla="*/ 142 w 142"/>
                    <a:gd name="T21" fmla="*/ 402 h 402"/>
                  </a:gdLst>
                  <a:ahLst/>
                  <a:cxnLst>
                    <a:cxn ang="T12">
                      <a:pos x="T0" y="T1"/>
                    </a:cxn>
                    <a:cxn ang="T13">
                      <a:pos x="T2" y="T3"/>
                    </a:cxn>
                    <a:cxn ang="T14">
                      <a:pos x="T4" y="T5"/>
                    </a:cxn>
                    <a:cxn ang="T15">
                      <a:pos x="T6" y="T7"/>
                    </a:cxn>
                    <a:cxn ang="T16">
                      <a:pos x="T8" y="T9"/>
                    </a:cxn>
                    <a:cxn ang="T17">
                      <a:pos x="T10" y="T11"/>
                    </a:cxn>
                  </a:cxnLst>
                  <a:rect l="T18" t="T19" r="T20" b="T21"/>
                  <a:pathLst>
                    <a:path w="142" h="402">
                      <a:moveTo>
                        <a:pt x="0" y="402"/>
                      </a:moveTo>
                      <a:lnTo>
                        <a:pt x="0" y="0"/>
                      </a:lnTo>
                      <a:lnTo>
                        <a:pt x="142" y="63"/>
                      </a:lnTo>
                      <a:lnTo>
                        <a:pt x="142" y="355"/>
                      </a:lnTo>
                      <a:lnTo>
                        <a:pt x="0" y="402"/>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7561" name="Freeform 187"/>
                <p:cNvSpPr>
                  <a:spLocks/>
                </p:cNvSpPr>
                <p:nvPr/>
              </p:nvSpPr>
              <p:spPr bwMode="auto">
                <a:xfrm>
                  <a:off x="1141413" y="2559050"/>
                  <a:ext cx="12700" cy="642938"/>
                </a:xfrm>
                <a:custGeom>
                  <a:avLst/>
                  <a:gdLst>
                    <a:gd name="T0" fmla="*/ 2147483647 w 8"/>
                    <a:gd name="T1" fmla="*/ 0 h 405"/>
                    <a:gd name="T2" fmla="*/ 0 w 8"/>
                    <a:gd name="T3" fmla="*/ 2147483647 h 405"/>
                    <a:gd name="T4" fmla="*/ 0 w 8"/>
                    <a:gd name="T5" fmla="*/ 2147483647 h 405"/>
                    <a:gd name="T6" fmla="*/ 2147483647 w 8"/>
                    <a:gd name="T7" fmla="*/ 2147483647 h 405"/>
                    <a:gd name="T8" fmla="*/ 2147483647 w 8"/>
                    <a:gd name="T9" fmla="*/ 2147483647 h 405"/>
                    <a:gd name="T10" fmla="*/ 2147483647 w 8"/>
                    <a:gd name="T11" fmla="*/ 2147483647 h 405"/>
                    <a:gd name="T12" fmla="*/ 2147483647 w 8"/>
                    <a:gd name="T13" fmla="*/ 2147483647 h 405"/>
                    <a:gd name="T14" fmla="*/ 2147483647 w 8"/>
                    <a:gd name="T15" fmla="*/ 0 h 405"/>
                    <a:gd name="T16" fmla="*/ 2147483647 w 8"/>
                    <a:gd name="T17" fmla="*/ 0 h 405"/>
                    <a:gd name="T18" fmla="*/ 0 w 8"/>
                    <a:gd name="T19" fmla="*/ 0 h 405"/>
                    <a:gd name="T20" fmla="*/ 0 w 8"/>
                    <a:gd name="T21" fmla="*/ 2147483647 h 405"/>
                    <a:gd name="T22" fmla="*/ 2147483647 w 8"/>
                    <a:gd name="T23" fmla="*/ 0 h 40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405"/>
                    <a:gd name="T38" fmla="*/ 8 w 8"/>
                    <a:gd name="T39" fmla="*/ 405 h 40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405">
                      <a:moveTo>
                        <a:pt x="8" y="0"/>
                      </a:moveTo>
                      <a:lnTo>
                        <a:pt x="0" y="3"/>
                      </a:lnTo>
                      <a:lnTo>
                        <a:pt x="0" y="405"/>
                      </a:lnTo>
                      <a:lnTo>
                        <a:pt x="8" y="405"/>
                      </a:lnTo>
                      <a:lnTo>
                        <a:pt x="8" y="3"/>
                      </a:lnTo>
                      <a:lnTo>
                        <a:pt x="4" y="7"/>
                      </a:lnTo>
                      <a:lnTo>
                        <a:pt x="8" y="3"/>
                      </a:lnTo>
                      <a:lnTo>
                        <a:pt x="8" y="0"/>
                      </a:lnTo>
                      <a:lnTo>
                        <a:pt x="4" y="0"/>
                      </a:lnTo>
                      <a:lnTo>
                        <a:pt x="0" y="0"/>
                      </a:lnTo>
                      <a:lnTo>
                        <a:pt x="0" y="3"/>
                      </a:lnTo>
                      <a:lnTo>
                        <a:pt x="8"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7562" name="Freeform 188"/>
                <p:cNvSpPr>
                  <a:spLocks/>
                </p:cNvSpPr>
                <p:nvPr/>
              </p:nvSpPr>
              <p:spPr bwMode="auto">
                <a:xfrm>
                  <a:off x="1147763" y="2559050"/>
                  <a:ext cx="231775" cy="111125"/>
                </a:xfrm>
                <a:custGeom>
                  <a:avLst/>
                  <a:gdLst>
                    <a:gd name="T0" fmla="*/ 2147483647 w 146"/>
                    <a:gd name="T1" fmla="*/ 2147483647 h 70"/>
                    <a:gd name="T2" fmla="*/ 2147483647 w 146"/>
                    <a:gd name="T3" fmla="*/ 2147483647 h 70"/>
                    <a:gd name="T4" fmla="*/ 2147483647 w 146"/>
                    <a:gd name="T5" fmla="*/ 0 h 70"/>
                    <a:gd name="T6" fmla="*/ 0 w 146"/>
                    <a:gd name="T7" fmla="*/ 2147483647 h 70"/>
                    <a:gd name="T8" fmla="*/ 2147483647 w 146"/>
                    <a:gd name="T9" fmla="*/ 2147483647 h 70"/>
                    <a:gd name="T10" fmla="*/ 2147483647 w 146"/>
                    <a:gd name="T11" fmla="*/ 2147483647 h 70"/>
                    <a:gd name="T12" fmla="*/ 2147483647 w 146"/>
                    <a:gd name="T13" fmla="*/ 2147483647 h 70"/>
                    <a:gd name="T14" fmla="*/ 2147483647 w 146"/>
                    <a:gd name="T15" fmla="*/ 2147483647 h 70"/>
                    <a:gd name="T16" fmla="*/ 2147483647 w 146"/>
                    <a:gd name="T17" fmla="*/ 2147483647 h 70"/>
                    <a:gd name="T18" fmla="*/ 2147483647 w 146"/>
                    <a:gd name="T19" fmla="*/ 2147483647 h 70"/>
                    <a:gd name="T20" fmla="*/ 2147483647 w 146"/>
                    <a:gd name="T21" fmla="*/ 2147483647 h 70"/>
                    <a:gd name="T22" fmla="*/ 2147483647 w 146"/>
                    <a:gd name="T23" fmla="*/ 2147483647 h 7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46"/>
                    <a:gd name="T37" fmla="*/ 0 h 70"/>
                    <a:gd name="T38" fmla="*/ 146 w 146"/>
                    <a:gd name="T39" fmla="*/ 70 h 7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46" h="70">
                      <a:moveTo>
                        <a:pt x="146" y="66"/>
                      </a:moveTo>
                      <a:lnTo>
                        <a:pt x="142" y="62"/>
                      </a:lnTo>
                      <a:lnTo>
                        <a:pt x="4" y="0"/>
                      </a:lnTo>
                      <a:lnTo>
                        <a:pt x="0" y="7"/>
                      </a:lnTo>
                      <a:lnTo>
                        <a:pt x="138" y="70"/>
                      </a:lnTo>
                      <a:lnTo>
                        <a:pt x="134" y="66"/>
                      </a:lnTo>
                      <a:lnTo>
                        <a:pt x="138" y="70"/>
                      </a:lnTo>
                      <a:lnTo>
                        <a:pt x="142" y="70"/>
                      </a:lnTo>
                      <a:lnTo>
                        <a:pt x="146" y="66"/>
                      </a:lnTo>
                      <a:lnTo>
                        <a:pt x="146" y="62"/>
                      </a:lnTo>
                      <a:lnTo>
                        <a:pt x="142" y="62"/>
                      </a:lnTo>
                      <a:lnTo>
                        <a:pt x="146" y="66"/>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7563" name="Freeform 189"/>
                <p:cNvSpPr>
                  <a:spLocks/>
                </p:cNvSpPr>
                <p:nvPr/>
              </p:nvSpPr>
              <p:spPr bwMode="auto">
                <a:xfrm>
                  <a:off x="1360488" y="2663825"/>
                  <a:ext cx="19050" cy="469900"/>
                </a:xfrm>
                <a:custGeom>
                  <a:avLst/>
                  <a:gdLst>
                    <a:gd name="T0" fmla="*/ 2147483647 w 12"/>
                    <a:gd name="T1" fmla="*/ 2147483647 h 296"/>
                    <a:gd name="T2" fmla="*/ 2147483647 w 12"/>
                    <a:gd name="T3" fmla="*/ 2147483647 h 296"/>
                    <a:gd name="T4" fmla="*/ 2147483647 w 12"/>
                    <a:gd name="T5" fmla="*/ 0 h 296"/>
                    <a:gd name="T6" fmla="*/ 0 w 12"/>
                    <a:gd name="T7" fmla="*/ 0 h 296"/>
                    <a:gd name="T8" fmla="*/ 0 w 12"/>
                    <a:gd name="T9" fmla="*/ 2147483647 h 296"/>
                    <a:gd name="T10" fmla="*/ 2147483647 w 12"/>
                    <a:gd name="T11" fmla="*/ 2147483647 h 296"/>
                    <a:gd name="T12" fmla="*/ 0 w 12"/>
                    <a:gd name="T13" fmla="*/ 2147483647 h 296"/>
                    <a:gd name="T14" fmla="*/ 2147483647 w 12"/>
                    <a:gd name="T15" fmla="*/ 2147483647 h 296"/>
                    <a:gd name="T16" fmla="*/ 2147483647 w 12"/>
                    <a:gd name="T17" fmla="*/ 2147483647 h 296"/>
                    <a:gd name="T18" fmla="*/ 2147483647 w 12"/>
                    <a:gd name="T19" fmla="*/ 2147483647 h 296"/>
                    <a:gd name="T20" fmla="*/ 2147483647 w 12"/>
                    <a:gd name="T21" fmla="*/ 2147483647 h 296"/>
                    <a:gd name="T22" fmla="*/ 2147483647 w 12"/>
                    <a:gd name="T23" fmla="*/ 2147483647 h 29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296"/>
                    <a:gd name="T38" fmla="*/ 12 w 12"/>
                    <a:gd name="T39" fmla="*/ 296 h 29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296">
                      <a:moveTo>
                        <a:pt x="8" y="296"/>
                      </a:moveTo>
                      <a:lnTo>
                        <a:pt x="12" y="292"/>
                      </a:lnTo>
                      <a:lnTo>
                        <a:pt x="12" y="0"/>
                      </a:lnTo>
                      <a:lnTo>
                        <a:pt x="0" y="0"/>
                      </a:lnTo>
                      <a:lnTo>
                        <a:pt x="0" y="292"/>
                      </a:lnTo>
                      <a:lnTo>
                        <a:pt x="4" y="288"/>
                      </a:lnTo>
                      <a:lnTo>
                        <a:pt x="0" y="292"/>
                      </a:lnTo>
                      <a:lnTo>
                        <a:pt x="4" y="296"/>
                      </a:lnTo>
                      <a:lnTo>
                        <a:pt x="8" y="296"/>
                      </a:lnTo>
                      <a:lnTo>
                        <a:pt x="12" y="292"/>
                      </a:lnTo>
                      <a:lnTo>
                        <a:pt x="8" y="296"/>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7564" name="Freeform 190"/>
                <p:cNvSpPr>
                  <a:spLocks/>
                </p:cNvSpPr>
                <p:nvPr/>
              </p:nvSpPr>
              <p:spPr bwMode="auto">
                <a:xfrm>
                  <a:off x="1141413" y="3121025"/>
                  <a:ext cx="231775" cy="93663"/>
                </a:xfrm>
                <a:custGeom>
                  <a:avLst/>
                  <a:gdLst>
                    <a:gd name="T0" fmla="*/ 0 w 146"/>
                    <a:gd name="T1" fmla="*/ 2147483647 h 59"/>
                    <a:gd name="T2" fmla="*/ 2147483647 w 146"/>
                    <a:gd name="T3" fmla="*/ 2147483647 h 59"/>
                    <a:gd name="T4" fmla="*/ 2147483647 w 146"/>
                    <a:gd name="T5" fmla="*/ 2147483647 h 59"/>
                    <a:gd name="T6" fmla="*/ 2147483647 w 146"/>
                    <a:gd name="T7" fmla="*/ 0 h 59"/>
                    <a:gd name="T8" fmla="*/ 2147483647 w 146"/>
                    <a:gd name="T9" fmla="*/ 2147483647 h 59"/>
                    <a:gd name="T10" fmla="*/ 2147483647 w 146"/>
                    <a:gd name="T11" fmla="*/ 2147483647 h 59"/>
                    <a:gd name="T12" fmla="*/ 2147483647 w 146"/>
                    <a:gd name="T13" fmla="*/ 2147483647 h 59"/>
                    <a:gd name="T14" fmla="*/ 0 w 146"/>
                    <a:gd name="T15" fmla="*/ 2147483647 h 59"/>
                    <a:gd name="T16" fmla="*/ 0 w 146"/>
                    <a:gd name="T17" fmla="*/ 2147483647 h 59"/>
                    <a:gd name="T18" fmla="*/ 0 w 146"/>
                    <a:gd name="T19" fmla="*/ 2147483647 h 59"/>
                    <a:gd name="T20" fmla="*/ 2147483647 w 146"/>
                    <a:gd name="T21" fmla="*/ 2147483647 h 59"/>
                    <a:gd name="T22" fmla="*/ 0 w 146"/>
                    <a:gd name="T23" fmla="*/ 2147483647 h 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46"/>
                    <a:gd name="T37" fmla="*/ 0 h 59"/>
                    <a:gd name="T38" fmla="*/ 146 w 146"/>
                    <a:gd name="T39" fmla="*/ 59 h 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46" h="59">
                      <a:moveTo>
                        <a:pt x="0" y="51"/>
                      </a:moveTo>
                      <a:lnTo>
                        <a:pt x="4" y="59"/>
                      </a:lnTo>
                      <a:lnTo>
                        <a:pt x="146" y="8"/>
                      </a:lnTo>
                      <a:lnTo>
                        <a:pt x="142" y="0"/>
                      </a:lnTo>
                      <a:lnTo>
                        <a:pt x="4" y="47"/>
                      </a:lnTo>
                      <a:lnTo>
                        <a:pt x="8" y="51"/>
                      </a:lnTo>
                      <a:lnTo>
                        <a:pt x="4" y="47"/>
                      </a:lnTo>
                      <a:lnTo>
                        <a:pt x="0" y="51"/>
                      </a:lnTo>
                      <a:lnTo>
                        <a:pt x="0" y="55"/>
                      </a:lnTo>
                      <a:lnTo>
                        <a:pt x="4" y="59"/>
                      </a:lnTo>
                      <a:lnTo>
                        <a:pt x="0" y="51"/>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7565" name="Freeform 191"/>
                <p:cNvSpPr>
                  <a:spLocks/>
                </p:cNvSpPr>
                <p:nvPr/>
              </p:nvSpPr>
              <p:spPr bwMode="auto">
                <a:xfrm>
                  <a:off x="1076325" y="2582863"/>
                  <a:ext cx="52388" cy="606425"/>
                </a:xfrm>
                <a:custGeom>
                  <a:avLst/>
                  <a:gdLst>
                    <a:gd name="T0" fmla="*/ 2147483647 w 33"/>
                    <a:gd name="T1" fmla="*/ 2147483647 h 382"/>
                    <a:gd name="T2" fmla="*/ 2147483647 w 33"/>
                    <a:gd name="T3" fmla="*/ 2147483647 h 382"/>
                    <a:gd name="T4" fmla="*/ 2147483647 w 33"/>
                    <a:gd name="T5" fmla="*/ 2147483647 h 382"/>
                    <a:gd name="T6" fmla="*/ 2147483647 w 33"/>
                    <a:gd name="T7" fmla="*/ 2147483647 h 382"/>
                    <a:gd name="T8" fmla="*/ 2147483647 w 33"/>
                    <a:gd name="T9" fmla="*/ 2147483647 h 382"/>
                    <a:gd name="T10" fmla="*/ 2147483647 w 33"/>
                    <a:gd name="T11" fmla="*/ 2147483647 h 382"/>
                    <a:gd name="T12" fmla="*/ 2147483647 w 33"/>
                    <a:gd name="T13" fmla="*/ 2147483647 h 382"/>
                    <a:gd name="T14" fmla="*/ 2147483647 w 33"/>
                    <a:gd name="T15" fmla="*/ 2147483647 h 382"/>
                    <a:gd name="T16" fmla="*/ 2147483647 w 33"/>
                    <a:gd name="T17" fmla="*/ 2147483647 h 382"/>
                    <a:gd name="T18" fmla="*/ 2147483647 w 33"/>
                    <a:gd name="T19" fmla="*/ 2147483647 h 382"/>
                    <a:gd name="T20" fmla="*/ 2147483647 w 33"/>
                    <a:gd name="T21" fmla="*/ 2147483647 h 382"/>
                    <a:gd name="T22" fmla="*/ 2147483647 w 33"/>
                    <a:gd name="T23" fmla="*/ 0 h 382"/>
                    <a:gd name="T24" fmla="*/ 2147483647 w 33"/>
                    <a:gd name="T25" fmla="*/ 0 h 382"/>
                    <a:gd name="T26" fmla="*/ 2147483647 w 33"/>
                    <a:gd name="T27" fmla="*/ 0 h 382"/>
                    <a:gd name="T28" fmla="*/ 2147483647 w 33"/>
                    <a:gd name="T29" fmla="*/ 2147483647 h 382"/>
                    <a:gd name="T30" fmla="*/ 2147483647 w 33"/>
                    <a:gd name="T31" fmla="*/ 2147483647 h 382"/>
                    <a:gd name="T32" fmla="*/ 0 w 33"/>
                    <a:gd name="T33" fmla="*/ 2147483647 h 382"/>
                    <a:gd name="T34" fmla="*/ 0 w 33"/>
                    <a:gd name="T35" fmla="*/ 2147483647 h 382"/>
                    <a:gd name="T36" fmla="*/ 0 w 33"/>
                    <a:gd name="T37" fmla="*/ 2147483647 h 382"/>
                    <a:gd name="T38" fmla="*/ 0 w 33"/>
                    <a:gd name="T39" fmla="*/ 2147483647 h 382"/>
                    <a:gd name="T40" fmla="*/ 0 w 33"/>
                    <a:gd name="T41" fmla="*/ 2147483647 h 382"/>
                    <a:gd name="T42" fmla="*/ 2147483647 w 33"/>
                    <a:gd name="T43" fmla="*/ 2147483647 h 382"/>
                    <a:gd name="T44" fmla="*/ 2147483647 w 33"/>
                    <a:gd name="T45" fmla="*/ 2147483647 h 382"/>
                    <a:gd name="T46" fmla="*/ 2147483647 w 33"/>
                    <a:gd name="T47" fmla="*/ 2147483647 h 382"/>
                    <a:gd name="T48" fmla="*/ 2147483647 w 33"/>
                    <a:gd name="T49" fmla="*/ 2147483647 h 38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3"/>
                    <a:gd name="T76" fmla="*/ 0 h 382"/>
                    <a:gd name="T77" fmla="*/ 33 w 33"/>
                    <a:gd name="T78" fmla="*/ 382 h 38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3" h="382">
                      <a:moveTo>
                        <a:pt x="16" y="382"/>
                      </a:moveTo>
                      <a:lnTo>
                        <a:pt x="16" y="382"/>
                      </a:lnTo>
                      <a:lnTo>
                        <a:pt x="21" y="378"/>
                      </a:lnTo>
                      <a:lnTo>
                        <a:pt x="25" y="374"/>
                      </a:lnTo>
                      <a:lnTo>
                        <a:pt x="29" y="370"/>
                      </a:lnTo>
                      <a:lnTo>
                        <a:pt x="33" y="366"/>
                      </a:lnTo>
                      <a:lnTo>
                        <a:pt x="33" y="16"/>
                      </a:lnTo>
                      <a:lnTo>
                        <a:pt x="29" y="12"/>
                      </a:lnTo>
                      <a:lnTo>
                        <a:pt x="25" y="8"/>
                      </a:lnTo>
                      <a:lnTo>
                        <a:pt x="21" y="4"/>
                      </a:lnTo>
                      <a:lnTo>
                        <a:pt x="16" y="0"/>
                      </a:lnTo>
                      <a:lnTo>
                        <a:pt x="8" y="4"/>
                      </a:lnTo>
                      <a:lnTo>
                        <a:pt x="4" y="8"/>
                      </a:lnTo>
                      <a:lnTo>
                        <a:pt x="0" y="12"/>
                      </a:lnTo>
                      <a:lnTo>
                        <a:pt x="0" y="16"/>
                      </a:lnTo>
                      <a:lnTo>
                        <a:pt x="0" y="366"/>
                      </a:lnTo>
                      <a:lnTo>
                        <a:pt x="0" y="370"/>
                      </a:lnTo>
                      <a:lnTo>
                        <a:pt x="4" y="374"/>
                      </a:lnTo>
                      <a:lnTo>
                        <a:pt x="8" y="378"/>
                      </a:lnTo>
                      <a:lnTo>
                        <a:pt x="16" y="382"/>
                      </a:lnTo>
                      <a:close/>
                    </a:path>
                  </a:pathLst>
                </a:custGeom>
                <a:solidFill>
                  <a:srgbClr val="666666"/>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7566" name="Freeform 192"/>
                <p:cNvSpPr>
                  <a:spLocks/>
                </p:cNvSpPr>
                <p:nvPr/>
              </p:nvSpPr>
              <p:spPr bwMode="auto">
                <a:xfrm>
                  <a:off x="1076325" y="2582863"/>
                  <a:ext cx="52388" cy="606425"/>
                </a:xfrm>
                <a:custGeom>
                  <a:avLst/>
                  <a:gdLst>
                    <a:gd name="T0" fmla="*/ 2147483647 w 33"/>
                    <a:gd name="T1" fmla="*/ 2147483647 h 382"/>
                    <a:gd name="T2" fmla="*/ 2147483647 w 33"/>
                    <a:gd name="T3" fmla="*/ 2147483647 h 382"/>
                    <a:gd name="T4" fmla="*/ 2147483647 w 33"/>
                    <a:gd name="T5" fmla="*/ 2147483647 h 382"/>
                    <a:gd name="T6" fmla="*/ 2147483647 w 33"/>
                    <a:gd name="T7" fmla="*/ 2147483647 h 382"/>
                    <a:gd name="T8" fmla="*/ 2147483647 w 33"/>
                    <a:gd name="T9" fmla="*/ 2147483647 h 382"/>
                    <a:gd name="T10" fmla="*/ 2147483647 w 33"/>
                    <a:gd name="T11" fmla="*/ 2147483647 h 382"/>
                    <a:gd name="T12" fmla="*/ 2147483647 w 33"/>
                    <a:gd name="T13" fmla="*/ 2147483647 h 382"/>
                    <a:gd name="T14" fmla="*/ 2147483647 w 33"/>
                    <a:gd name="T15" fmla="*/ 2147483647 h 382"/>
                    <a:gd name="T16" fmla="*/ 2147483647 w 33"/>
                    <a:gd name="T17" fmla="*/ 2147483647 h 382"/>
                    <a:gd name="T18" fmla="*/ 2147483647 w 33"/>
                    <a:gd name="T19" fmla="*/ 2147483647 h 382"/>
                    <a:gd name="T20" fmla="*/ 2147483647 w 33"/>
                    <a:gd name="T21" fmla="*/ 2147483647 h 382"/>
                    <a:gd name="T22" fmla="*/ 2147483647 w 33"/>
                    <a:gd name="T23" fmla="*/ 0 h 382"/>
                    <a:gd name="T24" fmla="*/ 2147483647 w 33"/>
                    <a:gd name="T25" fmla="*/ 0 h 382"/>
                    <a:gd name="T26" fmla="*/ 2147483647 w 33"/>
                    <a:gd name="T27" fmla="*/ 0 h 382"/>
                    <a:gd name="T28" fmla="*/ 2147483647 w 33"/>
                    <a:gd name="T29" fmla="*/ 2147483647 h 382"/>
                    <a:gd name="T30" fmla="*/ 2147483647 w 33"/>
                    <a:gd name="T31" fmla="*/ 2147483647 h 382"/>
                    <a:gd name="T32" fmla="*/ 0 w 33"/>
                    <a:gd name="T33" fmla="*/ 2147483647 h 382"/>
                    <a:gd name="T34" fmla="*/ 0 w 33"/>
                    <a:gd name="T35" fmla="*/ 2147483647 h 382"/>
                    <a:gd name="T36" fmla="*/ 0 w 33"/>
                    <a:gd name="T37" fmla="*/ 2147483647 h 382"/>
                    <a:gd name="T38" fmla="*/ 0 w 33"/>
                    <a:gd name="T39" fmla="*/ 2147483647 h 382"/>
                    <a:gd name="T40" fmla="*/ 0 w 33"/>
                    <a:gd name="T41" fmla="*/ 2147483647 h 382"/>
                    <a:gd name="T42" fmla="*/ 2147483647 w 33"/>
                    <a:gd name="T43" fmla="*/ 2147483647 h 382"/>
                    <a:gd name="T44" fmla="*/ 2147483647 w 33"/>
                    <a:gd name="T45" fmla="*/ 2147483647 h 382"/>
                    <a:gd name="T46" fmla="*/ 2147483647 w 33"/>
                    <a:gd name="T47" fmla="*/ 2147483647 h 382"/>
                    <a:gd name="T48" fmla="*/ 2147483647 w 33"/>
                    <a:gd name="T49" fmla="*/ 2147483647 h 38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3"/>
                    <a:gd name="T76" fmla="*/ 0 h 382"/>
                    <a:gd name="T77" fmla="*/ 33 w 33"/>
                    <a:gd name="T78" fmla="*/ 382 h 38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3" h="382">
                      <a:moveTo>
                        <a:pt x="16" y="382"/>
                      </a:moveTo>
                      <a:lnTo>
                        <a:pt x="16" y="382"/>
                      </a:lnTo>
                      <a:lnTo>
                        <a:pt x="21" y="378"/>
                      </a:lnTo>
                      <a:lnTo>
                        <a:pt x="25" y="374"/>
                      </a:lnTo>
                      <a:lnTo>
                        <a:pt x="29" y="370"/>
                      </a:lnTo>
                      <a:lnTo>
                        <a:pt x="33" y="366"/>
                      </a:lnTo>
                      <a:lnTo>
                        <a:pt x="33" y="16"/>
                      </a:lnTo>
                      <a:lnTo>
                        <a:pt x="29" y="12"/>
                      </a:lnTo>
                      <a:lnTo>
                        <a:pt x="25" y="8"/>
                      </a:lnTo>
                      <a:lnTo>
                        <a:pt x="21" y="4"/>
                      </a:lnTo>
                      <a:lnTo>
                        <a:pt x="16" y="0"/>
                      </a:lnTo>
                      <a:lnTo>
                        <a:pt x="8" y="4"/>
                      </a:lnTo>
                      <a:lnTo>
                        <a:pt x="4" y="8"/>
                      </a:lnTo>
                      <a:lnTo>
                        <a:pt x="0" y="12"/>
                      </a:lnTo>
                      <a:lnTo>
                        <a:pt x="0" y="16"/>
                      </a:lnTo>
                      <a:lnTo>
                        <a:pt x="0" y="366"/>
                      </a:lnTo>
                      <a:lnTo>
                        <a:pt x="0" y="370"/>
                      </a:lnTo>
                      <a:lnTo>
                        <a:pt x="4" y="374"/>
                      </a:lnTo>
                      <a:lnTo>
                        <a:pt x="8" y="378"/>
                      </a:lnTo>
                      <a:lnTo>
                        <a:pt x="16" y="382"/>
                      </a:lnTo>
                    </a:path>
                  </a:pathLst>
                </a:custGeom>
                <a:noFill/>
                <a:ln w="0">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57567" name="Line 193"/>
                <p:cNvSpPr>
                  <a:spLocks noChangeShapeType="1"/>
                </p:cNvSpPr>
                <p:nvPr/>
              </p:nvSpPr>
              <p:spPr bwMode="auto">
                <a:xfrm>
                  <a:off x="1076325" y="2708275"/>
                  <a:ext cx="52388" cy="1588"/>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7568" name="Line 194"/>
                <p:cNvSpPr>
                  <a:spLocks noChangeShapeType="1"/>
                </p:cNvSpPr>
                <p:nvPr/>
              </p:nvSpPr>
              <p:spPr bwMode="auto">
                <a:xfrm flipV="1">
                  <a:off x="1076325" y="2944813"/>
                  <a:ext cx="52388" cy="635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7569" name="Line 195"/>
                <p:cNvSpPr>
                  <a:spLocks noChangeShapeType="1"/>
                </p:cNvSpPr>
                <p:nvPr/>
              </p:nvSpPr>
              <p:spPr bwMode="auto">
                <a:xfrm flipV="1">
                  <a:off x="1154113" y="3114675"/>
                  <a:ext cx="212725" cy="61913"/>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7570" name="Freeform 196"/>
                <p:cNvSpPr>
                  <a:spLocks/>
                </p:cNvSpPr>
                <p:nvPr/>
              </p:nvSpPr>
              <p:spPr bwMode="auto">
                <a:xfrm>
                  <a:off x="1147763" y="3133725"/>
                  <a:ext cx="206375" cy="93663"/>
                </a:xfrm>
                <a:custGeom>
                  <a:avLst/>
                  <a:gdLst>
                    <a:gd name="T0" fmla="*/ 0 w 130"/>
                    <a:gd name="T1" fmla="*/ 2147483647 h 59"/>
                    <a:gd name="T2" fmla="*/ 0 w 130"/>
                    <a:gd name="T3" fmla="*/ 2147483647 h 59"/>
                    <a:gd name="T4" fmla="*/ 2147483647 w 130"/>
                    <a:gd name="T5" fmla="*/ 2147483647 h 59"/>
                    <a:gd name="T6" fmla="*/ 2147483647 w 130"/>
                    <a:gd name="T7" fmla="*/ 0 h 59"/>
                    <a:gd name="T8" fmla="*/ 0 w 130"/>
                    <a:gd name="T9" fmla="*/ 2147483647 h 59"/>
                    <a:gd name="T10" fmla="*/ 0 w 130"/>
                    <a:gd name="T11" fmla="*/ 2147483647 h 59"/>
                    <a:gd name="T12" fmla="*/ 0 60000 65536"/>
                    <a:gd name="T13" fmla="*/ 0 60000 65536"/>
                    <a:gd name="T14" fmla="*/ 0 60000 65536"/>
                    <a:gd name="T15" fmla="*/ 0 60000 65536"/>
                    <a:gd name="T16" fmla="*/ 0 60000 65536"/>
                    <a:gd name="T17" fmla="*/ 0 60000 65536"/>
                    <a:gd name="T18" fmla="*/ 0 w 130"/>
                    <a:gd name="T19" fmla="*/ 0 h 59"/>
                    <a:gd name="T20" fmla="*/ 130 w 130"/>
                    <a:gd name="T21" fmla="*/ 59 h 59"/>
                  </a:gdLst>
                  <a:ahLst/>
                  <a:cxnLst>
                    <a:cxn ang="T12">
                      <a:pos x="T0" y="T1"/>
                    </a:cxn>
                    <a:cxn ang="T13">
                      <a:pos x="T2" y="T3"/>
                    </a:cxn>
                    <a:cxn ang="T14">
                      <a:pos x="T4" y="T5"/>
                    </a:cxn>
                    <a:cxn ang="T15">
                      <a:pos x="T6" y="T7"/>
                    </a:cxn>
                    <a:cxn ang="T16">
                      <a:pos x="T8" y="T9"/>
                    </a:cxn>
                    <a:cxn ang="T17">
                      <a:pos x="T10" y="T11"/>
                    </a:cxn>
                  </a:cxnLst>
                  <a:rect l="T18" t="T19" r="T20" b="T21"/>
                  <a:pathLst>
                    <a:path w="130" h="59">
                      <a:moveTo>
                        <a:pt x="0" y="43"/>
                      </a:moveTo>
                      <a:lnTo>
                        <a:pt x="0" y="59"/>
                      </a:lnTo>
                      <a:lnTo>
                        <a:pt x="130" y="7"/>
                      </a:lnTo>
                      <a:lnTo>
                        <a:pt x="130" y="0"/>
                      </a:lnTo>
                      <a:lnTo>
                        <a:pt x="0" y="43"/>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7571" name="Freeform 197"/>
                <p:cNvSpPr>
                  <a:spLocks/>
                </p:cNvSpPr>
                <p:nvPr/>
              </p:nvSpPr>
              <p:spPr bwMode="auto">
                <a:xfrm>
                  <a:off x="1141413" y="3201988"/>
                  <a:ext cx="19050" cy="30163"/>
                </a:xfrm>
                <a:custGeom>
                  <a:avLst/>
                  <a:gdLst>
                    <a:gd name="T0" fmla="*/ 2147483647 w 12"/>
                    <a:gd name="T1" fmla="*/ 2147483647 h 19"/>
                    <a:gd name="T2" fmla="*/ 2147483647 w 12"/>
                    <a:gd name="T3" fmla="*/ 2147483647 h 19"/>
                    <a:gd name="T4" fmla="*/ 2147483647 w 12"/>
                    <a:gd name="T5" fmla="*/ 0 h 19"/>
                    <a:gd name="T6" fmla="*/ 0 w 12"/>
                    <a:gd name="T7" fmla="*/ 0 h 19"/>
                    <a:gd name="T8" fmla="*/ 0 w 12"/>
                    <a:gd name="T9" fmla="*/ 2147483647 h 19"/>
                    <a:gd name="T10" fmla="*/ 2147483647 w 12"/>
                    <a:gd name="T11" fmla="*/ 2147483647 h 19"/>
                    <a:gd name="T12" fmla="*/ 0 w 12"/>
                    <a:gd name="T13" fmla="*/ 2147483647 h 19"/>
                    <a:gd name="T14" fmla="*/ 2147483647 w 12"/>
                    <a:gd name="T15" fmla="*/ 2147483647 h 19"/>
                    <a:gd name="T16" fmla="*/ 2147483647 w 12"/>
                    <a:gd name="T17" fmla="*/ 2147483647 h 19"/>
                    <a:gd name="T18" fmla="*/ 2147483647 w 12"/>
                    <a:gd name="T19" fmla="*/ 2147483647 h 19"/>
                    <a:gd name="T20" fmla="*/ 2147483647 w 12"/>
                    <a:gd name="T21" fmla="*/ 2147483647 h 19"/>
                    <a:gd name="T22" fmla="*/ 2147483647 w 12"/>
                    <a:gd name="T23" fmla="*/ 2147483647 h 1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19"/>
                    <a:gd name="T38" fmla="*/ 12 w 12"/>
                    <a:gd name="T39" fmla="*/ 19 h 1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19">
                      <a:moveTo>
                        <a:pt x="4" y="8"/>
                      </a:moveTo>
                      <a:lnTo>
                        <a:pt x="12" y="16"/>
                      </a:lnTo>
                      <a:lnTo>
                        <a:pt x="12" y="0"/>
                      </a:lnTo>
                      <a:lnTo>
                        <a:pt x="0" y="0"/>
                      </a:lnTo>
                      <a:lnTo>
                        <a:pt x="0" y="16"/>
                      </a:lnTo>
                      <a:lnTo>
                        <a:pt x="8" y="19"/>
                      </a:lnTo>
                      <a:lnTo>
                        <a:pt x="0" y="16"/>
                      </a:lnTo>
                      <a:lnTo>
                        <a:pt x="4" y="16"/>
                      </a:lnTo>
                      <a:lnTo>
                        <a:pt x="4" y="19"/>
                      </a:lnTo>
                      <a:lnTo>
                        <a:pt x="8" y="16"/>
                      </a:lnTo>
                      <a:lnTo>
                        <a:pt x="12" y="16"/>
                      </a:lnTo>
                      <a:lnTo>
                        <a:pt x="4" y="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7572" name="Freeform 198"/>
                <p:cNvSpPr>
                  <a:spLocks/>
                </p:cNvSpPr>
                <p:nvPr/>
              </p:nvSpPr>
              <p:spPr bwMode="auto">
                <a:xfrm>
                  <a:off x="1147763" y="3138488"/>
                  <a:ext cx="212725" cy="93663"/>
                </a:xfrm>
                <a:custGeom>
                  <a:avLst/>
                  <a:gdLst>
                    <a:gd name="T0" fmla="*/ 2147483647 w 134"/>
                    <a:gd name="T1" fmla="*/ 2147483647 h 59"/>
                    <a:gd name="T2" fmla="*/ 2147483647 w 134"/>
                    <a:gd name="T3" fmla="*/ 0 h 59"/>
                    <a:gd name="T4" fmla="*/ 0 w 134"/>
                    <a:gd name="T5" fmla="*/ 2147483647 h 59"/>
                    <a:gd name="T6" fmla="*/ 2147483647 w 134"/>
                    <a:gd name="T7" fmla="*/ 2147483647 h 59"/>
                    <a:gd name="T8" fmla="*/ 2147483647 w 134"/>
                    <a:gd name="T9" fmla="*/ 2147483647 h 59"/>
                    <a:gd name="T10" fmla="*/ 2147483647 w 134"/>
                    <a:gd name="T11" fmla="*/ 2147483647 h 59"/>
                    <a:gd name="T12" fmla="*/ 2147483647 w 134"/>
                    <a:gd name="T13" fmla="*/ 2147483647 h 59"/>
                    <a:gd name="T14" fmla="*/ 2147483647 w 134"/>
                    <a:gd name="T15" fmla="*/ 2147483647 h 59"/>
                    <a:gd name="T16" fmla="*/ 2147483647 w 134"/>
                    <a:gd name="T17" fmla="*/ 0 h 59"/>
                    <a:gd name="T18" fmla="*/ 2147483647 w 134"/>
                    <a:gd name="T19" fmla="*/ 0 h 59"/>
                    <a:gd name="T20" fmla="*/ 2147483647 w 134"/>
                    <a:gd name="T21" fmla="*/ 0 h 59"/>
                    <a:gd name="T22" fmla="*/ 2147483647 w 134"/>
                    <a:gd name="T23" fmla="*/ 2147483647 h 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34"/>
                    <a:gd name="T37" fmla="*/ 0 h 59"/>
                    <a:gd name="T38" fmla="*/ 134 w 134"/>
                    <a:gd name="T39" fmla="*/ 59 h 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34" h="59">
                      <a:moveTo>
                        <a:pt x="126" y="4"/>
                      </a:moveTo>
                      <a:lnTo>
                        <a:pt x="130" y="0"/>
                      </a:lnTo>
                      <a:lnTo>
                        <a:pt x="0" y="48"/>
                      </a:lnTo>
                      <a:lnTo>
                        <a:pt x="4" y="59"/>
                      </a:lnTo>
                      <a:lnTo>
                        <a:pt x="134" y="8"/>
                      </a:lnTo>
                      <a:lnTo>
                        <a:pt x="134" y="4"/>
                      </a:lnTo>
                      <a:lnTo>
                        <a:pt x="134" y="8"/>
                      </a:lnTo>
                      <a:lnTo>
                        <a:pt x="134" y="4"/>
                      </a:lnTo>
                      <a:lnTo>
                        <a:pt x="134" y="0"/>
                      </a:lnTo>
                      <a:lnTo>
                        <a:pt x="130" y="0"/>
                      </a:lnTo>
                      <a:lnTo>
                        <a:pt x="126" y="4"/>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7573" name="Freeform 199"/>
                <p:cNvSpPr>
                  <a:spLocks/>
                </p:cNvSpPr>
                <p:nvPr/>
              </p:nvSpPr>
              <p:spPr bwMode="auto">
                <a:xfrm>
                  <a:off x="1347788" y="3127375"/>
                  <a:ext cx="12700" cy="17463"/>
                </a:xfrm>
                <a:custGeom>
                  <a:avLst/>
                  <a:gdLst>
                    <a:gd name="T0" fmla="*/ 2147483647 w 8"/>
                    <a:gd name="T1" fmla="*/ 2147483647 h 11"/>
                    <a:gd name="T2" fmla="*/ 0 w 8"/>
                    <a:gd name="T3" fmla="*/ 2147483647 h 11"/>
                    <a:gd name="T4" fmla="*/ 0 w 8"/>
                    <a:gd name="T5" fmla="*/ 2147483647 h 11"/>
                    <a:gd name="T6" fmla="*/ 2147483647 w 8"/>
                    <a:gd name="T7" fmla="*/ 2147483647 h 11"/>
                    <a:gd name="T8" fmla="*/ 2147483647 w 8"/>
                    <a:gd name="T9" fmla="*/ 2147483647 h 11"/>
                    <a:gd name="T10" fmla="*/ 2147483647 w 8"/>
                    <a:gd name="T11" fmla="*/ 0 h 11"/>
                    <a:gd name="T12" fmla="*/ 2147483647 w 8"/>
                    <a:gd name="T13" fmla="*/ 2147483647 h 11"/>
                    <a:gd name="T14" fmla="*/ 2147483647 w 8"/>
                    <a:gd name="T15" fmla="*/ 2147483647 h 11"/>
                    <a:gd name="T16" fmla="*/ 2147483647 w 8"/>
                    <a:gd name="T17" fmla="*/ 0 h 11"/>
                    <a:gd name="T18" fmla="*/ 0 w 8"/>
                    <a:gd name="T19" fmla="*/ 2147483647 h 11"/>
                    <a:gd name="T20" fmla="*/ 0 w 8"/>
                    <a:gd name="T21" fmla="*/ 2147483647 h 11"/>
                    <a:gd name="T22" fmla="*/ 2147483647 w 8"/>
                    <a:gd name="T23" fmla="*/ 2147483647 h 1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11"/>
                    <a:gd name="T38" fmla="*/ 8 w 8"/>
                    <a:gd name="T39" fmla="*/ 11 h 1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11">
                      <a:moveTo>
                        <a:pt x="8" y="11"/>
                      </a:moveTo>
                      <a:lnTo>
                        <a:pt x="0" y="4"/>
                      </a:lnTo>
                      <a:lnTo>
                        <a:pt x="0" y="11"/>
                      </a:lnTo>
                      <a:lnTo>
                        <a:pt x="8" y="11"/>
                      </a:lnTo>
                      <a:lnTo>
                        <a:pt x="8" y="4"/>
                      </a:lnTo>
                      <a:lnTo>
                        <a:pt x="4" y="0"/>
                      </a:lnTo>
                      <a:lnTo>
                        <a:pt x="8" y="4"/>
                      </a:lnTo>
                      <a:lnTo>
                        <a:pt x="4" y="0"/>
                      </a:lnTo>
                      <a:lnTo>
                        <a:pt x="0" y="4"/>
                      </a:lnTo>
                      <a:lnTo>
                        <a:pt x="8" y="11"/>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7574" name="Freeform 200"/>
                <p:cNvSpPr>
                  <a:spLocks/>
                </p:cNvSpPr>
                <p:nvPr/>
              </p:nvSpPr>
              <p:spPr bwMode="auto">
                <a:xfrm>
                  <a:off x="1141413" y="3127375"/>
                  <a:ext cx="219075" cy="80963"/>
                </a:xfrm>
                <a:custGeom>
                  <a:avLst/>
                  <a:gdLst>
                    <a:gd name="T0" fmla="*/ 2147483647 w 138"/>
                    <a:gd name="T1" fmla="*/ 2147483647 h 51"/>
                    <a:gd name="T2" fmla="*/ 2147483647 w 138"/>
                    <a:gd name="T3" fmla="*/ 2147483647 h 51"/>
                    <a:gd name="T4" fmla="*/ 2147483647 w 138"/>
                    <a:gd name="T5" fmla="*/ 2147483647 h 51"/>
                    <a:gd name="T6" fmla="*/ 2147483647 w 138"/>
                    <a:gd name="T7" fmla="*/ 0 h 51"/>
                    <a:gd name="T8" fmla="*/ 2147483647 w 138"/>
                    <a:gd name="T9" fmla="*/ 2147483647 h 51"/>
                    <a:gd name="T10" fmla="*/ 0 w 138"/>
                    <a:gd name="T11" fmla="*/ 2147483647 h 51"/>
                    <a:gd name="T12" fmla="*/ 2147483647 w 138"/>
                    <a:gd name="T13" fmla="*/ 2147483647 h 51"/>
                    <a:gd name="T14" fmla="*/ 0 w 138"/>
                    <a:gd name="T15" fmla="*/ 2147483647 h 51"/>
                    <a:gd name="T16" fmla="*/ 0 w 138"/>
                    <a:gd name="T17" fmla="*/ 2147483647 h 51"/>
                    <a:gd name="T18" fmla="*/ 2147483647 w 138"/>
                    <a:gd name="T19" fmla="*/ 2147483647 h 51"/>
                    <a:gd name="T20" fmla="*/ 2147483647 w 138"/>
                    <a:gd name="T21" fmla="*/ 2147483647 h 51"/>
                    <a:gd name="T22" fmla="*/ 2147483647 w 138"/>
                    <a:gd name="T23" fmla="*/ 2147483647 h 5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38"/>
                    <a:gd name="T37" fmla="*/ 0 h 51"/>
                    <a:gd name="T38" fmla="*/ 138 w 138"/>
                    <a:gd name="T39" fmla="*/ 51 h 5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38" h="51">
                      <a:moveTo>
                        <a:pt x="12" y="47"/>
                      </a:moveTo>
                      <a:lnTo>
                        <a:pt x="8" y="51"/>
                      </a:lnTo>
                      <a:lnTo>
                        <a:pt x="138" y="11"/>
                      </a:lnTo>
                      <a:lnTo>
                        <a:pt x="134" y="0"/>
                      </a:lnTo>
                      <a:lnTo>
                        <a:pt x="4" y="43"/>
                      </a:lnTo>
                      <a:lnTo>
                        <a:pt x="0" y="47"/>
                      </a:lnTo>
                      <a:lnTo>
                        <a:pt x="4" y="43"/>
                      </a:lnTo>
                      <a:lnTo>
                        <a:pt x="0" y="47"/>
                      </a:lnTo>
                      <a:lnTo>
                        <a:pt x="4" y="51"/>
                      </a:lnTo>
                      <a:lnTo>
                        <a:pt x="8" y="51"/>
                      </a:lnTo>
                      <a:lnTo>
                        <a:pt x="12" y="47"/>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7575" name="Freeform 201"/>
                <p:cNvSpPr>
                  <a:spLocks/>
                </p:cNvSpPr>
                <p:nvPr/>
              </p:nvSpPr>
              <p:spPr bwMode="auto">
                <a:xfrm>
                  <a:off x="1006475" y="3189288"/>
                  <a:ext cx="50800" cy="38100"/>
                </a:xfrm>
                <a:custGeom>
                  <a:avLst/>
                  <a:gdLst>
                    <a:gd name="T0" fmla="*/ 0 w 32"/>
                    <a:gd name="T1" fmla="*/ 2147483647 h 24"/>
                    <a:gd name="T2" fmla="*/ 2147483647 w 32"/>
                    <a:gd name="T3" fmla="*/ 2147483647 h 24"/>
                    <a:gd name="T4" fmla="*/ 2147483647 w 32"/>
                    <a:gd name="T5" fmla="*/ 2147483647 h 24"/>
                    <a:gd name="T6" fmla="*/ 2147483647 w 32"/>
                    <a:gd name="T7" fmla="*/ 2147483647 h 24"/>
                    <a:gd name="T8" fmla="*/ 2147483647 w 32"/>
                    <a:gd name="T9" fmla="*/ 2147483647 h 24"/>
                    <a:gd name="T10" fmla="*/ 2147483647 w 32"/>
                    <a:gd name="T11" fmla="*/ 2147483647 h 24"/>
                    <a:gd name="T12" fmla="*/ 2147483647 w 32"/>
                    <a:gd name="T13" fmla="*/ 2147483647 h 24"/>
                    <a:gd name="T14" fmla="*/ 2147483647 w 32"/>
                    <a:gd name="T15" fmla="*/ 2147483647 h 24"/>
                    <a:gd name="T16" fmla="*/ 2147483647 w 32"/>
                    <a:gd name="T17" fmla="*/ 2147483647 h 24"/>
                    <a:gd name="T18" fmla="*/ 2147483647 w 32"/>
                    <a:gd name="T19" fmla="*/ 2147483647 h 24"/>
                    <a:gd name="T20" fmla="*/ 2147483647 w 32"/>
                    <a:gd name="T21" fmla="*/ 2147483647 h 24"/>
                    <a:gd name="T22" fmla="*/ 2147483647 w 32"/>
                    <a:gd name="T23" fmla="*/ 2147483647 h 24"/>
                    <a:gd name="T24" fmla="*/ 2147483647 w 32"/>
                    <a:gd name="T25" fmla="*/ 2147483647 h 24"/>
                    <a:gd name="T26" fmla="*/ 2147483647 w 32"/>
                    <a:gd name="T27" fmla="*/ 2147483647 h 24"/>
                    <a:gd name="T28" fmla="*/ 2147483647 w 32"/>
                    <a:gd name="T29" fmla="*/ 2147483647 h 24"/>
                    <a:gd name="T30" fmla="*/ 2147483647 w 32"/>
                    <a:gd name="T31" fmla="*/ 2147483647 h 24"/>
                    <a:gd name="T32" fmla="*/ 2147483647 w 32"/>
                    <a:gd name="T33" fmla="*/ 0 h 24"/>
                    <a:gd name="T34" fmla="*/ 2147483647 w 32"/>
                    <a:gd name="T35" fmla="*/ 0 h 24"/>
                    <a:gd name="T36" fmla="*/ 0 w 32"/>
                    <a:gd name="T37" fmla="*/ 2147483647 h 2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2"/>
                    <a:gd name="T58" fmla="*/ 0 h 24"/>
                    <a:gd name="T59" fmla="*/ 32 w 32"/>
                    <a:gd name="T60" fmla="*/ 24 h 2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2" h="24">
                      <a:moveTo>
                        <a:pt x="0" y="8"/>
                      </a:moveTo>
                      <a:lnTo>
                        <a:pt x="4" y="8"/>
                      </a:lnTo>
                      <a:lnTo>
                        <a:pt x="4" y="12"/>
                      </a:lnTo>
                      <a:lnTo>
                        <a:pt x="8" y="16"/>
                      </a:lnTo>
                      <a:lnTo>
                        <a:pt x="12" y="16"/>
                      </a:lnTo>
                      <a:lnTo>
                        <a:pt x="20" y="20"/>
                      </a:lnTo>
                      <a:lnTo>
                        <a:pt x="28" y="24"/>
                      </a:lnTo>
                      <a:lnTo>
                        <a:pt x="32" y="16"/>
                      </a:lnTo>
                      <a:lnTo>
                        <a:pt x="24" y="12"/>
                      </a:lnTo>
                      <a:lnTo>
                        <a:pt x="16" y="8"/>
                      </a:lnTo>
                      <a:lnTo>
                        <a:pt x="12" y="8"/>
                      </a:lnTo>
                      <a:lnTo>
                        <a:pt x="12" y="4"/>
                      </a:lnTo>
                      <a:lnTo>
                        <a:pt x="8" y="4"/>
                      </a:lnTo>
                      <a:lnTo>
                        <a:pt x="8" y="0"/>
                      </a:lnTo>
                      <a:lnTo>
                        <a:pt x="4" y="0"/>
                      </a:lnTo>
                      <a:lnTo>
                        <a:pt x="0" y="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7576" name="Freeform 202"/>
                <p:cNvSpPr>
                  <a:spLocks/>
                </p:cNvSpPr>
                <p:nvPr/>
              </p:nvSpPr>
              <p:spPr bwMode="auto">
                <a:xfrm>
                  <a:off x="1089025" y="2601913"/>
                  <a:ext cx="26988" cy="25400"/>
                </a:xfrm>
                <a:custGeom>
                  <a:avLst/>
                  <a:gdLst>
                    <a:gd name="T0" fmla="*/ 2147483647 w 17"/>
                    <a:gd name="T1" fmla="*/ 0 h 16"/>
                    <a:gd name="T2" fmla="*/ 2147483647 w 17"/>
                    <a:gd name="T3" fmla="*/ 0 h 16"/>
                    <a:gd name="T4" fmla="*/ 0 w 17"/>
                    <a:gd name="T5" fmla="*/ 0 h 16"/>
                    <a:gd name="T6" fmla="*/ 0 w 17"/>
                    <a:gd name="T7" fmla="*/ 2147483647 h 16"/>
                    <a:gd name="T8" fmla="*/ 0 w 17"/>
                    <a:gd name="T9" fmla="*/ 2147483647 h 16"/>
                    <a:gd name="T10" fmla="*/ 0 w 17"/>
                    <a:gd name="T11" fmla="*/ 2147483647 h 16"/>
                    <a:gd name="T12" fmla="*/ 0 w 17"/>
                    <a:gd name="T13" fmla="*/ 2147483647 h 16"/>
                    <a:gd name="T14" fmla="*/ 2147483647 w 17"/>
                    <a:gd name="T15" fmla="*/ 2147483647 h 16"/>
                    <a:gd name="T16" fmla="*/ 2147483647 w 17"/>
                    <a:gd name="T17" fmla="*/ 2147483647 h 16"/>
                    <a:gd name="T18" fmla="*/ 2147483647 w 17"/>
                    <a:gd name="T19" fmla="*/ 2147483647 h 16"/>
                    <a:gd name="T20" fmla="*/ 2147483647 w 17"/>
                    <a:gd name="T21" fmla="*/ 2147483647 h 16"/>
                    <a:gd name="T22" fmla="*/ 2147483647 w 17"/>
                    <a:gd name="T23" fmla="*/ 2147483647 h 16"/>
                    <a:gd name="T24" fmla="*/ 2147483647 w 17"/>
                    <a:gd name="T25" fmla="*/ 2147483647 h 16"/>
                    <a:gd name="T26" fmla="*/ 2147483647 w 17"/>
                    <a:gd name="T27" fmla="*/ 2147483647 h 16"/>
                    <a:gd name="T28" fmla="*/ 2147483647 w 17"/>
                    <a:gd name="T29" fmla="*/ 0 h 16"/>
                    <a:gd name="T30" fmla="*/ 2147483647 w 17"/>
                    <a:gd name="T31" fmla="*/ 0 h 16"/>
                    <a:gd name="T32" fmla="*/ 2147483647 w 17"/>
                    <a:gd name="T33" fmla="*/ 0 h 16"/>
                    <a:gd name="T34" fmla="*/ 2147483647 w 17"/>
                    <a:gd name="T35" fmla="*/ 0 h 1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7"/>
                    <a:gd name="T55" fmla="*/ 0 h 16"/>
                    <a:gd name="T56" fmla="*/ 17 w 17"/>
                    <a:gd name="T57" fmla="*/ 16 h 1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7" h="16">
                      <a:moveTo>
                        <a:pt x="8" y="0"/>
                      </a:moveTo>
                      <a:lnTo>
                        <a:pt x="4" y="0"/>
                      </a:lnTo>
                      <a:lnTo>
                        <a:pt x="0" y="0"/>
                      </a:lnTo>
                      <a:lnTo>
                        <a:pt x="0" y="4"/>
                      </a:lnTo>
                      <a:lnTo>
                        <a:pt x="0" y="8"/>
                      </a:lnTo>
                      <a:lnTo>
                        <a:pt x="0" y="12"/>
                      </a:lnTo>
                      <a:lnTo>
                        <a:pt x="4" y="16"/>
                      </a:lnTo>
                      <a:lnTo>
                        <a:pt x="8" y="16"/>
                      </a:lnTo>
                      <a:lnTo>
                        <a:pt x="13" y="16"/>
                      </a:lnTo>
                      <a:lnTo>
                        <a:pt x="13" y="12"/>
                      </a:lnTo>
                      <a:lnTo>
                        <a:pt x="17" y="12"/>
                      </a:lnTo>
                      <a:lnTo>
                        <a:pt x="17" y="8"/>
                      </a:lnTo>
                      <a:lnTo>
                        <a:pt x="17" y="4"/>
                      </a:lnTo>
                      <a:lnTo>
                        <a:pt x="13" y="0"/>
                      </a:lnTo>
                      <a:lnTo>
                        <a:pt x="8" y="0"/>
                      </a:lnTo>
                      <a:close/>
                    </a:path>
                  </a:pathLst>
                </a:custGeom>
                <a:solidFill>
                  <a:srgbClr val="4C4C4C"/>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7577" name="Freeform 203"/>
                <p:cNvSpPr>
                  <a:spLocks/>
                </p:cNvSpPr>
                <p:nvPr/>
              </p:nvSpPr>
              <p:spPr bwMode="auto">
                <a:xfrm>
                  <a:off x="1089025" y="2601913"/>
                  <a:ext cx="26988" cy="25400"/>
                </a:xfrm>
                <a:custGeom>
                  <a:avLst/>
                  <a:gdLst>
                    <a:gd name="T0" fmla="*/ 2147483647 w 17"/>
                    <a:gd name="T1" fmla="*/ 0 h 16"/>
                    <a:gd name="T2" fmla="*/ 2147483647 w 17"/>
                    <a:gd name="T3" fmla="*/ 0 h 16"/>
                    <a:gd name="T4" fmla="*/ 2147483647 w 17"/>
                    <a:gd name="T5" fmla="*/ 0 h 16"/>
                    <a:gd name="T6" fmla="*/ 0 w 17"/>
                    <a:gd name="T7" fmla="*/ 0 h 16"/>
                    <a:gd name="T8" fmla="*/ 0 w 17"/>
                    <a:gd name="T9" fmla="*/ 2147483647 h 16"/>
                    <a:gd name="T10" fmla="*/ 0 w 17"/>
                    <a:gd name="T11" fmla="*/ 2147483647 h 16"/>
                    <a:gd name="T12" fmla="*/ 0 w 17"/>
                    <a:gd name="T13" fmla="*/ 2147483647 h 16"/>
                    <a:gd name="T14" fmla="*/ 0 w 17"/>
                    <a:gd name="T15" fmla="*/ 2147483647 h 16"/>
                    <a:gd name="T16" fmla="*/ 0 w 17"/>
                    <a:gd name="T17" fmla="*/ 2147483647 h 16"/>
                    <a:gd name="T18" fmla="*/ 2147483647 w 17"/>
                    <a:gd name="T19" fmla="*/ 2147483647 h 16"/>
                    <a:gd name="T20" fmla="*/ 2147483647 w 17"/>
                    <a:gd name="T21" fmla="*/ 2147483647 h 16"/>
                    <a:gd name="T22" fmla="*/ 2147483647 w 17"/>
                    <a:gd name="T23" fmla="*/ 2147483647 h 16"/>
                    <a:gd name="T24" fmla="*/ 2147483647 w 17"/>
                    <a:gd name="T25" fmla="*/ 2147483647 h 16"/>
                    <a:gd name="T26" fmla="*/ 2147483647 w 17"/>
                    <a:gd name="T27" fmla="*/ 2147483647 h 16"/>
                    <a:gd name="T28" fmla="*/ 2147483647 w 17"/>
                    <a:gd name="T29" fmla="*/ 2147483647 h 16"/>
                    <a:gd name="T30" fmla="*/ 2147483647 w 17"/>
                    <a:gd name="T31" fmla="*/ 2147483647 h 16"/>
                    <a:gd name="T32" fmla="*/ 2147483647 w 17"/>
                    <a:gd name="T33" fmla="*/ 2147483647 h 16"/>
                    <a:gd name="T34" fmla="*/ 2147483647 w 17"/>
                    <a:gd name="T35" fmla="*/ 2147483647 h 16"/>
                    <a:gd name="T36" fmla="*/ 2147483647 w 17"/>
                    <a:gd name="T37" fmla="*/ 0 h 16"/>
                    <a:gd name="T38" fmla="*/ 2147483647 w 17"/>
                    <a:gd name="T39" fmla="*/ 0 h 16"/>
                    <a:gd name="T40" fmla="*/ 2147483647 w 17"/>
                    <a:gd name="T41" fmla="*/ 0 h 1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7"/>
                    <a:gd name="T64" fmla="*/ 0 h 16"/>
                    <a:gd name="T65" fmla="*/ 17 w 17"/>
                    <a:gd name="T66" fmla="*/ 16 h 1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7" h="16">
                      <a:moveTo>
                        <a:pt x="8" y="0"/>
                      </a:moveTo>
                      <a:lnTo>
                        <a:pt x="8" y="0"/>
                      </a:lnTo>
                      <a:lnTo>
                        <a:pt x="4" y="0"/>
                      </a:lnTo>
                      <a:lnTo>
                        <a:pt x="0" y="0"/>
                      </a:lnTo>
                      <a:lnTo>
                        <a:pt x="0" y="4"/>
                      </a:lnTo>
                      <a:lnTo>
                        <a:pt x="0" y="8"/>
                      </a:lnTo>
                      <a:lnTo>
                        <a:pt x="0" y="12"/>
                      </a:lnTo>
                      <a:lnTo>
                        <a:pt x="4" y="16"/>
                      </a:lnTo>
                      <a:lnTo>
                        <a:pt x="8" y="16"/>
                      </a:lnTo>
                      <a:lnTo>
                        <a:pt x="13" y="16"/>
                      </a:lnTo>
                      <a:lnTo>
                        <a:pt x="13" y="12"/>
                      </a:lnTo>
                      <a:lnTo>
                        <a:pt x="17" y="12"/>
                      </a:lnTo>
                      <a:lnTo>
                        <a:pt x="17" y="8"/>
                      </a:lnTo>
                      <a:lnTo>
                        <a:pt x="17" y="4"/>
                      </a:lnTo>
                      <a:lnTo>
                        <a:pt x="13" y="0"/>
                      </a:lnTo>
                      <a:lnTo>
                        <a:pt x="8" y="0"/>
                      </a:lnTo>
                    </a:path>
                  </a:pathLst>
                </a:custGeom>
                <a:noFill/>
                <a:ln w="0">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sp>
            <p:nvSpPr>
              <p:cNvPr id="57467" name="TextBox 112"/>
              <p:cNvSpPr txBox="1">
                <a:spLocks noChangeArrowheads="1"/>
              </p:cNvSpPr>
              <p:nvPr/>
            </p:nvSpPr>
            <p:spPr bwMode="auto">
              <a:xfrm>
                <a:off x="381000" y="3075801"/>
                <a:ext cx="838200"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r>
                  <a:rPr lang="en-US" sz="1200" b="1"/>
                  <a:t>User</a:t>
                </a:r>
              </a:p>
            </p:txBody>
          </p:sp>
        </p:grpSp>
        <p:grpSp>
          <p:nvGrpSpPr>
            <p:cNvPr id="56327" name="Group 114"/>
            <p:cNvGrpSpPr>
              <a:grpSpLocks/>
            </p:cNvGrpSpPr>
            <p:nvPr/>
          </p:nvGrpSpPr>
          <p:grpSpPr bwMode="auto">
            <a:xfrm>
              <a:off x="6858000" y="3657597"/>
              <a:ext cx="838200" cy="695583"/>
              <a:chOff x="381000" y="2590800"/>
              <a:chExt cx="838200" cy="695583"/>
            </a:xfrm>
          </p:grpSpPr>
          <p:grpSp>
            <p:nvGrpSpPr>
              <p:cNvPr id="57354" name="Group 114"/>
              <p:cNvGrpSpPr>
                <a:grpSpLocks noChangeAspect="1"/>
              </p:cNvGrpSpPr>
              <p:nvPr/>
            </p:nvGrpSpPr>
            <p:grpSpPr bwMode="auto">
              <a:xfrm>
                <a:off x="381006" y="2590800"/>
                <a:ext cx="735229" cy="503935"/>
                <a:chOff x="193675" y="2495550"/>
                <a:chExt cx="1185863" cy="812801"/>
              </a:xfrm>
            </p:grpSpPr>
            <p:sp>
              <p:nvSpPr>
                <p:cNvPr id="57356" name="Freeform 94"/>
                <p:cNvSpPr>
                  <a:spLocks/>
                </p:cNvSpPr>
                <p:nvPr/>
              </p:nvSpPr>
              <p:spPr bwMode="auto">
                <a:xfrm>
                  <a:off x="684213" y="2995613"/>
                  <a:ext cx="379413" cy="212725"/>
                </a:xfrm>
                <a:custGeom>
                  <a:avLst/>
                  <a:gdLst>
                    <a:gd name="T0" fmla="*/ 0 w 239"/>
                    <a:gd name="T1" fmla="*/ 2147483647 h 134"/>
                    <a:gd name="T2" fmla="*/ 2147483647 w 239"/>
                    <a:gd name="T3" fmla="*/ 2147483647 h 134"/>
                    <a:gd name="T4" fmla="*/ 2147483647 w 239"/>
                    <a:gd name="T5" fmla="*/ 2147483647 h 134"/>
                    <a:gd name="T6" fmla="*/ 2147483647 w 239"/>
                    <a:gd name="T7" fmla="*/ 0 h 134"/>
                    <a:gd name="T8" fmla="*/ 0 w 239"/>
                    <a:gd name="T9" fmla="*/ 2147483647 h 134"/>
                    <a:gd name="T10" fmla="*/ 0 w 239"/>
                    <a:gd name="T11" fmla="*/ 2147483647 h 134"/>
                    <a:gd name="T12" fmla="*/ 0 60000 65536"/>
                    <a:gd name="T13" fmla="*/ 0 60000 65536"/>
                    <a:gd name="T14" fmla="*/ 0 60000 65536"/>
                    <a:gd name="T15" fmla="*/ 0 60000 65536"/>
                    <a:gd name="T16" fmla="*/ 0 60000 65536"/>
                    <a:gd name="T17" fmla="*/ 0 60000 65536"/>
                    <a:gd name="T18" fmla="*/ 0 w 239"/>
                    <a:gd name="T19" fmla="*/ 0 h 134"/>
                    <a:gd name="T20" fmla="*/ 239 w 239"/>
                    <a:gd name="T21" fmla="*/ 134 h 134"/>
                  </a:gdLst>
                  <a:ahLst/>
                  <a:cxnLst>
                    <a:cxn ang="T12">
                      <a:pos x="T0" y="T1"/>
                    </a:cxn>
                    <a:cxn ang="T13">
                      <a:pos x="T2" y="T3"/>
                    </a:cxn>
                    <a:cxn ang="T14">
                      <a:pos x="T4" y="T5"/>
                    </a:cxn>
                    <a:cxn ang="T15">
                      <a:pos x="T6" y="T7"/>
                    </a:cxn>
                    <a:cxn ang="T16">
                      <a:pos x="T8" y="T9"/>
                    </a:cxn>
                    <a:cxn ang="T17">
                      <a:pos x="T10" y="T11"/>
                    </a:cxn>
                  </a:cxnLst>
                  <a:rect l="T18" t="T19" r="T20" b="T21"/>
                  <a:pathLst>
                    <a:path w="239" h="134">
                      <a:moveTo>
                        <a:pt x="0" y="47"/>
                      </a:moveTo>
                      <a:lnTo>
                        <a:pt x="81" y="83"/>
                      </a:lnTo>
                      <a:lnTo>
                        <a:pt x="239" y="134"/>
                      </a:lnTo>
                      <a:lnTo>
                        <a:pt x="239" y="0"/>
                      </a:lnTo>
                      <a:lnTo>
                        <a:pt x="0" y="47"/>
                      </a:lnTo>
                      <a:close/>
                    </a:path>
                  </a:pathLst>
                </a:custGeom>
                <a:solidFill>
                  <a:srgbClr val="191919"/>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7357" name="Freeform 95"/>
                <p:cNvSpPr>
                  <a:spLocks/>
                </p:cNvSpPr>
                <p:nvPr/>
              </p:nvSpPr>
              <p:spPr bwMode="auto">
                <a:xfrm>
                  <a:off x="677863" y="3063875"/>
                  <a:ext cx="141288" cy="69850"/>
                </a:xfrm>
                <a:custGeom>
                  <a:avLst/>
                  <a:gdLst>
                    <a:gd name="T0" fmla="*/ 2147483647 w 89"/>
                    <a:gd name="T1" fmla="*/ 2147483647 h 44"/>
                    <a:gd name="T2" fmla="*/ 2147483647 w 89"/>
                    <a:gd name="T3" fmla="*/ 2147483647 h 44"/>
                    <a:gd name="T4" fmla="*/ 2147483647 w 89"/>
                    <a:gd name="T5" fmla="*/ 0 h 44"/>
                    <a:gd name="T6" fmla="*/ 0 w 89"/>
                    <a:gd name="T7" fmla="*/ 2147483647 h 44"/>
                    <a:gd name="T8" fmla="*/ 2147483647 w 89"/>
                    <a:gd name="T9" fmla="*/ 2147483647 h 44"/>
                    <a:gd name="T10" fmla="*/ 2147483647 w 89"/>
                    <a:gd name="T11" fmla="*/ 2147483647 h 44"/>
                    <a:gd name="T12" fmla="*/ 2147483647 w 89"/>
                    <a:gd name="T13" fmla="*/ 2147483647 h 44"/>
                    <a:gd name="T14" fmla="*/ 2147483647 w 89"/>
                    <a:gd name="T15" fmla="*/ 2147483647 h 44"/>
                    <a:gd name="T16" fmla="*/ 2147483647 w 89"/>
                    <a:gd name="T17" fmla="*/ 2147483647 h 44"/>
                    <a:gd name="T18" fmla="*/ 2147483647 w 89"/>
                    <a:gd name="T19" fmla="*/ 2147483647 h 44"/>
                    <a:gd name="T20" fmla="*/ 2147483647 w 89"/>
                    <a:gd name="T21" fmla="*/ 2147483647 h 44"/>
                    <a:gd name="T22" fmla="*/ 2147483647 w 89"/>
                    <a:gd name="T23" fmla="*/ 2147483647 h 4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9"/>
                    <a:gd name="T37" fmla="*/ 0 h 44"/>
                    <a:gd name="T38" fmla="*/ 89 w 89"/>
                    <a:gd name="T39" fmla="*/ 44 h 4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9" h="44">
                      <a:moveTo>
                        <a:pt x="89" y="32"/>
                      </a:moveTo>
                      <a:lnTo>
                        <a:pt x="89" y="36"/>
                      </a:lnTo>
                      <a:lnTo>
                        <a:pt x="4" y="0"/>
                      </a:lnTo>
                      <a:lnTo>
                        <a:pt x="0" y="8"/>
                      </a:lnTo>
                      <a:lnTo>
                        <a:pt x="85" y="44"/>
                      </a:lnTo>
                      <a:lnTo>
                        <a:pt x="89" y="44"/>
                      </a:lnTo>
                      <a:lnTo>
                        <a:pt x="89" y="40"/>
                      </a:lnTo>
                      <a:lnTo>
                        <a:pt x="89" y="36"/>
                      </a:lnTo>
                      <a:lnTo>
                        <a:pt x="89" y="32"/>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7358" name="Freeform 96"/>
                <p:cNvSpPr>
                  <a:spLocks/>
                </p:cNvSpPr>
                <p:nvPr/>
              </p:nvSpPr>
              <p:spPr bwMode="auto">
                <a:xfrm>
                  <a:off x="812800" y="3114675"/>
                  <a:ext cx="263525" cy="100013"/>
                </a:xfrm>
                <a:custGeom>
                  <a:avLst/>
                  <a:gdLst>
                    <a:gd name="T0" fmla="*/ 2147483647 w 166"/>
                    <a:gd name="T1" fmla="*/ 2147483647 h 63"/>
                    <a:gd name="T2" fmla="*/ 2147483647 w 166"/>
                    <a:gd name="T3" fmla="*/ 2147483647 h 63"/>
                    <a:gd name="T4" fmla="*/ 2147483647 w 166"/>
                    <a:gd name="T5" fmla="*/ 0 h 63"/>
                    <a:gd name="T6" fmla="*/ 0 w 166"/>
                    <a:gd name="T7" fmla="*/ 2147483647 h 63"/>
                    <a:gd name="T8" fmla="*/ 2147483647 w 166"/>
                    <a:gd name="T9" fmla="*/ 2147483647 h 63"/>
                    <a:gd name="T10" fmla="*/ 2147483647 w 166"/>
                    <a:gd name="T11" fmla="*/ 2147483647 h 63"/>
                    <a:gd name="T12" fmla="*/ 2147483647 w 166"/>
                    <a:gd name="T13" fmla="*/ 2147483647 h 63"/>
                    <a:gd name="T14" fmla="*/ 2147483647 w 166"/>
                    <a:gd name="T15" fmla="*/ 2147483647 h 63"/>
                    <a:gd name="T16" fmla="*/ 2147483647 w 166"/>
                    <a:gd name="T17" fmla="*/ 2147483647 h 63"/>
                    <a:gd name="T18" fmla="*/ 2147483647 w 166"/>
                    <a:gd name="T19" fmla="*/ 2147483647 h 63"/>
                    <a:gd name="T20" fmla="*/ 2147483647 w 166"/>
                    <a:gd name="T21" fmla="*/ 2147483647 h 63"/>
                    <a:gd name="T22" fmla="*/ 2147483647 w 166"/>
                    <a:gd name="T23" fmla="*/ 2147483647 h 6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66"/>
                    <a:gd name="T37" fmla="*/ 0 h 63"/>
                    <a:gd name="T38" fmla="*/ 166 w 166"/>
                    <a:gd name="T39" fmla="*/ 63 h 6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66" h="63">
                      <a:moveTo>
                        <a:pt x="154" y="59"/>
                      </a:moveTo>
                      <a:lnTo>
                        <a:pt x="162" y="51"/>
                      </a:lnTo>
                      <a:lnTo>
                        <a:pt x="4" y="0"/>
                      </a:lnTo>
                      <a:lnTo>
                        <a:pt x="0" y="12"/>
                      </a:lnTo>
                      <a:lnTo>
                        <a:pt x="158" y="63"/>
                      </a:lnTo>
                      <a:lnTo>
                        <a:pt x="166" y="59"/>
                      </a:lnTo>
                      <a:lnTo>
                        <a:pt x="158" y="63"/>
                      </a:lnTo>
                      <a:lnTo>
                        <a:pt x="162" y="63"/>
                      </a:lnTo>
                      <a:lnTo>
                        <a:pt x="166" y="59"/>
                      </a:lnTo>
                      <a:lnTo>
                        <a:pt x="162" y="55"/>
                      </a:lnTo>
                      <a:lnTo>
                        <a:pt x="162" y="51"/>
                      </a:lnTo>
                      <a:lnTo>
                        <a:pt x="154" y="59"/>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7359" name="Freeform 97"/>
                <p:cNvSpPr>
                  <a:spLocks/>
                </p:cNvSpPr>
                <p:nvPr/>
              </p:nvSpPr>
              <p:spPr bwMode="auto">
                <a:xfrm>
                  <a:off x="1050925" y="2989263"/>
                  <a:ext cx="25400" cy="219075"/>
                </a:xfrm>
                <a:custGeom>
                  <a:avLst/>
                  <a:gdLst>
                    <a:gd name="T0" fmla="*/ 2147483647 w 16"/>
                    <a:gd name="T1" fmla="*/ 2147483647 h 138"/>
                    <a:gd name="T2" fmla="*/ 0 w 16"/>
                    <a:gd name="T3" fmla="*/ 2147483647 h 138"/>
                    <a:gd name="T4" fmla="*/ 2147483647 w 16"/>
                    <a:gd name="T5" fmla="*/ 2147483647 h 138"/>
                    <a:gd name="T6" fmla="*/ 2147483647 w 16"/>
                    <a:gd name="T7" fmla="*/ 2147483647 h 138"/>
                    <a:gd name="T8" fmla="*/ 2147483647 w 16"/>
                    <a:gd name="T9" fmla="*/ 2147483647 h 138"/>
                    <a:gd name="T10" fmla="*/ 2147483647 w 16"/>
                    <a:gd name="T11" fmla="*/ 0 h 138"/>
                    <a:gd name="T12" fmla="*/ 2147483647 w 16"/>
                    <a:gd name="T13" fmla="*/ 2147483647 h 138"/>
                    <a:gd name="T14" fmla="*/ 2147483647 w 16"/>
                    <a:gd name="T15" fmla="*/ 2147483647 h 138"/>
                    <a:gd name="T16" fmla="*/ 2147483647 w 16"/>
                    <a:gd name="T17" fmla="*/ 0 h 138"/>
                    <a:gd name="T18" fmla="*/ 2147483647 w 16"/>
                    <a:gd name="T19" fmla="*/ 2147483647 h 138"/>
                    <a:gd name="T20" fmla="*/ 0 w 16"/>
                    <a:gd name="T21" fmla="*/ 2147483647 h 138"/>
                    <a:gd name="T22" fmla="*/ 2147483647 w 16"/>
                    <a:gd name="T23" fmla="*/ 2147483647 h 13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6"/>
                    <a:gd name="T37" fmla="*/ 0 h 138"/>
                    <a:gd name="T38" fmla="*/ 16 w 16"/>
                    <a:gd name="T39" fmla="*/ 138 h 13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6" h="138">
                      <a:moveTo>
                        <a:pt x="8" y="12"/>
                      </a:moveTo>
                      <a:lnTo>
                        <a:pt x="0" y="4"/>
                      </a:lnTo>
                      <a:lnTo>
                        <a:pt x="4" y="138"/>
                      </a:lnTo>
                      <a:lnTo>
                        <a:pt x="16" y="138"/>
                      </a:lnTo>
                      <a:lnTo>
                        <a:pt x="12" y="4"/>
                      </a:lnTo>
                      <a:lnTo>
                        <a:pt x="4" y="0"/>
                      </a:lnTo>
                      <a:lnTo>
                        <a:pt x="12" y="4"/>
                      </a:lnTo>
                      <a:lnTo>
                        <a:pt x="8" y="4"/>
                      </a:lnTo>
                      <a:lnTo>
                        <a:pt x="8" y="0"/>
                      </a:lnTo>
                      <a:lnTo>
                        <a:pt x="4" y="4"/>
                      </a:lnTo>
                      <a:lnTo>
                        <a:pt x="0" y="4"/>
                      </a:lnTo>
                      <a:lnTo>
                        <a:pt x="8" y="12"/>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7360" name="Freeform 98"/>
                <p:cNvSpPr>
                  <a:spLocks/>
                </p:cNvSpPr>
                <p:nvPr/>
              </p:nvSpPr>
              <p:spPr bwMode="auto">
                <a:xfrm>
                  <a:off x="677863" y="2989263"/>
                  <a:ext cx="385763" cy="87313"/>
                </a:xfrm>
                <a:custGeom>
                  <a:avLst/>
                  <a:gdLst>
                    <a:gd name="T0" fmla="*/ 2147483647 w 243"/>
                    <a:gd name="T1" fmla="*/ 2147483647 h 55"/>
                    <a:gd name="T2" fmla="*/ 2147483647 w 243"/>
                    <a:gd name="T3" fmla="*/ 2147483647 h 55"/>
                    <a:gd name="T4" fmla="*/ 2147483647 w 243"/>
                    <a:gd name="T5" fmla="*/ 2147483647 h 55"/>
                    <a:gd name="T6" fmla="*/ 2147483647 w 243"/>
                    <a:gd name="T7" fmla="*/ 0 h 55"/>
                    <a:gd name="T8" fmla="*/ 2147483647 w 243"/>
                    <a:gd name="T9" fmla="*/ 2147483647 h 55"/>
                    <a:gd name="T10" fmla="*/ 0 w 243"/>
                    <a:gd name="T11" fmla="*/ 2147483647 h 55"/>
                    <a:gd name="T12" fmla="*/ 2147483647 w 243"/>
                    <a:gd name="T13" fmla="*/ 2147483647 h 55"/>
                    <a:gd name="T14" fmla="*/ 0 w 243"/>
                    <a:gd name="T15" fmla="*/ 2147483647 h 55"/>
                    <a:gd name="T16" fmla="*/ 0 w 243"/>
                    <a:gd name="T17" fmla="*/ 2147483647 h 55"/>
                    <a:gd name="T18" fmla="*/ 0 w 243"/>
                    <a:gd name="T19" fmla="*/ 2147483647 h 55"/>
                    <a:gd name="T20" fmla="*/ 2147483647 w 243"/>
                    <a:gd name="T21" fmla="*/ 2147483647 h 55"/>
                    <a:gd name="T22" fmla="*/ 2147483647 w 243"/>
                    <a:gd name="T23" fmla="*/ 2147483647 h 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43"/>
                    <a:gd name="T37" fmla="*/ 0 h 55"/>
                    <a:gd name="T38" fmla="*/ 243 w 243"/>
                    <a:gd name="T39" fmla="*/ 55 h 5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43" h="55">
                      <a:moveTo>
                        <a:pt x="4" y="47"/>
                      </a:moveTo>
                      <a:lnTo>
                        <a:pt x="4" y="55"/>
                      </a:lnTo>
                      <a:lnTo>
                        <a:pt x="243" y="12"/>
                      </a:lnTo>
                      <a:lnTo>
                        <a:pt x="239" y="0"/>
                      </a:lnTo>
                      <a:lnTo>
                        <a:pt x="4" y="47"/>
                      </a:lnTo>
                      <a:lnTo>
                        <a:pt x="0" y="55"/>
                      </a:lnTo>
                      <a:lnTo>
                        <a:pt x="4" y="47"/>
                      </a:lnTo>
                      <a:lnTo>
                        <a:pt x="0" y="47"/>
                      </a:lnTo>
                      <a:lnTo>
                        <a:pt x="0" y="51"/>
                      </a:lnTo>
                      <a:lnTo>
                        <a:pt x="0" y="55"/>
                      </a:lnTo>
                      <a:lnTo>
                        <a:pt x="4" y="55"/>
                      </a:lnTo>
                      <a:lnTo>
                        <a:pt x="4" y="47"/>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7361" name="Freeform 99"/>
                <p:cNvSpPr>
                  <a:spLocks/>
                </p:cNvSpPr>
                <p:nvPr/>
              </p:nvSpPr>
              <p:spPr bwMode="auto">
                <a:xfrm>
                  <a:off x="754063" y="3127375"/>
                  <a:ext cx="258763" cy="174625"/>
                </a:xfrm>
                <a:custGeom>
                  <a:avLst/>
                  <a:gdLst>
                    <a:gd name="T0" fmla="*/ 2147483647 w 163"/>
                    <a:gd name="T1" fmla="*/ 0 h 110"/>
                    <a:gd name="T2" fmla="*/ 2147483647 w 163"/>
                    <a:gd name="T3" fmla="*/ 2147483647 h 110"/>
                    <a:gd name="T4" fmla="*/ 0 w 163"/>
                    <a:gd name="T5" fmla="*/ 2147483647 h 110"/>
                    <a:gd name="T6" fmla="*/ 0 w 163"/>
                    <a:gd name="T7" fmla="*/ 2147483647 h 110"/>
                    <a:gd name="T8" fmla="*/ 2147483647 w 163"/>
                    <a:gd name="T9" fmla="*/ 2147483647 h 110"/>
                    <a:gd name="T10" fmla="*/ 2147483647 w 163"/>
                    <a:gd name="T11" fmla="*/ 0 h 110"/>
                    <a:gd name="T12" fmla="*/ 2147483647 w 163"/>
                    <a:gd name="T13" fmla="*/ 0 h 110"/>
                    <a:gd name="T14" fmla="*/ 0 60000 65536"/>
                    <a:gd name="T15" fmla="*/ 0 60000 65536"/>
                    <a:gd name="T16" fmla="*/ 0 60000 65536"/>
                    <a:gd name="T17" fmla="*/ 0 60000 65536"/>
                    <a:gd name="T18" fmla="*/ 0 60000 65536"/>
                    <a:gd name="T19" fmla="*/ 0 60000 65536"/>
                    <a:gd name="T20" fmla="*/ 0 60000 65536"/>
                    <a:gd name="T21" fmla="*/ 0 w 163"/>
                    <a:gd name="T22" fmla="*/ 0 h 110"/>
                    <a:gd name="T23" fmla="*/ 163 w 163"/>
                    <a:gd name="T24" fmla="*/ 110 h 1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3" h="110">
                      <a:moveTo>
                        <a:pt x="163" y="0"/>
                      </a:moveTo>
                      <a:lnTo>
                        <a:pt x="163" y="43"/>
                      </a:lnTo>
                      <a:lnTo>
                        <a:pt x="0" y="110"/>
                      </a:lnTo>
                      <a:lnTo>
                        <a:pt x="0" y="94"/>
                      </a:lnTo>
                      <a:lnTo>
                        <a:pt x="33" y="43"/>
                      </a:lnTo>
                      <a:lnTo>
                        <a:pt x="163" y="0"/>
                      </a:lnTo>
                      <a:close/>
                    </a:path>
                  </a:pathLst>
                </a:custGeom>
                <a:solidFill>
                  <a:srgbClr val="CCCCCC"/>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7362" name="Freeform 100"/>
                <p:cNvSpPr>
                  <a:spLocks/>
                </p:cNvSpPr>
                <p:nvPr/>
              </p:nvSpPr>
              <p:spPr bwMode="auto">
                <a:xfrm>
                  <a:off x="1000125" y="3127375"/>
                  <a:ext cx="19050" cy="74613"/>
                </a:xfrm>
                <a:custGeom>
                  <a:avLst/>
                  <a:gdLst>
                    <a:gd name="T0" fmla="*/ 2147483647 w 12"/>
                    <a:gd name="T1" fmla="*/ 2147483647 h 47"/>
                    <a:gd name="T2" fmla="*/ 2147483647 w 12"/>
                    <a:gd name="T3" fmla="*/ 2147483647 h 47"/>
                    <a:gd name="T4" fmla="*/ 2147483647 w 12"/>
                    <a:gd name="T5" fmla="*/ 0 h 47"/>
                    <a:gd name="T6" fmla="*/ 0 w 12"/>
                    <a:gd name="T7" fmla="*/ 0 h 47"/>
                    <a:gd name="T8" fmla="*/ 0 w 12"/>
                    <a:gd name="T9" fmla="*/ 2147483647 h 47"/>
                    <a:gd name="T10" fmla="*/ 2147483647 w 12"/>
                    <a:gd name="T11" fmla="*/ 2147483647 h 47"/>
                    <a:gd name="T12" fmla="*/ 0 w 12"/>
                    <a:gd name="T13" fmla="*/ 2147483647 h 47"/>
                    <a:gd name="T14" fmla="*/ 2147483647 w 12"/>
                    <a:gd name="T15" fmla="*/ 2147483647 h 47"/>
                    <a:gd name="T16" fmla="*/ 2147483647 w 12"/>
                    <a:gd name="T17" fmla="*/ 2147483647 h 47"/>
                    <a:gd name="T18" fmla="*/ 2147483647 w 12"/>
                    <a:gd name="T19" fmla="*/ 2147483647 h 47"/>
                    <a:gd name="T20" fmla="*/ 2147483647 w 12"/>
                    <a:gd name="T21" fmla="*/ 2147483647 h 47"/>
                    <a:gd name="T22" fmla="*/ 2147483647 w 12"/>
                    <a:gd name="T23" fmla="*/ 2147483647 h 4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47"/>
                    <a:gd name="T38" fmla="*/ 12 w 12"/>
                    <a:gd name="T39" fmla="*/ 47 h 4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47">
                      <a:moveTo>
                        <a:pt x="8" y="47"/>
                      </a:moveTo>
                      <a:lnTo>
                        <a:pt x="12" y="43"/>
                      </a:lnTo>
                      <a:lnTo>
                        <a:pt x="12" y="0"/>
                      </a:lnTo>
                      <a:lnTo>
                        <a:pt x="0" y="0"/>
                      </a:lnTo>
                      <a:lnTo>
                        <a:pt x="0" y="43"/>
                      </a:lnTo>
                      <a:lnTo>
                        <a:pt x="4" y="39"/>
                      </a:lnTo>
                      <a:lnTo>
                        <a:pt x="0" y="43"/>
                      </a:lnTo>
                      <a:lnTo>
                        <a:pt x="4" y="47"/>
                      </a:lnTo>
                      <a:lnTo>
                        <a:pt x="8" y="47"/>
                      </a:lnTo>
                      <a:lnTo>
                        <a:pt x="12" y="43"/>
                      </a:lnTo>
                      <a:lnTo>
                        <a:pt x="8" y="47"/>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7363" name="Freeform 101"/>
                <p:cNvSpPr>
                  <a:spLocks/>
                </p:cNvSpPr>
                <p:nvPr/>
              </p:nvSpPr>
              <p:spPr bwMode="auto">
                <a:xfrm>
                  <a:off x="747713" y="3189288"/>
                  <a:ext cx="265113" cy="119063"/>
                </a:xfrm>
                <a:custGeom>
                  <a:avLst/>
                  <a:gdLst>
                    <a:gd name="T0" fmla="*/ 0 w 167"/>
                    <a:gd name="T1" fmla="*/ 2147483647 h 75"/>
                    <a:gd name="T2" fmla="*/ 2147483647 w 167"/>
                    <a:gd name="T3" fmla="*/ 2147483647 h 75"/>
                    <a:gd name="T4" fmla="*/ 2147483647 w 167"/>
                    <a:gd name="T5" fmla="*/ 2147483647 h 75"/>
                    <a:gd name="T6" fmla="*/ 2147483647 w 167"/>
                    <a:gd name="T7" fmla="*/ 0 h 75"/>
                    <a:gd name="T8" fmla="*/ 2147483647 w 167"/>
                    <a:gd name="T9" fmla="*/ 2147483647 h 75"/>
                    <a:gd name="T10" fmla="*/ 2147483647 w 167"/>
                    <a:gd name="T11" fmla="*/ 2147483647 h 75"/>
                    <a:gd name="T12" fmla="*/ 2147483647 w 167"/>
                    <a:gd name="T13" fmla="*/ 2147483647 h 75"/>
                    <a:gd name="T14" fmla="*/ 0 w 167"/>
                    <a:gd name="T15" fmla="*/ 2147483647 h 75"/>
                    <a:gd name="T16" fmla="*/ 0 w 167"/>
                    <a:gd name="T17" fmla="*/ 2147483647 h 75"/>
                    <a:gd name="T18" fmla="*/ 2147483647 w 167"/>
                    <a:gd name="T19" fmla="*/ 2147483647 h 75"/>
                    <a:gd name="T20" fmla="*/ 2147483647 w 167"/>
                    <a:gd name="T21" fmla="*/ 2147483647 h 75"/>
                    <a:gd name="T22" fmla="*/ 0 w 167"/>
                    <a:gd name="T23" fmla="*/ 2147483647 h 7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67"/>
                    <a:gd name="T37" fmla="*/ 0 h 75"/>
                    <a:gd name="T38" fmla="*/ 167 w 167"/>
                    <a:gd name="T39" fmla="*/ 75 h 7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67" h="75">
                      <a:moveTo>
                        <a:pt x="0" y="71"/>
                      </a:moveTo>
                      <a:lnTo>
                        <a:pt x="8" y="75"/>
                      </a:lnTo>
                      <a:lnTo>
                        <a:pt x="167" y="8"/>
                      </a:lnTo>
                      <a:lnTo>
                        <a:pt x="163" y="0"/>
                      </a:lnTo>
                      <a:lnTo>
                        <a:pt x="4" y="67"/>
                      </a:lnTo>
                      <a:lnTo>
                        <a:pt x="8" y="71"/>
                      </a:lnTo>
                      <a:lnTo>
                        <a:pt x="4" y="67"/>
                      </a:lnTo>
                      <a:lnTo>
                        <a:pt x="0" y="71"/>
                      </a:lnTo>
                      <a:lnTo>
                        <a:pt x="4" y="75"/>
                      </a:lnTo>
                      <a:lnTo>
                        <a:pt x="8" y="75"/>
                      </a:lnTo>
                      <a:lnTo>
                        <a:pt x="0" y="71"/>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7364" name="Freeform 102"/>
                <p:cNvSpPr>
                  <a:spLocks/>
                </p:cNvSpPr>
                <p:nvPr/>
              </p:nvSpPr>
              <p:spPr bwMode="auto">
                <a:xfrm>
                  <a:off x="747713" y="3270250"/>
                  <a:ext cx="12700" cy="31750"/>
                </a:xfrm>
                <a:custGeom>
                  <a:avLst/>
                  <a:gdLst>
                    <a:gd name="T0" fmla="*/ 0 w 8"/>
                    <a:gd name="T1" fmla="*/ 0 h 20"/>
                    <a:gd name="T2" fmla="*/ 0 w 8"/>
                    <a:gd name="T3" fmla="*/ 2147483647 h 20"/>
                    <a:gd name="T4" fmla="*/ 0 w 8"/>
                    <a:gd name="T5" fmla="*/ 2147483647 h 20"/>
                    <a:gd name="T6" fmla="*/ 2147483647 w 8"/>
                    <a:gd name="T7" fmla="*/ 2147483647 h 20"/>
                    <a:gd name="T8" fmla="*/ 2147483647 w 8"/>
                    <a:gd name="T9" fmla="*/ 2147483647 h 20"/>
                    <a:gd name="T10" fmla="*/ 2147483647 w 8"/>
                    <a:gd name="T11" fmla="*/ 2147483647 h 20"/>
                    <a:gd name="T12" fmla="*/ 2147483647 w 8"/>
                    <a:gd name="T13" fmla="*/ 2147483647 h 20"/>
                    <a:gd name="T14" fmla="*/ 2147483647 w 8"/>
                    <a:gd name="T15" fmla="*/ 0 h 20"/>
                    <a:gd name="T16" fmla="*/ 2147483647 w 8"/>
                    <a:gd name="T17" fmla="*/ 0 h 20"/>
                    <a:gd name="T18" fmla="*/ 0 w 8"/>
                    <a:gd name="T19" fmla="*/ 0 h 20"/>
                    <a:gd name="T20" fmla="*/ 0 w 8"/>
                    <a:gd name="T21" fmla="*/ 2147483647 h 20"/>
                    <a:gd name="T22" fmla="*/ 0 w 8"/>
                    <a:gd name="T23" fmla="*/ 0 h 2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20"/>
                    <a:gd name="T38" fmla="*/ 8 w 8"/>
                    <a:gd name="T39" fmla="*/ 20 h 2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20">
                      <a:moveTo>
                        <a:pt x="0" y="0"/>
                      </a:moveTo>
                      <a:lnTo>
                        <a:pt x="0" y="4"/>
                      </a:lnTo>
                      <a:lnTo>
                        <a:pt x="0" y="20"/>
                      </a:lnTo>
                      <a:lnTo>
                        <a:pt x="8" y="20"/>
                      </a:lnTo>
                      <a:lnTo>
                        <a:pt x="8" y="4"/>
                      </a:lnTo>
                      <a:lnTo>
                        <a:pt x="8" y="0"/>
                      </a:lnTo>
                      <a:lnTo>
                        <a:pt x="4" y="0"/>
                      </a:lnTo>
                      <a:lnTo>
                        <a:pt x="0" y="0"/>
                      </a:lnTo>
                      <a:lnTo>
                        <a:pt x="0" y="4"/>
                      </a:lnTo>
                      <a:lnTo>
                        <a:pt x="0"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7365" name="Freeform 103"/>
                <p:cNvSpPr>
                  <a:spLocks/>
                </p:cNvSpPr>
                <p:nvPr/>
              </p:nvSpPr>
              <p:spPr bwMode="auto">
                <a:xfrm>
                  <a:off x="747713" y="3189288"/>
                  <a:ext cx="65088" cy="87313"/>
                </a:xfrm>
                <a:custGeom>
                  <a:avLst/>
                  <a:gdLst>
                    <a:gd name="T0" fmla="*/ 2147483647 w 41"/>
                    <a:gd name="T1" fmla="*/ 0 h 55"/>
                    <a:gd name="T2" fmla="*/ 2147483647 w 41"/>
                    <a:gd name="T3" fmla="*/ 2147483647 h 55"/>
                    <a:gd name="T4" fmla="*/ 0 w 41"/>
                    <a:gd name="T5" fmla="*/ 2147483647 h 55"/>
                    <a:gd name="T6" fmla="*/ 2147483647 w 41"/>
                    <a:gd name="T7" fmla="*/ 2147483647 h 55"/>
                    <a:gd name="T8" fmla="*/ 2147483647 w 41"/>
                    <a:gd name="T9" fmla="*/ 2147483647 h 55"/>
                    <a:gd name="T10" fmla="*/ 2147483647 w 41"/>
                    <a:gd name="T11" fmla="*/ 2147483647 h 55"/>
                    <a:gd name="T12" fmla="*/ 2147483647 w 41"/>
                    <a:gd name="T13" fmla="*/ 2147483647 h 55"/>
                    <a:gd name="T14" fmla="*/ 2147483647 w 41"/>
                    <a:gd name="T15" fmla="*/ 2147483647 h 55"/>
                    <a:gd name="T16" fmla="*/ 2147483647 w 41"/>
                    <a:gd name="T17" fmla="*/ 0 h 55"/>
                    <a:gd name="T18" fmla="*/ 2147483647 w 41"/>
                    <a:gd name="T19" fmla="*/ 0 h 55"/>
                    <a:gd name="T20" fmla="*/ 2147483647 w 41"/>
                    <a:gd name="T21" fmla="*/ 2147483647 h 55"/>
                    <a:gd name="T22" fmla="*/ 2147483647 w 41"/>
                    <a:gd name="T23" fmla="*/ 0 h 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1"/>
                    <a:gd name="T37" fmla="*/ 0 h 55"/>
                    <a:gd name="T38" fmla="*/ 41 w 41"/>
                    <a:gd name="T39" fmla="*/ 55 h 5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1" h="55">
                      <a:moveTo>
                        <a:pt x="33" y="0"/>
                      </a:moveTo>
                      <a:lnTo>
                        <a:pt x="33" y="4"/>
                      </a:lnTo>
                      <a:lnTo>
                        <a:pt x="0" y="51"/>
                      </a:lnTo>
                      <a:lnTo>
                        <a:pt x="8" y="55"/>
                      </a:lnTo>
                      <a:lnTo>
                        <a:pt x="41" y="8"/>
                      </a:lnTo>
                      <a:lnTo>
                        <a:pt x="37" y="8"/>
                      </a:lnTo>
                      <a:lnTo>
                        <a:pt x="41" y="8"/>
                      </a:lnTo>
                      <a:lnTo>
                        <a:pt x="41" y="4"/>
                      </a:lnTo>
                      <a:lnTo>
                        <a:pt x="37" y="0"/>
                      </a:lnTo>
                      <a:lnTo>
                        <a:pt x="33" y="0"/>
                      </a:lnTo>
                      <a:lnTo>
                        <a:pt x="33" y="4"/>
                      </a:lnTo>
                      <a:lnTo>
                        <a:pt x="33"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7366" name="Freeform 104"/>
                <p:cNvSpPr>
                  <a:spLocks/>
                </p:cNvSpPr>
                <p:nvPr/>
              </p:nvSpPr>
              <p:spPr bwMode="auto">
                <a:xfrm>
                  <a:off x="800100" y="3121025"/>
                  <a:ext cx="219075" cy="80963"/>
                </a:xfrm>
                <a:custGeom>
                  <a:avLst/>
                  <a:gdLst>
                    <a:gd name="T0" fmla="*/ 2147483647 w 138"/>
                    <a:gd name="T1" fmla="*/ 2147483647 h 51"/>
                    <a:gd name="T2" fmla="*/ 2147483647 w 138"/>
                    <a:gd name="T3" fmla="*/ 0 h 51"/>
                    <a:gd name="T4" fmla="*/ 0 w 138"/>
                    <a:gd name="T5" fmla="*/ 2147483647 h 51"/>
                    <a:gd name="T6" fmla="*/ 2147483647 w 138"/>
                    <a:gd name="T7" fmla="*/ 2147483647 h 51"/>
                    <a:gd name="T8" fmla="*/ 2147483647 w 138"/>
                    <a:gd name="T9" fmla="*/ 2147483647 h 51"/>
                    <a:gd name="T10" fmla="*/ 2147483647 w 138"/>
                    <a:gd name="T11" fmla="*/ 2147483647 h 51"/>
                    <a:gd name="T12" fmla="*/ 2147483647 w 138"/>
                    <a:gd name="T13" fmla="*/ 2147483647 h 51"/>
                    <a:gd name="T14" fmla="*/ 2147483647 w 138"/>
                    <a:gd name="T15" fmla="*/ 2147483647 h 51"/>
                    <a:gd name="T16" fmla="*/ 2147483647 w 138"/>
                    <a:gd name="T17" fmla="*/ 2147483647 h 51"/>
                    <a:gd name="T18" fmla="*/ 2147483647 w 138"/>
                    <a:gd name="T19" fmla="*/ 0 h 51"/>
                    <a:gd name="T20" fmla="*/ 2147483647 w 138"/>
                    <a:gd name="T21" fmla="*/ 0 h 51"/>
                    <a:gd name="T22" fmla="*/ 2147483647 w 138"/>
                    <a:gd name="T23" fmla="*/ 2147483647 h 5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38"/>
                    <a:gd name="T37" fmla="*/ 0 h 51"/>
                    <a:gd name="T38" fmla="*/ 138 w 138"/>
                    <a:gd name="T39" fmla="*/ 51 h 5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38" h="51">
                      <a:moveTo>
                        <a:pt x="138" y="4"/>
                      </a:moveTo>
                      <a:lnTo>
                        <a:pt x="130" y="0"/>
                      </a:lnTo>
                      <a:lnTo>
                        <a:pt x="0" y="43"/>
                      </a:lnTo>
                      <a:lnTo>
                        <a:pt x="4" y="51"/>
                      </a:lnTo>
                      <a:lnTo>
                        <a:pt x="134" y="8"/>
                      </a:lnTo>
                      <a:lnTo>
                        <a:pt x="126" y="4"/>
                      </a:lnTo>
                      <a:lnTo>
                        <a:pt x="134" y="8"/>
                      </a:lnTo>
                      <a:lnTo>
                        <a:pt x="138" y="8"/>
                      </a:lnTo>
                      <a:lnTo>
                        <a:pt x="138" y="4"/>
                      </a:lnTo>
                      <a:lnTo>
                        <a:pt x="134" y="0"/>
                      </a:lnTo>
                      <a:lnTo>
                        <a:pt x="130" y="0"/>
                      </a:lnTo>
                      <a:lnTo>
                        <a:pt x="138" y="4"/>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7367" name="Freeform 105"/>
                <p:cNvSpPr>
                  <a:spLocks/>
                </p:cNvSpPr>
                <p:nvPr/>
              </p:nvSpPr>
              <p:spPr bwMode="auto">
                <a:xfrm>
                  <a:off x="593725" y="3033713"/>
                  <a:ext cx="385763" cy="49213"/>
                </a:xfrm>
                <a:custGeom>
                  <a:avLst/>
                  <a:gdLst>
                    <a:gd name="T0" fmla="*/ 0 w 243"/>
                    <a:gd name="T1" fmla="*/ 0 h 31"/>
                    <a:gd name="T2" fmla="*/ 0 w 243"/>
                    <a:gd name="T3" fmla="*/ 2147483647 h 31"/>
                    <a:gd name="T4" fmla="*/ 2147483647 w 243"/>
                    <a:gd name="T5" fmla="*/ 2147483647 h 31"/>
                    <a:gd name="T6" fmla="*/ 2147483647 w 243"/>
                    <a:gd name="T7" fmla="*/ 0 h 31"/>
                    <a:gd name="T8" fmla="*/ 0 w 243"/>
                    <a:gd name="T9" fmla="*/ 0 h 31"/>
                    <a:gd name="T10" fmla="*/ 0 w 243"/>
                    <a:gd name="T11" fmla="*/ 0 h 31"/>
                    <a:gd name="T12" fmla="*/ 0 60000 65536"/>
                    <a:gd name="T13" fmla="*/ 0 60000 65536"/>
                    <a:gd name="T14" fmla="*/ 0 60000 65536"/>
                    <a:gd name="T15" fmla="*/ 0 60000 65536"/>
                    <a:gd name="T16" fmla="*/ 0 60000 65536"/>
                    <a:gd name="T17" fmla="*/ 0 60000 65536"/>
                    <a:gd name="T18" fmla="*/ 0 w 243"/>
                    <a:gd name="T19" fmla="*/ 0 h 31"/>
                    <a:gd name="T20" fmla="*/ 243 w 243"/>
                    <a:gd name="T21" fmla="*/ 31 h 31"/>
                  </a:gdLst>
                  <a:ahLst/>
                  <a:cxnLst>
                    <a:cxn ang="T12">
                      <a:pos x="T0" y="T1"/>
                    </a:cxn>
                    <a:cxn ang="T13">
                      <a:pos x="T2" y="T3"/>
                    </a:cxn>
                    <a:cxn ang="T14">
                      <a:pos x="T4" y="T5"/>
                    </a:cxn>
                    <a:cxn ang="T15">
                      <a:pos x="T6" y="T7"/>
                    </a:cxn>
                    <a:cxn ang="T16">
                      <a:pos x="T8" y="T9"/>
                    </a:cxn>
                    <a:cxn ang="T17">
                      <a:pos x="T10" y="T11"/>
                    </a:cxn>
                  </a:cxnLst>
                  <a:rect l="T18" t="T19" r="T20" b="T21"/>
                  <a:pathLst>
                    <a:path w="243" h="31">
                      <a:moveTo>
                        <a:pt x="0" y="0"/>
                      </a:moveTo>
                      <a:lnTo>
                        <a:pt x="0" y="19"/>
                      </a:lnTo>
                      <a:lnTo>
                        <a:pt x="243" y="31"/>
                      </a:lnTo>
                      <a:lnTo>
                        <a:pt x="243" y="0"/>
                      </a:lnTo>
                      <a:lnTo>
                        <a:pt x="0" y="0"/>
                      </a:lnTo>
                      <a:close/>
                    </a:path>
                  </a:pathLst>
                </a:custGeom>
                <a:solidFill>
                  <a:srgbClr val="999999"/>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7368" name="Freeform 106"/>
                <p:cNvSpPr>
                  <a:spLocks/>
                </p:cNvSpPr>
                <p:nvPr/>
              </p:nvSpPr>
              <p:spPr bwMode="auto">
                <a:xfrm>
                  <a:off x="581025" y="3033713"/>
                  <a:ext cx="19050" cy="36513"/>
                </a:xfrm>
                <a:custGeom>
                  <a:avLst/>
                  <a:gdLst>
                    <a:gd name="T0" fmla="*/ 2147483647 w 12"/>
                    <a:gd name="T1" fmla="*/ 2147483647 h 23"/>
                    <a:gd name="T2" fmla="*/ 2147483647 w 12"/>
                    <a:gd name="T3" fmla="*/ 2147483647 h 23"/>
                    <a:gd name="T4" fmla="*/ 2147483647 w 12"/>
                    <a:gd name="T5" fmla="*/ 0 h 23"/>
                    <a:gd name="T6" fmla="*/ 0 w 12"/>
                    <a:gd name="T7" fmla="*/ 0 h 23"/>
                    <a:gd name="T8" fmla="*/ 0 w 12"/>
                    <a:gd name="T9" fmla="*/ 2147483647 h 23"/>
                    <a:gd name="T10" fmla="*/ 2147483647 w 12"/>
                    <a:gd name="T11" fmla="*/ 2147483647 h 23"/>
                    <a:gd name="T12" fmla="*/ 0 w 12"/>
                    <a:gd name="T13" fmla="*/ 2147483647 h 23"/>
                    <a:gd name="T14" fmla="*/ 2147483647 w 12"/>
                    <a:gd name="T15" fmla="*/ 2147483647 h 23"/>
                    <a:gd name="T16" fmla="*/ 2147483647 w 12"/>
                    <a:gd name="T17" fmla="*/ 2147483647 h 23"/>
                    <a:gd name="T18" fmla="*/ 2147483647 w 12"/>
                    <a:gd name="T19" fmla="*/ 2147483647 h 23"/>
                    <a:gd name="T20" fmla="*/ 2147483647 w 12"/>
                    <a:gd name="T21" fmla="*/ 2147483647 h 23"/>
                    <a:gd name="T22" fmla="*/ 2147483647 w 12"/>
                    <a:gd name="T23" fmla="*/ 2147483647 h 2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23"/>
                    <a:gd name="T38" fmla="*/ 12 w 12"/>
                    <a:gd name="T39" fmla="*/ 23 h 2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23">
                      <a:moveTo>
                        <a:pt x="8" y="15"/>
                      </a:moveTo>
                      <a:lnTo>
                        <a:pt x="12" y="19"/>
                      </a:lnTo>
                      <a:lnTo>
                        <a:pt x="12" y="0"/>
                      </a:lnTo>
                      <a:lnTo>
                        <a:pt x="0" y="0"/>
                      </a:lnTo>
                      <a:lnTo>
                        <a:pt x="0" y="19"/>
                      </a:lnTo>
                      <a:lnTo>
                        <a:pt x="8" y="23"/>
                      </a:lnTo>
                      <a:lnTo>
                        <a:pt x="0" y="19"/>
                      </a:lnTo>
                      <a:lnTo>
                        <a:pt x="4" y="23"/>
                      </a:lnTo>
                      <a:lnTo>
                        <a:pt x="8" y="23"/>
                      </a:lnTo>
                      <a:lnTo>
                        <a:pt x="12" y="19"/>
                      </a:lnTo>
                      <a:lnTo>
                        <a:pt x="8" y="15"/>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7369" name="Freeform 107"/>
                <p:cNvSpPr>
                  <a:spLocks/>
                </p:cNvSpPr>
                <p:nvPr/>
              </p:nvSpPr>
              <p:spPr bwMode="auto">
                <a:xfrm>
                  <a:off x="593725" y="3057525"/>
                  <a:ext cx="392113" cy="31750"/>
                </a:xfrm>
                <a:custGeom>
                  <a:avLst/>
                  <a:gdLst>
                    <a:gd name="T0" fmla="*/ 2147483647 w 247"/>
                    <a:gd name="T1" fmla="*/ 2147483647 h 20"/>
                    <a:gd name="T2" fmla="*/ 2147483647 w 247"/>
                    <a:gd name="T3" fmla="*/ 2147483647 h 20"/>
                    <a:gd name="T4" fmla="*/ 0 w 247"/>
                    <a:gd name="T5" fmla="*/ 0 h 20"/>
                    <a:gd name="T6" fmla="*/ 0 w 247"/>
                    <a:gd name="T7" fmla="*/ 2147483647 h 20"/>
                    <a:gd name="T8" fmla="*/ 2147483647 w 247"/>
                    <a:gd name="T9" fmla="*/ 2147483647 h 20"/>
                    <a:gd name="T10" fmla="*/ 2147483647 w 247"/>
                    <a:gd name="T11" fmla="*/ 2147483647 h 20"/>
                    <a:gd name="T12" fmla="*/ 2147483647 w 247"/>
                    <a:gd name="T13" fmla="*/ 2147483647 h 20"/>
                    <a:gd name="T14" fmla="*/ 2147483647 w 247"/>
                    <a:gd name="T15" fmla="*/ 2147483647 h 20"/>
                    <a:gd name="T16" fmla="*/ 2147483647 w 247"/>
                    <a:gd name="T17" fmla="*/ 2147483647 h 20"/>
                    <a:gd name="T18" fmla="*/ 2147483647 w 247"/>
                    <a:gd name="T19" fmla="*/ 2147483647 h 20"/>
                    <a:gd name="T20" fmla="*/ 2147483647 w 247"/>
                    <a:gd name="T21" fmla="*/ 2147483647 h 20"/>
                    <a:gd name="T22" fmla="*/ 2147483647 w 247"/>
                    <a:gd name="T23" fmla="*/ 2147483647 h 2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47"/>
                    <a:gd name="T37" fmla="*/ 0 h 20"/>
                    <a:gd name="T38" fmla="*/ 247 w 247"/>
                    <a:gd name="T39" fmla="*/ 20 h 2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47" h="20">
                      <a:moveTo>
                        <a:pt x="235" y="16"/>
                      </a:moveTo>
                      <a:lnTo>
                        <a:pt x="243" y="12"/>
                      </a:lnTo>
                      <a:lnTo>
                        <a:pt x="0" y="0"/>
                      </a:lnTo>
                      <a:lnTo>
                        <a:pt x="0" y="8"/>
                      </a:lnTo>
                      <a:lnTo>
                        <a:pt x="243" y="20"/>
                      </a:lnTo>
                      <a:lnTo>
                        <a:pt x="247" y="16"/>
                      </a:lnTo>
                      <a:lnTo>
                        <a:pt x="243" y="20"/>
                      </a:lnTo>
                      <a:lnTo>
                        <a:pt x="247" y="16"/>
                      </a:lnTo>
                      <a:lnTo>
                        <a:pt x="243" y="12"/>
                      </a:lnTo>
                      <a:lnTo>
                        <a:pt x="235" y="16"/>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7370" name="Freeform 108"/>
                <p:cNvSpPr>
                  <a:spLocks/>
                </p:cNvSpPr>
                <p:nvPr/>
              </p:nvSpPr>
              <p:spPr bwMode="auto">
                <a:xfrm>
                  <a:off x="966788" y="3027363"/>
                  <a:ext cx="19050" cy="55563"/>
                </a:xfrm>
                <a:custGeom>
                  <a:avLst/>
                  <a:gdLst>
                    <a:gd name="T0" fmla="*/ 2147483647 w 12"/>
                    <a:gd name="T1" fmla="*/ 2147483647 h 35"/>
                    <a:gd name="T2" fmla="*/ 0 w 12"/>
                    <a:gd name="T3" fmla="*/ 2147483647 h 35"/>
                    <a:gd name="T4" fmla="*/ 0 w 12"/>
                    <a:gd name="T5" fmla="*/ 2147483647 h 35"/>
                    <a:gd name="T6" fmla="*/ 2147483647 w 12"/>
                    <a:gd name="T7" fmla="*/ 2147483647 h 35"/>
                    <a:gd name="T8" fmla="*/ 2147483647 w 12"/>
                    <a:gd name="T9" fmla="*/ 2147483647 h 35"/>
                    <a:gd name="T10" fmla="*/ 2147483647 w 12"/>
                    <a:gd name="T11" fmla="*/ 0 h 35"/>
                    <a:gd name="T12" fmla="*/ 2147483647 w 12"/>
                    <a:gd name="T13" fmla="*/ 2147483647 h 35"/>
                    <a:gd name="T14" fmla="*/ 2147483647 w 12"/>
                    <a:gd name="T15" fmla="*/ 2147483647 h 35"/>
                    <a:gd name="T16" fmla="*/ 2147483647 w 12"/>
                    <a:gd name="T17" fmla="*/ 0 h 35"/>
                    <a:gd name="T18" fmla="*/ 2147483647 w 12"/>
                    <a:gd name="T19" fmla="*/ 2147483647 h 35"/>
                    <a:gd name="T20" fmla="*/ 0 w 12"/>
                    <a:gd name="T21" fmla="*/ 2147483647 h 35"/>
                    <a:gd name="T22" fmla="*/ 2147483647 w 12"/>
                    <a:gd name="T23" fmla="*/ 2147483647 h 3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35"/>
                    <a:gd name="T38" fmla="*/ 12 w 12"/>
                    <a:gd name="T39" fmla="*/ 35 h 3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35">
                      <a:moveTo>
                        <a:pt x="8" y="11"/>
                      </a:moveTo>
                      <a:lnTo>
                        <a:pt x="0" y="4"/>
                      </a:lnTo>
                      <a:lnTo>
                        <a:pt x="0" y="35"/>
                      </a:lnTo>
                      <a:lnTo>
                        <a:pt x="12" y="35"/>
                      </a:lnTo>
                      <a:lnTo>
                        <a:pt x="12" y="4"/>
                      </a:lnTo>
                      <a:lnTo>
                        <a:pt x="8" y="0"/>
                      </a:lnTo>
                      <a:lnTo>
                        <a:pt x="12" y="4"/>
                      </a:lnTo>
                      <a:lnTo>
                        <a:pt x="8" y="4"/>
                      </a:lnTo>
                      <a:lnTo>
                        <a:pt x="8" y="0"/>
                      </a:lnTo>
                      <a:lnTo>
                        <a:pt x="4" y="4"/>
                      </a:lnTo>
                      <a:lnTo>
                        <a:pt x="0" y="4"/>
                      </a:lnTo>
                      <a:lnTo>
                        <a:pt x="8" y="11"/>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7371" name="Freeform 109"/>
                <p:cNvSpPr>
                  <a:spLocks/>
                </p:cNvSpPr>
                <p:nvPr/>
              </p:nvSpPr>
              <p:spPr bwMode="auto">
                <a:xfrm>
                  <a:off x="581025" y="3027363"/>
                  <a:ext cx="398463" cy="17463"/>
                </a:xfrm>
                <a:custGeom>
                  <a:avLst/>
                  <a:gdLst>
                    <a:gd name="T0" fmla="*/ 2147483647 w 251"/>
                    <a:gd name="T1" fmla="*/ 2147483647 h 11"/>
                    <a:gd name="T2" fmla="*/ 2147483647 w 251"/>
                    <a:gd name="T3" fmla="*/ 2147483647 h 11"/>
                    <a:gd name="T4" fmla="*/ 2147483647 w 251"/>
                    <a:gd name="T5" fmla="*/ 2147483647 h 11"/>
                    <a:gd name="T6" fmla="*/ 2147483647 w 251"/>
                    <a:gd name="T7" fmla="*/ 0 h 11"/>
                    <a:gd name="T8" fmla="*/ 2147483647 w 251"/>
                    <a:gd name="T9" fmla="*/ 0 h 11"/>
                    <a:gd name="T10" fmla="*/ 0 w 251"/>
                    <a:gd name="T11" fmla="*/ 2147483647 h 11"/>
                    <a:gd name="T12" fmla="*/ 2147483647 w 251"/>
                    <a:gd name="T13" fmla="*/ 0 h 11"/>
                    <a:gd name="T14" fmla="*/ 2147483647 w 251"/>
                    <a:gd name="T15" fmla="*/ 2147483647 h 11"/>
                    <a:gd name="T16" fmla="*/ 0 w 251"/>
                    <a:gd name="T17" fmla="*/ 2147483647 h 11"/>
                    <a:gd name="T18" fmla="*/ 2147483647 w 251"/>
                    <a:gd name="T19" fmla="*/ 2147483647 h 11"/>
                    <a:gd name="T20" fmla="*/ 2147483647 w 251"/>
                    <a:gd name="T21" fmla="*/ 2147483647 h 11"/>
                    <a:gd name="T22" fmla="*/ 2147483647 w 251"/>
                    <a:gd name="T23" fmla="*/ 2147483647 h 1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51"/>
                    <a:gd name="T37" fmla="*/ 0 h 11"/>
                    <a:gd name="T38" fmla="*/ 251 w 251"/>
                    <a:gd name="T39" fmla="*/ 11 h 1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51" h="11">
                      <a:moveTo>
                        <a:pt x="12" y="4"/>
                      </a:moveTo>
                      <a:lnTo>
                        <a:pt x="8" y="11"/>
                      </a:lnTo>
                      <a:lnTo>
                        <a:pt x="251" y="11"/>
                      </a:lnTo>
                      <a:lnTo>
                        <a:pt x="251" y="0"/>
                      </a:lnTo>
                      <a:lnTo>
                        <a:pt x="8" y="0"/>
                      </a:lnTo>
                      <a:lnTo>
                        <a:pt x="0" y="4"/>
                      </a:lnTo>
                      <a:lnTo>
                        <a:pt x="8" y="0"/>
                      </a:lnTo>
                      <a:lnTo>
                        <a:pt x="4" y="4"/>
                      </a:lnTo>
                      <a:lnTo>
                        <a:pt x="0" y="4"/>
                      </a:lnTo>
                      <a:lnTo>
                        <a:pt x="4" y="7"/>
                      </a:lnTo>
                      <a:lnTo>
                        <a:pt x="8" y="11"/>
                      </a:lnTo>
                      <a:lnTo>
                        <a:pt x="12" y="4"/>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7372" name="Freeform 110"/>
                <p:cNvSpPr>
                  <a:spLocks/>
                </p:cNvSpPr>
                <p:nvPr/>
              </p:nvSpPr>
              <p:spPr bwMode="auto">
                <a:xfrm>
                  <a:off x="200025" y="3063875"/>
                  <a:ext cx="812800" cy="212725"/>
                </a:xfrm>
                <a:custGeom>
                  <a:avLst/>
                  <a:gdLst>
                    <a:gd name="T0" fmla="*/ 2147483647 w 512"/>
                    <a:gd name="T1" fmla="*/ 2147483647 h 134"/>
                    <a:gd name="T2" fmla="*/ 2147483647 w 512"/>
                    <a:gd name="T3" fmla="*/ 0 h 134"/>
                    <a:gd name="T4" fmla="*/ 2147483647 w 512"/>
                    <a:gd name="T5" fmla="*/ 0 h 134"/>
                    <a:gd name="T6" fmla="*/ 2147483647 w 512"/>
                    <a:gd name="T7" fmla="*/ 2147483647 h 134"/>
                    <a:gd name="T8" fmla="*/ 2147483647 w 512"/>
                    <a:gd name="T9" fmla="*/ 2147483647 h 134"/>
                    <a:gd name="T10" fmla="*/ 2147483647 w 512"/>
                    <a:gd name="T11" fmla="*/ 2147483647 h 134"/>
                    <a:gd name="T12" fmla="*/ 2147483647 w 512"/>
                    <a:gd name="T13" fmla="*/ 2147483647 h 134"/>
                    <a:gd name="T14" fmla="*/ 2147483647 w 512"/>
                    <a:gd name="T15" fmla="*/ 2147483647 h 134"/>
                    <a:gd name="T16" fmla="*/ 2147483647 w 512"/>
                    <a:gd name="T17" fmla="*/ 2147483647 h 134"/>
                    <a:gd name="T18" fmla="*/ 2147483647 w 512"/>
                    <a:gd name="T19" fmla="*/ 2147483647 h 134"/>
                    <a:gd name="T20" fmla="*/ 2147483647 w 512"/>
                    <a:gd name="T21" fmla="*/ 2147483647 h 134"/>
                    <a:gd name="T22" fmla="*/ 2147483647 w 512"/>
                    <a:gd name="T23" fmla="*/ 2147483647 h 134"/>
                    <a:gd name="T24" fmla="*/ 2147483647 w 512"/>
                    <a:gd name="T25" fmla="*/ 2147483647 h 134"/>
                    <a:gd name="T26" fmla="*/ 2147483647 w 512"/>
                    <a:gd name="T27" fmla="*/ 2147483647 h 134"/>
                    <a:gd name="T28" fmla="*/ 2147483647 w 512"/>
                    <a:gd name="T29" fmla="*/ 2147483647 h 134"/>
                    <a:gd name="T30" fmla="*/ 2147483647 w 512"/>
                    <a:gd name="T31" fmla="*/ 2147483647 h 134"/>
                    <a:gd name="T32" fmla="*/ 2147483647 w 512"/>
                    <a:gd name="T33" fmla="*/ 2147483647 h 134"/>
                    <a:gd name="T34" fmla="*/ 2147483647 w 512"/>
                    <a:gd name="T35" fmla="*/ 2147483647 h 134"/>
                    <a:gd name="T36" fmla="*/ 2147483647 w 512"/>
                    <a:gd name="T37" fmla="*/ 2147483647 h 134"/>
                    <a:gd name="T38" fmla="*/ 2147483647 w 512"/>
                    <a:gd name="T39" fmla="*/ 2147483647 h 134"/>
                    <a:gd name="T40" fmla="*/ 2147483647 w 512"/>
                    <a:gd name="T41" fmla="*/ 2147483647 h 134"/>
                    <a:gd name="T42" fmla="*/ 2147483647 w 512"/>
                    <a:gd name="T43" fmla="*/ 2147483647 h 134"/>
                    <a:gd name="T44" fmla="*/ 2147483647 w 512"/>
                    <a:gd name="T45" fmla="*/ 2147483647 h 134"/>
                    <a:gd name="T46" fmla="*/ 2147483647 w 512"/>
                    <a:gd name="T47" fmla="*/ 2147483647 h 134"/>
                    <a:gd name="T48" fmla="*/ 2147483647 w 512"/>
                    <a:gd name="T49" fmla="*/ 2147483647 h 134"/>
                    <a:gd name="T50" fmla="*/ 0 w 512"/>
                    <a:gd name="T51" fmla="*/ 2147483647 h 134"/>
                    <a:gd name="T52" fmla="*/ 2147483647 w 512"/>
                    <a:gd name="T53" fmla="*/ 2147483647 h 134"/>
                    <a:gd name="T54" fmla="*/ 2147483647 w 512"/>
                    <a:gd name="T55" fmla="*/ 2147483647 h 134"/>
                    <a:gd name="T56" fmla="*/ 2147483647 w 512"/>
                    <a:gd name="T57" fmla="*/ 2147483647 h 134"/>
                    <a:gd name="T58" fmla="*/ 2147483647 w 512"/>
                    <a:gd name="T59" fmla="*/ 2147483647 h 134"/>
                    <a:gd name="T60" fmla="*/ 2147483647 w 512"/>
                    <a:gd name="T61" fmla="*/ 2147483647 h 134"/>
                    <a:gd name="T62" fmla="*/ 2147483647 w 512"/>
                    <a:gd name="T63" fmla="*/ 2147483647 h 134"/>
                    <a:gd name="T64" fmla="*/ 2147483647 w 512"/>
                    <a:gd name="T65" fmla="*/ 2147483647 h 134"/>
                    <a:gd name="T66" fmla="*/ 2147483647 w 512"/>
                    <a:gd name="T67" fmla="*/ 2147483647 h 134"/>
                    <a:gd name="T68" fmla="*/ 2147483647 w 512"/>
                    <a:gd name="T69" fmla="*/ 2147483647 h 134"/>
                    <a:gd name="T70" fmla="*/ 2147483647 w 512"/>
                    <a:gd name="T71" fmla="*/ 2147483647 h 134"/>
                    <a:gd name="T72" fmla="*/ 2147483647 w 512"/>
                    <a:gd name="T73" fmla="*/ 2147483647 h 134"/>
                    <a:gd name="T74" fmla="*/ 2147483647 w 512"/>
                    <a:gd name="T75" fmla="*/ 2147483647 h 134"/>
                    <a:gd name="T76" fmla="*/ 2147483647 w 512"/>
                    <a:gd name="T77" fmla="*/ 2147483647 h 134"/>
                    <a:gd name="T78" fmla="*/ 2147483647 w 512"/>
                    <a:gd name="T79" fmla="*/ 2147483647 h 134"/>
                    <a:gd name="T80" fmla="*/ 2147483647 w 512"/>
                    <a:gd name="T81" fmla="*/ 2147483647 h 134"/>
                    <a:gd name="T82" fmla="*/ 2147483647 w 512"/>
                    <a:gd name="T83" fmla="*/ 2147483647 h 134"/>
                    <a:gd name="T84" fmla="*/ 2147483647 w 512"/>
                    <a:gd name="T85" fmla="*/ 2147483647 h 134"/>
                    <a:gd name="T86" fmla="*/ 2147483647 w 512"/>
                    <a:gd name="T87" fmla="*/ 2147483647 h 134"/>
                    <a:gd name="T88" fmla="*/ 2147483647 w 512"/>
                    <a:gd name="T89" fmla="*/ 2147483647 h 134"/>
                    <a:gd name="T90" fmla="*/ 2147483647 w 512"/>
                    <a:gd name="T91" fmla="*/ 2147483647 h 134"/>
                    <a:gd name="T92" fmla="*/ 2147483647 w 512"/>
                    <a:gd name="T93" fmla="*/ 2147483647 h 134"/>
                    <a:gd name="T94" fmla="*/ 2147483647 w 512"/>
                    <a:gd name="T95" fmla="*/ 2147483647 h 134"/>
                    <a:gd name="T96" fmla="*/ 2147483647 w 512"/>
                    <a:gd name="T97" fmla="*/ 2147483647 h 134"/>
                    <a:gd name="T98" fmla="*/ 2147483647 w 512"/>
                    <a:gd name="T99" fmla="*/ 2147483647 h 134"/>
                    <a:gd name="T100" fmla="*/ 2147483647 w 512"/>
                    <a:gd name="T101" fmla="*/ 2147483647 h 134"/>
                    <a:gd name="T102" fmla="*/ 2147483647 w 512"/>
                    <a:gd name="T103" fmla="*/ 2147483647 h 134"/>
                    <a:gd name="T104" fmla="*/ 2147483647 w 512"/>
                    <a:gd name="T105" fmla="*/ 2147483647 h 134"/>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512"/>
                    <a:gd name="T160" fmla="*/ 0 h 134"/>
                    <a:gd name="T161" fmla="*/ 512 w 512"/>
                    <a:gd name="T162" fmla="*/ 134 h 134"/>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512" h="134">
                      <a:moveTo>
                        <a:pt x="512" y="40"/>
                      </a:moveTo>
                      <a:lnTo>
                        <a:pt x="151" y="0"/>
                      </a:lnTo>
                      <a:lnTo>
                        <a:pt x="146" y="4"/>
                      </a:lnTo>
                      <a:lnTo>
                        <a:pt x="142" y="4"/>
                      </a:lnTo>
                      <a:lnTo>
                        <a:pt x="134" y="8"/>
                      </a:lnTo>
                      <a:lnTo>
                        <a:pt x="122" y="16"/>
                      </a:lnTo>
                      <a:lnTo>
                        <a:pt x="110" y="20"/>
                      </a:lnTo>
                      <a:lnTo>
                        <a:pt x="98" y="24"/>
                      </a:lnTo>
                      <a:lnTo>
                        <a:pt x="82" y="28"/>
                      </a:lnTo>
                      <a:lnTo>
                        <a:pt x="69" y="36"/>
                      </a:lnTo>
                      <a:lnTo>
                        <a:pt x="61" y="40"/>
                      </a:lnTo>
                      <a:lnTo>
                        <a:pt x="53" y="40"/>
                      </a:lnTo>
                      <a:lnTo>
                        <a:pt x="49" y="44"/>
                      </a:lnTo>
                      <a:lnTo>
                        <a:pt x="45" y="44"/>
                      </a:lnTo>
                      <a:lnTo>
                        <a:pt x="41" y="44"/>
                      </a:lnTo>
                      <a:lnTo>
                        <a:pt x="37" y="47"/>
                      </a:lnTo>
                      <a:lnTo>
                        <a:pt x="29" y="47"/>
                      </a:lnTo>
                      <a:lnTo>
                        <a:pt x="25" y="51"/>
                      </a:lnTo>
                      <a:lnTo>
                        <a:pt x="17" y="51"/>
                      </a:lnTo>
                      <a:lnTo>
                        <a:pt x="13" y="55"/>
                      </a:lnTo>
                      <a:lnTo>
                        <a:pt x="8" y="55"/>
                      </a:lnTo>
                      <a:lnTo>
                        <a:pt x="4" y="59"/>
                      </a:lnTo>
                      <a:lnTo>
                        <a:pt x="0" y="59"/>
                      </a:lnTo>
                      <a:lnTo>
                        <a:pt x="349" y="134"/>
                      </a:lnTo>
                      <a:lnTo>
                        <a:pt x="353" y="134"/>
                      </a:lnTo>
                      <a:lnTo>
                        <a:pt x="353" y="130"/>
                      </a:lnTo>
                      <a:lnTo>
                        <a:pt x="357" y="130"/>
                      </a:lnTo>
                      <a:lnTo>
                        <a:pt x="366" y="126"/>
                      </a:lnTo>
                      <a:lnTo>
                        <a:pt x="374" y="122"/>
                      </a:lnTo>
                      <a:lnTo>
                        <a:pt x="378" y="118"/>
                      </a:lnTo>
                      <a:lnTo>
                        <a:pt x="386" y="114"/>
                      </a:lnTo>
                      <a:lnTo>
                        <a:pt x="394" y="114"/>
                      </a:lnTo>
                      <a:lnTo>
                        <a:pt x="402" y="110"/>
                      </a:lnTo>
                      <a:lnTo>
                        <a:pt x="406" y="106"/>
                      </a:lnTo>
                      <a:lnTo>
                        <a:pt x="414" y="106"/>
                      </a:lnTo>
                      <a:lnTo>
                        <a:pt x="418" y="103"/>
                      </a:lnTo>
                      <a:lnTo>
                        <a:pt x="426" y="99"/>
                      </a:lnTo>
                      <a:lnTo>
                        <a:pt x="430" y="95"/>
                      </a:lnTo>
                      <a:lnTo>
                        <a:pt x="439" y="91"/>
                      </a:lnTo>
                      <a:lnTo>
                        <a:pt x="447" y="87"/>
                      </a:lnTo>
                      <a:lnTo>
                        <a:pt x="455" y="83"/>
                      </a:lnTo>
                      <a:lnTo>
                        <a:pt x="463" y="75"/>
                      </a:lnTo>
                      <a:lnTo>
                        <a:pt x="471" y="67"/>
                      </a:lnTo>
                      <a:lnTo>
                        <a:pt x="483" y="63"/>
                      </a:lnTo>
                      <a:lnTo>
                        <a:pt x="487" y="59"/>
                      </a:lnTo>
                      <a:lnTo>
                        <a:pt x="495" y="51"/>
                      </a:lnTo>
                      <a:lnTo>
                        <a:pt x="499" y="47"/>
                      </a:lnTo>
                      <a:lnTo>
                        <a:pt x="512" y="40"/>
                      </a:lnTo>
                      <a:close/>
                    </a:path>
                  </a:pathLst>
                </a:custGeom>
                <a:solidFill>
                  <a:srgbClr val="999999"/>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7373" name="Freeform 111"/>
                <p:cNvSpPr>
                  <a:spLocks/>
                </p:cNvSpPr>
                <p:nvPr/>
              </p:nvSpPr>
              <p:spPr bwMode="auto">
                <a:xfrm>
                  <a:off x="431800" y="3057525"/>
                  <a:ext cx="581025" cy="76200"/>
                </a:xfrm>
                <a:custGeom>
                  <a:avLst/>
                  <a:gdLst>
                    <a:gd name="T0" fmla="*/ 2147483647 w 366"/>
                    <a:gd name="T1" fmla="*/ 2147483647 h 48"/>
                    <a:gd name="T2" fmla="*/ 2147483647 w 366"/>
                    <a:gd name="T3" fmla="*/ 2147483647 h 48"/>
                    <a:gd name="T4" fmla="*/ 2147483647 w 366"/>
                    <a:gd name="T5" fmla="*/ 2147483647 h 48"/>
                    <a:gd name="T6" fmla="*/ 2147483647 w 366"/>
                    <a:gd name="T7" fmla="*/ 2147483647 h 48"/>
                    <a:gd name="T8" fmla="*/ 2147483647 w 366"/>
                    <a:gd name="T9" fmla="*/ 0 h 48"/>
                    <a:gd name="T10" fmla="*/ 2147483647 w 366"/>
                    <a:gd name="T11" fmla="*/ 0 h 48"/>
                    <a:gd name="T12" fmla="*/ 2147483647 w 366"/>
                    <a:gd name="T13" fmla="*/ 0 h 48"/>
                    <a:gd name="T14" fmla="*/ 2147483647 w 366"/>
                    <a:gd name="T15" fmla="*/ 0 h 48"/>
                    <a:gd name="T16" fmla="*/ 0 w 366"/>
                    <a:gd name="T17" fmla="*/ 2147483647 h 48"/>
                    <a:gd name="T18" fmla="*/ 0 w 366"/>
                    <a:gd name="T19" fmla="*/ 2147483647 h 48"/>
                    <a:gd name="T20" fmla="*/ 2147483647 w 366"/>
                    <a:gd name="T21" fmla="*/ 2147483647 h 48"/>
                    <a:gd name="T22" fmla="*/ 2147483647 w 366"/>
                    <a:gd name="T23" fmla="*/ 2147483647 h 4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66"/>
                    <a:gd name="T37" fmla="*/ 0 h 48"/>
                    <a:gd name="T38" fmla="*/ 366 w 366"/>
                    <a:gd name="T39" fmla="*/ 48 h 4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66" h="48">
                      <a:moveTo>
                        <a:pt x="9" y="8"/>
                      </a:moveTo>
                      <a:lnTo>
                        <a:pt x="5" y="8"/>
                      </a:lnTo>
                      <a:lnTo>
                        <a:pt x="366" y="48"/>
                      </a:lnTo>
                      <a:lnTo>
                        <a:pt x="366" y="40"/>
                      </a:lnTo>
                      <a:lnTo>
                        <a:pt x="9" y="0"/>
                      </a:lnTo>
                      <a:lnTo>
                        <a:pt x="5" y="0"/>
                      </a:lnTo>
                      <a:lnTo>
                        <a:pt x="9" y="0"/>
                      </a:lnTo>
                      <a:lnTo>
                        <a:pt x="5" y="0"/>
                      </a:lnTo>
                      <a:lnTo>
                        <a:pt x="0" y="4"/>
                      </a:lnTo>
                      <a:lnTo>
                        <a:pt x="0" y="8"/>
                      </a:lnTo>
                      <a:lnTo>
                        <a:pt x="5" y="8"/>
                      </a:lnTo>
                      <a:lnTo>
                        <a:pt x="9" y="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7374" name="Freeform 112"/>
                <p:cNvSpPr>
                  <a:spLocks/>
                </p:cNvSpPr>
                <p:nvPr/>
              </p:nvSpPr>
              <p:spPr bwMode="auto">
                <a:xfrm>
                  <a:off x="330200" y="3057525"/>
                  <a:ext cx="115888" cy="63500"/>
                </a:xfrm>
                <a:custGeom>
                  <a:avLst/>
                  <a:gdLst>
                    <a:gd name="T0" fmla="*/ 2147483647 w 73"/>
                    <a:gd name="T1" fmla="*/ 2147483647 h 40"/>
                    <a:gd name="T2" fmla="*/ 2147483647 w 73"/>
                    <a:gd name="T3" fmla="*/ 2147483647 h 40"/>
                    <a:gd name="T4" fmla="*/ 2147483647 w 73"/>
                    <a:gd name="T5" fmla="*/ 2147483647 h 40"/>
                    <a:gd name="T6" fmla="*/ 2147483647 w 73"/>
                    <a:gd name="T7" fmla="*/ 2147483647 h 40"/>
                    <a:gd name="T8" fmla="*/ 2147483647 w 73"/>
                    <a:gd name="T9" fmla="*/ 2147483647 h 40"/>
                    <a:gd name="T10" fmla="*/ 2147483647 w 73"/>
                    <a:gd name="T11" fmla="*/ 2147483647 h 40"/>
                    <a:gd name="T12" fmla="*/ 2147483647 w 73"/>
                    <a:gd name="T13" fmla="*/ 2147483647 h 40"/>
                    <a:gd name="T14" fmla="*/ 2147483647 w 73"/>
                    <a:gd name="T15" fmla="*/ 2147483647 h 40"/>
                    <a:gd name="T16" fmla="*/ 2147483647 w 73"/>
                    <a:gd name="T17" fmla="*/ 2147483647 h 40"/>
                    <a:gd name="T18" fmla="*/ 2147483647 w 73"/>
                    <a:gd name="T19" fmla="*/ 2147483647 h 40"/>
                    <a:gd name="T20" fmla="*/ 2147483647 w 73"/>
                    <a:gd name="T21" fmla="*/ 0 h 40"/>
                    <a:gd name="T22" fmla="*/ 2147483647 w 73"/>
                    <a:gd name="T23" fmla="*/ 0 h 40"/>
                    <a:gd name="T24" fmla="*/ 2147483647 w 73"/>
                    <a:gd name="T25" fmla="*/ 2147483647 h 40"/>
                    <a:gd name="T26" fmla="*/ 2147483647 w 73"/>
                    <a:gd name="T27" fmla="*/ 2147483647 h 40"/>
                    <a:gd name="T28" fmla="*/ 2147483647 w 73"/>
                    <a:gd name="T29" fmla="*/ 2147483647 h 40"/>
                    <a:gd name="T30" fmla="*/ 2147483647 w 73"/>
                    <a:gd name="T31" fmla="*/ 2147483647 h 40"/>
                    <a:gd name="T32" fmla="*/ 2147483647 w 73"/>
                    <a:gd name="T33" fmla="*/ 2147483647 h 40"/>
                    <a:gd name="T34" fmla="*/ 2147483647 w 73"/>
                    <a:gd name="T35" fmla="*/ 2147483647 h 40"/>
                    <a:gd name="T36" fmla="*/ 0 w 73"/>
                    <a:gd name="T37" fmla="*/ 2147483647 h 40"/>
                    <a:gd name="T38" fmla="*/ 0 w 73"/>
                    <a:gd name="T39" fmla="*/ 2147483647 h 40"/>
                    <a:gd name="T40" fmla="*/ 2147483647 w 73"/>
                    <a:gd name="T41" fmla="*/ 2147483647 h 4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73"/>
                    <a:gd name="T64" fmla="*/ 0 h 40"/>
                    <a:gd name="T65" fmla="*/ 73 w 73"/>
                    <a:gd name="T66" fmla="*/ 40 h 40"/>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73" h="40">
                      <a:moveTo>
                        <a:pt x="4" y="40"/>
                      </a:moveTo>
                      <a:lnTo>
                        <a:pt x="4" y="40"/>
                      </a:lnTo>
                      <a:lnTo>
                        <a:pt x="16" y="32"/>
                      </a:lnTo>
                      <a:lnTo>
                        <a:pt x="32" y="28"/>
                      </a:lnTo>
                      <a:lnTo>
                        <a:pt x="44" y="24"/>
                      </a:lnTo>
                      <a:lnTo>
                        <a:pt x="52" y="20"/>
                      </a:lnTo>
                      <a:lnTo>
                        <a:pt x="60" y="12"/>
                      </a:lnTo>
                      <a:lnTo>
                        <a:pt x="69" y="12"/>
                      </a:lnTo>
                      <a:lnTo>
                        <a:pt x="73" y="8"/>
                      </a:lnTo>
                      <a:lnTo>
                        <a:pt x="69" y="0"/>
                      </a:lnTo>
                      <a:lnTo>
                        <a:pt x="64" y="4"/>
                      </a:lnTo>
                      <a:lnTo>
                        <a:pt x="56" y="4"/>
                      </a:lnTo>
                      <a:lnTo>
                        <a:pt x="48" y="8"/>
                      </a:lnTo>
                      <a:lnTo>
                        <a:pt x="40" y="12"/>
                      </a:lnTo>
                      <a:lnTo>
                        <a:pt x="28" y="20"/>
                      </a:lnTo>
                      <a:lnTo>
                        <a:pt x="12" y="24"/>
                      </a:lnTo>
                      <a:lnTo>
                        <a:pt x="0" y="28"/>
                      </a:lnTo>
                      <a:lnTo>
                        <a:pt x="4" y="4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7375" name="Freeform 113"/>
                <p:cNvSpPr>
                  <a:spLocks/>
                </p:cNvSpPr>
                <p:nvPr/>
              </p:nvSpPr>
              <p:spPr bwMode="auto">
                <a:xfrm>
                  <a:off x="246063" y="3101975"/>
                  <a:ext cx="90488" cy="42863"/>
                </a:xfrm>
                <a:custGeom>
                  <a:avLst/>
                  <a:gdLst>
                    <a:gd name="T0" fmla="*/ 2147483647 w 57"/>
                    <a:gd name="T1" fmla="*/ 2147483647 h 27"/>
                    <a:gd name="T2" fmla="*/ 2147483647 w 57"/>
                    <a:gd name="T3" fmla="*/ 2147483647 h 27"/>
                    <a:gd name="T4" fmla="*/ 2147483647 w 57"/>
                    <a:gd name="T5" fmla="*/ 2147483647 h 27"/>
                    <a:gd name="T6" fmla="*/ 2147483647 w 57"/>
                    <a:gd name="T7" fmla="*/ 2147483647 h 27"/>
                    <a:gd name="T8" fmla="*/ 2147483647 w 57"/>
                    <a:gd name="T9" fmla="*/ 2147483647 h 27"/>
                    <a:gd name="T10" fmla="*/ 2147483647 w 57"/>
                    <a:gd name="T11" fmla="*/ 2147483647 h 27"/>
                    <a:gd name="T12" fmla="*/ 2147483647 w 57"/>
                    <a:gd name="T13" fmla="*/ 2147483647 h 27"/>
                    <a:gd name="T14" fmla="*/ 2147483647 w 57"/>
                    <a:gd name="T15" fmla="*/ 2147483647 h 27"/>
                    <a:gd name="T16" fmla="*/ 2147483647 w 57"/>
                    <a:gd name="T17" fmla="*/ 2147483647 h 27"/>
                    <a:gd name="T18" fmla="*/ 2147483647 w 57"/>
                    <a:gd name="T19" fmla="*/ 2147483647 h 27"/>
                    <a:gd name="T20" fmla="*/ 2147483647 w 57"/>
                    <a:gd name="T21" fmla="*/ 0 h 27"/>
                    <a:gd name="T22" fmla="*/ 2147483647 w 57"/>
                    <a:gd name="T23" fmla="*/ 2147483647 h 27"/>
                    <a:gd name="T24" fmla="*/ 2147483647 w 57"/>
                    <a:gd name="T25" fmla="*/ 2147483647 h 27"/>
                    <a:gd name="T26" fmla="*/ 2147483647 w 57"/>
                    <a:gd name="T27" fmla="*/ 2147483647 h 27"/>
                    <a:gd name="T28" fmla="*/ 2147483647 w 57"/>
                    <a:gd name="T29" fmla="*/ 2147483647 h 27"/>
                    <a:gd name="T30" fmla="*/ 2147483647 w 57"/>
                    <a:gd name="T31" fmla="*/ 2147483647 h 27"/>
                    <a:gd name="T32" fmla="*/ 2147483647 w 57"/>
                    <a:gd name="T33" fmla="*/ 2147483647 h 27"/>
                    <a:gd name="T34" fmla="*/ 2147483647 w 57"/>
                    <a:gd name="T35" fmla="*/ 2147483647 h 27"/>
                    <a:gd name="T36" fmla="*/ 0 w 57"/>
                    <a:gd name="T37" fmla="*/ 2147483647 h 27"/>
                    <a:gd name="T38" fmla="*/ 0 w 57"/>
                    <a:gd name="T39" fmla="*/ 2147483647 h 27"/>
                    <a:gd name="T40" fmla="*/ 2147483647 w 57"/>
                    <a:gd name="T41" fmla="*/ 2147483647 h 2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57"/>
                    <a:gd name="T64" fmla="*/ 0 h 27"/>
                    <a:gd name="T65" fmla="*/ 57 w 57"/>
                    <a:gd name="T66" fmla="*/ 27 h 27"/>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57" h="27">
                      <a:moveTo>
                        <a:pt x="4" y="27"/>
                      </a:moveTo>
                      <a:lnTo>
                        <a:pt x="4" y="27"/>
                      </a:lnTo>
                      <a:lnTo>
                        <a:pt x="8" y="27"/>
                      </a:lnTo>
                      <a:lnTo>
                        <a:pt x="12" y="23"/>
                      </a:lnTo>
                      <a:lnTo>
                        <a:pt x="16" y="23"/>
                      </a:lnTo>
                      <a:lnTo>
                        <a:pt x="20" y="23"/>
                      </a:lnTo>
                      <a:lnTo>
                        <a:pt x="24" y="20"/>
                      </a:lnTo>
                      <a:lnTo>
                        <a:pt x="32" y="20"/>
                      </a:lnTo>
                      <a:lnTo>
                        <a:pt x="40" y="16"/>
                      </a:lnTo>
                      <a:lnTo>
                        <a:pt x="57" y="12"/>
                      </a:lnTo>
                      <a:lnTo>
                        <a:pt x="53" y="0"/>
                      </a:lnTo>
                      <a:lnTo>
                        <a:pt x="40" y="4"/>
                      </a:lnTo>
                      <a:lnTo>
                        <a:pt x="28" y="8"/>
                      </a:lnTo>
                      <a:lnTo>
                        <a:pt x="20" y="12"/>
                      </a:lnTo>
                      <a:lnTo>
                        <a:pt x="16" y="12"/>
                      </a:lnTo>
                      <a:lnTo>
                        <a:pt x="12" y="16"/>
                      </a:lnTo>
                      <a:lnTo>
                        <a:pt x="8" y="16"/>
                      </a:lnTo>
                      <a:lnTo>
                        <a:pt x="4" y="16"/>
                      </a:lnTo>
                      <a:lnTo>
                        <a:pt x="0" y="20"/>
                      </a:lnTo>
                      <a:lnTo>
                        <a:pt x="4" y="27"/>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7376" name="Freeform 114"/>
                <p:cNvSpPr>
                  <a:spLocks/>
                </p:cNvSpPr>
                <p:nvPr/>
              </p:nvSpPr>
              <p:spPr bwMode="auto">
                <a:xfrm>
                  <a:off x="193675" y="3133725"/>
                  <a:ext cx="58738" cy="30163"/>
                </a:xfrm>
                <a:custGeom>
                  <a:avLst/>
                  <a:gdLst>
                    <a:gd name="T0" fmla="*/ 2147483647 w 37"/>
                    <a:gd name="T1" fmla="*/ 2147483647 h 19"/>
                    <a:gd name="T2" fmla="*/ 2147483647 w 37"/>
                    <a:gd name="T3" fmla="*/ 2147483647 h 19"/>
                    <a:gd name="T4" fmla="*/ 2147483647 w 37"/>
                    <a:gd name="T5" fmla="*/ 2147483647 h 19"/>
                    <a:gd name="T6" fmla="*/ 2147483647 w 37"/>
                    <a:gd name="T7" fmla="*/ 2147483647 h 19"/>
                    <a:gd name="T8" fmla="*/ 2147483647 w 37"/>
                    <a:gd name="T9" fmla="*/ 2147483647 h 19"/>
                    <a:gd name="T10" fmla="*/ 2147483647 w 37"/>
                    <a:gd name="T11" fmla="*/ 2147483647 h 19"/>
                    <a:gd name="T12" fmla="*/ 2147483647 w 37"/>
                    <a:gd name="T13" fmla="*/ 2147483647 h 19"/>
                    <a:gd name="T14" fmla="*/ 2147483647 w 37"/>
                    <a:gd name="T15" fmla="*/ 2147483647 h 19"/>
                    <a:gd name="T16" fmla="*/ 2147483647 w 37"/>
                    <a:gd name="T17" fmla="*/ 2147483647 h 19"/>
                    <a:gd name="T18" fmla="*/ 2147483647 w 37"/>
                    <a:gd name="T19" fmla="*/ 2147483647 h 19"/>
                    <a:gd name="T20" fmla="*/ 2147483647 w 37"/>
                    <a:gd name="T21" fmla="*/ 0 h 19"/>
                    <a:gd name="T22" fmla="*/ 2147483647 w 37"/>
                    <a:gd name="T23" fmla="*/ 2147483647 h 19"/>
                    <a:gd name="T24" fmla="*/ 2147483647 w 37"/>
                    <a:gd name="T25" fmla="*/ 2147483647 h 19"/>
                    <a:gd name="T26" fmla="*/ 2147483647 w 37"/>
                    <a:gd name="T27" fmla="*/ 2147483647 h 19"/>
                    <a:gd name="T28" fmla="*/ 2147483647 w 37"/>
                    <a:gd name="T29" fmla="*/ 2147483647 h 19"/>
                    <a:gd name="T30" fmla="*/ 2147483647 w 37"/>
                    <a:gd name="T31" fmla="*/ 2147483647 h 19"/>
                    <a:gd name="T32" fmla="*/ 2147483647 w 37"/>
                    <a:gd name="T33" fmla="*/ 2147483647 h 19"/>
                    <a:gd name="T34" fmla="*/ 2147483647 w 37"/>
                    <a:gd name="T35" fmla="*/ 2147483647 h 19"/>
                    <a:gd name="T36" fmla="*/ 2147483647 w 37"/>
                    <a:gd name="T37" fmla="*/ 2147483647 h 19"/>
                    <a:gd name="T38" fmla="*/ 2147483647 w 37"/>
                    <a:gd name="T39" fmla="*/ 2147483647 h 19"/>
                    <a:gd name="T40" fmla="*/ 2147483647 w 37"/>
                    <a:gd name="T41" fmla="*/ 2147483647 h 19"/>
                    <a:gd name="T42" fmla="*/ 0 w 37"/>
                    <a:gd name="T43" fmla="*/ 2147483647 h 19"/>
                    <a:gd name="T44" fmla="*/ 0 w 37"/>
                    <a:gd name="T45" fmla="*/ 2147483647 h 19"/>
                    <a:gd name="T46" fmla="*/ 2147483647 w 37"/>
                    <a:gd name="T47" fmla="*/ 2147483647 h 19"/>
                    <a:gd name="T48" fmla="*/ 2147483647 w 37"/>
                    <a:gd name="T49" fmla="*/ 2147483647 h 19"/>
                    <a:gd name="T50" fmla="*/ 2147483647 w 37"/>
                    <a:gd name="T51" fmla="*/ 2147483647 h 19"/>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37"/>
                    <a:gd name="T79" fmla="*/ 0 h 19"/>
                    <a:gd name="T80" fmla="*/ 37 w 37"/>
                    <a:gd name="T81" fmla="*/ 19 h 19"/>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37" h="19">
                      <a:moveTo>
                        <a:pt x="8" y="11"/>
                      </a:moveTo>
                      <a:lnTo>
                        <a:pt x="8" y="19"/>
                      </a:lnTo>
                      <a:lnTo>
                        <a:pt x="12" y="19"/>
                      </a:lnTo>
                      <a:lnTo>
                        <a:pt x="17" y="15"/>
                      </a:lnTo>
                      <a:lnTo>
                        <a:pt x="21" y="15"/>
                      </a:lnTo>
                      <a:lnTo>
                        <a:pt x="25" y="15"/>
                      </a:lnTo>
                      <a:lnTo>
                        <a:pt x="29" y="11"/>
                      </a:lnTo>
                      <a:lnTo>
                        <a:pt x="37" y="7"/>
                      </a:lnTo>
                      <a:lnTo>
                        <a:pt x="33" y="0"/>
                      </a:lnTo>
                      <a:lnTo>
                        <a:pt x="25" y="3"/>
                      </a:lnTo>
                      <a:lnTo>
                        <a:pt x="21" y="3"/>
                      </a:lnTo>
                      <a:lnTo>
                        <a:pt x="17" y="7"/>
                      </a:lnTo>
                      <a:lnTo>
                        <a:pt x="12" y="7"/>
                      </a:lnTo>
                      <a:lnTo>
                        <a:pt x="8" y="11"/>
                      </a:lnTo>
                      <a:lnTo>
                        <a:pt x="4" y="11"/>
                      </a:lnTo>
                      <a:lnTo>
                        <a:pt x="4" y="19"/>
                      </a:lnTo>
                      <a:lnTo>
                        <a:pt x="4" y="11"/>
                      </a:lnTo>
                      <a:lnTo>
                        <a:pt x="0" y="15"/>
                      </a:lnTo>
                      <a:lnTo>
                        <a:pt x="0" y="19"/>
                      </a:lnTo>
                      <a:lnTo>
                        <a:pt x="4" y="19"/>
                      </a:lnTo>
                      <a:lnTo>
                        <a:pt x="8" y="19"/>
                      </a:lnTo>
                      <a:lnTo>
                        <a:pt x="8" y="11"/>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7377" name="Freeform 115"/>
                <p:cNvSpPr>
                  <a:spLocks/>
                </p:cNvSpPr>
                <p:nvPr/>
              </p:nvSpPr>
              <p:spPr bwMode="auto">
                <a:xfrm>
                  <a:off x="200025" y="3151188"/>
                  <a:ext cx="566738" cy="131763"/>
                </a:xfrm>
                <a:custGeom>
                  <a:avLst/>
                  <a:gdLst>
                    <a:gd name="T0" fmla="*/ 2147483647 w 357"/>
                    <a:gd name="T1" fmla="*/ 2147483647 h 83"/>
                    <a:gd name="T2" fmla="*/ 2147483647 w 357"/>
                    <a:gd name="T3" fmla="*/ 2147483647 h 83"/>
                    <a:gd name="T4" fmla="*/ 2147483647 w 357"/>
                    <a:gd name="T5" fmla="*/ 0 h 83"/>
                    <a:gd name="T6" fmla="*/ 0 w 357"/>
                    <a:gd name="T7" fmla="*/ 2147483647 h 83"/>
                    <a:gd name="T8" fmla="*/ 2147483647 w 357"/>
                    <a:gd name="T9" fmla="*/ 2147483647 h 83"/>
                    <a:gd name="T10" fmla="*/ 2147483647 w 357"/>
                    <a:gd name="T11" fmla="*/ 2147483647 h 83"/>
                    <a:gd name="T12" fmla="*/ 2147483647 w 357"/>
                    <a:gd name="T13" fmla="*/ 2147483647 h 83"/>
                    <a:gd name="T14" fmla="*/ 2147483647 w 357"/>
                    <a:gd name="T15" fmla="*/ 2147483647 h 83"/>
                    <a:gd name="T16" fmla="*/ 2147483647 w 357"/>
                    <a:gd name="T17" fmla="*/ 2147483647 h 83"/>
                    <a:gd name="T18" fmla="*/ 2147483647 w 357"/>
                    <a:gd name="T19" fmla="*/ 2147483647 h 83"/>
                    <a:gd name="T20" fmla="*/ 2147483647 w 357"/>
                    <a:gd name="T21" fmla="*/ 2147483647 h 83"/>
                    <a:gd name="T22" fmla="*/ 2147483647 w 357"/>
                    <a:gd name="T23" fmla="*/ 2147483647 h 8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57"/>
                    <a:gd name="T37" fmla="*/ 0 h 83"/>
                    <a:gd name="T38" fmla="*/ 357 w 357"/>
                    <a:gd name="T39" fmla="*/ 83 h 8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57" h="83">
                      <a:moveTo>
                        <a:pt x="349" y="75"/>
                      </a:moveTo>
                      <a:lnTo>
                        <a:pt x="353" y="75"/>
                      </a:lnTo>
                      <a:lnTo>
                        <a:pt x="4" y="0"/>
                      </a:lnTo>
                      <a:lnTo>
                        <a:pt x="0" y="8"/>
                      </a:lnTo>
                      <a:lnTo>
                        <a:pt x="349" y="83"/>
                      </a:lnTo>
                      <a:lnTo>
                        <a:pt x="353" y="83"/>
                      </a:lnTo>
                      <a:lnTo>
                        <a:pt x="349" y="83"/>
                      </a:lnTo>
                      <a:lnTo>
                        <a:pt x="353" y="83"/>
                      </a:lnTo>
                      <a:lnTo>
                        <a:pt x="357" y="79"/>
                      </a:lnTo>
                      <a:lnTo>
                        <a:pt x="353" y="75"/>
                      </a:lnTo>
                      <a:lnTo>
                        <a:pt x="349" y="75"/>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7378" name="Freeform 116"/>
                <p:cNvSpPr>
                  <a:spLocks/>
                </p:cNvSpPr>
                <p:nvPr/>
              </p:nvSpPr>
              <p:spPr bwMode="auto">
                <a:xfrm>
                  <a:off x="754063" y="3232150"/>
                  <a:ext cx="71438" cy="50800"/>
                </a:xfrm>
                <a:custGeom>
                  <a:avLst/>
                  <a:gdLst>
                    <a:gd name="T0" fmla="*/ 2147483647 w 45"/>
                    <a:gd name="T1" fmla="*/ 0 h 32"/>
                    <a:gd name="T2" fmla="*/ 2147483647 w 45"/>
                    <a:gd name="T3" fmla="*/ 2147483647 h 32"/>
                    <a:gd name="T4" fmla="*/ 2147483647 w 45"/>
                    <a:gd name="T5" fmla="*/ 2147483647 h 32"/>
                    <a:gd name="T6" fmla="*/ 2147483647 w 45"/>
                    <a:gd name="T7" fmla="*/ 2147483647 h 32"/>
                    <a:gd name="T8" fmla="*/ 2147483647 w 45"/>
                    <a:gd name="T9" fmla="*/ 2147483647 h 32"/>
                    <a:gd name="T10" fmla="*/ 2147483647 w 45"/>
                    <a:gd name="T11" fmla="*/ 2147483647 h 32"/>
                    <a:gd name="T12" fmla="*/ 2147483647 w 45"/>
                    <a:gd name="T13" fmla="*/ 2147483647 h 32"/>
                    <a:gd name="T14" fmla="*/ 2147483647 w 45"/>
                    <a:gd name="T15" fmla="*/ 2147483647 h 32"/>
                    <a:gd name="T16" fmla="*/ 0 w 45"/>
                    <a:gd name="T17" fmla="*/ 2147483647 h 32"/>
                    <a:gd name="T18" fmla="*/ 0 w 45"/>
                    <a:gd name="T19" fmla="*/ 2147483647 h 32"/>
                    <a:gd name="T20" fmla="*/ 2147483647 w 45"/>
                    <a:gd name="T21" fmla="*/ 2147483647 h 32"/>
                    <a:gd name="T22" fmla="*/ 2147483647 w 45"/>
                    <a:gd name="T23" fmla="*/ 2147483647 h 32"/>
                    <a:gd name="T24" fmla="*/ 2147483647 w 45"/>
                    <a:gd name="T25" fmla="*/ 2147483647 h 32"/>
                    <a:gd name="T26" fmla="*/ 2147483647 w 45"/>
                    <a:gd name="T27" fmla="*/ 2147483647 h 32"/>
                    <a:gd name="T28" fmla="*/ 2147483647 w 45"/>
                    <a:gd name="T29" fmla="*/ 2147483647 h 32"/>
                    <a:gd name="T30" fmla="*/ 2147483647 w 45"/>
                    <a:gd name="T31" fmla="*/ 2147483647 h 32"/>
                    <a:gd name="T32" fmla="*/ 2147483647 w 45"/>
                    <a:gd name="T33" fmla="*/ 2147483647 h 32"/>
                    <a:gd name="T34" fmla="*/ 2147483647 w 45"/>
                    <a:gd name="T35" fmla="*/ 2147483647 h 32"/>
                    <a:gd name="T36" fmla="*/ 2147483647 w 45"/>
                    <a:gd name="T37" fmla="*/ 2147483647 h 32"/>
                    <a:gd name="T38" fmla="*/ 2147483647 w 45"/>
                    <a:gd name="T39" fmla="*/ 2147483647 h 32"/>
                    <a:gd name="T40" fmla="*/ 2147483647 w 45"/>
                    <a:gd name="T41" fmla="*/ 0 h 3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45"/>
                    <a:gd name="T64" fmla="*/ 0 h 32"/>
                    <a:gd name="T65" fmla="*/ 45 w 45"/>
                    <a:gd name="T66" fmla="*/ 32 h 32"/>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45" h="32">
                      <a:moveTo>
                        <a:pt x="45" y="0"/>
                      </a:moveTo>
                      <a:lnTo>
                        <a:pt x="41" y="4"/>
                      </a:lnTo>
                      <a:lnTo>
                        <a:pt x="37" y="4"/>
                      </a:lnTo>
                      <a:lnTo>
                        <a:pt x="29" y="8"/>
                      </a:lnTo>
                      <a:lnTo>
                        <a:pt x="21" y="12"/>
                      </a:lnTo>
                      <a:lnTo>
                        <a:pt x="13" y="16"/>
                      </a:lnTo>
                      <a:lnTo>
                        <a:pt x="8" y="20"/>
                      </a:lnTo>
                      <a:lnTo>
                        <a:pt x="4" y="20"/>
                      </a:lnTo>
                      <a:lnTo>
                        <a:pt x="0" y="24"/>
                      </a:lnTo>
                      <a:lnTo>
                        <a:pt x="4" y="32"/>
                      </a:lnTo>
                      <a:lnTo>
                        <a:pt x="8" y="28"/>
                      </a:lnTo>
                      <a:lnTo>
                        <a:pt x="13" y="28"/>
                      </a:lnTo>
                      <a:lnTo>
                        <a:pt x="17" y="24"/>
                      </a:lnTo>
                      <a:lnTo>
                        <a:pt x="25" y="20"/>
                      </a:lnTo>
                      <a:lnTo>
                        <a:pt x="33" y="16"/>
                      </a:lnTo>
                      <a:lnTo>
                        <a:pt x="41" y="12"/>
                      </a:lnTo>
                      <a:lnTo>
                        <a:pt x="45" y="12"/>
                      </a:lnTo>
                      <a:lnTo>
                        <a:pt x="45"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7379" name="Freeform 117"/>
                <p:cNvSpPr>
                  <a:spLocks/>
                </p:cNvSpPr>
                <p:nvPr/>
              </p:nvSpPr>
              <p:spPr bwMode="auto">
                <a:xfrm>
                  <a:off x="825500" y="3195638"/>
                  <a:ext cx="90488" cy="55563"/>
                </a:xfrm>
                <a:custGeom>
                  <a:avLst/>
                  <a:gdLst>
                    <a:gd name="T0" fmla="*/ 2147483647 w 57"/>
                    <a:gd name="T1" fmla="*/ 0 h 35"/>
                    <a:gd name="T2" fmla="*/ 2147483647 w 57"/>
                    <a:gd name="T3" fmla="*/ 0 h 35"/>
                    <a:gd name="T4" fmla="*/ 2147483647 w 57"/>
                    <a:gd name="T5" fmla="*/ 2147483647 h 35"/>
                    <a:gd name="T6" fmla="*/ 2147483647 w 57"/>
                    <a:gd name="T7" fmla="*/ 2147483647 h 35"/>
                    <a:gd name="T8" fmla="*/ 2147483647 w 57"/>
                    <a:gd name="T9" fmla="*/ 2147483647 h 35"/>
                    <a:gd name="T10" fmla="*/ 2147483647 w 57"/>
                    <a:gd name="T11" fmla="*/ 2147483647 h 35"/>
                    <a:gd name="T12" fmla="*/ 2147483647 w 57"/>
                    <a:gd name="T13" fmla="*/ 2147483647 h 35"/>
                    <a:gd name="T14" fmla="*/ 2147483647 w 57"/>
                    <a:gd name="T15" fmla="*/ 2147483647 h 35"/>
                    <a:gd name="T16" fmla="*/ 2147483647 w 57"/>
                    <a:gd name="T17" fmla="*/ 2147483647 h 35"/>
                    <a:gd name="T18" fmla="*/ 0 w 57"/>
                    <a:gd name="T19" fmla="*/ 2147483647 h 35"/>
                    <a:gd name="T20" fmla="*/ 0 w 57"/>
                    <a:gd name="T21" fmla="*/ 2147483647 h 35"/>
                    <a:gd name="T22" fmla="*/ 2147483647 w 57"/>
                    <a:gd name="T23" fmla="*/ 2147483647 h 35"/>
                    <a:gd name="T24" fmla="*/ 2147483647 w 57"/>
                    <a:gd name="T25" fmla="*/ 2147483647 h 35"/>
                    <a:gd name="T26" fmla="*/ 2147483647 w 57"/>
                    <a:gd name="T27" fmla="*/ 2147483647 h 35"/>
                    <a:gd name="T28" fmla="*/ 2147483647 w 57"/>
                    <a:gd name="T29" fmla="*/ 2147483647 h 35"/>
                    <a:gd name="T30" fmla="*/ 2147483647 w 57"/>
                    <a:gd name="T31" fmla="*/ 2147483647 h 35"/>
                    <a:gd name="T32" fmla="*/ 2147483647 w 57"/>
                    <a:gd name="T33" fmla="*/ 2147483647 h 35"/>
                    <a:gd name="T34" fmla="*/ 2147483647 w 57"/>
                    <a:gd name="T35" fmla="*/ 2147483647 h 35"/>
                    <a:gd name="T36" fmla="*/ 2147483647 w 57"/>
                    <a:gd name="T37" fmla="*/ 2147483647 h 35"/>
                    <a:gd name="T38" fmla="*/ 2147483647 w 57"/>
                    <a:gd name="T39" fmla="*/ 2147483647 h 35"/>
                    <a:gd name="T40" fmla="*/ 2147483647 w 57"/>
                    <a:gd name="T41" fmla="*/ 0 h 3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57"/>
                    <a:gd name="T64" fmla="*/ 0 h 35"/>
                    <a:gd name="T65" fmla="*/ 57 w 57"/>
                    <a:gd name="T66" fmla="*/ 35 h 3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57" h="35">
                      <a:moveTo>
                        <a:pt x="49" y="0"/>
                      </a:moveTo>
                      <a:lnTo>
                        <a:pt x="49" y="0"/>
                      </a:lnTo>
                      <a:lnTo>
                        <a:pt x="41" y="4"/>
                      </a:lnTo>
                      <a:lnTo>
                        <a:pt x="32" y="8"/>
                      </a:lnTo>
                      <a:lnTo>
                        <a:pt x="28" y="12"/>
                      </a:lnTo>
                      <a:lnTo>
                        <a:pt x="24" y="16"/>
                      </a:lnTo>
                      <a:lnTo>
                        <a:pt x="16" y="20"/>
                      </a:lnTo>
                      <a:lnTo>
                        <a:pt x="12" y="20"/>
                      </a:lnTo>
                      <a:lnTo>
                        <a:pt x="4" y="23"/>
                      </a:lnTo>
                      <a:lnTo>
                        <a:pt x="0" y="23"/>
                      </a:lnTo>
                      <a:lnTo>
                        <a:pt x="0" y="35"/>
                      </a:lnTo>
                      <a:lnTo>
                        <a:pt x="8" y="31"/>
                      </a:lnTo>
                      <a:lnTo>
                        <a:pt x="16" y="27"/>
                      </a:lnTo>
                      <a:lnTo>
                        <a:pt x="20" y="27"/>
                      </a:lnTo>
                      <a:lnTo>
                        <a:pt x="28" y="23"/>
                      </a:lnTo>
                      <a:lnTo>
                        <a:pt x="32" y="20"/>
                      </a:lnTo>
                      <a:lnTo>
                        <a:pt x="41" y="20"/>
                      </a:lnTo>
                      <a:lnTo>
                        <a:pt x="49" y="12"/>
                      </a:lnTo>
                      <a:lnTo>
                        <a:pt x="57" y="8"/>
                      </a:lnTo>
                      <a:lnTo>
                        <a:pt x="49"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7380" name="Freeform 118"/>
                <p:cNvSpPr>
                  <a:spLocks/>
                </p:cNvSpPr>
                <p:nvPr/>
              </p:nvSpPr>
              <p:spPr bwMode="auto">
                <a:xfrm>
                  <a:off x="903288" y="3133725"/>
                  <a:ext cx="96838" cy="74613"/>
                </a:xfrm>
                <a:custGeom>
                  <a:avLst/>
                  <a:gdLst>
                    <a:gd name="T0" fmla="*/ 2147483647 w 61"/>
                    <a:gd name="T1" fmla="*/ 0 h 47"/>
                    <a:gd name="T2" fmla="*/ 2147483647 w 61"/>
                    <a:gd name="T3" fmla="*/ 2147483647 h 47"/>
                    <a:gd name="T4" fmla="*/ 2147483647 w 61"/>
                    <a:gd name="T5" fmla="*/ 2147483647 h 47"/>
                    <a:gd name="T6" fmla="*/ 2147483647 w 61"/>
                    <a:gd name="T7" fmla="*/ 2147483647 h 47"/>
                    <a:gd name="T8" fmla="*/ 2147483647 w 61"/>
                    <a:gd name="T9" fmla="*/ 2147483647 h 47"/>
                    <a:gd name="T10" fmla="*/ 2147483647 w 61"/>
                    <a:gd name="T11" fmla="*/ 2147483647 h 47"/>
                    <a:gd name="T12" fmla="*/ 2147483647 w 61"/>
                    <a:gd name="T13" fmla="*/ 2147483647 h 47"/>
                    <a:gd name="T14" fmla="*/ 2147483647 w 61"/>
                    <a:gd name="T15" fmla="*/ 2147483647 h 47"/>
                    <a:gd name="T16" fmla="*/ 2147483647 w 61"/>
                    <a:gd name="T17" fmla="*/ 2147483647 h 47"/>
                    <a:gd name="T18" fmla="*/ 0 w 61"/>
                    <a:gd name="T19" fmla="*/ 2147483647 h 47"/>
                    <a:gd name="T20" fmla="*/ 2147483647 w 61"/>
                    <a:gd name="T21" fmla="*/ 2147483647 h 47"/>
                    <a:gd name="T22" fmla="*/ 2147483647 w 61"/>
                    <a:gd name="T23" fmla="*/ 2147483647 h 47"/>
                    <a:gd name="T24" fmla="*/ 2147483647 w 61"/>
                    <a:gd name="T25" fmla="*/ 2147483647 h 47"/>
                    <a:gd name="T26" fmla="*/ 2147483647 w 61"/>
                    <a:gd name="T27" fmla="*/ 2147483647 h 47"/>
                    <a:gd name="T28" fmla="*/ 2147483647 w 61"/>
                    <a:gd name="T29" fmla="*/ 2147483647 h 47"/>
                    <a:gd name="T30" fmla="*/ 2147483647 w 61"/>
                    <a:gd name="T31" fmla="*/ 2147483647 h 47"/>
                    <a:gd name="T32" fmla="*/ 2147483647 w 61"/>
                    <a:gd name="T33" fmla="*/ 2147483647 h 47"/>
                    <a:gd name="T34" fmla="*/ 2147483647 w 61"/>
                    <a:gd name="T35" fmla="*/ 2147483647 h 47"/>
                    <a:gd name="T36" fmla="*/ 2147483647 w 61"/>
                    <a:gd name="T37" fmla="*/ 2147483647 h 47"/>
                    <a:gd name="T38" fmla="*/ 2147483647 w 61"/>
                    <a:gd name="T39" fmla="*/ 2147483647 h 47"/>
                    <a:gd name="T40" fmla="*/ 2147483647 w 61"/>
                    <a:gd name="T41" fmla="*/ 2147483647 h 47"/>
                    <a:gd name="T42" fmla="*/ 2147483647 w 61"/>
                    <a:gd name="T43" fmla="*/ 2147483647 h 47"/>
                    <a:gd name="T44" fmla="*/ 2147483647 w 61"/>
                    <a:gd name="T45" fmla="*/ 2147483647 h 47"/>
                    <a:gd name="T46" fmla="*/ 2147483647 w 61"/>
                    <a:gd name="T47" fmla="*/ 0 h 47"/>
                    <a:gd name="T48" fmla="*/ 2147483647 w 61"/>
                    <a:gd name="T49" fmla="*/ 2147483647 h 47"/>
                    <a:gd name="T50" fmla="*/ 2147483647 w 61"/>
                    <a:gd name="T51" fmla="*/ 0 h 47"/>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61"/>
                    <a:gd name="T79" fmla="*/ 0 h 47"/>
                    <a:gd name="T80" fmla="*/ 61 w 61"/>
                    <a:gd name="T81" fmla="*/ 47 h 47"/>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61" h="47">
                      <a:moveTo>
                        <a:pt x="52" y="0"/>
                      </a:moveTo>
                      <a:lnTo>
                        <a:pt x="52" y="3"/>
                      </a:lnTo>
                      <a:lnTo>
                        <a:pt x="48" y="3"/>
                      </a:lnTo>
                      <a:lnTo>
                        <a:pt x="44" y="11"/>
                      </a:lnTo>
                      <a:lnTo>
                        <a:pt x="36" y="15"/>
                      </a:lnTo>
                      <a:lnTo>
                        <a:pt x="28" y="23"/>
                      </a:lnTo>
                      <a:lnTo>
                        <a:pt x="20" y="27"/>
                      </a:lnTo>
                      <a:lnTo>
                        <a:pt x="8" y="35"/>
                      </a:lnTo>
                      <a:lnTo>
                        <a:pt x="0" y="39"/>
                      </a:lnTo>
                      <a:lnTo>
                        <a:pt x="8" y="47"/>
                      </a:lnTo>
                      <a:lnTo>
                        <a:pt x="16" y="43"/>
                      </a:lnTo>
                      <a:lnTo>
                        <a:pt x="24" y="35"/>
                      </a:lnTo>
                      <a:lnTo>
                        <a:pt x="32" y="27"/>
                      </a:lnTo>
                      <a:lnTo>
                        <a:pt x="40" y="23"/>
                      </a:lnTo>
                      <a:lnTo>
                        <a:pt x="48" y="15"/>
                      </a:lnTo>
                      <a:lnTo>
                        <a:pt x="52" y="15"/>
                      </a:lnTo>
                      <a:lnTo>
                        <a:pt x="56" y="11"/>
                      </a:lnTo>
                      <a:lnTo>
                        <a:pt x="61" y="7"/>
                      </a:lnTo>
                      <a:lnTo>
                        <a:pt x="61" y="3"/>
                      </a:lnTo>
                      <a:lnTo>
                        <a:pt x="56" y="0"/>
                      </a:lnTo>
                      <a:lnTo>
                        <a:pt x="52" y="3"/>
                      </a:lnTo>
                      <a:lnTo>
                        <a:pt x="52"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7381" name="Freeform 119"/>
                <p:cNvSpPr>
                  <a:spLocks/>
                </p:cNvSpPr>
                <p:nvPr/>
              </p:nvSpPr>
              <p:spPr bwMode="auto">
                <a:xfrm>
                  <a:off x="985838" y="3121025"/>
                  <a:ext cx="33338" cy="23813"/>
                </a:xfrm>
                <a:custGeom>
                  <a:avLst/>
                  <a:gdLst>
                    <a:gd name="T0" fmla="*/ 2147483647 w 21"/>
                    <a:gd name="T1" fmla="*/ 2147483647 h 15"/>
                    <a:gd name="T2" fmla="*/ 2147483647 w 21"/>
                    <a:gd name="T3" fmla="*/ 0 h 15"/>
                    <a:gd name="T4" fmla="*/ 0 w 21"/>
                    <a:gd name="T5" fmla="*/ 2147483647 h 15"/>
                    <a:gd name="T6" fmla="*/ 2147483647 w 21"/>
                    <a:gd name="T7" fmla="*/ 2147483647 h 15"/>
                    <a:gd name="T8" fmla="*/ 2147483647 w 21"/>
                    <a:gd name="T9" fmla="*/ 2147483647 h 15"/>
                    <a:gd name="T10" fmla="*/ 2147483647 w 21"/>
                    <a:gd name="T11" fmla="*/ 0 h 15"/>
                    <a:gd name="T12" fmla="*/ 2147483647 w 21"/>
                    <a:gd name="T13" fmla="*/ 2147483647 h 15"/>
                    <a:gd name="T14" fmla="*/ 2147483647 w 21"/>
                    <a:gd name="T15" fmla="*/ 2147483647 h 15"/>
                    <a:gd name="T16" fmla="*/ 2147483647 w 21"/>
                    <a:gd name="T17" fmla="*/ 2147483647 h 15"/>
                    <a:gd name="T18" fmla="*/ 2147483647 w 21"/>
                    <a:gd name="T19" fmla="*/ 0 h 15"/>
                    <a:gd name="T20" fmla="*/ 2147483647 w 21"/>
                    <a:gd name="T21" fmla="*/ 0 h 15"/>
                    <a:gd name="T22" fmla="*/ 2147483647 w 21"/>
                    <a:gd name="T23" fmla="*/ 2147483647 h 1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1"/>
                    <a:gd name="T37" fmla="*/ 0 h 15"/>
                    <a:gd name="T38" fmla="*/ 21 w 21"/>
                    <a:gd name="T39" fmla="*/ 15 h 1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1" h="15">
                      <a:moveTo>
                        <a:pt x="17" y="8"/>
                      </a:moveTo>
                      <a:lnTo>
                        <a:pt x="13" y="0"/>
                      </a:lnTo>
                      <a:lnTo>
                        <a:pt x="0" y="8"/>
                      </a:lnTo>
                      <a:lnTo>
                        <a:pt x="9" y="15"/>
                      </a:lnTo>
                      <a:lnTo>
                        <a:pt x="21" y="8"/>
                      </a:lnTo>
                      <a:lnTo>
                        <a:pt x="17" y="0"/>
                      </a:lnTo>
                      <a:lnTo>
                        <a:pt x="21" y="8"/>
                      </a:lnTo>
                      <a:lnTo>
                        <a:pt x="21" y="4"/>
                      </a:lnTo>
                      <a:lnTo>
                        <a:pt x="17" y="0"/>
                      </a:lnTo>
                      <a:lnTo>
                        <a:pt x="13" y="0"/>
                      </a:lnTo>
                      <a:lnTo>
                        <a:pt x="17" y="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7382" name="Freeform 120"/>
                <p:cNvSpPr>
                  <a:spLocks/>
                </p:cNvSpPr>
                <p:nvPr/>
              </p:nvSpPr>
              <p:spPr bwMode="auto">
                <a:xfrm>
                  <a:off x="265113" y="3151188"/>
                  <a:ext cx="638175" cy="100013"/>
                </a:xfrm>
                <a:custGeom>
                  <a:avLst/>
                  <a:gdLst>
                    <a:gd name="T0" fmla="*/ 2147483647 w 402"/>
                    <a:gd name="T1" fmla="*/ 2147483647 h 63"/>
                    <a:gd name="T2" fmla="*/ 2147483647 w 402"/>
                    <a:gd name="T3" fmla="*/ 2147483647 h 63"/>
                    <a:gd name="T4" fmla="*/ 0 w 402"/>
                    <a:gd name="T5" fmla="*/ 0 h 63"/>
                    <a:gd name="T6" fmla="*/ 0 60000 65536"/>
                    <a:gd name="T7" fmla="*/ 0 60000 65536"/>
                    <a:gd name="T8" fmla="*/ 0 60000 65536"/>
                    <a:gd name="T9" fmla="*/ 0 w 402"/>
                    <a:gd name="T10" fmla="*/ 0 h 63"/>
                    <a:gd name="T11" fmla="*/ 402 w 402"/>
                    <a:gd name="T12" fmla="*/ 63 h 63"/>
                  </a:gdLst>
                  <a:ahLst/>
                  <a:cxnLst>
                    <a:cxn ang="T6">
                      <a:pos x="T0" y="T1"/>
                    </a:cxn>
                    <a:cxn ang="T7">
                      <a:pos x="T2" y="T3"/>
                    </a:cxn>
                    <a:cxn ang="T8">
                      <a:pos x="T4" y="T5"/>
                    </a:cxn>
                  </a:cxnLst>
                  <a:rect l="T9" t="T10" r="T11" b="T12"/>
                  <a:pathLst>
                    <a:path w="402" h="63">
                      <a:moveTo>
                        <a:pt x="402" y="16"/>
                      </a:moveTo>
                      <a:lnTo>
                        <a:pt x="312" y="63"/>
                      </a:lnTo>
                      <a:lnTo>
                        <a:pt x="0" y="0"/>
                      </a:lnTo>
                    </a:path>
                  </a:pathLst>
                </a:custGeom>
                <a:noFill/>
                <a:ln w="0">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57383" name="Freeform 121"/>
                <p:cNvSpPr>
                  <a:spLocks/>
                </p:cNvSpPr>
                <p:nvPr/>
              </p:nvSpPr>
              <p:spPr bwMode="auto">
                <a:xfrm>
                  <a:off x="465138" y="3082925"/>
                  <a:ext cx="488950" cy="61913"/>
                </a:xfrm>
                <a:custGeom>
                  <a:avLst/>
                  <a:gdLst>
                    <a:gd name="T0" fmla="*/ 2147483647 w 308"/>
                    <a:gd name="T1" fmla="*/ 2147483647 h 39"/>
                    <a:gd name="T2" fmla="*/ 2147483647 w 308"/>
                    <a:gd name="T3" fmla="*/ 2147483647 h 39"/>
                    <a:gd name="T4" fmla="*/ 0 w 308"/>
                    <a:gd name="T5" fmla="*/ 0 h 39"/>
                    <a:gd name="T6" fmla="*/ 0 60000 65536"/>
                    <a:gd name="T7" fmla="*/ 0 60000 65536"/>
                    <a:gd name="T8" fmla="*/ 0 60000 65536"/>
                    <a:gd name="T9" fmla="*/ 0 w 308"/>
                    <a:gd name="T10" fmla="*/ 0 h 39"/>
                    <a:gd name="T11" fmla="*/ 308 w 308"/>
                    <a:gd name="T12" fmla="*/ 39 h 39"/>
                  </a:gdLst>
                  <a:ahLst/>
                  <a:cxnLst>
                    <a:cxn ang="T6">
                      <a:pos x="T0" y="T1"/>
                    </a:cxn>
                    <a:cxn ang="T7">
                      <a:pos x="T2" y="T3"/>
                    </a:cxn>
                    <a:cxn ang="T8">
                      <a:pos x="T4" y="T5"/>
                    </a:cxn>
                  </a:cxnLst>
                  <a:rect l="T9" t="T10" r="T11" b="T12"/>
                  <a:pathLst>
                    <a:path w="308" h="39">
                      <a:moveTo>
                        <a:pt x="308" y="35"/>
                      </a:moveTo>
                      <a:lnTo>
                        <a:pt x="296" y="39"/>
                      </a:lnTo>
                      <a:lnTo>
                        <a:pt x="0" y="0"/>
                      </a:lnTo>
                    </a:path>
                  </a:pathLst>
                </a:custGeom>
                <a:noFill/>
                <a:ln w="0">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57384" name="Freeform 122"/>
                <p:cNvSpPr>
                  <a:spLocks/>
                </p:cNvSpPr>
                <p:nvPr/>
              </p:nvSpPr>
              <p:spPr bwMode="auto">
                <a:xfrm>
                  <a:off x="200025" y="3157538"/>
                  <a:ext cx="554038" cy="144463"/>
                </a:xfrm>
                <a:custGeom>
                  <a:avLst/>
                  <a:gdLst>
                    <a:gd name="T0" fmla="*/ 2147483647 w 349"/>
                    <a:gd name="T1" fmla="*/ 2147483647 h 91"/>
                    <a:gd name="T2" fmla="*/ 2147483647 w 349"/>
                    <a:gd name="T3" fmla="*/ 2147483647 h 91"/>
                    <a:gd name="T4" fmla="*/ 0 w 349"/>
                    <a:gd name="T5" fmla="*/ 0 h 91"/>
                    <a:gd name="T6" fmla="*/ 0 w 349"/>
                    <a:gd name="T7" fmla="*/ 2147483647 h 91"/>
                    <a:gd name="T8" fmla="*/ 2147483647 w 349"/>
                    <a:gd name="T9" fmla="*/ 2147483647 h 91"/>
                    <a:gd name="T10" fmla="*/ 2147483647 w 349"/>
                    <a:gd name="T11" fmla="*/ 2147483647 h 91"/>
                    <a:gd name="T12" fmla="*/ 0 60000 65536"/>
                    <a:gd name="T13" fmla="*/ 0 60000 65536"/>
                    <a:gd name="T14" fmla="*/ 0 60000 65536"/>
                    <a:gd name="T15" fmla="*/ 0 60000 65536"/>
                    <a:gd name="T16" fmla="*/ 0 60000 65536"/>
                    <a:gd name="T17" fmla="*/ 0 60000 65536"/>
                    <a:gd name="T18" fmla="*/ 0 w 349"/>
                    <a:gd name="T19" fmla="*/ 0 h 91"/>
                    <a:gd name="T20" fmla="*/ 349 w 349"/>
                    <a:gd name="T21" fmla="*/ 91 h 91"/>
                  </a:gdLst>
                  <a:ahLst/>
                  <a:cxnLst>
                    <a:cxn ang="T12">
                      <a:pos x="T0" y="T1"/>
                    </a:cxn>
                    <a:cxn ang="T13">
                      <a:pos x="T2" y="T3"/>
                    </a:cxn>
                    <a:cxn ang="T14">
                      <a:pos x="T4" y="T5"/>
                    </a:cxn>
                    <a:cxn ang="T15">
                      <a:pos x="T6" y="T7"/>
                    </a:cxn>
                    <a:cxn ang="T16">
                      <a:pos x="T8" y="T9"/>
                    </a:cxn>
                    <a:cxn ang="T17">
                      <a:pos x="T10" y="T11"/>
                    </a:cxn>
                  </a:cxnLst>
                  <a:rect l="T18" t="T19" r="T20" b="T21"/>
                  <a:pathLst>
                    <a:path w="349" h="91">
                      <a:moveTo>
                        <a:pt x="349" y="91"/>
                      </a:moveTo>
                      <a:lnTo>
                        <a:pt x="349" y="75"/>
                      </a:lnTo>
                      <a:lnTo>
                        <a:pt x="0" y="0"/>
                      </a:lnTo>
                      <a:lnTo>
                        <a:pt x="0" y="12"/>
                      </a:lnTo>
                      <a:lnTo>
                        <a:pt x="349" y="91"/>
                      </a:lnTo>
                      <a:close/>
                    </a:path>
                  </a:pathLst>
                </a:custGeom>
                <a:solidFill>
                  <a:srgbClr val="CCCCCC"/>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7385" name="Freeform 123"/>
                <p:cNvSpPr>
                  <a:spLocks/>
                </p:cNvSpPr>
                <p:nvPr/>
              </p:nvSpPr>
              <p:spPr bwMode="auto">
                <a:xfrm>
                  <a:off x="747713" y="3270250"/>
                  <a:ext cx="19050" cy="31750"/>
                </a:xfrm>
                <a:custGeom>
                  <a:avLst/>
                  <a:gdLst>
                    <a:gd name="T0" fmla="*/ 2147483647 w 12"/>
                    <a:gd name="T1" fmla="*/ 2147483647 h 20"/>
                    <a:gd name="T2" fmla="*/ 0 w 12"/>
                    <a:gd name="T3" fmla="*/ 2147483647 h 20"/>
                    <a:gd name="T4" fmla="*/ 0 w 12"/>
                    <a:gd name="T5" fmla="*/ 2147483647 h 20"/>
                    <a:gd name="T6" fmla="*/ 2147483647 w 12"/>
                    <a:gd name="T7" fmla="*/ 2147483647 h 20"/>
                    <a:gd name="T8" fmla="*/ 2147483647 w 12"/>
                    <a:gd name="T9" fmla="*/ 2147483647 h 20"/>
                    <a:gd name="T10" fmla="*/ 2147483647 w 12"/>
                    <a:gd name="T11" fmla="*/ 0 h 20"/>
                    <a:gd name="T12" fmla="*/ 2147483647 w 12"/>
                    <a:gd name="T13" fmla="*/ 2147483647 h 20"/>
                    <a:gd name="T14" fmla="*/ 2147483647 w 12"/>
                    <a:gd name="T15" fmla="*/ 0 h 20"/>
                    <a:gd name="T16" fmla="*/ 2147483647 w 12"/>
                    <a:gd name="T17" fmla="*/ 0 h 20"/>
                    <a:gd name="T18" fmla="*/ 2147483647 w 12"/>
                    <a:gd name="T19" fmla="*/ 0 h 20"/>
                    <a:gd name="T20" fmla="*/ 0 w 12"/>
                    <a:gd name="T21" fmla="*/ 2147483647 h 20"/>
                    <a:gd name="T22" fmla="*/ 2147483647 w 12"/>
                    <a:gd name="T23" fmla="*/ 2147483647 h 2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20"/>
                    <a:gd name="T38" fmla="*/ 12 w 12"/>
                    <a:gd name="T39" fmla="*/ 20 h 2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20">
                      <a:moveTo>
                        <a:pt x="4" y="8"/>
                      </a:moveTo>
                      <a:lnTo>
                        <a:pt x="0" y="4"/>
                      </a:lnTo>
                      <a:lnTo>
                        <a:pt x="0" y="20"/>
                      </a:lnTo>
                      <a:lnTo>
                        <a:pt x="12" y="20"/>
                      </a:lnTo>
                      <a:lnTo>
                        <a:pt x="12" y="4"/>
                      </a:lnTo>
                      <a:lnTo>
                        <a:pt x="8" y="0"/>
                      </a:lnTo>
                      <a:lnTo>
                        <a:pt x="12" y="4"/>
                      </a:lnTo>
                      <a:lnTo>
                        <a:pt x="8" y="0"/>
                      </a:lnTo>
                      <a:lnTo>
                        <a:pt x="4" y="0"/>
                      </a:lnTo>
                      <a:lnTo>
                        <a:pt x="0" y="4"/>
                      </a:lnTo>
                      <a:lnTo>
                        <a:pt x="4" y="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7386" name="Freeform 124"/>
                <p:cNvSpPr>
                  <a:spLocks/>
                </p:cNvSpPr>
                <p:nvPr/>
              </p:nvSpPr>
              <p:spPr bwMode="auto">
                <a:xfrm>
                  <a:off x="193675" y="3151188"/>
                  <a:ext cx="566738" cy="131763"/>
                </a:xfrm>
                <a:custGeom>
                  <a:avLst/>
                  <a:gdLst>
                    <a:gd name="T0" fmla="*/ 2147483647 w 357"/>
                    <a:gd name="T1" fmla="*/ 2147483647 h 83"/>
                    <a:gd name="T2" fmla="*/ 2147483647 w 357"/>
                    <a:gd name="T3" fmla="*/ 2147483647 h 83"/>
                    <a:gd name="T4" fmla="*/ 2147483647 w 357"/>
                    <a:gd name="T5" fmla="*/ 2147483647 h 83"/>
                    <a:gd name="T6" fmla="*/ 2147483647 w 357"/>
                    <a:gd name="T7" fmla="*/ 2147483647 h 83"/>
                    <a:gd name="T8" fmla="*/ 2147483647 w 357"/>
                    <a:gd name="T9" fmla="*/ 0 h 83"/>
                    <a:gd name="T10" fmla="*/ 0 w 357"/>
                    <a:gd name="T11" fmla="*/ 2147483647 h 83"/>
                    <a:gd name="T12" fmla="*/ 2147483647 w 357"/>
                    <a:gd name="T13" fmla="*/ 0 h 83"/>
                    <a:gd name="T14" fmla="*/ 2147483647 w 357"/>
                    <a:gd name="T15" fmla="*/ 0 h 83"/>
                    <a:gd name="T16" fmla="*/ 0 w 357"/>
                    <a:gd name="T17" fmla="*/ 2147483647 h 83"/>
                    <a:gd name="T18" fmla="*/ 0 w 357"/>
                    <a:gd name="T19" fmla="*/ 2147483647 h 83"/>
                    <a:gd name="T20" fmla="*/ 2147483647 w 357"/>
                    <a:gd name="T21" fmla="*/ 2147483647 h 83"/>
                    <a:gd name="T22" fmla="*/ 2147483647 w 357"/>
                    <a:gd name="T23" fmla="*/ 2147483647 h 8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57"/>
                    <a:gd name="T37" fmla="*/ 0 h 83"/>
                    <a:gd name="T38" fmla="*/ 357 w 357"/>
                    <a:gd name="T39" fmla="*/ 83 h 8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57" h="83">
                      <a:moveTo>
                        <a:pt x="12" y="4"/>
                      </a:moveTo>
                      <a:lnTo>
                        <a:pt x="4" y="8"/>
                      </a:lnTo>
                      <a:lnTo>
                        <a:pt x="353" y="83"/>
                      </a:lnTo>
                      <a:lnTo>
                        <a:pt x="357" y="75"/>
                      </a:lnTo>
                      <a:lnTo>
                        <a:pt x="8" y="0"/>
                      </a:lnTo>
                      <a:lnTo>
                        <a:pt x="0" y="4"/>
                      </a:lnTo>
                      <a:lnTo>
                        <a:pt x="8" y="0"/>
                      </a:lnTo>
                      <a:lnTo>
                        <a:pt x="4" y="0"/>
                      </a:lnTo>
                      <a:lnTo>
                        <a:pt x="0" y="4"/>
                      </a:lnTo>
                      <a:lnTo>
                        <a:pt x="0" y="8"/>
                      </a:lnTo>
                      <a:lnTo>
                        <a:pt x="4" y="8"/>
                      </a:lnTo>
                      <a:lnTo>
                        <a:pt x="12" y="4"/>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7387" name="Freeform 125"/>
                <p:cNvSpPr>
                  <a:spLocks/>
                </p:cNvSpPr>
                <p:nvPr/>
              </p:nvSpPr>
              <p:spPr bwMode="auto">
                <a:xfrm>
                  <a:off x="193675" y="3157538"/>
                  <a:ext cx="19050" cy="25400"/>
                </a:xfrm>
                <a:custGeom>
                  <a:avLst/>
                  <a:gdLst>
                    <a:gd name="T0" fmla="*/ 2147483647 w 12"/>
                    <a:gd name="T1" fmla="*/ 2147483647 h 16"/>
                    <a:gd name="T2" fmla="*/ 2147483647 w 12"/>
                    <a:gd name="T3" fmla="*/ 2147483647 h 16"/>
                    <a:gd name="T4" fmla="*/ 2147483647 w 12"/>
                    <a:gd name="T5" fmla="*/ 0 h 16"/>
                    <a:gd name="T6" fmla="*/ 0 w 12"/>
                    <a:gd name="T7" fmla="*/ 0 h 16"/>
                    <a:gd name="T8" fmla="*/ 0 w 12"/>
                    <a:gd name="T9" fmla="*/ 2147483647 h 16"/>
                    <a:gd name="T10" fmla="*/ 2147483647 w 12"/>
                    <a:gd name="T11" fmla="*/ 2147483647 h 16"/>
                    <a:gd name="T12" fmla="*/ 0 w 12"/>
                    <a:gd name="T13" fmla="*/ 2147483647 h 16"/>
                    <a:gd name="T14" fmla="*/ 2147483647 w 12"/>
                    <a:gd name="T15" fmla="*/ 2147483647 h 16"/>
                    <a:gd name="T16" fmla="*/ 2147483647 w 12"/>
                    <a:gd name="T17" fmla="*/ 2147483647 h 16"/>
                    <a:gd name="T18" fmla="*/ 2147483647 w 12"/>
                    <a:gd name="T19" fmla="*/ 2147483647 h 16"/>
                    <a:gd name="T20" fmla="*/ 2147483647 w 12"/>
                    <a:gd name="T21" fmla="*/ 2147483647 h 16"/>
                    <a:gd name="T22" fmla="*/ 2147483647 w 12"/>
                    <a:gd name="T23" fmla="*/ 2147483647 h 1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16"/>
                    <a:gd name="T38" fmla="*/ 12 w 12"/>
                    <a:gd name="T39" fmla="*/ 16 h 1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16">
                      <a:moveTo>
                        <a:pt x="8" y="8"/>
                      </a:moveTo>
                      <a:lnTo>
                        <a:pt x="12" y="12"/>
                      </a:lnTo>
                      <a:lnTo>
                        <a:pt x="12" y="0"/>
                      </a:lnTo>
                      <a:lnTo>
                        <a:pt x="0" y="0"/>
                      </a:lnTo>
                      <a:lnTo>
                        <a:pt x="0" y="12"/>
                      </a:lnTo>
                      <a:lnTo>
                        <a:pt x="4" y="16"/>
                      </a:lnTo>
                      <a:lnTo>
                        <a:pt x="0" y="12"/>
                      </a:lnTo>
                      <a:lnTo>
                        <a:pt x="4" y="16"/>
                      </a:lnTo>
                      <a:lnTo>
                        <a:pt x="8" y="16"/>
                      </a:lnTo>
                      <a:lnTo>
                        <a:pt x="12" y="12"/>
                      </a:lnTo>
                      <a:lnTo>
                        <a:pt x="8" y="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7388" name="Freeform 126"/>
                <p:cNvSpPr>
                  <a:spLocks/>
                </p:cNvSpPr>
                <p:nvPr/>
              </p:nvSpPr>
              <p:spPr bwMode="auto">
                <a:xfrm>
                  <a:off x="200025" y="3170238"/>
                  <a:ext cx="566738" cy="138113"/>
                </a:xfrm>
                <a:custGeom>
                  <a:avLst/>
                  <a:gdLst>
                    <a:gd name="T0" fmla="*/ 2147483647 w 357"/>
                    <a:gd name="T1" fmla="*/ 2147483647 h 87"/>
                    <a:gd name="T2" fmla="*/ 2147483647 w 357"/>
                    <a:gd name="T3" fmla="*/ 2147483647 h 87"/>
                    <a:gd name="T4" fmla="*/ 2147483647 w 357"/>
                    <a:gd name="T5" fmla="*/ 0 h 87"/>
                    <a:gd name="T6" fmla="*/ 0 w 357"/>
                    <a:gd name="T7" fmla="*/ 2147483647 h 87"/>
                    <a:gd name="T8" fmla="*/ 2147483647 w 357"/>
                    <a:gd name="T9" fmla="*/ 2147483647 h 87"/>
                    <a:gd name="T10" fmla="*/ 2147483647 w 357"/>
                    <a:gd name="T11" fmla="*/ 2147483647 h 87"/>
                    <a:gd name="T12" fmla="*/ 2147483647 w 357"/>
                    <a:gd name="T13" fmla="*/ 2147483647 h 87"/>
                    <a:gd name="T14" fmla="*/ 2147483647 w 357"/>
                    <a:gd name="T15" fmla="*/ 2147483647 h 87"/>
                    <a:gd name="T16" fmla="*/ 2147483647 w 357"/>
                    <a:gd name="T17" fmla="*/ 2147483647 h 87"/>
                    <a:gd name="T18" fmla="*/ 2147483647 w 357"/>
                    <a:gd name="T19" fmla="*/ 2147483647 h 87"/>
                    <a:gd name="T20" fmla="*/ 2147483647 w 357"/>
                    <a:gd name="T21" fmla="*/ 2147483647 h 87"/>
                    <a:gd name="T22" fmla="*/ 2147483647 w 357"/>
                    <a:gd name="T23" fmla="*/ 2147483647 h 8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57"/>
                    <a:gd name="T37" fmla="*/ 0 h 87"/>
                    <a:gd name="T38" fmla="*/ 357 w 357"/>
                    <a:gd name="T39" fmla="*/ 87 h 8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57" h="87">
                      <a:moveTo>
                        <a:pt x="345" y="83"/>
                      </a:moveTo>
                      <a:lnTo>
                        <a:pt x="353" y="79"/>
                      </a:lnTo>
                      <a:lnTo>
                        <a:pt x="4" y="0"/>
                      </a:lnTo>
                      <a:lnTo>
                        <a:pt x="0" y="8"/>
                      </a:lnTo>
                      <a:lnTo>
                        <a:pt x="349" y="87"/>
                      </a:lnTo>
                      <a:lnTo>
                        <a:pt x="357" y="83"/>
                      </a:lnTo>
                      <a:lnTo>
                        <a:pt x="349" y="87"/>
                      </a:lnTo>
                      <a:lnTo>
                        <a:pt x="353" y="87"/>
                      </a:lnTo>
                      <a:lnTo>
                        <a:pt x="357" y="83"/>
                      </a:lnTo>
                      <a:lnTo>
                        <a:pt x="353" y="79"/>
                      </a:lnTo>
                      <a:lnTo>
                        <a:pt x="345" y="83"/>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7389" name="Line 127"/>
                <p:cNvSpPr>
                  <a:spLocks noChangeShapeType="1"/>
                </p:cNvSpPr>
                <p:nvPr/>
              </p:nvSpPr>
              <p:spPr bwMode="auto">
                <a:xfrm flipH="1" flipV="1">
                  <a:off x="309563" y="3138488"/>
                  <a:ext cx="490538" cy="93663"/>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7390" name="Line 128"/>
                <p:cNvSpPr>
                  <a:spLocks noChangeShapeType="1"/>
                </p:cNvSpPr>
                <p:nvPr/>
              </p:nvSpPr>
              <p:spPr bwMode="auto">
                <a:xfrm flipH="1" flipV="1">
                  <a:off x="349250" y="3127375"/>
                  <a:ext cx="488950" cy="87313"/>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7391" name="Line 129"/>
                <p:cNvSpPr>
                  <a:spLocks noChangeShapeType="1"/>
                </p:cNvSpPr>
                <p:nvPr/>
              </p:nvSpPr>
              <p:spPr bwMode="auto">
                <a:xfrm flipH="1" flipV="1">
                  <a:off x="387350" y="3108325"/>
                  <a:ext cx="488950" cy="87313"/>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7392" name="Line 130"/>
                <p:cNvSpPr>
                  <a:spLocks noChangeShapeType="1"/>
                </p:cNvSpPr>
                <p:nvPr/>
              </p:nvSpPr>
              <p:spPr bwMode="auto">
                <a:xfrm flipH="1" flipV="1">
                  <a:off x="439738" y="3101975"/>
                  <a:ext cx="469900" cy="68263"/>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7393" name="Line 131"/>
                <p:cNvSpPr>
                  <a:spLocks noChangeShapeType="1"/>
                </p:cNvSpPr>
                <p:nvPr/>
              </p:nvSpPr>
              <p:spPr bwMode="auto">
                <a:xfrm flipV="1">
                  <a:off x="766763" y="3214688"/>
                  <a:ext cx="20638" cy="635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7394" name="Line 132"/>
                <p:cNvSpPr>
                  <a:spLocks noChangeShapeType="1"/>
                </p:cNvSpPr>
                <p:nvPr/>
              </p:nvSpPr>
              <p:spPr bwMode="auto">
                <a:xfrm flipV="1">
                  <a:off x="715963" y="3201988"/>
                  <a:ext cx="19050" cy="1270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7395" name="Line 133"/>
                <p:cNvSpPr>
                  <a:spLocks noChangeShapeType="1"/>
                </p:cNvSpPr>
                <p:nvPr/>
              </p:nvSpPr>
              <p:spPr bwMode="auto">
                <a:xfrm flipV="1">
                  <a:off x="665163" y="3195638"/>
                  <a:ext cx="19050" cy="635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7396" name="Line 134"/>
                <p:cNvSpPr>
                  <a:spLocks noChangeShapeType="1"/>
                </p:cNvSpPr>
                <p:nvPr/>
              </p:nvSpPr>
              <p:spPr bwMode="auto">
                <a:xfrm flipV="1">
                  <a:off x="722313" y="3227388"/>
                  <a:ext cx="19050" cy="11113"/>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7397" name="Line 135"/>
                <p:cNvSpPr>
                  <a:spLocks noChangeShapeType="1"/>
                </p:cNvSpPr>
                <p:nvPr/>
              </p:nvSpPr>
              <p:spPr bwMode="auto">
                <a:xfrm flipV="1">
                  <a:off x="677863" y="3221038"/>
                  <a:ext cx="19050" cy="11113"/>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7398" name="Line 136"/>
                <p:cNvSpPr>
                  <a:spLocks noChangeShapeType="1"/>
                </p:cNvSpPr>
                <p:nvPr/>
              </p:nvSpPr>
              <p:spPr bwMode="auto">
                <a:xfrm flipV="1">
                  <a:off x="619125" y="3214688"/>
                  <a:ext cx="19050" cy="635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7399" name="Line 137"/>
                <p:cNvSpPr>
                  <a:spLocks noChangeShapeType="1"/>
                </p:cNvSpPr>
                <p:nvPr/>
              </p:nvSpPr>
              <p:spPr bwMode="auto">
                <a:xfrm flipV="1">
                  <a:off x="619125" y="3182938"/>
                  <a:ext cx="19050" cy="1270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7400" name="Line 138"/>
                <p:cNvSpPr>
                  <a:spLocks noChangeShapeType="1"/>
                </p:cNvSpPr>
                <p:nvPr/>
              </p:nvSpPr>
              <p:spPr bwMode="auto">
                <a:xfrm flipV="1">
                  <a:off x="574675" y="3176588"/>
                  <a:ext cx="19050" cy="1270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7401" name="Line 139"/>
                <p:cNvSpPr>
                  <a:spLocks noChangeShapeType="1"/>
                </p:cNvSpPr>
                <p:nvPr/>
              </p:nvSpPr>
              <p:spPr bwMode="auto">
                <a:xfrm flipV="1">
                  <a:off x="522288" y="3170238"/>
                  <a:ext cx="19050" cy="635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7402" name="Line 140"/>
                <p:cNvSpPr>
                  <a:spLocks noChangeShapeType="1"/>
                </p:cNvSpPr>
                <p:nvPr/>
              </p:nvSpPr>
              <p:spPr bwMode="auto">
                <a:xfrm flipV="1">
                  <a:off x="766763" y="3189288"/>
                  <a:ext cx="20638" cy="635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7403" name="Line 141"/>
                <p:cNvSpPr>
                  <a:spLocks noChangeShapeType="1"/>
                </p:cNvSpPr>
                <p:nvPr/>
              </p:nvSpPr>
              <p:spPr bwMode="auto">
                <a:xfrm flipV="1">
                  <a:off x="715963" y="3176588"/>
                  <a:ext cx="19050" cy="1270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7404" name="Line 142"/>
                <p:cNvSpPr>
                  <a:spLocks noChangeShapeType="1"/>
                </p:cNvSpPr>
                <p:nvPr/>
              </p:nvSpPr>
              <p:spPr bwMode="auto">
                <a:xfrm flipV="1">
                  <a:off x="665163" y="3170238"/>
                  <a:ext cx="19050" cy="635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7405" name="Line 143"/>
                <p:cNvSpPr>
                  <a:spLocks noChangeShapeType="1"/>
                </p:cNvSpPr>
                <p:nvPr/>
              </p:nvSpPr>
              <p:spPr bwMode="auto">
                <a:xfrm flipV="1">
                  <a:off x="625475" y="3163888"/>
                  <a:ext cx="19050" cy="635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7406" name="Line 144"/>
                <p:cNvSpPr>
                  <a:spLocks noChangeShapeType="1"/>
                </p:cNvSpPr>
                <p:nvPr/>
              </p:nvSpPr>
              <p:spPr bwMode="auto">
                <a:xfrm flipV="1">
                  <a:off x="574675" y="3151188"/>
                  <a:ext cx="19050" cy="1270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7407" name="Line 145"/>
                <p:cNvSpPr>
                  <a:spLocks noChangeShapeType="1"/>
                </p:cNvSpPr>
                <p:nvPr/>
              </p:nvSpPr>
              <p:spPr bwMode="auto">
                <a:xfrm flipV="1">
                  <a:off x="522288" y="3144838"/>
                  <a:ext cx="19050" cy="635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7408" name="Line 146"/>
                <p:cNvSpPr>
                  <a:spLocks noChangeShapeType="1"/>
                </p:cNvSpPr>
                <p:nvPr/>
              </p:nvSpPr>
              <p:spPr bwMode="auto">
                <a:xfrm flipV="1">
                  <a:off x="819150" y="3170238"/>
                  <a:ext cx="19050" cy="1270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7409" name="Line 147"/>
                <p:cNvSpPr>
                  <a:spLocks noChangeShapeType="1"/>
                </p:cNvSpPr>
                <p:nvPr/>
              </p:nvSpPr>
              <p:spPr bwMode="auto">
                <a:xfrm flipV="1">
                  <a:off x="766763" y="3163888"/>
                  <a:ext cx="20638" cy="1270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7410" name="Line 148"/>
                <p:cNvSpPr>
                  <a:spLocks noChangeShapeType="1"/>
                </p:cNvSpPr>
                <p:nvPr/>
              </p:nvSpPr>
              <p:spPr bwMode="auto">
                <a:xfrm flipV="1">
                  <a:off x="869950" y="3151188"/>
                  <a:ext cx="20638" cy="1270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7411" name="Line 149"/>
                <p:cNvSpPr>
                  <a:spLocks noChangeShapeType="1"/>
                </p:cNvSpPr>
                <p:nvPr/>
              </p:nvSpPr>
              <p:spPr bwMode="auto">
                <a:xfrm flipV="1">
                  <a:off x="819150" y="3144838"/>
                  <a:ext cx="19050" cy="1270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7412" name="Line 150"/>
                <p:cNvSpPr>
                  <a:spLocks noChangeShapeType="1"/>
                </p:cNvSpPr>
                <p:nvPr/>
              </p:nvSpPr>
              <p:spPr bwMode="auto">
                <a:xfrm flipV="1">
                  <a:off x="722313" y="3157538"/>
                  <a:ext cx="19050" cy="635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7413" name="Line 151"/>
                <p:cNvSpPr>
                  <a:spLocks noChangeShapeType="1"/>
                </p:cNvSpPr>
                <p:nvPr/>
              </p:nvSpPr>
              <p:spPr bwMode="auto">
                <a:xfrm flipV="1">
                  <a:off x="677863" y="3144838"/>
                  <a:ext cx="19050" cy="1270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7414" name="Line 152"/>
                <p:cNvSpPr>
                  <a:spLocks noChangeShapeType="1"/>
                </p:cNvSpPr>
                <p:nvPr/>
              </p:nvSpPr>
              <p:spPr bwMode="auto">
                <a:xfrm flipV="1">
                  <a:off x="625475" y="3138488"/>
                  <a:ext cx="19050" cy="635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7415" name="Freeform 153"/>
                <p:cNvSpPr>
                  <a:spLocks/>
                </p:cNvSpPr>
                <p:nvPr/>
              </p:nvSpPr>
              <p:spPr bwMode="auto">
                <a:xfrm>
                  <a:off x="568325" y="2501900"/>
                  <a:ext cx="438150" cy="561975"/>
                </a:xfrm>
                <a:custGeom>
                  <a:avLst/>
                  <a:gdLst>
                    <a:gd name="T0" fmla="*/ 2147483647 w 276"/>
                    <a:gd name="T1" fmla="*/ 2147483647 h 354"/>
                    <a:gd name="T2" fmla="*/ 2147483647 w 276"/>
                    <a:gd name="T3" fmla="*/ 0 h 354"/>
                    <a:gd name="T4" fmla="*/ 0 w 276"/>
                    <a:gd name="T5" fmla="*/ 2147483647 h 354"/>
                    <a:gd name="T6" fmla="*/ 0 w 276"/>
                    <a:gd name="T7" fmla="*/ 2147483647 h 354"/>
                    <a:gd name="T8" fmla="*/ 2147483647 w 276"/>
                    <a:gd name="T9" fmla="*/ 2147483647 h 354"/>
                    <a:gd name="T10" fmla="*/ 2147483647 w 276"/>
                    <a:gd name="T11" fmla="*/ 2147483647 h 354"/>
                    <a:gd name="T12" fmla="*/ 0 60000 65536"/>
                    <a:gd name="T13" fmla="*/ 0 60000 65536"/>
                    <a:gd name="T14" fmla="*/ 0 60000 65536"/>
                    <a:gd name="T15" fmla="*/ 0 60000 65536"/>
                    <a:gd name="T16" fmla="*/ 0 60000 65536"/>
                    <a:gd name="T17" fmla="*/ 0 60000 65536"/>
                    <a:gd name="T18" fmla="*/ 0 w 276"/>
                    <a:gd name="T19" fmla="*/ 0 h 354"/>
                    <a:gd name="T20" fmla="*/ 276 w 276"/>
                    <a:gd name="T21" fmla="*/ 354 h 354"/>
                  </a:gdLst>
                  <a:ahLst/>
                  <a:cxnLst>
                    <a:cxn ang="T12">
                      <a:pos x="T0" y="T1"/>
                    </a:cxn>
                    <a:cxn ang="T13">
                      <a:pos x="T2" y="T3"/>
                    </a:cxn>
                    <a:cxn ang="T14">
                      <a:pos x="T4" y="T5"/>
                    </a:cxn>
                    <a:cxn ang="T15">
                      <a:pos x="T6" y="T7"/>
                    </a:cxn>
                    <a:cxn ang="T16">
                      <a:pos x="T8" y="T9"/>
                    </a:cxn>
                    <a:cxn ang="T17">
                      <a:pos x="T10" y="T11"/>
                    </a:cxn>
                  </a:cxnLst>
                  <a:rect l="T18" t="T19" r="T20" b="T21"/>
                  <a:pathLst>
                    <a:path w="276" h="354">
                      <a:moveTo>
                        <a:pt x="276" y="354"/>
                      </a:moveTo>
                      <a:lnTo>
                        <a:pt x="276" y="0"/>
                      </a:lnTo>
                      <a:lnTo>
                        <a:pt x="0" y="67"/>
                      </a:lnTo>
                      <a:lnTo>
                        <a:pt x="0" y="342"/>
                      </a:lnTo>
                      <a:lnTo>
                        <a:pt x="276" y="354"/>
                      </a:lnTo>
                      <a:close/>
                    </a:path>
                  </a:pathLst>
                </a:custGeom>
                <a:solidFill>
                  <a:srgbClr val="666666"/>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7416" name="Freeform 154"/>
                <p:cNvSpPr>
                  <a:spLocks/>
                </p:cNvSpPr>
                <p:nvPr/>
              </p:nvSpPr>
              <p:spPr bwMode="auto">
                <a:xfrm>
                  <a:off x="1000125" y="2495550"/>
                  <a:ext cx="12700" cy="568325"/>
                </a:xfrm>
                <a:custGeom>
                  <a:avLst/>
                  <a:gdLst>
                    <a:gd name="T0" fmla="*/ 2147483647 w 8"/>
                    <a:gd name="T1" fmla="*/ 2147483647 h 358"/>
                    <a:gd name="T2" fmla="*/ 0 w 8"/>
                    <a:gd name="T3" fmla="*/ 2147483647 h 358"/>
                    <a:gd name="T4" fmla="*/ 0 w 8"/>
                    <a:gd name="T5" fmla="*/ 2147483647 h 358"/>
                    <a:gd name="T6" fmla="*/ 2147483647 w 8"/>
                    <a:gd name="T7" fmla="*/ 2147483647 h 358"/>
                    <a:gd name="T8" fmla="*/ 2147483647 w 8"/>
                    <a:gd name="T9" fmla="*/ 2147483647 h 358"/>
                    <a:gd name="T10" fmla="*/ 2147483647 w 8"/>
                    <a:gd name="T11" fmla="*/ 0 h 358"/>
                    <a:gd name="T12" fmla="*/ 2147483647 w 8"/>
                    <a:gd name="T13" fmla="*/ 2147483647 h 358"/>
                    <a:gd name="T14" fmla="*/ 2147483647 w 8"/>
                    <a:gd name="T15" fmla="*/ 0 h 358"/>
                    <a:gd name="T16" fmla="*/ 2147483647 w 8"/>
                    <a:gd name="T17" fmla="*/ 0 h 358"/>
                    <a:gd name="T18" fmla="*/ 0 w 8"/>
                    <a:gd name="T19" fmla="*/ 0 h 358"/>
                    <a:gd name="T20" fmla="*/ 0 w 8"/>
                    <a:gd name="T21" fmla="*/ 2147483647 h 358"/>
                    <a:gd name="T22" fmla="*/ 2147483647 w 8"/>
                    <a:gd name="T23" fmla="*/ 2147483647 h 35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358"/>
                    <a:gd name="T38" fmla="*/ 8 w 8"/>
                    <a:gd name="T39" fmla="*/ 358 h 35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358">
                      <a:moveTo>
                        <a:pt x="8" y="8"/>
                      </a:moveTo>
                      <a:lnTo>
                        <a:pt x="0" y="4"/>
                      </a:lnTo>
                      <a:lnTo>
                        <a:pt x="0" y="358"/>
                      </a:lnTo>
                      <a:lnTo>
                        <a:pt x="8" y="358"/>
                      </a:lnTo>
                      <a:lnTo>
                        <a:pt x="8" y="4"/>
                      </a:lnTo>
                      <a:lnTo>
                        <a:pt x="4" y="0"/>
                      </a:lnTo>
                      <a:lnTo>
                        <a:pt x="8" y="4"/>
                      </a:lnTo>
                      <a:lnTo>
                        <a:pt x="8" y="0"/>
                      </a:lnTo>
                      <a:lnTo>
                        <a:pt x="4" y="0"/>
                      </a:lnTo>
                      <a:lnTo>
                        <a:pt x="0" y="0"/>
                      </a:lnTo>
                      <a:lnTo>
                        <a:pt x="0" y="4"/>
                      </a:lnTo>
                      <a:lnTo>
                        <a:pt x="8" y="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7417" name="Freeform 155"/>
                <p:cNvSpPr>
                  <a:spLocks/>
                </p:cNvSpPr>
                <p:nvPr/>
              </p:nvSpPr>
              <p:spPr bwMode="auto">
                <a:xfrm>
                  <a:off x="561975" y="2495550"/>
                  <a:ext cx="450850" cy="119063"/>
                </a:xfrm>
                <a:custGeom>
                  <a:avLst/>
                  <a:gdLst>
                    <a:gd name="T0" fmla="*/ 2147483647 w 284"/>
                    <a:gd name="T1" fmla="*/ 2147483647 h 75"/>
                    <a:gd name="T2" fmla="*/ 2147483647 w 284"/>
                    <a:gd name="T3" fmla="*/ 2147483647 h 75"/>
                    <a:gd name="T4" fmla="*/ 2147483647 w 284"/>
                    <a:gd name="T5" fmla="*/ 2147483647 h 75"/>
                    <a:gd name="T6" fmla="*/ 2147483647 w 284"/>
                    <a:gd name="T7" fmla="*/ 0 h 75"/>
                    <a:gd name="T8" fmla="*/ 2147483647 w 284"/>
                    <a:gd name="T9" fmla="*/ 2147483647 h 75"/>
                    <a:gd name="T10" fmla="*/ 0 w 284"/>
                    <a:gd name="T11" fmla="*/ 2147483647 h 75"/>
                    <a:gd name="T12" fmla="*/ 2147483647 w 284"/>
                    <a:gd name="T13" fmla="*/ 2147483647 h 75"/>
                    <a:gd name="T14" fmla="*/ 0 w 284"/>
                    <a:gd name="T15" fmla="*/ 2147483647 h 75"/>
                    <a:gd name="T16" fmla="*/ 0 w 284"/>
                    <a:gd name="T17" fmla="*/ 2147483647 h 75"/>
                    <a:gd name="T18" fmla="*/ 2147483647 w 284"/>
                    <a:gd name="T19" fmla="*/ 2147483647 h 75"/>
                    <a:gd name="T20" fmla="*/ 2147483647 w 284"/>
                    <a:gd name="T21" fmla="*/ 2147483647 h 75"/>
                    <a:gd name="T22" fmla="*/ 2147483647 w 284"/>
                    <a:gd name="T23" fmla="*/ 2147483647 h 7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84"/>
                    <a:gd name="T37" fmla="*/ 0 h 75"/>
                    <a:gd name="T38" fmla="*/ 284 w 284"/>
                    <a:gd name="T39" fmla="*/ 75 h 7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84" h="75">
                      <a:moveTo>
                        <a:pt x="12" y="71"/>
                      </a:moveTo>
                      <a:lnTo>
                        <a:pt x="8" y="75"/>
                      </a:lnTo>
                      <a:lnTo>
                        <a:pt x="284" y="8"/>
                      </a:lnTo>
                      <a:lnTo>
                        <a:pt x="280" y="0"/>
                      </a:lnTo>
                      <a:lnTo>
                        <a:pt x="4" y="63"/>
                      </a:lnTo>
                      <a:lnTo>
                        <a:pt x="0" y="71"/>
                      </a:lnTo>
                      <a:lnTo>
                        <a:pt x="4" y="63"/>
                      </a:lnTo>
                      <a:lnTo>
                        <a:pt x="0" y="67"/>
                      </a:lnTo>
                      <a:lnTo>
                        <a:pt x="0" y="71"/>
                      </a:lnTo>
                      <a:lnTo>
                        <a:pt x="4" y="75"/>
                      </a:lnTo>
                      <a:lnTo>
                        <a:pt x="8" y="75"/>
                      </a:lnTo>
                      <a:lnTo>
                        <a:pt x="12" y="71"/>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7418" name="Freeform 156"/>
                <p:cNvSpPr>
                  <a:spLocks/>
                </p:cNvSpPr>
                <p:nvPr/>
              </p:nvSpPr>
              <p:spPr bwMode="auto">
                <a:xfrm>
                  <a:off x="561975" y="2608263"/>
                  <a:ext cx="19050" cy="442913"/>
                </a:xfrm>
                <a:custGeom>
                  <a:avLst/>
                  <a:gdLst>
                    <a:gd name="T0" fmla="*/ 2147483647 w 12"/>
                    <a:gd name="T1" fmla="*/ 2147483647 h 279"/>
                    <a:gd name="T2" fmla="*/ 2147483647 w 12"/>
                    <a:gd name="T3" fmla="*/ 2147483647 h 279"/>
                    <a:gd name="T4" fmla="*/ 2147483647 w 12"/>
                    <a:gd name="T5" fmla="*/ 0 h 279"/>
                    <a:gd name="T6" fmla="*/ 0 w 12"/>
                    <a:gd name="T7" fmla="*/ 0 h 279"/>
                    <a:gd name="T8" fmla="*/ 0 w 12"/>
                    <a:gd name="T9" fmla="*/ 2147483647 h 279"/>
                    <a:gd name="T10" fmla="*/ 2147483647 w 12"/>
                    <a:gd name="T11" fmla="*/ 2147483647 h 279"/>
                    <a:gd name="T12" fmla="*/ 0 w 12"/>
                    <a:gd name="T13" fmla="*/ 2147483647 h 279"/>
                    <a:gd name="T14" fmla="*/ 0 w 12"/>
                    <a:gd name="T15" fmla="*/ 2147483647 h 279"/>
                    <a:gd name="T16" fmla="*/ 2147483647 w 12"/>
                    <a:gd name="T17" fmla="*/ 2147483647 h 279"/>
                    <a:gd name="T18" fmla="*/ 2147483647 w 12"/>
                    <a:gd name="T19" fmla="*/ 2147483647 h 279"/>
                    <a:gd name="T20" fmla="*/ 2147483647 w 12"/>
                    <a:gd name="T21" fmla="*/ 2147483647 h 279"/>
                    <a:gd name="T22" fmla="*/ 2147483647 w 12"/>
                    <a:gd name="T23" fmla="*/ 2147483647 h 27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279"/>
                    <a:gd name="T38" fmla="*/ 12 w 12"/>
                    <a:gd name="T39" fmla="*/ 279 h 27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279">
                      <a:moveTo>
                        <a:pt x="4" y="271"/>
                      </a:moveTo>
                      <a:lnTo>
                        <a:pt x="12" y="275"/>
                      </a:lnTo>
                      <a:lnTo>
                        <a:pt x="12" y="0"/>
                      </a:lnTo>
                      <a:lnTo>
                        <a:pt x="0" y="0"/>
                      </a:lnTo>
                      <a:lnTo>
                        <a:pt x="0" y="275"/>
                      </a:lnTo>
                      <a:lnTo>
                        <a:pt x="4" y="279"/>
                      </a:lnTo>
                      <a:lnTo>
                        <a:pt x="0" y="275"/>
                      </a:lnTo>
                      <a:lnTo>
                        <a:pt x="0" y="279"/>
                      </a:lnTo>
                      <a:lnTo>
                        <a:pt x="4" y="279"/>
                      </a:lnTo>
                      <a:lnTo>
                        <a:pt x="8" y="279"/>
                      </a:lnTo>
                      <a:lnTo>
                        <a:pt x="12" y="275"/>
                      </a:lnTo>
                      <a:lnTo>
                        <a:pt x="4" y="271"/>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7419" name="Freeform 157"/>
                <p:cNvSpPr>
                  <a:spLocks/>
                </p:cNvSpPr>
                <p:nvPr/>
              </p:nvSpPr>
              <p:spPr bwMode="auto">
                <a:xfrm>
                  <a:off x="568325" y="3038475"/>
                  <a:ext cx="444500" cy="31750"/>
                </a:xfrm>
                <a:custGeom>
                  <a:avLst/>
                  <a:gdLst>
                    <a:gd name="T0" fmla="*/ 2147483647 w 280"/>
                    <a:gd name="T1" fmla="*/ 2147483647 h 20"/>
                    <a:gd name="T2" fmla="*/ 2147483647 w 280"/>
                    <a:gd name="T3" fmla="*/ 2147483647 h 20"/>
                    <a:gd name="T4" fmla="*/ 0 w 280"/>
                    <a:gd name="T5" fmla="*/ 0 h 20"/>
                    <a:gd name="T6" fmla="*/ 0 w 280"/>
                    <a:gd name="T7" fmla="*/ 2147483647 h 20"/>
                    <a:gd name="T8" fmla="*/ 2147483647 w 280"/>
                    <a:gd name="T9" fmla="*/ 2147483647 h 20"/>
                    <a:gd name="T10" fmla="*/ 2147483647 w 280"/>
                    <a:gd name="T11" fmla="*/ 2147483647 h 20"/>
                    <a:gd name="T12" fmla="*/ 2147483647 w 280"/>
                    <a:gd name="T13" fmla="*/ 2147483647 h 20"/>
                    <a:gd name="T14" fmla="*/ 2147483647 w 280"/>
                    <a:gd name="T15" fmla="*/ 2147483647 h 20"/>
                    <a:gd name="T16" fmla="*/ 2147483647 w 280"/>
                    <a:gd name="T17" fmla="*/ 2147483647 h 20"/>
                    <a:gd name="T18" fmla="*/ 2147483647 w 280"/>
                    <a:gd name="T19" fmla="*/ 2147483647 h 20"/>
                    <a:gd name="T20" fmla="*/ 2147483647 w 280"/>
                    <a:gd name="T21" fmla="*/ 2147483647 h 20"/>
                    <a:gd name="T22" fmla="*/ 2147483647 w 280"/>
                    <a:gd name="T23" fmla="*/ 2147483647 h 2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80"/>
                    <a:gd name="T37" fmla="*/ 0 h 20"/>
                    <a:gd name="T38" fmla="*/ 280 w 280"/>
                    <a:gd name="T39" fmla="*/ 20 h 2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80" h="20">
                      <a:moveTo>
                        <a:pt x="272" y="16"/>
                      </a:moveTo>
                      <a:lnTo>
                        <a:pt x="276" y="12"/>
                      </a:lnTo>
                      <a:lnTo>
                        <a:pt x="0" y="0"/>
                      </a:lnTo>
                      <a:lnTo>
                        <a:pt x="0" y="8"/>
                      </a:lnTo>
                      <a:lnTo>
                        <a:pt x="276" y="20"/>
                      </a:lnTo>
                      <a:lnTo>
                        <a:pt x="280" y="16"/>
                      </a:lnTo>
                      <a:lnTo>
                        <a:pt x="276" y="20"/>
                      </a:lnTo>
                      <a:lnTo>
                        <a:pt x="280" y="20"/>
                      </a:lnTo>
                      <a:lnTo>
                        <a:pt x="280" y="16"/>
                      </a:lnTo>
                      <a:lnTo>
                        <a:pt x="280" y="12"/>
                      </a:lnTo>
                      <a:lnTo>
                        <a:pt x="276" y="12"/>
                      </a:lnTo>
                      <a:lnTo>
                        <a:pt x="272" y="16"/>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7420" name="Freeform 158"/>
                <p:cNvSpPr>
                  <a:spLocks/>
                </p:cNvSpPr>
                <p:nvPr/>
              </p:nvSpPr>
              <p:spPr bwMode="auto">
                <a:xfrm>
                  <a:off x="1000125" y="2495550"/>
                  <a:ext cx="12700" cy="568325"/>
                </a:xfrm>
                <a:custGeom>
                  <a:avLst/>
                  <a:gdLst>
                    <a:gd name="T0" fmla="*/ 2147483647 w 8"/>
                    <a:gd name="T1" fmla="*/ 0 h 358"/>
                    <a:gd name="T2" fmla="*/ 0 w 8"/>
                    <a:gd name="T3" fmla="*/ 2147483647 h 358"/>
                    <a:gd name="T4" fmla="*/ 0 w 8"/>
                    <a:gd name="T5" fmla="*/ 2147483647 h 358"/>
                    <a:gd name="T6" fmla="*/ 2147483647 w 8"/>
                    <a:gd name="T7" fmla="*/ 2147483647 h 358"/>
                    <a:gd name="T8" fmla="*/ 2147483647 w 8"/>
                    <a:gd name="T9" fmla="*/ 2147483647 h 358"/>
                    <a:gd name="T10" fmla="*/ 2147483647 w 8"/>
                    <a:gd name="T11" fmla="*/ 2147483647 h 358"/>
                    <a:gd name="T12" fmla="*/ 2147483647 w 8"/>
                    <a:gd name="T13" fmla="*/ 2147483647 h 358"/>
                    <a:gd name="T14" fmla="*/ 2147483647 w 8"/>
                    <a:gd name="T15" fmla="*/ 0 h 358"/>
                    <a:gd name="T16" fmla="*/ 2147483647 w 8"/>
                    <a:gd name="T17" fmla="*/ 0 h 358"/>
                    <a:gd name="T18" fmla="*/ 0 w 8"/>
                    <a:gd name="T19" fmla="*/ 0 h 358"/>
                    <a:gd name="T20" fmla="*/ 0 w 8"/>
                    <a:gd name="T21" fmla="*/ 2147483647 h 358"/>
                    <a:gd name="T22" fmla="*/ 2147483647 w 8"/>
                    <a:gd name="T23" fmla="*/ 0 h 35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358"/>
                    <a:gd name="T38" fmla="*/ 8 w 8"/>
                    <a:gd name="T39" fmla="*/ 358 h 35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358">
                      <a:moveTo>
                        <a:pt x="8" y="0"/>
                      </a:moveTo>
                      <a:lnTo>
                        <a:pt x="0" y="4"/>
                      </a:lnTo>
                      <a:lnTo>
                        <a:pt x="0" y="358"/>
                      </a:lnTo>
                      <a:lnTo>
                        <a:pt x="8" y="358"/>
                      </a:lnTo>
                      <a:lnTo>
                        <a:pt x="8" y="4"/>
                      </a:lnTo>
                      <a:lnTo>
                        <a:pt x="4" y="8"/>
                      </a:lnTo>
                      <a:lnTo>
                        <a:pt x="8" y="4"/>
                      </a:lnTo>
                      <a:lnTo>
                        <a:pt x="8" y="0"/>
                      </a:lnTo>
                      <a:lnTo>
                        <a:pt x="4" y="0"/>
                      </a:lnTo>
                      <a:lnTo>
                        <a:pt x="0" y="0"/>
                      </a:lnTo>
                      <a:lnTo>
                        <a:pt x="0" y="4"/>
                      </a:lnTo>
                      <a:lnTo>
                        <a:pt x="8"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7421" name="Freeform 159"/>
                <p:cNvSpPr>
                  <a:spLocks/>
                </p:cNvSpPr>
                <p:nvPr/>
              </p:nvSpPr>
              <p:spPr bwMode="auto">
                <a:xfrm>
                  <a:off x="1082675" y="2570163"/>
                  <a:ext cx="19050" cy="444500"/>
                </a:xfrm>
                <a:custGeom>
                  <a:avLst/>
                  <a:gdLst>
                    <a:gd name="T0" fmla="*/ 2147483647 w 12"/>
                    <a:gd name="T1" fmla="*/ 2147483647 h 280"/>
                    <a:gd name="T2" fmla="*/ 2147483647 w 12"/>
                    <a:gd name="T3" fmla="*/ 2147483647 h 280"/>
                    <a:gd name="T4" fmla="*/ 2147483647 w 12"/>
                    <a:gd name="T5" fmla="*/ 0 h 280"/>
                    <a:gd name="T6" fmla="*/ 0 w 12"/>
                    <a:gd name="T7" fmla="*/ 0 h 280"/>
                    <a:gd name="T8" fmla="*/ 0 w 12"/>
                    <a:gd name="T9" fmla="*/ 2147483647 h 280"/>
                    <a:gd name="T10" fmla="*/ 2147483647 w 12"/>
                    <a:gd name="T11" fmla="*/ 2147483647 h 280"/>
                    <a:gd name="T12" fmla="*/ 0 w 12"/>
                    <a:gd name="T13" fmla="*/ 2147483647 h 280"/>
                    <a:gd name="T14" fmla="*/ 2147483647 w 12"/>
                    <a:gd name="T15" fmla="*/ 2147483647 h 280"/>
                    <a:gd name="T16" fmla="*/ 2147483647 w 12"/>
                    <a:gd name="T17" fmla="*/ 2147483647 h 280"/>
                    <a:gd name="T18" fmla="*/ 2147483647 w 12"/>
                    <a:gd name="T19" fmla="*/ 2147483647 h 280"/>
                    <a:gd name="T20" fmla="*/ 2147483647 w 12"/>
                    <a:gd name="T21" fmla="*/ 2147483647 h 280"/>
                    <a:gd name="T22" fmla="*/ 2147483647 w 12"/>
                    <a:gd name="T23" fmla="*/ 2147483647 h 28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280"/>
                    <a:gd name="T38" fmla="*/ 12 w 12"/>
                    <a:gd name="T39" fmla="*/ 280 h 28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280">
                      <a:moveTo>
                        <a:pt x="8" y="280"/>
                      </a:moveTo>
                      <a:lnTo>
                        <a:pt x="12" y="276"/>
                      </a:lnTo>
                      <a:lnTo>
                        <a:pt x="12" y="0"/>
                      </a:lnTo>
                      <a:lnTo>
                        <a:pt x="0" y="0"/>
                      </a:lnTo>
                      <a:lnTo>
                        <a:pt x="0" y="276"/>
                      </a:lnTo>
                      <a:lnTo>
                        <a:pt x="4" y="272"/>
                      </a:lnTo>
                      <a:lnTo>
                        <a:pt x="0" y="276"/>
                      </a:lnTo>
                      <a:lnTo>
                        <a:pt x="4" y="280"/>
                      </a:lnTo>
                      <a:lnTo>
                        <a:pt x="8" y="280"/>
                      </a:lnTo>
                      <a:lnTo>
                        <a:pt x="12" y="280"/>
                      </a:lnTo>
                      <a:lnTo>
                        <a:pt x="12" y="276"/>
                      </a:lnTo>
                      <a:lnTo>
                        <a:pt x="8" y="28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7422" name="Freeform 160"/>
                <p:cNvSpPr>
                  <a:spLocks/>
                </p:cNvSpPr>
                <p:nvPr/>
              </p:nvSpPr>
              <p:spPr bwMode="auto">
                <a:xfrm>
                  <a:off x="1000125" y="3001963"/>
                  <a:ext cx="95250" cy="68263"/>
                </a:xfrm>
                <a:custGeom>
                  <a:avLst/>
                  <a:gdLst>
                    <a:gd name="T0" fmla="*/ 0 w 60"/>
                    <a:gd name="T1" fmla="*/ 2147483647 h 43"/>
                    <a:gd name="T2" fmla="*/ 2147483647 w 60"/>
                    <a:gd name="T3" fmla="*/ 2147483647 h 43"/>
                    <a:gd name="T4" fmla="*/ 2147483647 w 60"/>
                    <a:gd name="T5" fmla="*/ 2147483647 h 43"/>
                    <a:gd name="T6" fmla="*/ 2147483647 w 60"/>
                    <a:gd name="T7" fmla="*/ 0 h 43"/>
                    <a:gd name="T8" fmla="*/ 2147483647 w 60"/>
                    <a:gd name="T9" fmla="*/ 2147483647 h 43"/>
                    <a:gd name="T10" fmla="*/ 2147483647 w 60"/>
                    <a:gd name="T11" fmla="*/ 2147483647 h 43"/>
                    <a:gd name="T12" fmla="*/ 2147483647 w 60"/>
                    <a:gd name="T13" fmla="*/ 2147483647 h 43"/>
                    <a:gd name="T14" fmla="*/ 0 w 60"/>
                    <a:gd name="T15" fmla="*/ 2147483647 h 43"/>
                    <a:gd name="T16" fmla="*/ 0 w 60"/>
                    <a:gd name="T17" fmla="*/ 2147483647 h 43"/>
                    <a:gd name="T18" fmla="*/ 2147483647 w 60"/>
                    <a:gd name="T19" fmla="*/ 2147483647 h 43"/>
                    <a:gd name="T20" fmla="*/ 2147483647 w 60"/>
                    <a:gd name="T21" fmla="*/ 2147483647 h 43"/>
                    <a:gd name="T22" fmla="*/ 0 w 60"/>
                    <a:gd name="T23" fmla="*/ 2147483647 h 4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60"/>
                    <a:gd name="T37" fmla="*/ 0 h 43"/>
                    <a:gd name="T38" fmla="*/ 60 w 60"/>
                    <a:gd name="T39" fmla="*/ 43 h 4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60" h="43">
                      <a:moveTo>
                        <a:pt x="0" y="39"/>
                      </a:moveTo>
                      <a:lnTo>
                        <a:pt x="8" y="43"/>
                      </a:lnTo>
                      <a:lnTo>
                        <a:pt x="60" y="8"/>
                      </a:lnTo>
                      <a:lnTo>
                        <a:pt x="56" y="0"/>
                      </a:lnTo>
                      <a:lnTo>
                        <a:pt x="4" y="35"/>
                      </a:lnTo>
                      <a:lnTo>
                        <a:pt x="8" y="39"/>
                      </a:lnTo>
                      <a:lnTo>
                        <a:pt x="4" y="35"/>
                      </a:lnTo>
                      <a:lnTo>
                        <a:pt x="0" y="39"/>
                      </a:lnTo>
                      <a:lnTo>
                        <a:pt x="0" y="43"/>
                      </a:lnTo>
                      <a:lnTo>
                        <a:pt x="4" y="43"/>
                      </a:lnTo>
                      <a:lnTo>
                        <a:pt x="8" y="43"/>
                      </a:lnTo>
                      <a:lnTo>
                        <a:pt x="0" y="39"/>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7423" name="Freeform 161"/>
                <p:cNvSpPr>
                  <a:spLocks/>
                </p:cNvSpPr>
                <p:nvPr/>
              </p:nvSpPr>
              <p:spPr bwMode="auto">
                <a:xfrm>
                  <a:off x="593725" y="2570163"/>
                  <a:ext cx="366713" cy="412750"/>
                </a:xfrm>
                <a:custGeom>
                  <a:avLst/>
                  <a:gdLst>
                    <a:gd name="T0" fmla="*/ 2147483647 w 231"/>
                    <a:gd name="T1" fmla="*/ 2147483647 h 260"/>
                    <a:gd name="T2" fmla="*/ 2147483647 w 231"/>
                    <a:gd name="T3" fmla="*/ 0 h 260"/>
                    <a:gd name="T4" fmla="*/ 0 w 231"/>
                    <a:gd name="T5" fmla="*/ 2147483647 h 260"/>
                    <a:gd name="T6" fmla="*/ 0 w 231"/>
                    <a:gd name="T7" fmla="*/ 2147483647 h 260"/>
                    <a:gd name="T8" fmla="*/ 2147483647 w 231"/>
                    <a:gd name="T9" fmla="*/ 2147483647 h 260"/>
                    <a:gd name="T10" fmla="*/ 2147483647 w 231"/>
                    <a:gd name="T11" fmla="*/ 2147483647 h 260"/>
                    <a:gd name="T12" fmla="*/ 0 60000 65536"/>
                    <a:gd name="T13" fmla="*/ 0 60000 65536"/>
                    <a:gd name="T14" fmla="*/ 0 60000 65536"/>
                    <a:gd name="T15" fmla="*/ 0 60000 65536"/>
                    <a:gd name="T16" fmla="*/ 0 60000 65536"/>
                    <a:gd name="T17" fmla="*/ 0 60000 65536"/>
                    <a:gd name="T18" fmla="*/ 0 w 231"/>
                    <a:gd name="T19" fmla="*/ 0 h 260"/>
                    <a:gd name="T20" fmla="*/ 231 w 231"/>
                    <a:gd name="T21" fmla="*/ 260 h 260"/>
                  </a:gdLst>
                  <a:ahLst/>
                  <a:cxnLst>
                    <a:cxn ang="T12">
                      <a:pos x="T0" y="T1"/>
                    </a:cxn>
                    <a:cxn ang="T13">
                      <a:pos x="T2" y="T3"/>
                    </a:cxn>
                    <a:cxn ang="T14">
                      <a:pos x="T4" y="T5"/>
                    </a:cxn>
                    <a:cxn ang="T15">
                      <a:pos x="T6" y="T7"/>
                    </a:cxn>
                    <a:cxn ang="T16">
                      <a:pos x="T8" y="T9"/>
                    </a:cxn>
                    <a:cxn ang="T17">
                      <a:pos x="T10" y="T11"/>
                    </a:cxn>
                  </a:cxnLst>
                  <a:rect l="T18" t="T19" r="T20" b="T21"/>
                  <a:pathLst>
                    <a:path w="231" h="260">
                      <a:moveTo>
                        <a:pt x="231" y="260"/>
                      </a:moveTo>
                      <a:lnTo>
                        <a:pt x="231" y="0"/>
                      </a:lnTo>
                      <a:lnTo>
                        <a:pt x="0" y="52"/>
                      </a:lnTo>
                      <a:lnTo>
                        <a:pt x="0" y="260"/>
                      </a:lnTo>
                      <a:lnTo>
                        <a:pt x="231" y="26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7424" name="Freeform 162"/>
                <p:cNvSpPr>
                  <a:spLocks/>
                </p:cNvSpPr>
                <p:nvPr/>
              </p:nvSpPr>
              <p:spPr bwMode="auto">
                <a:xfrm>
                  <a:off x="954088" y="2563813"/>
                  <a:ext cx="12700" cy="419100"/>
                </a:xfrm>
                <a:custGeom>
                  <a:avLst/>
                  <a:gdLst>
                    <a:gd name="T0" fmla="*/ 2147483647 w 8"/>
                    <a:gd name="T1" fmla="*/ 2147483647 h 264"/>
                    <a:gd name="T2" fmla="*/ 0 w 8"/>
                    <a:gd name="T3" fmla="*/ 2147483647 h 264"/>
                    <a:gd name="T4" fmla="*/ 0 w 8"/>
                    <a:gd name="T5" fmla="*/ 2147483647 h 264"/>
                    <a:gd name="T6" fmla="*/ 2147483647 w 8"/>
                    <a:gd name="T7" fmla="*/ 2147483647 h 264"/>
                    <a:gd name="T8" fmla="*/ 2147483647 w 8"/>
                    <a:gd name="T9" fmla="*/ 2147483647 h 264"/>
                    <a:gd name="T10" fmla="*/ 2147483647 w 8"/>
                    <a:gd name="T11" fmla="*/ 0 h 264"/>
                    <a:gd name="T12" fmla="*/ 2147483647 w 8"/>
                    <a:gd name="T13" fmla="*/ 2147483647 h 264"/>
                    <a:gd name="T14" fmla="*/ 2147483647 w 8"/>
                    <a:gd name="T15" fmla="*/ 0 h 264"/>
                    <a:gd name="T16" fmla="*/ 2147483647 w 8"/>
                    <a:gd name="T17" fmla="*/ 0 h 264"/>
                    <a:gd name="T18" fmla="*/ 0 w 8"/>
                    <a:gd name="T19" fmla="*/ 0 h 264"/>
                    <a:gd name="T20" fmla="*/ 0 w 8"/>
                    <a:gd name="T21" fmla="*/ 2147483647 h 264"/>
                    <a:gd name="T22" fmla="*/ 2147483647 w 8"/>
                    <a:gd name="T23" fmla="*/ 2147483647 h 26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264"/>
                    <a:gd name="T38" fmla="*/ 8 w 8"/>
                    <a:gd name="T39" fmla="*/ 264 h 26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264">
                      <a:moveTo>
                        <a:pt x="4" y="8"/>
                      </a:moveTo>
                      <a:lnTo>
                        <a:pt x="0" y="4"/>
                      </a:lnTo>
                      <a:lnTo>
                        <a:pt x="0" y="264"/>
                      </a:lnTo>
                      <a:lnTo>
                        <a:pt x="8" y="264"/>
                      </a:lnTo>
                      <a:lnTo>
                        <a:pt x="8" y="4"/>
                      </a:lnTo>
                      <a:lnTo>
                        <a:pt x="4" y="0"/>
                      </a:lnTo>
                      <a:lnTo>
                        <a:pt x="8" y="4"/>
                      </a:lnTo>
                      <a:lnTo>
                        <a:pt x="8" y="0"/>
                      </a:lnTo>
                      <a:lnTo>
                        <a:pt x="4" y="0"/>
                      </a:lnTo>
                      <a:lnTo>
                        <a:pt x="0" y="0"/>
                      </a:lnTo>
                      <a:lnTo>
                        <a:pt x="0" y="4"/>
                      </a:lnTo>
                      <a:lnTo>
                        <a:pt x="4" y="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7425" name="Freeform 163"/>
                <p:cNvSpPr>
                  <a:spLocks/>
                </p:cNvSpPr>
                <p:nvPr/>
              </p:nvSpPr>
              <p:spPr bwMode="auto">
                <a:xfrm>
                  <a:off x="587375" y="2563813"/>
                  <a:ext cx="373063" cy="93663"/>
                </a:xfrm>
                <a:custGeom>
                  <a:avLst/>
                  <a:gdLst>
                    <a:gd name="T0" fmla="*/ 2147483647 w 235"/>
                    <a:gd name="T1" fmla="*/ 2147483647 h 59"/>
                    <a:gd name="T2" fmla="*/ 2147483647 w 235"/>
                    <a:gd name="T3" fmla="*/ 2147483647 h 59"/>
                    <a:gd name="T4" fmla="*/ 2147483647 w 235"/>
                    <a:gd name="T5" fmla="*/ 2147483647 h 59"/>
                    <a:gd name="T6" fmla="*/ 2147483647 w 235"/>
                    <a:gd name="T7" fmla="*/ 0 h 59"/>
                    <a:gd name="T8" fmla="*/ 2147483647 w 235"/>
                    <a:gd name="T9" fmla="*/ 2147483647 h 59"/>
                    <a:gd name="T10" fmla="*/ 0 w 235"/>
                    <a:gd name="T11" fmla="*/ 2147483647 h 59"/>
                    <a:gd name="T12" fmla="*/ 2147483647 w 235"/>
                    <a:gd name="T13" fmla="*/ 2147483647 h 59"/>
                    <a:gd name="T14" fmla="*/ 0 w 235"/>
                    <a:gd name="T15" fmla="*/ 2147483647 h 59"/>
                    <a:gd name="T16" fmla="*/ 0 w 235"/>
                    <a:gd name="T17" fmla="*/ 2147483647 h 59"/>
                    <a:gd name="T18" fmla="*/ 0 w 235"/>
                    <a:gd name="T19" fmla="*/ 2147483647 h 59"/>
                    <a:gd name="T20" fmla="*/ 2147483647 w 235"/>
                    <a:gd name="T21" fmla="*/ 2147483647 h 59"/>
                    <a:gd name="T22" fmla="*/ 2147483647 w 235"/>
                    <a:gd name="T23" fmla="*/ 2147483647 h 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35"/>
                    <a:gd name="T37" fmla="*/ 0 h 59"/>
                    <a:gd name="T38" fmla="*/ 235 w 235"/>
                    <a:gd name="T39" fmla="*/ 59 h 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35" h="59">
                      <a:moveTo>
                        <a:pt x="8" y="56"/>
                      </a:moveTo>
                      <a:lnTo>
                        <a:pt x="4" y="59"/>
                      </a:lnTo>
                      <a:lnTo>
                        <a:pt x="235" y="8"/>
                      </a:lnTo>
                      <a:lnTo>
                        <a:pt x="235" y="0"/>
                      </a:lnTo>
                      <a:lnTo>
                        <a:pt x="4" y="48"/>
                      </a:lnTo>
                      <a:lnTo>
                        <a:pt x="0" y="56"/>
                      </a:lnTo>
                      <a:lnTo>
                        <a:pt x="4" y="48"/>
                      </a:lnTo>
                      <a:lnTo>
                        <a:pt x="0" y="52"/>
                      </a:lnTo>
                      <a:lnTo>
                        <a:pt x="0" y="56"/>
                      </a:lnTo>
                      <a:lnTo>
                        <a:pt x="4" y="59"/>
                      </a:lnTo>
                      <a:lnTo>
                        <a:pt x="8" y="56"/>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7426" name="Freeform 164"/>
                <p:cNvSpPr>
                  <a:spLocks/>
                </p:cNvSpPr>
                <p:nvPr/>
              </p:nvSpPr>
              <p:spPr bwMode="auto">
                <a:xfrm>
                  <a:off x="587375" y="2652713"/>
                  <a:ext cx="12700" cy="336550"/>
                </a:xfrm>
                <a:custGeom>
                  <a:avLst/>
                  <a:gdLst>
                    <a:gd name="T0" fmla="*/ 2147483647 w 8"/>
                    <a:gd name="T1" fmla="*/ 2147483647 h 212"/>
                    <a:gd name="T2" fmla="*/ 2147483647 w 8"/>
                    <a:gd name="T3" fmla="*/ 2147483647 h 212"/>
                    <a:gd name="T4" fmla="*/ 2147483647 w 8"/>
                    <a:gd name="T5" fmla="*/ 0 h 212"/>
                    <a:gd name="T6" fmla="*/ 0 w 8"/>
                    <a:gd name="T7" fmla="*/ 0 h 212"/>
                    <a:gd name="T8" fmla="*/ 0 w 8"/>
                    <a:gd name="T9" fmla="*/ 2147483647 h 212"/>
                    <a:gd name="T10" fmla="*/ 2147483647 w 8"/>
                    <a:gd name="T11" fmla="*/ 2147483647 h 212"/>
                    <a:gd name="T12" fmla="*/ 0 w 8"/>
                    <a:gd name="T13" fmla="*/ 2147483647 h 212"/>
                    <a:gd name="T14" fmla="*/ 0 w 8"/>
                    <a:gd name="T15" fmla="*/ 2147483647 h 212"/>
                    <a:gd name="T16" fmla="*/ 2147483647 w 8"/>
                    <a:gd name="T17" fmla="*/ 2147483647 h 212"/>
                    <a:gd name="T18" fmla="*/ 2147483647 w 8"/>
                    <a:gd name="T19" fmla="*/ 2147483647 h 212"/>
                    <a:gd name="T20" fmla="*/ 2147483647 w 8"/>
                    <a:gd name="T21" fmla="*/ 2147483647 h 212"/>
                    <a:gd name="T22" fmla="*/ 2147483647 w 8"/>
                    <a:gd name="T23" fmla="*/ 2147483647 h 21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212"/>
                    <a:gd name="T38" fmla="*/ 8 w 8"/>
                    <a:gd name="T39" fmla="*/ 212 h 21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212">
                      <a:moveTo>
                        <a:pt x="4" y="200"/>
                      </a:moveTo>
                      <a:lnTo>
                        <a:pt x="8" y="208"/>
                      </a:lnTo>
                      <a:lnTo>
                        <a:pt x="8" y="0"/>
                      </a:lnTo>
                      <a:lnTo>
                        <a:pt x="0" y="0"/>
                      </a:lnTo>
                      <a:lnTo>
                        <a:pt x="0" y="208"/>
                      </a:lnTo>
                      <a:lnTo>
                        <a:pt x="4" y="212"/>
                      </a:lnTo>
                      <a:lnTo>
                        <a:pt x="0" y="208"/>
                      </a:lnTo>
                      <a:lnTo>
                        <a:pt x="0" y="212"/>
                      </a:lnTo>
                      <a:lnTo>
                        <a:pt x="4" y="212"/>
                      </a:lnTo>
                      <a:lnTo>
                        <a:pt x="8" y="212"/>
                      </a:lnTo>
                      <a:lnTo>
                        <a:pt x="8" y="208"/>
                      </a:lnTo>
                      <a:lnTo>
                        <a:pt x="4" y="20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7427" name="Freeform 165"/>
                <p:cNvSpPr>
                  <a:spLocks/>
                </p:cNvSpPr>
                <p:nvPr/>
              </p:nvSpPr>
              <p:spPr bwMode="auto">
                <a:xfrm>
                  <a:off x="593725" y="2970213"/>
                  <a:ext cx="373063" cy="19050"/>
                </a:xfrm>
                <a:custGeom>
                  <a:avLst/>
                  <a:gdLst>
                    <a:gd name="T0" fmla="*/ 2147483647 w 235"/>
                    <a:gd name="T1" fmla="*/ 2147483647 h 12"/>
                    <a:gd name="T2" fmla="*/ 2147483647 w 235"/>
                    <a:gd name="T3" fmla="*/ 2147483647 h 12"/>
                    <a:gd name="T4" fmla="*/ 0 w 235"/>
                    <a:gd name="T5" fmla="*/ 0 h 12"/>
                    <a:gd name="T6" fmla="*/ 0 w 235"/>
                    <a:gd name="T7" fmla="*/ 2147483647 h 12"/>
                    <a:gd name="T8" fmla="*/ 2147483647 w 235"/>
                    <a:gd name="T9" fmla="*/ 2147483647 h 12"/>
                    <a:gd name="T10" fmla="*/ 2147483647 w 235"/>
                    <a:gd name="T11" fmla="*/ 2147483647 h 12"/>
                    <a:gd name="T12" fmla="*/ 2147483647 w 235"/>
                    <a:gd name="T13" fmla="*/ 2147483647 h 12"/>
                    <a:gd name="T14" fmla="*/ 2147483647 w 235"/>
                    <a:gd name="T15" fmla="*/ 2147483647 h 12"/>
                    <a:gd name="T16" fmla="*/ 2147483647 w 235"/>
                    <a:gd name="T17" fmla="*/ 2147483647 h 12"/>
                    <a:gd name="T18" fmla="*/ 2147483647 w 235"/>
                    <a:gd name="T19" fmla="*/ 2147483647 h 12"/>
                    <a:gd name="T20" fmla="*/ 2147483647 w 235"/>
                    <a:gd name="T21" fmla="*/ 2147483647 h 12"/>
                    <a:gd name="T22" fmla="*/ 2147483647 w 235"/>
                    <a:gd name="T23" fmla="*/ 2147483647 h 1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35"/>
                    <a:gd name="T37" fmla="*/ 0 h 12"/>
                    <a:gd name="T38" fmla="*/ 235 w 235"/>
                    <a:gd name="T39" fmla="*/ 12 h 1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35" h="12">
                      <a:moveTo>
                        <a:pt x="227" y="8"/>
                      </a:moveTo>
                      <a:lnTo>
                        <a:pt x="231" y="4"/>
                      </a:lnTo>
                      <a:lnTo>
                        <a:pt x="0" y="0"/>
                      </a:lnTo>
                      <a:lnTo>
                        <a:pt x="0" y="12"/>
                      </a:lnTo>
                      <a:lnTo>
                        <a:pt x="231" y="12"/>
                      </a:lnTo>
                      <a:lnTo>
                        <a:pt x="235" y="8"/>
                      </a:lnTo>
                      <a:lnTo>
                        <a:pt x="231" y="12"/>
                      </a:lnTo>
                      <a:lnTo>
                        <a:pt x="235" y="12"/>
                      </a:lnTo>
                      <a:lnTo>
                        <a:pt x="235" y="8"/>
                      </a:lnTo>
                      <a:lnTo>
                        <a:pt x="235" y="4"/>
                      </a:lnTo>
                      <a:lnTo>
                        <a:pt x="231" y="4"/>
                      </a:lnTo>
                      <a:lnTo>
                        <a:pt x="227" y="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7428" name="Freeform 166"/>
                <p:cNvSpPr>
                  <a:spLocks/>
                </p:cNvSpPr>
                <p:nvPr/>
              </p:nvSpPr>
              <p:spPr bwMode="auto">
                <a:xfrm>
                  <a:off x="973138" y="3070225"/>
                  <a:ext cx="52388" cy="19050"/>
                </a:xfrm>
                <a:custGeom>
                  <a:avLst/>
                  <a:gdLst>
                    <a:gd name="T0" fmla="*/ 2147483647 w 33"/>
                    <a:gd name="T1" fmla="*/ 2147483647 h 12"/>
                    <a:gd name="T2" fmla="*/ 2147483647 w 33"/>
                    <a:gd name="T3" fmla="*/ 0 h 12"/>
                    <a:gd name="T4" fmla="*/ 0 w 33"/>
                    <a:gd name="T5" fmla="*/ 2147483647 h 12"/>
                    <a:gd name="T6" fmla="*/ 2147483647 w 33"/>
                    <a:gd name="T7" fmla="*/ 2147483647 h 12"/>
                    <a:gd name="T8" fmla="*/ 2147483647 w 33"/>
                    <a:gd name="T9" fmla="*/ 2147483647 h 12"/>
                    <a:gd name="T10" fmla="*/ 2147483647 w 33"/>
                    <a:gd name="T11" fmla="*/ 2147483647 h 12"/>
                    <a:gd name="T12" fmla="*/ 2147483647 w 33"/>
                    <a:gd name="T13" fmla="*/ 2147483647 h 12"/>
                    <a:gd name="T14" fmla="*/ 2147483647 w 33"/>
                    <a:gd name="T15" fmla="*/ 2147483647 h 12"/>
                    <a:gd name="T16" fmla="*/ 2147483647 w 33"/>
                    <a:gd name="T17" fmla="*/ 2147483647 h 12"/>
                    <a:gd name="T18" fmla="*/ 2147483647 w 33"/>
                    <a:gd name="T19" fmla="*/ 2147483647 h 12"/>
                    <a:gd name="T20" fmla="*/ 2147483647 w 33"/>
                    <a:gd name="T21" fmla="*/ 0 h 12"/>
                    <a:gd name="T22" fmla="*/ 2147483647 w 33"/>
                    <a:gd name="T23" fmla="*/ 2147483647 h 1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3"/>
                    <a:gd name="T37" fmla="*/ 0 h 12"/>
                    <a:gd name="T38" fmla="*/ 33 w 33"/>
                    <a:gd name="T39" fmla="*/ 12 h 1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3" h="12">
                      <a:moveTo>
                        <a:pt x="25" y="4"/>
                      </a:moveTo>
                      <a:lnTo>
                        <a:pt x="29" y="0"/>
                      </a:lnTo>
                      <a:lnTo>
                        <a:pt x="0" y="4"/>
                      </a:lnTo>
                      <a:lnTo>
                        <a:pt x="4" y="12"/>
                      </a:lnTo>
                      <a:lnTo>
                        <a:pt x="29" y="12"/>
                      </a:lnTo>
                      <a:lnTo>
                        <a:pt x="33" y="4"/>
                      </a:lnTo>
                      <a:lnTo>
                        <a:pt x="29" y="12"/>
                      </a:lnTo>
                      <a:lnTo>
                        <a:pt x="33" y="8"/>
                      </a:lnTo>
                      <a:lnTo>
                        <a:pt x="33" y="4"/>
                      </a:lnTo>
                      <a:lnTo>
                        <a:pt x="29" y="0"/>
                      </a:lnTo>
                      <a:lnTo>
                        <a:pt x="25" y="4"/>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7429" name="Freeform 167"/>
                <p:cNvSpPr>
                  <a:spLocks/>
                </p:cNvSpPr>
                <p:nvPr/>
              </p:nvSpPr>
              <p:spPr bwMode="auto">
                <a:xfrm>
                  <a:off x="1012825" y="3051175"/>
                  <a:ext cx="12700" cy="25400"/>
                </a:xfrm>
                <a:custGeom>
                  <a:avLst/>
                  <a:gdLst>
                    <a:gd name="T0" fmla="*/ 2147483647 w 8"/>
                    <a:gd name="T1" fmla="*/ 2147483647 h 16"/>
                    <a:gd name="T2" fmla="*/ 0 w 8"/>
                    <a:gd name="T3" fmla="*/ 2147483647 h 16"/>
                    <a:gd name="T4" fmla="*/ 0 w 8"/>
                    <a:gd name="T5" fmla="*/ 2147483647 h 16"/>
                    <a:gd name="T6" fmla="*/ 2147483647 w 8"/>
                    <a:gd name="T7" fmla="*/ 2147483647 h 16"/>
                    <a:gd name="T8" fmla="*/ 2147483647 w 8"/>
                    <a:gd name="T9" fmla="*/ 2147483647 h 16"/>
                    <a:gd name="T10" fmla="*/ 0 w 8"/>
                    <a:gd name="T11" fmla="*/ 0 h 16"/>
                    <a:gd name="T12" fmla="*/ 2147483647 w 8"/>
                    <a:gd name="T13" fmla="*/ 2147483647 h 16"/>
                    <a:gd name="T14" fmla="*/ 2147483647 w 8"/>
                    <a:gd name="T15" fmla="*/ 0 h 16"/>
                    <a:gd name="T16" fmla="*/ 2147483647 w 8"/>
                    <a:gd name="T17" fmla="*/ 0 h 16"/>
                    <a:gd name="T18" fmla="*/ 0 w 8"/>
                    <a:gd name="T19" fmla="*/ 0 h 16"/>
                    <a:gd name="T20" fmla="*/ 0 w 8"/>
                    <a:gd name="T21" fmla="*/ 2147483647 h 16"/>
                    <a:gd name="T22" fmla="*/ 2147483647 w 8"/>
                    <a:gd name="T23" fmla="*/ 2147483647 h 1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16"/>
                    <a:gd name="T38" fmla="*/ 8 w 8"/>
                    <a:gd name="T39" fmla="*/ 16 h 1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16">
                      <a:moveTo>
                        <a:pt x="4" y="8"/>
                      </a:moveTo>
                      <a:lnTo>
                        <a:pt x="0" y="4"/>
                      </a:lnTo>
                      <a:lnTo>
                        <a:pt x="0" y="16"/>
                      </a:lnTo>
                      <a:lnTo>
                        <a:pt x="8" y="16"/>
                      </a:lnTo>
                      <a:lnTo>
                        <a:pt x="8" y="4"/>
                      </a:lnTo>
                      <a:lnTo>
                        <a:pt x="0" y="0"/>
                      </a:lnTo>
                      <a:lnTo>
                        <a:pt x="8" y="4"/>
                      </a:lnTo>
                      <a:lnTo>
                        <a:pt x="8" y="0"/>
                      </a:lnTo>
                      <a:lnTo>
                        <a:pt x="4" y="0"/>
                      </a:lnTo>
                      <a:lnTo>
                        <a:pt x="0" y="0"/>
                      </a:lnTo>
                      <a:lnTo>
                        <a:pt x="0" y="4"/>
                      </a:lnTo>
                      <a:lnTo>
                        <a:pt x="4" y="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7430" name="Freeform 168"/>
                <p:cNvSpPr>
                  <a:spLocks/>
                </p:cNvSpPr>
                <p:nvPr/>
              </p:nvSpPr>
              <p:spPr bwMode="auto">
                <a:xfrm>
                  <a:off x="1000125" y="3051175"/>
                  <a:ext cx="19050" cy="19050"/>
                </a:xfrm>
                <a:custGeom>
                  <a:avLst/>
                  <a:gdLst>
                    <a:gd name="T0" fmla="*/ 2147483647 w 12"/>
                    <a:gd name="T1" fmla="*/ 2147483647 h 12"/>
                    <a:gd name="T2" fmla="*/ 2147483647 w 12"/>
                    <a:gd name="T3" fmla="*/ 2147483647 h 12"/>
                    <a:gd name="T4" fmla="*/ 2147483647 w 12"/>
                    <a:gd name="T5" fmla="*/ 2147483647 h 12"/>
                    <a:gd name="T6" fmla="*/ 2147483647 w 12"/>
                    <a:gd name="T7" fmla="*/ 0 h 12"/>
                    <a:gd name="T8" fmla="*/ 2147483647 w 12"/>
                    <a:gd name="T9" fmla="*/ 2147483647 h 12"/>
                    <a:gd name="T10" fmla="*/ 2147483647 w 12"/>
                    <a:gd name="T11" fmla="*/ 2147483647 h 12"/>
                    <a:gd name="T12" fmla="*/ 2147483647 w 12"/>
                    <a:gd name="T13" fmla="*/ 2147483647 h 12"/>
                    <a:gd name="T14" fmla="*/ 0 w 12"/>
                    <a:gd name="T15" fmla="*/ 2147483647 h 12"/>
                    <a:gd name="T16" fmla="*/ 0 w 12"/>
                    <a:gd name="T17" fmla="*/ 2147483647 h 12"/>
                    <a:gd name="T18" fmla="*/ 2147483647 w 12"/>
                    <a:gd name="T19" fmla="*/ 2147483647 h 12"/>
                    <a:gd name="T20" fmla="*/ 2147483647 w 12"/>
                    <a:gd name="T21" fmla="*/ 2147483647 h 12"/>
                    <a:gd name="T22" fmla="*/ 2147483647 w 12"/>
                    <a:gd name="T23" fmla="*/ 2147483647 h 1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12"/>
                    <a:gd name="T38" fmla="*/ 12 w 12"/>
                    <a:gd name="T39" fmla="*/ 12 h 1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12">
                      <a:moveTo>
                        <a:pt x="4" y="12"/>
                      </a:moveTo>
                      <a:lnTo>
                        <a:pt x="8" y="12"/>
                      </a:lnTo>
                      <a:lnTo>
                        <a:pt x="12" y="8"/>
                      </a:lnTo>
                      <a:lnTo>
                        <a:pt x="8" y="0"/>
                      </a:lnTo>
                      <a:lnTo>
                        <a:pt x="4" y="4"/>
                      </a:lnTo>
                      <a:lnTo>
                        <a:pt x="0" y="8"/>
                      </a:lnTo>
                      <a:lnTo>
                        <a:pt x="4" y="12"/>
                      </a:lnTo>
                      <a:lnTo>
                        <a:pt x="8" y="12"/>
                      </a:lnTo>
                      <a:lnTo>
                        <a:pt x="4" y="12"/>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7431" name="Freeform 169"/>
                <p:cNvSpPr>
                  <a:spLocks/>
                </p:cNvSpPr>
                <p:nvPr/>
              </p:nvSpPr>
              <p:spPr bwMode="auto">
                <a:xfrm>
                  <a:off x="966788" y="3057525"/>
                  <a:ext cx="39688" cy="12700"/>
                </a:xfrm>
                <a:custGeom>
                  <a:avLst/>
                  <a:gdLst>
                    <a:gd name="T0" fmla="*/ 2147483647 w 25"/>
                    <a:gd name="T1" fmla="*/ 2147483647 h 8"/>
                    <a:gd name="T2" fmla="*/ 2147483647 w 25"/>
                    <a:gd name="T3" fmla="*/ 2147483647 h 8"/>
                    <a:gd name="T4" fmla="*/ 2147483647 w 25"/>
                    <a:gd name="T5" fmla="*/ 2147483647 h 8"/>
                    <a:gd name="T6" fmla="*/ 2147483647 w 25"/>
                    <a:gd name="T7" fmla="*/ 0 h 8"/>
                    <a:gd name="T8" fmla="*/ 2147483647 w 25"/>
                    <a:gd name="T9" fmla="*/ 0 h 8"/>
                    <a:gd name="T10" fmla="*/ 0 w 25"/>
                    <a:gd name="T11" fmla="*/ 2147483647 h 8"/>
                    <a:gd name="T12" fmla="*/ 2147483647 w 25"/>
                    <a:gd name="T13" fmla="*/ 0 h 8"/>
                    <a:gd name="T14" fmla="*/ 2147483647 w 25"/>
                    <a:gd name="T15" fmla="*/ 0 h 8"/>
                    <a:gd name="T16" fmla="*/ 0 w 25"/>
                    <a:gd name="T17" fmla="*/ 2147483647 h 8"/>
                    <a:gd name="T18" fmla="*/ 2147483647 w 25"/>
                    <a:gd name="T19" fmla="*/ 2147483647 h 8"/>
                    <a:gd name="T20" fmla="*/ 2147483647 w 25"/>
                    <a:gd name="T21" fmla="*/ 2147483647 h 8"/>
                    <a:gd name="T22" fmla="*/ 2147483647 w 25"/>
                    <a:gd name="T23" fmla="*/ 2147483647 h 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5"/>
                    <a:gd name="T37" fmla="*/ 0 h 8"/>
                    <a:gd name="T38" fmla="*/ 25 w 25"/>
                    <a:gd name="T39" fmla="*/ 8 h 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5" h="8">
                      <a:moveTo>
                        <a:pt x="12" y="4"/>
                      </a:moveTo>
                      <a:lnTo>
                        <a:pt x="8" y="8"/>
                      </a:lnTo>
                      <a:lnTo>
                        <a:pt x="25" y="8"/>
                      </a:lnTo>
                      <a:lnTo>
                        <a:pt x="25" y="0"/>
                      </a:lnTo>
                      <a:lnTo>
                        <a:pt x="8" y="0"/>
                      </a:lnTo>
                      <a:lnTo>
                        <a:pt x="0" y="4"/>
                      </a:lnTo>
                      <a:lnTo>
                        <a:pt x="8" y="0"/>
                      </a:lnTo>
                      <a:lnTo>
                        <a:pt x="4" y="0"/>
                      </a:lnTo>
                      <a:lnTo>
                        <a:pt x="0" y="4"/>
                      </a:lnTo>
                      <a:lnTo>
                        <a:pt x="4" y="8"/>
                      </a:lnTo>
                      <a:lnTo>
                        <a:pt x="8" y="8"/>
                      </a:lnTo>
                      <a:lnTo>
                        <a:pt x="12" y="4"/>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7432" name="Freeform 170"/>
                <p:cNvSpPr>
                  <a:spLocks/>
                </p:cNvSpPr>
                <p:nvPr/>
              </p:nvSpPr>
              <p:spPr bwMode="auto">
                <a:xfrm>
                  <a:off x="966788" y="3063875"/>
                  <a:ext cx="19050" cy="25400"/>
                </a:xfrm>
                <a:custGeom>
                  <a:avLst/>
                  <a:gdLst>
                    <a:gd name="T0" fmla="*/ 2147483647 w 12"/>
                    <a:gd name="T1" fmla="*/ 2147483647 h 16"/>
                    <a:gd name="T2" fmla="*/ 2147483647 w 12"/>
                    <a:gd name="T3" fmla="*/ 2147483647 h 16"/>
                    <a:gd name="T4" fmla="*/ 2147483647 w 12"/>
                    <a:gd name="T5" fmla="*/ 0 h 16"/>
                    <a:gd name="T6" fmla="*/ 0 w 12"/>
                    <a:gd name="T7" fmla="*/ 0 h 16"/>
                    <a:gd name="T8" fmla="*/ 0 w 12"/>
                    <a:gd name="T9" fmla="*/ 2147483647 h 16"/>
                    <a:gd name="T10" fmla="*/ 2147483647 w 12"/>
                    <a:gd name="T11" fmla="*/ 2147483647 h 16"/>
                    <a:gd name="T12" fmla="*/ 0 w 12"/>
                    <a:gd name="T13" fmla="*/ 2147483647 h 16"/>
                    <a:gd name="T14" fmla="*/ 2147483647 w 12"/>
                    <a:gd name="T15" fmla="*/ 2147483647 h 16"/>
                    <a:gd name="T16" fmla="*/ 2147483647 w 12"/>
                    <a:gd name="T17" fmla="*/ 2147483647 h 16"/>
                    <a:gd name="T18" fmla="*/ 2147483647 w 12"/>
                    <a:gd name="T19" fmla="*/ 2147483647 h 16"/>
                    <a:gd name="T20" fmla="*/ 2147483647 w 12"/>
                    <a:gd name="T21" fmla="*/ 2147483647 h 16"/>
                    <a:gd name="T22" fmla="*/ 2147483647 w 12"/>
                    <a:gd name="T23" fmla="*/ 2147483647 h 1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16"/>
                    <a:gd name="T38" fmla="*/ 12 w 12"/>
                    <a:gd name="T39" fmla="*/ 16 h 1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16">
                      <a:moveTo>
                        <a:pt x="4" y="8"/>
                      </a:moveTo>
                      <a:lnTo>
                        <a:pt x="12" y="12"/>
                      </a:lnTo>
                      <a:lnTo>
                        <a:pt x="12" y="0"/>
                      </a:lnTo>
                      <a:lnTo>
                        <a:pt x="0" y="0"/>
                      </a:lnTo>
                      <a:lnTo>
                        <a:pt x="0" y="12"/>
                      </a:lnTo>
                      <a:lnTo>
                        <a:pt x="8" y="16"/>
                      </a:lnTo>
                      <a:lnTo>
                        <a:pt x="0" y="12"/>
                      </a:lnTo>
                      <a:lnTo>
                        <a:pt x="4" y="16"/>
                      </a:lnTo>
                      <a:lnTo>
                        <a:pt x="8" y="16"/>
                      </a:lnTo>
                      <a:lnTo>
                        <a:pt x="12" y="12"/>
                      </a:lnTo>
                      <a:lnTo>
                        <a:pt x="4" y="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7433" name="Freeform 171"/>
                <p:cNvSpPr>
                  <a:spLocks/>
                </p:cNvSpPr>
                <p:nvPr/>
              </p:nvSpPr>
              <p:spPr bwMode="auto">
                <a:xfrm>
                  <a:off x="1019175" y="2589213"/>
                  <a:ext cx="334963" cy="649288"/>
                </a:xfrm>
                <a:custGeom>
                  <a:avLst/>
                  <a:gdLst>
                    <a:gd name="T0" fmla="*/ 2147483647 w 211"/>
                    <a:gd name="T1" fmla="*/ 0 h 409"/>
                    <a:gd name="T2" fmla="*/ 0 w 211"/>
                    <a:gd name="T3" fmla="*/ 2147483647 h 409"/>
                    <a:gd name="T4" fmla="*/ 0 w 211"/>
                    <a:gd name="T5" fmla="*/ 2147483647 h 409"/>
                    <a:gd name="T6" fmla="*/ 2147483647 w 211"/>
                    <a:gd name="T7" fmla="*/ 2147483647 h 409"/>
                    <a:gd name="T8" fmla="*/ 2147483647 w 211"/>
                    <a:gd name="T9" fmla="*/ 2147483647 h 409"/>
                    <a:gd name="T10" fmla="*/ 2147483647 w 211"/>
                    <a:gd name="T11" fmla="*/ 2147483647 h 409"/>
                    <a:gd name="T12" fmla="*/ 2147483647 w 211"/>
                    <a:gd name="T13" fmla="*/ 2147483647 h 409"/>
                    <a:gd name="T14" fmla="*/ 2147483647 w 211"/>
                    <a:gd name="T15" fmla="*/ 2147483647 h 409"/>
                    <a:gd name="T16" fmla="*/ 2147483647 w 211"/>
                    <a:gd name="T17" fmla="*/ 2147483647 h 409"/>
                    <a:gd name="T18" fmla="*/ 2147483647 w 211"/>
                    <a:gd name="T19" fmla="*/ 2147483647 h 409"/>
                    <a:gd name="T20" fmla="*/ 2147483647 w 211"/>
                    <a:gd name="T21" fmla="*/ 2147483647 h 409"/>
                    <a:gd name="T22" fmla="*/ 2147483647 w 211"/>
                    <a:gd name="T23" fmla="*/ 2147483647 h 409"/>
                    <a:gd name="T24" fmla="*/ 2147483647 w 211"/>
                    <a:gd name="T25" fmla="*/ 2147483647 h 409"/>
                    <a:gd name="T26" fmla="*/ 2147483647 w 211"/>
                    <a:gd name="T27" fmla="*/ 2147483647 h 409"/>
                    <a:gd name="T28" fmla="*/ 2147483647 w 211"/>
                    <a:gd name="T29" fmla="*/ 2147483647 h 409"/>
                    <a:gd name="T30" fmla="*/ 2147483647 w 211"/>
                    <a:gd name="T31" fmla="*/ 2147483647 h 409"/>
                    <a:gd name="T32" fmla="*/ 2147483647 w 211"/>
                    <a:gd name="T33" fmla="*/ 2147483647 h 409"/>
                    <a:gd name="T34" fmla="*/ 2147483647 w 211"/>
                    <a:gd name="T35" fmla="*/ 2147483647 h 409"/>
                    <a:gd name="T36" fmla="*/ 2147483647 w 211"/>
                    <a:gd name="T37" fmla="*/ 2147483647 h 409"/>
                    <a:gd name="T38" fmla="*/ 2147483647 w 211"/>
                    <a:gd name="T39" fmla="*/ 2147483647 h 409"/>
                    <a:gd name="T40" fmla="*/ 2147483647 w 211"/>
                    <a:gd name="T41" fmla="*/ 2147483647 h 409"/>
                    <a:gd name="T42" fmla="*/ 2147483647 w 211"/>
                    <a:gd name="T43" fmla="*/ 2147483647 h 409"/>
                    <a:gd name="T44" fmla="*/ 2147483647 w 211"/>
                    <a:gd name="T45" fmla="*/ 2147483647 h 409"/>
                    <a:gd name="T46" fmla="*/ 2147483647 w 211"/>
                    <a:gd name="T47" fmla="*/ 0 h 409"/>
                    <a:gd name="T48" fmla="*/ 2147483647 w 211"/>
                    <a:gd name="T49" fmla="*/ 0 h 409"/>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11"/>
                    <a:gd name="T76" fmla="*/ 0 h 409"/>
                    <a:gd name="T77" fmla="*/ 211 w 211"/>
                    <a:gd name="T78" fmla="*/ 409 h 409"/>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11" h="409">
                      <a:moveTo>
                        <a:pt x="28" y="0"/>
                      </a:moveTo>
                      <a:lnTo>
                        <a:pt x="0" y="4"/>
                      </a:lnTo>
                      <a:lnTo>
                        <a:pt x="0" y="402"/>
                      </a:lnTo>
                      <a:lnTo>
                        <a:pt x="85" y="409"/>
                      </a:lnTo>
                      <a:lnTo>
                        <a:pt x="109" y="402"/>
                      </a:lnTo>
                      <a:lnTo>
                        <a:pt x="113" y="402"/>
                      </a:lnTo>
                      <a:lnTo>
                        <a:pt x="121" y="402"/>
                      </a:lnTo>
                      <a:lnTo>
                        <a:pt x="125" y="402"/>
                      </a:lnTo>
                      <a:lnTo>
                        <a:pt x="134" y="402"/>
                      </a:lnTo>
                      <a:lnTo>
                        <a:pt x="146" y="398"/>
                      </a:lnTo>
                      <a:lnTo>
                        <a:pt x="154" y="394"/>
                      </a:lnTo>
                      <a:lnTo>
                        <a:pt x="166" y="394"/>
                      </a:lnTo>
                      <a:lnTo>
                        <a:pt x="174" y="390"/>
                      </a:lnTo>
                      <a:lnTo>
                        <a:pt x="178" y="386"/>
                      </a:lnTo>
                      <a:lnTo>
                        <a:pt x="186" y="382"/>
                      </a:lnTo>
                      <a:lnTo>
                        <a:pt x="190" y="378"/>
                      </a:lnTo>
                      <a:lnTo>
                        <a:pt x="190" y="374"/>
                      </a:lnTo>
                      <a:lnTo>
                        <a:pt x="194" y="374"/>
                      </a:lnTo>
                      <a:lnTo>
                        <a:pt x="194" y="370"/>
                      </a:lnTo>
                      <a:lnTo>
                        <a:pt x="211" y="358"/>
                      </a:lnTo>
                      <a:lnTo>
                        <a:pt x="211" y="335"/>
                      </a:lnTo>
                      <a:lnTo>
                        <a:pt x="28" y="0"/>
                      </a:lnTo>
                      <a:close/>
                    </a:path>
                  </a:pathLst>
                </a:custGeom>
                <a:solidFill>
                  <a:srgbClr val="333333"/>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7434" name="Freeform 172"/>
                <p:cNvSpPr>
                  <a:spLocks/>
                </p:cNvSpPr>
                <p:nvPr/>
              </p:nvSpPr>
              <p:spPr bwMode="auto">
                <a:xfrm>
                  <a:off x="1012825" y="2582863"/>
                  <a:ext cx="50800" cy="19050"/>
                </a:xfrm>
                <a:custGeom>
                  <a:avLst/>
                  <a:gdLst>
                    <a:gd name="T0" fmla="*/ 2147483647 w 32"/>
                    <a:gd name="T1" fmla="*/ 2147483647 h 12"/>
                    <a:gd name="T2" fmla="*/ 2147483647 w 32"/>
                    <a:gd name="T3" fmla="*/ 2147483647 h 12"/>
                    <a:gd name="T4" fmla="*/ 2147483647 w 32"/>
                    <a:gd name="T5" fmla="*/ 2147483647 h 12"/>
                    <a:gd name="T6" fmla="*/ 2147483647 w 32"/>
                    <a:gd name="T7" fmla="*/ 0 h 12"/>
                    <a:gd name="T8" fmla="*/ 2147483647 w 32"/>
                    <a:gd name="T9" fmla="*/ 2147483647 h 12"/>
                    <a:gd name="T10" fmla="*/ 0 w 32"/>
                    <a:gd name="T11" fmla="*/ 2147483647 h 12"/>
                    <a:gd name="T12" fmla="*/ 2147483647 w 32"/>
                    <a:gd name="T13" fmla="*/ 2147483647 h 12"/>
                    <a:gd name="T14" fmla="*/ 0 w 32"/>
                    <a:gd name="T15" fmla="*/ 2147483647 h 12"/>
                    <a:gd name="T16" fmla="*/ 0 w 32"/>
                    <a:gd name="T17" fmla="*/ 2147483647 h 12"/>
                    <a:gd name="T18" fmla="*/ 0 w 32"/>
                    <a:gd name="T19" fmla="*/ 2147483647 h 12"/>
                    <a:gd name="T20" fmla="*/ 2147483647 w 32"/>
                    <a:gd name="T21" fmla="*/ 2147483647 h 12"/>
                    <a:gd name="T22" fmla="*/ 2147483647 w 32"/>
                    <a:gd name="T23" fmla="*/ 2147483647 h 1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2"/>
                    <a:gd name="T37" fmla="*/ 0 h 12"/>
                    <a:gd name="T38" fmla="*/ 32 w 32"/>
                    <a:gd name="T39" fmla="*/ 12 h 1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2" h="12">
                      <a:moveTo>
                        <a:pt x="8" y="8"/>
                      </a:moveTo>
                      <a:lnTo>
                        <a:pt x="4" y="12"/>
                      </a:lnTo>
                      <a:lnTo>
                        <a:pt x="32" y="8"/>
                      </a:lnTo>
                      <a:lnTo>
                        <a:pt x="32" y="0"/>
                      </a:lnTo>
                      <a:lnTo>
                        <a:pt x="4" y="4"/>
                      </a:lnTo>
                      <a:lnTo>
                        <a:pt x="0" y="8"/>
                      </a:lnTo>
                      <a:lnTo>
                        <a:pt x="4" y="4"/>
                      </a:lnTo>
                      <a:lnTo>
                        <a:pt x="0" y="8"/>
                      </a:lnTo>
                      <a:lnTo>
                        <a:pt x="0" y="12"/>
                      </a:lnTo>
                      <a:lnTo>
                        <a:pt x="4" y="12"/>
                      </a:lnTo>
                      <a:lnTo>
                        <a:pt x="8" y="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7435" name="Freeform 173"/>
                <p:cNvSpPr>
                  <a:spLocks/>
                </p:cNvSpPr>
                <p:nvPr/>
              </p:nvSpPr>
              <p:spPr bwMode="auto">
                <a:xfrm>
                  <a:off x="1012825" y="2595563"/>
                  <a:ext cx="12700" cy="636588"/>
                </a:xfrm>
                <a:custGeom>
                  <a:avLst/>
                  <a:gdLst>
                    <a:gd name="T0" fmla="*/ 2147483647 w 8"/>
                    <a:gd name="T1" fmla="*/ 2147483647 h 401"/>
                    <a:gd name="T2" fmla="*/ 2147483647 w 8"/>
                    <a:gd name="T3" fmla="*/ 2147483647 h 401"/>
                    <a:gd name="T4" fmla="*/ 2147483647 w 8"/>
                    <a:gd name="T5" fmla="*/ 0 h 401"/>
                    <a:gd name="T6" fmla="*/ 0 w 8"/>
                    <a:gd name="T7" fmla="*/ 0 h 401"/>
                    <a:gd name="T8" fmla="*/ 0 w 8"/>
                    <a:gd name="T9" fmla="*/ 2147483647 h 401"/>
                    <a:gd name="T10" fmla="*/ 2147483647 w 8"/>
                    <a:gd name="T11" fmla="*/ 2147483647 h 401"/>
                    <a:gd name="T12" fmla="*/ 0 w 8"/>
                    <a:gd name="T13" fmla="*/ 2147483647 h 401"/>
                    <a:gd name="T14" fmla="*/ 0 w 8"/>
                    <a:gd name="T15" fmla="*/ 2147483647 h 401"/>
                    <a:gd name="T16" fmla="*/ 2147483647 w 8"/>
                    <a:gd name="T17" fmla="*/ 2147483647 h 401"/>
                    <a:gd name="T18" fmla="*/ 2147483647 w 8"/>
                    <a:gd name="T19" fmla="*/ 2147483647 h 401"/>
                    <a:gd name="T20" fmla="*/ 2147483647 w 8"/>
                    <a:gd name="T21" fmla="*/ 2147483647 h 401"/>
                    <a:gd name="T22" fmla="*/ 2147483647 w 8"/>
                    <a:gd name="T23" fmla="*/ 2147483647 h 40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401"/>
                    <a:gd name="T38" fmla="*/ 8 w 8"/>
                    <a:gd name="T39" fmla="*/ 401 h 40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401">
                      <a:moveTo>
                        <a:pt x="4" y="394"/>
                      </a:moveTo>
                      <a:lnTo>
                        <a:pt x="8" y="398"/>
                      </a:lnTo>
                      <a:lnTo>
                        <a:pt x="8" y="0"/>
                      </a:lnTo>
                      <a:lnTo>
                        <a:pt x="0" y="0"/>
                      </a:lnTo>
                      <a:lnTo>
                        <a:pt x="0" y="398"/>
                      </a:lnTo>
                      <a:lnTo>
                        <a:pt x="4" y="401"/>
                      </a:lnTo>
                      <a:lnTo>
                        <a:pt x="0" y="398"/>
                      </a:lnTo>
                      <a:lnTo>
                        <a:pt x="0" y="401"/>
                      </a:lnTo>
                      <a:lnTo>
                        <a:pt x="4" y="401"/>
                      </a:lnTo>
                      <a:lnTo>
                        <a:pt x="8" y="401"/>
                      </a:lnTo>
                      <a:lnTo>
                        <a:pt x="8" y="398"/>
                      </a:lnTo>
                      <a:lnTo>
                        <a:pt x="4" y="394"/>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7436" name="Freeform 174"/>
                <p:cNvSpPr>
                  <a:spLocks/>
                </p:cNvSpPr>
                <p:nvPr/>
              </p:nvSpPr>
              <p:spPr bwMode="auto">
                <a:xfrm>
                  <a:off x="1019175" y="3221038"/>
                  <a:ext cx="141288" cy="23813"/>
                </a:xfrm>
                <a:custGeom>
                  <a:avLst/>
                  <a:gdLst>
                    <a:gd name="T0" fmla="*/ 2147483647 w 89"/>
                    <a:gd name="T1" fmla="*/ 2147483647 h 15"/>
                    <a:gd name="T2" fmla="*/ 2147483647 w 89"/>
                    <a:gd name="T3" fmla="*/ 2147483647 h 15"/>
                    <a:gd name="T4" fmla="*/ 0 w 89"/>
                    <a:gd name="T5" fmla="*/ 0 h 15"/>
                    <a:gd name="T6" fmla="*/ 0 w 89"/>
                    <a:gd name="T7" fmla="*/ 2147483647 h 15"/>
                    <a:gd name="T8" fmla="*/ 2147483647 w 89"/>
                    <a:gd name="T9" fmla="*/ 2147483647 h 15"/>
                    <a:gd name="T10" fmla="*/ 2147483647 w 89"/>
                    <a:gd name="T11" fmla="*/ 2147483647 h 15"/>
                    <a:gd name="T12" fmla="*/ 2147483647 w 89"/>
                    <a:gd name="T13" fmla="*/ 2147483647 h 15"/>
                    <a:gd name="T14" fmla="*/ 2147483647 w 89"/>
                    <a:gd name="T15" fmla="*/ 2147483647 h 15"/>
                    <a:gd name="T16" fmla="*/ 2147483647 w 89"/>
                    <a:gd name="T17" fmla="*/ 2147483647 h 15"/>
                    <a:gd name="T18" fmla="*/ 2147483647 w 89"/>
                    <a:gd name="T19" fmla="*/ 2147483647 h 15"/>
                    <a:gd name="T20" fmla="*/ 2147483647 w 89"/>
                    <a:gd name="T21" fmla="*/ 2147483647 h 15"/>
                    <a:gd name="T22" fmla="*/ 2147483647 w 89"/>
                    <a:gd name="T23" fmla="*/ 2147483647 h 1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9"/>
                    <a:gd name="T37" fmla="*/ 0 h 15"/>
                    <a:gd name="T38" fmla="*/ 89 w 89"/>
                    <a:gd name="T39" fmla="*/ 15 h 1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9" h="15">
                      <a:moveTo>
                        <a:pt x="81" y="7"/>
                      </a:moveTo>
                      <a:lnTo>
                        <a:pt x="85" y="7"/>
                      </a:lnTo>
                      <a:lnTo>
                        <a:pt x="0" y="0"/>
                      </a:lnTo>
                      <a:lnTo>
                        <a:pt x="0" y="7"/>
                      </a:lnTo>
                      <a:lnTo>
                        <a:pt x="85" y="15"/>
                      </a:lnTo>
                      <a:lnTo>
                        <a:pt x="89" y="11"/>
                      </a:lnTo>
                      <a:lnTo>
                        <a:pt x="85" y="7"/>
                      </a:lnTo>
                      <a:lnTo>
                        <a:pt x="81" y="7"/>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7437" name="Freeform 175"/>
                <p:cNvSpPr>
                  <a:spLocks/>
                </p:cNvSpPr>
                <p:nvPr/>
              </p:nvSpPr>
              <p:spPr bwMode="auto">
                <a:xfrm>
                  <a:off x="1147763" y="3221038"/>
                  <a:ext cx="50800" cy="23813"/>
                </a:xfrm>
                <a:custGeom>
                  <a:avLst/>
                  <a:gdLst>
                    <a:gd name="T0" fmla="*/ 2147483647 w 32"/>
                    <a:gd name="T1" fmla="*/ 0 h 15"/>
                    <a:gd name="T2" fmla="*/ 2147483647 w 32"/>
                    <a:gd name="T3" fmla="*/ 0 h 15"/>
                    <a:gd name="T4" fmla="*/ 0 w 32"/>
                    <a:gd name="T5" fmla="*/ 2147483647 h 15"/>
                    <a:gd name="T6" fmla="*/ 2147483647 w 32"/>
                    <a:gd name="T7" fmla="*/ 2147483647 h 15"/>
                    <a:gd name="T8" fmla="*/ 2147483647 w 32"/>
                    <a:gd name="T9" fmla="*/ 2147483647 h 15"/>
                    <a:gd name="T10" fmla="*/ 2147483647 w 32"/>
                    <a:gd name="T11" fmla="*/ 2147483647 h 15"/>
                    <a:gd name="T12" fmla="*/ 2147483647 w 32"/>
                    <a:gd name="T13" fmla="*/ 2147483647 h 15"/>
                    <a:gd name="T14" fmla="*/ 2147483647 w 32"/>
                    <a:gd name="T15" fmla="*/ 2147483647 h 15"/>
                    <a:gd name="T16" fmla="*/ 2147483647 w 32"/>
                    <a:gd name="T17" fmla="*/ 0 h 15"/>
                    <a:gd name="T18" fmla="*/ 2147483647 w 32"/>
                    <a:gd name="T19" fmla="*/ 0 h 15"/>
                    <a:gd name="T20" fmla="*/ 2147483647 w 32"/>
                    <a:gd name="T21" fmla="*/ 0 h 15"/>
                    <a:gd name="T22" fmla="*/ 2147483647 w 32"/>
                    <a:gd name="T23" fmla="*/ 0 h 1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2"/>
                    <a:gd name="T37" fmla="*/ 0 h 15"/>
                    <a:gd name="T38" fmla="*/ 32 w 32"/>
                    <a:gd name="T39" fmla="*/ 15 h 1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2" h="15">
                      <a:moveTo>
                        <a:pt x="28" y="0"/>
                      </a:moveTo>
                      <a:lnTo>
                        <a:pt x="24" y="0"/>
                      </a:lnTo>
                      <a:lnTo>
                        <a:pt x="0" y="7"/>
                      </a:lnTo>
                      <a:lnTo>
                        <a:pt x="4" y="15"/>
                      </a:lnTo>
                      <a:lnTo>
                        <a:pt x="28" y="7"/>
                      </a:lnTo>
                      <a:lnTo>
                        <a:pt x="32" y="4"/>
                      </a:lnTo>
                      <a:lnTo>
                        <a:pt x="32" y="0"/>
                      </a:lnTo>
                      <a:lnTo>
                        <a:pt x="28" y="0"/>
                      </a:lnTo>
                      <a:lnTo>
                        <a:pt x="24" y="0"/>
                      </a:lnTo>
                      <a:lnTo>
                        <a:pt x="28"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7438" name="Freeform 176"/>
                <p:cNvSpPr>
                  <a:spLocks/>
                </p:cNvSpPr>
                <p:nvPr/>
              </p:nvSpPr>
              <p:spPr bwMode="auto">
                <a:xfrm>
                  <a:off x="1192213" y="3208338"/>
                  <a:ext cx="96838" cy="23813"/>
                </a:xfrm>
                <a:custGeom>
                  <a:avLst/>
                  <a:gdLst>
                    <a:gd name="T0" fmla="*/ 2147483647 w 61"/>
                    <a:gd name="T1" fmla="*/ 0 h 15"/>
                    <a:gd name="T2" fmla="*/ 2147483647 w 61"/>
                    <a:gd name="T3" fmla="*/ 0 h 15"/>
                    <a:gd name="T4" fmla="*/ 2147483647 w 61"/>
                    <a:gd name="T5" fmla="*/ 0 h 15"/>
                    <a:gd name="T6" fmla="*/ 2147483647 w 61"/>
                    <a:gd name="T7" fmla="*/ 2147483647 h 15"/>
                    <a:gd name="T8" fmla="*/ 2147483647 w 61"/>
                    <a:gd name="T9" fmla="*/ 2147483647 h 15"/>
                    <a:gd name="T10" fmla="*/ 2147483647 w 61"/>
                    <a:gd name="T11" fmla="*/ 2147483647 h 15"/>
                    <a:gd name="T12" fmla="*/ 2147483647 w 61"/>
                    <a:gd name="T13" fmla="*/ 2147483647 h 15"/>
                    <a:gd name="T14" fmla="*/ 2147483647 w 61"/>
                    <a:gd name="T15" fmla="*/ 2147483647 h 15"/>
                    <a:gd name="T16" fmla="*/ 0 w 61"/>
                    <a:gd name="T17" fmla="*/ 2147483647 h 15"/>
                    <a:gd name="T18" fmla="*/ 0 w 61"/>
                    <a:gd name="T19" fmla="*/ 2147483647 h 15"/>
                    <a:gd name="T20" fmla="*/ 0 w 61"/>
                    <a:gd name="T21" fmla="*/ 2147483647 h 15"/>
                    <a:gd name="T22" fmla="*/ 0 w 61"/>
                    <a:gd name="T23" fmla="*/ 2147483647 h 15"/>
                    <a:gd name="T24" fmla="*/ 2147483647 w 61"/>
                    <a:gd name="T25" fmla="*/ 2147483647 h 15"/>
                    <a:gd name="T26" fmla="*/ 2147483647 w 61"/>
                    <a:gd name="T27" fmla="*/ 2147483647 h 15"/>
                    <a:gd name="T28" fmla="*/ 2147483647 w 61"/>
                    <a:gd name="T29" fmla="*/ 2147483647 h 15"/>
                    <a:gd name="T30" fmla="*/ 2147483647 w 61"/>
                    <a:gd name="T31" fmla="*/ 2147483647 h 15"/>
                    <a:gd name="T32" fmla="*/ 2147483647 w 61"/>
                    <a:gd name="T33" fmla="*/ 2147483647 h 15"/>
                    <a:gd name="T34" fmla="*/ 2147483647 w 61"/>
                    <a:gd name="T35" fmla="*/ 2147483647 h 15"/>
                    <a:gd name="T36" fmla="*/ 2147483647 w 61"/>
                    <a:gd name="T37" fmla="*/ 2147483647 h 15"/>
                    <a:gd name="T38" fmla="*/ 2147483647 w 61"/>
                    <a:gd name="T39" fmla="*/ 2147483647 h 15"/>
                    <a:gd name="T40" fmla="*/ 2147483647 w 61"/>
                    <a:gd name="T41" fmla="*/ 0 h 1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61"/>
                    <a:gd name="T64" fmla="*/ 0 h 15"/>
                    <a:gd name="T65" fmla="*/ 61 w 61"/>
                    <a:gd name="T66" fmla="*/ 15 h 1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61" h="15">
                      <a:moveTo>
                        <a:pt x="57" y="0"/>
                      </a:moveTo>
                      <a:lnTo>
                        <a:pt x="57" y="0"/>
                      </a:lnTo>
                      <a:lnTo>
                        <a:pt x="45" y="0"/>
                      </a:lnTo>
                      <a:lnTo>
                        <a:pt x="37" y="4"/>
                      </a:lnTo>
                      <a:lnTo>
                        <a:pt x="25" y="4"/>
                      </a:lnTo>
                      <a:lnTo>
                        <a:pt x="16" y="8"/>
                      </a:lnTo>
                      <a:lnTo>
                        <a:pt x="12" y="8"/>
                      </a:lnTo>
                      <a:lnTo>
                        <a:pt x="4" y="8"/>
                      </a:lnTo>
                      <a:lnTo>
                        <a:pt x="0" y="8"/>
                      </a:lnTo>
                      <a:lnTo>
                        <a:pt x="0" y="15"/>
                      </a:lnTo>
                      <a:lnTo>
                        <a:pt x="4" y="15"/>
                      </a:lnTo>
                      <a:lnTo>
                        <a:pt x="12" y="15"/>
                      </a:lnTo>
                      <a:lnTo>
                        <a:pt x="16" y="15"/>
                      </a:lnTo>
                      <a:lnTo>
                        <a:pt x="29" y="15"/>
                      </a:lnTo>
                      <a:lnTo>
                        <a:pt x="37" y="12"/>
                      </a:lnTo>
                      <a:lnTo>
                        <a:pt x="49" y="12"/>
                      </a:lnTo>
                      <a:lnTo>
                        <a:pt x="61" y="8"/>
                      </a:lnTo>
                      <a:lnTo>
                        <a:pt x="57"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7439" name="Freeform 177"/>
                <p:cNvSpPr>
                  <a:spLocks/>
                </p:cNvSpPr>
                <p:nvPr/>
              </p:nvSpPr>
              <p:spPr bwMode="auto">
                <a:xfrm>
                  <a:off x="1282700" y="3170238"/>
                  <a:ext cx="52388" cy="50800"/>
                </a:xfrm>
                <a:custGeom>
                  <a:avLst/>
                  <a:gdLst>
                    <a:gd name="T0" fmla="*/ 2147483647 w 33"/>
                    <a:gd name="T1" fmla="*/ 2147483647 h 32"/>
                    <a:gd name="T2" fmla="*/ 2147483647 w 33"/>
                    <a:gd name="T3" fmla="*/ 2147483647 h 32"/>
                    <a:gd name="T4" fmla="*/ 2147483647 w 33"/>
                    <a:gd name="T5" fmla="*/ 2147483647 h 32"/>
                    <a:gd name="T6" fmla="*/ 2147483647 w 33"/>
                    <a:gd name="T7" fmla="*/ 2147483647 h 32"/>
                    <a:gd name="T8" fmla="*/ 2147483647 w 33"/>
                    <a:gd name="T9" fmla="*/ 2147483647 h 32"/>
                    <a:gd name="T10" fmla="*/ 2147483647 w 33"/>
                    <a:gd name="T11" fmla="*/ 2147483647 h 32"/>
                    <a:gd name="T12" fmla="*/ 2147483647 w 33"/>
                    <a:gd name="T13" fmla="*/ 2147483647 h 32"/>
                    <a:gd name="T14" fmla="*/ 2147483647 w 33"/>
                    <a:gd name="T15" fmla="*/ 2147483647 h 32"/>
                    <a:gd name="T16" fmla="*/ 2147483647 w 33"/>
                    <a:gd name="T17" fmla="*/ 2147483647 h 32"/>
                    <a:gd name="T18" fmla="*/ 0 w 33"/>
                    <a:gd name="T19" fmla="*/ 2147483647 h 32"/>
                    <a:gd name="T20" fmla="*/ 2147483647 w 33"/>
                    <a:gd name="T21" fmla="*/ 2147483647 h 32"/>
                    <a:gd name="T22" fmla="*/ 2147483647 w 33"/>
                    <a:gd name="T23" fmla="*/ 2147483647 h 32"/>
                    <a:gd name="T24" fmla="*/ 2147483647 w 33"/>
                    <a:gd name="T25" fmla="*/ 2147483647 h 32"/>
                    <a:gd name="T26" fmla="*/ 2147483647 w 33"/>
                    <a:gd name="T27" fmla="*/ 2147483647 h 32"/>
                    <a:gd name="T28" fmla="*/ 2147483647 w 33"/>
                    <a:gd name="T29" fmla="*/ 2147483647 h 32"/>
                    <a:gd name="T30" fmla="*/ 2147483647 w 33"/>
                    <a:gd name="T31" fmla="*/ 2147483647 h 32"/>
                    <a:gd name="T32" fmla="*/ 2147483647 w 33"/>
                    <a:gd name="T33" fmla="*/ 2147483647 h 32"/>
                    <a:gd name="T34" fmla="*/ 2147483647 w 33"/>
                    <a:gd name="T35" fmla="*/ 2147483647 h 32"/>
                    <a:gd name="T36" fmla="*/ 2147483647 w 33"/>
                    <a:gd name="T37" fmla="*/ 2147483647 h 32"/>
                    <a:gd name="T38" fmla="*/ 2147483647 w 33"/>
                    <a:gd name="T39" fmla="*/ 2147483647 h 32"/>
                    <a:gd name="T40" fmla="*/ 2147483647 w 33"/>
                    <a:gd name="T41" fmla="*/ 2147483647 h 32"/>
                    <a:gd name="T42" fmla="*/ 2147483647 w 33"/>
                    <a:gd name="T43" fmla="*/ 2147483647 h 32"/>
                    <a:gd name="T44" fmla="*/ 2147483647 w 33"/>
                    <a:gd name="T45" fmla="*/ 0 h 32"/>
                    <a:gd name="T46" fmla="*/ 2147483647 w 33"/>
                    <a:gd name="T47" fmla="*/ 0 h 32"/>
                    <a:gd name="T48" fmla="*/ 2147483647 w 33"/>
                    <a:gd name="T49" fmla="*/ 2147483647 h 32"/>
                    <a:gd name="T50" fmla="*/ 2147483647 w 33"/>
                    <a:gd name="T51" fmla="*/ 2147483647 h 32"/>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33"/>
                    <a:gd name="T79" fmla="*/ 0 h 32"/>
                    <a:gd name="T80" fmla="*/ 33 w 33"/>
                    <a:gd name="T81" fmla="*/ 32 h 32"/>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33" h="32">
                      <a:moveTo>
                        <a:pt x="24" y="4"/>
                      </a:moveTo>
                      <a:lnTo>
                        <a:pt x="24" y="4"/>
                      </a:lnTo>
                      <a:lnTo>
                        <a:pt x="20" y="8"/>
                      </a:lnTo>
                      <a:lnTo>
                        <a:pt x="16" y="12"/>
                      </a:lnTo>
                      <a:lnTo>
                        <a:pt x="12" y="16"/>
                      </a:lnTo>
                      <a:lnTo>
                        <a:pt x="4" y="20"/>
                      </a:lnTo>
                      <a:lnTo>
                        <a:pt x="0" y="24"/>
                      </a:lnTo>
                      <a:lnTo>
                        <a:pt x="4" y="32"/>
                      </a:lnTo>
                      <a:lnTo>
                        <a:pt x="12" y="28"/>
                      </a:lnTo>
                      <a:lnTo>
                        <a:pt x="16" y="24"/>
                      </a:lnTo>
                      <a:lnTo>
                        <a:pt x="20" y="20"/>
                      </a:lnTo>
                      <a:lnTo>
                        <a:pt x="24" y="16"/>
                      </a:lnTo>
                      <a:lnTo>
                        <a:pt x="28" y="12"/>
                      </a:lnTo>
                      <a:lnTo>
                        <a:pt x="33" y="8"/>
                      </a:lnTo>
                      <a:lnTo>
                        <a:pt x="28" y="8"/>
                      </a:lnTo>
                      <a:lnTo>
                        <a:pt x="33" y="8"/>
                      </a:lnTo>
                      <a:lnTo>
                        <a:pt x="33" y="4"/>
                      </a:lnTo>
                      <a:lnTo>
                        <a:pt x="28" y="0"/>
                      </a:lnTo>
                      <a:lnTo>
                        <a:pt x="24" y="0"/>
                      </a:lnTo>
                      <a:lnTo>
                        <a:pt x="24" y="4"/>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7440" name="Freeform 178"/>
                <p:cNvSpPr>
                  <a:spLocks/>
                </p:cNvSpPr>
                <p:nvPr/>
              </p:nvSpPr>
              <p:spPr bwMode="auto">
                <a:xfrm>
                  <a:off x="1320800" y="3151188"/>
                  <a:ext cx="39688" cy="31750"/>
                </a:xfrm>
                <a:custGeom>
                  <a:avLst/>
                  <a:gdLst>
                    <a:gd name="T0" fmla="*/ 2147483647 w 25"/>
                    <a:gd name="T1" fmla="*/ 2147483647 h 20"/>
                    <a:gd name="T2" fmla="*/ 2147483647 w 25"/>
                    <a:gd name="T3" fmla="*/ 0 h 20"/>
                    <a:gd name="T4" fmla="*/ 0 w 25"/>
                    <a:gd name="T5" fmla="*/ 2147483647 h 20"/>
                    <a:gd name="T6" fmla="*/ 2147483647 w 25"/>
                    <a:gd name="T7" fmla="*/ 2147483647 h 20"/>
                    <a:gd name="T8" fmla="*/ 2147483647 w 25"/>
                    <a:gd name="T9" fmla="*/ 2147483647 h 20"/>
                    <a:gd name="T10" fmla="*/ 2147483647 w 25"/>
                    <a:gd name="T11" fmla="*/ 2147483647 h 20"/>
                    <a:gd name="T12" fmla="*/ 2147483647 w 25"/>
                    <a:gd name="T13" fmla="*/ 2147483647 h 20"/>
                    <a:gd name="T14" fmla="*/ 2147483647 w 25"/>
                    <a:gd name="T15" fmla="*/ 2147483647 h 20"/>
                    <a:gd name="T16" fmla="*/ 2147483647 w 25"/>
                    <a:gd name="T17" fmla="*/ 0 h 20"/>
                    <a:gd name="T18" fmla="*/ 2147483647 w 25"/>
                    <a:gd name="T19" fmla="*/ 0 h 20"/>
                    <a:gd name="T20" fmla="*/ 2147483647 w 25"/>
                    <a:gd name="T21" fmla="*/ 0 h 20"/>
                    <a:gd name="T22" fmla="*/ 2147483647 w 25"/>
                    <a:gd name="T23" fmla="*/ 2147483647 h 2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5"/>
                    <a:gd name="T37" fmla="*/ 0 h 20"/>
                    <a:gd name="T38" fmla="*/ 25 w 25"/>
                    <a:gd name="T39" fmla="*/ 20 h 2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5" h="20">
                      <a:moveTo>
                        <a:pt x="17" y="4"/>
                      </a:moveTo>
                      <a:lnTo>
                        <a:pt x="21" y="0"/>
                      </a:lnTo>
                      <a:lnTo>
                        <a:pt x="0" y="16"/>
                      </a:lnTo>
                      <a:lnTo>
                        <a:pt x="4" y="20"/>
                      </a:lnTo>
                      <a:lnTo>
                        <a:pt x="25" y="8"/>
                      </a:lnTo>
                      <a:lnTo>
                        <a:pt x="25" y="4"/>
                      </a:lnTo>
                      <a:lnTo>
                        <a:pt x="25" y="8"/>
                      </a:lnTo>
                      <a:lnTo>
                        <a:pt x="25" y="4"/>
                      </a:lnTo>
                      <a:lnTo>
                        <a:pt x="25" y="0"/>
                      </a:lnTo>
                      <a:lnTo>
                        <a:pt x="21" y="0"/>
                      </a:lnTo>
                      <a:lnTo>
                        <a:pt x="17" y="4"/>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7441" name="Freeform 179"/>
                <p:cNvSpPr>
                  <a:spLocks/>
                </p:cNvSpPr>
                <p:nvPr/>
              </p:nvSpPr>
              <p:spPr bwMode="auto">
                <a:xfrm>
                  <a:off x="1347788" y="3114675"/>
                  <a:ext cx="12700" cy="42863"/>
                </a:xfrm>
                <a:custGeom>
                  <a:avLst/>
                  <a:gdLst>
                    <a:gd name="T0" fmla="*/ 0 w 8"/>
                    <a:gd name="T1" fmla="*/ 2147483647 h 27"/>
                    <a:gd name="T2" fmla="*/ 0 w 8"/>
                    <a:gd name="T3" fmla="*/ 2147483647 h 27"/>
                    <a:gd name="T4" fmla="*/ 0 w 8"/>
                    <a:gd name="T5" fmla="*/ 2147483647 h 27"/>
                    <a:gd name="T6" fmla="*/ 2147483647 w 8"/>
                    <a:gd name="T7" fmla="*/ 2147483647 h 27"/>
                    <a:gd name="T8" fmla="*/ 2147483647 w 8"/>
                    <a:gd name="T9" fmla="*/ 2147483647 h 27"/>
                    <a:gd name="T10" fmla="*/ 2147483647 w 8"/>
                    <a:gd name="T11" fmla="*/ 0 h 27"/>
                    <a:gd name="T12" fmla="*/ 2147483647 w 8"/>
                    <a:gd name="T13" fmla="*/ 2147483647 h 27"/>
                    <a:gd name="T14" fmla="*/ 2147483647 w 8"/>
                    <a:gd name="T15" fmla="*/ 0 h 27"/>
                    <a:gd name="T16" fmla="*/ 2147483647 w 8"/>
                    <a:gd name="T17" fmla="*/ 0 h 27"/>
                    <a:gd name="T18" fmla="*/ 0 w 8"/>
                    <a:gd name="T19" fmla="*/ 0 h 27"/>
                    <a:gd name="T20" fmla="*/ 0 w 8"/>
                    <a:gd name="T21" fmla="*/ 2147483647 h 27"/>
                    <a:gd name="T22" fmla="*/ 0 w 8"/>
                    <a:gd name="T23" fmla="*/ 2147483647 h 2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27"/>
                    <a:gd name="T38" fmla="*/ 8 w 8"/>
                    <a:gd name="T39" fmla="*/ 27 h 2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27">
                      <a:moveTo>
                        <a:pt x="0" y="4"/>
                      </a:moveTo>
                      <a:lnTo>
                        <a:pt x="0" y="4"/>
                      </a:lnTo>
                      <a:lnTo>
                        <a:pt x="0" y="27"/>
                      </a:lnTo>
                      <a:lnTo>
                        <a:pt x="8" y="27"/>
                      </a:lnTo>
                      <a:lnTo>
                        <a:pt x="8" y="4"/>
                      </a:lnTo>
                      <a:lnTo>
                        <a:pt x="8" y="0"/>
                      </a:lnTo>
                      <a:lnTo>
                        <a:pt x="8" y="4"/>
                      </a:lnTo>
                      <a:lnTo>
                        <a:pt x="8" y="0"/>
                      </a:lnTo>
                      <a:lnTo>
                        <a:pt x="4" y="0"/>
                      </a:lnTo>
                      <a:lnTo>
                        <a:pt x="0" y="0"/>
                      </a:lnTo>
                      <a:lnTo>
                        <a:pt x="0" y="4"/>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7442" name="Freeform 180"/>
                <p:cNvSpPr>
                  <a:spLocks/>
                </p:cNvSpPr>
                <p:nvPr/>
              </p:nvSpPr>
              <p:spPr bwMode="auto">
                <a:xfrm>
                  <a:off x="1057275" y="2582863"/>
                  <a:ext cx="303213" cy="538163"/>
                </a:xfrm>
                <a:custGeom>
                  <a:avLst/>
                  <a:gdLst>
                    <a:gd name="T0" fmla="*/ 2147483647 w 191"/>
                    <a:gd name="T1" fmla="*/ 2147483647 h 339"/>
                    <a:gd name="T2" fmla="*/ 0 w 191"/>
                    <a:gd name="T3" fmla="*/ 2147483647 h 339"/>
                    <a:gd name="T4" fmla="*/ 2147483647 w 191"/>
                    <a:gd name="T5" fmla="*/ 2147483647 h 339"/>
                    <a:gd name="T6" fmla="*/ 2147483647 w 191"/>
                    <a:gd name="T7" fmla="*/ 2147483647 h 339"/>
                    <a:gd name="T8" fmla="*/ 2147483647 w 191"/>
                    <a:gd name="T9" fmla="*/ 0 h 339"/>
                    <a:gd name="T10" fmla="*/ 2147483647 w 191"/>
                    <a:gd name="T11" fmla="*/ 0 h 339"/>
                    <a:gd name="T12" fmla="*/ 2147483647 w 191"/>
                    <a:gd name="T13" fmla="*/ 0 h 339"/>
                    <a:gd name="T14" fmla="*/ 2147483647 w 191"/>
                    <a:gd name="T15" fmla="*/ 0 h 339"/>
                    <a:gd name="T16" fmla="*/ 0 w 191"/>
                    <a:gd name="T17" fmla="*/ 0 h 339"/>
                    <a:gd name="T18" fmla="*/ 0 w 191"/>
                    <a:gd name="T19" fmla="*/ 0 h 339"/>
                    <a:gd name="T20" fmla="*/ 0 w 191"/>
                    <a:gd name="T21" fmla="*/ 2147483647 h 339"/>
                    <a:gd name="T22" fmla="*/ 2147483647 w 191"/>
                    <a:gd name="T23" fmla="*/ 2147483647 h 33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91"/>
                    <a:gd name="T37" fmla="*/ 0 h 339"/>
                    <a:gd name="T38" fmla="*/ 191 w 191"/>
                    <a:gd name="T39" fmla="*/ 339 h 33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91" h="339">
                      <a:moveTo>
                        <a:pt x="4" y="8"/>
                      </a:moveTo>
                      <a:lnTo>
                        <a:pt x="0" y="4"/>
                      </a:lnTo>
                      <a:lnTo>
                        <a:pt x="183" y="339"/>
                      </a:lnTo>
                      <a:lnTo>
                        <a:pt x="191" y="335"/>
                      </a:lnTo>
                      <a:lnTo>
                        <a:pt x="8" y="0"/>
                      </a:lnTo>
                      <a:lnTo>
                        <a:pt x="4" y="0"/>
                      </a:lnTo>
                      <a:lnTo>
                        <a:pt x="8" y="0"/>
                      </a:lnTo>
                      <a:lnTo>
                        <a:pt x="4" y="0"/>
                      </a:lnTo>
                      <a:lnTo>
                        <a:pt x="0" y="0"/>
                      </a:lnTo>
                      <a:lnTo>
                        <a:pt x="0" y="4"/>
                      </a:lnTo>
                      <a:lnTo>
                        <a:pt x="4" y="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7443" name="Freeform 181"/>
                <p:cNvSpPr>
                  <a:spLocks/>
                </p:cNvSpPr>
                <p:nvPr/>
              </p:nvSpPr>
              <p:spPr bwMode="auto">
                <a:xfrm>
                  <a:off x="1063625" y="2563813"/>
                  <a:ext cx="84138" cy="638175"/>
                </a:xfrm>
                <a:custGeom>
                  <a:avLst/>
                  <a:gdLst>
                    <a:gd name="T0" fmla="*/ 2147483647 w 53"/>
                    <a:gd name="T1" fmla="*/ 2147483647 h 402"/>
                    <a:gd name="T2" fmla="*/ 2147483647 w 53"/>
                    <a:gd name="T3" fmla="*/ 0 h 402"/>
                    <a:gd name="T4" fmla="*/ 0 w 53"/>
                    <a:gd name="T5" fmla="*/ 2147483647 h 402"/>
                    <a:gd name="T6" fmla="*/ 0 w 53"/>
                    <a:gd name="T7" fmla="*/ 2147483647 h 402"/>
                    <a:gd name="T8" fmla="*/ 2147483647 w 53"/>
                    <a:gd name="T9" fmla="*/ 2147483647 h 402"/>
                    <a:gd name="T10" fmla="*/ 2147483647 w 53"/>
                    <a:gd name="T11" fmla="*/ 2147483647 h 402"/>
                    <a:gd name="T12" fmla="*/ 0 60000 65536"/>
                    <a:gd name="T13" fmla="*/ 0 60000 65536"/>
                    <a:gd name="T14" fmla="*/ 0 60000 65536"/>
                    <a:gd name="T15" fmla="*/ 0 60000 65536"/>
                    <a:gd name="T16" fmla="*/ 0 60000 65536"/>
                    <a:gd name="T17" fmla="*/ 0 60000 65536"/>
                    <a:gd name="T18" fmla="*/ 0 w 53"/>
                    <a:gd name="T19" fmla="*/ 0 h 402"/>
                    <a:gd name="T20" fmla="*/ 53 w 53"/>
                    <a:gd name="T21" fmla="*/ 402 h 402"/>
                  </a:gdLst>
                  <a:ahLst/>
                  <a:cxnLst>
                    <a:cxn ang="T12">
                      <a:pos x="T0" y="T1"/>
                    </a:cxn>
                    <a:cxn ang="T13">
                      <a:pos x="T2" y="T3"/>
                    </a:cxn>
                    <a:cxn ang="T14">
                      <a:pos x="T4" y="T5"/>
                    </a:cxn>
                    <a:cxn ang="T15">
                      <a:pos x="T6" y="T7"/>
                    </a:cxn>
                    <a:cxn ang="T16">
                      <a:pos x="T8" y="T9"/>
                    </a:cxn>
                    <a:cxn ang="T17">
                      <a:pos x="T10" y="T11"/>
                    </a:cxn>
                  </a:cxnLst>
                  <a:rect l="T18" t="T19" r="T20" b="T21"/>
                  <a:pathLst>
                    <a:path w="53" h="402">
                      <a:moveTo>
                        <a:pt x="53" y="402"/>
                      </a:moveTo>
                      <a:lnTo>
                        <a:pt x="53" y="0"/>
                      </a:lnTo>
                      <a:lnTo>
                        <a:pt x="0" y="16"/>
                      </a:lnTo>
                      <a:lnTo>
                        <a:pt x="0" y="398"/>
                      </a:lnTo>
                      <a:lnTo>
                        <a:pt x="53" y="402"/>
                      </a:lnTo>
                      <a:close/>
                    </a:path>
                  </a:pathLst>
                </a:custGeom>
                <a:solidFill>
                  <a:srgbClr val="999999"/>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7444" name="Freeform 182"/>
                <p:cNvSpPr>
                  <a:spLocks/>
                </p:cNvSpPr>
                <p:nvPr/>
              </p:nvSpPr>
              <p:spPr bwMode="auto">
                <a:xfrm>
                  <a:off x="1141413" y="2559050"/>
                  <a:ext cx="12700" cy="642938"/>
                </a:xfrm>
                <a:custGeom>
                  <a:avLst/>
                  <a:gdLst>
                    <a:gd name="T0" fmla="*/ 2147483647 w 8"/>
                    <a:gd name="T1" fmla="*/ 2147483647 h 405"/>
                    <a:gd name="T2" fmla="*/ 0 w 8"/>
                    <a:gd name="T3" fmla="*/ 2147483647 h 405"/>
                    <a:gd name="T4" fmla="*/ 0 w 8"/>
                    <a:gd name="T5" fmla="*/ 2147483647 h 405"/>
                    <a:gd name="T6" fmla="*/ 2147483647 w 8"/>
                    <a:gd name="T7" fmla="*/ 2147483647 h 405"/>
                    <a:gd name="T8" fmla="*/ 2147483647 w 8"/>
                    <a:gd name="T9" fmla="*/ 2147483647 h 405"/>
                    <a:gd name="T10" fmla="*/ 2147483647 w 8"/>
                    <a:gd name="T11" fmla="*/ 0 h 405"/>
                    <a:gd name="T12" fmla="*/ 2147483647 w 8"/>
                    <a:gd name="T13" fmla="*/ 2147483647 h 405"/>
                    <a:gd name="T14" fmla="*/ 2147483647 w 8"/>
                    <a:gd name="T15" fmla="*/ 0 h 405"/>
                    <a:gd name="T16" fmla="*/ 2147483647 w 8"/>
                    <a:gd name="T17" fmla="*/ 0 h 405"/>
                    <a:gd name="T18" fmla="*/ 0 w 8"/>
                    <a:gd name="T19" fmla="*/ 0 h 405"/>
                    <a:gd name="T20" fmla="*/ 0 w 8"/>
                    <a:gd name="T21" fmla="*/ 2147483647 h 405"/>
                    <a:gd name="T22" fmla="*/ 2147483647 w 8"/>
                    <a:gd name="T23" fmla="*/ 2147483647 h 40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405"/>
                    <a:gd name="T38" fmla="*/ 8 w 8"/>
                    <a:gd name="T39" fmla="*/ 405 h 40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405">
                      <a:moveTo>
                        <a:pt x="8" y="7"/>
                      </a:moveTo>
                      <a:lnTo>
                        <a:pt x="0" y="3"/>
                      </a:lnTo>
                      <a:lnTo>
                        <a:pt x="0" y="405"/>
                      </a:lnTo>
                      <a:lnTo>
                        <a:pt x="8" y="405"/>
                      </a:lnTo>
                      <a:lnTo>
                        <a:pt x="8" y="3"/>
                      </a:lnTo>
                      <a:lnTo>
                        <a:pt x="4" y="0"/>
                      </a:lnTo>
                      <a:lnTo>
                        <a:pt x="8" y="3"/>
                      </a:lnTo>
                      <a:lnTo>
                        <a:pt x="8" y="0"/>
                      </a:lnTo>
                      <a:lnTo>
                        <a:pt x="4" y="0"/>
                      </a:lnTo>
                      <a:lnTo>
                        <a:pt x="0" y="0"/>
                      </a:lnTo>
                      <a:lnTo>
                        <a:pt x="0" y="3"/>
                      </a:lnTo>
                      <a:lnTo>
                        <a:pt x="8" y="7"/>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7445" name="Freeform 183"/>
                <p:cNvSpPr>
                  <a:spLocks/>
                </p:cNvSpPr>
                <p:nvPr/>
              </p:nvSpPr>
              <p:spPr bwMode="auto">
                <a:xfrm>
                  <a:off x="1057275" y="2559050"/>
                  <a:ext cx="96838" cy="36513"/>
                </a:xfrm>
                <a:custGeom>
                  <a:avLst/>
                  <a:gdLst>
                    <a:gd name="T0" fmla="*/ 2147483647 w 61"/>
                    <a:gd name="T1" fmla="*/ 2147483647 h 23"/>
                    <a:gd name="T2" fmla="*/ 2147483647 w 61"/>
                    <a:gd name="T3" fmla="*/ 2147483647 h 23"/>
                    <a:gd name="T4" fmla="*/ 2147483647 w 61"/>
                    <a:gd name="T5" fmla="*/ 2147483647 h 23"/>
                    <a:gd name="T6" fmla="*/ 2147483647 w 61"/>
                    <a:gd name="T7" fmla="*/ 0 h 23"/>
                    <a:gd name="T8" fmla="*/ 2147483647 w 61"/>
                    <a:gd name="T9" fmla="*/ 2147483647 h 23"/>
                    <a:gd name="T10" fmla="*/ 0 w 61"/>
                    <a:gd name="T11" fmla="*/ 2147483647 h 23"/>
                    <a:gd name="T12" fmla="*/ 2147483647 w 61"/>
                    <a:gd name="T13" fmla="*/ 2147483647 h 23"/>
                    <a:gd name="T14" fmla="*/ 0 w 61"/>
                    <a:gd name="T15" fmla="*/ 2147483647 h 23"/>
                    <a:gd name="T16" fmla="*/ 0 w 61"/>
                    <a:gd name="T17" fmla="*/ 2147483647 h 23"/>
                    <a:gd name="T18" fmla="*/ 0 w 61"/>
                    <a:gd name="T19" fmla="*/ 2147483647 h 23"/>
                    <a:gd name="T20" fmla="*/ 2147483647 w 61"/>
                    <a:gd name="T21" fmla="*/ 2147483647 h 23"/>
                    <a:gd name="T22" fmla="*/ 2147483647 w 61"/>
                    <a:gd name="T23" fmla="*/ 2147483647 h 2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61"/>
                    <a:gd name="T37" fmla="*/ 0 h 23"/>
                    <a:gd name="T38" fmla="*/ 61 w 61"/>
                    <a:gd name="T39" fmla="*/ 23 h 2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61" h="23">
                      <a:moveTo>
                        <a:pt x="8" y="19"/>
                      </a:moveTo>
                      <a:lnTo>
                        <a:pt x="4" y="23"/>
                      </a:lnTo>
                      <a:lnTo>
                        <a:pt x="61" y="7"/>
                      </a:lnTo>
                      <a:lnTo>
                        <a:pt x="57" y="0"/>
                      </a:lnTo>
                      <a:lnTo>
                        <a:pt x="4" y="15"/>
                      </a:lnTo>
                      <a:lnTo>
                        <a:pt x="0" y="19"/>
                      </a:lnTo>
                      <a:lnTo>
                        <a:pt x="4" y="15"/>
                      </a:lnTo>
                      <a:lnTo>
                        <a:pt x="0" y="15"/>
                      </a:lnTo>
                      <a:lnTo>
                        <a:pt x="0" y="19"/>
                      </a:lnTo>
                      <a:lnTo>
                        <a:pt x="0" y="23"/>
                      </a:lnTo>
                      <a:lnTo>
                        <a:pt x="4" y="23"/>
                      </a:lnTo>
                      <a:lnTo>
                        <a:pt x="8" y="19"/>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7446" name="Freeform 184"/>
                <p:cNvSpPr>
                  <a:spLocks/>
                </p:cNvSpPr>
                <p:nvPr/>
              </p:nvSpPr>
              <p:spPr bwMode="auto">
                <a:xfrm>
                  <a:off x="1057275" y="2589213"/>
                  <a:ext cx="12700" cy="612775"/>
                </a:xfrm>
                <a:custGeom>
                  <a:avLst/>
                  <a:gdLst>
                    <a:gd name="T0" fmla="*/ 2147483647 w 8"/>
                    <a:gd name="T1" fmla="*/ 2147483647 h 386"/>
                    <a:gd name="T2" fmla="*/ 2147483647 w 8"/>
                    <a:gd name="T3" fmla="*/ 2147483647 h 386"/>
                    <a:gd name="T4" fmla="*/ 2147483647 w 8"/>
                    <a:gd name="T5" fmla="*/ 0 h 386"/>
                    <a:gd name="T6" fmla="*/ 0 w 8"/>
                    <a:gd name="T7" fmla="*/ 0 h 386"/>
                    <a:gd name="T8" fmla="*/ 0 w 8"/>
                    <a:gd name="T9" fmla="*/ 2147483647 h 386"/>
                    <a:gd name="T10" fmla="*/ 2147483647 w 8"/>
                    <a:gd name="T11" fmla="*/ 2147483647 h 386"/>
                    <a:gd name="T12" fmla="*/ 0 w 8"/>
                    <a:gd name="T13" fmla="*/ 2147483647 h 386"/>
                    <a:gd name="T14" fmla="*/ 0 w 8"/>
                    <a:gd name="T15" fmla="*/ 2147483647 h 386"/>
                    <a:gd name="T16" fmla="*/ 2147483647 w 8"/>
                    <a:gd name="T17" fmla="*/ 2147483647 h 386"/>
                    <a:gd name="T18" fmla="*/ 2147483647 w 8"/>
                    <a:gd name="T19" fmla="*/ 2147483647 h 386"/>
                    <a:gd name="T20" fmla="*/ 2147483647 w 8"/>
                    <a:gd name="T21" fmla="*/ 2147483647 h 386"/>
                    <a:gd name="T22" fmla="*/ 2147483647 w 8"/>
                    <a:gd name="T23" fmla="*/ 2147483647 h 38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386"/>
                    <a:gd name="T38" fmla="*/ 8 w 8"/>
                    <a:gd name="T39" fmla="*/ 386 h 38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386">
                      <a:moveTo>
                        <a:pt x="4" y="378"/>
                      </a:moveTo>
                      <a:lnTo>
                        <a:pt x="8" y="382"/>
                      </a:lnTo>
                      <a:lnTo>
                        <a:pt x="8" y="0"/>
                      </a:lnTo>
                      <a:lnTo>
                        <a:pt x="0" y="0"/>
                      </a:lnTo>
                      <a:lnTo>
                        <a:pt x="0" y="382"/>
                      </a:lnTo>
                      <a:lnTo>
                        <a:pt x="4" y="386"/>
                      </a:lnTo>
                      <a:lnTo>
                        <a:pt x="0" y="382"/>
                      </a:lnTo>
                      <a:lnTo>
                        <a:pt x="0" y="386"/>
                      </a:lnTo>
                      <a:lnTo>
                        <a:pt x="4" y="386"/>
                      </a:lnTo>
                      <a:lnTo>
                        <a:pt x="8" y="386"/>
                      </a:lnTo>
                      <a:lnTo>
                        <a:pt x="8" y="382"/>
                      </a:lnTo>
                      <a:lnTo>
                        <a:pt x="4" y="37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7447" name="Freeform 185"/>
                <p:cNvSpPr>
                  <a:spLocks/>
                </p:cNvSpPr>
                <p:nvPr/>
              </p:nvSpPr>
              <p:spPr bwMode="auto">
                <a:xfrm>
                  <a:off x="1063625" y="3189288"/>
                  <a:ext cx="90488" cy="25400"/>
                </a:xfrm>
                <a:custGeom>
                  <a:avLst/>
                  <a:gdLst>
                    <a:gd name="T0" fmla="*/ 2147483647 w 57"/>
                    <a:gd name="T1" fmla="*/ 2147483647 h 16"/>
                    <a:gd name="T2" fmla="*/ 2147483647 w 57"/>
                    <a:gd name="T3" fmla="*/ 2147483647 h 16"/>
                    <a:gd name="T4" fmla="*/ 0 w 57"/>
                    <a:gd name="T5" fmla="*/ 0 h 16"/>
                    <a:gd name="T6" fmla="*/ 0 w 57"/>
                    <a:gd name="T7" fmla="*/ 2147483647 h 16"/>
                    <a:gd name="T8" fmla="*/ 2147483647 w 57"/>
                    <a:gd name="T9" fmla="*/ 2147483647 h 16"/>
                    <a:gd name="T10" fmla="*/ 2147483647 w 57"/>
                    <a:gd name="T11" fmla="*/ 2147483647 h 16"/>
                    <a:gd name="T12" fmla="*/ 2147483647 w 57"/>
                    <a:gd name="T13" fmla="*/ 2147483647 h 16"/>
                    <a:gd name="T14" fmla="*/ 2147483647 w 57"/>
                    <a:gd name="T15" fmla="*/ 2147483647 h 16"/>
                    <a:gd name="T16" fmla="*/ 2147483647 w 57"/>
                    <a:gd name="T17" fmla="*/ 2147483647 h 16"/>
                    <a:gd name="T18" fmla="*/ 2147483647 w 57"/>
                    <a:gd name="T19" fmla="*/ 2147483647 h 16"/>
                    <a:gd name="T20" fmla="*/ 2147483647 w 57"/>
                    <a:gd name="T21" fmla="*/ 2147483647 h 16"/>
                    <a:gd name="T22" fmla="*/ 2147483647 w 57"/>
                    <a:gd name="T23" fmla="*/ 2147483647 h 1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57"/>
                    <a:gd name="T37" fmla="*/ 0 h 16"/>
                    <a:gd name="T38" fmla="*/ 57 w 57"/>
                    <a:gd name="T39" fmla="*/ 16 h 1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57" h="16">
                      <a:moveTo>
                        <a:pt x="49" y="8"/>
                      </a:moveTo>
                      <a:lnTo>
                        <a:pt x="53" y="4"/>
                      </a:lnTo>
                      <a:lnTo>
                        <a:pt x="0" y="0"/>
                      </a:lnTo>
                      <a:lnTo>
                        <a:pt x="0" y="8"/>
                      </a:lnTo>
                      <a:lnTo>
                        <a:pt x="53" y="16"/>
                      </a:lnTo>
                      <a:lnTo>
                        <a:pt x="57" y="8"/>
                      </a:lnTo>
                      <a:lnTo>
                        <a:pt x="53" y="16"/>
                      </a:lnTo>
                      <a:lnTo>
                        <a:pt x="57" y="12"/>
                      </a:lnTo>
                      <a:lnTo>
                        <a:pt x="57" y="8"/>
                      </a:lnTo>
                      <a:lnTo>
                        <a:pt x="53" y="4"/>
                      </a:lnTo>
                      <a:lnTo>
                        <a:pt x="49" y="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7448" name="Freeform 186"/>
                <p:cNvSpPr>
                  <a:spLocks/>
                </p:cNvSpPr>
                <p:nvPr/>
              </p:nvSpPr>
              <p:spPr bwMode="auto">
                <a:xfrm>
                  <a:off x="1147763" y="2563813"/>
                  <a:ext cx="225425" cy="638175"/>
                </a:xfrm>
                <a:custGeom>
                  <a:avLst/>
                  <a:gdLst>
                    <a:gd name="T0" fmla="*/ 0 w 142"/>
                    <a:gd name="T1" fmla="*/ 2147483647 h 402"/>
                    <a:gd name="T2" fmla="*/ 0 w 142"/>
                    <a:gd name="T3" fmla="*/ 0 h 402"/>
                    <a:gd name="T4" fmla="*/ 2147483647 w 142"/>
                    <a:gd name="T5" fmla="*/ 2147483647 h 402"/>
                    <a:gd name="T6" fmla="*/ 2147483647 w 142"/>
                    <a:gd name="T7" fmla="*/ 2147483647 h 402"/>
                    <a:gd name="T8" fmla="*/ 0 w 142"/>
                    <a:gd name="T9" fmla="*/ 2147483647 h 402"/>
                    <a:gd name="T10" fmla="*/ 0 w 142"/>
                    <a:gd name="T11" fmla="*/ 2147483647 h 402"/>
                    <a:gd name="T12" fmla="*/ 0 60000 65536"/>
                    <a:gd name="T13" fmla="*/ 0 60000 65536"/>
                    <a:gd name="T14" fmla="*/ 0 60000 65536"/>
                    <a:gd name="T15" fmla="*/ 0 60000 65536"/>
                    <a:gd name="T16" fmla="*/ 0 60000 65536"/>
                    <a:gd name="T17" fmla="*/ 0 60000 65536"/>
                    <a:gd name="T18" fmla="*/ 0 w 142"/>
                    <a:gd name="T19" fmla="*/ 0 h 402"/>
                    <a:gd name="T20" fmla="*/ 142 w 142"/>
                    <a:gd name="T21" fmla="*/ 402 h 402"/>
                  </a:gdLst>
                  <a:ahLst/>
                  <a:cxnLst>
                    <a:cxn ang="T12">
                      <a:pos x="T0" y="T1"/>
                    </a:cxn>
                    <a:cxn ang="T13">
                      <a:pos x="T2" y="T3"/>
                    </a:cxn>
                    <a:cxn ang="T14">
                      <a:pos x="T4" y="T5"/>
                    </a:cxn>
                    <a:cxn ang="T15">
                      <a:pos x="T6" y="T7"/>
                    </a:cxn>
                    <a:cxn ang="T16">
                      <a:pos x="T8" y="T9"/>
                    </a:cxn>
                    <a:cxn ang="T17">
                      <a:pos x="T10" y="T11"/>
                    </a:cxn>
                  </a:cxnLst>
                  <a:rect l="T18" t="T19" r="T20" b="T21"/>
                  <a:pathLst>
                    <a:path w="142" h="402">
                      <a:moveTo>
                        <a:pt x="0" y="402"/>
                      </a:moveTo>
                      <a:lnTo>
                        <a:pt x="0" y="0"/>
                      </a:lnTo>
                      <a:lnTo>
                        <a:pt x="142" y="63"/>
                      </a:lnTo>
                      <a:lnTo>
                        <a:pt x="142" y="355"/>
                      </a:lnTo>
                      <a:lnTo>
                        <a:pt x="0" y="402"/>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7449" name="Freeform 187"/>
                <p:cNvSpPr>
                  <a:spLocks/>
                </p:cNvSpPr>
                <p:nvPr/>
              </p:nvSpPr>
              <p:spPr bwMode="auto">
                <a:xfrm>
                  <a:off x="1141413" y="2559050"/>
                  <a:ext cx="12700" cy="642938"/>
                </a:xfrm>
                <a:custGeom>
                  <a:avLst/>
                  <a:gdLst>
                    <a:gd name="T0" fmla="*/ 2147483647 w 8"/>
                    <a:gd name="T1" fmla="*/ 0 h 405"/>
                    <a:gd name="T2" fmla="*/ 0 w 8"/>
                    <a:gd name="T3" fmla="*/ 2147483647 h 405"/>
                    <a:gd name="T4" fmla="*/ 0 w 8"/>
                    <a:gd name="T5" fmla="*/ 2147483647 h 405"/>
                    <a:gd name="T6" fmla="*/ 2147483647 w 8"/>
                    <a:gd name="T7" fmla="*/ 2147483647 h 405"/>
                    <a:gd name="T8" fmla="*/ 2147483647 w 8"/>
                    <a:gd name="T9" fmla="*/ 2147483647 h 405"/>
                    <a:gd name="T10" fmla="*/ 2147483647 w 8"/>
                    <a:gd name="T11" fmla="*/ 2147483647 h 405"/>
                    <a:gd name="T12" fmla="*/ 2147483647 w 8"/>
                    <a:gd name="T13" fmla="*/ 2147483647 h 405"/>
                    <a:gd name="T14" fmla="*/ 2147483647 w 8"/>
                    <a:gd name="T15" fmla="*/ 0 h 405"/>
                    <a:gd name="T16" fmla="*/ 2147483647 w 8"/>
                    <a:gd name="T17" fmla="*/ 0 h 405"/>
                    <a:gd name="T18" fmla="*/ 0 w 8"/>
                    <a:gd name="T19" fmla="*/ 0 h 405"/>
                    <a:gd name="T20" fmla="*/ 0 w 8"/>
                    <a:gd name="T21" fmla="*/ 2147483647 h 405"/>
                    <a:gd name="T22" fmla="*/ 2147483647 w 8"/>
                    <a:gd name="T23" fmla="*/ 0 h 40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405"/>
                    <a:gd name="T38" fmla="*/ 8 w 8"/>
                    <a:gd name="T39" fmla="*/ 405 h 40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405">
                      <a:moveTo>
                        <a:pt x="8" y="0"/>
                      </a:moveTo>
                      <a:lnTo>
                        <a:pt x="0" y="3"/>
                      </a:lnTo>
                      <a:lnTo>
                        <a:pt x="0" y="405"/>
                      </a:lnTo>
                      <a:lnTo>
                        <a:pt x="8" y="405"/>
                      </a:lnTo>
                      <a:lnTo>
                        <a:pt x="8" y="3"/>
                      </a:lnTo>
                      <a:lnTo>
                        <a:pt x="4" y="7"/>
                      </a:lnTo>
                      <a:lnTo>
                        <a:pt x="8" y="3"/>
                      </a:lnTo>
                      <a:lnTo>
                        <a:pt x="8" y="0"/>
                      </a:lnTo>
                      <a:lnTo>
                        <a:pt x="4" y="0"/>
                      </a:lnTo>
                      <a:lnTo>
                        <a:pt x="0" y="0"/>
                      </a:lnTo>
                      <a:lnTo>
                        <a:pt x="0" y="3"/>
                      </a:lnTo>
                      <a:lnTo>
                        <a:pt x="8"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7450" name="Freeform 188"/>
                <p:cNvSpPr>
                  <a:spLocks/>
                </p:cNvSpPr>
                <p:nvPr/>
              </p:nvSpPr>
              <p:spPr bwMode="auto">
                <a:xfrm>
                  <a:off x="1147763" y="2559050"/>
                  <a:ext cx="231775" cy="111125"/>
                </a:xfrm>
                <a:custGeom>
                  <a:avLst/>
                  <a:gdLst>
                    <a:gd name="T0" fmla="*/ 2147483647 w 146"/>
                    <a:gd name="T1" fmla="*/ 2147483647 h 70"/>
                    <a:gd name="T2" fmla="*/ 2147483647 w 146"/>
                    <a:gd name="T3" fmla="*/ 2147483647 h 70"/>
                    <a:gd name="T4" fmla="*/ 2147483647 w 146"/>
                    <a:gd name="T5" fmla="*/ 0 h 70"/>
                    <a:gd name="T6" fmla="*/ 0 w 146"/>
                    <a:gd name="T7" fmla="*/ 2147483647 h 70"/>
                    <a:gd name="T8" fmla="*/ 2147483647 w 146"/>
                    <a:gd name="T9" fmla="*/ 2147483647 h 70"/>
                    <a:gd name="T10" fmla="*/ 2147483647 w 146"/>
                    <a:gd name="T11" fmla="*/ 2147483647 h 70"/>
                    <a:gd name="T12" fmla="*/ 2147483647 w 146"/>
                    <a:gd name="T13" fmla="*/ 2147483647 h 70"/>
                    <a:gd name="T14" fmla="*/ 2147483647 w 146"/>
                    <a:gd name="T15" fmla="*/ 2147483647 h 70"/>
                    <a:gd name="T16" fmla="*/ 2147483647 w 146"/>
                    <a:gd name="T17" fmla="*/ 2147483647 h 70"/>
                    <a:gd name="T18" fmla="*/ 2147483647 w 146"/>
                    <a:gd name="T19" fmla="*/ 2147483647 h 70"/>
                    <a:gd name="T20" fmla="*/ 2147483647 w 146"/>
                    <a:gd name="T21" fmla="*/ 2147483647 h 70"/>
                    <a:gd name="T22" fmla="*/ 2147483647 w 146"/>
                    <a:gd name="T23" fmla="*/ 2147483647 h 7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46"/>
                    <a:gd name="T37" fmla="*/ 0 h 70"/>
                    <a:gd name="T38" fmla="*/ 146 w 146"/>
                    <a:gd name="T39" fmla="*/ 70 h 7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46" h="70">
                      <a:moveTo>
                        <a:pt x="146" y="66"/>
                      </a:moveTo>
                      <a:lnTo>
                        <a:pt x="142" y="62"/>
                      </a:lnTo>
                      <a:lnTo>
                        <a:pt x="4" y="0"/>
                      </a:lnTo>
                      <a:lnTo>
                        <a:pt x="0" y="7"/>
                      </a:lnTo>
                      <a:lnTo>
                        <a:pt x="138" y="70"/>
                      </a:lnTo>
                      <a:lnTo>
                        <a:pt x="134" y="66"/>
                      </a:lnTo>
                      <a:lnTo>
                        <a:pt x="138" y="70"/>
                      </a:lnTo>
                      <a:lnTo>
                        <a:pt x="142" y="70"/>
                      </a:lnTo>
                      <a:lnTo>
                        <a:pt x="146" y="66"/>
                      </a:lnTo>
                      <a:lnTo>
                        <a:pt x="146" y="62"/>
                      </a:lnTo>
                      <a:lnTo>
                        <a:pt x="142" y="62"/>
                      </a:lnTo>
                      <a:lnTo>
                        <a:pt x="146" y="66"/>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7451" name="Freeform 189"/>
                <p:cNvSpPr>
                  <a:spLocks/>
                </p:cNvSpPr>
                <p:nvPr/>
              </p:nvSpPr>
              <p:spPr bwMode="auto">
                <a:xfrm>
                  <a:off x="1360488" y="2663825"/>
                  <a:ext cx="19050" cy="469900"/>
                </a:xfrm>
                <a:custGeom>
                  <a:avLst/>
                  <a:gdLst>
                    <a:gd name="T0" fmla="*/ 2147483647 w 12"/>
                    <a:gd name="T1" fmla="*/ 2147483647 h 296"/>
                    <a:gd name="T2" fmla="*/ 2147483647 w 12"/>
                    <a:gd name="T3" fmla="*/ 2147483647 h 296"/>
                    <a:gd name="T4" fmla="*/ 2147483647 w 12"/>
                    <a:gd name="T5" fmla="*/ 0 h 296"/>
                    <a:gd name="T6" fmla="*/ 0 w 12"/>
                    <a:gd name="T7" fmla="*/ 0 h 296"/>
                    <a:gd name="T8" fmla="*/ 0 w 12"/>
                    <a:gd name="T9" fmla="*/ 2147483647 h 296"/>
                    <a:gd name="T10" fmla="*/ 2147483647 w 12"/>
                    <a:gd name="T11" fmla="*/ 2147483647 h 296"/>
                    <a:gd name="T12" fmla="*/ 0 w 12"/>
                    <a:gd name="T13" fmla="*/ 2147483647 h 296"/>
                    <a:gd name="T14" fmla="*/ 2147483647 w 12"/>
                    <a:gd name="T15" fmla="*/ 2147483647 h 296"/>
                    <a:gd name="T16" fmla="*/ 2147483647 w 12"/>
                    <a:gd name="T17" fmla="*/ 2147483647 h 296"/>
                    <a:gd name="T18" fmla="*/ 2147483647 w 12"/>
                    <a:gd name="T19" fmla="*/ 2147483647 h 296"/>
                    <a:gd name="T20" fmla="*/ 2147483647 w 12"/>
                    <a:gd name="T21" fmla="*/ 2147483647 h 296"/>
                    <a:gd name="T22" fmla="*/ 2147483647 w 12"/>
                    <a:gd name="T23" fmla="*/ 2147483647 h 29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296"/>
                    <a:gd name="T38" fmla="*/ 12 w 12"/>
                    <a:gd name="T39" fmla="*/ 296 h 29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296">
                      <a:moveTo>
                        <a:pt x="8" y="296"/>
                      </a:moveTo>
                      <a:lnTo>
                        <a:pt x="12" y="292"/>
                      </a:lnTo>
                      <a:lnTo>
                        <a:pt x="12" y="0"/>
                      </a:lnTo>
                      <a:lnTo>
                        <a:pt x="0" y="0"/>
                      </a:lnTo>
                      <a:lnTo>
                        <a:pt x="0" y="292"/>
                      </a:lnTo>
                      <a:lnTo>
                        <a:pt x="4" y="288"/>
                      </a:lnTo>
                      <a:lnTo>
                        <a:pt x="0" y="292"/>
                      </a:lnTo>
                      <a:lnTo>
                        <a:pt x="4" y="296"/>
                      </a:lnTo>
                      <a:lnTo>
                        <a:pt x="8" y="296"/>
                      </a:lnTo>
                      <a:lnTo>
                        <a:pt x="12" y="292"/>
                      </a:lnTo>
                      <a:lnTo>
                        <a:pt x="8" y="296"/>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7452" name="Freeform 190"/>
                <p:cNvSpPr>
                  <a:spLocks/>
                </p:cNvSpPr>
                <p:nvPr/>
              </p:nvSpPr>
              <p:spPr bwMode="auto">
                <a:xfrm>
                  <a:off x="1141413" y="3121025"/>
                  <a:ext cx="231775" cy="93663"/>
                </a:xfrm>
                <a:custGeom>
                  <a:avLst/>
                  <a:gdLst>
                    <a:gd name="T0" fmla="*/ 0 w 146"/>
                    <a:gd name="T1" fmla="*/ 2147483647 h 59"/>
                    <a:gd name="T2" fmla="*/ 2147483647 w 146"/>
                    <a:gd name="T3" fmla="*/ 2147483647 h 59"/>
                    <a:gd name="T4" fmla="*/ 2147483647 w 146"/>
                    <a:gd name="T5" fmla="*/ 2147483647 h 59"/>
                    <a:gd name="T6" fmla="*/ 2147483647 w 146"/>
                    <a:gd name="T7" fmla="*/ 0 h 59"/>
                    <a:gd name="T8" fmla="*/ 2147483647 w 146"/>
                    <a:gd name="T9" fmla="*/ 2147483647 h 59"/>
                    <a:gd name="T10" fmla="*/ 2147483647 w 146"/>
                    <a:gd name="T11" fmla="*/ 2147483647 h 59"/>
                    <a:gd name="T12" fmla="*/ 2147483647 w 146"/>
                    <a:gd name="T13" fmla="*/ 2147483647 h 59"/>
                    <a:gd name="T14" fmla="*/ 0 w 146"/>
                    <a:gd name="T15" fmla="*/ 2147483647 h 59"/>
                    <a:gd name="T16" fmla="*/ 0 w 146"/>
                    <a:gd name="T17" fmla="*/ 2147483647 h 59"/>
                    <a:gd name="T18" fmla="*/ 0 w 146"/>
                    <a:gd name="T19" fmla="*/ 2147483647 h 59"/>
                    <a:gd name="T20" fmla="*/ 2147483647 w 146"/>
                    <a:gd name="T21" fmla="*/ 2147483647 h 59"/>
                    <a:gd name="T22" fmla="*/ 0 w 146"/>
                    <a:gd name="T23" fmla="*/ 2147483647 h 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46"/>
                    <a:gd name="T37" fmla="*/ 0 h 59"/>
                    <a:gd name="T38" fmla="*/ 146 w 146"/>
                    <a:gd name="T39" fmla="*/ 59 h 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46" h="59">
                      <a:moveTo>
                        <a:pt x="0" y="51"/>
                      </a:moveTo>
                      <a:lnTo>
                        <a:pt x="4" y="59"/>
                      </a:lnTo>
                      <a:lnTo>
                        <a:pt x="146" y="8"/>
                      </a:lnTo>
                      <a:lnTo>
                        <a:pt x="142" y="0"/>
                      </a:lnTo>
                      <a:lnTo>
                        <a:pt x="4" y="47"/>
                      </a:lnTo>
                      <a:lnTo>
                        <a:pt x="8" y="51"/>
                      </a:lnTo>
                      <a:lnTo>
                        <a:pt x="4" y="47"/>
                      </a:lnTo>
                      <a:lnTo>
                        <a:pt x="0" y="51"/>
                      </a:lnTo>
                      <a:lnTo>
                        <a:pt x="0" y="55"/>
                      </a:lnTo>
                      <a:lnTo>
                        <a:pt x="4" y="59"/>
                      </a:lnTo>
                      <a:lnTo>
                        <a:pt x="0" y="51"/>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7453" name="Freeform 191"/>
                <p:cNvSpPr>
                  <a:spLocks/>
                </p:cNvSpPr>
                <p:nvPr/>
              </p:nvSpPr>
              <p:spPr bwMode="auto">
                <a:xfrm>
                  <a:off x="1076325" y="2582863"/>
                  <a:ext cx="52388" cy="606425"/>
                </a:xfrm>
                <a:custGeom>
                  <a:avLst/>
                  <a:gdLst>
                    <a:gd name="T0" fmla="*/ 2147483647 w 33"/>
                    <a:gd name="T1" fmla="*/ 2147483647 h 382"/>
                    <a:gd name="T2" fmla="*/ 2147483647 w 33"/>
                    <a:gd name="T3" fmla="*/ 2147483647 h 382"/>
                    <a:gd name="T4" fmla="*/ 2147483647 w 33"/>
                    <a:gd name="T5" fmla="*/ 2147483647 h 382"/>
                    <a:gd name="T6" fmla="*/ 2147483647 w 33"/>
                    <a:gd name="T7" fmla="*/ 2147483647 h 382"/>
                    <a:gd name="T8" fmla="*/ 2147483647 w 33"/>
                    <a:gd name="T9" fmla="*/ 2147483647 h 382"/>
                    <a:gd name="T10" fmla="*/ 2147483647 w 33"/>
                    <a:gd name="T11" fmla="*/ 2147483647 h 382"/>
                    <a:gd name="T12" fmla="*/ 2147483647 w 33"/>
                    <a:gd name="T13" fmla="*/ 2147483647 h 382"/>
                    <a:gd name="T14" fmla="*/ 2147483647 w 33"/>
                    <a:gd name="T15" fmla="*/ 2147483647 h 382"/>
                    <a:gd name="T16" fmla="*/ 2147483647 w 33"/>
                    <a:gd name="T17" fmla="*/ 2147483647 h 382"/>
                    <a:gd name="T18" fmla="*/ 2147483647 w 33"/>
                    <a:gd name="T19" fmla="*/ 2147483647 h 382"/>
                    <a:gd name="T20" fmla="*/ 2147483647 w 33"/>
                    <a:gd name="T21" fmla="*/ 2147483647 h 382"/>
                    <a:gd name="T22" fmla="*/ 2147483647 w 33"/>
                    <a:gd name="T23" fmla="*/ 0 h 382"/>
                    <a:gd name="T24" fmla="*/ 2147483647 w 33"/>
                    <a:gd name="T25" fmla="*/ 0 h 382"/>
                    <a:gd name="T26" fmla="*/ 2147483647 w 33"/>
                    <a:gd name="T27" fmla="*/ 0 h 382"/>
                    <a:gd name="T28" fmla="*/ 2147483647 w 33"/>
                    <a:gd name="T29" fmla="*/ 2147483647 h 382"/>
                    <a:gd name="T30" fmla="*/ 2147483647 w 33"/>
                    <a:gd name="T31" fmla="*/ 2147483647 h 382"/>
                    <a:gd name="T32" fmla="*/ 0 w 33"/>
                    <a:gd name="T33" fmla="*/ 2147483647 h 382"/>
                    <a:gd name="T34" fmla="*/ 0 w 33"/>
                    <a:gd name="T35" fmla="*/ 2147483647 h 382"/>
                    <a:gd name="T36" fmla="*/ 0 w 33"/>
                    <a:gd name="T37" fmla="*/ 2147483647 h 382"/>
                    <a:gd name="T38" fmla="*/ 0 w 33"/>
                    <a:gd name="T39" fmla="*/ 2147483647 h 382"/>
                    <a:gd name="T40" fmla="*/ 0 w 33"/>
                    <a:gd name="T41" fmla="*/ 2147483647 h 382"/>
                    <a:gd name="T42" fmla="*/ 2147483647 w 33"/>
                    <a:gd name="T43" fmla="*/ 2147483647 h 382"/>
                    <a:gd name="T44" fmla="*/ 2147483647 w 33"/>
                    <a:gd name="T45" fmla="*/ 2147483647 h 382"/>
                    <a:gd name="T46" fmla="*/ 2147483647 w 33"/>
                    <a:gd name="T47" fmla="*/ 2147483647 h 382"/>
                    <a:gd name="T48" fmla="*/ 2147483647 w 33"/>
                    <a:gd name="T49" fmla="*/ 2147483647 h 38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3"/>
                    <a:gd name="T76" fmla="*/ 0 h 382"/>
                    <a:gd name="T77" fmla="*/ 33 w 33"/>
                    <a:gd name="T78" fmla="*/ 382 h 38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3" h="382">
                      <a:moveTo>
                        <a:pt x="16" y="382"/>
                      </a:moveTo>
                      <a:lnTo>
                        <a:pt x="16" y="382"/>
                      </a:lnTo>
                      <a:lnTo>
                        <a:pt x="21" y="378"/>
                      </a:lnTo>
                      <a:lnTo>
                        <a:pt x="25" y="374"/>
                      </a:lnTo>
                      <a:lnTo>
                        <a:pt x="29" y="370"/>
                      </a:lnTo>
                      <a:lnTo>
                        <a:pt x="33" y="366"/>
                      </a:lnTo>
                      <a:lnTo>
                        <a:pt x="33" y="16"/>
                      </a:lnTo>
                      <a:lnTo>
                        <a:pt x="29" y="12"/>
                      </a:lnTo>
                      <a:lnTo>
                        <a:pt x="25" y="8"/>
                      </a:lnTo>
                      <a:lnTo>
                        <a:pt x="21" y="4"/>
                      </a:lnTo>
                      <a:lnTo>
                        <a:pt x="16" y="0"/>
                      </a:lnTo>
                      <a:lnTo>
                        <a:pt x="8" y="4"/>
                      </a:lnTo>
                      <a:lnTo>
                        <a:pt x="4" y="8"/>
                      </a:lnTo>
                      <a:lnTo>
                        <a:pt x="0" y="12"/>
                      </a:lnTo>
                      <a:lnTo>
                        <a:pt x="0" y="16"/>
                      </a:lnTo>
                      <a:lnTo>
                        <a:pt x="0" y="366"/>
                      </a:lnTo>
                      <a:lnTo>
                        <a:pt x="0" y="370"/>
                      </a:lnTo>
                      <a:lnTo>
                        <a:pt x="4" y="374"/>
                      </a:lnTo>
                      <a:lnTo>
                        <a:pt x="8" y="378"/>
                      </a:lnTo>
                      <a:lnTo>
                        <a:pt x="16" y="382"/>
                      </a:lnTo>
                      <a:close/>
                    </a:path>
                  </a:pathLst>
                </a:custGeom>
                <a:solidFill>
                  <a:srgbClr val="666666"/>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7454" name="Freeform 192"/>
                <p:cNvSpPr>
                  <a:spLocks/>
                </p:cNvSpPr>
                <p:nvPr/>
              </p:nvSpPr>
              <p:spPr bwMode="auto">
                <a:xfrm>
                  <a:off x="1076325" y="2582863"/>
                  <a:ext cx="52388" cy="606425"/>
                </a:xfrm>
                <a:custGeom>
                  <a:avLst/>
                  <a:gdLst>
                    <a:gd name="T0" fmla="*/ 2147483647 w 33"/>
                    <a:gd name="T1" fmla="*/ 2147483647 h 382"/>
                    <a:gd name="T2" fmla="*/ 2147483647 w 33"/>
                    <a:gd name="T3" fmla="*/ 2147483647 h 382"/>
                    <a:gd name="T4" fmla="*/ 2147483647 w 33"/>
                    <a:gd name="T5" fmla="*/ 2147483647 h 382"/>
                    <a:gd name="T6" fmla="*/ 2147483647 w 33"/>
                    <a:gd name="T7" fmla="*/ 2147483647 h 382"/>
                    <a:gd name="T8" fmla="*/ 2147483647 w 33"/>
                    <a:gd name="T9" fmla="*/ 2147483647 h 382"/>
                    <a:gd name="T10" fmla="*/ 2147483647 w 33"/>
                    <a:gd name="T11" fmla="*/ 2147483647 h 382"/>
                    <a:gd name="T12" fmla="*/ 2147483647 w 33"/>
                    <a:gd name="T13" fmla="*/ 2147483647 h 382"/>
                    <a:gd name="T14" fmla="*/ 2147483647 w 33"/>
                    <a:gd name="T15" fmla="*/ 2147483647 h 382"/>
                    <a:gd name="T16" fmla="*/ 2147483647 w 33"/>
                    <a:gd name="T17" fmla="*/ 2147483647 h 382"/>
                    <a:gd name="T18" fmla="*/ 2147483647 w 33"/>
                    <a:gd name="T19" fmla="*/ 2147483647 h 382"/>
                    <a:gd name="T20" fmla="*/ 2147483647 w 33"/>
                    <a:gd name="T21" fmla="*/ 2147483647 h 382"/>
                    <a:gd name="T22" fmla="*/ 2147483647 w 33"/>
                    <a:gd name="T23" fmla="*/ 0 h 382"/>
                    <a:gd name="T24" fmla="*/ 2147483647 w 33"/>
                    <a:gd name="T25" fmla="*/ 0 h 382"/>
                    <a:gd name="T26" fmla="*/ 2147483647 w 33"/>
                    <a:gd name="T27" fmla="*/ 0 h 382"/>
                    <a:gd name="T28" fmla="*/ 2147483647 w 33"/>
                    <a:gd name="T29" fmla="*/ 2147483647 h 382"/>
                    <a:gd name="T30" fmla="*/ 2147483647 w 33"/>
                    <a:gd name="T31" fmla="*/ 2147483647 h 382"/>
                    <a:gd name="T32" fmla="*/ 0 w 33"/>
                    <a:gd name="T33" fmla="*/ 2147483647 h 382"/>
                    <a:gd name="T34" fmla="*/ 0 w 33"/>
                    <a:gd name="T35" fmla="*/ 2147483647 h 382"/>
                    <a:gd name="T36" fmla="*/ 0 w 33"/>
                    <a:gd name="T37" fmla="*/ 2147483647 h 382"/>
                    <a:gd name="T38" fmla="*/ 0 w 33"/>
                    <a:gd name="T39" fmla="*/ 2147483647 h 382"/>
                    <a:gd name="T40" fmla="*/ 0 w 33"/>
                    <a:gd name="T41" fmla="*/ 2147483647 h 382"/>
                    <a:gd name="T42" fmla="*/ 2147483647 w 33"/>
                    <a:gd name="T43" fmla="*/ 2147483647 h 382"/>
                    <a:gd name="T44" fmla="*/ 2147483647 w 33"/>
                    <a:gd name="T45" fmla="*/ 2147483647 h 382"/>
                    <a:gd name="T46" fmla="*/ 2147483647 w 33"/>
                    <a:gd name="T47" fmla="*/ 2147483647 h 382"/>
                    <a:gd name="T48" fmla="*/ 2147483647 w 33"/>
                    <a:gd name="T49" fmla="*/ 2147483647 h 38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3"/>
                    <a:gd name="T76" fmla="*/ 0 h 382"/>
                    <a:gd name="T77" fmla="*/ 33 w 33"/>
                    <a:gd name="T78" fmla="*/ 382 h 38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3" h="382">
                      <a:moveTo>
                        <a:pt x="16" y="382"/>
                      </a:moveTo>
                      <a:lnTo>
                        <a:pt x="16" y="382"/>
                      </a:lnTo>
                      <a:lnTo>
                        <a:pt x="21" y="378"/>
                      </a:lnTo>
                      <a:lnTo>
                        <a:pt x="25" y="374"/>
                      </a:lnTo>
                      <a:lnTo>
                        <a:pt x="29" y="370"/>
                      </a:lnTo>
                      <a:lnTo>
                        <a:pt x="33" y="366"/>
                      </a:lnTo>
                      <a:lnTo>
                        <a:pt x="33" y="16"/>
                      </a:lnTo>
                      <a:lnTo>
                        <a:pt x="29" y="12"/>
                      </a:lnTo>
                      <a:lnTo>
                        <a:pt x="25" y="8"/>
                      </a:lnTo>
                      <a:lnTo>
                        <a:pt x="21" y="4"/>
                      </a:lnTo>
                      <a:lnTo>
                        <a:pt x="16" y="0"/>
                      </a:lnTo>
                      <a:lnTo>
                        <a:pt x="8" y="4"/>
                      </a:lnTo>
                      <a:lnTo>
                        <a:pt x="4" y="8"/>
                      </a:lnTo>
                      <a:lnTo>
                        <a:pt x="0" y="12"/>
                      </a:lnTo>
                      <a:lnTo>
                        <a:pt x="0" y="16"/>
                      </a:lnTo>
                      <a:lnTo>
                        <a:pt x="0" y="366"/>
                      </a:lnTo>
                      <a:lnTo>
                        <a:pt x="0" y="370"/>
                      </a:lnTo>
                      <a:lnTo>
                        <a:pt x="4" y="374"/>
                      </a:lnTo>
                      <a:lnTo>
                        <a:pt x="8" y="378"/>
                      </a:lnTo>
                      <a:lnTo>
                        <a:pt x="16" y="382"/>
                      </a:lnTo>
                    </a:path>
                  </a:pathLst>
                </a:custGeom>
                <a:noFill/>
                <a:ln w="0">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57455" name="Line 193"/>
                <p:cNvSpPr>
                  <a:spLocks noChangeShapeType="1"/>
                </p:cNvSpPr>
                <p:nvPr/>
              </p:nvSpPr>
              <p:spPr bwMode="auto">
                <a:xfrm>
                  <a:off x="1076325" y="2708275"/>
                  <a:ext cx="52388" cy="1588"/>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7456" name="Line 194"/>
                <p:cNvSpPr>
                  <a:spLocks noChangeShapeType="1"/>
                </p:cNvSpPr>
                <p:nvPr/>
              </p:nvSpPr>
              <p:spPr bwMode="auto">
                <a:xfrm flipV="1">
                  <a:off x="1076325" y="2944813"/>
                  <a:ext cx="52388" cy="635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7457" name="Line 195"/>
                <p:cNvSpPr>
                  <a:spLocks noChangeShapeType="1"/>
                </p:cNvSpPr>
                <p:nvPr/>
              </p:nvSpPr>
              <p:spPr bwMode="auto">
                <a:xfrm flipV="1">
                  <a:off x="1154113" y="3114675"/>
                  <a:ext cx="212725" cy="61913"/>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7458" name="Freeform 196"/>
                <p:cNvSpPr>
                  <a:spLocks/>
                </p:cNvSpPr>
                <p:nvPr/>
              </p:nvSpPr>
              <p:spPr bwMode="auto">
                <a:xfrm>
                  <a:off x="1147763" y="3133725"/>
                  <a:ext cx="206375" cy="93663"/>
                </a:xfrm>
                <a:custGeom>
                  <a:avLst/>
                  <a:gdLst>
                    <a:gd name="T0" fmla="*/ 0 w 130"/>
                    <a:gd name="T1" fmla="*/ 2147483647 h 59"/>
                    <a:gd name="T2" fmla="*/ 0 w 130"/>
                    <a:gd name="T3" fmla="*/ 2147483647 h 59"/>
                    <a:gd name="T4" fmla="*/ 2147483647 w 130"/>
                    <a:gd name="T5" fmla="*/ 2147483647 h 59"/>
                    <a:gd name="T6" fmla="*/ 2147483647 w 130"/>
                    <a:gd name="T7" fmla="*/ 0 h 59"/>
                    <a:gd name="T8" fmla="*/ 0 w 130"/>
                    <a:gd name="T9" fmla="*/ 2147483647 h 59"/>
                    <a:gd name="T10" fmla="*/ 0 w 130"/>
                    <a:gd name="T11" fmla="*/ 2147483647 h 59"/>
                    <a:gd name="T12" fmla="*/ 0 60000 65536"/>
                    <a:gd name="T13" fmla="*/ 0 60000 65536"/>
                    <a:gd name="T14" fmla="*/ 0 60000 65536"/>
                    <a:gd name="T15" fmla="*/ 0 60000 65536"/>
                    <a:gd name="T16" fmla="*/ 0 60000 65536"/>
                    <a:gd name="T17" fmla="*/ 0 60000 65536"/>
                    <a:gd name="T18" fmla="*/ 0 w 130"/>
                    <a:gd name="T19" fmla="*/ 0 h 59"/>
                    <a:gd name="T20" fmla="*/ 130 w 130"/>
                    <a:gd name="T21" fmla="*/ 59 h 59"/>
                  </a:gdLst>
                  <a:ahLst/>
                  <a:cxnLst>
                    <a:cxn ang="T12">
                      <a:pos x="T0" y="T1"/>
                    </a:cxn>
                    <a:cxn ang="T13">
                      <a:pos x="T2" y="T3"/>
                    </a:cxn>
                    <a:cxn ang="T14">
                      <a:pos x="T4" y="T5"/>
                    </a:cxn>
                    <a:cxn ang="T15">
                      <a:pos x="T6" y="T7"/>
                    </a:cxn>
                    <a:cxn ang="T16">
                      <a:pos x="T8" y="T9"/>
                    </a:cxn>
                    <a:cxn ang="T17">
                      <a:pos x="T10" y="T11"/>
                    </a:cxn>
                  </a:cxnLst>
                  <a:rect l="T18" t="T19" r="T20" b="T21"/>
                  <a:pathLst>
                    <a:path w="130" h="59">
                      <a:moveTo>
                        <a:pt x="0" y="43"/>
                      </a:moveTo>
                      <a:lnTo>
                        <a:pt x="0" y="59"/>
                      </a:lnTo>
                      <a:lnTo>
                        <a:pt x="130" y="7"/>
                      </a:lnTo>
                      <a:lnTo>
                        <a:pt x="130" y="0"/>
                      </a:lnTo>
                      <a:lnTo>
                        <a:pt x="0" y="43"/>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7459" name="Freeform 197"/>
                <p:cNvSpPr>
                  <a:spLocks/>
                </p:cNvSpPr>
                <p:nvPr/>
              </p:nvSpPr>
              <p:spPr bwMode="auto">
                <a:xfrm>
                  <a:off x="1141413" y="3201988"/>
                  <a:ext cx="19050" cy="30163"/>
                </a:xfrm>
                <a:custGeom>
                  <a:avLst/>
                  <a:gdLst>
                    <a:gd name="T0" fmla="*/ 2147483647 w 12"/>
                    <a:gd name="T1" fmla="*/ 2147483647 h 19"/>
                    <a:gd name="T2" fmla="*/ 2147483647 w 12"/>
                    <a:gd name="T3" fmla="*/ 2147483647 h 19"/>
                    <a:gd name="T4" fmla="*/ 2147483647 w 12"/>
                    <a:gd name="T5" fmla="*/ 0 h 19"/>
                    <a:gd name="T6" fmla="*/ 0 w 12"/>
                    <a:gd name="T7" fmla="*/ 0 h 19"/>
                    <a:gd name="T8" fmla="*/ 0 w 12"/>
                    <a:gd name="T9" fmla="*/ 2147483647 h 19"/>
                    <a:gd name="T10" fmla="*/ 2147483647 w 12"/>
                    <a:gd name="T11" fmla="*/ 2147483647 h 19"/>
                    <a:gd name="T12" fmla="*/ 0 w 12"/>
                    <a:gd name="T13" fmla="*/ 2147483647 h 19"/>
                    <a:gd name="T14" fmla="*/ 2147483647 w 12"/>
                    <a:gd name="T15" fmla="*/ 2147483647 h 19"/>
                    <a:gd name="T16" fmla="*/ 2147483647 w 12"/>
                    <a:gd name="T17" fmla="*/ 2147483647 h 19"/>
                    <a:gd name="T18" fmla="*/ 2147483647 w 12"/>
                    <a:gd name="T19" fmla="*/ 2147483647 h 19"/>
                    <a:gd name="T20" fmla="*/ 2147483647 w 12"/>
                    <a:gd name="T21" fmla="*/ 2147483647 h 19"/>
                    <a:gd name="T22" fmla="*/ 2147483647 w 12"/>
                    <a:gd name="T23" fmla="*/ 2147483647 h 1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19"/>
                    <a:gd name="T38" fmla="*/ 12 w 12"/>
                    <a:gd name="T39" fmla="*/ 19 h 1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19">
                      <a:moveTo>
                        <a:pt x="4" y="8"/>
                      </a:moveTo>
                      <a:lnTo>
                        <a:pt x="12" y="16"/>
                      </a:lnTo>
                      <a:lnTo>
                        <a:pt x="12" y="0"/>
                      </a:lnTo>
                      <a:lnTo>
                        <a:pt x="0" y="0"/>
                      </a:lnTo>
                      <a:lnTo>
                        <a:pt x="0" y="16"/>
                      </a:lnTo>
                      <a:lnTo>
                        <a:pt x="8" y="19"/>
                      </a:lnTo>
                      <a:lnTo>
                        <a:pt x="0" y="16"/>
                      </a:lnTo>
                      <a:lnTo>
                        <a:pt x="4" y="16"/>
                      </a:lnTo>
                      <a:lnTo>
                        <a:pt x="4" y="19"/>
                      </a:lnTo>
                      <a:lnTo>
                        <a:pt x="8" y="16"/>
                      </a:lnTo>
                      <a:lnTo>
                        <a:pt x="12" y="16"/>
                      </a:lnTo>
                      <a:lnTo>
                        <a:pt x="4" y="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7460" name="Freeform 198"/>
                <p:cNvSpPr>
                  <a:spLocks/>
                </p:cNvSpPr>
                <p:nvPr/>
              </p:nvSpPr>
              <p:spPr bwMode="auto">
                <a:xfrm>
                  <a:off x="1147763" y="3138488"/>
                  <a:ext cx="212725" cy="93663"/>
                </a:xfrm>
                <a:custGeom>
                  <a:avLst/>
                  <a:gdLst>
                    <a:gd name="T0" fmla="*/ 2147483647 w 134"/>
                    <a:gd name="T1" fmla="*/ 2147483647 h 59"/>
                    <a:gd name="T2" fmla="*/ 2147483647 w 134"/>
                    <a:gd name="T3" fmla="*/ 0 h 59"/>
                    <a:gd name="T4" fmla="*/ 0 w 134"/>
                    <a:gd name="T5" fmla="*/ 2147483647 h 59"/>
                    <a:gd name="T6" fmla="*/ 2147483647 w 134"/>
                    <a:gd name="T7" fmla="*/ 2147483647 h 59"/>
                    <a:gd name="T8" fmla="*/ 2147483647 w 134"/>
                    <a:gd name="T9" fmla="*/ 2147483647 h 59"/>
                    <a:gd name="T10" fmla="*/ 2147483647 w 134"/>
                    <a:gd name="T11" fmla="*/ 2147483647 h 59"/>
                    <a:gd name="T12" fmla="*/ 2147483647 w 134"/>
                    <a:gd name="T13" fmla="*/ 2147483647 h 59"/>
                    <a:gd name="T14" fmla="*/ 2147483647 w 134"/>
                    <a:gd name="T15" fmla="*/ 2147483647 h 59"/>
                    <a:gd name="T16" fmla="*/ 2147483647 w 134"/>
                    <a:gd name="T17" fmla="*/ 0 h 59"/>
                    <a:gd name="T18" fmla="*/ 2147483647 w 134"/>
                    <a:gd name="T19" fmla="*/ 0 h 59"/>
                    <a:gd name="T20" fmla="*/ 2147483647 w 134"/>
                    <a:gd name="T21" fmla="*/ 0 h 59"/>
                    <a:gd name="T22" fmla="*/ 2147483647 w 134"/>
                    <a:gd name="T23" fmla="*/ 2147483647 h 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34"/>
                    <a:gd name="T37" fmla="*/ 0 h 59"/>
                    <a:gd name="T38" fmla="*/ 134 w 134"/>
                    <a:gd name="T39" fmla="*/ 59 h 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34" h="59">
                      <a:moveTo>
                        <a:pt x="126" y="4"/>
                      </a:moveTo>
                      <a:lnTo>
                        <a:pt x="130" y="0"/>
                      </a:lnTo>
                      <a:lnTo>
                        <a:pt x="0" y="48"/>
                      </a:lnTo>
                      <a:lnTo>
                        <a:pt x="4" y="59"/>
                      </a:lnTo>
                      <a:lnTo>
                        <a:pt x="134" y="8"/>
                      </a:lnTo>
                      <a:lnTo>
                        <a:pt x="134" y="4"/>
                      </a:lnTo>
                      <a:lnTo>
                        <a:pt x="134" y="8"/>
                      </a:lnTo>
                      <a:lnTo>
                        <a:pt x="134" y="4"/>
                      </a:lnTo>
                      <a:lnTo>
                        <a:pt x="134" y="0"/>
                      </a:lnTo>
                      <a:lnTo>
                        <a:pt x="130" y="0"/>
                      </a:lnTo>
                      <a:lnTo>
                        <a:pt x="126" y="4"/>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7461" name="Freeform 199"/>
                <p:cNvSpPr>
                  <a:spLocks/>
                </p:cNvSpPr>
                <p:nvPr/>
              </p:nvSpPr>
              <p:spPr bwMode="auto">
                <a:xfrm>
                  <a:off x="1347788" y="3127375"/>
                  <a:ext cx="12700" cy="17463"/>
                </a:xfrm>
                <a:custGeom>
                  <a:avLst/>
                  <a:gdLst>
                    <a:gd name="T0" fmla="*/ 2147483647 w 8"/>
                    <a:gd name="T1" fmla="*/ 2147483647 h 11"/>
                    <a:gd name="T2" fmla="*/ 0 w 8"/>
                    <a:gd name="T3" fmla="*/ 2147483647 h 11"/>
                    <a:gd name="T4" fmla="*/ 0 w 8"/>
                    <a:gd name="T5" fmla="*/ 2147483647 h 11"/>
                    <a:gd name="T6" fmla="*/ 2147483647 w 8"/>
                    <a:gd name="T7" fmla="*/ 2147483647 h 11"/>
                    <a:gd name="T8" fmla="*/ 2147483647 w 8"/>
                    <a:gd name="T9" fmla="*/ 2147483647 h 11"/>
                    <a:gd name="T10" fmla="*/ 2147483647 w 8"/>
                    <a:gd name="T11" fmla="*/ 0 h 11"/>
                    <a:gd name="T12" fmla="*/ 2147483647 w 8"/>
                    <a:gd name="T13" fmla="*/ 2147483647 h 11"/>
                    <a:gd name="T14" fmla="*/ 2147483647 w 8"/>
                    <a:gd name="T15" fmla="*/ 2147483647 h 11"/>
                    <a:gd name="T16" fmla="*/ 2147483647 w 8"/>
                    <a:gd name="T17" fmla="*/ 0 h 11"/>
                    <a:gd name="T18" fmla="*/ 0 w 8"/>
                    <a:gd name="T19" fmla="*/ 2147483647 h 11"/>
                    <a:gd name="T20" fmla="*/ 0 w 8"/>
                    <a:gd name="T21" fmla="*/ 2147483647 h 11"/>
                    <a:gd name="T22" fmla="*/ 2147483647 w 8"/>
                    <a:gd name="T23" fmla="*/ 2147483647 h 1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11"/>
                    <a:gd name="T38" fmla="*/ 8 w 8"/>
                    <a:gd name="T39" fmla="*/ 11 h 1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11">
                      <a:moveTo>
                        <a:pt x="8" y="11"/>
                      </a:moveTo>
                      <a:lnTo>
                        <a:pt x="0" y="4"/>
                      </a:lnTo>
                      <a:lnTo>
                        <a:pt x="0" y="11"/>
                      </a:lnTo>
                      <a:lnTo>
                        <a:pt x="8" y="11"/>
                      </a:lnTo>
                      <a:lnTo>
                        <a:pt x="8" y="4"/>
                      </a:lnTo>
                      <a:lnTo>
                        <a:pt x="4" y="0"/>
                      </a:lnTo>
                      <a:lnTo>
                        <a:pt x="8" y="4"/>
                      </a:lnTo>
                      <a:lnTo>
                        <a:pt x="4" y="0"/>
                      </a:lnTo>
                      <a:lnTo>
                        <a:pt x="0" y="4"/>
                      </a:lnTo>
                      <a:lnTo>
                        <a:pt x="8" y="11"/>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7462" name="Freeform 200"/>
                <p:cNvSpPr>
                  <a:spLocks/>
                </p:cNvSpPr>
                <p:nvPr/>
              </p:nvSpPr>
              <p:spPr bwMode="auto">
                <a:xfrm>
                  <a:off x="1141413" y="3127375"/>
                  <a:ext cx="219075" cy="80963"/>
                </a:xfrm>
                <a:custGeom>
                  <a:avLst/>
                  <a:gdLst>
                    <a:gd name="T0" fmla="*/ 2147483647 w 138"/>
                    <a:gd name="T1" fmla="*/ 2147483647 h 51"/>
                    <a:gd name="T2" fmla="*/ 2147483647 w 138"/>
                    <a:gd name="T3" fmla="*/ 2147483647 h 51"/>
                    <a:gd name="T4" fmla="*/ 2147483647 w 138"/>
                    <a:gd name="T5" fmla="*/ 2147483647 h 51"/>
                    <a:gd name="T6" fmla="*/ 2147483647 w 138"/>
                    <a:gd name="T7" fmla="*/ 0 h 51"/>
                    <a:gd name="T8" fmla="*/ 2147483647 w 138"/>
                    <a:gd name="T9" fmla="*/ 2147483647 h 51"/>
                    <a:gd name="T10" fmla="*/ 0 w 138"/>
                    <a:gd name="T11" fmla="*/ 2147483647 h 51"/>
                    <a:gd name="T12" fmla="*/ 2147483647 w 138"/>
                    <a:gd name="T13" fmla="*/ 2147483647 h 51"/>
                    <a:gd name="T14" fmla="*/ 0 w 138"/>
                    <a:gd name="T15" fmla="*/ 2147483647 h 51"/>
                    <a:gd name="T16" fmla="*/ 0 w 138"/>
                    <a:gd name="T17" fmla="*/ 2147483647 h 51"/>
                    <a:gd name="T18" fmla="*/ 2147483647 w 138"/>
                    <a:gd name="T19" fmla="*/ 2147483647 h 51"/>
                    <a:gd name="T20" fmla="*/ 2147483647 w 138"/>
                    <a:gd name="T21" fmla="*/ 2147483647 h 51"/>
                    <a:gd name="T22" fmla="*/ 2147483647 w 138"/>
                    <a:gd name="T23" fmla="*/ 2147483647 h 5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38"/>
                    <a:gd name="T37" fmla="*/ 0 h 51"/>
                    <a:gd name="T38" fmla="*/ 138 w 138"/>
                    <a:gd name="T39" fmla="*/ 51 h 5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38" h="51">
                      <a:moveTo>
                        <a:pt x="12" y="47"/>
                      </a:moveTo>
                      <a:lnTo>
                        <a:pt x="8" y="51"/>
                      </a:lnTo>
                      <a:lnTo>
                        <a:pt x="138" y="11"/>
                      </a:lnTo>
                      <a:lnTo>
                        <a:pt x="134" y="0"/>
                      </a:lnTo>
                      <a:lnTo>
                        <a:pt x="4" y="43"/>
                      </a:lnTo>
                      <a:lnTo>
                        <a:pt x="0" y="47"/>
                      </a:lnTo>
                      <a:lnTo>
                        <a:pt x="4" y="43"/>
                      </a:lnTo>
                      <a:lnTo>
                        <a:pt x="0" y="47"/>
                      </a:lnTo>
                      <a:lnTo>
                        <a:pt x="4" y="51"/>
                      </a:lnTo>
                      <a:lnTo>
                        <a:pt x="8" y="51"/>
                      </a:lnTo>
                      <a:lnTo>
                        <a:pt x="12" y="47"/>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7463" name="Freeform 201"/>
                <p:cNvSpPr>
                  <a:spLocks/>
                </p:cNvSpPr>
                <p:nvPr/>
              </p:nvSpPr>
              <p:spPr bwMode="auto">
                <a:xfrm>
                  <a:off x="1006475" y="3189288"/>
                  <a:ext cx="50800" cy="38100"/>
                </a:xfrm>
                <a:custGeom>
                  <a:avLst/>
                  <a:gdLst>
                    <a:gd name="T0" fmla="*/ 0 w 32"/>
                    <a:gd name="T1" fmla="*/ 2147483647 h 24"/>
                    <a:gd name="T2" fmla="*/ 2147483647 w 32"/>
                    <a:gd name="T3" fmla="*/ 2147483647 h 24"/>
                    <a:gd name="T4" fmla="*/ 2147483647 w 32"/>
                    <a:gd name="T5" fmla="*/ 2147483647 h 24"/>
                    <a:gd name="T6" fmla="*/ 2147483647 w 32"/>
                    <a:gd name="T7" fmla="*/ 2147483647 h 24"/>
                    <a:gd name="T8" fmla="*/ 2147483647 w 32"/>
                    <a:gd name="T9" fmla="*/ 2147483647 h 24"/>
                    <a:gd name="T10" fmla="*/ 2147483647 w 32"/>
                    <a:gd name="T11" fmla="*/ 2147483647 h 24"/>
                    <a:gd name="T12" fmla="*/ 2147483647 w 32"/>
                    <a:gd name="T13" fmla="*/ 2147483647 h 24"/>
                    <a:gd name="T14" fmla="*/ 2147483647 w 32"/>
                    <a:gd name="T15" fmla="*/ 2147483647 h 24"/>
                    <a:gd name="T16" fmla="*/ 2147483647 w 32"/>
                    <a:gd name="T17" fmla="*/ 2147483647 h 24"/>
                    <a:gd name="T18" fmla="*/ 2147483647 w 32"/>
                    <a:gd name="T19" fmla="*/ 2147483647 h 24"/>
                    <a:gd name="T20" fmla="*/ 2147483647 w 32"/>
                    <a:gd name="T21" fmla="*/ 2147483647 h 24"/>
                    <a:gd name="T22" fmla="*/ 2147483647 w 32"/>
                    <a:gd name="T23" fmla="*/ 2147483647 h 24"/>
                    <a:gd name="T24" fmla="*/ 2147483647 w 32"/>
                    <a:gd name="T25" fmla="*/ 2147483647 h 24"/>
                    <a:gd name="T26" fmla="*/ 2147483647 w 32"/>
                    <a:gd name="T27" fmla="*/ 2147483647 h 24"/>
                    <a:gd name="T28" fmla="*/ 2147483647 w 32"/>
                    <a:gd name="T29" fmla="*/ 2147483647 h 24"/>
                    <a:gd name="T30" fmla="*/ 2147483647 w 32"/>
                    <a:gd name="T31" fmla="*/ 2147483647 h 24"/>
                    <a:gd name="T32" fmla="*/ 2147483647 w 32"/>
                    <a:gd name="T33" fmla="*/ 0 h 24"/>
                    <a:gd name="T34" fmla="*/ 2147483647 w 32"/>
                    <a:gd name="T35" fmla="*/ 0 h 24"/>
                    <a:gd name="T36" fmla="*/ 0 w 32"/>
                    <a:gd name="T37" fmla="*/ 2147483647 h 2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2"/>
                    <a:gd name="T58" fmla="*/ 0 h 24"/>
                    <a:gd name="T59" fmla="*/ 32 w 32"/>
                    <a:gd name="T60" fmla="*/ 24 h 2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2" h="24">
                      <a:moveTo>
                        <a:pt x="0" y="8"/>
                      </a:moveTo>
                      <a:lnTo>
                        <a:pt x="4" y="8"/>
                      </a:lnTo>
                      <a:lnTo>
                        <a:pt x="4" y="12"/>
                      </a:lnTo>
                      <a:lnTo>
                        <a:pt x="8" y="16"/>
                      </a:lnTo>
                      <a:lnTo>
                        <a:pt x="12" y="16"/>
                      </a:lnTo>
                      <a:lnTo>
                        <a:pt x="20" y="20"/>
                      </a:lnTo>
                      <a:lnTo>
                        <a:pt x="28" y="24"/>
                      </a:lnTo>
                      <a:lnTo>
                        <a:pt x="32" y="16"/>
                      </a:lnTo>
                      <a:lnTo>
                        <a:pt x="24" y="12"/>
                      </a:lnTo>
                      <a:lnTo>
                        <a:pt x="16" y="8"/>
                      </a:lnTo>
                      <a:lnTo>
                        <a:pt x="12" y="8"/>
                      </a:lnTo>
                      <a:lnTo>
                        <a:pt x="12" y="4"/>
                      </a:lnTo>
                      <a:lnTo>
                        <a:pt x="8" y="4"/>
                      </a:lnTo>
                      <a:lnTo>
                        <a:pt x="8" y="0"/>
                      </a:lnTo>
                      <a:lnTo>
                        <a:pt x="4" y="0"/>
                      </a:lnTo>
                      <a:lnTo>
                        <a:pt x="0" y="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7464" name="Freeform 202"/>
                <p:cNvSpPr>
                  <a:spLocks/>
                </p:cNvSpPr>
                <p:nvPr/>
              </p:nvSpPr>
              <p:spPr bwMode="auto">
                <a:xfrm>
                  <a:off x="1089025" y="2601913"/>
                  <a:ext cx="26988" cy="25400"/>
                </a:xfrm>
                <a:custGeom>
                  <a:avLst/>
                  <a:gdLst>
                    <a:gd name="T0" fmla="*/ 2147483647 w 17"/>
                    <a:gd name="T1" fmla="*/ 0 h 16"/>
                    <a:gd name="T2" fmla="*/ 2147483647 w 17"/>
                    <a:gd name="T3" fmla="*/ 0 h 16"/>
                    <a:gd name="T4" fmla="*/ 0 w 17"/>
                    <a:gd name="T5" fmla="*/ 0 h 16"/>
                    <a:gd name="T6" fmla="*/ 0 w 17"/>
                    <a:gd name="T7" fmla="*/ 2147483647 h 16"/>
                    <a:gd name="T8" fmla="*/ 0 w 17"/>
                    <a:gd name="T9" fmla="*/ 2147483647 h 16"/>
                    <a:gd name="T10" fmla="*/ 0 w 17"/>
                    <a:gd name="T11" fmla="*/ 2147483647 h 16"/>
                    <a:gd name="T12" fmla="*/ 0 w 17"/>
                    <a:gd name="T13" fmla="*/ 2147483647 h 16"/>
                    <a:gd name="T14" fmla="*/ 2147483647 w 17"/>
                    <a:gd name="T15" fmla="*/ 2147483647 h 16"/>
                    <a:gd name="T16" fmla="*/ 2147483647 w 17"/>
                    <a:gd name="T17" fmla="*/ 2147483647 h 16"/>
                    <a:gd name="T18" fmla="*/ 2147483647 w 17"/>
                    <a:gd name="T19" fmla="*/ 2147483647 h 16"/>
                    <a:gd name="T20" fmla="*/ 2147483647 w 17"/>
                    <a:gd name="T21" fmla="*/ 2147483647 h 16"/>
                    <a:gd name="T22" fmla="*/ 2147483647 w 17"/>
                    <a:gd name="T23" fmla="*/ 2147483647 h 16"/>
                    <a:gd name="T24" fmla="*/ 2147483647 w 17"/>
                    <a:gd name="T25" fmla="*/ 2147483647 h 16"/>
                    <a:gd name="T26" fmla="*/ 2147483647 w 17"/>
                    <a:gd name="T27" fmla="*/ 2147483647 h 16"/>
                    <a:gd name="T28" fmla="*/ 2147483647 w 17"/>
                    <a:gd name="T29" fmla="*/ 0 h 16"/>
                    <a:gd name="T30" fmla="*/ 2147483647 w 17"/>
                    <a:gd name="T31" fmla="*/ 0 h 16"/>
                    <a:gd name="T32" fmla="*/ 2147483647 w 17"/>
                    <a:gd name="T33" fmla="*/ 0 h 16"/>
                    <a:gd name="T34" fmla="*/ 2147483647 w 17"/>
                    <a:gd name="T35" fmla="*/ 0 h 1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7"/>
                    <a:gd name="T55" fmla="*/ 0 h 16"/>
                    <a:gd name="T56" fmla="*/ 17 w 17"/>
                    <a:gd name="T57" fmla="*/ 16 h 1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7" h="16">
                      <a:moveTo>
                        <a:pt x="8" y="0"/>
                      </a:moveTo>
                      <a:lnTo>
                        <a:pt x="4" y="0"/>
                      </a:lnTo>
                      <a:lnTo>
                        <a:pt x="0" y="0"/>
                      </a:lnTo>
                      <a:lnTo>
                        <a:pt x="0" y="4"/>
                      </a:lnTo>
                      <a:lnTo>
                        <a:pt x="0" y="8"/>
                      </a:lnTo>
                      <a:lnTo>
                        <a:pt x="0" y="12"/>
                      </a:lnTo>
                      <a:lnTo>
                        <a:pt x="4" y="16"/>
                      </a:lnTo>
                      <a:lnTo>
                        <a:pt x="8" y="16"/>
                      </a:lnTo>
                      <a:lnTo>
                        <a:pt x="13" y="16"/>
                      </a:lnTo>
                      <a:lnTo>
                        <a:pt x="13" y="12"/>
                      </a:lnTo>
                      <a:lnTo>
                        <a:pt x="17" y="12"/>
                      </a:lnTo>
                      <a:lnTo>
                        <a:pt x="17" y="8"/>
                      </a:lnTo>
                      <a:lnTo>
                        <a:pt x="17" y="4"/>
                      </a:lnTo>
                      <a:lnTo>
                        <a:pt x="13" y="0"/>
                      </a:lnTo>
                      <a:lnTo>
                        <a:pt x="8" y="0"/>
                      </a:lnTo>
                      <a:close/>
                    </a:path>
                  </a:pathLst>
                </a:custGeom>
                <a:solidFill>
                  <a:srgbClr val="4C4C4C"/>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7465" name="Freeform 203"/>
                <p:cNvSpPr>
                  <a:spLocks/>
                </p:cNvSpPr>
                <p:nvPr/>
              </p:nvSpPr>
              <p:spPr bwMode="auto">
                <a:xfrm>
                  <a:off x="1089025" y="2601913"/>
                  <a:ext cx="26988" cy="25400"/>
                </a:xfrm>
                <a:custGeom>
                  <a:avLst/>
                  <a:gdLst>
                    <a:gd name="T0" fmla="*/ 2147483647 w 17"/>
                    <a:gd name="T1" fmla="*/ 0 h 16"/>
                    <a:gd name="T2" fmla="*/ 2147483647 w 17"/>
                    <a:gd name="T3" fmla="*/ 0 h 16"/>
                    <a:gd name="T4" fmla="*/ 2147483647 w 17"/>
                    <a:gd name="T5" fmla="*/ 0 h 16"/>
                    <a:gd name="T6" fmla="*/ 0 w 17"/>
                    <a:gd name="T7" fmla="*/ 0 h 16"/>
                    <a:gd name="T8" fmla="*/ 0 w 17"/>
                    <a:gd name="T9" fmla="*/ 2147483647 h 16"/>
                    <a:gd name="T10" fmla="*/ 0 w 17"/>
                    <a:gd name="T11" fmla="*/ 2147483647 h 16"/>
                    <a:gd name="T12" fmla="*/ 0 w 17"/>
                    <a:gd name="T13" fmla="*/ 2147483647 h 16"/>
                    <a:gd name="T14" fmla="*/ 0 w 17"/>
                    <a:gd name="T15" fmla="*/ 2147483647 h 16"/>
                    <a:gd name="T16" fmla="*/ 0 w 17"/>
                    <a:gd name="T17" fmla="*/ 2147483647 h 16"/>
                    <a:gd name="T18" fmla="*/ 2147483647 w 17"/>
                    <a:gd name="T19" fmla="*/ 2147483647 h 16"/>
                    <a:gd name="T20" fmla="*/ 2147483647 w 17"/>
                    <a:gd name="T21" fmla="*/ 2147483647 h 16"/>
                    <a:gd name="T22" fmla="*/ 2147483647 w 17"/>
                    <a:gd name="T23" fmla="*/ 2147483647 h 16"/>
                    <a:gd name="T24" fmla="*/ 2147483647 w 17"/>
                    <a:gd name="T25" fmla="*/ 2147483647 h 16"/>
                    <a:gd name="T26" fmla="*/ 2147483647 w 17"/>
                    <a:gd name="T27" fmla="*/ 2147483647 h 16"/>
                    <a:gd name="T28" fmla="*/ 2147483647 w 17"/>
                    <a:gd name="T29" fmla="*/ 2147483647 h 16"/>
                    <a:gd name="T30" fmla="*/ 2147483647 w 17"/>
                    <a:gd name="T31" fmla="*/ 2147483647 h 16"/>
                    <a:gd name="T32" fmla="*/ 2147483647 w 17"/>
                    <a:gd name="T33" fmla="*/ 2147483647 h 16"/>
                    <a:gd name="T34" fmla="*/ 2147483647 w 17"/>
                    <a:gd name="T35" fmla="*/ 2147483647 h 16"/>
                    <a:gd name="T36" fmla="*/ 2147483647 w 17"/>
                    <a:gd name="T37" fmla="*/ 0 h 16"/>
                    <a:gd name="T38" fmla="*/ 2147483647 w 17"/>
                    <a:gd name="T39" fmla="*/ 0 h 16"/>
                    <a:gd name="T40" fmla="*/ 2147483647 w 17"/>
                    <a:gd name="T41" fmla="*/ 0 h 1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7"/>
                    <a:gd name="T64" fmla="*/ 0 h 16"/>
                    <a:gd name="T65" fmla="*/ 17 w 17"/>
                    <a:gd name="T66" fmla="*/ 16 h 1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7" h="16">
                      <a:moveTo>
                        <a:pt x="8" y="0"/>
                      </a:moveTo>
                      <a:lnTo>
                        <a:pt x="8" y="0"/>
                      </a:lnTo>
                      <a:lnTo>
                        <a:pt x="4" y="0"/>
                      </a:lnTo>
                      <a:lnTo>
                        <a:pt x="0" y="0"/>
                      </a:lnTo>
                      <a:lnTo>
                        <a:pt x="0" y="4"/>
                      </a:lnTo>
                      <a:lnTo>
                        <a:pt x="0" y="8"/>
                      </a:lnTo>
                      <a:lnTo>
                        <a:pt x="0" y="12"/>
                      </a:lnTo>
                      <a:lnTo>
                        <a:pt x="4" y="16"/>
                      </a:lnTo>
                      <a:lnTo>
                        <a:pt x="8" y="16"/>
                      </a:lnTo>
                      <a:lnTo>
                        <a:pt x="13" y="16"/>
                      </a:lnTo>
                      <a:lnTo>
                        <a:pt x="13" y="12"/>
                      </a:lnTo>
                      <a:lnTo>
                        <a:pt x="17" y="12"/>
                      </a:lnTo>
                      <a:lnTo>
                        <a:pt x="17" y="8"/>
                      </a:lnTo>
                      <a:lnTo>
                        <a:pt x="17" y="4"/>
                      </a:lnTo>
                      <a:lnTo>
                        <a:pt x="13" y="0"/>
                      </a:lnTo>
                      <a:lnTo>
                        <a:pt x="8" y="0"/>
                      </a:lnTo>
                    </a:path>
                  </a:pathLst>
                </a:custGeom>
                <a:noFill/>
                <a:ln w="0">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sp>
            <p:nvSpPr>
              <p:cNvPr id="57355" name="TextBox 116"/>
              <p:cNvSpPr txBox="1">
                <a:spLocks noChangeArrowheads="1"/>
              </p:cNvSpPr>
              <p:nvPr/>
            </p:nvSpPr>
            <p:spPr bwMode="auto">
              <a:xfrm>
                <a:off x="381000" y="3075801"/>
                <a:ext cx="838200" cy="21058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r>
                  <a:rPr lang="en-US" sz="1200" b="1"/>
                  <a:t>Webserver</a:t>
                </a:r>
              </a:p>
            </p:txBody>
          </p:sp>
        </p:grpSp>
        <p:grpSp>
          <p:nvGrpSpPr>
            <p:cNvPr id="56328" name="Group 453"/>
            <p:cNvGrpSpPr>
              <a:grpSpLocks/>
            </p:cNvGrpSpPr>
            <p:nvPr/>
          </p:nvGrpSpPr>
          <p:grpSpPr bwMode="auto">
            <a:xfrm>
              <a:off x="3733800" y="2057400"/>
              <a:ext cx="1038225" cy="762000"/>
              <a:chOff x="238124" y="2590800"/>
              <a:chExt cx="1038225" cy="762000"/>
            </a:xfrm>
          </p:grpSpPr>
          <p:grpSp>
            <p:nvGrpSpPr>
              <p:cNvPr id="57242" name="Group 114"/>
              <p:cNvGrpSpPr>
                <a:grpSpLocks noChangeAspect="1"/>
              </p:cNvGrpSpPr>
              <p:nvPr/>
            </p:nvGrpSpPr>
            <p:grpSpPr bwMode="auto">
              <a:xfrm>
                <a:off x="381004" y="2590800"/>
                <a:ext cx="735229" cy="503935"/>
                <a:chOff x="193675" y="2495550"/>
                <a:chExt cx="1185863" cy="812801"/>
              </a:xfrm>
            </p:grpSpPr>
            <p:sp>
              <p:nvSpPr>
                <p:cNvPr id="57244" name="Freeform 94"/>
                <p:cNvSpPr>
                  <a:spLocks/>
                </p:cNvSpPr>
                <p:nvPr/>
              </p:nvSpPr>
              <p:spPr bwMode="auto">
                <a:xfrm>
                  <a:off x="684213" y="2995613"/>
                  <a:ext cx="379413" cy="212725"/>
                </a:xfrm>
                <a:custGeom>
                  <a:avLst/>
                  <a:gdLst>
                    <a:gd name="T0" fmla="*/ 0 w 239"/>
                    <a:gd name="T1" fmla="*/ 2147483647 h 134"/>
                    <a:gd name="T2" fmla="*/ 2147483647 w 239"/>
                    <a:gd name="T3" fmla="*/ 2147483647 h 134"/>
                    <a:gd name="T4" fmla="*/ 2147483647 w 239"/>
                    <a:gd name="T5" fmla="*/ 2147483647 h 134"/>
                    <a:gd name="T6" fmla="*/ 2147483647 w 239"/>
                    <a:gd name="T7" fmla="*/ 0 h 134"/>
                    <a:gd name="T8" fmla="*/ 0 w 239"/>
                    <a:gd name="T9" fmla="*/ 2147483647 h 134"/>
                    <a:gd name="T10" fmla="*/ 0 w 239"/>
                    <a:gd name="T11" fmla="*/ 2147483647 h 134"/>
                    <a:gd name="T12" fmla="*/ 0 60000 65536"/>
                    <a:gd name="T13" fmla="*/ 0 60000 65536"/>
                    <a:gd name="T14" fmla="*/ 0 60000 65536"/>
                    <a:gd name="T15" fmla="*/ 0 60000 65536"/>
                    <a:gd name="T16" fmla="*/ 0 60000 65536"/>
                    <a:gd name="T17" fmla="*/ 0 60000 65536"/>
                    <a:gd name="T18" fmla="*/ 0 w 239"/>
                    <a:gd name="T19" fmla="*/ 0 h 134"/>
                    <a:gd name="T20" fmla="*/ 239 w 239"/>
                    <a:gd name="T21" fmla="*/ 134 h 134"/>
                  </a:gdLst>
                  <a:ahLst/>
                  <a:cxnLst>
                    <a:cxn ang="T12">
                      <a:pos x="T0" y="T1"/>
                    </a:cxn>
                    <a:cxn ang="T13">
                      <a:pos x="T2" y="T3"/>
                    </a:cxn>
                    <a:cxn ang="T14">
                      <a:pos x="T4" y="T5"/>
                    </a:cxn>
                    <a:cxn ang="T15">
                      <a:pos x="T6" y="T7"/>
                    </a:cxn>
                    <a:cxn ang="T16">
                      <a:pos x="T8" y="T9"/>
                    </a:cxn>
                    <a:cxn ang="T17">
                      <a:pos x="T10" y="T11"/>
                    </a:cxn>
                  </a:cxnLst>
                  <a:rect l="T18" t="T19" r="T20" b="T21"/>
                  <a:pathLst>
                    <a:path w="239" h="134">
                      <a:moveTo>
                        <a:pt x="0" y="47"/>
                      </a:moveTo>
                      <a:lnTo>
                        <a:pt x="81" y="83"/>
                      </a:lnTo>
                      <a:lnTo>
                        <a:pt x="239" y="134"/>
                      </a:lnTo>
                      <a:lnTo>
                        <a:pt x="239" y="0"/>
                      </a:lnTo>
                      <a:lnTo>
                        <a:pt x="0" y="47"/>
                      </a:lnTo>
                      <a:close/>
                    </a:path>
                  </a:pathLst>
                </a:custGeom>
                <a:solidFill>
                  <a:srgbClr val="191919"/>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7245" name="Freeform 95"/>
                <p:cNvSpPr>
                  <a:spLocks/>
                </p:cNvSpPr>
                <p:nvPr/>
              </p:nvSpPr>
              <p:spPr bwMode="auto">
                <a:xfrm>
                  <a:off x="677863" y="3063875"/>
                  <a:ext cx="141288" cy="69850"/>
                </a:xfrm>
                <a:custGeom>
                  <a:avLst/>
                  <a:gdLst>
                    <a:gd name="T0" fmla="*/ 2147483647 w 89"/>
                    <a:gd name="T1" fmla="*/ 2147483647 h 44"/>
                    <a:gd name="T2" fmla="*/ 2147483647 w 89"/>
                    <a:gd name="T3" fmla="*/ 2147483647 h 44"/>
                    <a:gd name="T4" fmla="*/ 2147483647 w 89"/>
                    <a:gd name="T5" fmla="*/ 0 h 44"/>
                    <a:gd name="T6" fmla="*/ 0 w 89"/>
                    <a:gd name="T7" fmla="*/ 2147483647 h 44"/>
                    <a:gd name="T8" fmla="*/ 2147483647 w 89"/>
                    <a:gd name="T9" fmla="*/ 2147483647 h 44"/>
                    <a:gd name="T10" fmla="*/ 2147483647 w 89"/>
                    <a:gd name="T11" fmla="*/ 2147483647 h 44"/>
                    <a:gd name="T12" fmla="*/ 2147483647 w 89"/>
                    <a:gd name="T13" fmla="*/ 2147483647 h 44"/>
                    <a:gd name="T14" fmla="*/ 2147483647 w 89"/>
                    <a:gd name="T15" fmla="*/ 2147483647 h 44"/>
                    <a:gd name="T16" fmla="*/ 2147483647 w 89"/>
                    <a:gd name="T17" fmla="*/ 2147483647 h 44"/>
                    <a:gd name="T18" fmla="*/ 2147483647 w 89"/>
                    <a:gd name="T19" fmla="*/ 2147483647 h 44"/>
                    <a:gd name="T20" fmla="*/ 2147483647 w 89"/>
                    <a:gd name="T21" fmla="*/ 2147483647 h 44"/>
                    <a:gd name="T22" fmla="*/ 2147483647 w 89"/>
                    <a:gd name="T23" fmla="*/ 2147483647 h 4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9"/>
                    <a:gd name="T37" fmla="*/ 0 h 44"/>
                    <a:gd name="T38" fmla="*/ 89 w 89"/>
                    <a:gd name="T39" fmla="*/ 44 h 4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9" h="44">
                      <a:moveTo>
                        <a:pt x="89" y="32"/>
                      </a:moveTo>
                      <a:lnTo>
                        <a:pt x="89" y="36"/>
                      </a:lnTo>
                      <a:lnTo>
                        <a:pt x="4" y="0"/>
                      </a:lnTo>
                      <a:lnTo>
                        <a:pt x="0" y="8"/>
                      </a:lnTo>
                      <a:lnTo>
                        <a:pt x="85" y="44"/>
                      </a:lnTo>
                      <a:lnTo>
                        <a:pt x="89" y="44"/>
                      </a:lnTo>
                      <a:lnTo>
                        <a:pt x="89" y="40"/>
                      </a:lnTo>
                      <a:lnTo>
                        <a:pt x="89" y="36"/>
                      </a:lnTo>
                      <a:lnTo>
                        <a:pt x="89" y="32"/>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7246" name="Freeform 96"/>
                <p:cNvSpPr>
                  <a:spLocks/>
                </p:cNvSpPr>
                <p:nvPr/>
              </p:nvSpPr>
              <p:spPr bwMode="auto">
                <a:xfrm>
                  <a:off x="812800" y="3114675"/>
                  <a:ext cx="263525" cy="100013"/>
                </a:xfrm>
                <a:custGeom>
                  <a:avLst/>
                  <a:gdLst>
                    <a:gd name="T0" fmla="*/ 2147483647 w 166"/>
                    <a:gd name="T1" fmla="*/ 2147483647 h 63"/>
                    <a:gd name="T2" fmla="*/ 2147483647 w 166"/>
                    <a:gd name="T3" fmla="*/ 2147483647 h 63"/>
                    <a:gd name="T4" fmla="*/ 2147483647 w 166"/>
                    <a:gd name="T5" fmla="*/ 0 h 63"/>
                    <a:gd name="T6" fmla="*/ 0 w 166"/>
                    <a:gd name="T7" fmla="*/ 2147483647 h 63"/>
                    <a:gd name="T8" fmla="*/ 2147483647 w 166"/>
                    <a:gd name="T9" fmla="*/ 2147483647 h 63"/>
                    <a:gd name="T10" fmla="*/ 2147483647 w 166"/>
                    <a:gd name="T11" fmla="*/ 2147483647 h 63"/>
                    <a:gd name="T12" fmla="*/ 2147483647 w 166"/>
                    <a:gd name="T13" fmla="*/ 2147483647 h 63"/>
                    <a:gd name="T14" fmla="*/ 2147483647 w 166"/>
                    <a:gd name="T15" fmla="*/ 2147483647 h 63"/>
                    <a:gd name="T16" fmla="*/ 2147483647 w 166"/>
                    <a:gd name="T17" fmla="*/ 2147483647 h 63"/>
                    <a:gd name="T18" fmla="*/ 2147483647 w 166"/>
                    <a:gd name="T19" fmla="*/ 2147483647 h 63"/>
                    <a:gd name="T20" fmla="*/ 2147483647 w 166"/>
                    <a:gd name="T21" fmla="*/ 2147483647 h 63"/>
                    <a:gd name="T22" fmla="*/ 2147483647 w 166"/>
                    <a:gd name="T23" fmla="*/ 2147483647 h 6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66"/>
                    <a:gd name="T37" fmla="*/ 0 h 63"/>
                    <a:gd name="T38" fmla="*/ 166 w 166"/>
                    <a:gd name="T39" fmla="*/ 63 h 6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66" h="63">
                      <a:moveTo>
                        <a:pt x="154" y="59"/>
                      </a:moveTo>
                      <a:lnTo>
                        <a:pt x="162" y="51"/>
                      </a:lnTo>
                      <a:lnTo>
                        <a:pt x="4" y="0"/>
                      </a:lnTo>
                      <a:lnTo>
                        <a:pt x="0" y="12"/>
                      </a:lnTo>
                      <a:lnTo>
                        <a:pt x="158" y="63"/>
                      </a:lnTo>
                      <a:lnTo>
                        <a:pt x="166" y="59"/>
                      </a:lnTo>
                      <a:lnTo>
                        <a:pt x="158" y="63"/>
                      </a:lnTo>
                      <a:lnTo>
                        <a:pt x="162" y="63"/>
                      </a:lnTo>
                      <a:lnTo>
                        <a:pt x="166" y="59"/>
                      </a:lnTo>
                      <a:lnTo>
                        <a:pt x="162" y="55"/>
                      </a:lnTo>
                      <a:lnTo>
                        <a:pt x="162" y="51"/>
                      </a:lnTo>
                      <a:lnTo>
                        <a:pt x="154" y="59"/>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7247" name="Freeform 97"/>
                <p:cNvSpPr>
                  <a:spLocks/>
                </p:cNvSpPr>
                <p:nvPr/>
              </p:nvSpPr>
              <p:spPr bwMode="auto">
                <a:xfrm>
                  <a:off x="1050925" y="2989263"/>
                  <a:ext cx="25400" cy="219075"/>
                </a:xfrm>
                <a:custGeom>
                  <a:avLst/>
                  <a:gdLst>
                    <a:gd name="T0" fmla="*/ 2147483647 w 16"/>
                    <a:gd name="T1" fmla="*/ 2147483647 h 138"/>
                    <a:gd name="T2" fmla="*/ 0 w 16"/>
                    <a:gd name="T3" fmla="*/ 2147483647 h 138"/>
                    <a:gd name="T4" fmla="*/ 2147483647 w 16"/>
                    <a:gd name="T5" fmla="*/ 2147483647 h 138"/>
                    <a:gd name="T6" fmla="*/ 2147483647 w 16"/>
                    <a:gd name="T7" fmla="*/ 2147483647 h 138"/>
                    <a:gd name="T8" fmla="*/ 2147483647 w 16"/>
                    <a:gd name="T9" fmla="*/ 2147483647 h 138"/>
                    <a:gd name="T10" fmla="*/ 2147483647 w 16"/>
                    <a:gd name="T11" fmla="*/ 0 h 138"/>
                    <a:gd name="T12" fmla="*/ 2147483647 w 16"/>
                    <a:gd name="T13" fmla="*/ 2147483647 h 138"/>
                    <a:gd name="T14" fmla="*/ 2147483647 w 16"/>
                    <a:gd name="T15" fmla="*/ 2147483647 h 138"/>
                    <a:gd name="T16" fmla="*/ 2147483647 w 16"/>
                    <a:gd name="T17" fmla="*/ 0 h 138"/>
                    <a:gd name="T18" fmla="*/ 2147483647 w 16"/>
                    <a:gd name="T19" fmla="*/ 2147483647 h 138"/>
                    <a:gd name="T20" fmla="*/ 0 w 16"/>
                    <a:gd name="T21" fmla="*/ 2147483647 h 138"/>
                    <a:gd name="T22" fmla="*/ 2147483647 w 16"/>
                    <a:gd name="T23" fmla="*/ 2147483647 h 13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6"/>
                    <a:gd name="T37" fmla="*/ 0 h 138"/>
                    <a:gd name="T38" fmla="*/ 16 w 16"/>
                    <a:gd name="T39" fmla="*/ 138 h 13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6" h="138">
                      <a:moveTo>
                        <a:pt x="8" y="12"/>
                      </a:moveTo>
                      <a:lnTo>
                        <a:pt x="0" y="4"/>
                      </a:lnTo>
                      <a:lnTo>
                        <a:pt x="4" y="138"/>
                      </a:lnTo>
                      <a:lnTo>
                        <a:pt x="16" y="138"/>
                      </a:lnTo>
                      <a:lnTo>
                        <a:pt x="12" y="4"/>
                      </a:lnTo>
                      <a:lnTo>
                        <a:pt x="4" y="0"/>
                      </a:lnTo>
                      <a:lnTo>
                        <a:pt x="12" y="4"/>
                      </a:lnTo>
                      <a:lnTo>
                        <a:pt x="8" y="4"/>
                      </a:lnTo>
                      <a:lnTo>
                        <a:pt x="8" y="0"/>
                      </a:lnTo>
                      <a:lnTo>
                        <a:pt x="4" y="4"/>
                      </a:lnTo>
                      <a:lnTo>
                        <a:pt x="0" y="4"/>
                      </a:lnTo>
                      <a:lnTo>
                        <a:pt x="8" y="12"/>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7248" name="Freeform 98"/>
                <p:cNvSpPr>
                  <a:spLocks/>
                </p:cNvSpPr>
                <p:nvPr/>
              </p:nvSpPr>
              <p:spPr bwMode="auto">
                <a:xfrm>
                  <a:off x="677863" y="2989263"/>
                  <a:ext cx="385763" cy="87313"/>
                </a:xfrm>
                <a:custGeom>
                  <a:avLst/>
                  <a:gdLst>
                    <a:gd name="T0" fmla="*/ 2147483647 w 243"/>
                    <a:gd name="T1" fmla="*/ 2147483647 h 55"/>
                    <a:gd name="T2" fmla="*/ 2147483647 w 243"/>
                    <a:gd name="T3" fmla="*/ 2147483647 h 55"/>
                    <a:gd name="T4" fmla="*/ 2147483647 w 243"/>
                    <a:gd name="T5" fmla="*/ 2147483647 h 55"/>
                    <a:gd name="T6" fmla="*/ 2147483647 w 243"/>
                    <a:gd name="T7" fmla="*/ 0 h 55"/>
                    <a:gd name="T8" fmla="*/ 2147483647 w 243"/>
                    <a:gd name="T9" fmla="*/ 2147483647 h 55"/>
                    <a:gd name="T10" fmla="*/ 0 w 243"/>
                    <a:gd name="T11" fmla="*/ 2147483647 h 55"/>
                    <a:gd name="T12" fmla="*/ 2147483647 w 243"/>
                    <a:gd name="T13" fmla="*/ 2147483647 h 55"/>
                    <a:gd name="T14" fmla="*/ 0 w 243"/>
                    <a:gd name="T15" fmla="*/ 2147483647 h 55"/>
                    <a:gd name="T16" fmla="*/ 0 w 243"/>
                    <a:gd name="T17" fmla="*/ 2147483647 h 55"/>
                    <a:gd name="T18" fmla="*/ 0 w 243"/>
                    <a:gd name="T19" fmla="*/ 2147483647 h 55"/>
                    <a:gd name="T20" fmla="*/ 2147483647 w 243"/>
                    <a:gd name="T21" fmla="*/ 2147483647 h 55"/>
                    <a:gd name="T22" fmla="*/ 2147483647 w 243"/>
                    <a:gd name="T23" fmla="*/ 2147483647 h 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43"/>
                    <a:gd name="T37" fmla="*/ 0 h 55"/>
                    <a:gd name="T38" fmla="*/ 243 w 243"/>
                    <a:gd name="T39" fmla="*/ 55 h 5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43" h="55">
                      <a:moveTo>
                        <a:pt x="4" y="47"/>
                      </a:moveTo>
                      <a:lnTo>
                        <a:pt x="4" y="55"/>
                      </a:lnTo>
                      <a:lnTo>
                        <a:pt x="243" y="12"/>
                      </a:lnTo>
                      <a:lnTo>
                        <a:pt x="239" y="0"/>
                      </a:lnTo>
                      <a:lnTo>
                        <a:pt x="4" y="47"/>
                      </a:lnTo>
                      <a:lnTo>
                        <a:pt x="0" y="55"/>
                      </a:lnTo>
                      <a:lnTo>
                        <a:pt x="4" y="47"/>
                      </a:lnTo>
                      <a:lnTo>
                        <a:pt x="0" y="47"/>
                      </a:lnTo>
                      <a:lnTo>
                        <a:pt x="0" y="51"/>
                      </a:lnTo>
                      <a:lnTo>
                        <a:pt x="0" y="55"/>
                      </a:lnTo>
                      <a:lnTo>
                        <a:pt x="4" y="55"/>
                      </a:lnTo>
                      <a:lnTo>
                        <a:pt x="4" y="47"/>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7249" name="Freeform 99"/>
                <p:cNvSpPr>
                  <a:spLocks/>
                </p:cNvSpPr>
                <p:nvPr/>
              </p:nvSpPr>
              <p:spPr bwMode="auto">
                <a:xfrm>
                  <a:off x="754063" y="3127375"/>
                  <a:ext cx="258763" cy="174625"/>
                </a:xfrm>
                <a:custGeom>
                  <a:avLst/>
                  <a:gdLst>
                    <a:gd name="T0" fmla="*/ 2147483647 w 163"/>
                    <a:gd name="T1" fmla="*/ 0 h 110"/>
                    <a:gd name="T2" fmla="*/ 2147483647 w 163"/>
                    <a:gd name="T3" fmla="*/ 2147483647 h 110"/>
                    <a:gd name="T4" fmla="*/ 0 w 163"/>
                    <a:gd name="T5" fmla="*/ 2147483647 h 110"/>
                    <a:gd name="T6" fmla="*/ 0 w 163"/>
                    <a:gd name="T7" fmla="*/ 2147483647 h 110"/>
                    <a:gd name="T8" fmla="*/ 2147483647 w 163"/>
                    <a:gd name="T9" fmla="*/ 2147483647 h 110"/>
                    <a:gd name="T10" fmla="*/ 2147483647 w 163"/>
                    <a:gd name="T11" fmla="*/ 0 h 110"/>
                    <a:gd name="T12" fmla="*/ 2147483647 w 163"/>
                    <a:gd name="T13" fmla="*/ 0 h 110"/>
                    <a:gd name="T14" fmla="*/ 0 60000 65536"/>
                    <a:gd name="T15" fmla="*/ 0 60000 65536"/>
                    <a:gd name="T16" fmla="*/ 0 60000 65536"/>
                    <a:gd name="T17" fmla="*/ 0 60000 65536"/>
                    <a:gd name="T18" fmla="*/ 0 60000 65536"/>
                    <a:gd name="T19" fmla="*/ 0 60000 65536"/>
                    <a:gd name="T20" fmla="*/ 0 60000 65536"/>
                    <a:gd name="T21" fmla="*/ 0 w 163"/>
                    <a:gd name="T22" fmla="*/ 0 h 110"/>
                    <a:gd name="T23" fmla="*/ 163 w 163"/>
                    <a:gd name="T24" fmla="*/ 110 h 1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3" h="110">
                      <a:moveTo>
                        <a:pt x="163" y="0"/>
                      </a:moveTo>
                      <a:lnTo>
                        <a:pt x="163" y="43"/>
                      </a:lnTo>
                      <a:lnTo>
                        <a:pt x="0" y="110"/>
                      </a:lnTo>
                      <a:lnTo>
                        <a:pt x="0" y="94"/>
                      </a:lnTo>
                      <a:lnTo>
                        <a:pt x="33" y="43"/>
                      </a:lnTo>
                      <a:lnTo>
                        <a:pt x="163" y="0"/>
                      </a:lnTo>
                      <a:close/>
                    </a:path>
                  </a:pathLst>
                </a:custGeom>
                <a:solidFill>
                  <a:srgbClr val="CCCCCC"/>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7250" name="Freeform 100"/>
                <p:cNvSpPr>
                  <a:spLocks/>
                </p:cNvSpPr>
                <p:nvPr/>
              </p:nvSpPr>
              <p:spPr bwMode="auto">
                <a:xfrm>
                  <a:off x="1000125" y="3127375"/>
                  <a:ext cx="19050" cy="74613"/>
                </a:xfrm>
                <a:custGeom>
                  <a:avLst/>
                  <a:gdLst>
                    <a:gd name="T0" fmla="*/ 2147483647 w 12"/>
                    <a:gd name="T1" fmla="*/ 2147483647 h 47"/>
                    <a:gd name="T2" fmla="*/ 2147483647 w 12"/>
                    <a:gd name="T3" fmla="*/ 2147483647 h 47"/>
                    <a:gd name="T4" fmla="*/ 2147483647 w 12"/>
                    <a:gd name="T5" fmla="*/ 0 h 47"/>
                    <a:gd name="T6" fmla="*/ 0 w 12"/>
                    <a:gd name="T7" fmla="*/ 0 h 47"/>
                    <a:gd name="T8" fmla="*/ 0 w 12"/>
                    <a:gd name="T9" fmla="*/ 2147483647 h 47"/>
                    <a:gd name="T10" fmla="*/ 2147483647 w 12"/>
                    <a:gd name="T11" fmla="*/ 2147483647 h 47"/>
                    <a:gd name="T12" fmla="*/ 0 w 12"/>
                    <a:gd name="T13" fmla="*/ 2147483647 h 47"/>
                    <a:gd name="T14" fmla="*/ 2147483647 w 12"/>
                    <a:gd name="T15" fmla="*/ 2147483647 h 47"/>
                    <a:gd name="T16" fmla="*/ 2147483647 w 12"/>
                    <a:gd name="T17" fmla="*/ 2147483647 h 47"/>
                    <a:gd name="T18" fmla="*/ 2147483647 w 12"/>
                    <a:gd name="T19" fmla="*/ 2147483647 h 47"/>
                    <a:gd name="T20" fmla="*/ 2147483647 w 12"/>
                    <a:gd name="T21" fmla="*/ 2147483647 h 47"/>
                    <a:gd name="T22" fmla="*/ 2147483647 w 12"/>
                    <a:gd name="T23" fmla="*/ 2147483647 h 4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47"/>
                    <a:gd name="T38" fmla="*/ 12 w 12"/>
                    <a:gd name="T39" fmla="*/ 47 h 4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47">
                      <a:moveTo>
                        <a:pt x="8" y="47"/>
                      </a:moveTo>
                      <a:lnTo>
                        <a:pt x="12" y="43"/>
                      </a:lnTo>
                      <a:lnTo>
                        <a:pt x="12" y="0"/>
                      </a:lnTo>
                      <a:lnTo>
                        <a:pt x="0" y="0"/>
                      </a:lnTo>
                      <a:lnTo>
                        <a:pt x="0" y="43"/>
                      </a:lnTo>
                      <a:lnTo>
                        <a:pt x="4" y="39"/>
                      </a:lnTo>
                      <a:lnTo>
                        <a:pt x="0" y="43"/>
                      </a:lnTo>
                      <a:lnTo>
                        <a:pt x="4" y="47"/>
                      </a:lnTo>
                      <a:lnTo>
                        <a:pt x="8" y="47"/>
                      </a:lnTo>
                      <a:lnTo>
                        <a:pt x="12" y="43"/>
                      </a:lnTo>
                      <a:lnTo>
                        <a:pt x="8" y="47"/>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7251" name="Freeform 101"/>
                <p:cNvSpPr>
                  <a:spLocks/>
                </p:cNvSpPr>
                <p:nvPr/>
              </p:nvSpPr>
              <p:spPr bwMode="auto">
                <a:xfrm>
                  <a:off x="747713" y="3189288"/>
                  <a:ext cx="265113" cy="119063"/>
                </a:xfrm>
                <a:custGeom>
                  <a:avLst/>
                  <a:gdLst>
                    <a:gd name="T0" fmla="*/ 0 w 167"/>
                    <a:gd name="T1" fmla="*/ 2147483647 h 75"/>
                    <a:gd name="T2" fmla="*/ 2147483647 w 167"/>
                    <a:gd name="T3" fmla="*/ 2147483647 h 75"/>
                    <a:gd name="T4" fmla="*/ 2147483647 w 167"/>
                    <a:gd name="T5" fmla="*/ 2147483647 h 75"/>
                    <a:gd name="T6" fmla="*/ 2147483647 w 167"/>
                    <a:gd name="T7" fmla="*/ 0 h 75"/>
                    <a:gd name="T8" fmla="*/ 2147483647 w 167"/>
                    <a:gd name="T9" fmla="*/ 2147483647 h 75"/>
                    <a:gd name="T10" fmla="*/ 2147483647 w 167"/>
                    <a:gd name="T11" fmla="*/ 2147483647 h 75"/>
                    <a:gd name="T12" fmla="*/ 2147483647 w 167"/>
                    <a:gd name="T13" fmla="*/ 2147483647 h 75"/>
                    <a:gd name="T14" fmla="*/ 0 w 167"/>
                    <a:gd name="T15" fmla="*/ 2147483647 h 75"/>
                    <a:gd name="T16" fmla="*/ 0 w 167"/>
                    <a:gd name="T17" fmla="*/ 2147483647 h 75"/>
                    <a:gd name="T18" fmla="*/ 2147483647 w 167"/>
                    <a:gd name="T19" fmla="*/ 2147483647 h 75"/>
                    <a:gd name="T20" fmla="*/ 2147483647 w 167"/>
                    <a:gd name="T21" fmla="*/ 2147483647 h 75"/>
                    <a:gd name="T22" fmla="*/ 0 w 167"/>
                    <a:gd name="T23" fmla="*/ 2147483647 h 7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67"/>
                    <a:gd name="T37" fmla="*/ 0 h 75"/>
                    <a:gd name="T38" fmla="*/ 167 w 167"/>
                    <a:gd name="T39" fmla="*/ 75 h 7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67" h="75">
                      <a:moveTo>
                        <a:pt x="0" y="71"/>
                      </a:moveTo>
                      <a:lnTo>
                        <a:pt x="8" y="75"/>
                      </a:lnTo>
                      <a:lnTo>
                        <a:pt x="167" y="8"/>
                      </a:lnTo>
                      <a:lnTo>
                        <a:pt x="163" y="0"/>
                      </a:lnTo>
                      <a:lnTo>
                        <a:pt x="4" y="67"/>
                      </a:lnTo>
                      <a:lnTo>
                        <a:pt x="8" y="71"/>
                      </a:lnTo>
                      <a:lnTo>
                        <a:pt x="4" y="67"/>
                      </a:lnTo>
                      <a:lnTo>
                        <a:pt x="0" y="71"/>
                      </a:lnTo>
                      <a:lnTo>
                        <a:pt x="4" y="75"/>
                      </a:lnTo>
                      <a:lnTo>
                        <a:pt x="8" y="75"/>
                      </a:lnTo>
                      <a:lnTo>
                        <a:pt x="0" y="71"/>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7252" name="Freeform 102"/>
                <p:cNvSpPr>
                  <a:spLocks/>
                </p:cNvSpPr>
                <p:nvPr/>
              </p:nvSpPr>
              <p:spPr bwMode="auto">
                <a:xfrm>
                  <a:off x="747713" y="3270250"/>
                  <a:ext cx="12700" cy="31750"/>
                </a:xfrm>
                <a:custGeom>
                  <a:avLst/>
                  <a:gdLst>
                    <a:gd name="T0" fmla="*/ 0 w 8"/>
                    <a:gd name="T1" fmla="*/ 0 h 20"/>
                    <a:gd name="T2" fmla="*/ 0 w 8"/>
                    <a:gd name="T3" fmla="*/ 2147483647 h 20"/>
                    <a:gd name="T4" fmla="*/ 0 w 8"/>
                    <a:gd name="T5" fmla="*/ 2147483647 h 20"/>
                    <a:gd name="T6" fmla="*/ 2147483647 w 8"/>
                    <a:gd name="T7" fmla="*/ 2147483647 h 20"/>
                    <a:gd name="T8" fmla="*/ 2147483647 w 8"/>
                    <a:gd name="T9" fmla="*/ 2147483647 h 20"/>
                    <a:gd name="T10" fmla="*/ 2147483647 w 8"/>
                    <a:gd name="T11" fmla="*/ 2147483647 h 20"/>
                    <a:gd name="T12" fmla="*/ 2147483647 w 8"/>
                    <a:gd name="T13" fmla="*/ 2147483647 h 20"/>
                    <a:gd name="T14" fmla="*/ 2147483647 w 8"/>
                    <a:gd name="T15" fmla="*/ 0 h 20"/>
                    <a:gd name="T16" fmla="*/ 2147483647 w 8"/>
                    <a:gd name="T17" fmla="*/ 0 h 20"/>
                    <a:gd name="T18" fmla="*/ 0 w 8"/>
                    <a:gd name="T19" fmla="*/ 0 h 20"/>
                    <a:gd name="T20" fmla="*/ 0 w 8"/>
                    <a:gd name="T21" fmla="*/ 2147483647 h 20"/>
                    <a:gd name="T22" fmla="*/ 0 w 8"/>
                    <a:gd name="T23" fmla="*/ 0 h 2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20"/>
                    <a:gd name="T38" fmla="*/ 8 w 8"/>
                    <a:gd name="T39" fmla="*/ 20 h 2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20">
                      <a:moveTo>
                        <a:pt x="0" y="0"/>
                      </a:moveTo>
                      <a:lnTo>
                        <a:pt x="0" y="4"/>
                      </a:lnTo>
                      <a:lnTo>
                        <a:pt x="0" y="20"/>
                      </a:lnTo>
                      <a:lnTo>
                        <a:pt x="8" y="20"/>
                      </a:lnTo>
                      <a:lnTo>
                        <a:pt x="8" y="4"/>
                      </a:lnTo>
                      <a:lnTo>
                        <a:pt x="8" y="0"/>
                      </a:lnTo>
                      <a:lnTo>
                        <a:pt x="4" y="0"/>
                      </a:lnTo>
                      <a:lnTo>
                        <a:pt x="0" y="0"/>
                      </a:lnTo>
                      <a:lnTo>
                        <a:pt x="0" y="4"/>
                      </a:lnTo>
                      <a:lnTo>
                        <a:pt x="0"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7253" name="Freeform 103"/>
                <p:cNvSpPr>
                  <a:spLocks/>
                </p:cNvSpPr>
                <p:nvPr/>
              </p:nvSpPr>
              <p:spPr bwMode="auto">
                <a:xfrm>
                  <a:off x="747713" y="3189288"/>
                  <a:ext cx="65088" cy="87313"/>
                </a:xfrm>
                <a:custGeom>
                  <a:avLst/>
                  <a:gdLst>
                    <a:gd name="T0" fmla="*/ 2147483647 w 41"/>
                    <a:gd name="T1" fmla="*/ 0 h 55"/>
                    <a:gd name="T2" fmla="*/ 2147483647 w 41"/>
                    <a:gd name="T3" fmla="*/ 2147483647 h 55"/>
                    <a:gd name="T4" fmla="*/ 0 w 41"/>
                    <a:gd name="T5" fmla="*/ 2147483647 h 55"/>
                    <a:gd name="T6" fmla="*/ 2147483647 w 41"/>
                    <a:gd name="T7" fmla="*/ 2147483647 h 55"/>
                    <a:gd name="T8" fmla="*/ 2147483647 w 41"/>
                    <a:gd name="T9" fmla="*/ 2147483647 h 55"/>
                    <a:gd name="T10" fmla="*/ 2147483647 w 41"/>
                    <a:gd name="T11" fmla="*/ 2147483647 h 55"/>
                    <a:gd name="T12" fmla="*/ 2147483647 w 41"/>
                    <a:gd name="T13" fmla="*/ 2147483647 h 55"/>
                    <a:gd name="T14" fmla="*/ 2147483647 w 41"/>
                    <a:gd name="T15" fmla="*/ 2147483647 h 55"/>
                    <a:gd name="T16" fmla="*/ 2147483647 w 41"/>
                    <a:gd name="T17" fmla="*/ 0 h 55"/>
                    <a:gd name="T18" fmla="*/ 2147483647 w 41"/>
                    <a:gd name="T19" fmla="*/ 0 h 55"/>
                    <a:gd name="T20" fmla="*/ 2147483647 w 41"/>
                    <a:gd name="T21" fmla="*/ 2147483647 h 55"/>
                    <a:gd name="T22" fmla="*/ 2147483647 w 41"/>
                    <a:gd name="T23" fmla="*/ 0 h 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1"/>
                    <a:gd name="T37" fmla="*/ 0 h 55"/>
                    <a:gd name="T38" fmla="*/ 41 w 41"/>
                    <a:gd name="T39" fmla="*/ 55 h 5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1" h="55">
                      <a:moveTo>
                        <a:pt x="33" y="0"/>
                      </a:moveTo>
                      <a:lnTo>
                        <a:pt x="33" y="4"/>
                      </a:lnTo>
                      <a:lnTo>
                        <a:pt x="0" y="51"/>
                      </a:lnTo>
                      <a:lnTo>
                        <a:pt x="8" y="55"/>
                      </a:lnTo>
                      <a:lnTo>
                        <a:pt x="41" y="8"/>
                      </a:lnTo>
                      <a:lnTo>
                        <a:pt x="37" y="8"/>
                      </a:lnTo>
                      <a:lnTo>
                        <a:pt x="41" y="8"/>
                      </a:lnTo>
                      <a:lnTo>
                        <a:pt x="41" y="4"/>
                      </a:lnTo>
                      <a:lnTo>
                        <a:pt x="37" y="0"/>
                      </a:lnTo>
                      <a:lnTo>
                        <a:pt x="33" y="0"/>
                      </a:lnTo>
                      <a:lnTo>
                        <a:pt x="33" y="4"/>
                      </a:lnTo>
                      <a:lnTo>
                        <a:pt x="33"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7254" name="Freeform 104"/>
                <p:cNvSpPr>
                  <a:spLocks/>
                </p:cNvSpPr>
                <p:nvPr/>
              </p:nvSpPr>
              <p:spPr bwMode="auto">
                <a:xfrm>
                  <a:off x="800100" y="3121025"/>
                  <a:ext cx="219075" cy="80963"/>
                </a:xfrm>
                <a:custGeom>
                  <a:avLst/>
                  <a:gdLst>
                    <a:gd name="T0" fmla="*/ 2147483647 w 138"/>
                    <a:gd name="T1" fmla="*/ 2147483647 h 51"/>
                    <a:gd name="T2" fmla="*/ 2147483647 w 138"/>
                    <a:gd name="T3" fmla="*/ 0 h 51"/>
                    <a:gd name="T4" fmla="*/ 0 w 138"/>
                    <a:gd name="T5" fmla="*/ 2147483647 h 51"/>
                    <a:gd name="T6" fmla="*/ 2147483647 w 138"/>
                    <a:gd name="T7" fmla="*/ 2147483647 h 51"/>
                    <a:gd name="T8" fmla="*/ 2147483647 w 138"/>
                    <a:gd name="T9" fmla="*/ 2147483647 h 51"/>
                    <a:gd name="T10" fmla="*/ 2147483647 w 138"/>
                    <a:gd name="T11" fmla="*/ 2147483647 h 51"/>
                    <a:gd name="T12" fmla="*/ 2147483647 w 138"/>
                    <a:gd name="T13" fmla="*/ 2147483647 h 51"/>
                    <a:gd name="T14" fmla="*/ 2147483647 w 138"/>
                    <a:gd name="T15" fmla="*/ 2147483647 h 51"/>
                    <a:gd name="T16" fmla="*/ 2147483647 w 138"/>
                    <a:gd name="T17" fmla="*/ 2147483647 h 51"/>
                    <a:gd name="T18" fmla="*/ 2147483647 w 138"/>
                    <a:gd name="T19" fmla="*/ 0 h 51"/>
                    <a:gd name="T20" fmla="*/ 2147483647 w 138"/>
                    <a:gd name="T21" fmla="*/ 0 h 51"/>
                    <a:gd name="T22" fmla="*/ 2147483647 w 138"/>
                    <a:gd name="T23" fmla="*/ 2147483647 h 5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38"/>
                    <a:gd name="T37" fmla="*/ 0 h 51"/>
                    <a:gd name="T38" fmla="*/ 138 w 138"/>
                    <a:gd name="T39" fmla="*/ 51 h 5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38" h="51">
                      <a:moveTo>
                        <a:pt x="138" y="4"/>
                      </a:moveTo>
                      <a:lnTo>
                        <a:pt x="130" y="0"/>
                      </a:lnTo>
                      <a:lnTo>
                        <a:pt x="0" y="43"/>
                      </a:lnTo>
                      <a:lnTo>
                        <a:pt x="4" y="51"/>
                      </a:lnTo>
                      <a:lnTo>
                        <a:pt x="134" y="8"/>
                      </a:lnTo>
                      <a:lnTo>
                        <a:pt x="126" y="4"/>
                      </a:lnTo>
                      <a:lnTo>
                        <a:pt x="134" y="8"/>
                      </a:lnTo>
                      <a:lnTo>
                        <a:pt x="138" y="8"/>
                      </a:lnTo>
                      <a:lnTo>
                        <a:pt x="138" y="4"/>
                      </a:lnTo>
                      <a:lnTo>
                        <a:pt x="134" y="0"/>
                      </a:lnTo>
                      <a:lnTo>
                        <a:pt x="130" y="0"/>
                      </a:lnTo>
                      <a:lnTo>
                        <a:pt x="138" y="4"/>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7255" name="Freeform 105"/>
                <p:cNvSpPr>
                  <a:spLocks/>
                </p:cNvSpPr>
                <p:nvPr/>
              </p:nvSpPr>
              <p:spPr bwMode="auto">
                <a:xfrm>
                  <a:off x="593725" y="3033713"/>
                  <a:ext cx="385763" cy="49213"/>
                </a:xfrm>
                <a:custGeom>
                  <a:avLst/>
                  <a:gdLst>
                    <a:gd name="T0" fmla="*/ 0 w 243"/>
                    <a:gd name="T1" fmla="*/ 0 h 31"/>
                    <a:gd name="T2" fmla="*/ 0 w 243"/>
                    <a:gd name="T3" fmla="*/ 2147483647 h 31"/>
                    <a:gd name="T4" fmla="*/ 2147483647 w 243"/>
                    <a:gd name="T5" fmla="*/ 2147483647 h 31"/>
                    <a:gd name="T6" fmla="*/ 2147483647 w 243"/>
                    <a:gd name="T7" fmla="*/ 0 h 31"/>
                    <a:gd name="T8" fmla="*/ 0 w 243"/>
                    <a:gd name="T9" fmla="*/ 0 h 31"/>
                    <a:gd name="T10" fmla="*/ 0 w 243"/>
                    <a:gd name="T11" fmla="*/ 0 h 31"/>
                    <a:gd name="T12" fmla="*/ 0 60000 65536"/>
                    <a:gd name="T13" fmla="*/ 0 60000 65536"/>
                    <a:gd name="T14" fmla="*/ 0 60000 65536"/>
                    <a:gd name="T15" fmla="*/ 0 60000 65536"/>
                    <a:gd name="T16" fmla="*/ 0 60000 65536"/>
                    <a:gd name="T17" fmla="*/ 0 60000 65536"/>
                    <a:gd name="T18" fmla="*/ 0 w 243"/>
                    <a:gd name="T19" fmla="*/ 0 h 31"/>
                    <a:gd name="T20" fmla="*/ 243 w 243"/>
                    <a:gd name="T21" fmla="*/ 31 h 31"/>
                  </a:gdLst>
                  <a:ahLst/>
                  <a:cxnLst>
                    <a:cxn ang="T12">
                      <a:pos x="T0" y="T1"/>
                    </a:cxn>
                    <a:cxn ang="T13">
                      <a:pos x="T2" y="T3"/>
                    </a:cxn>
                    <a:cxn ang="T14">
                      <a:pos x="T4" y="T5"/>
                    </a:cxn>
                    <a:cxn ang="T15">
                      <a:pos x="T6" y="T7"/>
                    </a:cxn>
                    <a:cxn ang="T16">
                      <a:pos x="T8" y="T9"/>
                    </a:cxn>
                    <a:cxn ang="T17">
                      <a:pos x="T10" y="T11"/>
                    </a:cxn>
                  </a:cxnLst>
                  <a:rect l="T18" t="T19" r="T20" b="T21"/>
                  <a:pathLst>
                    <a:path w="243" h="31">
                      <a:moveTo>
                        <a:pt x="0" y="0"/>
                      </a:moveTo>
                      <a:lnTo>
                        <a:pt x="0" y="19"/>
                      </a:lnTo>
                      <a:lnTo>
                        <a:pt x="243" y="31"/>
                      </a:lnTo>
                      <a:lnTo>
                        <a:pt x="243" y="0"/>
                      </a:lnTo>
                      <a:lnTo>
                        <a:pt x="0" y="0"/>
                      </a:lnTo>
                      <a:close/>
                    </a:path>
                  </a:pathLst>
                </a:custGeom>
                <a:solidFill>
                  <a:srgbClr val="999999"/>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7256" name="Freeform 106"/>
                <p:cNvSpPr>
                  <a:spLocks/>
                </p:cNvSpPr>
                <p:nvPr/>
              </p:nvSpPr>
              <p:spPr bwMode="auto">
                <a:xfrm>
                  <a:off x="581025" y="3033713"/>
                  <a:ext cx="19050" cy="36513"/>
                </a:xfrm>
                <a:custGeom>
                  <a:avLst/>
                  <a:gdLst>
                    <a:gd name="T0" fmla="*/ 2147483647 w 12"/>
                    <a:gd name="T1" fmla="*/ 2147483647 h 23"/>
                    <a:gd name="T2" fmla="*/ 2147483647 w 12"/>
                    <a:gd name="T3" fmla="*/ 2147483647 h 23"/>
                    <a:gd name="T4" fmla="*/ 2147483647 w 12"/>
                    <a:gd name="T5" fmla="*/ 0 h 23"/>
                    <a:gd name="T6" fmla="*/ 0 w 12"/>
                    <a:gd name="T7" fmla="*/ 0 h 23"/>
                    <a:gd name="T8" fmla="*/ 0 w 12"/>
                    <a:gd name="T9" fmla="*/ 2147483647 h 23"/>
                    <a:gd name="T10" fmla="*/ 2147483647 w 12"/>
                    <a:gd name="T11" fmla="*/ 2147483647 h 23"/>
                    <a:gd name="T12" fmla="*/ 0 w 12"/>
                    <a:gd name="T13" fmla="*/ 2147483647 h 23"/>
                    <a:gd name="T14" fmla="*/ 2147483647 w 12"/>
                    <a:gd name="T15" fmla="*/ 2147483647 h 23"/>
                    <a:gd name="T16" fmla="*/ 2147483647 w 12"/>
                    <a:gd name="T17" fmla="*/ 2147483647 h 23"/>
                    <a:gd name="T18" fmla="*/ 2147483647 w 12"/>
                    <a:gd name="T19" fmla="*/ 2147483647 h 23"/>
                    <a:gd name="T20" fmla="*/ 2147483647 w 12"/>
                    <a:gd name="T21" fmla="*/ 2147483647 h 23"/>
                    <a:gd name="T22" fmla="*/ 2147483647 w 12"/>
                    <a:gd name="T23" fmla="*/ 2147483647 h 2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23"/>
                    <a:gd name="T38" fmla="*/ 12 w 12"/>
                    <a:gd name="T39" fmla="*/ 23 h 2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23">
                      <a:moveTo>
                        <a:pt x="8" y="15"/>
                      </a:moveTo>
                      <a:lnTo>
                        <a:pt x="12" y="19"/>
                      </a:lnTo>
                      <a:lnTo>
                        <a:pt x="12" y="0"/>
                      </a:lnTo>
                      <a:lnTo>
                        <a:pt x="0" y="0"/>
                      </a:lnTo>
                      <a:lnTo>
                        <a:pt x="0" y="19"/>
                      </a:lnTo>
                      <a:lnTo>
                        <a:pt x="8" y="23"/>
                      </a:lnTo>
                      <a:lnTo>
                        <a:pt x="0" y="19"/>
                      </a:lnTo>
                      <a:lnTo>
                        <a:pt x="4" y="23"/>
                      </a:lnTo>
                      <a:lnTo>
                        <a:pt x="8" y="23"/>
                      </a:lnTo>
                      <a:lnTo>
                        <a:pt x="12" y="19"/>
                      </a:lnTo>
                      <a:lnTo>
                        <a:pt x="8" y="15"/>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7257" name="Freeform 107"/>
                <p:cNvSpPr>
                  <a:spLocks/>
                </p:cNvSpPr>
                <p:nvPr/>
              </p:nvSpPr>
              <p:spPr bwMode="auto">
                <a:xfrm>
                  <a:off x="593725" y="3057525"/>
                  <a:ext cx="392113" cy="31750"/>
                </a:xfrm>
                <a:custGeom>
                  <a:avLst/>
                  <a:gdLst>
                    <a:gd name="T0" fmla="*/ 2147483647 w 247"/>
                    <a:gd name="T1" fmla="*/ 2147483647 h 20"/>
                    <a:gd name="T2" fmla="*/ 2147483647 w 247"/>
                    <a:gd name="T3" fmla="*/ 2147483647 h 20"/>
                    <a:gd name="T4" fmla="*/ 0 w 247"/>
                    <a:gd name="T5" fmla="*/ 0 h 20"/>
                    <a:gd name="T6" fmla="*/ 0 w 247"/>
                    <a:gd name="T7" fmla="*/ 2147483647 h 20"/>
                    <a:gd name="T8" fmla="*/ 2147483647 w 247"/>
                    <a:gd name="T9" fmla="*/ 2147483647 h 20"/>
                    <a:gd name="T10" fmla="*/ 2147483647 w 247"/>
                    <a:gd name="T11" fmla="*/ 2147483647 h 20"/>
                    <a:gd name="T12" fmla="*/ 2147483647 w 247"/>
                    <a:gd name="T13" fmla="*/ 2147483647 h 20"/>
                    <a:gd name="T14" fmla="*/ 2147483647 w 247"/>
                    <a:gd name="T15" fmla="*/ 2147483647 h 20"/>
                    <a:gd name="T16" fmla="*/ 2147483647 w 247"/>
                    <a:gd name="T17" fmla="*/ 2147483647 h 20"/>
                    <a:gd name="T18" fmla="*/ 2147483647 w 247"/>
                    <a:gd name="T19" fmla="*/ 2147483647 h 20"/>
                    <a:gd name="T20" fmla="*/ 2147483647 w 247"/>
                    <a:gd name="T21" fmla="*/ 2147483647 h 20"/>
                    <a:gd name="T22" fmla="*/ 2147483647 w 247"/>
                    <a:gd name="T23" fmla="*/ 2147483647 h 2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47"/>
                    <a:gd name="T37" fmla="*/ 0 h 20"/>
                    <a:gd name="T38" fmla="*/ 247 w 247"/>
                    <a:gd name="T39" fmla="*/ 20 h 2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47" h="20">
                      <a:moveTo>
                        <a:pt x="235" y="16"/>
                      </a:moveTo>
                      <a:lnTo>
                        <a:pt x="243" y="12"/>
                      </a:lnTo>
                      <a:lnTo>
                        <a:pt x="0" y="0"/>
                      </a:lnTo>
                      <a:lnTo>
                        <a:pt x="0" y="8"/>
                      </a:lnTo>
                      <a:lnTo>
                        <a:pt x="243" y="20"/>
                      </a:lnTo>
                      <a:lnTo>
                        <a:pt x="247" y="16"/>
                      </a:lnTo>
                      <a:lnTo>
                        <a:pt x="243" y="20"/>
                      </a:lnTo>
                      <a:lnTo>
                        <a:pt x="247" y="16"/>
                      </a:lnTo>
                      <a:lnTo>
                        <a:pt x="243" y="12"/>
                      </a:lnTo>
                      <a:lnTo>
                        <a:pt x="235" y="16"/>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7258" name="Freeform 108"/>
                <p:cNvSpPr>
                  <a:spLocks/>
                </p:cNvSpPr>
                <p:nvPr/>
              </p:nvSpPr>
              <p:spPr bwMode="auto">
                <a:xfrm>
                  <a:off x="966788" y="3027363"/>
                  <a:ext cx="19050" cy="55563"/>
                </a:xfrm>
                <a:custGeom>
                  <a:avLst/>
                  <a:gdLst>
                    <a:gd name="T0" fmla="*/ 2147483647 w 12"/>
                    <a:gd name="T1" fmla="*/ 2147483647 h 35"/>
                    <a:gd name="T2" fmla="*/ 0 w 12"/>
                    <a:gd name="T3" fmla="*/ 2147483647 h 35"/>
                    <a:gd name="T4" fmla="*/ 0 w 12"/>
                    <a:gd name="T5" fmla="*/ 2147483647 h 35"/>
                    <a:gd name="T6" fmla="*/ 2147483647 w 12"/>
                    <a:gd name="T7" fmla="*/ 2147483647 h 35"/>
                    <a:gd name="T8" fmla="*/ 2147483647 w 12"/>
                    <a:gd name="T9" fmla="*/ 2147483647 h 35"/>
                    <a:gd name="T10" fmla="*/ 2147483647 w 12"/>
                    <a:gd name="T11" fmla="*/ 0 h 35"/>
                    <a:gd name="T12" fmla="*/ 2147483647 w 12"/>
                    <a:gd name="T13" fmla="*/ 2147483647 h 35"/>
                    <a:gd name="T14" fmla="*/ 2147483647 w 12"/>
                    <a:gd name="T15" fmla="*/ 2147483647 h 35"/>
                    <a:gd name="T16" fmla="*/ 2147483647 w 12"/>
                    <a:gd name="T17" fmla="*/ 0 h 35"/>
                    <a:gd name="T18" fmla="*/ 2147483647 w 12"/>
                    <a:gd name="T19" fmla="*/ 2147483647 h 35"/>
                    <a:gd name="T20" fmla="*/ 0 w 12"/>
                    <a:gd name="T21" fmla="*/ 2147483647 h 35"/>
                    <a:gd name="T22" fmla="*/ 2147483647 w 12"/>
                    <a:gd name="T23" fmla="*/ 2147483647 h 3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35"/>
                    <a:gd name="T38" fmla="*/ 12 w 12"/>
                    <a:gd name="T39" fmla="*/ 35 h 3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35">
                      <a:moveTo>
                        <a:pt x="8" y="11"/>
                      </a:moveTo>
                      <a:lnTo>
                        <a:pt x="0" y="4"/>
                      </a:lnTo>
                      <a:lnTo>
                        <a:pt x="0" y="35"/>
                      </a:lnTo>
                      <a:lnTo>
                        <a:pt x="12" y="35"/>
                      </a:lnTo>
                      <a:lnTo>
                        <a:pt x="12" y="4"/>
                      </a:lnTo>
                      <a:lnTo>
                        <a:pt x="8" y="0"/>
                      </a:lnTo>
                      <a:lnTo>
                        <a:pt x="12" y="4"/>
                      </a:lnTo>
                      <a:lnTo>
                        <a:pt x="8" y="4"/>
                      </a:lnTo>
                      <a:lnTo>
                        <a:pt x="8" y="0"/>
                      </a:lnTo>
                      <a:lnTo>
                        <a:pt x="4" y="4"/>
                      </a:lnTo>
                      <a:lnTo>
                        <a:pt x="0" y="4"/>
                      </a:lnTo>
                      <a:lnTo>
                        <a:pt x="8" y="11"/>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7259" name="Freeform 109"/>
                <p:cNvSpPr>
                  <a:spLocks/>
                </p:cNvSpPr>
                <p:nvPr/>
              </p:nvSpPr>
              <p:spPr bwMode="auto">
                <a:xfrm>
                  <a:off x="581025" y="3027363"/>
                  <a:ext cx="398463" cy="17463"/>
                </a:xfrm>
                <a:custGeom>
                  <a:avLst/>
                  <a:gdLst>
                    <a:gd name="T0" fmla="*/ 2147483647 w 251"/>
                    <a:gd name="T1" fmla="*/ 2147483647 h 11"/>
                    <a:gd name="T2" fmla="*/ 2147483647 w 251"/>
                    <a:gd name="T3" fmla="*/ 2147483647 h 11"/>
                    <a:gd name="T4" fmla="*/ 2147483647 w 251"/>
                    <a:gd name="T5" fmla="*/ 2147483647 h 11"/>
                    <a:gd name="T6" fmla="*/ 2147483647 w 251"/>
                    <a:gd name="T7" fmla="*/ 0 h 11"/>
                    <a:gd name="T8" fmla="*/ 2147483647 w 251"/>
                    <a:gd name="T9" fmla="*/ 0 h 11"/>
                    <a:gd name="T10" fmla="*/ 0 w 251"/>
                    <a:gd name="T11" fmla="*/ 2147483647 h 11"/>
                    <a:gd name="T12" fmla="*/ 2147483647 w 251"/>
                    <a:gd name="T13" fmla="*/ 0 h 11"/>
                    <a:gd name="T14" fmla="*/ 2147483647 w 251"/>
                    <a:gd name="T15" fmla="*/ 2147483647 h 11"/>
                    <a:gd name="T16" fmla="*/ 0 w 251"/>
                    <a:gd name="T17" fmla="*/ 2147483647 h 11"/>
                    <a:gd name="T18" fmla="*/ 2147483647 w 251"/>
                    <a:gd name="T19" fmla="*/ 2147483647 h 11"/>
                    <a:gd name="T20" fmla="*/ 2147483647 w 251"/>
                    <a:gd name="T21" fmla="*/ 2147483647 h 11"/>
                    <a:gd name="T22" fmla="*/ 2147483647 w 251"/>
                    <a:gd name="T23" fmla="*/ 2147483647 h 1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51"/>
                    <a:gd name="T37" fmla="*/ 0 h 11"/>
                    <a:gd name="T38" fmla="*/ 251 w 251"/>
                    <a:gd name="T39" fmla="*/ 11 h 1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51" h="11">
                      <a:moveTo>
                        <a:pt x="12" y="4"/>
                      </a:moveTo>
                      <a:lnTo>
                        <a:pt x="8" y="11"/>
                      </a:lnTo>
                      <a:lnTo>
                        <a:pt x="251" y="11"/>
                      </a:lnTo>
                      <a:lnTo>
                        <a:pt x="251" y="0"/>
                      </a:lnTo>
                      <a:lnTo>
                        <a:pt x="8" y="0"/>
                      </a:lnTo>
                      <a:lnTo>
                        <a:pt x="0" y="4"/>
                      </a:lnTo>
                      <a:lnTo>
                        <a:pt x="8" y="0"/>
                      </a:lnTo>
                      <a:lnTo>
                        <a:pt x="4" y="4"/>
                      </a:lnTo>
                      <a:lnTo>
                        <a:pt x="0" y="4"/>
                      </a:lnTo>
                      <a:lnTo>
                        <a:pt x="4" y="7"/>
                      </a:lnTo>
                      <a:lnTo>
                        <a:pt x="8" y="11"/>
                      </a:lnTo>
                      <a:lnTo>
                        <a:pt x="12" y="4"/>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7260" name="Freeform 110"/>
                <p:cNvSpPr>
                  <a:spLocks/>
                </p:cNvSpPr>
                <p:nvPr/>
              </p:nvSpPr>
              <p:spPr bwMode="auto">
                <a:xfrm>
                  <a:off x="200025" y="3063875"/>
                  <a:ext cx="812800" cy="212725"/>
                </a:xfrm>
                <a:custGeom>
                  <a:avLst/>
                  <a:gdLst>
                    <a:gd name="T0" fmla="*/ 2147483647 w 512"/>
                    <a:gd name="T1" fmla="*/ 2147483647 h 134"/>
                    <a:gd name="T2" fmla="*/ 2147483647 w 512"/>
                    <a:gd name="T3" fmla="*/ 0 h 134"/>
                    <a:gd name="T4" fmla="*/ 2147483647 w 512"/>
                    <a:gd name="T5" fmla="*/ 0 h 134"/>
                    <a:gd name="T6" fmla="*/ 2147483647 w 512"/>
                    <a:gd name="T7" fmla="*/ 2147483647 h 134"/>
                    <a:gd name="T8" fmla="*/ 2147483647 w 512"/>
                    <a:gd name="T9" fmla="*/ 2147483647 h 134"/>
                    <a:gd name="T10" fmla="*/ 2147483647 w 512"/>
                    <a:gd name="T11" fmla="*/ 2147483647 h 134"/>
                    <a:gd name="T12" fmla="*/ 2147483647 w 512"/>
                    <a:gd name="T13" fmla="*/ 2147483647 h 134"/>
                    <a:gd name="T14" fmla="*/ 2147483647 w 512"/>
                    <a:gd name="T15" fmla="*/ 2147483647 h 134"/>
                    <a:gd name="T16" fmla="*/ 2147483647 w 512"/>
                    <a:gd name="T17" fmla="*/ 2147483647 h 134"/>
                    <a:gd name="T18" fmla="*/ 2147483647 w 512"/>
                    <a:gd name="T19" fmla="*/ 2147483647 h 134"/>
                    <a:gd name="T20" fmla="*/ 2147483647 w 512"/>
                    <a:gd name="T21" fmla="*/ 2147483647 h 134"/>
                    <a:gd name="T22" fmla="*/ 2147483647 w 512"/>
                    <a:gd name="T23" fmla="*/ 2147483647 h 134"/>
                    <a:gd name="T24" fmla="*/ 2147483647 w 512"/>
                    <a:gd name="T25" fmla="*/ 2147483647 h 134"/>
                    <a:gd name="T26" fmla="*/ 2147483647 w 512"/>
                    <a:gd name="T27" fmla="*/ 2147483647 h 134"/>
                    <a:gd name="T28" fmla="*/ 2147483647 w 512"/>
                    <a:gd name="T29" fmla="*/ 2147483647 h 134"/>
                    <a:gd name="T30" fmla="*/ 2147483647 w 512"/>
                    <a:gd name="T31" fmla="*/ 2147483647 h 134"/>
                    <a:gd name="T32" fmla="*/ 2147483647 w 512"/>
                    <a:gd name="T33" fmla="*/ 2147483647 h 134"/>
                    <a:gd name="T34" fmla="*/ 2147483647 w 512"/>
                    <a:gd name="T35" fmla="*/ 2147483647 h 134"/>
                    <a:gd name="T36" fmla="*/ 2147483647 w 512"/>
                    <a:gd name="T37" fmla="*/ 2147483647 h 134"/>
                    <a:gd name="T38" fmla="*/ 2147483647 w 512"/>
                    <a:gd name="T39" fmla="*/ 2147483647 h 134"/>
                    <a:gd name="T40" fmla="*/ 2147483647 w 512"/>
                    <a:gd name="T41" fmla="*/ 2147483647 h 134"/>
                    <a:gd name="T42" fmla="*/ 2147483647 w 512"/>
                    <a:gd name="T43" fmla="*/ 2147483647 h 134"/>
                    <a:gd name="T44" fmla="*/ 2147483647 w 512"/>
                    <a:gd name="T45" fmla="*/ 2147483647 h 134"/>
                    <a:gd name="T46" fmla="*/ 2147483647 w 512"/>
                    <a:gd name="T47" fmla="*/ 2147483647 h 134"/>
                    <a:gd name="T48" fmla="*/ 2147483647 w 512"/>
                    <a:gd name="T49" fmla="*/ 2147483647 h 134"/>
                    <a:gd name="T50" fmla="*/ 0 w 512"/>
                    <a:gd name="T51" fmla="*/ 2147483647 h 134"/>
                    <a:gd name="T52" fmla="*/ 2147483647 w 512"/>
                    <a:gd name="T53" fmla="*/ 2147483647 h 134"/>
                    <a:gd name="T54" fmla="*/ 2147483647 w 512"/>
                    <a:gd name="T55" fmla="*/ 2147483647 h 134"/>
                    <a:gd name="T56" fmla="*/ 2147483647 w 512"/>
                    <a:gd name="T57" fmla="*/ 2147483647 h 134"/>
                    <a:gd name="T58" fmla="*/ 2147483647 w 512"/>
                    <a:gd name="T59" fmla="*/ 2147483647 h 134"/>
                    <a:gd name="T60" fmla="*/ 2147483647 w 512"/>
                    <a:gd name="T61" fmla="*/ 2147483647 h 134"/>
                    <a:gd name="T62" fmla="*/ 2147483647 w 512"/>
                    <a:gd name="T63" fmla="*/ 2147483647 h 134"/>
                    <a:gd name="T64" fmla="*/ 2147483647 w 512"/>
                    <a:gd name="T65" fmla="*/ 2147483647 h 134"/>
                    <a:gd name="T66" fmla="*/ 2147483647 w 512"/>
                    <a:gd name="T67" fmla="*/ 2147483647 h 134"/>
                    <a:gd name="T68" fmla="*/ 2147483647 w 512"/>
                    <a:gd name="T69" fmla="*/ 2147483647 h 134"/>
                    <a:gd name="T70" fmla="*/ 2147483647 w 512"/>
                    <a:gd name="T71" fmla="*/ 2147483647 h 134"/>
                    <a:gd name="T72" fmla="*/ 2147483647 w 512"/>
                    <a:gd name="T73" fmla="*/ 2147483647 h 134"/>
                    <a:gd name="T74" fmla="*/ 2147483647 w 512"/>
                    <a:gd name="T75" fmla="*/ 2147483647 h 134"/>
                    <a:gd name="T76" fmla="*/ 2147483647 w 512"/>
                    <a:gd name="T77" fmla="*/ 2147483647 h 134"/>
                    <a:gd name="T78" fmla="*/ 2147483647 w 512"/>
                    <a:gd name="T79" fmla="*/ 2147483647 h 134"/>
                    <a:gd name="T80" fmla="*/ 2147483647 w 512"/>
                    <a:gd name="T81" fmla="*/ 2147483647 h 134"/>
                    <a:gd name="T82" fmla="*/ 2147483647 w 512"/>
                    <a:gd name="T83" fmla="*/ 2147483647 h 134"/>
                    <a:gd name="T84" fmla="*/ 2147483647 w 512"/>
                    <a:gd name="T85" fmla="*/ 2147483647 h 134"/>
                    <a:gd name="T86" fmla="*/ 2147483647 w 512"/>
                    <a:gd name="T87" fmla="*/ 2147483647 h 134"/>
                    <a:gd name="T88" fmla="*/ 2147483647 w 512"/>
                    <a:gd name="T89" fmla="*/ 2147483647 h 134"/>
                    <a:gd name="T90" fmla="*/ 2147483647 w 512"/>
                    <a:gd name="T91" fmla="*/ 2147483647 h 134"/>
                    <a:gd name="T92" fmla="*/ 2147483647 w 512"/>
                    <a:gd name="T93" fmla="*/ 2147483647 h 134"/>
                    <a:gd name="T94" fmla="*/ 2147483647 w 512"/>
                    <a:gd name="T95" fmla="*/ 2147483647 h 134"/>
                    <a:gd name="T96" fmla="*/ 2147483647 w 512"/>
                    <a:gd name="T97" fmla="*/ 2147483647 h 134"/>
                    <a:gd name="T98" fmla="*/ 2147483647 w 512"/>
                    <a:gd name="T99" fmla="*/ 2147483647 h 134"/>
                    <a:gd name="T100" fmla="*/ 2147483647 w 512"/>
                    <a:gd name="T101" fmla="*/ 2147483647 h 134"/>
                    <a:gd name="T102" fmla="*/ 2147483647 w 512"/>
                    <a:gd name="T103" fmla="*/ 2147483647 h 134"/>
                    <a:gd name="T104" fmla="*/ 2147483647 w 512"/>
                    <a:gd name="T105" fmla="*/ 2147483647 h 134"/>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512"/>
                    <a:gd name="T160" fmla="*/ 0 h 134"/>
                    <a:gd name="T161" fmla="*/ 512 w 512"/>
                    <a:gd name="T162" fmla="*/ 134 h 134"/>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512" h="134">
                      <a:moveTo>
                        <a:pt x="512" y="40"/>
                      </a:moveTo>
                      <a:lnTo>
                        <a:pt x="151" y="0"/>
                      </a:lnTo>
                      <a:lnTo>
                        <a:pt x="146" y="4"/>
                      </a:lnTo>
                      <a:lnTo>
                        <a:pt x="142" y="4"/>
                      </a:lnTo>
                      <a:lnTo>
                        <a:pt x="134" y="8"/>
                      </a:lnTo>
                      <a:lnTo>
                        <a:pt x="122" y="16"/>
                      </a:lnTo>
                      <a:lnTo>
                        <a:pt x="110" y="20"/>
                      </a:lnTo>
                      <a:lnTo>
                        <a:pt x="98" y="24"/>
                      </a:lnTo>
                      <a:lnTo>
                        <a:pt x="82" y="28"/>
                      </a:lnTo>
                      <a:lnTo>
                        <a:pt x="69" y="36"/>
                      </a:lnTo>
                      <a:lnTo>
                        <a:pt x="61" y="40"/>
                      </a:lnTo>
                      <a:lnTo>
                        <a:pt x="53" y="40"/>
                      </a:lnTo>
                      <a:lnTo>
                        <a:pt x="49" y="44"/>
                      </a:lnTo>
                      <a:lnTo>
                        <a:pt x="45" y="44"/>
                      </a:lnTo>
                      <a:lnTo>
                        <a:pt x="41" y="44"/>
                      </a:lnTo>
                      <a:lnTo>
                        <a:pt x="37" y="47"/>
                      </a:lnTo>
                      <a:lnTo>
                        <a:pt x="29" y="47"/>
                      </a:lnTo>
                      <a:lnTo>
                        <a:pt x="25" y="51"/>
                      </a:lnTo>
                      <a:lnTo>
                        <a:pt x="17" y="51"/>
                      </a:lnTo>
                      <a:lnTo>
                        <a:pt x="13" y="55"/>
                      </a:lnTo>
                      <a:lnTo>
                        <a:pt x="8" y="55"/>
                      </a:lnTo>
                      <a:lnTo>
                        <a:pt x="4" y="59"/>
                      </a:lnTo>
                      <a:lnTo>
                        <a:pt x="0" y="59"/>
                      </a:lnTo>
                      <a:lnTo>
                        <a:pt x="349" y="134"/>
                      </a:lnTo>
                      <a:lnTo>
                        <a:pt x="353" y="134"/>
                      </a:lnTo>
                      <a:lnTo>
                        <a:pt x="353" y="130"/>
                      </a:lnTo>
                      <a:lnTo>
                        <a:pt x="357" y="130"/>
                      </a:lnTo>
                      <a:lnTo>
                        <a:pt x="366" y="126"/>
                      </a:lnTo>
                      <a:lnTo>
                        <a:pt x="374" y="122"/>
                      </a:lnTo>
                      <a:lnTo>
                        <a:pt x="378" y="118"/>
                      </a:lnTo>
                      <a:lnTo>
                        <a:pt x="386" y="114"/>
                      </a:lnTo>
                      <a:lnTo>
                        <a:pt x="394" y="114"/>
                      </a:lnTo>
                      <a:lnTo>
                        <a:pt x="402" y="110"/>
                      </a:lnTo>
                      <a:lnTo>
                        <a:pt x="406" y="106"/>
                      </a:lnTo>
                      <a:lnTo>
                        <a:pt x="414" y="106"/>
                      </a:lnTo>
                      <a:lnTo>
                        <a:pt x="418" y="103"/>
                      </a:lnTo>
                      <a:lnTo>
                        <a:pt x="426" y="99"/>
                      </a:lnTo>
                      <a:lnTo>
                        <a:pt x="430" y="95"/>
                      </a:lnTo>
                      <a:lnTo>
                        <a:pt x="439" y="91"/>
                      </a:lnTo>
                      <a:lnTo>
                        <a:pt x="447" y="87"/>
                      </a:lnTo>
                      <a:lnTo>
                        <a:pt x="455" y="83"/>
                      </a:lnTo>
                      <a:lnTo>
                        <a:pt x="463" y="75"/>
                      </a:lnTo>
                      <a:lnTo>
                        <a:pt x="471" y="67"/>
                      </a:lnTo>
                      <a:lnTo>
                        <a:pt x="483" y="63"/>
                      </a:lnTo>
                      <a:lnTo>
                        <a:pt x="487" y="59"/>
                      </a:lnTo>
                      <a:lnTo>
                        <a:pt x="495" y="51"/>
                      </a:lnTo>
                      <a:lnTo>
                        <a:pt x="499" y="47"/>
                      </a:lnTo>
                      <a:lnTo>
                        <a:pt x="512" y="40"/>
                      </a:lnTo>
                      <a:close/>
                    </a:path>
                  </a:pathLst>
                </a:custGeom>
                <a:solidFill>
                  <a:srgbClr val="999999"/>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7261" name="Freeform 111"/>
                <p:cNvSpPr>
                  <a:spLocks/>
                </p:cNvSpPr>
                <p:nvPr/>
              </p:nvSpPr>
              <p:spPr bwMode="auto">
                <a:xfrm>
                  <a:off x="431800" y="3057525"/>
                  <a:ext cx="581025" cy="76200"/>
                </a:xfrm>
                <a:custGeom>
                  <a:avLst/>
                  <a:gdLst>
                    <a:gd name="T0" fmla="*/ 2147483647 w 366"/>
                    <a:gd name="T1" fmla="*/ 2147483647 h 48"/>
                    <a:gd name="T2" fmla="*/ 2147483647 w 366"/>
                    <a:gd name="T3" fmla="*/ 2147483647 h 48"/>
                    <a:gd name="T4" fmla="*/ 2147483647 w 366"/>
                    <a:gd name="T5" fmla="*/ 2147483647 h 48"/>
                    <a:gd name="T6" fmla="*/ 2147483647 w 366"/>
                    <a:gd name="T7" fmla="*/ 2147483647 h 48"/>
                    <a:gd name="T8" fmla="*/ 2147483647 w 366"/>
                    <a:gd name="T9" fmla="*/ 0 h 48"/>
                    <a:gd name="T10" fmla="*/ 2147483647 w 366"/>
                    <a:gd name="T11" fmla="*/ 0 h 48"/>
                    <a:gd name="T12" fmla="*/ 2147483647 w 366"/>
                    <a:gd name="T13" fmla="*/ 0 h 48"/>
                    <a:gd name="T14" fmla="*/ 2147483647 w 366"/>
                    <a:gd name="T15" fmla="*/ 0 h 48"/>
                    <a:gd name="T16" fmla="*/ 0 w 366"/>
                    <a:gd name="T17" fmla="*/ 2147483647 h 48"/>
                    <a:gd name="T18" fmla="*/ 0 w 366"/>
                    <a:gd name="T19" fmla="*/ 2147483647 h 48"/>
                    <a:gd name="T20" fmla="*/ 2147483647 w 366"/>
                    <a:gd name="T21" fmla="*/ 2147483647 h 48"/>
                    <a:gd name="T22" fmla="*/ 2147483647 w 366"/>
                    <a:gd name="T23" fmla="*/ 2147483647 h 4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66"/>
                    <a:gd name="T37" fmla="*/ 0 h 48"/>
                    <a:gd name="T38" fmla="*/ 366 w 366"/>
                    <a:gd name="T39" fmla="*/ 48 h 4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66" h="48">
                      <a:moveTo>
                        <a:pt x="9" y="8"/>
                      </a:moveTo>
                      <a:lnTo>
                        <a:pt x="5" y="8"/>
                      </a:lnTo>
                      <a:lnTo>
                        <a:pt x="366" y="48"/>
                      </a:lnTo>
                      <a:lnTo>
                        <a:pt x="366" y="40"/>
                      </a:lnTo>
                      <a:lnTo>
                        <a:pt x="9" y="0"/>
                      </a:lnTo>
                      <a:lnTo>
                        <a:pt x="5" y="0"/>
                      </a:lnTo>
                      <a:lnTo>
                        <a:pt x="9" y="0"/>
                      </a:lnTo>
                      <a:lnTo>
                        <a:pt x="5" y="0"/>
                      </a:lnTo>
                      <a:lnTo>
                        <a:pt x="0" y="4"/>
                      </a:lnTo>
                      <a:lnTo>
                        <a:pt x="0" y="8"/>
                      </a:lnTo>
                      <a:lnTo>
                        <a:pt x="5" y="8"/>
                      </a:lnTo>
                      <a:lnTo>
                        <a:pt x="9" y="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7262" name="Freeform 112"/>
                <p:cNvSpPr>
                  <a:spLocks/>
                </p:cNvSpPr>
                <p:nvPr/>
              </p:nvSpPr>
              <p:spPr bwMode="auto">
                <a:xfrm>
                  <a:off x="330200" y="3057525"/>
                  <a:ext cx="115888" cy="63500"/>
                </a:xfrm>
                <a:custGeom>
                  <a:avLst/>
                  <a:gdLst>
                    <a:gd name="T0" fmla="*/ 2147483647 w 73"/>
                    <a:gd name="T1" fmla="*/ 2147483647 h 40"/>
                    <a:gd name="T2" fmla="*/ 2147483647 w 73"/>
                    <a:gd name="T3" fmla="*/ 2147483647 h 40"/>
                    <a:gd name="T4" fmla="*/ 2147483647 w 73"/>
                    <a:gd name="T5" fmla="*/ 2147483647 h 40"/>
                    <a:gd name="T6" fmla="*/ 2147483647 w 73"/>
                    <a:gd name="T7" fmla="*/ 2147483647 h 40"/>
                    <a:gd name="T8" fmla="*/ 2147483647 w 73"/>
                    <a:gd name="T9" fmla="*/ 2147483647 h 40"/>
                    <a:gd name="T10" fmla="*/ 2147483647 w 73"/>
                    <a:gd name="T11" fmla="*/ 2147483647 h 40"/>
                    <a:gd name="T12" fmla="*/ 2147483647 w 73"/>
                    <a:gd name="T13" fmla="*/ 2147483647 h 40"/>
                    <a:gd name="T14" fmla="*/ 2147483647 w 73"/>
                    <a:gd name="T15" fmla="*/ 2147483647 h 40"/>
                    <a:gd name="T16" fmla="*/ 2147483647 w 73"/>
                    <a:gd name="T17" fmla="*/ 2147483647 h 40"/>
                    <a:gd name="T18" fmla="*/ 2147483647 w 73"/>
                    <a:gd name="T19" fmla="*/ 2147483647 h 40"/>
                    <a:gd name="T20" fmla="*/ 2147483647 w 73"/>
                    <a:gd name="T21" fmla="*/ 0 h 40"/>
                    <a:gd name="T22" fmla="*/ 2147483647 w 73"/>
                    <a:gd name="T23" fmla="*/ 0 h 40"/>
                    <a:gd name="T24" fmla="*/ 2147483647 w 73"/>
                    <a:gd name="T25" fmla="*/ 2147483647 h 40"/>
                    <a:gd name="T26" fmla="*/ 2147483647 w 73"/>
                    <a:gd name="T27" fmla="*/ 2147483647 h 40"/>
                    <a:gd name="T28" fmla="*/ 2147483647 w 73"/>
                    <a:gd name="T29" fmla="*/ 2147483647 h 40"/>
                    <a:gd name="T30" fmla="*/ 2147483647 w 73"/>
                    <a:gd name="T31" fmla="*/ 2147483647 h 40"/>
                    <a:gd name="T32" fmla="*/ 2147483647 w 73"/>
                    <a:gd name="T33" fmla="*/ 2147483647 h 40"/>
                    <a:gd name="T34" fmla="*/ 2147483647 w 73"/>
                    <a:gd name="T35" fmla="*/ 2147483647 h 40"/>
                    <a:gd name="T36" fmla="*/ 0 w 73"/>
                    <a:gd name="T37" fmla="*/ 2147483647 h 40"/>
                    <a:gd name="T38" fmla="*/ 0 w 73"/>
                    <a:gd name="T39" fmla="*/ 2147483647 h 40"/>
                    <a:gd name="T40" fmla="*/ 2147483647 w 73"/>
                    <a:gd name="T41" fmla="*/ 2147483647 h 4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73"/>
                    <a:gd name="T64" fmla="*/ 0 h 40"/>
                    <a:gd name="T65" fmla="*/ 73 w 73"/>
                    <a:gd name="T66" fmla="*/ 40 h 40"/>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73" h="40">
                      <a:moveTo>
                        <a:pt x="4" y="40"/>
                      </a:moveTo>
                      <a:lnTo>
                        <a:pt x="4" y="40"/>
                      </a:lnTo>
                      <a:lnTo>
                        <a:pt x="16" y="32"/>
                      </a:lnTo>
                      <a:lnTo>
                        <a:pt x="32" y="28"/>
                      </a:lnTo>
                      <a:lnTo>
                        <a:pt x="44" y="24"/>
                      </a:lnTo>
                      <a:lnTo>
                        <a:pt x="52" y="20"/>
                      </a:lnTo>
                      <a:lnTo>
                        <a:pt x="60" y="12"/>
                      </a:lnTo>
                      <a:lnTo>
                        <a:pt x="69" y="12"/>
                      </a:lnTo>
                      <a:lnTo>
                        <a:pt x="73" y="8"/>
                      </a:lnTo>
                      <a:lnTo>
                        <a:pt x="69" y="0"/>
                      </a:lnTo>
                      <a:lnTo>
                        <a:pt x="64" y="4"/>
                      </a:lnTo>
                      <a:lnTo>
                        <a:pt x="56" y="4"/>
                      </a:lnTo>
                      <a:lnTo>
                        <a:pt x="48" y="8"/>
                      </a:lnTo>
                      <a:lnTo>
                        <a:pt x="40" y="12"/>
                      </a:lnTo>
                      <a:lnTo>
                        <a:pt x="28" y="20"/>
                      </a:lnTo>
                      <a:lnTo>
                        <a:pt x="12" y="24"/>
                      </a:lnTo>
                      <a:lnTo>
                        <a:pt x="0" y="28"/>
                      </a:lnTo>
                      <a:lnTo>
                        <a:pt x="4" y="4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7263" name="Freeform 113"/>
                <p:cNvSpPr>
                  <a:spLocks/>
                </p:cNvSpPr>
                <p:nvPr/>
              </p:nvSpPr>
              <p:spPr bwMode="auto">
                <a:xfrm>
                  <a:off x="246063" y="3101975"/>
                  <a:ext cx="90488" cy="42863"/>
                </a:xfrm>
                <a:custGeom>
                  <a:avLst/>
                  <a:gdLst>
                    <a:gd name="T0" fmla="*/ 2147483647 w 57"/>
                    <a:gd name="T1" fmla="*/ 2147483647 h 27"/>
                    <a:gd name="T2" fmla="*/ 2147483647 w 57"/>
                    <a:gd name="T3" fmla="*/ 2147483647 h 27"/>
                    <a:gd name="T4" fmla="*/ 2147483647 w 57"/>
                    <a:gd name="T5" fmla="*/ 2147483647 h 27"/>
                    <a:gd name="T6" fmla="*/ 2147483647 w 57"/>
                    <a:gd name="T7" fmla="*/ 2147483647 h 27"/>
                    <a:gd name="T8" fmla="*/ 2147483647 w 57"/>
                    <a:gd name="T9" fmla="*/ 2147483647 h 27"/>
                    <a:gd name="T10" fmla="*/ 2147483647 w 57"/>
                    <a:gd name="T11" fmla="*/ 2147483647 h 27"/>
                    <a:gd name="T12" fmla="*/ 2147483647 w 57"/>
                    <a:gd name="T13" fmla="*/ 2147483647 h 27"/>
                    <a:gd name="T14" fmla="*/ 2147483647 w 57"/>
                    <a:gd name="T15" fmla="*/ 2147483647 h 27"/>
                    <a:gd name="T16" fmla="*/ 2147483647 w 57"/>
                    <a:gd name="T17" fmla="*/ 2147483647 h 27"/>
                    <a:gd name="T18" fmla="*/ 2147483647 w 57"/>
                    <a:gd name="T19" fmla="*/ 2147483647 h 27"/>
                    <a:gd name="T20" fmla="*/ 2147483647 w 57"/>
                    <a:gd name="T21" fmla="*/ 0 h 27"/>
                    <a:gd name="T22" fmla="*/ 2147483647 w 57"/>
                    <a:gd name="T23" fmla="*/ 2147483647 h 27"/>
                    <a:gd name="T24" fmla="*/ 2147483647 w 57"/>
                    <a:gd name="T25" fmla="*/ 2147483647 h 27"/>
                    <a:gd name="T26" fmla="*/ 2147483647 w 57"/>
                    <a:gd name="T27" fmla="*/ 2147483647 h 27"/>
                    <a:gd name="T28" fmla="*/ 2147483647 w 57"/>
                    <a:gd name="T29" fmla="*/ 2147483647 h 27"/>
                    <a:gd name="T30" fmla="*/ 2147483647 w 57"/>
                    <a:gd name="T31" fmla="*/ 2147483647 h 27"/>
                    <a:gd name="T32" fmla="*/ 2147483647 w 57"/>
                    <a:gd name="T33" fmla="*/ 2147483647 h 27"/>
                    <a:gd name="T34" fmla="*/ 2147483647 w 57"/>
                    <a:gd name="T35" fmla="*/ 2147483647 h 27"/>
                    <a:gd name="T36" fmla="*/ 0 w 57"/>
                    <a:gd name="T37" fmla="*/ 2147483647 h 27"/>
                    <a:gd name="T38" fmla="*/ 0 w 57"/>
                    <a:gd name="T39" fmla="*/ 2147483647 h 27"/>
                    <a:gd name="T40" fmla="*/ 2147483647 w 57"/>
                    <a:gd name="T41" fmla="*/ 2147483647 h 2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57"/>
                    <a:gd name="T64" fmla="*/ 0 h 27"/>
                    <a:gd name="T65" fmla="*/ 57 w 57"/>
                    <a:gd name="T66" fmla="*/ 27 h 27"/>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57" h="27">
                      <a:moveTo>
                        <a:pt x="4" y="27"/>
                      </a:moveTo>
                      <a:lnTo>
                        <a:pt x="4" y="27"/>
                      </a:lnTo>
                      <a:lnTo>
                        <a:pt x="8" y="27"/>
                      </a:lnTo>
                      <a:lnTo>
                        <a:pt x="12" y="23"/>
                      </a:lnTo>
                      <a:lnTo>
                        <a:pt x="16" y="23"/>
                      </a:lnTo>
                      <a:lnTo>
                        <a:pt x="20" y="23"/>
                      </a:lnTo>
                      <a:lnTo>
                        <a:pt x="24" y="20"/>
                      </a:lnTo>
                      <a:lnTo>
                        <a:pt x="32" y="20"/>
                      </a:lnTo>
                      <a:lnTo>
                        <a:pt x="40" y="16"/>
                      </a:lnTo>
                      <a:lnTo>
                        <a:pt x="57" y="12"/>
                      </a:lnTo>
                      <a:lnTo>
                        <a:pt x="53" y="0"/>
                      </a:lnTo>
                      <a:lnTo>
                        <a:pt x="40" y="4"/>
                      </a:lnTo>
                      <a:lnTo>
                        <a:pt x="28" y="8"/>
                      </a:lnTo>
                      <a:lnTo>
                        <a:pt x="20" y="12"/>
                      </a:lnTo>
                      <a:lnTo>
                        <a:pt x="16" y="12"/>
                      </a:lnTo>
                      <a:lnTo>
                        <a:pt x="12" y="16"/>
                      </a:lnTo>
                      <a:lnTo>
                        <a:pt x="8" y="16"/>
                      </a:lnTo>
                      <a:lnTo>
                        <a:pt x="4" y="16"/>
                      </a:lnTo>
                      <a:lnTo>
                        <a:pt x="0" y="20"/>
                      </a:lnTo>
                      <a:lnTo>
                        <a:pt x="4" y="27"/>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7264" name="Freeform 114"/>
                <p:cNvSpPr>
                  <a:spLocks/>
                </p:cNvSpPr>
                <p:nvPr/>
              </p:nvSpPr>
              <p:spPr bwMode="auto">
                <a:xfrm>
                  <a:off x="193675" y="3133725"/>
                  <a:ext cx="58738" cy="30163"/>
                </a:xfrm>
                <a:custGeom>
                  <a:avLst/>
                  <a:gdLst>
                    <a:gd name="T0" fmla="*/ 2147483647 w 37"/>
                    <a:gd name="T1" fmla="*/ 2147483647 h 19"/>
                    <a:gd name="T2" fmla="*/ 2147483647 w 37"/>
                    <a:gd name="T3" fmla="*/ 2147483647 h 19"/>
                    <a:gd name="T4" fmla="*/ 2147483647 w 37"/>
                    <a:gd name="T5" fmla="*/ 2147483647 h 19"/>
                    <a:gd name="T6" fmla="*/ 2147483647 w 37"/>
                    <a:gd name="T7" fmla="*/ 2147483647 h 19"/>
                    <a:gd name="T8" fmla="*/ 2147483647 w 37"/>
                    <a:gd name="T9" fmla="*/ 2147483647 h 19"/>
                    <a:gd name="T10" fmla="*/ 2147483647 w 37"/>
                    <a:gd name="T11" fmla="*/ 2147483647 h 19"/>
                    <a:gd name="T12" fmla="*/ 2147483647 w 37"/>
                    <a:gd name="T13" fmla="*/ 2147483647 h 19"/>
                    <a:gd name="T14" fmla="*/ 2147483647 w 37"/>
                    <a:gd name="T15" fmla="*/ 2147483647 h 19"/>
                    <a:gd name="T16" fmla="*/ 2147483647 w 37"/>
                    <a:gd name="T17" fmla="*/ 2147483647 h 19"/>
                    <a:gd name="T18" fmla="*/ 2147483647 w 37"/>
                    <a:gd name="T19" fmla="*/ 2147483647 h 19"/>
                    <a:gd name="T20" fmla="*/ 2147483647 w 37"/>
                    <a:gd name="T21" fmla="*/ 0 h 19"/>
                    <a:gd name="T22" fmla="*/ 2147483647 w 37"/>
                    <a:gd name="T23" fmla="*/ 2147483647 h 19"/>
                    <a:gd name="T24" fmla="*/ 2147483647 w 37"/>
                    <a:gd name="T25" fmla="*/ 2147483647 h 19"/>
                    <a:gd name="T26" fmla="*/ 2147483647 w 37"/>
                    <a:gd name="T27" fmla="*/ 2147483647 h 19"/>
                    <a:gd name="T28" fmla="*/ 2147483647 w 37"/>
                    <a:gd name="T29" fmla="*/ 2147483647 h 19"/>
                    <a:gd name="T30" fmla="*/ 2147483647 w 37"/>
                    <a:gd name="T31" fmla="*/ 2147483647 h 19"/>
                    <a:gd name="T32" fmla="*/ 2147483647 w 37"/>
                    <a:gd name="T33" fmla="*/ 2147483647 h 19"/>
                    <a:gd name="T34" fmla="*/ 2147483647 w 37"/>
                    <a:gd name="T35" fmla="*/ 2147483647 h 19"/>
                    <a:gd name="T36" fmla="*/ 2147483647 w 37"/>
                    <a:gd name="T37" fmla="*/ 2147483647 h 19"/>
                    <a:gd name="T38" fmla="*/ 2147483647 w 37"/>
                    <a:gd name="T39" fmla="*/ 2147483647 h 19"/>
                    <a:gd name="T40" fmla="*/ 2147483647 w 37"/>
                    <a:gd name="T41" fmla="*/ 2147483647 h 19"/>
                    <a:gd name="T42" fmla="*/ 0 w 37"/>
                    <a:gd name="T43" fmla="*/ 2147483647 h 19"/>
                    <a:gd name="T44" fmla="*/ 0 w 37"/>
                    <a:gd name="T45" fmla="*/ 2147483647 h 19"/>
                    <a:gd name="T46" fmla="*/ 2147483647 w 37"/>
                    <a:gd name="T47" fmla="*/ 2147483647 h 19"/>
                    <a:gd name="T48" fmla="*/ 2147483647 w 37"/>
                    <a:gd name="T49" fmla="*/ 2147483647 h 19"/>
                    <a:gd name="T50" fmla="*/ 2147483647 w 37"/>
                    <a:gd name="T51" fmla="*/ 2147483647 h 19"/>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37"/>
                    <a:gd name="T79" fmla="*/ 0 h 19"/>
                    <a:gd name="T80" fmla="*/ 37 w 37"/>
                    <a:gd name="T81" fmla="*/ 19 h 19"/>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37" h="19">
                      <a:moveTo>
                        <a:pt x="8" y="11"/>
                      </a:moveTo>
                      <a:lnTo>
                        <a:pt x="8" y="19"/>
                      </a:lnTo>
                      <a:lnTo>
                        <a:pt x="12" y="19"/>
                      </a:lnTo>
                      <a:lnTo>
                        <a:pt x="17" y="15"/>
                      </a:lnTo>
                      <a:lnTo>
                        <a:pt x="21" y="15"/>
                      </a:lnTo>
                      <a:lnTo>
                        <a:pt x="25" y="15"/>
                      </a:lnTo>
                      <a:lnTo>
                        <a:pt x="29" y="11"/>
                      </a:lnTo>
                      <a:lnTo>
                        <a:pt x="37" y="7"/>
                      </a:lnTo>
                      <a:lnTo>
                        <a:pt x="33" y="0"/>
                      </a:lnTo>
                      <a:lnTo>
                        <a:pt x="25" y="3"/>
                      </a:lnTo>
                      <a:lnTo>
                        <a:pt x="21" y="3"/>
                      </a:lnTo>
                      <a:lnTo>
                        <a:pt x="17" y="7"/>
                      </a:lnTo>
                      <a:lnTo>
                        <a:pt x="12" y="7"/>
                      </a:lnTo>
                      <a:lnTo>
                        <a:pt x="8" y="11"/>
                      </a:lnTo>
                      <a:lnTo>
                        <a:pt x="4" y="11"/>
                      </a:lnTo>
                      <a:lnTo>
                        <a:pt x="4" y="19"/>
                      </a:lnTo>
                      <a:lnTo>
                        <a:pt x="4" y="11"/>
                      </a:lnTo>
                      <a:lnTo>
                        <a:pt x="0" y="15"/>
                      </a:lnTo>
                      <a:lnTo>
                        <a:pt x="0" y="19"/>
                      </a:lnTo>
                      <a:lnTo>
                        <a:pt x="4" y="19"/>
                      </a:lnTo>
                      <a:lnTo>
                        <a:pt x="8" y="19"/>
                      </a:lnTo>
                      <a:lnTo>
                        <a:pt x="8" y="11"/>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7265" name="Freeform 115"/>
                <p:cNvSpPr>
                  <a:spLocks/>
                </p:cNvSpPr>
                <p:nvPr/>
              </p:nvSpPr>
              <p:spPr bwMode="auto">
                <a:xfrm>
                  <a:off x="200025" y="3151188"/>
                  <a:ext cx="566738" cy="131763"/>
                </a:xfrm>
                <a:custGeom>
                  <a:avLst/>
                  <a:gdLst>
                    <a:gd name="T0" fmla="*/ 2147483647 w 357"/>
                    <a:gd name="T1" fmla="*/ 2147483647 h 83"/>
                    <a:gd name="T2" fmla="*/ 2147483647 w 357"/>
                    <a:gd name="T3" fmla="*/ 2147483647 h 83"/>
                    <a:gd name="T4" fmla="*/ 2147483647 w 357"/>
                    <a:gd name="T5" fmla="*/ 0 h 83"/>
                    <a:gd name="T6" fmla="*/ 0 w 357"/>
                    <a:gd name="T7" fmla="*/ 2147483647 h 83"/>
                    <a:gd name="T8" fmla="*/ 2147483647 w 357"/>
                    <a:gd name="T9" fmla="*/ 2147483647 h 83"/>
                    <a:gd name="T10" fmla="*/ 2147483647 w 357"/>
                    <a:gd name="T11" fmla="*/ 2147483647 h 83"/>
                    <a:gd name="T12" fmla="*/ 2147483647 w 357"/>
                    <a:gd name="T13" fmla="*/ 2147483647 h 83"/>
                    <a:gd name="T14" fmla="*/ 2147483647 w 357"/>
                    <a:gd name="T15" fmla="*/ 2147483647 h 83"/>
                    <a:gd name="T16" fmla="*/ 2147483647 w 357"/>
                    <a:gd name="T17" fmla="*/ 2147483647 h 83"/>
                    <a:gd name="T18" fmla="*/ 2147483647 w 357"/>
                    <a:gd name="T19" fmla="*/ 2147483647 h 83"/>
                    <a:gd name="T20" fmla="*/ 2147483647 w 357"/>
                    <a:gd name="T21" fmla="*/ 2147483647 h 83"/>
                    <a:gd name="T22" fmla="*/ 2147483647 w 357"/>
                    <a:gd name="T23" fmla="*/ 2147483647 h 8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57"/>
                    <a:gd name="T37" fmla="*/ 0 h 83"/>
                    <a:gd name="T38" fmla="*/ 357 w 357"/>
                    <a:gd name="T39" fmla="*/ 83 h 8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57" h="83">
                      <a:moveTo>
                        <a:pt x="349" y="75"/>
                      </a:moveTo>
                      <a:lnTo>
                        <a:pt x="353" y="75"/>
                      </a:lnTo>
                      <a:lnTo>
                        <a:pt x="4" y="0"/>
                      </a:lnTo>
                      <a:lnTo>
                        <a:pt x="0" y="8"/>
                      </a:lnTo>
                      <a:lnTo>
                        <a:pt x="349" y="83"/>
                      </a:lnTo>
                      <a:lnTo>
                        <a:pt x="353" y="83"/>
                      </a:lnTo>
                      <a:lnTo>
                        <a:pt x="349" y="83"/>
                      </a:lnTo>
                      <a:lnTo>
                        <a:pt x="353" y="83"/>
                      </a:lnTo>
                      <a:lnTo>
                        <a:pt x="357" y="79"/>
                      </a:lnTo>
                      <a:lnTo>
                        <a:pt x="353" y="75"/>
                      </a:lnTo>
                      <a:lnTo>
                        <a:pt x="349" y="75"/>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7266" name="Freeform 116"/>
                <p:cNvSpPr>
                  <a:spLocks/>
                </p:cNvSpPr>
                <p:nvPr/>
              </p:nvSpPr>
              <p:spPr bwMode="auto">
                <a:xfrm>
                  <a:off x="754063" y="3232150"/>
                  <a:ext cx="71438" cy="50800"/>
                </a:xfrm>
                <a:custGeom>
                  <a:avLst/>
                  <a:gdLst>
                    <a:gd name="T0" fmla="*/ 2147483647 w 45"/>
                    <a:gd name="T1" fmla="*/ 0 h 32"/>
                    <a:gd name="T2" fmla="*/ 2147483647 w 45"/>
                    <a:gd name="T3" fmla="*/ 2147483647 h 32"/>
                    <a:gd name="T4" fmla="*/ 2147483647 w 45"/>
                    <a:gd name="T5" fmla="*/ 2147483647 h 32"/>
                    <a:gd name="T6" fmla="*/ 2147483647 w 45"/>
                    <a:gd name="T7" fmla="*/ 2147483647 h 32"/>
                    <a:gd name="T8" fmla="*/ 2147483647 w 45"/>
                    <a:gd name="T9" fmla="*/ 2147483647 h 32"/>
                    <a:gd name="T10" fmla="*/ 2147483647 w 45"/>
                    <a:gd name="T11" fmla="*/ 2147483647 h 32"/>
                    <a:gd name="T12" fmla="*/ 2147483647 w 45"/>
                    <a:gd name="T13" fmla="*/ 2147483647 h 32"/>
                    <a:gd name="T14" fmla="*/ 2147483647 w 45"/>
                    <a:gd name="T15" fmla="*/ 2147483647 h 32"/>
                    <a:gd name="T16" fmla="*/ 0 w 45"/>
                    <a:gd name="T17" fmla="*/ 2147483647 h 32"/>
                    <a:gd name="T18" fmla="*/ 0 w 45"/>
                    <a:gd name="T19" fmla="*/ 2147483647 h 32"/>
                    <a:gd name="T20" fmla="*/ 2147483647 w 45"/>
                    <a:gd name="T21" fmla="*/ 2147483647 h 32"/>
                    <a:gd name="T22" fmla="*/ 2147483647 w 45"/>
                    <a:gd name="T23" fmla="*/ 2147483647 h 32"/>
                    <a:gd name="T24" fmla="*/ 2147483647 w 45"/>
                    <a:gd name="T25" fmla="*/ 2147483647 h 32"/>
                    <a:gd name="T26" fmla="*/ 2147483647 w 45"/>
                    <a:gd name="T27" fmla="*/ 2147483647 h 32"/>
                    <a:gd name="T28" fmla="*/ 2147483647 w 45"/>
                    <a:gd name="T29" fmla="*/ 2147483647 h 32"/>
                    <a:gd name="T30" fmla="*/ 2147483647 w 45"/>
                    <a:gd name="T31" fmla="*/ 2147483647 h 32"/>
                    <a:gd name="T32" fmla="*/ 2147483647 w 45"/>
                    <a:gd name="T33" fmla="*/ 2147483647 h 32"/>
                    <a:gd name="T34" fmla="*/ 2147483647 w 45"/>
                    <a:gd name="T35" fmla="*/ 2147483647 h 32"/>
                    <a:gd name="T36" fmla="*/ 2147483647 w 45"/>
                    <a:gd name="T37" fmla="*/ 2147483647 h 32"/>
                    <a:gd name="T38" fmla="*/ 2147483647 w 45"/>
                    <a:gd name="T39" fmla="*/ 2147483647 h 32"/>
                    <a:gd name="T40" fmla="*/ 2147483647 w 45"/>
                    <a:gd name="T41" fmla="*/ 0 h 3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45"/>
                    <a:gd name="T64" fmla="*/ 0 h 32"/>
                    <a:gd name="T65" fmla="*/ 45 w 45"/>
                    <a:gd name="T66" fmla="*/ 32 h 32"/>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45" h="32">
                      <a:moveTo>
                        <a:pt x="45" y="0"/>
                      </a:moveTo>
                      <a:lnTo>
                        <a:pt x="41" y="4"/>
                      </a:lnTo>
                      <a:lnTo>
                        <a:pt x="37" y="4"/>
                      </a:lnTo>
                      <a:lnTo>
                        <a:pt x="29" y="8"/>
                      </a:lnTo>
                      <a:lnTo>
                        <a:pt x="21" y="12"/>
                      </a:lnTo>
                      <a:lnTo>
                        <a:pt x="13" y="16"/>
                      </a:lnTo>
                      <a:lnTo>
                        <a:pt x="8" y="20"/>
                      </a:lnTo>
                      <a:lnTo>
                        <a:pt x="4" y="20"/>
                      </a:lnTo>
                      <a:lnTo>
                        <a:pt x="0" y="24"/>
                      </a:lnTo>
                      <a:lnTo>
                        <a:pt x="4" y="32"/>
                      </a:lnTo>
                      <a:lnTo>
                        <a:pt x="8" y="28"/>
                      </a:lnTo>
                      <a:lnTo>
                        <a:pt x="13" y="28"/>
                      </a:lnTo>
                      <a:lnTo>
                        <a:pt x="17" y="24"/>
                      </a:lnTo>
                      <a:lnTo>
                        <a:pt x="25" y="20"/>
                      </a:lnTo>
                      <a:lnTo>
                        <a:pt x="33" y="16"/>
                      </a:lnTo>
                      <a:lnTo>
                        <a:pt x="41" y="12"/>
                      </a:lnTo>
                      <a:lnTo>
                        <a:pt x="45" y="12"/>
                      </a:lnTo>
                      <a:lnTo>
                        <a:pt x="45"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7267" name="Freeform 117"/>
                <p:cNvSpPr>
                  <a:spLocks/>
                </p:cNvSpPr>
                <p:nvPr/>
              </p:nvSpPr>
              <p:spPr bwMode="auto">
                <a:xfrm>
                  <a:off x="825500" y="3195638"/>
                  <a:ext cx="90488" cy="55563"/>
                </a:xfrm>
                <a:custGeom>
                  <a:avLst/>
                  <a:gdLst>
                    <a:gd name="T0" fmla="*/ 2147483647 w 57"/>
                    <a:gd name="T1" fmla="*/ 0 h 35"/>
                    <a:gd name="T2" fmla="*/ 2147483647 w 57"/>
                    <a:gd name="T3" fmla="*/ 0 h 35"/>
                    <a:gd name="T4" fmla="*/ 2147483647 w 57"/>
                    <a:gd name="T5" fmla="*/ 2147483647 h 35"/>
                    <a:gd name="T6" fmla="*/ 2147483647 w 57"/>
                    <a:gd name="T7" fmla="*/ 2147483647 h 35"/>
                    <a:gd name="T8" fmla="*/ 2147483647 w 57"/>
                    <a:gd name="T9" fmla="*/ 2147483647 h 35"/>
                    <a:gd name="T10" fmla="*/ 2147483647 w 57"/>
                    <a:gd name="T11" fmla="*/ 2147483647 h 35"/>
                    <a:gd name="T12" fmla="*/ 2147483647 w 57"/>
                    <a:gd name="T13" fmla="*/ 2147483647 h 35"/>
                    <a:gd name="T14" fmla="*/ 2147483647 w 57"/>
                    <a:gd name="T15" fmla="*/ 2147483647 h 35"/>
                    <a:gd name="T16" fmla="*/ 2147483647 w 57"/>
                    <a:gd name="T17" fmla="*/ 2147483647 h 35"/>
                    <a:gd name="T18" fmla="*/ 0 w 57"/>
                    <a:gd name="T19" fmla="*/ 2147483647 h 35"/>
                    <a:gd name="T20" fmla="*/ 0 w 57"/>
                    <a:gd name="T21" fmla="*/ 2147483647 h 35"/>
                    <a:gd name="T22" fmla="*/ 2147483647 w 57"/>
                    <a:gd name="T23" fmla="*/ 2147483647 h 35"/>
                    <a:gd name="T24" fmla="*/ 2147483647 w 57"/>
                    <a:gd name="T25" fmla="*/ 2147483647 h 35"/>
                    <a:gd name="T26" fmla="*/ 2147483647 w 57"/>
                    <a:gd name="T27" fmla="*/ 2147483647 h 35"/>
                    <a:gd name="T28" fmla="*/ 2147483647 w 57"/>
                    <a:gd name="T29" fmla="*/ 2147483647 h 35"/>
                    <a:gd name="T30" fmla="*/ 2147483647 w 57"/>
                    <a:gd name="T31" fmla="*/ 2147483647 h 35"/>
                    <a:gd name="T32" fmla="*/ 2147483647 w 57"/>
                    <a:gd name="T33" fmla="*/ 2147483647 h 35"/>
                    <a:gd name="T34" fmla="*/ 2147483647 w 57"/>
                    <a:gd name="T35" fmla="*/ 2147483647 h 35"/>
                    <a:gd name="T36" fmla="*/ 2147483647 w 57"/>
                    <a:gd name="T37" fmla="*/ 2147483647 h 35"/>
                    <a:gd name="T38" fmla="*/ 2147483647 w 57"/>
                    <a:gd name="T39" fmla="*/ 2147483647 h 35"/>
                    <a:gd name="T40" fmla="*/ 2147483647 w 57"/>
                    <a:gd name="T41" fmla="*/ 0 h 3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57"/>
                    <a:gd name="T64" fmla="*/ 0 h 35"/>
                    <a:gd name="T65" fmla="*/ 57 w 57"/>
                    <a:gd name="T66" fmla="*/ 35 h 3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57" h="35">
                      <a:moveTo>
                        <a:pt x="49" y="0"/>
                      </a:moveTo>
                      <a:lnTo>
                        <a:pt x="49" y="0"/>
                      </a:lnTo>
                      <a:lnTo>
                        <a:pt x="41" y="4"/>
                      </a:lnTo>
                      <a:lnTo>
                        <a:pt x="32" y="8"/>
                      </a:lnTo>
                      <a:lnTo>
                        <a:pt x="28" y="12"/>
                      </a:lnTo>
                      <a:lnTo>
                        <a:pt x="24" y="16"/>
                      </a:lnTo>
                      <a:lnTo>
                        <a:pt x="16" y="20"/>
                      </a:lnTo>
                      <a:lnTo>
                        <a:pt x="12" y="20"/>
                      </a:lnTo>
                      <a:lnTo>
                        <a:pt x="4" y="23"/>
                      </a:lnTo>
                      <a:lnTo>
                        <a:pt x="0" y="23"/>
                      </a:lnTo>
                      <a:lnTo>
                        <a:pt x="0" y="35"/>
                      </a:lnTo>
                      <a:lnTo>
                        <a:pt x="8" y="31"/>
                      </a:lnTo>
                      <a:lnTo>
                        <a:pt x="16" y="27"/>
                      </a:lnTo>
                      <a:lnTo>
                        <a:pt x="20" y="27"/>
                      </a:lnTo>
                      <a:lnTo>
                        <a:pt x="28" y="23"/>
                      </a:lnTo>
                      <a:lnTo>
                        <a:pt x="32" y="20"/>
                      </a:lnTo>
                      <a:lnTo>
                        <a:pt x="41" y="20"/>
                      </a:lnTo>
                      <a:lnTo>
                        <a:pt x="49" y="12"/>
                      </a:lnTo>
                      <a:lnTo>
                        <a:pt x="57" y="8"/>
                      </a:lnTo>
                      <a:lnTo>
                        <a:pt x="49"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7268" name="Freeform 118"/>
                <p:cNvSpPr>
                  <a:spLocks/>
                </p:cNvSpPr>
                <p:nvPr/>
              </p:nvSpPr>
              <p:spPr bwMode="auto">
                <a:xfrm>
                  <a:off x="903288" y="3133725"/>
                  <a:ext cx="96838" cy="74613"/>
                </a:xfrm>
                <a:custGeom>
                  <a:avLst/>
                  <a:gdLst>
                    <a:gd name="T0" fmla="*/ 2147483647 w 61"/>
                    <a:gd name="T1" fmla="*/ 0 h 47"/>
                    <a:gd name="T2" fmla="*/ 2147483647 w 61"/>
                    <a:gd name="T3" fmla="*/ 2147483647 h 47"/>
                    <a:gd name="T4" fmla="*/ 2147483647 w 61"/>
                    <a:gd name="T5" fmla="*/ 2147483647 h 47"/>
                    <a:gd name="T6" fmla="*/ 2147483647 w 61"/>
                    <a:gd name="T7" fmla="*/ 2147483647 h 47"/>
                    <a:gd name="T8" fmla="*/ 2147483647 w 61"/>
                    <a:gd name="T9" fmla="*/ 2147483647 h 47"/>
                    <a:gd name="T10" fmla="*/ 2147483647 w 61"/>
                    <a:gd name="T11" fmla="*/ 2147483647 h 47"/>
                    <a:gd name="T12" fmla="*/ 2147483647 w 61"/>
                    <a:gd name="T13" fmla="*/ 2147483647 h 47"/>
                    <a:gd name="T14" fmla="*/ 2147483647 w 61"/>
                    <a:gd name="T15" fmla="*/ 2147483647 h 47"/>
                    <a:gd name="T16" fmla="*/ 2147483647 w 61"/>
                    <a:gd name="T17" fmla="*/ 2147483647 h 47"/>
                    <a:gd name="T18" fmla="*/ 0 w 61"/>
                    <a:gd name="T19" fmla="*/ 2147483647 h 47"/>
                    <a:gd name="T20" fmla="*/ 2147483647 w 61"/>
                    <a:gd name="T21" fmla="*/ 2147483647 h 47"/>
                    <a:gd name="T22" fmla="*/ 2147483647 w 61"/>
                    <a:gd name="T23" fmla="*/ 2147483647 h 47"/>
                    <a:gd name="T24" fmla="*/ 2147483647 w 61"/>
                    <a:gd name="T25" fmla="*/ 2147483647 h 47"/>
                    <a:gd name="T26" fmla="*/ 2147483647 w 61"/>
                    <a:gd name="T27" fmla="*/ 2147483647 h 47"/>
                    <a:gd name="T28" fmla="*/ 2147483647 w 61"/>
                    <a:gd name="T29" fmla="*/ 2147483647 h 47"/>
                    <a:gd name="T30" fmla="*/ 2147483647 w 61"/>
                    <a:gd name="T31" fmla="*/ 2147483647 h 47"/>
                    <a:gd name="T32" fmla="*/ 2147483647 w 61"/>
                    <a:gd name="T33" fmla="*/ 2147483647 h 47"/>
                    <a:gd name="T34" fmla="*/ 2147483647 w 61"/>
                    <a:gd name="T35" fmla="*/ 2147483647 h 47"/>
                    <a:gd name="T36" fmla="*/ 2147483647 w 61"/>
                    <a:gd name="T37" fmla="*/ 2147483647 h 47"/>
                    <a:gd name="T38" fmla="*/ 2147483647 w 61"/>
                    <a:gd name="T39" fmla="*/ 2147483647 h 47"/>
                    <a:gd name="T40" fmla="*/ 2147483647 w 61"/>
                    <a:gd name="T41" fmla="*/ 2147483647 h 47"/>
                    <a:gd name="T42" fmla="*/ 2147483647 w 61"/>
                    <a:gd name="T43" fmla="*/ 2147483647 h 47"/>
                    <a:gd name="T44" fmla="*/ 2147483647 w 61"/>
                    <a:gd name="T45" fmla="*/ 2147483647 h 47"/>
                    <a:gd name="T46" fmla="*/ 2147483647 w 61"/>
                    <a:gd name="T47" fmla="*/ 0 h 47"/>
                    <a:gd name="T48" fmla="*/ 2147483647 w 61"/>
                    <a:gd name="T49" fmla="*/ 2147483647 h 47"/>
                    <a:gd name="T50" fmla="*/ 2147483647 w 61"/>
                    <a:gd name="T51" fmla="*/ 0 h 47"/>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61"/>
                    <a:gd name="T79" fmla="*/ 0 h 47"/>
                    <a:gd name="T80" fmla="*/ 61 w 61"/>
                    <a:gd name="T81" fmla="*/ 47 h 47"/>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61" h="47">
                      <a:moveTo>
                        <a:pt x="52" y="0"/>
                      </a:moveTo>
                      <a:lnTo>
                        <a:pt x="52" y="3"/>
                      </a:lnTo>
                      <a:lnTo>
                        <a:pt x="48" y="3"/>
                      </a:lnTo>
                      <a:lnTo>
                        <a:pt x="44" y="11"/>
                      </a:lnTo>
                      <a:lnTo>
                        <a:pt x="36" y="15"/>
                      </a:lnTo>
                      <a:lnTo>
                        <a:pt x="28" y="23"/>
                      </a:lnTo>
                      <a:lnTo>
                        <a:pt x="20" y="27"/>
                      </a:lnTo>
                      <a:lnTo>
                        <a:pt x="8" y="35"/>
                      </a:lnTo>
                      <a:lnTo>
                        <a:pt x="0" y="39"/>
                      </a:lnTo>
                      <a:lnTo>
                        <a:pt x="8" y="47"/>
                      </a:lnTo>
                      <a:lnTo>
                        <a:pt x="16" y="43"/>
                      </a:lnTo>
                      <a:lnTo>
                        <a:pt x="24" y="35"/>
                      </a:lnTo>
                      <a:lnTo>
                        <a:pt x="32" y="27"/>
                      </a:lnTo>
                      <a:lnTo>
                        <a:pt x="40" y="23"/>
                      </a:lnTo>
                      <a:lnTo>
                        <a:pt x="48" y="15"/>
                      </a:lnTo>
                      <a:lnTo>
                        <a:pt x="52" y="15"/>
                      </a:lnTo>
                      <a:lnTo>
                        <a:pt x="56" y="11"/>
                      </a:lnTo>
                      <a:lnTo>
                        <a:pt x="61" y="7"/>
                      </a:lnTo>
                      <a:lnTo>
                        <a:pt x="61" y="3"/>
                      </a:lnTo>
                      <a:lnTo>
                        <a:pt x="56" y="0"/>
                      </a:lnTo>
                      <a:lnTo>
                        <a:pt x="52" y="3"/>
                      </a:lnTo>
                      <a:lnTo>
                        <a:pt x="52"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7269" name="Freeform 119"/>
                <p:cNvSpPr>
                  <a:spLocks/>
                </p:cNvSpPr>
                <p:nvPr/>
              </p:nvSpPr>
              <p:spPr bwMode="auto">
                <a:xfrm>
                  <a:off x="985838" y="3121025"/>
                  <a:ext cx="33338" cy="23813"/>
                </a:xfrm>
                <a:custGeom>
                  <a:avLst/>
                  <a:gdLst>
                    <a:gd name="T0" fmla="*/ 2147483647 w 21"/>
                    <a:gd name="T1" fmla="*/ 2147483647 h 15"/>
                    <a:gd name="T2" fmla="*/ 2147483647 w 21"/>
                    <a:gd name="T3" fmla="*/ 0 h 15"/>
                    <a:gd name="T4" fmla="*/ 0 w 21"/>
                    <a:gd name="T5" fmla="*/ 2147483647 h 15"/>
                    <a:gd name="T6" fmla="*/ 2147483647 w 21"/>
                    <a:gd name="T7" fmla="*/ 2147483647 h 15"/>
                    <a:gd name="T8" fmla="*/ 2147483647 w 21"/>
                    <a:gd name="T9" fmla="*/ 2147483647 h 15"/>
                    <a:gd name="T10" fmla="*/ 2147483647 w 21"/>
                    <a:gd name="T11" fmla="*/ 0 h 15"/>
                    <a:gd name="T12" fmla="*/ 2147483647 w 21"/>
                    <a:gd name="T13" fmla="*/ 2147483647 h 15"/>
                    <a:gd name="T14" fmla="*/ 2147483647 w 21"/>
                    <a:gd name="T15" fmla="*/ 2147483647 h 15"/>
                    <a:gd name="T16" fmla="*/ 2147483647 w 21"/>
                    <a:gd name="T17" fmla="*/ 2147483647 h 15"/>
                    <a:gd name="T18" fmla="*/ 2147483647 w 21"/>
                    <a:gd name="T19" fmla="*/ 0 h 15"/>
                    <a:gd name="T20" fmla="*/ 2147483647 w 21"/>
                    <a:gd name="T21" fmla="*/ 0 h 15"/>
                    <a:gd name="T22" fmla="*/ 2147483647 w 21"/>
                    <a:gd name="T23" fmla="*/ 2147483647 h 1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1"/>
                    <a:gd name="T37" fmla="*/ 0 h 15"/>
                    <a:gd name="T38" fmla="*/ 21 w 21"/>
                    <a:gd name="T39" fmla="*/ 15 h 1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1" h="15">
                      <a:moveTo>
                        <a:pt x="17" y="8"/>
                      </a:moveTo>
                      <a:lnTo>
                        <a:pt x="13" y="0"/>
                      </a:lnTo>
                      <a:lnTo>
                        <a:pt x="0" y="8"/>
                      </a:lnTo>
                      <a:lnTo>
                        <a:pt x="9" y="15"/>
                      </a:lnTo>
                      <a:lnTo>
                        <a:pt x="21" y="8"/>
                      </a:lnTo>
                      <a:lnTo>
                        <a:pt x="17" y="0"/>
                      </a:lnTo>
                      <a:lnTo>
                        <a:pt x="21" y="8"/>
                      </a:lnTo>
                      <a:lnTo>
                        <a:pt x="21" y="4"/>
                      </a:lnTo>
                      <a:lnTo>
                        <a:pt x="17" y="0"/>
                      </a:lnTo>
                      <a:lnTo>
                        <a:pt x="13" y="0"/>
                      </a:lnTo>
                      <a:lnTo>
                        <a:pt x="17" y="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7270" name="Freeform 120"/>
                <p:cNvSpPr>
                  <a:spLocks/>
                </p:cNvSpPr>
                <p:nvPr/>
              </p:nvSpPr>
              <p:spPr bwMode="auto">
                <a:xfrm>
                  <a:off x="265113" y="3151188"/>
                  <a:ext cx="638175" cy="100013"/>
                </a:xfrm>
                <a:custGeom>
                  <a:avLst/>
                  <a:gdLst>
                    <a:gd name="T0" fmla="*/ 2147483647 w 402"/>
                    <a:gd name="T1" fmla="*/ 2147483647 h 63"/>
                    <a:gd name="T2" fmla="*/ 2147483647 w 402"/>
                    <a:gd name="T3" fmla="*/ 2147483647 h 63"/>
                    <a:gd name="T4" fmla="*/ 0 w 402"/>
                    <a:gd name="T5" fmla="*/ 0 h 63"/>
                    <a:gd name="T6" fmla="*/ 0 60000 65536"/>
                    <a:gd name="T7" fmla="*/ 0 60000 65536"/>
                    <a:gd name="T8" fmla="*/ 0 60000 65536"/>
                    <a:gd name="T9" fmla="*/ 0 w 402"/>
                    <a:gd name="T10" fmla="*/ 0 h 63"/>
                    <a:gd name="T11" fmla="*/ 402 w 402"/>
                    <a:gd name="T12" fmla="*/ 63 h 63"/>
                  </a:gdLst>
                  <a:ahLst/>
                  <a:cxnLst>
                    <a:cxn ang="T6">
                      <a:pos x="T0" y="T1"/>
                    </a:cxn>
                    <a:cxn ang="T7">
                      <a:pos x="T2" y="T3"/>
                    </a:cxn>
                    <a:cxn ang="T8">
                      <a:pos x="T4" y="T5"/>
                    </a:cxn>
                  </a:cxnLst>
                  <a:rect l="T9" t="T10" r="T11" b="T12"/>
                  <a:pathLst>
                    <a:path w="402" h="63">
                      <a:moveTo>
                        <a:pt x="402" y="16"/>
                      </a:moveTo>
                      <a:lnTo>
                        <a:pt x="312" y="63"/>
                      </a:lnTo>
                      <a:lnTo>
                        <a:pt x="0" y="0"/>
                      </a:lnTo>
                    </a:path>
                  </a:pathLst>
                </a:custGeom>
                <a:noFill/>
                <a:ln w="0">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57271" name="Freeform 121"/>
                <p:cNvSpPr>
                  <a:spLocks/>
                </p:cNvSpPr>
                <p:nvPr/>
              </p:nvSpPr>
              <p:spPr bwMode="auto">
                <a:xfrm>
                  <a:off x="465138" y="3082925"/>
                  <a:ext cx="488950" cy="61913"/>
                </a:xfrm>
                <a:custGeom>
                  <a:avLst/>
                  <a:gdLst>
                    <a:gd name="T0" fmla="*/ 2147483647 w 308"/>
                    <a:gd name="T1" fmla="*/ 2147483647 h 39"/>
                    <a:gd name="T2" fmla="*/ 2147483647 w 308"/>
                    <a:gd name="T3" fmla="*/ 2147483647 h 39"/>
                    <a:gd name="T4" fmla="*/ 0 w 308"/>
                    <a:gd name="T5" fmla="*/ 0 h 39"/>
                    <a:gd name="T6" fmla="*/ 0 60000 65536"/>
                    <a:gd name="T7" fmla="*/ 0 60000 65536"/>
                    <a:gd name="T8" fmla="*/ 0 60000 65536"/>
                    <a:gd name="T9" fmla="*/ 0 w 308"/>
                    <a:gd name="T10" fmla="*/ 0 h 39"/>
                    <a:gd name="T11" fmla="*/ 308 w 308"/>
                    <a:gd name="T12" fmla="*/ 39 h 39"/>
                  </a:gdLst>
                  <a:ahLst/>
                  <a:cxnLst>
                    <a:cxn ang="T6">
                      <a:pos x="T0" y="T1"/>
                    </a:cxn>
                    <a:cxn ang="T7">
                      <a:pos x="T2" y="T3"/>
                    </a:cxn>
                    <a:cxn ang="T8">
                      <a:pos x="T4" y="T5"/>
                    </a:cxn>
                  </a:cxnLst>
                  <a:rect l="T9" t="T10" r="T11" b="T12"/>
                  <a:pathLst>
                    <a:path w="308" h="39">
                      <a:moveTo>
                        <a:pt x="308" y="35"/>
                      </a:moveTo>
                      <a:lnTo>
                        <a:pt x="296" y="39"/>
                      </a:lnTo>
                      <a:lnTo>
                        <a:pt x="0" y="0"/>
                      </a:lnTo>
                    </a:path>
                  </a:pathLst>
                </a:custGeom>
                <a:noFill/>
                <a:ln w="0">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57272" name="Freeform 122"/>
                <p:cNvSpPr>
                  <a:spLocks/>
                </p:cNvSpPr>
                <p:nvPr/>
              </p:nvSpPr>
              <p:spPr bwMode="auto">
                <a:xfrm>
                  <a:off x="200025" y="3157538"/>
                  <a:ext cx="554038" cy="144463"/>
                </a:xfrm>
                <a:custGeom>
                  <a:avLst/>
                  <a:gdLst>
                    <a:gd name="T0" fmla="*/ 2147483647 w 349"/>
                    <a:gd name="T1" fmla="*/ 2147483647 h 91"/>
                    <a:gd name="T2" fmla="*/ 2147483647 w 349"/>
                    <a:gd name="T3" fmla="*/ 2147483647 h 91"/>
                    <a:gd name="T4" fmla="*/ 0 w 349"/>
                    <a:gd name="T5" fmla="*/ 0 h 91"/>
                    <a:gd name="T6" fmla="*/ 0 w 349"/>
                    <a:gd name="T7" fmla="*/ 2147483647 h 91"/>
                    <a:gd name="T8" fmla="*/ 2147483647 w 349"/>
                    <a:gd name="T9" fmla="*/ 2147483647 h 91"/>
                    <a:gd name="T10" fmla="*/ 2147483647 w 349"/>
                    <a:gd name="T11" fmla="*/ 2147483647 h 91"/>
                    <a:gd name="T12" fmla="*/ 0 60000 65536"/>
                    <a:gd name="T13" fmla="*/ 0 60000 65536"/>
                    <a:gd name="T14" fmla="*/ 0 60000 65536"/>
                    <a:gd name="T15" fmla="*/ 0 60000 65536"/>
                    <a:gd name="T16" fmla="*/ 0 60000 65536"/>
                    <a:gd name="T17" fmla="*/ 0 60000 65536"/>
                    <a:gd name="T18" fmla="*/ 0 w 349"/>
                    <a:gd name="T19" fmla="*/ 0 h 91"/>
                    <a:gd name="T20" fmla="*/ 349 w 349"/>
                    <a:gd name="T21" fmla="*/ 91 h 91"/>
                  </a:gdLst>
                  <a:ahLst/>
                  <a:cxnLst>
                    <a:cxn ang="T12">
                      <a:pos x="T0" y="T1"/>
                    </a:cxn>
                    <a:cxn ang="T13">
                      <a:pos x="T2" y="T3"/>
                    </a:cxn>
                    <a:cxn ang="T14">
                      <a:pos x="T4" y="T5"/>
                    </a:cxn>
                    <a:cxn ang="T15">
                      <a:pos x="T6" y="T7"/>
                    </a:cxn>
                    <a:cxn ang="T16">
                      <a:pos x="T8" y="T9"/>
                    </a:cxn>
                    <a:cxn ang="T17">
                      <a:pos x="T10" y="T11"/>
                    </a:cxn>
                  </a:cxnLst>
                  <a:rect l="T18" t="T19" r="T20" b="T21"/>
                  <a:pathLst>
                    <a:path w="349" h="91">
                      <a:moveTo>
                        <a:pt x="349" y="91"/>
                      </a:moveTo>
                      <a:lnTo>
                        <a:pt x="349" y="75"/>
                      </a:lnTo>
                      <a:lnTo>
                        <a:pt x="0" y="0"/>
                      </a:lnTo>
                      <a:lnTo>
                        <a:pt x="0" y="12"/>
                      </a:lnTo>
                      <a:lnTo>
                        <a:pt x="349" y="91"/>
                      </a:lnTo>
                      <a:close/>
                    </a:path>
                  </a:pathLst>
                </a:custGeom>
                <a:solidFill>
                  <a:srgbClr val="CCCCCC"/>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7273" name="Freeform 123"/>
                <p:cNvSpPr>
                  <a:spLocks/>
                </p:cNvSpPr>
                <p:nvPr/>
              </p:nvSpPr>
              <p:spPr bwMode="auto">
                <a:xfrm>
                  <a:off x="747713" y="3270250"/>
                  <a:ext cx="19050" cy="31750"/>
                </a:xfrm>
                <a:custGeom>
                  <a:avLst/>
                  <a:gdLst>
                    <a:gd name="T0" fmla="*/ 2147483647 w 12"/>
                    <a:gd name="T1" fmla="*/ 2147483647 h 20"/>
                    <a:gd name="T2" fmla="*/ 0 w 12"/>
                    <a:gd name="T3" fmla="*/ 2147483647 h 20"/>
                    <a:gd name="T4" fmla="*/ 0 w 12"/>
                    <a:gd name="T5" fmla="*/ 2147483647 h 20"/>
                    <a:gd name="T6" fmla="*/ 2147483647 w 12"/>
                    <a:gd name="T7" fmla="*/ 2147483647 h 20"/>
                    <a:gd name="T8" fmla="*/ 2147483647 w 12"/>
                    <a:gd name="T9" fmla="*/ 2147483647 h 20"/>
                    <a:gd name="T10" fmla="*/ 2147483647 w 12"/>
                    <a:gd name="T11" fmla="*/ 0 h 20"/>
                    <a:gd name="T12" fmla="*/ 2147483647 w 12"/>
                    <a:gd name="T13" fmla="*/ 2147483647 h 20"/>
                    <a:gd name="T14" fmla="*/ 2147483647 w 12"/>
                    <a:gd name="T15" fmla="*/ 0 h 20"/>
                    <a:gd name="T16" fmla="*/ 2147483647 w 12"/>
                    <a:gd name="T17" fmla="*/ 0 h 20"/>
                    <a:gd name="T18" fmla="*/ 2147483647 w 12"/>
                    <a:gd name="T19" fmla="*/ 0 h 20"/>
                    <a:gd name="T20" fmla="*/ 0 w 12"/>
                    <a:gd name="T21" fmla="*/ 2147483647 h 20"/>
                    <a:gd name="T22" fmla="*/ 2147483647 w 12"/>
                    <a:gd name="T23" fmla="*/ 2147483647 h 2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20"/>
                    <a:gd name="T38" fmla="*/ 12 w 12"/>
                    <a:gd name="T39" fmla="*/ 20 h 2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20">
                      <a:moveTo>
                        <a:pt x="4" y="8"/>
                      </a:moveTo>
                      <a:lnTo>
                        <a:pt x="0" y="4"/>
                      </a:lnTo>
                      <a:lnTo>
                        <a:pt x="0" y="20"/>
                      </a:lnTo>
                      <a:lnTo>
                        <a:pt x="12" y="20"/>
                      </a:lnTo>
                      <a:lnTo>
                        <a:pt x="12" y="4"/>
                      </a:lnTo>
                      <a:lnTo>
                        <a:pt x="8" y="0"/>
                      </a:lnTo>
                      <a:lnTo>
                        <a:pt x="12" y="4"/>
                      </a:lnTo>
                      <a:lnTo>
                        <a:pt x="8" y="0"/>
                      </a:lnTo>
                      <a:lnTo>
                        <a:pt x="4" y="0"/>
                      </a:lnTo>
                      <a:lnTo>
                        <a:pt x="0" y="4"/>
                      </a:lnTo>
                      <a:lnTo>
                        <a:pt x="4" y="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7274" name="Freeform 124"/>
                <p:cNvSpPr>
                  <a:spLocks/>
                </p:cNvSpPr>
                <p:nvPr/>
              </p:nvSpPr>
              <p:spPr bwMode="auto">
                <a:xfrm>
                  <a:off x="193675" y="3151188"/>
                  <a:ext cx="566738" cy="131763"/>
                </a:xfrm>
                <a:custGeom>
                  <a:avLst/>
                  <a:gdLst>
                    <a:gd name="T0" fmla="*/ 2147483647 w 357"/>
                    <a:gd name="T1" fmla="*/ 2147483647 h 83"/>
                    <a:gd name="T2" fmla="*/ 2147483647 w 357"/>
                    <a:gd name="T3" fmla="*/ 2147483647 h 83"/>
                    <a:gd name="T4" fmla="*/ 2147483647 w 357"/>
                    <a:gd name="T5" fmla="*/ 2147483647 h 83"/>
                    <a:gd name="T6" fmla="*/ 2147483647 w 357"/>
                    <a:gd name="T7" fmla="*/ 2147483647 h 83"/>
                    <a:gd name="T8" fmla="*/ 2147483647 w 357"/>
                    <a:gd name="T9" fmla="*/ 0 h 83"/>
                    <a:gd name="T10" fmla="*/ 0 w 357"/>
                    <a:gd name="T11" fmla="*/ 2147483647 h 83"/>
                    <a:gd name="T12" fmla="*/ 2147483647 w 357"/>
                    <a:gd name="T13" fmla="*/ 0 h 83"/>
                    <a:gd name="T14" fmla="*/ 2147483647 w 357"/>
                    <a:gd name="T15" fmla="*/ 0 h 83"/>
                    <a:gd name="T16" fmla="*/ 0 w 357"/>
                    <a:gd name="T17" fmla="*/ 2147483647 h 83"/>
                    <a:gd name="T18" fmla="*/ 0 w 357"/>
                    <a:gd name="T19" fmla="*/ 2147483647 h 83"/>
                    <a:gd name="T20" fmla="*/ 2147483647 w 357"/>
                    <a:gd name="T21" fmla="*/ 2147483647 h 83"/>
                    <a:gd name="T22" fmla="*/ 2147483647 w 357"/>
                    <a:gd name="T23" fmla="*/ 2147483647 h 8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57"/>
                    <a:gd name="T37" fmla="*/ 0 h 83"/>
                    <a:gd name="T38" fmla="*/ 357 w 357"/>
                    <a:gd name="T39" fmla="*/ 83 h 8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57" h="83">
                      <a:moveTo>
                        <a:pt x="12" y="4"/>
                      </a:moveTo>
                      <a:lnTo>
                        <a:pt x="4" y="8"/>
                      </a:lnTo>
                      <a:lnTo>
                        <a:pt x="353" y="83"/>
                      </a:lnTo>
                      <a:lnTo>
                        <a:pt x="357" y="75"/>
                      </a:lnTo>
                      <a:lnTo>
                        <a:pt x="8" y="0"/>
                      </a:lnTo>
                      <a:lnTo>
                        <a:pt x="0" y="4"/>
                      </a:lnTo>
                      <a:lnTo>
                        <a:pt x="8" y="0"/>
                      </a:lnTo>
                      <a:lnTo>
                        <a:pt x="4" y="0"/>
                      </a:lnTo>
                      <a:lnTo>
                        <a:pt x="0" y="4"/>
                      </a:lnTo>
                      <a:lnTo>
                        <a:pt x="0" y="8"/>
                      </a:lnTo>
                      <a:lnTo>
                        <a:pt x="4" y="8"/>
                      </a:lnTo>
                      <a:lnTo>
                        <a:pt x="12" y="4"/>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7275" name="Freeform 125"/>
                <p:cNvSpPr>
                  <a:spLocks/>
                </p:cNvSpPr>
                <p:nvPr/>
              </p:nvSpPr>
              <p:spPr bwMode="auto">
                <a:xfrm>
                  <a:off x="193675" y="3157538"/>
                  <a:ext cx="19050" cy="25400"/>
                </a:xfrm>
                <a:custGeom>
                  <a:avLst/>
                  <a:gdLst>
                    <a:gd name="T0" fmla="*/ 2147483647 w 12"/>
                    <a:gd name="T1" fmla="*/ 2147483647 h 16"/>
                    <a:gd name="T2" fmla="*/ 2147483647 w 12"/>
                    <a:gd name="T3" fmla="*/ 2147483647 h 16"/>
                    <a:gd name="T4" fmla="*/ 2147483647 w 12"/>
                    <a:gd name="T5" fmla="*/ 0 h 16"/>
                    <a:gd name="T6" fmla="*/ 0 w 12"/>
                    <a:gd name="T7" fmla="*/ 0 h 16"/>
                    <a:gd name="T8" fmla="*/ 0 w 12"/>
                    <a:gd name="T9" fmla="*/ 2147483647 h 16"/>
                    <a:gd name="T10" fmla="*/ 2147483647 w 12"/>
                    <a:gd name="T11" fmla="*/ 2147483647 h 16"/>
                    <a:gd name="T12" fmla="*/ 0 w 12"/>
                    <a:gd name="T13" fmla="*/ 2147483647 h 16"/>
                    <a:gd name="T14" fmla="*/ 2147483647 w 12"/>
                    <a:gd name="T15" fmla="*/ 2147483647 h 16"/>
                    <a:gd name="T16" fmla="*/ 2147483647 w 12"/>
                    <a:gd name="T17" fmla="*/ 2147483647 h 16"/>
                    <a:gd name="T18" fmla="*/ 2147483647 w 12"/>
                    <a:gd name="T19" fmla="*/ 2147483647 h 16"/>
                    <a:gd name="T20" fmla="*/ 2147483647 w 12"/>
                    <a:gd name="T21" fmla="*/ 2147483647 h 16"/>
                    <a:gd name="T22" fmla="*/ 2147483647 w 12"/>
                    <a:gd name="T23" fmla="*/ 2147483647 h 1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16"/>
                    <a:gd name="T38" fmla="*/ 12 w 12"/>
                    <a:gd name="T39" fmla="*/ 16 h 1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16">
                      <a:moveTo>
                        <a:pt x="8" y="8"/>
                      </a:moveTo>
                      <a:lnTo>
                        <a:pt x="12" y="12"/>
                      </a:lnTo>
                      <a:lnTo>
                        <a:pt x="12" y="0"/>
                      </a:lnTo>
                      <a:lnTo>
                        <a:pt x="0" y="0"/>
                      </a:lnTo>
                      <a:lnTo>
                        <a:pt x="0" y="12"/>
                      </a:lnTo>
                      <a:lnTo>
                        <a:pt x="4" y="16"/>
                      </a:lnTo>
                      <a:lnTo>
                        <a:pt x="0" y="12"/>
                      </a:lnTo>
                      <a:lnTo>
                        <a:pt x="4" y="16"/>
                      </a:lnTo>
                      <a:lnTo>
                        <a:pt x="8" y="16"/>
                      </a:lnTo>
                      <a:lnTo>
                        <a:pt x="12" y="12"/>
                      </a:lnTo>
                      <a:lnTo>
                        <a:pt x="8" y="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7276" name="Freeform 126"/>
                <p:cNvSpPr>
                  <a:spLocks/>
                </p:cNvSpPr>
                <p:nvPr/>
              </p:nvSpPr>
              <p:spPr bwMode="auto">
                <a:xfrm>
                  <a:off x="200025" y="3170238"/>
                  <a:ext cx="566738" cy="138113"/>
                </a:xfrm>
                <a:custGeom>
                  <a:avLst/>
                  <a:gdLst>
                    <a:gd name="T0" fmla="*/ 2147483647 w 357"/>
                    <a:gd name="T1" fmla="*/ 2147483647 h 87"/>
                    <a:gd name="T2" fmla="*/ 2147483647 w 357"/>
                    <a:gd name="T3" fmla="*/ 2147483647 h 87"/>
                    <a:gd name="T4" fmla="*/ 2147483647 w 357"/>
                    <a:gd name="T5" fmla="*/ 0 h 87"/>
                    <a:gd name="T6" fmla="*/ 0 w 357"/>
                    <a:gd name="T7" fmla="*/ 2147483647 h 87"/>
                    <a:gd name="T8" fmla="*/ 2147483647 w 357"/>
                    <a:gd name="T9" fmla="*/ 2147483647 h 87"/>
                    <a:gd name="T10" fmla="*/ 2147483647 w 357"/>
                    <a:gd name="T11" fmla="*/ 2147483647 h 87"/>
                    <a:gd name="T12" fmla="*/ 2147483647 w 357"/>
                    <a:gd name="T13" fmla="*/ 2147483647 h 87"/>
                    <a:gd name="T14" fmla="*/ 2147483647 w 357"/>
                    <a:gd name="T15" fmla="*/ 2147483647 h 87"/>
                    <a:gd name="T16" fmla="*/ 2147483647 w 357"/>
                    <a:gd name="T17" fmla="*/ 2147483647 h 87"/>
                    <a:gd name="T18" fmla="*/ 2147483647 w 357"/>
                    <a:gd name="T19" fmla="*/ 2147483647 h 87"/>
                    <a:gd name="T20" fmla="*/ 2147483647 w 357"/>
                    <a:gd name="T21" fmla="*/ 2147483647 h 87"/>
                    <a:gd name="T22" fmla="*/ 2147483647 w 357"/>
                    <a:gd name="T23" fmla="*/ 2147483647 h 8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57"/>
                    <a:gd name="T37" fmla="*/ 0 h 87"/>
                    <a:gd name="T38" fmla="*/ 357 w 357"/>
                    <a:gd name="T39" fmla="*/ 87 h 8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57" h="87">
                      <a:moveTo>
                        <a:pt x="345" y="83"/>
                      </a:moveTo>
                      <a:lnTo>
                        <a:pt x="353" y="79"/>
                      </a:lnTo>
                      <a:lnTo>
                        <a:pt x="4" y="0"/>
                      </a:lnTo>
                      <a:lnTo>
                        <a:pt x="0" y="8"/>
                      </a:lnTo>
                      <a:lnTo>
                        <a:pt x="349" y="87"/>
                      </a:lnTo>
                      <a:lnTo>
                        <a:pt x="357" y="83"/>
                      </a:lnTo>
                      <a:lnTo>
                        <a:pt x="349" y="87"/>
                      </a:lnTo>
                      <a:lnTo>
                        <a:pt x="353" y="87"/>
                      </a:lnTo>
                      <a:lnTo>
                        <a:pt x="357" y="83"/>
                      </a:lnTo>
                      <a:lnTo>
                        <a:pt x="353" y="79"/>
                      </a:lnTo>
                      <a:lnTo>
                        <a:pt x="345" y="83"/>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7277" name="Line 127"/>
                <p:cNvSpPr>
                  <a:spLocks noChangeShapeType="1"/>
                </p:cNvSpPr>
                <p:nvPr/>
              </p:nvSpPr>
              <p:spPr bwMode="auto">
                <a:xfrm flipH="1" flipV="1">
                  <a:off x="309563" y="3138488"/>
                  <a:ext cx="490538" cy="93663"/>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7278" name="Line 128"/>
                <p:cNvSpPr>
                  <a:spLocks noChangeShapeType="1"/>
                </p:cNvSpPr>
                <p:nvPr/>
              </p:nvSpPr>
              <p:spPr bwMode="auto">
                <a:xfrm flipH="1" flipV="1">
                  <a:off x="349250" y="3127375"/>
                  <a:ext cx="488950" cy="87313"/>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7279" name="Line 129"/>
                <p:cNvSpPr>
                  <a:spLocks noChangeShapeType="1"/>
                </p:cNvSpPr>
                <p:nvPr/>
              </p:nvSpPr>
              <p:spPr bwMode="auto">
                <a:xfrm flipH="1" flipV="1">
                  <a:off x="387350" y="3108325"/>
                  <a:ext cx="488950" cy="87313"/>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7280" name="Line 130"/>
                <p:cNvSpPr>
                  <a:spLocks noChangeShapeType="1"/>
                </p:cNvSpPr>
                <p:nvPr/>
              </p:nvSpPr>
              <p:spPr bwMode="auto">
                <a:xfrm flipH="1" flipV="1">
                  <a:off x="439738" y="3101975"/>
                  <a:ext cx="469900" cy="68263"/>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7281" name="Line 131"/>
                <p:cNvSpPr>
                  <a:spLocks noChangeShapeType="1"/>
                </p:cNvSpPr>
                <p:nvPr/>
              </p:nvSpPr>
              <p:spPr bwMode="auto">
                <a:xfrm flipV="1">
                  <a:off x="766763" y="3214688"/>
                  <a:ext cx="20638" cy="635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7282" name="Line 132"/>
                <p:cNvSpPr>
                  <a:spLocks noChangeShapeType="1"/>
                </p:cNvSpPr>
                <p:nvPr/>
              </p:nvSpPr>
              <p:spPr bwMode="auto">
                <a:xfrm flipV="1">
                  <a:off x="715963" y="3201988"/>
                  <a:ext cx="19050" cy="1270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7283" name="Line 133"/>
                <p:cNvSpPr>
                  <a:spLocks noChangeShapeType="1"/>
                </p:cNvSpPr>
                <p:nvPr/>
              </p:nvSpPr>
              <p:spPr bwMode="auto">
                <a:xfrm flipV="1">
                  <a:off x="665163" y="3195638"/>
                  <a:ext cx="19050" cy="635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7284" name="Line 134"/>
                <p:cNvSpPr>
                  <a:spLocks noChangeShapeType="1"/>
                </p:cNvSpPr>
                <p:nvPr/>
              </p:nvSpPr>
              <p:spPr bwMode="auto">
                <a:xfrm flipV="1">
                  <a:off x="722313" y="3227388"/>
                  <a:ext cx="19050" cy="11113"/>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7285" name="Line 135"/>
                <p:cNvSpPr>
                  <a:spLocks noChangeShapeType="1"/>
                </p:cNvSpPr>
                <p:nvPr/>
              </p:nvSpPr>
              <p:spPr bwMode="auto">
                <a:xfrm flipV="1">
                  <a:off x="677863" y="3221038"/>
                  <a:ext cx="19050" cy="11113"/>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7286" name="Line 136"/>
                <p:cNvSpPr>
                  <a:spLocks noChangeShapeType="1"/>
                </p:cNvSpPr>
                <p:nvPr/>
              </p:nvSpPr>
              <p:spPr bwMode="auto">
                <a:xfrm flipV="1">
                  <a:off x="619125" y="3214688"/>
                  <a:ext cx="19050" cy="635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7287" name="Line 137"/>
                <p:cNvSpPr>
                  <a:spLocks noChangeShapeType="1"/>
                </p:cNvSpPr>
                <p:nvPr/>
              </p:nvSpPr>
              <p:spPr bwMode="auto">
                <a:xfrm flipV="1">
                  <a:off x="619125" y="3182938"/>
                  <a:ext cx="19050" cy="1270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7288" name="Line 138"/>
                <p:cNvSpPr>
                  <a:spLocks noChangeShapeType="1"/>
                </p:cNvSpPr>
                <p:nvPr/>
              </p:nvSpPr>
              <p:spPr bwMode="auto">
                <a:xfrm flipV="1">
                  <a:off x="574675" y="3176588"/>
                  <a:ext cx="19050" cy="1270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7289" name="Line 139"/>
                <p:cNvSpPr>
                  <a:spLocks noChangeShapeType="1"/>
                </p:cNvSpPr>
                <p:nvPr/>
              </p:nvSpPr>
              <p:spPr bwMode="auto">
                <a:xfrm flipV="1">
                  <a:off x="522288" y="3170238"/>
                  <a:ext cx="19050" cy="635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7290" name="Line 140"/>
                <p:cNvSpPr>
                  <a:spLocks noChangeShapeType="1"/>
                </p:cNvSpPr>
                <p:nvPr/>
              </p:nvSpPr>
              <p:spPr bwMode="auto">
                <a:xfrm flipV="1">
                  <a:off x="766763" y="3189288"/>
                  <a:ext cx="20638" cy="635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7291" name="Line 141"/>
                <p:cNvSpPr>
                  <a:spLocks noChangeShapeType="1"/>
                </p:cNvSpPr>
                <p:nvPr/>
              </p:nvSpPr>
              <p:spPr bwMode="auto">
                <a:xfrm flipV="1">
                  <a:off x="715963" y="3176588"/>
                  <a:ext cx="19050" cy="1270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7292" name="Line 142"/>
                <p:cNvSpPr>
                  <a:spLocks noChangeShapeType="1"/>
                </p:cNvSpPr>
                <p:nvPr/>
              </p:nvSpPr>
              <p:spPr bwMode="auto">
                <a:xfrm flipV="1">
                  <a:off x="665163" y="3170238"/>
                  <a:ext cx="19050" cy="635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7293" name="Line 143"/>
                <p:cNvSpPr>
                  <a:spLocks noChangeShapeType="1"/>
                </p:cNvSpPr>
                <p:nvPr/>
              </p:nvSpPr>
              <p:spPr bwMode="auto">
                <a:xfrm flipV="1">
                  <a:off x="625475" y="3163888"/>
                  <a:ext cx="19050" cy="635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7294" name="Line 144"/>
                <p:cNvSpPr>
                  <a:spLocks noChangeShapeType="1"/>
                </p:cNvSpPr>
                <p:nvPr/>
              </p:nvSpPr>
              <p:spPr bwMode="auto">
                <a:xfrm flipV="1">
                  <a:off x="574675" y="3151188"/>
                  <a:ext cx="19050" cy="1270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7295" name="Line 145"/>
                <p:cNvSpPr>
                  <a:spLocks noChangeShapeType="1"/>
                </p:cNvSpPr>
                <p:nvPr/>
              </p:nvSpPr>
              <p:spPr bwMode="auto">
                <a:xfrm flipV="1">
                  <a:off x="522288" y="3144838"/>
                  <a:ext cx="19050" cy="635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7296" name="Line 146"/>
                <p:cNvSpPr>
                  <a:spLocks noChangeShapeType="1"/>
                </p:cNvSpPr>
                <p:nvPr/>
              </p:nvSpPr>
              <p:spPr bwMode="auto">
                <a:xfrm flipV="1">
                  <a:off x="819150" y="3170238"/>
                  <a:ext cx="19050" cy="1270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7297" name="Line 147"/>
                <p:cNvSpPr>
                  <a:spLocks noChangeShapeType="1"/>
                </p:cNvSpPr>
                <p:nvPr/>
              </p:nvSpPr>
              <p:spPr bwMode="auto">
                <a:xfrm flipV="1">
                  <a:off x="766763" y="3163888"/>
                  <a:ext cx="20638" cy="1270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7298" name="Line 148"/>
                <p:cNvSpPr>
                  <a:spLocks noChangeShapeType="1"/>
                </p:cNvSpPr>
                <p:nvPr/>
              </p:nvSpPr>
              <p:spPr bwMode="auto">
                <a:xfrm flipV="1">
                  <a:off x="869950" y="3151188"/>
                  <a:ext cx="20638" cy="1270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7299" name="Line 149"/>
                <p:cNvSpPr>
                  <a:spLocks noChangeShapeType="1"/>
                </p:cNvSpPr>
                <p:nvPr/>
              </p:nvSpPr>
              <p:spPr bwMode="auto">
                <a:xfrm flipV="1">
                  <a:off x="819150" y="3144838"/>
                  <a:ext cx="19050" cy="1270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7300" name="Line 150"/>
                <p:cNvSpPr>
                  <a:spLocks noChangeShapeType="1"/>
                </p:cNvSpPr>
                <p:nvPr/>
              </p:nvSpPr>
              <p:spPr bwMode="auto">
                <a:xfrm flipV="1">
                  <a:off x="722313" y="3157538"/>
                  <a:ext cx="19050" cy="635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7301" name="Line 151"/>
                <p:cNvSpPr>
                  <a:spLocks noChangeShapeType="1"/>
                </p:cNvSpPr>
                <p:nvPr/>
              </p:nvSpPr>
              <p:spPr bwMode="auto">
                <a:xfrm flipV="1">
                  <a:off x="677863" y="3144838"/>
                  <a:ext cx="19050" cy="1270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7302" name="Line 152"/>
                <p:cNvSpPr>
                  <a:spLocks noChangeShapeType="1"/>
                </p:cNvSpPr>
                <p:nvPr/>
              </p:nvSpPr>
              <p:spPr bwMode="auto">
                <a:xfrm flipV="1">
                  <a:off x="625475" y="3138488"/>
                  <a:ext cx="19050" cy="635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7303" name="Freeform 153"/>
                <p:cNvSpPr>
                  <a:spLocks/>
                </p:cNvSpPr>
                <p:nvPr/>
              </p:nvSpPr>
              <p:spPr bwMode="auto">
                <a:xfrm>
                  <a:off x="568325" y="2501900"/>
                  <a:ext cx="438150" cy="561975"/>
                </a:xfrm>
                <a:custGeom>
                  <a:avLst/>
                  <a:gdLst>
                    <a:gd name="T0" fmla="*/ 2147483647 w 276"/>
                    <a:gd name="T1" fmla="*/ 2147483647 h 354"/>
                    <a:gd name="T2" fmla="*/ 2147483647 w 276"/>
                    <a:gd name="T3" fmla="*/ 0 h 354"/>
                    <a:gd name="T4" fmla="*/ 0 w 276"/>
                    <a:gd name="T5" fmla="*/ 2147483647 h 354"/>
                    <a:gd name="T6" fmla="*/ 0 w 276"/>
                    <a:gd name="T7" fmla="*/ 2147483647 h 354"/>
                    <a:gd name="T8" fmla="*/ 2147483647 w 276"/>
                    <a:gd name="T9" fmla="*/ 2147483647 h 354"/>
                    <a:gd name="T10" fmla="*/ 2147483647 w 276"/>
                    <a:gd name="T11" fmla="*/ 2147483647 h 354"/>
                    <a:gd name="T12" fmla="*/ 0 60000 65536"/>
                    <a:gd name="T13" fmla="*/ 0 60000 65536"/>
                    <a:gd name="T14" fmla="*/ 0 60000 65536"/>
                    <a:gd name="T15" fmla="*/ 0 60000 65536"/>
                    <a:gd name="T16" fmla="*/ 0 60000 65536"/>
                    <a:gd name="T17" fmla="*/ 0 60000 65536"/>
                    <a:gd name="T18" fmla="*/ 0 w 276"/>
                    <a:gd name="T19" fmla="*/ 0 h 354"/>
                    <a:gd name="T20" fmla="*/ 276 w 276"/>
                    <a:gd name="T21" fmla="*/ 354 h 354"/>
                  </a:gdLst>
                  <a:ahLst/>
                  <a:cxnLst>
                    <a:cxn ang="T12">
                      <a:pos x="T0" y="T1"/>
                    </a:cxn>
                    <a:cxn ang="T13">
                      <a:pos x="T2" y="T3"/>
                    </a:cxn>
                    <a:cxn ang="T14">
                      <a:pos x="T4" y="T5"/>
                    </a:cxn>
                    <a:cxn ang="T15">
                      <a:pos x="T6" y="T7"/>
                    </a:cxn>
                    <a:cxn ang="T16">
                      <a:pos x="T8" y="T9"/>
                    </a:cxn>
                    <a:cxn ang="T17">
                      <a:pos x="T10" y="T11"/>
                    </a:cxn>
                  </a:cxnLst>
                  <a:rect l="T18" t="T19" r="T20" b="T21"/>
                  <a:pathLst>
                    <a:path w="276" h="354">
                      <a:moveTo>
                        <a:pt x="276" y="354"/>
                      </a:moveTo>
                      <a:lnTo>
                        <a:pt x="276" y="0"/>
                      </a:lnTo>
                      <a:lnTo>
                        <a:pt x="0" y="67"/>
                      </a:lnTo>
                      <a:lnTo>
                        <a:pt x="0" y="342"/>
                      </a:lnTo>
                      <a:lnTo>
                        <a:pt x="276" y="354"/>
                      </a:lnTo>
                      <a:close/>
                    </a:path>
                  </a:pathLst>
                </a:custGeom>
                <a:solidFill>
                  <a:srgbClr val="666666"/>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7304" name="Freeform 154"/>
                <p:cNvSpPr>
                  <a:spLocks/>
                </p:cNvSpPr>
                <p:nvPr/>
              </p:nvSpPr>
              <p:spPr bwMode="auto">
                <a:xfrm>
                  <a:off x="1000125" y="2495550"/>
                  <a:ext cx="12700" cy="568325"/>
                </a:xfrm>
                <a:custGeom>
                  <a:avLst/>
                  <a:gdLst>
                    <a:gd name="T0" fmla="*/ 2147483647 w 8"/>
                    <a:gd name="T1" fmla="*/ 2147483647 h 358"/>
                    <a:gd name="T2" fmla="*/ 0 w 8"/>
                    <a:gd name="T3" fmla="*/ 2147483647 h 358"/>
                    <a:gd name="T4" fmla="*/ 0 w 8"/>
                    <a:gd name="T5" fmla="*/ 2147483647 h 358"/>
                    <a:gd name="T6" fmla="*/ 2147483647 w 8"/>
                    <a:gd name="T7" fmla="*/ 2147483647 h 358"/>
                    <a:gd name="T8" fmla="*/ 2147483647 w 8"/>
                    <a:gd name="T9" fmla="*/ 2147483647 h 358"/>
                    <a:gd name="T10" fmla="*/ 2147483647 w 8"/>
                    <a:gd name="T11" fmla="*/ 0 h 358"/>
                    <a:gd name="T12" fmla="*/ 2147483647 w 8"/>
                    <a:gd name="T13" fmla="*/ 2147483647 h 358"/>
                    <a:gd name="T14" fmla="*/ 2147483647 w 8"/>
                    <a:gd name="T15" fmla="*/ 0 h 358"/>
                    <a:gd name="T16" fmla="*/ 2147483647 w 8"/>
                    <a:gd name="T17" fmla="*/ 0 h 358"/>
                    <a:gd name="T18" fmla="*/ 0 w 8"/>
                    <a:gd name="T19" fmla="*/ 0 h 358"/>
                    <a:gd name="T20" fmla="*/ 0 w 8"/>
                    <a:gd name="T21" fmla="*/ 2147483647 h 358"/>
                    <a:gd name="T22" fmla="*/ 2147483647 w 8"/>
                    <a:gd name="T23" fmla="*/ 2147483647 h 35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358"/>
                    <a:gd name="T38" fmla="*/ 8 w 8"/>
                    <a:gd name="T39" fmla="*/ 358 h 35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358">
                      <a:moveTo>
                        <a:pt x="8" y="8"/>
                      </a:moveTo>
                      <a:lnTo>
                        <a:pt x="0" y="4"/>
                      </a:lnTo>
                      <a:lnTo>
                        <a:pt x="0" y="358"/>
                      </a:lnTo>
                      <a:lnTo>
                        <a:pt x="8" y="358"/>
                      </a:lnTo>
                      <a:lnTo>
                        <a:pt x="8" y="4"/>
                      </a:lnTo>
                      <a:lnTo>
                        <a:pt x="4" y="0"/>
                      </a:lnTo>
                      <a:lnTo>
                        <a:pt x="8" y="4"/>
                      </a:lnTo>
                      <a:lnTo>
                        <a:pt x="8" y="0"/>
                      </a:lnTo>
                      <a:lnTo>
                        <a:pt x="4" y="0"/>
                      </a:lnTo>
                      <a:lnTo>
                        <a:pt x="0" y="0"/>
                      </a:lnTo>
                      <a:lnTo>
                        <a:pt x="0" y="4"/>
                      </a:lnTo>
                      <a:lnTo>
                        <a:pt x="8" y="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7305" name="Freeform 155"/>
                <p:cNvSpPr>
                  <a:spLocks/>
                </p:cNvSpPr>
                <p:nvPr/>
              </p:nvSpPr>
              <p:spPr bwMode="auto">
                <a:xfrm>
                  <a:off x="561975" y="2495550"/>
                  <a:ext cx="450850" cy="119063"/>
                </a:xfrm>
                <a:custGeom>
                  <a:avLst/>
                  <a:gdLst>
                    <a:gd name="T0" fmla="*/ 2147483647 w 284"/>
                    <a:gd name="T1" fmla="*/ 2147483647 h 75"/>
                    <a:gd name="T2" fmla="*/ 2147483647 w 284"/>
                    <a:gd name="T3" fmla="*/ 2147483647 h 75"/>
                    <a:gd name="T4" fmla="*/ 2147483647 w 284"/>
                    <a:gd name="T5" fmla="*/ 2147483647 h 75"/>
                    <a:gd name="T6" fmla="*/ 2147483647 w 284"/>
                    <a:gd name="T7" fmla="*/ 0 h 75"/>
                    <a:gd name="T8" fmla="*/ 2147483647 w 284"/>
                    <a:gd name="T9" fmla="*/ 2147483647 h 75"/>
                    <a:gd name="T10" fmla="*/ 0 w 284"/>
                    <a:gd name="T11" fmla="*/ 2147483647 h 75"/>
                    <a:gd name="T12" fmla="*/ 2147483647 w 284"/>
                    <a:gd name="T13" fmla="*/ 2147483647 h 75"/>
                    <a:gd name="T14" fmla="*/ 0 w 284"/>
                    <a:gd name="T15" fmla="*/ 2147483647 h 75"/>
                    <a:gd name="T16" fmla="*/ 0 w 284"/>
                    <a:gd name="T17" fmla="*/ 2147483647 h 75"/>
                    <a:gd name="T18" fmla="*/ 2147483647 w 284"/>
                    <a:gd name="T19" fmla="*/ 2147483647 h 75"/>
                    <a:gd name="T20" fmla="*/ 2147483647 w 284"/>
                    <a:gd name="T21" fmla="*/ 2147483647 h 75"/>
                    <a:gd name="T22" fmla="*/ 2147483647 w 284"/>
                    <a:gd name="T23" fmla="*/ 2147483647 h 7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84"/>
                    <a:gd name="T37" fmla="*/ 0 h 75"/>
                    <a:gd name="T38" fmla="*/ 284 w 284"/>
                    <a:gd name="T39" fmla="*/ 75 h 7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84" h="75">
                      <a:moveTo>
                        <a:pt x="12" y="71"/>
                      </a:moveTo>
                      <a:lnTo>
                        <a:pt x="8" y="75"/>
                      </a:lnTo>
                      <a:lnTo>
                        <a:pt x="284" y="8"/>
                      </a:lnTo>
                      <a:lnTo>
                        <a:pt x="280" y="0"/>
                      </a:lnTo>
                      <a:lnTo>
                        <a:pt x="4" y="63"/>
                      </a:lnTo>
                      <a:lnTo>
                        <a:pt x="0" y="71"/>
                      </a:lnTo>
                      <a:lnTo>
                        <a:pt x="4" y="63"/>
                      </a:lnTo>
                      <a:lnTo>
                        <a:pt x="0" y="67"/>
                      </a:lnTo>
                      <a:lnTo>
                        <a:pt x="0" y="71"/>
                      </a:lnTo>
                      <a:lnTo>
                        <a:pt x="4" y="75"/>
                      </a:lnTo>
                      <a:lnTo>
                        <a:pt x="8" y="75"/>
                      </a:lnTo>
                      <a:lnTo>
                        <a:pt x="12" y="71"/>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7306" name="Freeform 156"/>
                <p:cNvSpPr>
                  <a:spLocks/>
                </p:cNvSpPr>
                <p:nvPr/>
              </p:nvSpPr>
              <p:spPr bwMode="auto">
                <a:xfrm>
                  <a:off x="561975" y="2608263"/>
                  <a:ext cx="19050" cy="442913"/>
                </a:xfrm>
                <a:custGeom>
                  <a:avLst/>
                  <a:gdLst>
                    <a:gd name="T0" fmla="*/ 2147483647 w 12"/>
                    <a:gd name="T1" fmla="*/ 2147483647 h 279"/>
                    <a:gd name="T2" fmla="*/ 2147483647 w 12"/>
                    <a:gd name="T3" fmla="*/ 2147483647 h 279"/>
                    <a:gd name="T4" fmla="*/ 2147483647 w 12"/>
                    <a:gd name="T5" fmla="*/ 0 h 279"/>
                    <a:gd name="T6" fmla="*/ 0 w 12"/>
                    <a:gd name="T7" fmla="*/ 0 h 279"/>
                    <a:gd name="T8" fmla="*/ 0 w 12"/>
                    <a:gd name="T9" fmla="*/ 2147483647 h 279"/>
                    <a:gd name="T10" fmla="*/ 2147483647 w 12"/>
                    <a:gd name="T11" fmla="*/ 2147483647 h 279"/>
                    <a:gd name="T12" fmla="*/ 0 w 12"/>
                    <a:gd name="T13" fmla="*/ 2147483647 h 279"/>
                    <a:gd name="T14" fmla="*/ 0 w 12"/>
                    <a:gd name="T15" fmla="*/ 2147483647 h 279"/>
                    <a:gd name="T16" fmla="*/ 2147483647 w 12"/>
                    <a:gd name="T17" fmla="*/ 2147483647 h 279"/>
                    <a:gd name="T18" fmla="*/ 2147483647 w 12"/>
                    <a:gd name="T19" fmla="*/ 2147483647 h 279"/>
                    <a:gd name="T20" fmla="*/ 2147483647 w 12"/>
                    <a:gd name="T21" fmla="*/ 2147483647 h 279"/>
                    <a:gd name="T22" fmla="*/ 2147483647 w 12"/>
                    <a:gd name="T23" fmla="*/ 2147483647 h 27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279"/>
                    <a:gd name="T38" fmla="*/ 12 w 12"/>
                    <a:gd name="T39" fmla="*/ 279 h 27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279">
                      <a:moveTo>
                        <a:pt x="4" y="271"/>
                      </a:moveTo>
                      <a:lnTo>
                        <a:pt x="12" y="275"/>
                      </a:lnTo>
                      <a:lnTo>
                        <a:pt x="12" y="0"/>
                      </a:lnTo>
                      <a:lnTo>
                        <a:pt x="0" y="0"/>
                      </a:lnTo>
                      <a:lnTo>
                        <a:pt x="0" y="275"/>
                      </a:lnTo>
                      <a:lnTo>
                        <a:pt x="4" y="279"/>
                      </a:lnTo>
                      <a:lnTo>
                        <a:pt x="0" y="275"/>
                      </a:lnTo>
                      <a:lnTo>
                        <a:pt x="0" y="279"/>
                      </a:lnTo>
                      <a:lnTo>
                        <a:pt x="4" y="279"/>
                      </a:lnTo>
                      <a:lnTo>
                        <a:pt x="8" y="279"/>
                      </a:lnTo>
                      <a:lnTo>
                        <a:pt x="12" y="275"/>
                      </a:lnTo>
                      <a:lnTo>
                        <a:pt x="4" y="271"/>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7307" name="Freeform 157"/>
                <p:cNvSpPr>
                  <a:spLocks/>
                </p:cNvSpPr>
                <p:nvPr/>
              </p:nvSpPr>
              <p:spPr bwMode="auto">
                <a:xfrm>
                  <a:off x="568325" y="3038475"/>
                  <a:ext cx="444500" cy="31750"/>
                </a:xfrm>
                <a:custGeom>
                  <a:avLst/>
                  <a:gdLst>
                    <a:gd name="T0" fmla="*/ 2147483647 w 280"/>
                    <a:gd name="T1" fmla="*/ 2147483647 h 20"/>
                    <a:gd name="T2" fmla="*/ 2147483647 w 280"/>
                    <a:gd name="T3" fmla="*/ 2147483647 h 20"/>
                    <a:gd name="T4" fmla="*/ 0 w 280"/>
                    <a:gd name="T5" fmla="*/ 0 h 20"/>
                    <a:gd name="T6" fmla="*/ 0 w 280"/>
                    <a:gd name="T7" fmla="*/ 2147483647 h 20"/>
                    <a:gd name="T8" fmla="*/ 2147483647 w 280"/>
                    <a:gd name="T9" fmla="*/ 2147483647 h 20"/>
                    <a:gd name="T10" fmla="*/ 2147483647 w 280"/>
                    <a:gd name="T11" fmla="*/ 2147483647 h 20"/>
                    <a:gd name="T12" fmla="*/ 2147483647 w 280"/>
                    <a:gd name="T13" fmla="*/ 2147483647 h 20"/>
                    <a:gd name="T14" fmla="*/ 2147483647 w 280"/>
                    <a:gd name="T15" fmla="*/ 2147483647 h 20"/>
                    <a:gd name="T16" fmla="*/ 2147483647 w 280"/>
                    <a:gd name="T17" fmla="*/ 2147483647 h 20"/>
                    <a:gd name="T18" fmla="*/ 2147483647 w 280"/>
                    <a:gd name="T19" fmla="*/ 2147483647 h 20"/>
                    <a:gd name="T20" fmla="*/ 2147483647 w 280"/>
                    <a:gd name="T21" fmla="*/ 2147483647 h 20"/>
                    <a:gd name="T22" fmla="*/ 2147483647 w 280"/>
                    <a:gd name="T23" fmla="*/ 2147483647 h 2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80"/>
                    <a:gd name="T37" fmla="*/ 0 h 20"/>
                    <a:gd name="T38" fmla="*/ 280 w 280"/>
                    <a:gd name="T39" fmla="*/ 20 h 2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80" h="20">
                      <a:moveTo>
                        <a:pt x="272" y="16"/>
                      </a:moveTo>
                      <a:lnTo>
                        <a:pt x="276" y="12"/>
                      </a:lnTo>
                      <a:lnTo>
                        <a:pt x="0" y="0"/>
                      </a:lnTo>
                      <a:lnTo>
                        <a:pt x="0" y="8"/>
                      </a:lnTo>
                      <a:lnTo>
                        <a:pt x="276" y="20"/>
                      </a:lnTo>
                      <a:lnTo>
                        <a:pt x="280" y="16"/>
                      </a:lnTo>
                      <a:lnTo>
                        <a:pt x="276" y="20"/>
                      </a:lnTo>
                      <a:lnTo>
                        <a:pt x="280" y="20"/>
                      </a:lnTo>
                      <a:lnTo>
                        <a:pt x="280" y="16"/>
                      </a:lnTo>
                      <a:lnTo>
                        <a:pt x="280" y="12"/>
                      </a:lnTo>
                      <a:lnTo>
                        <a:pt x="276" y="12"/>
                      </a:lnTo>
                      <a:lnTo>
                        <a:pt x="272" y="16"/>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7308" name="Freeform 158"/>
                <p:cNvSpPr>
                  <a:spLocks/>
                </p:cNvSpPr>
                <p:nvPr/>
              </p:nvSpPr>
              <p:spPr bwMode="auto">
                <a:xfrm>
                  <a:off x="1000125" y="2495550"/>
                  <a:ext cx="12700" cy="568325"/>
                </a:xfrm>
                <a:custGeom>
                  <a:avLst/>
                  <a:gdLst>
                    <a:gd name="T0" fmla="*/ 2147483647 w 8"/>
                    <a:gd name="T1" fmla="*/ 0 h 358"/>
                    <a:gd name="T2" fmla="*/ 0 w 8"/>
                    <a:gd name="T3" fmla="*/ 2147483647 h 358"/>
                    <a:gd name="T4" fmla="*/ 0 w 8"/>
                    <a:gd name="T5" fmla="*/ 2147483647 h 358"/>
                    <a:gd name="T6" fmla="*/ 2147483647 w 8"/>
                    <a:gd name="T7" fmla="*/ 2147483647 h 358"/>
                    <a:gd name="T8" fmla="*/ 2147483647 w 8"/>
                    <a:gd name="T9" fmla="*/ 2147483647 h 358"/>
                    <a:gd name="T10" fmla="*/ 2147483647 w 8"/>
                    <a:gd name="T11" fmla="*/ 2147483647 h 358"/>
                    <a:gd name="T12" fmla="*/ 2147483647 w 8"/>
                    <a:gd name="T13" fmla="*/ 2147483647 h 358"/>
                    <a:gd name="T14" fmla="*/ 2147483647 w 8"/>
                    <a:gd name="T15" fmla="*/ 0 h 358"/>
                    <a:gd name="T16" fmla="*/ 2147483647 w 8"/>
                    <a:gd name="T17" fmla="*/ 0 h 358"/>
                    <a:gd name="T18" fmla="*/ 0 w 8"/>
                    <a:gd name="T19" fmla="*/ 0 h 358"/>
                    <a:gd name="T20" fmla="*/ 0 w 8"/>
                    <a:gd name="T21" fmla="*/ 2147483647 h 358"/>
                    <a:gd name="T22" fmla="*/ 2147483647 w 8"/>
                    <a:gd name="T23" fmla="*/ 0 h 35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358"/>
                    <a:gd name="T38" fmla="*/ 8 w 8"/>
                    <a:gd name="T39" fmla="*/ 358 h 35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358">
                      <a:moveTo>
                        <a:pt x="8" y="0"/>
                      </a:moveTo>
                      <a:lnTo>
                        <a:pt x="0" y="4"/>
                      </a:lnTo>
                      <a:lnTo>
                        <a:pt x="0" y="358"/>
                      </a:lnTo>
                      <a:lnTo>
                        <a:pt x="8" y="358"/>
                      </a:lnTo>
                      <a:lnTo>
                        <a:pt x="8" y="4"/>
                      </a:lnTo>
                      <a:lnTo>
                        <a:pt x="4" y="8"/>
                      </a:lnTo>
                      <a:lnTo>
                        <a:pt x="8" y="4"/>
                      </a:lnTo>
                      <a:lnTo>
                        <a:pt x="8" y="0"/>
                      </a:lnTo>
                      <a:lnTo>
                        <a:pt x="4" y="0"/>
                      </a:lnTo>
                      <a:lnTo>
                        <a:pt x="0" y="0"/>
                      </a:lnTo>
                      <a:lnTo>
                        <a:pt x="0" y="4"/>
                      </a:lnTo>
                      <a:lnTo>
                        <a:pt x="8"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7309" name="Freeform 159"/>
                <p:cNvSpPr>
                  <a:spLocks/>
                </p:cNvSpPr>
                <p:nvPr/>
              </p:nvSpPr>
              <p:spPr bwMode="auto">
                <a:xfrm>
                  <a:off x="1082675" y="2570163"/>
                  <a:ext cx="19050" cy="444500"/>
                </a:xfrm>
                <a:custGeom>
                  <a:avLst/>
                  <a:gdLst>
                    <a:gd name="T0" fmla="*/ 2147483647 w 12"/>
                    <a:gd name="T1" fmla="*/ 2147483647 h 280"/>
                    <a:gd name="T2" fmla="*/ 2147483647 w 12"/>
                    <a:gd name="T3" fmla="*/ 2147483647 h 280"/>
                    <a:gd name="T4" fmla="*/ 2147483647 w 12"/>
                    <a:gd name="T5" fmla="*/ 0 h 280"/>
                    <a:gd name="T6" fmla="*/ 0 w 12"/>
                    <a:gd name="T7" fmla="*/ 0 h 280"/>
                    <a:gd name="T8" fmla="*/ 0 w 12"/>
                    <a:gd name="T9" fmla="*/ 2147483647 h 280"/>
                    <a:gd name="T10" fmla="*/ 2147483647 w 12"/>
                    <a:gd name="T11" fmla="*/ 2147483647 h 280"/>
                    <a:gd name="T12" fmla="*/ 0 w 12"/>
                    <a:gd name="T13" fmla="*/ 2147483647 h 280"/>
                    <a:gd name="T14" fmla="*/ 2147483647 w 12"/>
                    <a:gd name="T15" fmla="*/ 2147483647 h 280"/>
                    <a:gd name="T16" fmla="*/ 2147483647 w 12"/>
                    <a:gd name="T17" fmla="*/ 2147483647 h 280"/>
                    <a:gd name="T18" fmla="*/ 2147483647 w 12"/>
                    <a:gd name="T19" fmla="*/ 2147483647 h 280"/>
                    <a:gd name="T20" fmla="*/ 2147483647 w 12"/>
                    <a:gd name="T21" fmla="*/ 2147483647 h 280"/>
                    <a:gd name="T22" fmla="*/ 2147483647 w 12"/>
                    <a:gd name="T23" fmla="*/ 2147483647 h 28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280"/>
                    <a:gd name="T38" fmla="*/ 12 w 12"/>
                    <a:gd name="T39" fmla="*/ 280 h 28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280">
                      <a:moveTo>
                        <a:pt x="8" y="280"/>
                      </a:moveTo>
                      <a:lnTo>
                        <a:pt x="12" y="276"/>
                      </a:lnTo>
                      <a:lnTo>
                        <a:pt x="12" y="0"/>
                      </a:lnTo>
                      <a:lnTo>
                        <a:pt x="0" y="0"/>
                      </a:lnTo>
                      <a:lnTo>
                        <a:pt x="0" y="276"/>
                      </a:lnTo>
                      <a:lnTo>
                        <a:pt x="4" y="272"/>
                      </a:lnTo>
                      <a:lnTo>
                        <a:pt x="0" y="276"/>
                      </a:lnTo>
                      <a:lnTo>
                        <a:pt x="4" y="280"/>
                      </a:lnTo>
                      <a:lnTo>
                        <a:pt x="8" y="280"/>
                      </a:lnTo>
                      <a:lnTo>
                        <a:pt x="12" y="280"/>
                      </a:lnTo>
                      <a:lnTo>
                        <a:pt x="12" y="276"/>
                      </a:lnTo>
                      <a:lnTo>
                        <a:pt x="8" y="28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7310" name="Freeform 160"/>
                <p:cNvSpPr>
                  <a:spLocks/>
                </p:cNvSpPr>
                <p:nvPr/>
              </p:nvSpPr>
              <p:spPr bwMode="auto">
                <a:xfrm>
                  <a:off x="1000125" y="3001963"/>
                  <a:ext cx="95250" cy="68263"/>
                </a:xfrm>
                <a:custGeom>
                  <a:avLst/>
                  <a:gdLst>
                    <a:gd name="T0" fmla="*/ 0 w 60"/>
                    <a:gd name="T1" fmla="*/ 2147483647 h 43"/>
                    <a:gd name="T2" fmla="*/ 2147483647 w 60"/>
                    <a:gd name="T3" fmla="*/ 2147483647 h 43"/>
                    <a:gd name="T4" fmla="*/ 2147483647 w 60"/>
                    <a:gd name="T5" fmla="*/ 2147483647 h 43"/>
                    <a:gd name="T6" fmla="*/ 2147483647 w 60"/>
                    <a:gd name="T7" fmla="*/ 0 h 43"/>
                    <a:gd name="T8" fmla="*/ 2147483647 w 60"/>
                    <a:gd name="T9" fmla="*/ 2147483647 h 43"/>
                    <a:gd name="T10" fmla="*/ 2147483647 w 60"/>
                    <a:gd name="T11" fmla="*/ 2147483647 h 43"/>
                    <a:gd name="T12" fmla="*/ 2147483647 w 60"/>
                    <a:gd name="T13" fmla="*/ 2147483647 h 43"/>
                    <a:gd name="T14" fmla="*/ 0 w 60"/>
                    <a:gd name="T15" fmla="*/ 2147483647 h 43"/>
                    <a:gd name="T16" fmla="*/ 0 w 60"/>
                    <a:gd name="T17" fmla="*/ 2147483647 h 43"/>
                    <a:gd name="T18" fmla="*/ 2147483647 w 60"/>
                    <a:gd name="T19" fmla="*/ 2147483647 h 43"/>
                    <a:gd name="T20" fmla="*/ 2147483647 w 60"/>
                    <a:gd name="T21" fmla="*/ 2147483647 h 43"/>
                    <a:gd name="T22" fmla="*/ 0 w 60"/>
                    <a:gd name="T23" fmla="*/ 2147483647 h 4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60"/>
                    <a:gd name="T37" fmla="*/ 0 h 43"/>
                    <a:gd name="T38" fmla="*/ 60 w 60"/>
                    <a:gd name="T39" fmla="*/ 43 h 4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60" h="43">
                      <a:moveTo>
                        <a:pt x="0" y="39"/>
                      </a:moveTo>
                      <a:lnTo>
                        <a:pt x="8" y="43"/>
                      </a:lnTo>
                      <a:lnTo>
                        <a:pt x="60" y="8"/>
                      </a:lnTo>
                      <a:lnTo>
                        <a:pt x="56" y="0"/>
                      </a:lnTo>
                      <a:lnTo>
                        <a:pt x="4" y="35"/>
                      </a:lnTo>
                      <a:lnTo>
                        <a:pt x="8" y="39"/>
                      </a:lnTo>
                      <a:lnTo>
                        <a:pt x="4" y="35"/>
                      </a:lnTo>
                      <a:lnTo>
                        <a:pt x="0" y="39"/>
                      </a:lnTo>
                      <a:lnTo>
                        <a:pt x="0" y="43"/>
                      </a:lnTo>
                      <a:lnTo>
                        <a:pt x="4" y="43"/>
                      </a:lnTo>
                      <a:lnTo>
                        <a:pt x="8" y="43"/>
                      </a:lnTo>
                      <a:lnTo>
                        <a:pt x="0" y="39"/>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7311" name="Freeform 161"/>
                <p:cNvSpPr>
                  <a:spLocks/>
                </p:cNvSpPr>
                <p:nvPr/>
              </p:nvSpPr>
              <p:spPr bwMode="auto">
                <a:xfrm>
                  <a:off x="593725" y="2570163"/>
                  <a:ext cx="366713" cy="412750"/>
                </a:xfrm>
                <a:custGeom>
                  <a:avLst/>
                  <a:gdLst>
                    <a:gd name="T0" fmla="*/ 2147483647 w 231"/>
                    <a:gd name="T1" fmla="*/ 2147483647 h 260"/>
                    <a:gd name="T2" fmla="*/ 2147483647 w 231"/>
                    <a:gd name="T3" fmla="*/ 0 h 260"/>
                    <a:gd name="T4" fmla="*/ 0 w 231"/>
                    <a:gd name="T5" fmla="*/ 2147483647 h 260"/>
                    <a:gd name="T6" fmla="*/ 0 w 231"/>
                    <a:gd name="T7" fmla="*/ 2147483647 h 260"/>
                    <a:gd name="T8" fmla="*/ 2147483647 w 231"/>
                    <a:gd name="T9" fmla="*/ 2147483647 h 260"/>
                    <a:gd name="T10" fmla="*/ 2147483647 w 231"/>
                    <a:gd name="T11" fmla="*/ 2147483647 h 260"/>
                    <a:gd name="T12" fmla="*/ 0 60000 65536"/>
                    <a:gd name="T13" fmla="*/ 0 60000 65536"/>
                    <a:gd name="T14" fmla="*/ 0 60000 65536"/>
                    <a:gd name="T15" fmla="*/ 0 60000 65536"/>
                    <a:gd name="T16" fmla="*/ 0 60000 65536"/>
                    <a:gd name="T17" fmla="*/ 0 60000 65536"/>
                    <a:gd name="T18" fmla="*/ 0 w 231"/>
                    <a:gd name="T19" fmla="*/ 0 h 260"/>
                    <a:gd name="T20" fmla="*/ 231 w 231"/>
                    <a:gd name="T21" fmla="*/ 260 h 260"/>
                  </a:gdLst>
                  <a:ahLst/>
                  <a:cxnLst>
                    <a:cxn ang="T12">
                      <a:pos x="T0" y="T1"/>
                    </a:cxn>
                    <a:cxn ang="T13">
                      <a:pos x="T2" y="T3"/>
                    </a:cxn>
                    <a:cxn ang="T14">
                      <a:pos x="T4" y="T5"/>
                    </a:cxn>
                    <a:cxn ang="T15">
                      <a:pos x="T6" y="T7"/>
                    </a:cxn>
                    <a:cxn ang="T16">
                      <a:pos x="T8" y="T9"/>
                    </a:cxn>
                    <a:cxn ang="T17">
                      <a:pos x="T10" y="T11"/>
                    </a:cxn>
                  </a:cxnLst>
                  <a:rect l="T18" t="T19" r="T20" b="T21"/>
                  <a:pathLst>
                    <a:path w="231" h="260">
                      <a:moveTo>
                        <a:pt x="231" y="260"/>
                      </a:moveTo>
                      <a:lnTo>
                        <a:pt x="231" y="0"/>
                      </a:lnTo>
                      <a:lnTo>
                        <a:pt x="0" y="52"/>
                      </a:lnTo>
                      <a:lnTo>
                        <a:pt x="0" y="260"/>
                      </a:lnTo>
                      <a:lnTo>
                        <a:pt x="231" y="26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7312" name="Freeform 162"/>
                <p:cNvSpPr>
                  <a:spLocks/>
                </p:cNvSpPr>
                <p:nvPr/>
              </p:nvSpPr>
              <p:spPr bwMode="auto">
                <a:xfrm>
                  <a:off x="954088" y="2563813"/>
                  <a:ext cx="12700" cy="419100"/>
                </a:xfrm>
                <a:custGeom>
                  <a:avLst/>
                  <a:gdLst>
                    <a:gd name="T0" fmla="*/ 2147483647 w 8"/>
                    <a:gd name="T1" fmla="*/ 2147483647 h 264"/>
                    <a:gd name="T2" fmla="*/ 0 w 8"/>
                    <a:gd name="T3" fmla="*/ 2147483647 h 264"/>
                    <a:gd name="T4" fmla="*/ 0 w 8"/>
                    <a:gd name="T5" fmla="*/ 2147483647 h 264"/>
                    <a:gd name="T6" fmla="*/ 2147483647 w 8"/>
                    <a:gd name="T7" fmla="*/ 2147483647 h 264"/>
                    <a:gd name="T8" fmla="*/ 2147483647 w 8"/>
                    <a:gd name="T9" fmla="*/ 2147483647 h 264"/>
                    <a:gd name="T10" fmla="*/ 2147483647 w 8"/>
                    <a:gd name="T11" fmla="*/ 0 h 264"/>
                    <a:gd name="T12" fmla="*/ 2147483647 w 8"/>
                    <a:gd name="T13" fmla="*/ 2147483647 h 264"/>
                    <a:gd name="T14" fmla="*/ 2147483647 w 8"/>
                    <a:gd name="T15" fmla="*/ 0 h 264"/>
                    <a:gd name="T16" fmla="*/ 2147483647 w 8"/>
                    <a:gd name="T17" fmla="*/ 0 h 264"/>
                    <a:gd name="T18" fmla="*/ 0 w 8"/>
                    <a:gd name="T19" fmla="*/ 0 h 264"/>
                    <a:gd name="T20" fmla="*/ 0 w 8"/>
                    <a:gd name="T21" fmla="*/ 2147483647 h 264"/>
                    <a:gd name="T22" fmla="*/ 2147483647 w 8"/>
                    <a:gd name="T23" fmla="*/ 2147483647 h 26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264"/>
                    <a:gd name="T38" fmla="*/ 8 w 8"/>
                    <a:gd name="T39" fmla="*/ 264 h 26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264">
                      <a:moveTo>
                        <a:pt x="4" y="8"/>
                      </a:moveTo>
                      <a:lnTo>
                        <a:pt x="0" y="4"/>
                      </a:lnTo>
                      <a:lnTo>
                        <a:pt x="0" y="264"/>
                      </a:lnTo>
                      <a:lnTo>
                        <a:pt x="8" y="264"/>
                      </a:lnTo>
                      <a:lnTo>
                        <a:pt x="8" y="4"/>
                      </a:lnTo>
                      <a:lnTo>
                        <a:pt x="4" y="0"/>
                      </a:lnTo>
                      <a:lnTo>
                        <a:pt x="8" y="4"/>
                      </a:lnTo>
                      <a:lnTo>
                        <a:pt x="8" y="0"/>
                      </a:lnTo>
                      <a:lnTo>
                        <a:pt x="4" y="0"/>
                      </a:lnTo>
                      <a:lnTo>
                        <a:pt x="0" y="0"/>
                      </a:lnTo>
                      <a:lnTo>
                        <a:pt x="0" y="4"/>
                      </a:lnTo>
                      <a:lnTo>
                        <a:pt x="4" y="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7313" name="Freeform 163"/>
                <p:cNvSpPr>
                  <a:spLocks/>
                </p:cNvSpPr>
                <p:nvPr/>
              </p:nvSpPr>
              <p:spPr bwMode="auto">
                <a:xfrm>
                  <a:off x="587375" y="2563813"/>
                  <a:ext cx="373063" cy="93663"/>
                </a:xfrm>
                <a:custGeom>
                  <a:avLst/>
                  <a:gdLst>
                    <a:gd name="T0" fmla="*/ 2147483647 w 235"/>
                    <a:gd name="T1" fmla="*/ 2147483647 h 59"/>
                    <a:gd name="T2" fmla="*/ 2147483647 w 235"/>
                    <a:gd name="T3" fmla="*/ 2147483647 h 59"/>
                    <a:gd name="T4" fmla="*/ 2147483647 w 235"/>
                    <a:gd name="T5" fmla="*/ 2147483647 h 59"/>
                    <a:gd name="T6" fmla="*/ 2147483647 w 235"/>
                    <a:gd name="T7" fmla="*/ 0 h 59"/>
                    <a:gd name="T8" fmla="*/ 2147483647 w 235"/>
                    <a:gd name="T9" fmla="*/ 2147483647 h 59"/>
                    <a:gd name="T10" fmla="*/ 0 w 235"/>
                    <a:gd name="T11" fmla="*/ 2147483647 h 59"/>
                    <a:gd name="T12" fmla="*/ 2147483647 w 235"/>
                    <a:gd name="T13" fmla="*/ 2147483647 h 59"/>
                    <a:gd name="T14" fmla="*/ 0 w 235"/>
                    <a:gd name="T15" fmla="*/ 2147483647 h 59"/>
                    <a:gd name="T16" fmla="*/ 0 w 235"/>
                    <a:gd name="T17" fmla="*/ 2147483647 h 59"/>
                    <a:gd name="T18" fmla="*/ 0 w 235"/>
                    <a:gd name="T19" fmla="*/ 2147483647 h 59"/>
                    <a:gd name="T20" fmla="*/ 2147483647 w 235"/>
                    <a:gd name="T21" fmla="*/ 2147483647 h 59"/>
                    <a:gd name="T22" fmla="*/ 2147483647 w 235"/>
                    <a:gd name="T23" fmla="*/ 2147483647 h 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35"/>
                    <a:gd name="T37" fmla="*/ 0 h 59"/>
                    <a:gd name="T38" fmla="*/ 235 w 235"/>
                    <a:gd name="T39" fmla="*/ 59 h 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35" h="59">
                      <a:moveTo>
                        <a:pt x="8" y="56"/>
                      </a:moveTo>
                      <a:lnTo>
                        <a:pt x="4" y="59"/>
                      </a:lnTo>
                      <a:lnTo>
                        <a:pt x="235" y="8"/>
                      </a:lnTo>
                      <a:lnTo>
                        <a:pt x="235" y="0"/>
                      </a:lnTo>
                      <a:lnTo>
                        <a:pt x="4" y="48"/>
                      </a:lnTo>
                      <a:lnTo>
                        <a:pt x="0" y="56"/>
                      </a:lnTo>
                      <a:lnTo>
                        <a:pt x="4" y="48"/>
                      </a:lnTo>
                      <a:lnTo>
                        <a:pt x="0" y="52"/>
                      </a:lnTo>
                      <a:lnTo>
                        <a:pt x="0" y="56"/>
                      </a:lnTo>
                      <a:lnTo>
                        <a:pt x="4" y="59"/>
                      </a:lnTo>
                      <a:lnTo>
                        <a:pt x="8" y="56"/>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7314" name="Freeform 164"/>
                <p:cNvSpPr>
                  <a:spLocks/>
                </p:cNvSpPr>
                <p:nvPr/>
              </p:nvSpPr>
              <p:spPr bwMode="auto">
                <a:xfrm>
                  <a:off x="587375" y="2652713"/>
                  <a:ext cx="12700" cy="336550"/>
                </a:xfrm>
                <a:custGeom>
                  <a:avLst/>
                  <a:gdLst>
                    <a:gd name="T0" fmla="*/ 2147483647 w 8"/>
                    <a:gd name="T1" fmla="*/ 2147483647 h 212"/>
                    <a:gd name="T2" fmla="*/ 2147483647 w 8"/>
                    <a:gd name="T3" fmla="*/ 2147483647 h 212"/>
                    <a:gd name="T4" fmla="*/ 2147483647 w 8"/>
                    <a:gd name="T5" fmla="*/ 0 h 212"/>
                    <a:gd name="T6" fmla="*/ 0 w 8"/>
                    <a:gd name="T7" fmla="*/ 0 h 212"/>
                    <a:gd name="T8" fmla="*/ 0 w 8"/>
                    <a:gd name="T9" fmla="*/ 2147483647 h 212"/>
                    <a:gd name="T10" fmla="*/ 2147483647 w 8"/>
                    <a:gd name="T11" fmla="*/ 2147483647 h 212"/>
                    <a:gd name="T12" fmla="*/ 0 w 8"/>
                    <a:gd name="T13" fmla="*/ 2147483647 h 212"/>
                    <a:gd name="T14" fmla="*/ 0 w 8"/>
                    <a:gd name="T15" fmla="*/ 2147483647 h 212"/>
                    <a:gd name="T16" fmla="*/ 2147483647 w 8"/>
                    <a:gd name="T17" fmla="*/ 2147483647 h 212"/>
                    <a:gd name="T18" fmla="*/ 2147483647 w 8"/>
                    <a:gd name="T19" fmla="*/ 2147483647 h 212"/>
                    <a:gd name="T20" fmla="*/ 2147483647 w 8"/>
                    <a:gd name="T21" fmla="*/ 2147483647 h 212"/>
                    <a:gd name="T22" fmla="*/ 2147483647 w 8"/>
                    <a:gd name="T23" fmla="*/ 2147483647 h 21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212"/>
                    <a:gd name="T38" fmla="*/ 8 w 8"/>
                    <a:gd name="T39" fmla="*/ 212 h 21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212">
                      <a:moveTo>
                        <a:pt x="4" y="200"/>
                      </a:moveTo>
                      <a:lnTo>
                        <a:pt x="8" y="208"/>
                      </a:lnTo>
                      <a:lnTo>
                        <a:pt x="8" y="0"/>
                      </a:lnTo>
                      <a:lnTo>
                        <a:pt x="0" y="0"/>
                      </a:lnTo>
                      <a:lnTo>
                        <a:pt x="0" y="208"/>
                      </a:lnTo>
                      <a:lnTo>
                        <a:pt x="4" y="212"/>
                      </a:lnTo>
                      <a:lnTo>
                        <a:pt x="0" y="208"/>
                      </a:lnTo>
                      <a:lnTo>
                        <a:pt x="0" y="212"/>
                      </a:lnTo>
                      <a:lnTo>
                        <a:pt x="4" y="212"/>
                      </a:lnTo>
                      <a:lnTo>
                        <a:pt x="8" y="212"/>
                      </a:lnTo>
                      <a:lnTo>
                        <a:pt x="8" y="208"/>
                      </a:lnTo>
                      <a:lnTo>
                        <a:pt x="4" y="20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7315" name="Freeform 165"/>
                <p:cNvSpPr>
                  <a:spLocks/>
                </p:cNvSpPr>
                <p:nvPr/>
              </p:nvSpPr>
              <p:spPr bwMode="auto">
                <a:xfrm>
                  <a:off x="593725" y="2970213"/>
                  <a:ext cx="373063" cy="19050"/>
                </a:xfrm>
                <a:custGeom>
                  <a:avLst/>
                  <a:gdLst>
                    <a:gd name="T0" fmla="*/ 2147483647 w 235"/>
                    <a:gd name="T1" fmla="*/ 2147483647 h 12"/>
                    <a:gd name="T2" fmla="*/ 2147483647 w 235"/>
                    <a:gd name="T3" fmla="*/ 2147483647 h 12"/>
                    <a:gd name="T4" fmla="*/ 0 w 235"/>
                    <a:gd name="T5" fmla="*/ 0 h 12"/>
                    <a:gd name="T6" fmla="*/ 0 w 235"/>
                    <a:gd name="T7" fmla="*/ 2147483647 h 12"/>
                    <a:gd name="T8" fmla="*/ 2147483647 w 235"/>
                    <a:gd name="T9" fmla="*/ 2147483647 h 12"/>
                    <a:gd name="T10" fmla="*/ 2147483647 w 235"/>
                    <a:gd name="T11" fmla="*/ 2147483647 h 12"/>
                    <a:gd name="T12" fmla="*/ 2147483647 w 235"/>
                    <a:gd name="T13" fmla="*/ 2147483647 h 12"/>
                    <a:gd name="T14" fmla="*/ 2147483647 w 235"/>
                    <a:gd name="T15" fmla="*/ 2147483647 h 12"/>
                    <a:gd name="T16" fmla="*/ 2147483647 w 235"/>
                    <a:gd name="T17" fmla="*/ 2147483647 h 12"/>
                    <a:gd name="T18" fmla="*/ 2147483647 w 235"/>
                    <a:gd name="T19" fmla="*/ 2147483647 h 12"/>
                    <a:gd name="T20" fmla="*/ 2147483647 w 235"/>
                    <a:gd name="T21" fmla="*/ 2147483647 h 12"/>
                    <a:gd name="T22" fmla="*/ 2147483647 w 235"/>
                    <a:gd name="T23" fmla="*/ 2147483647 h 1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35"/>
                    <a:gd name="T37" fmla="*/ 0 h 12"/>
                    <a:gd name="T38" fmla="*/ 235 w 235"/>
                    <a:gd name="T39" fmla="*/ 12 h 1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35" h="12">
                      <a:moveTo>
                        <a:pt x="227" y="8"/>
                      </a:moveTo>
                      <a:lnTo>
                        <a:pt x="231" y="4"/>
                      </a:lnTo>
                      <a:lnTo>
                        <a:pt x="0" y="0"/>
                      </a:lnTo>
                      <a:lnTo>
                        <a:pt x="0" y="12"/>
                      </a:lnTo>
                      <a:lnTo>
                        <a:pt x="231" y="12"/>
                      </a:lnTo>
                      <a:lnTo>
                        <a:pt x="235" y="8"/>
                      </a:lnTo>
                      <a:lnTo>
                        <a:pt x="231" y="12"/>
                      </a:lnTo>
                      <a:lnTo>
                        <a:pt x="235" y="12"/>
                      </a:lnTo>
                      <a:lnTo>
                        <a:pt x="235" y="8"/>
                      </a:lnTo>
                      <a:lnTo>
                        <a:pt x="235" y="4"/>
                      </a:lnTo>
                      <a:lnTo>
                        <a:pt x="231" y="4"/>
                      </a:lnTo>
                      <a:lnTo>
                        <a:pt x="227" y="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7316" name="Freeform 166"/>
                <p:cNvSpPr>
                  <a:spLocks/>
                </p:cNvSpPr>
                <p:nvPr/>
              </p:nvSpPr>
              <p:spPr bwMode="auto">
                <a:xfrm>
                  <a:off x="973138" y="3070225"/>
                  <a:ext cx="52388" cy="19050"/>
                </a:xfrm>
                <a:custGeom>
                  <a:avLst/>
                  <a:gdLst>
                    <a:gd name="T0" fmla="*/ 2147483647 w 33"/>
                    <a:gd name="T1" fmla="*/ 2147483647 h 12"/>
                    <a:gd name="T2" fmla="*/ 2147483647 w 33"/>
                    <a:gd name="T3" fmla="*/ 0 h 12"/>
                    <a:gd name="T4" fmla="*/ 0 w 33"/>
                    <a:gd name="T5" fmla="*/ 2147483647 h 12"/>
                    <a:gd name="T6" fmla="*/ 2147483647 w 33"/>
                    <a:gd name="T7" fmla="*/ 2147483647 h 12"/>
                    <a:gd name="T8" fmla="*/ 2147483647 w 33"/>
                    <a:gd name="T9" fmla="*/ 2147483647 h 12"/>
                    <a:gd name="T10" fmla="*/ 2147483647 w 33"/>
                    <a:gd name="T11" fmla="*/ 2147483647 h 12"/>
                    <a:gd name="T12" fmla="*/ 2147483647 w 33"/>
                    <a:gd name="T13" fmla="*/ 2147483647 h 12"/>
                    <a:gd name="T14" fmla="*/ 2147483647 w 33"/>
                    <a:gd name="T15" fmla="*/ 2147483647 h 12"/>
                    <a:gd name="T16" fmla="*/ 2147483647 w 33"/>
                    <a:gd name="T17" fmla="*/ 2147483647 h 12"/>
                    <a:gd name="T18" fmla="*/ 2147483647 w 33"/>
                    <a:gd name="T19" fmla="*/ 2147483647 h 12"/>
                    <a:gd name="T20" fmla="*/ 2147483647 w 33"/>
                    <a:gd name="T21" fmla="*/ 0 h 12"/>
                    <a:gd name="T22" fmla="*/ 2147483647 w 33"/>
                    <a:gd name="T23" fmla="*/ 2147483647 h 1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3"/>
                    <a:gd name="T37" fmla="*/ 0 h 12"/>
                    <a:gd name="T38" fmla="*/ 33 w 33"/>
                    <a:gd name="T39" fmla="*/ 12 h 1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3" h="12">
                      <a:moveTo>
                        <a:pt x="25" y="4"/>
                      </a:moveTo>
                      <a:lnTo>
                        <a:pt x="29" y="0"/>
                      </a:lnTo>
                      <a:lnTo>
                        <a:pt x="0" y="4"/>
                      </a:lnTo>
                      <a:lnTo>
                        <a:pt x="4" y="12"/>
                      </a:lnTo>
                      <a:lnTo>
                        <a:pt x="29" y="12"/>
                      </a:lnTo>
                      <a:lnTo>
                        <a:pt x="33" y="4"/>
                      </a:lnTo>
                      <a:lnTo>
                        <a:pt x="29" y="12"/>
                      </a:lnTo>
                      <a:lnTo>
                        <a:pt x="33" y="8"/>
                      </a:lnTo>
                      <a:lnTo>
                        <a:pt x="33" y="4"/>
                      </a:lnTo>
                      <a:lnTo>
                        <a:pt x="29" y="0"/>
                      </a:lnTo>
                      <a:lnTo>
                        <a:pt x="25" y="4"/>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7317" name="Freeform 167"/>
                <p:cNvSpPr>
                  <a:spLocks/>
                </p:cNvSpPr>
                <p:nvPr/>
              </p:nvSpPr>
              <p:spPr bwMode="auto">
                <a:xfrm>
                  <a:off x="1012825" y="3051175"/>
                  <a:ext cx="12700" cy="25400"/>
                </a:xfrm>
                <a:custGeom>
                  <a:avLst/>
                  <a:gdLst>
                    <a:gd name="T0" fmla="*/ 2147483647 w 8"/>
                    <a:gd name="T1" fmla="*/ 2147483647 h 16"/>
                    <a:gd name="T2" fmla="*/ 0 w 8"/>
                    <a:gd name="T3" fmla="*/ 2147483647 h 16"/>
                    <a:gd name="T4" fmla="*/ 0 w 8"/>
                    <a:gd name="T5" fmla="*/ 2147483647 h 16"/>
                    <a:gd name="T6" fmla="*/ 2147483647 w 8"/>
                    <a:gd name="T7" fmla="*/ 2147483647 h 16"/>
                    <a:gd name="T8" fmla="*/ 2147483647 w 8"/>
                    <a:gd name="T9" fmla="*/ 2147483647 h 16"/>
                    <a:gd name="T10" fmla="*/ 0 w 8"/>
                    <a:gd name="T11" fmla="*/ 0 h 16"/>
                    <a:gd name="T12" fmla="*/ 2147483647 w 8"/>
                    <a:gd name="T13" fmla="*/ 2147483647 h 16"/>
                    <a:gd name="T14" fmla="*/ 2147483647 w 8"/>
                    <a:gd name="T15" fmla="*/ 0 h 16"/>
                    <a:gd name="T16" fmla="*/ 2147483647 w 8"/>
                    <a:gd name="T17" fmla="*/ 0 h 16"/>
                    <a:gd name="T18" fmla="*/ 0 w 8"/>
                    <a:gd name="T19" fmla="*/ 0 h 16"/>
                    <a:gd name="T20" fmla="*/ 0 w 8"/>
                    <a:gd name="T21" fmla="*/ 2147483647 h 16"/>
                    <a:gd name="T22" fmla="*/ 2147483647 w 8"/>
                    <a:gd name="T23" fmla="*/ 2147483647 h 1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16"/>
                    <a:gd name="T38" fmla="*/ 8 w 8"/>
                    <a:gd name="T39" fmla="*/ 16 h 1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16">
                      <a:moveTo>
                        <a:pt x="4" y="8"/>
                      </a:moveTo>
                      <a:lnTo>
                        <a:pt x="0" y="4"/>
                      </a:lnTo>
                      <a:lnTo>
                        <a:pt x="0" y="16"/>
                      </a:lnTo>
                      <a:lnTo>
                        <a:pt x="8" y="16"/>
                      </a:lnTo>
                      <a:lnTo>
                        <a:pt x="8" y="4"/>
                      </a:lnTo>
                      <a:lnTo>
                        <a:pt x="0" y="0"/>
                      </a:lnTo>
                      <a:lnTo>
                        <a:pt x="8" y="4"/>
                      </a:lnTo>
                      <a:lnTo>
                        <a:pt x="8" y="0"/>
                      </a:lnTo>
                      <a:lnTo>
                        <a:pt x="4" y="0"/>
                      </a:lnTo>
                      <a:lnTo>
                        <a:pt x="0" y="0"/>
                      </a:lnTo>
                      <a:lnTo>
                        <a:pt x="0" y="4"/>
                      </a:lnTo>
                      <a:lnTo>
                        <a:pt x="4" y="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7318" name="Freeform 168"/>
                <p:cNvSpPr>
                  <a:spLocks/>
                </p:cNvSpPr>
                <p:nvPr/>
              </p:nvSpPr>
              <p:spPr bwMode="auto">
                <a:xfrm>
                  <a:off x="1000125" y="3051175"/>
                  <a:ext cx="19050" cy="19050"/>
                </a:xfrm>
                <a:custGeom>
                  <a:avLst/>
                  <a:gdLst>
                    <a:gd name="T0" fmla="*/ 2147483647 w 12"/>
                    <a:gd name="T1" fmla="*/ 2147483647 h 12"/>
                    <a:gd name="T2" fmla="*/ 2147483647 w 12"/>
                    <a:gd name="T3" fmla="*/ 2147483647 h 12"/>
                    <a:gd name="T4" fmla="*/ 2147483647 w 12"/>
                    <a:gd name="T5" fmla="*/ 2147483647 h 12"/>
                    <a:gd name="T6" fmla="*/ 2147483647 w 12"/>
                    <a:gd name="T7" fmla="*/ 0 h 12"/>
                    <a:gd name="T8" fmla="*/ 2147483647 w 12"/>
                    <a:gd name="T9" fmla="*/ 2147483647 h 12"/>
                    <a:gd name="T10" fmla="*/ 2147483647 w 12"/>
                    <a:gd name="T11" fmla="*/ 2147483647 h 12"/>
                    <a:gd name="T12" fmla="*/ 2147483647 w 12"/>
                    <a:gd name="T13" fmla="*/ 2147483647 h 12"/>
                    <a:gd name="T14" fmla="*/ 0 w 12"/>
                    <a:gd name="T15" fmla="*/ 2147483647 h 12"/>
                    <a:gd name="T16" fmla="*/ 0 w 12"/>
                    <a:gd name="T17" fmla="*/ 2147483647 h 12"/>
                    <a:gd name="T18" fmla="*/ 2147483647 w 12"/>
                    <a:gd name="T19" fmla="*/ 2147483647 h 12"/>
                    <a:gd name="T20" fmla="*/ 2147483647 w 12"/>
                    <a:gd name="T21" fmla="*/ 2147483647 h 12"/>
                    <a:gd name="T22" fmla="*/ 2147483647 w 12"/>
                    <a:gd name="T23" fmla="*/ 2147483647 h 1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12"/>
                    <a:gd name="T38" fmla="*/ 12 w 12"/>
                    <a:gd name="T39" fmla="*/ 12 h 1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12">
                      <a:moveTo>
                        <a:pt x="4" y="12"/>
                      </a:moveTo>
                      <a:lnTo>
                        <a:pt x="8" y="12"/>
                      </a:lnTo>
                      <a:lnTo>
                        <a:pt x="12" y="8"/>
                      </a:lnTo>
                      <a:lnTo>
                        <a:pt x="8" y="0"/>
                      </a:lnTo>
                      <a:lnTo>
                        <a:pt x="4" y="4"/>
                      </a:lnTo>
                      <a:lnTo>
                        <a:pt x="0" y="8"/>
                      </a:lnTo>
                      <a:lnTo>
                        <a:pt x="4" y="12"/>
                      </a:lnTo>
                      <a:lnTo>
                        <a:pt x="8" y="12"/>
                      </a:lnTo>
                      <a:lnTo>
                        <a:pt x="4" y="12"/>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7319" name="Freeform 169"/>
                <p:cNvSpPr>
                  <a:spLocks/>
                </p:cNvSpPr>
                <p:nvPr/>
              </p:nvSpPr>
              <p:spPr bwMode="auto">
                <a:xfrm>
                  <a:off x="966788" y="3057525"/>
                  <a:ext cx="39688" cy="12700"/>
                </a:xfrm>
                <a:custGeom>
                  <a:avLst/>
                  <a:gdLst>
                    <a:gd name="T0" fmla="*/ 2147483647 w 25"/>
                    <a:gd name="T1" fmla="*/ 2147483647 h 8"/>
                    <a:gd name="T2" fmla="*/ 2147483647 w 25"/>
                    <a:gd name="T3" fmla="*/ 2147483647 h 8"/>
                    <a:gd name="T4" fmla="*/ 2147483647 w 25"/>
                    <a:gd name="T5" fmla="*/ 2147483647 h 8"/>
                    <a:gd name="T6" fmla="*/ 2147483647 w 25"/>
                    <a:gd name="T7" fmla="*/ 0 h 8"/>
                    <a:gd name="T8" fmla="*/ 2147483647 w 25"/>
                    <a:gd name="T9" fmla="*/ 0 h 8"/>
                    <a:gd name="T10" fmla="*/ 0 w 25"/>
                    <a:gd name="T11" fmla="*/ 2147483647 h 8"/>
                    <a:gd name="T12" fmla="*/ 2147483647 w 25"/>
                    <a:gd name="T13" fmla="*/ 0 h 8"/>
                    <a:gd name="T14" fmla="*/ 2147483647 w 25"/>
                    <a:gd name="T15" fmla="*/ 0 h 8"/>
                    <a:gd name="T16" fmla="*/ 0 w 25"/>
                    <a:gd name="T17" fmla="*/ 2147483647 h 8"/>
                    <a:gd name="T18" fmla="*/ 2147483647 w 25"/>
                    <a:gd name="T19" fmla="*/ 2147483647 h 8"/>
                    <a:gd name="T20" fmla="*/ 2147483647 w 25"/>
                    <a:gd name="T21" fmla="*/ 2147483647 h 8"/>
                    <a:gd name="T22" fmla="*/ 2147483647 w 25"/>
                    <a:gd name="T23" fmla="*/ 2147483647 h 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5"/>
                    <a:gd name="T37" fmla="*/ 0 h 8"/>
                    <a:gd name="T38" fmla="*/ 25 w 25"/>
                    <a:gd name="T39" fmla="*/ 8 h 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5" h="8">
                      <a:moveTo>
                        <a:pt x="12" y="4"/>
                      </a:moveTo>
                      <a:lnTo>
                        <a:pt x="8" y="8"/>
                      </a:lnTo>
                      <a:lnTo>
                        <a:pt x="25" y="8"/>
                      </a:lnTo>
                      <a:lnTo>
                        <a:pt x="25" y="0"/>
                      </a:lnTo>
                      <a:lnTo>
                        <a:pt x="8" y="0"/>
                      </a:lnTo>
                      <a:lnTo>
                        <a:pt x="0" y="4"/>
                      </a:lnTo>
                      <a:lnTo>
                        <a:pt x="8" y="0"/>
                      </a:lnTo>
                      <a:lnTo>
                        <a:pt x="4" y="0"/>
                      </a:lnTo>
                      <a:lnTo>
                        <a:pt x="0" y="4"/>
                      </a:lnTo>
                      <a:lnTo>
                        <a:pt x="4" y="8"/>
                      </a:lnTo>
                      <a:lnTo>
                        <a:pt x="8" y="8"/>
                      </a:lnTo>
                      <a:lnTo>
                        <a:pt x="12" y="4"/>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7320" name="Freeform 170"/>
                <p:cNvSpPr>
                  <a:spLocks/>
                </p:cNvSpPr>
                <p:nvPr/>
              </p:nvSpPr>
              <p:spPr bwMode="auto">
                <a:xfrm>
                  <a:off x="966788" y="3063875"/>
                  <a:ext cx="19050" cy="25400"/>
                </a:xfrm>
                <a:custGeom>
                  <a:avLst/>
                  <a:gdLst>
                    <a:gd name="T0" fmla="*/ 2147483647 w 12"/>
                    <a:gd name="T1" fmla="*/ 2147483647 h 16"/>
                    <a:gd name="T2" fmla="*/ 2147483647 w 12"/>
                    <a:gd name="T3" fmla="*/ 2147483647 h 16"/>
                    <a:gd name="T4" fmla="*/ 2147483647 w 12"/>
                    <a:gd name="T5" fmla="*/ 0 h 16"/>
                    <a:gd name="T6" fmla="*/ 0 w 12"/>
                    <a:gd name="T7" fmla="*/ 0 h 16"/>
                    <a:gd name="T8" fmla="*/ 0 w 12"/>
                    <a:gd name="T9" fmla="*/ 2147483647 h 16"/>
                    <a:gd name="T10" fmla="*/ 2147483647 w 12"/>
                    <a:gd name="T11" fmla="*/ 2147483647 h 16"/>
                    <a:gd name="T12" fmla="*/ 0 w 12"/>
                    <a:gd name="T13" fmla="*/ 2147483647 h 16"/>
                    <a:gd name="T14" fmla="*/ 2147483647 w 12"/>
                    <a:gd name="T15" fmla="*/ 2147483647 h 16"/>
                    <a:gd name="T16" fmla="*/ 2147483647 w 12"/>
                    <a:gd name="T17" fmla="*/ 2147483647 h 16"/>
                    <a:gd name="T18" fmla="*/ 2147483647 w 12"/>
                    <a:gd name="T19" fmla="*/ 2147483647 h 16"/>
                    <a:gd name="T20" fmla="*/ 2147483647 w 12"/>
                    <a:gd name="T21" fmla="*/ 2147483647 h 16"/>
                    <a:gd name="T22" fmla="*/ 2147483647 w 12"/>
                    <a:gd name="T23" fmla="*/ 2147483647 h 1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16"/>
                    <a:gd name="T38" fmla="*/ 12 w 12"/>
                    <a:gd name="T39" fmla="*/ 16 h 1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16">
                      <a:moveTo>
                        <a:pt x="4" y="8"/>
                      </a:moveTo>
                      <a:lnTo>
                        <a:pt x="12" y="12"/>
                      </a:lnTo>
                      <a:lnTo>
                        <a:pt x="12" y="0"/>
                      </a:lnTo>
                      <a:lnTo>
                        <a:pt x="0" y="0"/>
                      </a:lnTo>
                      <a:lnTo>
                        <a:pt x="0" y="12"/>
                      </a:lnTo>
                      <a:lnTo>
                        <a:pt x="8" y="16"/>
                      </a:lnTo>
                      <a:lnTo>
                        <a:pt x="0" y="12"/>
                      </a:lnTo>
                      <a:lnTo>
                        <a:pt x="4" y="16"/>
                      </a:lnTo>
                      <a:lnTo>
                        <a:pt x="8" y="16"/>
                      </a:lnTo>
                      <a:lnTo>
                        <a:pt x="12" y="12"/>
                      </a:lnTo>
                      <a:lnTo>
                        <a:pt x="4" y="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7321" name="Freeform 171"/>
                <p:cNvSpPr>
                  <a:spLocks/>
                </p:cNvSpPr>
                <p:nvPr/>
              </p:nvSpPr>
              <p:spPr bwMode="auto">
                <a:xfrm>
                  <a:off x="1019175" y="2589213"/>
                  <a:ext cx="334963" cy="649288"/>
                </a:xfrm>
                <a:custGeom>
                  <a:avLst/>
                  <a:gdLst>
                    <a:gd name="T0" fmla="*/ 2147483647 w 211"/>
                    <a:gd name="T1" fmla="*/ 0 h 409"/>
                    <a:gd name="T2" fmla="*/ 0 w 211"/>
                    <a:gd name="T3" fmla="*/ 2147483647 h 409"/>
                    <a:gd name="T4" fmla="*/ 0 w 211"/>
                    <a:gd name="T5" fmla="*/ 2147483647 h 409"/>
                    <a:gd name="T6" fmla="*/ 2147483647 w 211"/>
                    <a:gd name="T7" fmla="*/ 2147483647 h 409"/>
                    <a:gd name="T8" fmla="*/ 2147483647 w 211"/>
                    <a:gd name="T9" fmla="*/ 2147483647 h 409"/>
                    <a:gd name="T10" fmla="*/ 2147483647 w 211"/>
                    <a:gd name="T11" fmla="*/ 2147483647 h 409"/>
                    <a:gd name="T12" fmla="*/ 2147483647 w 211"/>
                    <a:gd name="T13" fmla="*/ 2147483647 h 409"/>
                    <a:gd name="T14" fmla="*/ 2147483647 w 211"/>
                    <a:gd name="T15" fmla="*/ 2147483647 h 409"/>
                    <a:gd name="T16" fmla="*/ 2147483647 w 211"/>
                    <a:gd name="T17" fmla="*/ 2147483647 h 409"/>
                    <a:gd name="T18" fmla="*/ 2147483647 w 211"/>
                    <a:gd name="T19" fmla="*/ 2147483647 h 409"/>
                    <a:gd name="T20" fmla="*/ 2147483647 w 211"/>
                    <a:gd name="T21" fmla="*/ 2147483647 h 409"/>
                    <a:gd name="T22" fmla="*/ 2147483647 w 211"/>
                    <a:gd name="T23" fmla="*/ 2147483647 h 409"/>
                    <a:gd name="T24" fmla="*/ 2147483647 w 211"/>
                    <a:gd name="T25" fmla="*/ 2147483647 h 409"/>
                    <a:gd name="T26" fmla="*/ 2147483647 w 211"/>
                    <a:gd name="T27" fmla="*/ 2147483647 h 409"/>
                    <a:gd name="T28" fmla="*/ 2147483647 w 211"/>
                    <a:gd name="T29" fmla="*/ 2147483647 h 409"/>
                    <a:gd name="T30" fmla="*/ 2147483647 w 211"/>
                    <a:gd name="T31" fmla="*/ 2147483647 h 409"/>
                    <a:gd name="T32" fmla="*/ 2147483647 w 211"/>
                    <a:gd name="T33" fmla="*/ 2147483647 h 409"/>
                    <a:gd name="T34" fmla="*/ 2147483647 w 211"/>
                    <a:gd name="T35" fmla="*/ 2147483647 h 409"/>
                    <a:gd name="T36" fmla="*/ 2147483647 w 211"/>
                    <a:gd name="T37" fmla="*/ 2147483647 h 409"/>
                    <a:gd name="T38" fmla="*/ 2147483647 w 211"/>
                    <a:gd name="T39" fmla="*/ 2147483647 h 409"/>
                    <a:gd name="T40" fmla="*/ 2147483647 w 211"/>
                    <a:gd name="T41" fmla="*/ 2147483647 h 409"/>
                    <a:gd name="T42" fmla="*/ 2147483647 w 211"/>
                    <a:gd name="T43" fmla="*/ 2147483647 h 409"/>
                    <a:gd name="T44" fmla="*/ 2147483647 w 211"/>
                    <a:gd name="T45" fmla="*/ 2147483647 h 409"/>
                    <a:gd name="T46" fmla="*/ 2147483647 w 211"/>
                    <a:gd name="T47" fmla="*/ 0 h 409"/>
                    <a:gd name="T48" fmla="*/ 2147483647 w 211"/>
                    <a:gd name="T49" fmla="*/ 0 h 409"/>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11"/>
                    <a:gd name="T76" fmla="*/ 0 h 409"/>
                    <a:gd name="T77" fmla="*/ 211 w 211"/>
                    <a:gd name="T78" fmla="*/ 409 h 409"/>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11" h="409">
                      <a:moveTo>
                        <a:pt x="28" y="0"/>
                      </a:moveTo>
                      <a:lnTo>
                        <a:pt x="0" y="4"/>
                      </a:lnTo>
                      <a:lnTo>
                        <a:pt x="0" y="402"/>
                      </a:lnTo>
                      <a:lnTo>
                        <a:pt x="85" y="409"/>
                      </a:lnTo>
                      <a:lnTo>
                        <a:pt x="109" y="402"/>
                      </a:lnTo>
                      <a:lnTo>
                        <a:pt x="113" y="402"/>
                      </a:lnTo>
                      <a:lnTo>
                        <a:pt x="121" y="402"/>
                      </a:lnTo>
                      <a:lnTo>
                        <a:pt x="125" y="402"/>
                      </a:lnTo>
                      <a:lnTo>
                        <a:pt x="134" y="402"/>
                      </a:lnTo>
                      <a:lnTo>
                        <a:pt x="146" y="398"/>
                      </a:lnTo>
                      <a:lnTo>
                        <a:pt x="154" y="394"/>
                      </a:lnTo>
                      <a:lnTo>
                        <a:pt x="166" y="394"/>
                      </a:lnTo>
                      <a:lnTo>
                        <a:pt x="174" y="390"/>
                      </a:lnTo>
                      <a:lnTo>
                        <a:pt x="178" y="386"/>
                      </a:lnTo>
                      <a:lnTo>
                        <a:pt x="186" y="382"/>
                      </a:lnTo>
                      <a:lnTo>
                        <a:pt x="190" y="378"/>
                      </a:lnTo>
                      <a:lnTo>
                        <a:pt x="190" y="374"/>
                      </a:lnTo>
                      <a:lnTo>
                        <a:pt x="194" y="374"/>
                      </a:lnTo>
                      <a:lnTo>
                        <a:pt x="194" y="370"/>
                      </a:lnTo>
                      <a:lnTo>
                        <a:pt x="211" y="358"/>
                      </a:lnTo>
                      <a:lnTo>
                        <a:pt x="211" y="335"/>
                      </a:lnTo>
                      <a:lnTo>
                        <a:pt x="28" y="0"/>
                      </a:lnTo>
                      <a:close/>
                    </a:path>
                  </a:pathLst>
                </a:custGeom>
                <a:solidFill>
                  <a:srgbClr val="333333"/>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7322" name="Freeform 172"/>
                <p:cNvSpPr>
                  <a:spLocks/>
                </p:cNvSpPr>
                <p:nvPr/>
              </p:nvSpPr>
              <p:spPr bwMode="auto">
                <a:xfrm>
                  <a:off x="1012825" y="2582863"/>
                  <a:ext cx="50800" cy="19050"/>
                </a:xfrm>
                <a:custGeom>
                  <a:avLst/>
                  <a:gdLst>
                    <a:gd name="T0" fmla="*/ 2147483647 w 32"/>
                    <a:gd name="T1" fmla="*/ 2147483647 h 12"/>
                    <a:gd name="T2" fmla="*/ 2147483647 w 32"/>
                    <a:gd name="T3" fmla="*/ 2147483647 h 12"/>
                    <a:gd name="T4" fmla="*/ 2147483647 w 32"/>
                    <a:gd name="T5" fmla="*/ 2147483647 h 12"/>
                    <a:gd name="T6" fmla="*/ 2147483647 w 32"/>
                    <a:gd name="T7" fmla="*/ 0 h 12"/>
                    <a:gd name="T8" fmla="*/ 2147483647 w 32"/>
                    <a:gd name="T9" fmla="*/ 2147483647 h 12"/>
                    <a:gd name="T10" fmla="*/ 0 w 32"/>
                    <a:gd name="T11" fmla="*/ 2147483647 h 12"/>
                    <a:gd name="T12" fmla="*/ 2147483647 w 32"/>
                    <a:gd name="T13" fmla="*/ 2147483647 h 12"/>
                    <a:gd name="T14" fmla="*/ 0 w 32"/>
                    <a:gd name="T15" fmla="*/ 2147483647 h 12"/>
                    <a:gd name="T16" fmla="*/ 0 w 32"/>
                    <a:gd name="T17" fmla="*/ 2147483647 h 12"/>
                    <a:gd name="T18" fmla="*/ 0 w 32"/>
                    <a:gd name="T19" fmla="*/ 2147483647 h 12"/>
                    <a:gd name="T20" fmla="*/ 2147483647 w 32"/>
                    <a:gd name="T21" fmla="*/ 2147483647 h 12"/>
                    <a:gd name="T22" fmla="*/ 2147483647 w 32"/>
                    <a:gd name="T23" fmla="*/ 2147483647 h 1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2"/>
                    <a:gd name="T37" fmla="*/ 0 h 12"/>
                    <a:gd name="T38" fmla="*/ 32 w 32"/>
                    <a:gd name="T39" fmla="*/ 12 h 1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2" h="12">
                      <a:moveTo>
                        <a:pt x="8" y="8"/>
                      </a:moveTo>
                      <a:lnTo>
                        <a:pt x="4" y="12"/>
                      </a:lnTo>
                      <a:lnTo>
                        <a:pt x="32" y="8"/>
                      </a:lnTo>
                      <a:lnTo>
                        <a:pt x="32" y="0"/>
                      </a:lnTo>
                      <a:lnTo>
                        <a:pt x="4" y="4"/>
                      </a:lnTo>
                      <a:lnTo>
                        <a:pt x="0" y="8"/>
                      </a:lnTo>
                      <a:lnTo>
                        <a:pt x="4" y="4"/>
                      </a:lnTo>
                      <a:lnTo>
                        <a:pt x="0" y="8"/>
                      </a:lnTo>
                      <a:lnTo>
                        <a:pt x="0" y="12"/>
                      </a:lnTo>
                      <a:lnTo>
                        <a:pt x="4" y="12"/>
                      </a:lnTo>
                      <a:lnTo>
                        <a:pt x="8" y="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7323" name="Freeform 173"/>
                <p:cNvSpPr>
                  <a:spLocks/>
                </p:cNvSpPr>
                <p:nvPr/>
              </p:nvSpPr>
              <p:spPr bwMode="auto">
                <a:xfrm>
                  <a:off x="1012825" y="2595563"/>
                  <a:ext cx="12700" cy="636588"/>
                </a:xfrm>
                <a:custGeom>
                  <a:avLst/>
                  <a:gdLst>
                    <a:gd name="T0" fmla="*/ 2147483647 w 8"/>
                    <a:gd name="T1" fmla="*/ 2147483647 h 401"/>
                    <a:gd name="T2" fmla="*/ 2147483647 w 8"/>
                    <a:gd name="T3" fmla="*/ 2147483647 h 401"/>
                    <a:gd name="T4" fmla="*/ 2147483647 w 8"/>
                    <a:gd name="T5" fmla="*/ 0 h 401"/>
                    <a:gd name="T6" fmla="*/ 0 w 8"/>
                    <a:gd name="T7" fmla="*/ 0 h 401"/>
                    <a:gd name="T8" fmla="*/ 0 w 8"/>
                    <a:gd name="T9" fmla="*/ 2147483647 h 401"/>
                    <a:gd name="T10" fmla="*/ 2147483647 w 8"/>
                    <a:gd name="T11" fmla="*/ 2147483647 h 401"/>
                    <a:gd name="T12" fmla="*/ 0 w 8"/>
                    <a:gd name="T13" fmla="*/ 2147483647 h 401"/>
                    <a:gd name="T14" fmla="*/ 0 w 8"/>
                    <a:gd name="T15" fmla="*/ 2147483647 h 401"/>
                    <a:gd name="T16" fmla="*/ 2147483647 w 8"/>
                    <a:gd name="T17" fmla="*/ 2147483647 h 401"/>
                    <a:gd name="T18" fmla="*/ 2147483647 w 8"/>
                    <a:gd name="T19" fmla="*/ 2147483647 h 401"/>
                    <a:gd name="T20" fmla="*/ 2147483647 w 8"/>
                    <a:gd name="T21" fmla="*/ 2147483647 h 401"/>
                    <a:gd name="T22" fmla="*/ 2147483647 w 8"/>
                    <a:gd name="T23" fmla="*/ 2147483647 h 40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401"/>
                    <a:gd name="T38" fmla="*/ 8 w 8"/>
                    <a:gd name="T39" fmla="*/ 401 h 40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401">
                      <a:moveTo>
                        <a:pt x="4" y="394"/>
                      </a:moveTo>
                      <a:lnTo>
                        <a:pt x="8" y="398"/>
                      </a:lnTo>
                      <a:lnTo>
                        <a:pt x="8" y="0"/>
                      </a:lnTo>
                      <a:lnTo>
                        <a:pt x="0" y="0"/>
                      </a:lnTo>
                      <a:lnTo>
                        <a:pt x="0" y="398"/>
                      </a:lnTo>
                      <a:lnTo>
                        <a:pt x="4" y="401"/>
                      </a:lnTo>
                      <a:lnTo>
                        <a:pt x="0" y="398"/>
                      </a:lnTo>
                      <a:lnTo>
                        <a:pt x="0" y="401"/>
                      </a:lnTo>
                      <a:lnTo>
                        <a:pt x="4" y="401"/>
                      </a:lnTo>
                      <a:lnTo>
                        <a:pt x="8" y="401"/>
                      </a:lnTo>
                      <a:lnTo>
                        <a:pt x="8" y="398"/>
                      </a:lnTo>
                      <a:lnTo>
                        <a:pt x="4" y="394"/>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7324" name="Freeform 174"/>
                <p:cNvSpPr>
                  <a:spLocks/>
                </p:cNvSpPr>
                <p:nvPr/>
              </p:nvSpPr>
              <p:spPr bwMode="auto">
                <a:xfrm>
                  <a:off x="1019175" y="3221038"/>
                  <a:ext cx="141288" cy="23813"/>
                </a:xfrm>
                <a:custGeom>
                  <a:avLst/>
                  <a:gdLst>
                    <a:gd name="T0" fmla="*/ 2147483647 w 89"/>
                    <a:gd name="T1" fmla="*/ 2147483647 h 15"/>
                    <a:gd name="T2" fmla="*/ 2147483647 w 89"/>
                    <a:gd name="T3" fmla="*/ 2147483647 h 15"/>
                    <a:gd name="T4" fmla="*/ 0 w 89"/>
                    <a:gd name="T5" fmla="*/ 0 h 15"/>
                    <a:gd name="T6" fmla="*/ 0 w 89"/>
                    <a:gd name="T7" fmla="*/ 2147483647 h 15"/>
                    <a:gd name="T8" fmla="*/ 2147483647 w 89"/>
                    <a:gd name="T9" fmla="*/ 2147483647 h 15"/>
                    <a:gd name="T10" fmla="*/ 2147483647 w 89"/>
                    <a:gd name="T11" fmla="*/ 2147483647 h 15"/>
                    <a:gd name="T12" fmla="*/ 2147483647 w 89"/>
                    <a:gd name="T13" fmla="*/ 2147483647 h 15"/>
                    <a:gd name="T14" fmla="*/ 2147483647 w 89"/>
                    <a:gd name="T15" fmla="*/ 2147483647 h 15"/>
                    <a:gd name="T16" fmla="*/ 2147483647 w 89"/>
                    <a:gd name="T17" fmla="*/ 2147483647 h 15"/>
                    <a:gd name="T18" fmla="*/ 2147483647 w 89"/>
                    <a:gd name="T19" fmla="*/ 2147483647 h 15"/>
                    <a:gd name="T20" fmla="*/ 2147483647 w 89"/>
                    <a:gd name="T21" fmla="*/ 2147483647 h 15"/>
                    <a:gd name="T22" fmla="*/ 2147483647 w 89"/>
                    <a:gd name="T23" fmla="*/ 2147483647 h 1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9"/>
                    <a:gd name="T37" fmla="*/ 0 h 15"/>
                    <a:gd name="T38" fmla="*/ 89 w 89"/>
                    <a:gd name="T39" fmla="*/ 15 h 1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9" h="15">
                      <a:moveTo>
                        <a:pt x="81" y="7"/>
                      </a:moveTo>
                      <a:lnTo>
                        <a:pt x="85" y="7"/>
                      </a:lnTo>
                      <a:lnTo>
                        <a:pt x="0" y="0"/>
                      </a:lnTo>
                      <a:lnTo>
                        <a:pt x="0" y="7"/>
                      </a:lnTo>
                      <a:lnTo>
                        <a:pt x="85" y="15"/>
                      </a:lnTo>
                      <a:lnTo>
                        <a:pt x="89" y="11"/>
                      </a:lnTo>
                      <a:lnTo>
                        <a:pt x="85" y="7"/>
                      </a:lnTo>
                      <a:lnTo>
                        <a:pt x="81" y="7"/>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7325" name="Freeform 175"/>
                <p:cNvSpPr>
                  <a:spLocks/>
                </p:cNvSpPr>
                <p:nvPr/>
              </p:nvSpPr>
              <p:spPr bwMode="auto">
                <a:xfrm>
                  <a:off x="1147763" y="3221038"/>
                  <a:ext cx="50800" cy="23813"/>
                </a:xfrm>
                <a:custGeom>
                  <a:avLst/>
                  <a:gdLst>
                    <a:gd name="T0" fmla="*/ 2147483647 w 32"/>
                    <a:gd name="T1" fmla="*/ 0 h 15"/>
                    <a:gd name="T2" fmla="*/ 2147483647 w 32"/>
                    <a:gd name="T3" fmla="*/ 0 h 15"/>
                    <a:gd name="T4" fmla="*/ 0 w 32"/>
                    <a:gd name="T5" fmla="*/ 2147483647 h 15"/>
                    <a:gd name="T6" fmla="*/ 2147483647 w 32"/>
                    <a:gd name="T7" fmla="*/ 2147483647 h 15"/>
                    <a:gd name="T8" fmla="*/ 2147483647 w 32"/>
                    <a:gd name="T9" fmla="*/ 2147483647 h 15"/>
                    <a:gd name="T10" fmla="*/ 2147483647 w 32"/>
                    <a:gd name="T11" fmla="*/ 2147483647 h 15"/>
                    <a:gd name="T12" fmla="*/ 2147483647 w 32"/>
                    <a:gd name="T13" fmla="*/ 2147483647 h 15"/>
                    <a:gd name="T14" fmla="*/ 2147483647 w 32"/>
                    <a:gd name="T15" fmla="*/ 2147483647 h 15"/>
                    <a:gd name="T16" fmla="*/ 2147483647 w 32"/>
                    <a:gd name="T17" fmla="*/ 0 h 15"/>
                    <a:gd name="T18" fmla="*/ 2147483647 w 32"/>
                    <a:gd name="T19" fmla="*/ 0 h 15"/>
                    <a:gd name="T20" fmla="*/ 2147483647 w 32"/>
                    <a:gd name="T21" fmla="*/ 0 h 15"/>
                    <a:gd name="T22" fmla="*/ 2147483647 w 32"/>
                    <a:gd name="T23" fmla="*/ 0 h 1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2"/>
                    <a:gd name="T37" fmla="*/ 0 h 15"/>
                    <a:gd name="T38" fmla="*/ 32 w 32"/>
                    <a:gd name="T39" fmla="*/ 15 h 1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2" h="15">
                      <a:moveTo>
                        <a:pt x="28" y="0"/>
                      </a:moveTo>
                      <a:lnTo>
                        <a:pt x="24" y="0"/>
                      </a:lnTo>
                      <a:lnTo>
                        <a:pt x="0" y="7"/>
                      </a:lnTo>
                      <a:lnTo>
                        <a:pt x="4" y="15"/>
                      </a:lnTo>
                      <a:lnTo>
                        <a:pt x="28" y="7"/>
                      </a:lnTo>
                      <a:lnTo>
                        <a:pt x="32" y="4"/>
                      </a:lnTo>
                      <a:lnTo>
                        <a:pt x="32" y="0"/>
                      </a:lnTo>
                      <a:lnTo>
                        <a:pt x="28" y="0"/>
                      </a:lnTo>
                      <a:lnTo>
                        <a:pt x="24" y="0"/>
                      </a:lnTo>
                      <a:lnTo>
                        <a:pt x="28"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7326" name="Freeform 176"/>
                <p:cNvSpPr>
                  <a:spLocks/>
                </p:cNvSpPr>
                <p:nvPr/>
              </p:nvSpPr>
              <p:spPr bwMode="auto">
                <a:xfrm>
                  <a:off x="1192213" y="3208338"/>
                  <a:ext cx="96838" cy="23813"/>
                </a:xfrm>
                <a:custGeom>
                  <a:avLst/>
                  <a:gdLst>
                    <a:gd name="T0" fmla="*/ 2147483647 w 61"/>
                    <a:gd name="T1" fmla="*/ 0 h 15"/>
                    <a:gd name="T2" fmla="*/ 2147483647 w 61"/>
                    <a:gd name="T3" fmla="*/ 0 h 15"/>
                    <a:gd name="T4" fmla="*/ 2147483647 w 61"/>
                    <a:gd name="T5" fmla="*/ 0 h 15"/>
                    <a:gd name="T6" fmla="*/ 2147483647 w 61"/>
                    <a:gd name="T7" fmla="*/ 2147483647 h 15"/>
                    <a:gd name="T8" fmla="*/ 2147483647 w 61"/>
                    <a:gd name="T9" fmla="*/ 2147483647 h 15"/>
                    <a:gd name="T10" fmla="*/ 2147483647 w 61"/>
                    <a:gd name="T11" fmla="*/ 2147483647 h 15"/>
                    <a:gd name="T12" fmla="*/ 2147483647 w 61"/>
                    <a:gd name="T13" fmla="*/ 2147483647 h 15"/>
                    <a:gd name="T14" fmla="*/ 2147483647 w 61"/>
                    <a:gd name="T15" fmla="*/ 2147483647 h 15"/>
                    <a:gd name="T16" fmla="*/ 0 w 61"/>
                    <a:gd name="T17" fmla="*/ 2147483647 h 15"/>
                    <a:gd name="T18" fmla="*/ 0 w 61"/>
                    <a:gd name="T19" fmla="*/ 2147483647 h 15"/>
                    <a:gd name="T20" fmla="*/ 0 w 61"/>
                    <a:gd name="T21" fmla="*/ 2147483647 h 15"/>
                    <a:gd name="T22" fmla="*/ 0 w 61"/>
                    <a:gd name="T23" fmla="*/ 2147483647 h 15"/>
                    <a:gd name="T24" fmla="*/ 2147483647 w 61"/>
                    <a:gd name="T25" fmla="*/ 2147483647 h 15"/>
                    <a:gd name="T26" fmla="*/ 2147483647 w 61"/>
                    <a:gd name="T27" fmla="*/ 2147483647 h 15"/>
                    <a:gd name="T28" fmla="*/ 2147483647 w 61"/>
                    <a:gd name="T29" fmla="*/ 2147483647 h 15"/>
                    <a:gd name="T30" fmla="*/ 2147483647 w 61"/>
                    <a:gd name="T31" fmla="*/ 2147483647 h 15"/>
                    <a:gd name="T32" fmla="*/ 2147483647 w 61"/>
                    <a:gd name="T33" fmla="*/ 2147483647 h 15"/>
                    <a:gd name="T34" fmla="*/ 2147483647 w 61"/>
                    <a:gd name="T35" fmla="*/ 2147483647 h 15"/>
                    <a:gd name="T36" fmla="*/ 2147483647 w 61"/>
                    <a:gd name="T37" fmla="*/ 2147483647 h 15"/>
                    <a:gd name="T38" fmla="*/ 2147483647 w 61"/>
                    <a:gd name="T39" fmla="*/ 2147483647 h 15"/>
                    <a:gd name="T40" fmla="*/ 2147483647 w 61"/>
                    <a:gd name="T41" fmla="*/ 0 h 1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61"/>
                    <a:gd name="T64" fmla="*/ 0 h 15"/>
                    <a:gd name="T65" fmla="*/ 61 w 61"/>
                    <a:gd name="T66" fmla="*/ 15 h 1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61" h="15">
                      <a:moveTo>
                        <a:pt x="57" y="0"/>
                      </a:moveTo>
                      <a:lnTo>
                        <a:pt x="57" y="0"/>
                      </a:lnTo>
                      <a:lnTo>
                        <a:pt x="45" y="0"/>
                      </a:lnTo>
                      <a:lnTo>
                        <a:pt x="37" y="4"/>
                      </a:lnTo>
                      <a:lnTo>
                        <a:pt x="25" y="4"/>
                      </a:lnTo>
                      <a:lnTo>
                        <a:pt x="16" y="8"/>
                      </a:lnTo>
                      <a:lnTo>
                        <a:pt x="12" y="8"/>
                      </a:lnTo>
                      <a:lnTo>
                        <a:pt x="4" y="8"/>
                      </a:lnTo>
                      <a:lnTo>
                        <a:pt x="0" y="8"/>
                      </a:lnTo>
                      <a:lnTo>
                        <a:pt x="0" y="15"/>
                      </a:lnTo>
                      <a:lnTo>
                        <a:pt x="4" y="15"/>
                      </a:lnTo>
                      <a:lnTo>
                        <a:pt x="12" y="15"/>
                      </a:lnTo>
                      <a:lnTo>
                        <a:pt x="16" y="15"/>
                      </a:lnTo>
                      <a:lnTo>
                        <a:pt x="29" y="15"/>
                      </a:lnTo>
                      <a:lnTo>
                        <a:pt x="37" y="12"/>
                      </a:lnTo>
                      <a:lnTo>
                        <a:pt x="49" y="12"/>
                      </a:lnTo>
                      <a:lnTo>
                        <a:pt x="61" y="8"/>
                      </a:lnTo>
                      <a:lnTo>
                        <a:pt x="57"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7327" name="Freeform 177"/>
                <p:cNvSpPr>
                  <a:spLocks/>
                </p:cNvSpPr>
                <p:nvPr/>
              </p:nvSpPr>
              <p:spPr bwMode="auto">
                <a:xfrm>
                  <a:off x="1282700" y="3170238"/>
                  <a:ext cx="52388" cy="50800"/>
                </a:xfrm>
                <a:custGeom>
                  <a:avLst/>
                  <a:gdLst>
                    <a:gd name="T0" fmla="*/ 2147483647 w 33"/>
                    <a:gd name="T1" fmla="*/ 2147483647 h 32"/>
                    <a:gd name="T2" fmla="*/ 2147483647 w 33"/>
                    <a:gd name="T3" fmla="*/ 2147483647 h 32"/>
                    <a:gd name="T4" fmla="*/ 2147483647 w 33"/>
                    <a:gd name="T5" fmla="*/ 2147483647 h 32"/>
                    <a:gd name="T6" fmla="*/ 2147483647 w 33"/>
                    <a:gd name="T7" fmla="*/ 2147483647 h 32"/>
                    <a:gd name="T8" fmla="*/ 2147483647 w 33"/>
                    <a:gd name="T9" fmla="*/ 2147483647 h 32"/>
                    <a:gd name="T10" fmla="*/ 2147483647 w 33"/>
                    <a:gd name="T11" fmla="*/ 2147483647 h 32"/>
                    <a:gd name="T12" fmla="*/ 2147483647 w 33"/>
                    <a:gd name="T13" fmla="*/ 2147483647 h 32"/>
                    <a:gd name="T14" fmla="*/ 2147483647 w 33"/>
                    <a:gd name="T15" fmla="*/ 2147483647 h 32"/>
                    <a:gd name="T16" fmla="*/ 2147483647 w 33"/>
                    <a:gd name="T17" fmla="*/ 2147483647 h 32"/>
                    <a:gd name="T18" fmla="*/ 0 w 33"/>
                    <a:gd name="T19" fmla="*/ 2147483647 h 32"/>
                    <a:gd name="T20" fmla="*/ 2147483647 w 33"/>
                    <a:gd name="T21" fmla="*/ 2147483647 h 32"/>
                    <a:gd name="T22" fmla="*/ 2147483647 w 33"/>
                    <a:gd name="T23" fmla="*/ 2147483647 h 32"/>
                    <a:gd name="T24" fmla="*/ 2147483647 w 33"/>
                    <a:gd name="T25" fmla="*/ 2147483647 h 32"/>
                    <a:gd name="T26" fmla="*/ 2147483647 w 33"/>
                    <a:gd name="T27" fmla="*/ 2147483647 h 32"/>
                    <a:gd name="T28" fmla="*/ 2147483647 w 33"/>
                    <a:gd name="T29" fmla="*/ 2147483647 h 32"/>
                    <a:gd name="T30" fmla="*/ 2147483647 w 33"/>
                    <a:gd name="T31" fmla="*/ 2147483647 h 32"/>
                    <a:gd name="T32" fmla="*/ 2147483647 w 33"/>
                    <a:gd name="T33" fmla="*/ 2147483647 h 32"/>
                    <a:gd name="T34" fmla="*/ 2147483647 w 33"/>
                    <a:gd name="T35" fmla="*/ 2147483647 h 32"/>
                    <a:gd name="T36" fmla="*/ 2147483647 w 33"/>
                    <a:gd name="T37" fmla="*/ 2147483647 h 32"/>
                    <a:gd name="T38" fmla="*/ 2147483647 w 33"/>
                    <a:gd name="T39" fmla="*/ 2147483647 h 32"/>
                    <a:gd name="T40" fmla="*/ 2147483647 w 33"/>
                    <a:gd name="T41" fmla="*/ 2147483647 h 32"/>
                    <a:gd name="T42" fmla="*/ 2147483647 w 33"/>
                    <a:gd name="T43" fmla="*/ 2147483647 h 32"/>
                    <a:gd name="T44" fmla="*/ 2147483647 w 33"/>
                    <a:gd name="T45" fmla="*/ 0 h 32"/>
                    <a:gd name="T46" fmla="*/ 2147483647 w 33"/>
                    <a:gd name="T47" fmla="*/ 0 h 32"/>
                    <a:gd name="T48" fmla="*/ 2147483647 w 33"/>
                    <a:gd name="T49" fmla="*/ 2147483647 h 32"/>
                    <a:gd name="T50" fmla="*/ 2147483647 w 33"/>
                    <a:gd name="T51" fmla="*/ 2147483647 h 32"/>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33"/>
                    <a:gd name="T79" fmla="*/ 0 h 32"/>
                    <a:gd name="T80" fmla="*/ 33 w 33"/>
                    <a:gd name="T81" fmla="*/ 32 h 32"/>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33" h="32">
                      <a:moveTo>
                        <a:pt x="24" y="4"/>
                      </a:moveTo>
                      <a:lnTo>
                        <a:pt x="24" y="4"/>
                      </a:lnTo>
                      <a:lnTo>
                        <a:pt x="20" y="8"/>
                      </a:lnTo>
                      <a:lnTo>
                        <a:pt x="16" y="12"/>
                      </a:lnTo>
                      <a:lnTo>
                        <a:pt x="12" y="16"/>
                      </a:lnTo>
                      <a:lnTo>
                        <a:pt x="4" y="20"/>
                      </a:lnTo>
                      <a:lnTo>
                        <a:pt x="0" y="24"/>
                      </a:lnTo>
                      <a:lnTo>
                        <a:pt x="4" y="32"/>
                      </a:lnTo>
                      <a:lnTo>
                        <a:pt x="12" y="28"/>
                      </a:lnTo>
                      <a:lnTo>
                        <a:pt x="16" y="24"/>
                      </a:lnTo>
                      <a:lnTo>
                        <a:pt x="20" y="20"/>
                      </a:lnTo>
                      <a:lnTo>
                        <a:pt x="24" y="16"/>
                      </a:lnTo>
                      <a:lnTo>
                        <a:pt x="28" y="12"/>
                      </a:lnTo>
                      <a:lnTo>
                        <a:pt x="33" y="8"/>
                      </a:lnTo>
                      <a:lnTo>
                        <a:pt x="28" y="8"/>
                      </a:lnTo>
                      <a:lnTo>
                        <a:pt x="33" y="8"/>
                      </a:lnTo>
                      <a:lnTo>
                        <a:pt x="33" y="4"/>
                      </a:lnTo>
                      <a:lnTo>
                        <a:pt x="28" y="0"/>
                      </a:lnTo>
                      <a:lnTo>
                        <a:pt x="24" y="0"/>
                      </a:lnTo>
                      <a:lnTo>
                        <a:pt x="24" y="4"/>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7328" name="Freeform 178"/>
                <p:cNvSpPr>
                  <a:spLocks/>
                </p:cNvSpPr>
                <p:nvPr/>
              </p:nvSpPr>
              <p:spPr bwMode="auto">
                <a:xfrm>
                  <a:off x="1320800" y="3151188"/>
                  <a:ext cx="39688" cy="31750"/>
                </a:xfrm>
                <a:custGeom>
                  <a:avLst/>
                  <a:gdLst>
                    <a:gd name="T0" fmla="*/ 2147483647 w 25"/>
                    <a:gd name="T1" fmla="*/ 2147483647 h 20"/>
                    <a:gd name="T2" fmla="*/ 2147483647 w 25"/>
                    <a:gd name="T3" fmla="*/ 0 h 20"/>
                    <a:gd name="T4" fmla="*/ 0 w 25"/>
                    <a:gd name="T5" fmla="*/ 2147483647 h 20"/>
                    <a:gd name="T6" fmla="*/ 2147483647 w 25"/>
                    <a:gd name="T7" fmla="*/ 2147483647 h 20"/>
                    <a:gd name="T8" fmla="*/ 2147483647 w 25"/>
                    <a:gd name="T9" fmla="*/ 2147483647 h 20"/>
                    <a:gd name="T10" fmla="*/ 2147483647 w 25"/>
                    <a:gd name="T11" fmla="*/ 2147483647 h 20"/>
                    <a:gd name="T12" fmla="*/ 2147483647 w 25"/>
                    <a:gd name="T13" fmla="*/ 2147483647 h 20"/>
                    <a:gd name="T14" fmla="*/ 2147483647 w 25"/>
                    <a:gd name="T15" fmla="*/ 2147483647 h 20"/>
                    <a:gd name="T16" fmla="*/ 2147483647 w 25"/>
                    <a:gd name="T17" fmla="*/ 0 h 20"/>
                    <a:gd name="T18" fmla="*/ 2147483647 w 25"/>
                    <a:gd name="T19" fmla="*/ 0 h 20"/>
                    <a:gd name="T20" fmla="*/ 2147483647 w 25"/>
                    <a:gd name="T21" fmla="*/ 0 h 20"/>
                    <a:gd name="T22" fmla="*/ 2147483647 w 25"/>
                    <a:gd name="T23" fmla="*/ 2147483647 h 2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5"/>
                    <a:gd name="T37" fmla="*/ 0 h 20"/>
                    <a:gd name="T38" fmla="*/ 25 w 25"/>
                    <a:gd name="T39" fmla="*/ 20 h 2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5" h="20">
                      <a:moveTo>
                        <a:pt x="17" y="4"/>
                      </a:moveTo>
                      <a:lnTo>
                        <a:pt x="21" y="0"/>
                      </a:lnTo>
                      <a:lnTo>
                        <a:pt x="0" y="16"/>
                      </a:lnTo>
                      <a:lnTo>
                        <a:pt x="4" y="20"/>
                      </a:lnTo>
                      <a:lnTo>
                        <a:pt x="25" y="8"/>
                      </a:lnTo>
                      <a:lnTo>
                        <a:pt x="25" y="4"/>
                      </a:lnTo>
                      <a:lnTo>
                        <a:pt x="25" y="8"/>
                      </a:lnTo>
                      <a:lnTo>
                        <a:pt x="25" y="4"/>
                      </a:lnTo>
                      <a:lnTo>
                        <a:pt x="25" y="0"/>
                      </a:lnTo>
                      <a:lnTo>
                        <a:pt x="21" y="0"/>
                      </a:lnTo>
                      <a:lnTo>
                        <a:pt x="17" y="4"/>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7329" name="Freeform 179"/>
                <p:cNvSpPr>
                  <a:spLocks/>
                </p:cNvSpPr>
                <p:nvPr/>
              </p:nvSpPr>
              <p:spPr bwMode="auto">
                <a:xfrm>
                  <a:off x="1347788" y="3114675"/>
                  <a:ext cx="12700" cy="42863"/>
                </a:xfrm>
                <a:custGeom>
                  <a:avLst/>
                  <a:gdLst>
                    <a:gd name="T0" fmla="*/ 0 w 8"/>
                    <a:gd name="T1" fmla="*/ 2147483647 h 27"/>
                    <a:gd name="T2" fmla="*/ 0 w 8"/>
                    <a:gd name="T3" fmla="*/ 2147483647 h 27"/>
                    <a:gd name="T4" fmla="*/ 0 w 8"/>
                    <a:gd name="T5" fmla="*/ 2147483647 h 27"/>
                    <a:gd name="T6" fmla="*/ 2147483647 w 8"/>
                    <a:gd name="T7" fmla="*/ 2147483647 h 27"/>
                    <a:gd name="T8" fmla="*/ 2147483647 w 8"/>
                    <a:gd name="T9" fmla="*/ 2147483647 h 27"/>
                    <a:gd name="T10" fmla="*/ 2147483647 w 8"/>
                    <a:gd name="T11" fmla="*/ 0 h 27"/>
                    <a:gd name="T12" fmla="*/ 2147483647 w 8"/>
                    <a:gd name="T13" fmla="*/ 2147483647 h 27"/>
                    <a:gd name="T14" fmla="*/ 2147483647 w 8"/>
                    <a:gd name="T15" fmla="*/ 0 h 27"/>
                    <a:gd name="T16" fmla="*/ 2147483647 w 8"/>
                    <a:gd name="T17" fmla="*/ 0 h 27"/>
                    <a:gd name="T18" fmla="*/ 0 w 8"/>
                    <a:gd name="T19" fmla="*/ 0 h 27"/>
                    <a:gd name="T20" fmla="*/ 0 w 8"/>
                    <a:gd name="T21" fmla="*/ 2147483647 h 27"/>
                    <a:gd name="T22" fmla="*/ 0 w 8"/>
                    <a:gd name="T23" fmla="*/ 2147483647 h 2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27"/>
                    <a:gd name="T38" fmla="*/ 8 w 8"/>
                    <a:gd name="T39" fmla="*/ 27 h 2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27">
                      <a:moveTo>
                        <a:pt x="0" y="4"/>
                      </a:moveTo>
                      <a:lnTo>
                        <a:pt x="0" y="4"/>
                      </a:lnTo>
                      <a:lnTo>
                        <a:pt x="0" y="27"/>
                      </a:lnTo>
                      <a:lnTo>
                        <a:pt x="8" y="27"/>
                      </a:lnTo>
                      <a:lnTo>
                        <a:pt x="8" y="4"/>
                      </a:lnTo>
                      <a:lnTo>
                        <a:pt x="8" y="0"/>
                      </a:lnTo>
                      <a:lnTo>
                        <a:pt x="8" y="4"/>
                      </a:lnTo>
                      <a:lnTo>
                        <a:pt x="8" y="0"/>
                      </a:lnTo>
                      <a:lnTo>
                        <a:pt x="4" y="0"/>
                      </a:lnTo>
                      <a:lnTo>
                        <a:pt x="0" y="0"/>
                      </a:lnTo>
                      <a:lnTo>
                        <a:pt x="0" y="4"/>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7330" name="Freeform 180"/>
                <p:cNvSpPr>
                  <a:spLocks/>
                </p:cNvSpPr>
                <p:nvPr/>
              </p:nvSpPr>
              <p:spPr bwMode="auto">
                <a:xfrm>
                  <a:off x="1057275" y="2582863"/>
                  <a:ext cx="303213" cy="538163"/>
                </a:xfrm>
                <a:custGeom>
                  <a:avLst/>
                  <a:gdLst>
                    <a:gd name="T0" fmla="*/ 2147483647 w 191"/>
                    <a:gd name="T1" fmla="*/ 2147483647 h 339"/>
                    <a:gd name="T2" fmla="*/ 0 w 191"/>
                    <a:gd name="T3" fmla="*/ 2147483647 h 339"/>
                    <a:gd name="T4" fmla="*/ 2147483647 w 191"/>
                    <a:gd name="T5" fmla="*/ 2147483647 h 339"/>
                    <a:gd name="T6" fmla="*/ 2147483647 w 191"/>
                    <a:gd name="T7" fmla="*/ 2147483647 h 339"/>
                    <a:gd name="T8" fmla="*/ 2147483647 w 191"/>
                    <a:gd name="T9" fmla="*/ 0 h 339"/>
                    <a:gd name="T10" fmla="*/ 2147483647 w 191"/>
                    <a:gd name="T11" fmla="*/ 0 h 339"/>
                    <a:gd name="T12" fmla="*/ 2147483647 w 191"/>
                    <a:gd name="T13" fmla="*/ 0 h 339"/>
                    <a:gd name="T14" fmla="*/ 2147483647 w 191"/>
                    <a:gd name="T15" fmla="*/ 0 h 339"/>
                    <a:gd name="T16" fmla="*/ 0 w 191"/>
                    <a:gd name="T17" fmla="*/ 0 h 339"/>
                    <a:gd name="T18" fmla="*/ 0 w 191"/>
                    <a:gd name="T19" fmla="*/ 0 h 339"/>
                    <a:gd name="T20" fmla="*/ 0 w 191"/>
                    <a:gd name="T21" fmla="*/ 2147483647 h 339"/>
                    <a:gd name="T22" fmla="*/ 2147483647 w 191"/>
                    <a:gd name="T23" fmla="*/ 2147483647 h 33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91"/>
                    <a:gd name="T37" fmla="*/ 0 h 339"/>
                    <a:gd name="T38" fmla="*/ 191 w 191"/>
                    <a:gd name="T39" fmla="*/ 339 h 33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91" h="339">
                      <a:moveTo>
                        <a:pt x="4" y="8"/>
                      </a:moveTo>
                      <a:lnTo>
                        <a:pt x="0" y="4"/>
                      </a:lnTo>
                      <a:lnTo>
                        <a:pt x="183" y="339"/>
                      </a:lnTo>
                      <a:lnTo>
                        <a:pt x="191" y="335"/>
                      </a:lnTo>
                      <a:lnTo>
                        <a:pt x="8" y="0"/>
                      </a:lnTo>
                      <a:lnTo>
                        <a:pt x="4" y="0"/>
                      </a:lnTo>
                      <a:lnTo>
                        <a:pt x="8" y="0"/>
                      </a:lnTo>
                      <a:lnTo>
                        <a:pt x="4" y="0"/>
                      </a:lnTo>
                      <a:lnTo>
                        <a:pt x="0" y="0"/>
                      </a:lnTo>
                      <a:lnTo>
                        <a:pt x="0" y="4"/>
                      </a:lnTo>
                      <a:lnTo>
                        <a:pt x="4" y="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7331" name="Freeform 181"/>
                <p:cNvSpPr>
                  <a:spLocks/>
                </p:cNvSpPr>
                <p:nvPr/>
              </p:nvSpPr>
              <p:spPr bwMode="auto">
                <a:xfrm>
                  <a:off x="1063625" y="2563813"/>
                  <a:ext cx="84138" cy="638175"/>
                </a:xfrm>
                <a:custGeom>
                  <a:avLst/>
                  <a:gdLst>
                    <a:gd name="T0" fmla="*/ 2147483647 w 53"/>
                    <a:gd name="T1" fmla="*/ 2147483647 h 402"/>
                    <a:gd name="T2" fmla="*/ 2147483647 w 53"/>
                    <a:gd name="T3" fmla="*/ 0 h 402"/>
                    <a:gd name="T4" fmla="*/ 0 w 53"/>
                    <a:gd name="T5" fmla="*/ 2147483647 h 402"/>
                    <a:gd name="T6" fmla="*/ 0 w 53"/>
                    <a:gd name="T7" fmla="*/ 2147483647 h 402"/>
                    <a:gd name="T8" fmla="*/ 2147483647 w 53"/>
                    <a:gd name="T9" fmla="*/ 2147483647 h 402"/>
                    <a:gd name="T10" fmla="*/ 2147483647 w 53"/>
                    <a:gd name="T11" fmla="*/ 2147483647 h 402"/>
                    <a:gd name="T12" fmla="*/ 0 60000 65536"/>
                    <a:gd name="T13" fmla="*/ 0 60000 65536"/>
                    <a:gd name="T14" fmla="*/ 0 60000 65536"/>
                    <a:gd name="T15" fmla="*/ 0 60000 65536"/>
                    <a:gd name="T16" fmla="*/ 0 60000 65536"/>
                    <a:gd name="T17" fmla="*/ 0 60000 65536"/>
                    <a:gd name="T18" fmla="*/ 0 w 53"/>
                    <a:gd name="T19" fmla="*/ 0 h 402"/>
                    <a:gd name="T20" fmla="*/ 53 w 53"/>
                    <a:gd name="T21" fmla="*/ 402 h 402"/>
                  </a:gdLst>
                  <a:ahLst/>
                  <a:cxnLst>
                    <a:cxn ang="T12">
                      <a:pos x="T0" y="T1"/>
                    </a:cxn>
                    <a:cxn ang="T13">
                      <a:pos x="T2" y="T3"/>
                    </a:cxn>
                    <a:cxn ang="T14">
                      <a:pos x="T4" y="T5"/>
                    </a:cxn>
                    <a:cxn ang="T15">
                      <a:pos x="T6" y="T7"/>
                    </a:cxn>
                    <a:cxn ang="T16">
                      <a:pos x="T8" y="T9"/>
                    </a:cxn>
                    <a:cxn ang="T17">
                      <a:pos x="T10" y="T11"/>
                    </a:cxn>
                  </a:cxnLst>
                  <a:rect l="T18" t="T19" r="T20" b="T21"/>
                  <a:pathLst>
                    <a:path w="53" h="402">
                      <a:moveTo>
                        <a:pt x="53" y="402"/>
                      </a:moveTo>
                      <a:lnTo>
                        <a:pt x="53" y="0"/>
                      </a:lnTo>
                      <a:lnTo>
                        <a:pt x="0" y="16"/>
                      </a:lnTo>
                      <a:lnTo>
                        <a:pt x="0" y="398"/>
                      </a:lnTo>
                      <a:lnTo>
                        <a:pt x="53" y="402"/>
                      </a:lnTo>
                      <a:close/>
                    </a:path>
                  </a:pathLst>
                </a:custGeom>
                <a:solidFill>
                  <a:srgbClr val="999999"/>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7332" name="Freeform 182"/>
                <p:cNvSpPr>
                  <a:spLocks/>
                </p:cNvSpPr>
                <p:nvPr/>
              </p:nvSpPr>
              <p:spPr bwMode="auto">
                <a:xfrm>
                  <a:off x="1141413" y="2559050"/>
                  <a:ext cx="12700" cy="642938"/>
                </a:xfrm>
                <a:custGeom>
                  <a:avLst/>
                  <a:gdLst>
                    <a:gd name="T0" fmla="*/ 2147483647 w 8"/>
                    <a:gd name="T1" fmla="*/ 2147483647 h 405"/>
                    <a:gd name="T2" fmla="*/ 0 w 8"/>
                    <a:gd name="T3" fmla="*/ 2147483647 h 405"/>
                    <a:gd name="T4" fmla="*/ 0 w 8"/>
                    <a:gd name="T5" fmla="*/ 2147483647 h 405"/>
                    <a:gd name="T6" fmla="*/ 2147483647 w 8"/>
                    <a:gd name="T7" fmla="*/ 2147483647 h 405"/>
                    <a:gd name="T8" fmla="*/ 2147483647 w 8"/>
                    <a:gd name="T9" fmla="*/ 2147483647 h 405"/>
                    <a:gd name="T10" fmla="*/ 2147483647 w 8"/>
                    <a:gd name="T11" fmla="*/ 0 h 405"/>
                    <a:gd name="T12" fmla="*/ 2147483647 w 8"/>
                    <a:gd name="T13" fmla="*/ 2147483647 h 405"/>
                    <a:gd name="T14" fmla="*/ 2147483647 w 8"/>
                    <a:gd name="T15" fmla="*/ 0 h 405"/>
                    <a:gd name="T16" fmla="*/ 2147483647 w 8"/>
                    <a:gd name="T17" fmla="*/ 0 h 405"/>
                    <a:gd name="T18" fmla="*/ 0 w 8"/>
                    <a:gd name="T19" fmla="*/ 0 h 405"/>
                    <a:gd name="T20" fmla="*/ 0 w 8"/>
                    <a:gd name="T21" fmla="*/ 2147483647 h 405"/>
                    <a:gd name="T22" fmla="*/ 2147483647 w 8"/>
                    <a:gd name="T23" fmla="*/ 2147483647 h 40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405"/>
                    <a:gd name="T38" fmla="*/ 8 w 8"/>
                    <a:gd name="T39" fmla="*/ 405 h 40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405">
                      <a:moveTo>
                        <a:pt x="8" y="7"/>
                      </a:moveTo>
                      <a:lnTo>
                        <a:pt x="0" y="3"/>
                      </a:lnTo>
                      <a:lnTo>
                        <a:pt x="0" y="405"/>
                      </a:lnTo>
                      <a:lnTo>
                        <a:pt x="8" y="405"/>
                      </a:lnTo>
                      <a:lnTo>
                        <a:pt x="8" y="3"/>
                      </a:lnTo>
                      <a:lnTo>
                        <a:pt x="4" y="0"/>
                      </a:lnTo>
                      <a:lnTo>
                        <a:pt x="8" y="3"/>
                      </a:lnTo>
                      <a:lnTo>
                        <a:pt x="8" y="0"/>
                      </a:lnTo>
                      <a:lnTo>
                        <a:pt x="4" y="0"/>
                      </a:lnTo>
                      <a:lnTo>
                        <a:pt x="0" y="0"/>
                      </a:lnTo>
                      <a:lnTo>
                        <a:pt x="0" y="3"/>
                      </a:lnTo>
                      <a:lnTo>
                        <a:pt x="8" y="7"/>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7333" name="Freeform 183"/>
                <p:cNvSpPr>
                  <a:spLocks/>
                </p:cNvSpPr>
                <p:nvPr/>
              </p:nvSpPr>
              <p:spPr bwMode="auto">
                <a:xfrm>
                  <a:off x="1057275" y="2559050"/>
                  <a:ext cx="96838" cy="36513"/>
                </a:xfrm>
                <a:custGeom>
                  <a:avLst/>
                  <a:gdLst>
                    <a:gd name="T0" fmla="*/ 2147483647 w 61"/>
                    <a:gd name="T1" fmla="*/ 2147483647 h 23"/>
                    <a:gd name="T2" fmla="*/ 2147483647 w 61"/>
                    <a:gd name="T3" fmla="*/ 2147483647 h 23"/>
                    <a:gd name="T4" fmla="*/ 2147483647 w 61"/>
                    <a:gd name="T5" fmla="*/ 2147483647 h 23"/>
                    <a:gd name="T6" fmla="*/ 2147483647 w 61"/>
                    <a:gd name="T7" fmla="*/ 0 h 23"/>
                    <a:gd name="T8" fmla="*/ 2147483647 w 61"/>
                    <a:gd name="T9" fmla="*/ 2147483647 h 23"/>
                    <a:gd name="T10" fmla="*/ 0 w 61"/>
                    <a:gd name="T11" fmla="*/ 2147483647 h 23"/>
                    <a:gd name="T12" fmla="*/ 2147483647 w 61"/>
                    <a:gd name="T13" fmla="*/ 2147483647 h 23"/>
                    <a:gd name="T14" fmla="*/ 0 w 61"/>
                    <a:gd name="T15" fmla="*/ 2147483647 h 23"/>
                    <a:gd name="T16" fmla="*/ 0 w 61"/>
                    <a:gd name="T17" fmla="*/ 2147483647 h 23"/>
                    <a:gd name="T18" fmla="*/ 0 w 61"/>
                    <a:gd name="T19" fmla="*/ 2147483647 h 23"/>
                    <a:gd name="T20" fmla="*/ 2147483647 w 61"/>
                    <a:gd name="T21" fmla="*/ 2147483647 h 23"/>
                    <a:gd name="T22" fmla="*/ 2147483647 w 61"/>
                    <a:gd name="T23" fmla="*/ 2147483647 h 2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61"/>
                    <a:gd name="T37" fmla="*/ 0 h 23"/>
                    <a:gd name="T38" fmla="*/ 61 w 61"/>
                    <a:gd name="T39" fmla="*/ 23 h 2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61" h="23">
                      <a:moveTo>
                        <a:pt x="8" y="19"/>
                      </a:moveTo>
                      <a:lnTo>
                        <a:pt x="4" y="23"/>
                      </a:lnTo>
                      <a:lnTo>
                        <a:pt x="61" y="7"/>
                      </a:lnTo>
                      <a:lnTo>
                        <a:pt x="57" y="0"/>
                      </a:lnTo>
                      <a:lnTo>
                        <a:pt x="4" y="15"/>
                      </a:lnTo>
                      <a:lnTo>
                        <a:pt x="0" y="19"/>
                      </a:lnTo>
                      <a:lnTo>
                        <a:pt x="4" y="15"/>
                      </a:lnTo>
                      <a:lnTo>
                        <a:pt x="0" y="15"/>
                      </a:lnTo>
                      <a:lnTo>
                        <a:pt x="0" y="19"/>
                      </a:lnTo>
                      <a:lnTo>
                        <a:pt x="0" y="23"/>
                      </a:lnTo>
                      <a:lnTo>
                        <a:pt x="4" y="23"/>
                      </a:lnTo>
                      <a:lnTo>
                        <a:pt x="8" y="19"/>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7334" name="Freeform 184"/>
                <p:cNvSpPr>
                  <a:spLocks/>
                </p:cNvSpPr>
                <p:nvPr/>
              </p:nvSpPr>
              <p:spPr bwMode="auto">
                <a:xfrm>
                  <a:off x="1057275" y="2589213"/>
                  <a:ext cx="12700" cy="612775"/>
                </a:xfrm>
                <a:custGeom>
                  <a:avLst/>
                  <a:gdLst>
                    <a:gd name="T0" fmla="*/ 2147483647 w 8"/>
                    <a:gd name="T1" fmla="*/ 2147483647 h 386"/>
                    <a:gd name="T2" fmla="*/ 2147483647 w 8"/>
                    <a:gd name="T3" fmla="*/ 2147483647 h 386"/>
                    <a:gd name="T4" fmla="*/ 2147483647 w 8"/>
                    <a:gd name="T5" fmla="*/ 0 h 386"/>
                    <a:gd name="T6" fmla="*/ 0 w 8"/>
                    <a:gd name="T7" fmla="*/ 0 h 386"/>
                    <a:gd name="T8" fmla="*/ 0 w 8"/>
                    <a:gd name="T9" fmla="*/ 2147483647 h 386"/>
                    <a:gd name="T10" fmla="*/ 2147483647 w 8"/>
                    <a:gd name="T11" fmla="*/ 2147483647 h 386"/>
                    <a:gd name="T12" fmla="*/ 0 w 8"/>
                    <a:gd name="T13" fmla="*/ 2147483647 h 386"/>
                    <a:gd name="T14" fmla="*/ 0 w 8"/>
                    <a:gd name="T15" fmla="*/ 2147483647 h 386"/>
                    <a:gd name="T16" fmla="*/ 2147483647 w 8"/>
                    <a:gd name="T17" fmla="*/ 2147483647 h 386"/>
                    <a:gd name="T18" fmla="*/ 2147483647 w 8"/>
                    <a:gd name="T19" fmla="*/ 2147483647 h 386"/>
                    <a:gd name="T20" fmla="*/ 2147483647 w 8"/>
                    <a:gd name="T21" fmla="*/ 2147483647 h 386"/>
                    <a:gd name="T22" fmla="*/ 2147483647 w 8"/>
                    <a:gd name="T23" fmla="*/ 2147483647 h 38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386"/>
                    <a:gd name="T38" fmla="*/ 8 w 8"/>
                    <a:gd name="T39" fmla="*/ 386 h 38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386">
                      <a:moveTo>
                        <a:pt x="4" y="378"/>
                      </a:moveTo>
                      <a:lnTo>
                        <a:pt x="8" y="382"/>
                      </a:lnTo>
                      <a:lnTo>
                        <a:pt x="8" y="0"/>
                      </a:lnTo>
                      <a:lnTo>
                        <a:pt x="0" y="0"/>
                      </a:lnTo>
                      <a:lnTo>
                        <a:pt x="0" y="382"/>
                      </a:lnTo>
                      <a:lnTo>
                        <a:pt x="4" y="386"/>
                      </a:lnTo>
                      <a:lnTo>
                        <a:pt x="0" y="382"/>
                      </a:lnTo>
                      <a:lnTo>
                        <a:pt x="0" y="386"/>
                      </a:lnTo>
                      <a:lnTo>
                        <a:pt x="4" y="386"/>
                      </a:lnTo>
                      <a:lnTo>
                        <a:pt x="8" y="386"/>
                      </a:lnTo>
                      <a:lnTo>
                        <a:pt x="8" y="382"/>
                      </a:lnTo>
                      <a:lnTo>
                        <a:pt x="4" y="37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7335" name="Freeform 185"/>
                <p:cNvSpPr>
                  <a:spLocks/>
                </p:cNvSpPr>
                <p:nvPr/>
              </p:nvSpPr>
              <p:spPr bwMode="auto">
                <a:xfrm>
                  <a:off x="1063625" y="3189288"/>
                  <a:ext cx="90488" cy="25400"/>
                </a:xfrm>
                <a:custGeom>
                  <a:avLst/>
                  <a:gdLst>
                    <a:gd name="T0" fmla="*/ 2147483647 w 57"/>
                    <a:gd name="T1" fmla="*/ 2147483647 h 16"/>
                    <a:gd name="T2" fmla="*/ 2147483647 w 57"/>
                    <a:gd name="T3" fmla="*/ 2147483647 h 16"/>
                    <a:gd name="T4" fmla="*/ 0 w 57"/>
                    <a:gd name="T5" fmla="*/ 0 h 16"/>
                    <a:gd name="T6" fmla="*/ 0 w 57"/>
                    <a:gd name="T7" fmla="*/ 2147483647 h 16"/>
                    <a:gd name="T8" fmla="*/ 2147483647 w 57"/>
                    <a:gd name="T9" fmla="*/ 2147483647 h 16"/>
                    <a:gd name="T10" fmla="*/ 2147483647 w 57"/>
                    <a:gd name="T11" fmla="*/ 2147483647 h 16"/>
                    <a:gd name="T12" fmla="*/ 2147483647 w 57"/>
                    <a:gd name="T13" fmla="*/ 2147483647 h 16"/>
                    <a:gd name="T14" fmla="*/ 2147483647 w 57"/>
                    <a:gd name="T15" fmla="*/ 2147483647 h 16"/>
                    <a:gd name="T16" fmla="*/ 2147483647 w 57"/>
                    <a:gd name="T17" fmla="*/ 2147483647 h 16"/>
                    <a:gd name="T18" fmla="*/ 2147483647 w 57"/>
                    <a:gd name="T19" fmla="*/ 2147483647 h 16"/>
                    <a:gd name="T20" fmla="*/ 2147483647 w 57"/>
                    <a:gd name="T21" fmla="*/ 2147483647 h 16"/>
                    <a:gd name="T22" fmla="*/ 2147483647 w 57"/>
                    <a:gd name="T23" fmla="*/ 2147483647 h 1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57"/>
                    <a:gd name="T37" fmla="*/ 0 h 16"/>
                    <a:gd name="T38" fmla="*/ 57 w 57"/>
                    <a:gd name="T39" fmla="*/ 16 h 1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57" h="16">
                      <a:moveTo>
                        <a:pt x="49" y="8"/>
                      </a:moveTo>
                      <a:lnTo>
                        <a:pt x="53" y="4"/>
                      </a:lnTo>
                      <a:lnTo>
                        <a:pt x="0" y="0"/>
                      </a:lnTo>
                      <a:lnTo>
                        <a:pt x="0" y="8"/>
                      </a:lnTo>
                      <a:lnTo>
                        <a:pt x="53" y="16"/>
                      </a:lnTo>
                      <a:lnTo>
                        <a:pt x="57" y="8"/>
                      </a:lnTo>
                      <a:lnTo>
                        <a:pt x="53" y="16"/>
                      </a:lnTo>
                      <a:lnTo>
                        <a:pt x="57" y="12"/>
                      </a:lnTo>
                      <a:lnTo>
                        <a:pt x="57" y="8"/>
                      </a:lnTo>
                      <a:lnTo>
                        <a:pt x="53" y="4"/>
                      </a:lnTo>
                      <a:lnTo>
                        <a:pt x="49" y="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7336" name="Freeform 186"/>
                <p:cNvSpPr>
                  <a:spLocks/>
                </p:cNvSpPr>
                <p:nvPr/>
              </p:nvSpPr>
              <p:spPr bwMode="auto">
                <a:xfrm>
                  <a:off x="1147763" y="2563813"/>
                  <a:ext cx="225425" cy="638175"/>
                </a:xfrm>
                <a:custGeom>
                  <a:avLst/>
                  <a:gdLst>
                    <a:gd name="T0" fmla="*/ 0 w 142"/>
                    <a:gd name="T1" fmla="*/ 2147483647 h 402"/>
                    <a:gd name="T2" fmla="*/ 0 w 142"/>
                    <a:gd name="T3" fmla="*/ 0 h 402"/>
                    <a:gd name="T4" fmla="*/ 2147483647 w 142"/>
                    <a:gd name="T5" fmla="*/ 2147483647 h 402"/>
                    <a:gd name="T6" fmla="*/ 2147483647 w 142"/>
                    <a:gd name="T7" fmla="*/ 2147483647 h 402"/>
                    <a:gd name="T8" fmla="*/ 0 w 142"/>
                    <a:gd name="T9" fmla="*/ 2147483647 h 402"/>
                    <a:gd name="T10" fmla="*/ 0 w 142"/>
                    <a:gd name="T11" fmla="*/ 2147483647 h 402"/>
                    <a:gd name="T12" fmla="*/ 0 60000 65536"/>
                    <a:gd name="T13" fmla="*/ 0 60000 65536"/>
                    <a:gd name="T14" fmla="*/ 0 60000 65536"/>
                    <a:gd name="T15" fmla="*/ 0 60000 65536"/>
                    <a:gd name="T16" fmla="*/ 0 60000 65536"/>
                    <a:gd name="T17" fmla="*/ 0 60000 65536"/>
                    <a:gd name="T18" fmla="*/ 0 w 142"/>
                    <a:gd name="T19" fmla="*/ 0 h 402"/>
                    <a:gd name="T20" fmla="*/ 142 w 142"/>
                    <a:gd name="T21" fmla="*/ 402 h 402"/>
                  </a:gdLst>
                  <a:ahLst/>
                  <a:cxnLst>
                    <a:cxn ang="T12">
                      <a:pos x="T0" y="T1"/>
                    </a:cxn>
                    <a:cxn ang="T13">
                      <a:pos x="T2" y="T3"/>
                    </a:cxn>
                    <a:cxn ang="T14">
                      <a:pos x="T4" y="T5"/>
                    </a:cxn>
                    <a:cxn ang="T15">
                      <a:pos x="T6" y="T7"/>
                    </a:cxn>
                    <a:cxn ang="T16">
                      <a:pos x="T8" y="T9"/>
                    </a:cxn>
                    <a:cxn ang="T17">
                      <a:pos x="T10" y="T11"/>
                    </a:cxn>
                  </a:cxnLst>
                  <a:rect l="T18" t="T19" r="T20" b="T21"/>
                  <a:pathLst>
                    <a:path w="142" h="402">
                      <a:moveTo>
                        <a:pt x="0" y="402"/>
                      </a:moveTo>
                      <a:lnTo>
                        <a:pt x="0" y="0"/>
                      </a:lnTo>
                      <a:lnTo>
                        <a:pt x="142" y="63"/>
                      </a:lnTo>
                      <a:lnTo>
                        <a:pt x="142" y="355"/>
                      </a:lnTo>
                      <a:lnTo>
                        <a:pt x="0" y="402"/>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7337" name="Freeform 187"/>
                <p:cNvSpPr>
                  <a:spLocks/>
                </p:cNvSpPr>
                <p:nvPr/>
              </p:nvSpPr>
              <p:spPr bwMode="auto">
                <a:xfrm>
                  <a:off x="1141413" y="2559050"/>
                  <a:ext cx="12700" cy="642938"/>
                </a:xfrm>
                <a:custGeom>
                  <a:avLst/>
                  <a:gdLst>
                    <a:gd name="T0" fmla="*/ 2147483647 w 8"/>
                    <a:gd name="T1" fmla="*/ 0 h 405"/>
                    <a:gd name="T2" fmla="*/ 0 w 8"/>
                    <a:gd name="T3" fmla="*/ 2147483647 h 405"/>
                    <a:gd name="T4" fmla="*/ 0 w 8"/>
                    <a:gd name="T5" fmla="*/ 2147483647 h 405"/>
                    <a:gd name="T6" fmla="*/ 2147483647 w 8"/>
                    <a:gd name="T7" fmla="*/ 2147483647 h 405"/>
                    <a:gd name="T8" fmla="*/ 2147483647 w 8"/>
                    <a:gd name="T9" fmla="*/ 2147483647 h 405"/>
                    <a:gd name="T10" fmla="*/ 2147483647 w 8"/>
                    <a:gd name="T11" fmla="*/ 2147483647 h 405"/>
                    <a:gd name="T12" fmla="*/ 2147483647 w 8"/>
                    <a:gd name="T13" fmla="*/ 2147483647 h 405"/>
                    <a:gd name="T14" fmla="*/ 2147483647 w 8"/>
                    <a:gd name="T15" fmla="*/ 0 h 405"/>
                    <a:gd name="T16" fmla="*/ 2147483647 w 8"/>
                    <a:gd name="T17" fmla="*/ 0 h 405"/>
                    <a:gd name="T18" fmla="*/ 0 w 8"/>
                    <a:gd name="T19" fmla="*/ 0 h 405"/>
                    <a:gd name="T20" fmla="*/ 0 w 8"/>
                    <a:gd name="T21" fmla="*/ 2147483647 h 405"/>
                    <a:gd name="T22" fmla="*/ 2147483647 w 8"/>
                    <a:gd name="T23" fmla="*/ 0 h 40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405"/>
                    <a:gd name="T38" fmla="*/ 8 w 8"/>
                    <a:gd name="T39" fmla="*/ 405 h 40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405">
                      <a:moveTo>
                        <a:pt x="8" y="0"/>
                      </a:moveTo>
                      <a:lnTo>
                        <a:pt x="0" y="3"/>
                      </a:lnTo>
                      <a:lnTo>
                        <a:pt x="0" y="405"/>
                      </a:lnTo>
                      <a:lnTo>
                        <a:pt x="8" y="405"/>
                      </a:lnTo>
                      <a:lnTo>
                        <a:pt x="8" y="3"/>
                      </a:lnTo>
                      <a:lnTo>
                        <a:pt x="4" y="7"/>
                      </a:lnTo>
                      <a:lnTo>
                        <a:pt x="8" y="3"/>
                      </a:lnTo>
                      <a:lnTo>
                        <a:pt x="8" y="0"/>
                      </a:lnTo>
                      <a:lnTo>
                        <a:pt x="4" y="0"/>
                      </a:lnTo>
                      <a:lnTo>
                        <a:pt x="0" y="0"/>
                      </a:lnTo>
                      <a:lnTo>
                        <a:pt x="0" y="3"/>
                      </a:lnTo>
                      <a:lnTo>
                        <a:pt x="8"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7338" name="Freeform 188"/>
                <p:cNvSpPr>
                  <a:spLocks/>
                </p:cNvSpPr>
                <p:nvPr/>
              </p:nvSpPr>
              <p:spPr bwMode="auto">
                <a:xfrm>
                  <a:off x="1147763" y="2559050"/>
                  <a:ext cx="231775" cy="111125"/>
                </a:xfrm>
                <a:custGeom>
                  <a:avLst/>
                  <a:gdLst>
                    <a:gd name="T0" fmla="*/ 2147483647 w 146"/>
                    <a:gd name="T1" fmla="*/ 2147483647 h 70"/>
                    <a:gd name="T2" fmla="*/ 2147483647 w 146"/>
                    <a:gd name="T3" fmla="*/ 2147483647 h 70"/>
                    <a:gd name="T4" fmla="*/ 2147483647 w 146"/>
                    <a:gd name="T5" fmla="*/ 0 h 70"/>
                    <a:gd name="T6" fmla="*/ 0 w 146"/>
                    <a:gd name="T7" fmla="*/ 2147483647 h 70"/>
                    <a:gd name="T8" fmla="*/ 2147483647 w 146"/>
                    <a:gd name="T9" fmla="*/ 2147483647 h 70"/>
                    <a:gd name="T10" fmla="*/ 2147483647 w 146"/>
                    <a:gd name="T11" fmla="*/ 2147483647 h 70"/>
                    <a:gd name="T12" fmla="*/ 2147483647 w 146"/>
                    <a:gd name="T13" fmla="*/ 2147483647 h 70"/>
                    <a:gd name="T14" fmla="*/ 2147483647 w 146"/>
                    <a:gd name="T15" fmla="*/ 2147483647 h 70"/>
                    <a:gd name="T16" fmla="*/ 2147483647 w 146"/>
                    <a:gd name="T17" fmla="*/ 2147483647 h 70"/>
                    <a:gd name="T18" fmla="*/ 2147483647 w 146"/>
                    <a:gd name="T19" fmla="*/ 2147483647 h 70"/>
                    <a:gd name="T20" fmla="*/ 2147483647 w 146"/>
                    <a:gd name="T21" fmla="*/ 2147483647 h 70"/>
                    <a:gd name="T22" fmla="*/ 2147483647 w 146"/>
                    <a:gd name="T23" fmla="*/ 2147483647 h 7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46"/>
                    <a:gd name="T37" fmla="*/ 0 h 70"/>
                    <a:gd name="T38" fmla="*/ 146 w 146"/>
                    <a:gd name="T39" fmla="*/ 70 h 7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46" h="70">
                      <a:moveTo>
                        <a:pt x="146" y="66"/>
                      </a:moveTo>
                      <a:lnTo>
                        <a:pt x="142" y="62"/>
                      </a:lnTo>
                      <a:lnTo>
                        <a:pt x="4" y="0"/>
                      </a:lnTo>
                      <a:lnTo>
                        <a:pt x="0" y="7"/>
                      </a:lnTo>
                      <a:lnTo>
                        <a:pt x="138" y="70"/>
                      </a:lnTo>
                      <a:lnTo>
                        <a:pt x="134" y="66"/>
                      </a:lnTo>
                      <a:lnTo>
                        <a:pt x="138" y="70"/>
                      </a:lnTo>
                      <a:lnTo>
                        <a:pt x="142" y="70"/>
                      </a:lnTo>
                      <a:lnTo>
                        <a:pt x="146" y="66"/>
                      </a:lnTo>
                      <a:lnTo>
                        <a:pt x="146" y="62"/>
                      </a:lnTo>
                      <a:lnTo>
                        <a:pt x="142" y="62"/>
                      </a:lnTo>
                      <a:lnTo>
                        <a:pt x="146" y="66"/>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7339" name="Freeform 189"/>
                <p:cNvSpPr>
                  <a:spLocks/>
                </p:cNvSpPr>
                <p:nvPr/>
              </p:nvSpPr>
              <p:spPr bwMode="auto">
                <a:xfrm>
                  <a:off x="1360488" y="2663825"/>
                  <a:ext cx="19050" cy="469900"/>
                </a:xfrm>
                <a:custGeom>
                  <a:avLst/>
                  <a:gdLst>
                    <a:gd name="T0" fmla="*/ 2147483647 w 12"/>
                    <a:gd name="T1" fmla="*/ 2147483647 h 296"/>
                    <a:gd name="T2" fmla="*/ 2147483647 w 12"/>
                    <a:gd name="T3" fmla="*/ 2147483647 h 296"/>
                    <a:gd name="T4" fmla="*/ 2147483647 w 12"/>
                    <a:gd name="T5" fmla="*/ 0 h 296"/>
                    <a:gd name="T6" fmla="*/ 0 w 12"/>
                    <a:gd name="T7" fmla="*/ 0 h 296"/>
                    <a:gd name="T8" fmla="*/ 0 w 12"/>
                    <a:gd name="T9" fmla="*/ 2147483647 h 296"/>
                    <a:gd name="T10" fmla="*/ 2147483647 w 12"/>
                    <a:gd name="T11" fmla="*/ 2147483647 h 296"/>
                    <a:gd name="T12" fmla="*/ 0 w 12"/>
                    <a:gd name="T13" fmla="*/ 2147483647 h 296"/>
                    <a:gd name="T14" fmla="*/ 2147483647 w 12"/>
                    <a:gd name="T15" fmla="*/ 2147483647 h 296"/>
                    <a:gd name="T16" fmla="*/ 2147483647 w 12"/>
                    <a:gd name="T17" fmla="*/ 2147483647 h 296"/>
                    <a:gd name="T18" fmla="*/ 2147483647 w 12"/>
                    <a:gd name="T19" fmla="*/ 2147483647 h 296"/>
                    <a:gd name="T20" fmla="*/ 2147483647 w 12"/>
                    <a:gd name="T21" fmla="*/ 2147483647 h 296"/>
                    <a:gd name="T22" fmla="*/ 2147483647 w 12"/>
                    <a:gd name="T23" fmla="*/ 2147483647 h 29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296"/>
                    <a:gd name="T38" fmla="*/ 12 w 12"/>
                    <a:gd name="T39" fmla="*/ 296 h 29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296">
                      <a:moveTo>
                        <a:pt x="8" y="296"/>
                      </a:moveTo>
                      <a:lnTo>
                        <a:pt x="12" y="292"/>
                      </a:lnTo>
                      <a:lnTo>
                        <a:pt x="12" y="0"/>
                      </a:lnTo>
                      <a:lnTo>
                        <a:pt x="0" y="0"/>
                      </a:lnTo>
                      <a:lnTo>
                        <a:pt x="0" y="292"/>
                      </a:lnTo>
                      <a:lnTo>
                        <a:pt x="4" y="288"/>
                      </a:lnTo>
                      <a:lnTo>
                        <a:pt x="0" y="292"/>
                      </a:lnTo>
                      <a:lnTo>
                        <a:pt x="4" y="296"/>
                      </a:lnTo>
                      <a:lnTo>
                        <a:pt x="8" y="296"/>
                      </a:lnTo>
                      <a:lnTo>
                        <a:pt x="12" y="292"/>
                      </a:lnTo>
                      <a:lnTo>
                        <a:pt x="8" y="296"/>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7340" name="Freeform 190"/>
                <p:cNvSpPr>
                  <a:spLocks/>
                </p:cNvSpPr>
                <p:nvPr/>
              </p:nvSpPr>
              <p:spPr bwMode="auto">
                <a:xfrm>
                  <a:off x="1141413" y="3121025"/>
                  <a:ext cx="231775" cy="93663"/>
                </a:xfrm>
                <a:custGeom>
                  <a:avLst/>
                  <a:gdLst>
                    <a:gd name="T0" fmla="*/ 0 w 146"/>
                    <a:gd name="T1" fmla="*/ 2147483647 h 59"/>
                    <a:gd name="T2" fmla="*/ 2147483647 w 146"/>
                    <a:gd name="T3" fmla="*/ 2147483647 h 59"/>
                    <a:gd name="T4" fmla="*/ 2147483647 w 146"/>
                    <a:gd name="T5" fmla="*/ 2147483647 h 59"/>
                    <a:gd name="T6" fmla="*/ 2147483647 w 146"/>
                    <a:gd name="T7" fmla="*/ 0 h 59"/>
                    <a:gd name="T8" fmla="*/ 2147483647 w 146"/>
                    <a:gd name="T9" fmla="*/ 2147483647 h 59"/>
                    <a:gd name="T10" fmla="*/ 2147483647 w 146"/>
                    <a:gd name="T11" fmla="*/ 2147483647 h 59"/>
                    <a:gd name="T12" fmla="*/ 2147483647 w 146"/>
                    <a:gd name="T13" fmla="*/ 2147483647 h 59"/>
                    <a:gd name="T14" fmla="*/ 0 w 146"/>
                    <a:gd name="T15" fmla="*/ 2147483647 h 59"/>
                    <a:gd name="T16" fmla="*/ 0 w 146"/>
                    <a:gd name="T17" fmla="*/ 2147483647 h 59"/>
                    <a:gd name="T18" fmla="*/ 0 w 146"/>
                    <a:gd name="T19" fmla="*/ 2147483647 h 59"/>
                    <a:gd name="T20" fmla="*/ 2147483647 w 146"/>
                    <a:gd name="T21" fmla="*/ 2147483647 h 59"/>
                    <a:gd name="T22" fmla="*/ 0 w 146"/>
                    <a:gd name="T23" fmla="*/ 2147483647 h 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46"/>
                    <a:gd name="T37" fmla="*/ 0 h 59"/>
                    <a:gd name="T38" fmla="*/ 146 w 146"/>
                    <a:gd name="T39" fmla="*/ 59 h 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46" h="59">
                      <a:moveTo>
                        <a:pt x="0" y="51"/>
                      </a:moveTo>
                      <a:lnTo>
                        <a:pt x="4" y="59"/>
                      </a:lnTo>
                      <a:lnTo>
                        <a:pt x="146" y="8"/>
                      </a:lnTo>
                      <a:lnTo>
                        <a:pt x="142" y="0"/>
                      </a:lnTo>
                      <a:lnTo>
                        <a:pt x="4" y="47"/>
                      </a:lnTo>
                      <a:lnTo>
                        <a:pt x="8" y="51"/>
                      </a:lnTo>
                      <a:lnTo>
                        <a:pt x="4" y="47"/>
                      </a:lnTo>
                      <a:lnTo>
                        <a:pt x="0" y="51"/>
                      </a:lnTo>
                      <a:lnTo>
                        <a:pt x="0" y="55"/>
                      </a:lnTo>
                      <a:lnTo>
                        <a:pt x="4" y="59"/>
                      </a:lnTo>
                      <a:lnTo>
                        <a:pt x="0" y="51"/>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7341" name="Freeform 191"/>
                <p:cNvSpPr>
                  <a:spLocks/>
                </p:cNvSpPr>
                <p:nvPr/>
              </p:nvSpPr>
              <p:spPr bwMode="auto">
                <a:xfrm>
                  <a:off x="1076325" y="2582863"/>
                  <a:ext cx="52388" cy="606425"/>
                </a:xfrm>
                <a:custGeom>
                  <a:avLst/>
                  <a:gdLst>
                    <a:gd name="T0" fmla="*/ 2147483647 w 33"/>
                    <a:gd name="T1" fmla="*/ 2147483647 h 382"/>
                    <a:gd name="T2" fmla="*/ 2147483647 w 33"/>
                    <a:gd name="T3" fmla="*/ 2147483647 h 382"/>
                    <a:gd name="T4" fmla="*/ 2147483647 w 33"/>
                    <a:gd name="T5" fmla="*/ 2147483647 h 382"/>
                    <a:gd name="T6" fmla="*/ 2147483647 w 33"/>
                    <a:gd name="T7" fmla="*/ 2147483647 h 382"/>
                    <a:gd name="T8" fmla="*/ 2147483647 w 33"/>
                    <a:gd name="T9" fmla="*/ 2147483647 h 382"/>
                    <a:gd name="T10" fmla="*/ 2147483647 w 33"/>
                    <a:gd name="T11" fmla="*/ 2147483647 h 382"/>
                    <a:gd name="T12" fmla="*/ 2147483647 w 33"/>
                    <a:gd name="T13" fmla="*/ 2147483647 h 382"/>
                    <a:gd name="T14" fmla="*/ 2147483647 w 33"/>
                    <a:gd name="T15" fmla="*/ 2147483647 h 382"/>
                    <a:gd name="T16" fmla="*/ 2147483647 w 33"/>
                    <a:gd name="T17" fmla="*/ 2147483647 h 382"/>
                    <a:gd name="T18" fmla="*/ 2147483647 w 33"/>
                    <a:gd name="T19" fmla="*/ 2147483647 h 382"/>
                    <a:gd name="T20" fmla="*/ 2147483647 w 33"/>
                    <a:gd name="T21" fmla="*/ 2147483647 h 382"/>
                    <a:gd name="T22" fmla="*/ 2147483647 w 33"/>
                    <a:gd name="T23" fmla="*/ 0 h 382"/>
                    <a:gd name="T24" fmla="*/ 2147483647 w 33"/>
                    <a:gd name="T25" fmla="*/ 0 h 382"/>
                    <a:gd name="T26" fmla="*/ 2147483647 w 33"/>
                    <a:gd name="T27" fmla="*/ 0 h 382"/>
                    <a:gd name="T28" fmla="*/ 2147483647 w 33"/>
                    <a:gd name="T29" fmla="*/ 2147483647 h 382"/>
                    <a:gd name="T30" fmla="*/ 2147483647 w 33"/>
                    <a:gd name="T31" fmla="*/ 2147483647 h 382"/>
                    <a:gd name="T32" fmla="*/ 0 w 33"/>
                    <a:gd name="T33" fmla="*/ 2147483647 h 382"/>
                    <a:gd name="T34" fmla="*/ 0 w 33"/>
                    <a:gd name="T35" fmla="*/ 2147483647 h 382"/>
                    <a:gd name="T36" fmla="*/ 0 w 33"/>
                    <a:gd name="T37" fmla="*/ 2147483647 h 382"/>
                    <a:gd name="T38" fmla="*/ 0 w 33"/>
                    <a:gd name="T39" fmla="*/ 2147483647 h 382"/>
                    <a:gd name="T40" fmla="*/ 0 w 33"/>
                    <a:gd name="T41" fmla="*/ 2147483647 h 382"/>
                    <a:gd name="T42" fmla="*/ 2147483647 w 33"/>
                    <a:gd name="T43" fmla="*/ 2147483647 h 382"/>
                    <a:gd name="T44" fmla="*/ 2147483647 w 33"/>
                    <a:gd name="T45" fmla="*/ 2147483647 h 382"/>
                    <a:gd name="T46" fmla="*/ 2147483647 w 33"/>
                    <a:gd name="T47" fmla="*/ 2147483647 h 382"/>
                    <a:gd name="T48" fmla="*/ 2147483647 w 33"/>
                    <a:gd name="T49" fmla="*/ 2147483647 h 38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3"/>
                    <a:gd name="T76" fmla="*/ 0 h 382"/>
                    <a:gd name="T77" fmla="*/ 33 w 33"/>
                    <a:gd name="T78" fmla="*/ 382 h 38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3" h="382">
                      <a:moveTo>
                        <a:pt x="16" y="382"/>
                      </a:moveTo>
                      <a:lnTo>
                        <a:pt x="16" y="382"/>
                      </a:lnTo>
                      <a:lnTo>
                        <a:pt x="21" y="378"/>
                      </a:lnTo>
                      <a:lnTo>
                        <a:pt x="25" y="374"/>
                      </a:lnTo>
                      <a:lnTo>
                        <a:pt x="29" y="370"/>
                      </a:lnTo>
                      <a:lnTo>
                        <a:pt x="33" y="366"/>
                      </a:lnTo>
                      <a:lnTo>
                        <a:pt x="33" y="16"/>
                      </a:lnTo>
                      <a:lnTo>
                        <a:pt x="29" y="12"/>
                      </a:lnTo>
                      <a:lnTo>
                        <a:pt x="25" y="8"/>
                      </a:lnTo>
                      <a:lnTo>
                        <a:pt x="21" y="4"/>
                      </a:lnTo>
                      <a:lnTo>
                        <a:pt x="16" y="0"/>
                      </a:lnTo>
                      <a:lnTo>
                        <a:pt x="8" y="4"/>
                      </a:lnTo>
                      <a:lnTo>
                        <a:pt x="4" y="8"/>
                      </a:lnTo>
                      <a:lnTo>
                        <a:pt x="0" y="12"/>
                      </a:lnTo>
                      <a:lnTo>
                        <a:pt x="0" y="16"/>
                      </a:lnTo>
                      <a:lnTo>
                        <a:pt x="0" y="366"/>
                      </a:lnTo>
                      <a:lnTo>
                        <a:pt x="0" y="370"/>
                      </a:lnTo>
                      <a:lnTo>
                        <a:pt x="4" y="374"/>
                      </a:lnTo>
                      <a:lnTo>
                        <a:pt x="8" y="378"/>
                      </a:lnTo>
                      <a:lnTo>
                        <a:pt x="16" y="382"/>
                      </a:lnTo>
                      <a:close/>
                    </a:path>
                  </a:pathLst>
                </a:custGeom>
                <a:solidFill>
                  <a:srgbClr val="666666"/>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7342" name="Freeform 192"/>
                <p:cNvSpPr>
                  <a:spLocks/>
                </p:cNvSpPr>
                <p:nvPr/>
              </p:nvSpPr>
              <p:spPr bwMode="auto">
                <a:xfrm>
                  <a:off x="1076325" y="2582863"/>
                  <a:ext cx="52388" cy="606425"/>
                </a:xfrm>
                <a:custGeom>
                  <a:avLst/>
                  <a:gdLst>
                    <a:gd name="T0" fmla="*/ 2147483647 w 33"/>
                    <a:gd name="T1" fmla="*/ 2147483647 h 382"/>
                    <a:gd name="T2" fmla="*/ 2147483647 w 33"/>
                    <a:gd name="T3" fmla="*/ 2147483647 h 382"/>
                    <a:gd name="T4" fmla="*/ 2147483647 w 33"/>
                    <a:gd name="T5" fmla="*/ 2147483647 h 382"/>
                    <a:gd name="T6" fmla="*/ 2147483647 w 33"/>
                    <a:gd name="T7" fmla="*/ 2147483647 h 382"/>
                    <a:gd name="T8" fmla="*/ 2147483647 w 33"/>
                    <a:gd name="T9" fmla="*/ 2147483647 h 382"/>
                    <a:gd name="T10" fmla="*/ 2147483647 w 33"/>
                    <a:gd name="T11" fmla="*/ 2147483647 h 382"/>
                    <a:gd name="T12" fmla="*/ 2147483647 w 33"/>
                    <a:gd name="T13" fmla="*/ 2147483647 h 382"/>
                    <a:gd name="T14" fmla="*/ 2147483647 w 33"/>
                    <a:gd name="T15" fmla="*/ 2147483647 h 382"/>
                    <a:gd name="T16" fmla="*/ 2147483647 w 33"/>
                    <a:gd name="T17" fmla="*/ 2147483647 h 382"/>
                    <a:gd name="T18" fmla="*/ 2147483647 w 33"/>
                    <a:gd name="T19" fmla="*/ 2147483647 h 382"/>
                    <a:gd name="T20" fmla="*/ 2147483647 w 33"/>
                    <a:gd name="T21" fmla="*/ 2147483647 h 382"/>
                    <a:gd name="T22" fmla="*/ 2147483647 w 33"/>
                    <a:gd name="T23" fmla="*/ 0 h 382"/>
                    <a:gd name="T24" fmla="*/ 2147483647 w 33"/>
                    <a:gd name="T25" fmla="*/ 0 h 382"/>
                    <a:gd name="T26" fmla="*/ 2147483647 w 33"/>
                    <a:gd name="T27" fmla="*/ 0 h 382"/>
                    <a:gd name="T28" fmla="*/ 2147483647 w 33"/>
                    <a:gd name="T29" fmla="*/ 2147483647 h 382"/>
                    <a:gd name="T30" fmla="*/ 2147483647 w 33"/>
                    <a:gd name="T31" fmla="*/ 2147483647 h 382"/>
                    <a:gd name="T32" fmla="*/ 0 w 33"/>
                    <a:gd name="T33" fmla="*/ 2147483647 h 382"/>
                    <a:gd name="T34" fmla="*/ 0 w 33"/>
                    <a:gd name="T35" fmla="*/ 2147483647 h 382"/>
                    <a:gd name="T36" fmla="*/ 0 w 33"/>
                    <a:gd name="T37" fmla="*/ 2147483647 h 382"/>
                    <a:gd name="T38" fmla="*/ 0 w 33"/>
                    <a:gd name="T39" fmla="*/ 2147483647 h 382"/>
                    <a:gd name="T40" fmla="*/ 0 w 33"/>
                    <a:gd name="T41" fmla="*/ 2147483647 h 382"/>
                    <a:gd name="T42" fmla="*/ 2147483647 w 33"/>
                    <a:gd name="T43" fmla="*/ 2147483647 h 382"/>
                    <a:gd name="T44" fmla="*/ 2147483647 w 33"/>
                    <a:gd name="T45" fmla="*/ 2147483647 h 382"/>
                    <a:gd name="T46" fmla="*/ 2147483647 w 33"/>
                    <a:gd name="T47" fmla="*/ 2147483647 h 382"/>
                    <a:gd name="T48" fmla="*/ 2147483647 w 33"/>
                    <a:gd name="T49" fmla="*/ 2147483647 h 38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3"/>
                    <a:gd name="T76" fmla="*/ 0 h 382"/>
                    <a:gd name="T77" fmla="*/ 33 w 33"/>
                    <a:gd name="T78" fmla="*/ 382 h 38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3" h="382">
                      <a:moveTo>
                        <a:pt x="16" y="382"/>
                      </a:moveTo>
                      <a:lnTo>
                        <a:pt x="16" y="382"/>
                      </a:lnTo>
                      <a:lnTo>
                        <a:pt x="21" y="378"/>
                      </a:lnTo>
                      <a:lnTo>
                        <a:pt x="25" y="374"/>
                      </a:lnTo>
                      <a:lnTo>
                        <a:pt x="29" y="370"/>
                      </a:lnTo>
                      <a:lnTo>
                        <a:pt x="33" y="366"/>
                      </a:lnTo>
                      <a:lnTo>
                        <a:pt x="33" y="16"/>
                      </a:lnTo>
                      <a:lnTo>
                        <a:pt x="29" y="12"/>
                      </a:lnTo>
                      <a:lnTo>
                        <a:pt x="25" y="8"/>
                      </a:lnTo>
                      <a:lnTo>
                        <a:pt x="21" y="4"/>
                      </a:lnTo>
                      <a:lnTo>
                        <a:pt x="16" y="0"/>
                      </a:lnTo>
                      <a:lnTo>
                        <a:pt x="8" y="4"/>
                      </a:lnTo>
                      <a:lnTo>
                        <a:pt x="4" y="8"/>
                      </a:lnTo>
                      <a:lnTo>
                        <a:pt x="0" y="12"/>
                      </a:lnTo>
                      <a:lnTo>
                        <a:pt x="0" y="16"/>
                      </a:lnTo>
                      <a:lnTo>
                        <a:pt x="0" y="366"/>
                      </a:lnTo>
                      <a:lnTo>
                        <a:pt x="0" y="370"/>
                      </a:lnTo>
                      <a:lnTo>
                        <a:pt x="4" y="374"/>
                      </a:lnTo>
                      <a:lnTo>
                        <a:pt x="8" y="378"/>
                      </a:lnTo>
                      <a:lnTo>
                        <a:pt x="16" y="382"/>
                      </a:lnTo>
                    </a:path>
                  </a:pathLst>
                </a:custGeom>
                <a:noFill/>
                <a:ln w="0">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57343" name="Line 193"/>
                <p:cNvSpPr>
                  <a:spLocks noChangeShapeType="1"/>
                </p:cNvSpPr>
                <p:nvPr/>
              </p:nvSpPr>
              <p:spPr bwMode="auto">
                <a:xfrm>
                  <a:off x="1076325" y="2708275"/>
                  <a:ext cx="52388" cy="1588"/>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7344" name="Line 194"/>
                <p:cNvSpPr>
                  <a:spLocks noChangeShapeType="1"/>
                </p:cNvSpPr>
                <p:nvPr/>
              </p:nvSpPr>
              <p:spPr bwMode="auto">
                <a:xfrm flipV="1">
                  <a:off x="1076325" y="2944813"/>
                  <a:ext cx="52388" cy="635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7345" name="Line 195"/>
                <p:cNvSpPr>
                  <a:spLocks noChangeShapeType="1"/>
                </p:cNvSpPr>
                <p:nvPr/>
              </p:nvSpPr>
              <p:spPr bwMode="auto">
                <a:xfrm flipV="1">
                  <a:off x="1154113" y="3114675"/>
                  <a:ext cx="212725" cy="61913"/>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7346" name="Freeform 196"/>
                <p:cNvSpPr>
                  <a:spLocks/>
                </p:cNvSpPr>
                <p:nvPr/>
              </p:nvSpPr>
              <p:spPr bwMode="auto">
                <a:xfrm>
                  <a:off x="1147763" y="3133725"/>
                  <a:ext cx="206375" cy="93663"/>
                </a:xfrm>
                <a:custGeom>
                  <a:avLst/>
                  <a:gdLst>
                    <a:gd name="T0" fmla="*/ 0 w 130"/>
                    <a:gd name="T1" fmla="*/ 2147483647 h 59"/>
                    <a:gd name="T2" fmla="*/ 0 w 130"/>
                    <a:gd name="T3" fmla="*/ 2147483647 h 59"/>
                    <a:gd name="T4" fmla="*/ 2147483647 w 130"/>
                    <a:gd name="T5" fmla="*/ 2147483647 h 59"/>
                    <a:gd name="T6" fmla="*/ 2147483647 w 130"/>
                    <a:gd name="T7" fmla="*/ 0 h 59"/>
                    <a:gd name="T8" fmla="*/ 0 w 130"/>
                    <a:gd name="T9" fmla="*/ 2147483647 h 59"/>
                    <a:gd name="T10" fmla="*/ 0 w 130"/>
                    <a:gd name="T11" fmla="*/ 2147483647 h 59"/>
                    <a:gd name="T12" fmla="*/ 0 60000 65536"/>
                    <a:gd name="T13" fmla="*/ 0 60000 65536"/>
                    <a:gd name="T14" fmla="*/ 0 60000 65536"/>
                    <a:gd name="T15" fmla="*/ 0 60000 65536"/>
                    <a:gd name="T16" fmla="*/ 0 60000 65536"/>
                    <a:gd name="T17" fmla="*/ 0 60000 65536"/>
                    <a:gd name="T18" fmla="*/ 0 w 130"/>
                    <a:gd name="T19" fmla="*/ 0 h 59"/>
                    <a:gd name="T20" fmla="*/ 130 w 130"/>
                    <a:gd name="T21" fmla="*/ 59 h 59"/>
                  </a:gdLst>
                  <a:ahLst/>
                  <a:cxnLst>
                    <a:cxn ang="T12">
                      <a:pos x="T0" y="T1"/>
                    </a:cxn>
                    <a:cxn ang="T13">
                      <a:pos x="T2" y="T3"/>
                    </a:cxn>
                    <a:cxn ang="T14">
                      <a:pos x="T4" y="T5"/>
                    </a:cxn>
                    <a:cxn ang="T15">
                      <a:pos x="T6" y="T7"/>
                    </a:cxn>
                    <a:cxn ang="T16">
                      <a:pos x="T8" y="T9"/>
                    </a:cxn>
                    <a:cxn ang="T17">
                      <a:pos x="T10" y="T11"/>
                    </a:cxn>
                  </a:cxnLst>
                  <a:rect l="T18" t="T19" r="T20" b="T21"/>
                  <a:pathLst>
                    <a:path w="130" h="59">
                      <a:moveTo>
                        <a:pt x="0" y="43"/>
                      </a:moveTo>
                      <a:lnTo>
                        <a:pt x="0" y="59"/>
                      </a:lnTo>
                      <a:lnTo>
                        <a:pt x="130" y="7"/>
                      </a:lnTo>
                      <a:lnTo>
                        <a:pt x="130" y="0"/>
                      </a:lnTo>
                      <a:lnTo>
                        <a:pt x="0" y="43"/>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7347" name="Freeform 197"/>
                <p:cNvSpPr>
                  <a:spLocks/>
                </p:cNvSpPr>
                <p:nvPr/>
              </p:nvSpPr>
              <p:spPr bwMode="auto">
                <a:xfrm>
                  <a:off x="1141413" y="3201988"/>
                  <a:ext cx="19050" cy="30163"/>
                </a:xfrm>
                <a:custGeom>
                  <a:avLst/>
                  <a:gdLst>
                    <a:gd name="T0" fmla="*/ 2147483647 w 12"/>
                    <a:gd name="T1" fmla="*/ 2147483647 h 19"/>
                    <a:gd name="T2" fmla="*/ 2147483647 w 12"/>
                    <a:gd name="T3" fmla="*/ 2147483647 h 19"/>
                    <a:gd name="T4" fmla="*/ 2147483647 w 12"/>
                    <a:gd name="T5" fmla="*/ 0 h 19"/>
                    <a:gd name="T6" fmla="*/ 0 w 12"/>
                    <a:gd name="T7" fmla="*/ 0 h 19"/>
                    <a:gd name="T8" fmla="*/ 0 w 12"/>
                    <a:gd name="T9" fmla="*/ 2147483647 h 19"/>
                    <a:gd name="T10" fmla="*/ 2147483647 w 12"/>
                    <a:gd name="T11" fmla="*/ 2147483647 h 19"/>
                    <a:gd name="T12" fmla="*/ 0 w 12"/>
                    <a:gd name="T13" fmla="*/ 2147483647 h 19"/>
                    <a:gd name="T14" fmla="*/ 2147483647 w 12"/>
                    <a:gd name="T15" fmla="*/ 2147483647 h 19"/>
                    <a:gd name="T16" fmla="*/ 2147483647 w 12"/>
                    <a:gd name="T17" fmla="*/ 2147483647 h 19"/>
                    <a:gd name="T18" fmla="*/ 2147483647 w 12"/>
                    <a:gd name="T19" fmla="*/ 2147483647 h 19"/>
                    <a:gd name="T20" fmla="*/ 2147483647 w 12"/>
                    <a:gd name="T21" fmla="*/ 2147483647 h 19"/>
                    <a:gd name="T22" fmla="*/ 2147483647 w 12"/>
                    <a:gd name="T23" fmla="*/ 2147483647 h 1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19"/>
                    <a:gd name="T38" fmla="*/ 12 w 12"/>
                    <a:gd name="T39" fmla="*/ 19 h 1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19">
                      <a:moveTo>
                        <a:pt x="4" y="8"/>
                      </a:moveTo>
                      <a:lnTo>
                        <a:pt x="12" y="16"/>
                      </a:lnTo>
                      <a:lnTo>
                        <a:pt x="12" y="0"/>
                      </a:lnTo>
                      <a:lnTo>
                        <a:pt x="0" y="0"/>
                      </a:lnTo>
                      <a:lnTo>
                        <a:pt x="0" y="16"/>
                      </a:lnTo>
                      <a:lnTo>
                        <a:pt x="8" y="19"/>
                      </a:lnTo>
                      <a:lnTo>
                        <a:pt x="0" y="16"/>
                      </a:lnTo>
                      <a:lnTo>
                        <a:pt x="4" y="16"/>
                      </a:lnTo>
                      <a:lnTo>
                        <a:pt x="4" y="19"/>
                      </a:lnTo>
                      <a:lnTo>
                        <a:pt x="8" y="16"/>
                      </a:lnTo>
                      <a:lnTo>
                        <a:pt x="12" y="16"/>
                      </a:lnTo>
                      <a:lnTo>
                        <a:pt x="4" y="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7348" name="Freeform 198"/>
                <p:cNvSpPr>
                  <a:spLocks/>
                </p:cNvSpPr>
                <p:nvPr/>
              </p:nvSpPr>
              <p:spPr bwMode="auto">
                <a:xfrm>
                  <a:off x="1147763" y="3138488"/>
                  <a:ext cx="212725" cy="93663"/>
                </a:xfrm>
                <a:custGeom>
                  <a:avLst/>
                  <a:gdLst>
                    <a:gd name="T0" fmla="*/ 2147483647 w 134"/>
                    <a:gd name="T1" fmla="*/ 2147483647 h 59"/>
                    <a:gd name="T2" fmla="*/ 2147483647 w 134"/>
                    <a:gd name="T3" fmla="*/ 0 h 59"/>
                    <a:gd name="T4" fmla="*/ 0 w 134"/>
                    <a:gd name="T5" fmla="*/ 2147483647 h 59"/>
                    <a:gd name="T6" fmla="*/ 2147483647 w 134"/>
                    <a:gd name="T7" fmla="*/ 2147483647 h 59"/>
                    <a:gd name="T8" fmla="*/ 2147483647 w 134"/>
                    <a:gd name="T9" fmla="*/ 2147483647 h 59"/>
                    <a:gd name="T10" fmla="*/ 2147483647 w 134"/>
                    <a:gd name="T11" fmla="*/ 2147483647 h 59"/>
                    <a:gd name="T12" fmla="*/ 2147483647 w 134"/>
                    <a:gd name="T13" fmla="*/ 2147483647 h 59"/>
                    <a:gd name="T14" fmla="*/ 2147483647 w 134"/>
                    <a:gd name="T15" fmla="*/ 2147483647 h 59"/>
                    <a:gd name="T16" fmla="*/ 2147483647 w 134"/>
                    <a:gd name="T17" fmla="*/ 0 h 59"/>
                    <a:gd name="T18" fmla="*/ 2147483647 w 134"/>
                    <a:gd name="T19" fmla="*/ 0 h 59"/>
                    <a:gd name="T20" fmla="*/ 2147483647 w 134"/>
                    <a:gd name="T21" fmla="*/ 0 h 59"/>
                    <a:gd name="T22" fmla="*/ 2147483647 w 134"/>
                    <a:gd name="T23" fmla="*/ 2147483647 h 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34"/>
                    <a:gd name="T37" fmla="*/ 0 h 59"/>
                    <a:gd name="T38" fmla="*/ 134 w 134"/>
                    <a:gd name="T39" fmla="*/ 59 h 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34" h="59">
                      <a:moveTo>
                        <a:pt x="126" y="4"/>
                      </a:moveTo>
                      <a:lnTo>
                        <a:pt x="130" y="0"/>
                      </a:lnTo>
                      <a:lnTo>
                        <a:pt x="0" y="48"/>
                      </a:lnTo>
                      <a:lnTo>
                        <a:pt x="4" y="59"/>
                      </a:lnTo>
                      <a:lnTo>
                        <a:pt x="134" y="8"/>
                      </a:lnTo>
                      <a:lnTo>
                        <a:pt x="134" y="4"/>
                      </a:lnTo>
                      <a:lnTo>
                        <a:pt x="134" y="8"/>
                      </a:lnTo>
                      <a:lnTo>
                        <a:pt x="134" y="4"/>
                      </a:lnTo>
                      <a:lnTo>
                        <a:pt x="134" y="0"/>
                      </a:lnTo>
                      <a:lnTo>
                        <a:pt x="130" y="0"/>
                      </a:lnTo>
                      <a:lnTo>
                        <a:pt x="126" y="4"/>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7349" name="Freeform 199"/>
                <p:cNvSpPr>
                  <a:spLocks/>
                </p:cNvSpPr>
                <p:nvPr/>
              </p:nvSpPr>
              <p:spPr bwMode="auto">
                <a:xfrm>
                  <a:off x="1347788" y="3127375"/>
                  <a:ext cx="12700" cy="17463"/>
                </a:xfrm>
                <a:custGeom>
                  <a:avLst/>
                  <a:gdLst>
                    <a:gd name="T0" fmla="*/ 2147483647 w 8"/>
                    <a:gd name="T1" fmla="*/ 2147483647 h 11"/>
                    <a:gd name="T2" fmla="*/ 0 w 8"/>
                    <a:gd name="T3" fmla="*/ 2147483647 h 11"/>
                    <a:gd name="T4" fmla="*/ 0 w 8"/>
                    <a:gd name="T5" fmla="*/ 2147483647 h 11"/>
                    <a:gd name="T6" fmla="*/ 2147483647 w 8"/>
                    <a:gd name="T7" fmla="*/ 2147483647 h 11"/>
                    <a:gd name="T8" fmla="*/ 2147483647 w 8"/>
                    <a:gd name="T9" fmla="*/ 2147483647 h 11"/>
                    <a:gd name="T10" fmla="*/ 2147483647 w 8"/>
                    <a:gd name="T11" fmla="*/ 0 h 11"/>
                    <a:gd name="T12" fmla="*/ 2147483647 w 8"/>
                    <a:gd name="T13" fmla="*/ 2147483647 h 11"/>
                    <a:gd name="T14" fmla="*/ 2147483647 w 8"/>
                    <a:gd name="T15" fmla="*/ 2147483647 h 11"/>
                    <a:gd name="T16" fmla="*/ 2147483647 w 8"/>
                    <a:gd name="T17" fmla="*/ 0 h 11"/>
                    <a:gd name="T18" fmla="*/ 0 w 8"/>
                    <a:gd name="T19" fmla="*/ 2147483647 h 11"/>
                    <a:gd name="T20" fmla="*/ 0 w 8"/>
                    <a:gd name="T21" fmla="*/ 2147483647 h 11"/>
                    <a:gd name="T22" fmla="*/ 2147483647 w 8"/>
                    <a:gd name="T23" fmla="*/ 2147483647 h 1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11"/>
                    <a:gd name="T38" fmla="*/ 8 w 8"/>
                    <a:gd name="T39" fmla="*/ 11 h 1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11">
                      <a:moveTo>
                        <a:pt x="8" y="11"/>
                      </a:moveTo>
                      <a:lnTo>
                        <a:pt x="0" y="4"/>
                      </a:lnTo>
                      <a:lnTo>
                        <a:pt x="0" y="11"/>
                      </a:lnTo>
                      <a:lnTo>
                        <a:pt x="8" y="11"/>
                      </a:lnTo>
                      <a:lnTo>
                        <a:pt x="8" y="4"/>
                      </a:lnTo>
                      <a:lnTo>
                        <a:pt x="4" y="0"/>
                      </a:lnTo>
                      <a:lnTo>
                        <a:pt x="8" y="4"/>
                      </a:lnTo>
                      <a:lnTo>
                        <a:pt x="4" y="0"/>
                      </a:lnTo>
                      <a:lnTo>
                        <a:pt x="0" y="4"/>
                      </a:lnTo>
                      <a:lnTo>
                        <a:pt x="8" y="11"/>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7350" name="Freeform 200"/>
                <p:cNvSpPr>
                  <a:spLocks/>
                </p:cNvSpPr>
                <p:nvPr/>
              </p:nvSpPr>
              <p:spPr bwMode="auto">
                <a:xfrm>
                  <a:off x="1141413" y="3127375"/>
                  <a:ext cx="219075" cy="80963"/>
                </a:xfrm>
                <a:custGeom>
                  <a:avLst/>
                  <a:gdLst>
                    <a:gd name="T0" fmla="*/ 2147483647 w 138"/>
                    <a:gd name="T1" fmla="*/ 2147483647 h 51"/>
                    <a:gd name="T2" fmla="*/ 2147483647 w 138"/>
                    <a:gd name="T3" fmla="*/ 2147483647 h 51"/>
                    <a:gd name="T4" fmla="*/ 2147483647 w 138"/>
                    <a:gd name="T5" fmla="*/ 2147483647 h 51"/>
                    <a:gd name="T6" fmla="*/ 2147483647 w 138"/>
                    <a:gd name="T7" fmla="*/ 0 h 51"/>
                    <a:gd name="T8" fmla="*/ 2147483647 w 138"/>
                    <a:gd name="T9" fmla="*/ 2147483647 h 51"/>
                    <a:gd name="T10" fmla="*/ 0 w 138"/>
                    <a:gd name="T11" fmla="*/ 2147483647 h 51"/>
                    <a:gd name="T12" fmla="*/ 2147483647 w 138"/>
                    <a:gd name="T13" fmla="*/ 2147483647 h 51"/>
                    <a:gd name="T14" fmla="*/ 0 w 138"/>
                    <a:gd name="T15" fmla="*/ 2147483647 h 51"/>
                    <a:gd name="T16" fmla="*/ 0 w 138"/>
                    <a:gd name="T17" fmla="*/ 2147483647 h 51"/>
                    <a:gd name="T18" fmla="*/ 2147483647 w 138"/>
                    <a:gd name="T19" fmla="*/ 2147483647 h 51"/>
                    <a:gd name="T20" fmla="*/ 2147483647 w 138"/>
                    <a:gd name="T21" fmla="*/ 2147483647 h 51"/>
                    <a:gd name="T22" fmla="*/ 2147483647 w 138"/>
                    <a:gd name="T23" fmla="*/ 2147483647 h 5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38"/>
                    <a:gd name="T37" fmla="*/ 0 h 51"/>
                    <a:gd name="T38" fmla="*/ 138 w 138"/>
                    <a:gd name="T39" fmla="*/ 51 h 5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38" h="51">
                      <a:moveTo>
                        <a:pt x="12" y="47"/>
                      </a:moveTo>
                      <a:lnTo>
                        <a:pt x="8" y="51"/>
                      </a:lnTo>
                      <a:lnTo>
                        <a:pt x="138" y="11"/>
                      </a:lnTo>
                      <a:lnTo>
                        <a:pt x="134" y="0"/>
                      </a:lnTo>
                      <a:lnTo>
                        <a:pt x="4" y="43"/>
                      </a:lnTo>
                      <a:lnTo>
                        <a:pt x="0" y="47"/>
                      </a:lnTo>
                      <a:lnTo>
                        <a:pt x="4" y="43"/>
                      </a:lnTo>
                      <a:lnTo>
                        <a:pt x="0" y="47"/>
                      </a:lnTo>
                      <a:lnTo>
                        <a:pt x="4" y="51"/>
                      </a:lnTo>
                      <a:lnTo>
                        <a:pt x="8" y="51"/>
                      </a:lnTo>
                      <a:lnTo>
                        <a:pt x="12" y="47"/>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7351" name="Freeform 201"/>
                <p:cNvSpPr>
                  <a:spLocks/>
                </p:cNvSpPr>
                <p:nvPr/>
              </p:nvSpPr>
              <p:spPr bwMode="auto">
                <a:xfrm>
                  <a:off x="1006475" y="3189288"/>
                  <a:ext cx="50800" cy="38100"/>
                </a:xfrm>
                <a:custGeom>
                  <a:avLst/>
                  <a:gdLst>
                    <a:gd name="T0" fmla="*/ 0 w 32"/>
                    <a:gd name="T1" fmla="*/ 2147483647 h 24"/>
                    <a:gd name="T2" fmla="*/ 2147483647 w 32"/>
                    <a:gd name="T3" fmla="*/ 2147483647 h 24"/>
                    <a:gd name="T4" fmla="*/ 2147483647 w 32"/>
                    <a:gd name="T5" fmla="*/ 2147483647 h 24"/>
                    <a:gd name="T6" fmla="*/ 2147483647 w 32"/>
                    <a:gd name="T7" fmla="*/ 2147483647 h 24"/>
                    <a:gd name="T8" fmla="*/ 2147483647 w 32"/>
                    <a:gd name="T9" fmla="*/ 2147483647 h 24"/>
                    <a:gd name="T10" fmla="*/ 2147483647 w 32"/>
                    <a:gd name="T11" fmla="*/ 2147483647 h 24"/>
                    <a:gd name="T12" fmla="*/ 2147483647 w 32"/>
                    <a:gd name="T13" fmla="*/ 2147483647 h 24"/>
                    <a:gd name="T14" fmla="*/ 2147483647 w 32"/>
                    <a:gd name="T15" fmla="*/ 2147483647 h 24"/>
                    <a:gd name="T16" fmla="*/ 2147483647 w 32"/>
                    <a:gd name="T17" fmla="*/ 2147483647 h 24"/>
                    <a:gd name="T18" fmla="*/ 2147483647 w 32"/>
                    <a:gd name="T19" fmla="*/ 2147483647 h 24"/>
                    <a:gd name="T20" fmla="*/ 2147483647 w 32"/>
                    <a:gd name="T21" fmla="*/ 2147483647 h 24"/>
                    <a:gd name="T22" fmla="*/ 2147483647 w 32"/>
                    <a:gd name="T23" fmla="*/ 2147483647 h 24"/>
                    <a:gd name="T24" fmla="*/ 2147483647 w 32"/>
                    <a:gd name="T25" fmla="*/ 2147483647 h 24"/>
                    <a:gd name="T26" fmla="*/ 2147483647 w 32"/>
                    <a:gd name="T27" fmla="*/ 2147483647 h 24"/>
                    <a:gd name="T28" fmla="*/ 2147483647 w 32"/>
                    <a:gd name="T29" fmla="*/ 2147483647 h 24"/>
                    <a:gd name="T30" fmla="*/ 2147483647 w 32"/>
                    <a:gd name="T31" fmla="*/ 2147483647 h 24"/>
                    <a:gd name="T32" fmla="*/ 2147483647 w 32"/>
                    <a:gd name="T33" fmla="*/ 0 h 24"/>
                    <a:gd name="T34" fmla="*/ 2147483647 w 32"/>
                    <a:gd name="T35" fmla="*/ 0 h 24"/>
                    <a:gd name="T36" fmla="*/ 0 w 32"/>
                    <a:gd name="T37" fmla="*/ 2147483647 h 2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2"/>
                    <a:gd name="T58" fmla="*/ 0 h 24"/>
                    <a:gd name="T59" fmla="*/ 32 w 32"/>
                    <a:gd name="T60" fmla="*/ 24 h 2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2" h="24">
                      <a:moveTo>
                        <a:pt x="0" y="8"/>
                      </a:moveTo>
                      <a:lnTo>
                        <a:pt x="4" y="8"/>
                      </a:lnTo>
                      <a:lnTo>
                        <a:pt x="4" y="12"/>
                      </a:lnTo>
                      <a:lnTo>
                        <a:pt x="8" y="16"/>
                      </a:lnTo>
                      <a:lnTo>
                        <a:pt x="12" y="16"/>
                      </a:lnTo>
                      <a:lnTo>
                        <a:pt x="20" y="20"/>
                      </a:lnTo>
                      <a:lnTo>
                        <a:pt x="28" y="24"/>
                      </a:lnTo>
                      <a:lnTo>
                        <a:pt x="32" y="16"/>
                      </a:lnTo>
                      <a:lnTo>
                        <a:pt x="24" y="12"/>
                      </a:lnTo>
                      <a:lnTo>
                        <a:pt x="16" y="8"/>
                      </a:lnTo>
                      <a:lnTo>
                        <a:pt x="12" y="8"/>
                      </a:lnTo>
                      <a:lnTo>
                        <a:pt x="12" y="4"/>
                      </a:lnTo>
                      <a:lnTo>
                        <a:pt x="8" y="4"/>
                      </a:lnTo>
                      <a:lnTo>
                        <a:pt x="8" y="0"/>
                      </a:lnTo>
                      <a:lnTo>
                        <a:pt x="4" y="0"/>
                      </a:lnTo>
                      <a:lnTo>
                        <a:pt x="0" y="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7352" name="Freeform 202"/>
                <p:cNvSpPr>
                  <a:spLocks/>
                </p:cNvSpPr>
                <p:nvPr/>
              </p:nvSpPr>
              <p:spPr bwMode="auto">
                <a:xfrm>
                  <a:off x="1089025" y="2601913"/>
                  <a:ext cx="26988" cy="25400"/>
                </a:xfrm>
                <a:custGeom>
                  <a:avLst/>
                  <a:gdLst>
                    <a:gd name="T0" fmla="*/ 2147483647 w 17"/>
                    <a:gd name="T1" fmla="*/ 0 h 16"/>
                    <a:gd name="T2" fmla="*/ 2147483647 w 17"/>
                    <a:gd name="T3" fmla="*/ 0 h 16"/>
                    <a:gd name="T4" fmla="*/ 0 w 17"/>
                    <a:gd name="T5" fmla="*/ 0 h 16"/>
                    <a:gd name="T6" fmla="*/ 0 w 17"/>
                    <a:gd name="T7" fmla="*/ 2147483647 h 16"/>
                    <a:gd name="T8" fmla="*/ 0 w 17"/>
                    <a:gd name="T9" fmla="*/ 2147483647 h 16"/>
                    <a:gd name="T10" fmla="*/ 0 w 17"/>
                    <a:gd name="T11" fmla="*/ 2147483647 h 16"/>
                    <a:gd name="T12" fmla="*/ 0 w 17"/>
                    <a:gd name="T13" fmla="*/ 2147483647 h 16"/>
                    <a:gd name="T14" fmla="*/ 2147483647 w 17"/>
                    <a:gd name="T15" fmla="*/ 2147483647 h 16"/>
                    <a:gd name="T16" fmla="*/ 2147483647 w 17"/>
                    <a:gd name="T17" fmla="*/ 2147483647 h 16"/>
                    <a:gd name="T18" fmla="*/ 2147483647 w 17"/>
                    <a:gd name="T19" fmla="*/ 2147483647 h 16"/>
                    <a:gd name="T20" fmla="*/ 2147483647 w 17"/>
                    <a:gd name="T21" fmla="*/ 2147483647 h 16"/>
                    <a:gd name="T22" fmla="*/ 2147483647 w 17"/>
                    <a:gd name="T23" fmla="*/ 2147483647 h 16"/>
                    <a:gd name="T24" fmla="*/ 2147483647 w 17"/>
                    <a:gd name="T25" fmla="*/ 2147483647 h 16"/>
                    <a:gd name="T26" fmla="*/ 2147483647 w 17"/>
                    <a:gd name="T27" fmla="*/ 2147483647 h 16"/>
                    <a:gd name="T28" fmla="*/ 2147483647 w 17"/>
                    <a:gd name="T29" fmla="*/ 0 h 16"/>
                    <a:gd name="T30" fmla="*/ 2147483647 w 17"/>
                    <a:gd name="T31" fmla="*/ 0 h 16"/>
                    <a:gd name="T32" fmla="*/ 2147483647 w 17"/>
                    <a:gd name="T33" fmla="*/ 0 h 16"/>
                    <a:gd name="T34" fmla="*/ 2147483647 w 17"/>
                    <a:gd name="T35" fmla="*/ 0 h 1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7"/>
                    <a:gd name="T55" fmla="*/ 0 h 16"/>
                    <a:gd name="T56" fmla="*/ 17 w 17"/>
                    <a:gd name="T57" fmla="*/ 16 h 1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7" h="16">
                      <a:moveTo>
                        <a:pt x="8" y="0"/>
                      </a:moveTo>
                      <a:lnTo>
                        <a:pt x="4" y="0"/>
                      </a:lnTo>
                      <a:lnTo>
                        <a:pt x="0" y="0"/>
                      </a:lnTo>
                      <a:lnTo>
                        <a:pt x="0" y="4"/>
                      </a:lnTo>
                      <a:lnTo>
                        <a:pt x="0" y="8"/>
                      </a:lnTo>
                      <a:lnTo>
                        <a:pt x="0" y="12"/>
                      </a:lnTo>
                      <a:lnTo>
                        <a:pt x="4" y="16"/>
                      </a:lnTo>
                      <a:lnTo>
                        <a:pt x="8" y="16"/>
                      </a:lnTo>
                      <a:lnTo>
                        <a:pt x="13" y="16"/>
                      </a:lnTo>
                      <a:lnTo>
                        <a:pt x="13" y="12"/>
                      </a:lnTo>
                      <a:lnTo>
                        <a:pt x="17" y="12"/>
                      </a:lnTo>
                      <a:lnTo>
                        <a:pt x="17" y="8"/>
                      </a:lnTo>
                      <a:lnTo>
                        <a:pt x="17" y="4"/>
                      </a:lnTo>
                      <a:lnTo>
                        <a:pt x="13" y="0"/>
                      </a:lnTo>
                      <a:lnTo>
                        <a:pt x="8" y="0"/>
                      </a:lnTo>
                      <a:close/>
                    </a:path>
                  </a:pathLst>
                </a:custGeom>
                <a:solidFill>
                  <a:srgbClr val="4C4C4C"/>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7353" name="Freeform 203"/>
                <p:cNvSpPr>
                  <a:spLocks/>
                </p:cNvSpPr>
                <p:nvPr/>
              </p:nvSpPr>
              <p:spPr bwMode="auto">
                <a:xfrm>
                  <a:off x="1089025" y="2601913"/>
                  <a:ext cx="26988" cy="25400"/>
                </a:xfrm>
                <a:custGeom>
                  <a:avLst/>
                  <a:gdLst>
                    <a:gd name="T0" fmla="*/ 2147483647 w 17"/>
                    <a:gd name="T1" fmla="*/ 0 h 16"/>
                    <a:gd name="T2" fmla="*/ 2147483647 w 17"/>
                    <a:gd name="T3" fmla="*/ 0 h 16"/>
                    <a:gd name="T4" fmla="*/ 2147483647 w 17"/>
                    <a:gd name="T5" fmla="*/ 0 h 16"/>
                    <a:gd name="T6" fmla="*/ 0 w 17"/>
                    <a:gd name="T7" fmla="*/ 0 h 16"/>
                    <a:gd name="T8" fmla="*/ 0 w 17"/>
                    <a:gd name="T9" fmla="*/ 2147483647 h 16"/>
                    <a:gd name="T10" fmla="*/ 0 w 17"/>
                    <a:gd name="T11" fmla="*/ 2147483647 h 16"/>
                    <a:gd name="T12" fmla="*/ 0 w 17"/>
                    <a:gd name="T13" fmla="*/ 2147483647 h 16"/>
                    <a:gd name="T14" fmla="*/ 0 w 17"/>
                    <a:gd name="T15" fmla="*/ 2147483647 h 16"/>
                    <a:gd name="T16" fmla="*/ 0 w 17"/>
                    <a:gd name="T17" fmla="*/ 2147483647 h 16"/>
                    <a:gd name="T18" fmla="*/ 2147483647 w 17"/>
                    <a:gd name="T19" fmla="*/ 2147483647 h 16"/>
                    <a:gd name="T20" fmla="*/ 2147483647 w 17"/>
                    <a:gd name="T21" fmla="*/ 2147483647 h 16"/>
                    <a:gd name="T22" fmla="*/ 2147483647 w 17"/>
                    <a:gd name="T23" fmla="*/ 2147483647 h 16"/>
                    <a:gd name="T24" fmla="*/ 2147483647 w 17"/>
                    <a:gd name="T25" fmla="*/ 2147483647 h 16"/>
                    <a:gd name="T26" fmla="*/ 2147483647 w 17"/>
                    <a:gd name="T27" fmla="*/ 2147483647 h 16"/>
                    <a:gd name="T28" fmla="*/ 2147483647 w 17"/>
                    <a:gd name="T29" fmla="*/ 2147483647 h 16"/>
                    <a:gd name="T30" fmla="*/ 2147483647 w 17"/>
                    <a:gd name="T31" fmla="*/ 2147483647 h 16"/>
                    <a:gd name="T32" fmla="*/ 2147483647 w 17"/>
                    <a:gd name="T33" fmla="*/ 2147483647 h 16"/>
                    <a:gd name="T34" fmla="*/ 2147483647 w 17"/>
                    <a:gd name="T35" fmla="*/ 2147483647 h 16"/>
                    <a:gd name="T36" fmla="*/ 2147483647 w 17"/>
                    <a:gd name="T37" fmla="*/ 0 h 16"/>
                    <a:gd name="T38" fmla="*/ 2147483647 w 17"/>
                    <a:gd name="T39" fmla="*/ 0 h 16"/>
                    <a:gd name="T40" fmla="*/ 2147483647 w 17"/>
                    <a:gd name="T41" fmla="*/ 0 h 1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7"/>
                    <a:gd name="T64" fmla="*/ 0 h 16"/>
                    <a:gd name="T65" fmla="*/ 17 w 17"/>
                    <a:gd name="T66" fmla="*/ 16 h 1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7" h="16">
                      <a:moveTo>
                        <a:pt x="8" y="0"/>
                      </a:moveTo>
                      <a:lnTo>
                        <a:pt x="8" y="0"/>
                      </a:lnTo>
                      <a:lnTo>
                        <a:pt x="4" y="0"/>
                      </a:lnTo>
                      <a:lnTo>
                        <a:pt x="0" y="0"/>
                      </a:lnTo>
                      <a:lnTo>
                        <a:pt x="0" y="4"/>
                      </a:lnTo>
                      <a:lnTo>
                        <a:pt x="0" y="8"/>
                      </a:lnTo>
                      <a:lnTo>
                        <a:pt x="0" y="12"/>
                      </a:lnTo>
                      <a:lnTo>
                        <a:pt x="4" y="16"/>
                      </a:lnTo>
                      <a:lnTo>
                        <a:pt x="8" y="16"/>
                      </a:lnTo>
                      <a:lnTo>
                        <a:pt x="13" y="16"/>
                      </a:lnTo>
                      <a:lnTo>
                        <a:pt x="13" y="12"/>
                      </a:lnTo>
                      <a:lnTo>
                        <a:pt x="17" y="12"/>
                      </a:lnTo>
                      <a:lnTo>
                        <a:pt x="17" y="8"/>
                      </a:lnTo>
                      <a:lnTo>
                        <a:pt x="17" y="4"/>
                      </a:lnTo>
                      <a:lnTo>
                        <a:pt x="13" y="0"/>
                      </a:lnTo>
                      <a:lnTo>
                        <a:pt x="8" y="0"/>
                      </a:lnTo>
                    </a:path>
                  </a:pathLst>
                </a:custGeom>
                <a:noFill/>
                <a:ln w="0">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sp>
            <p:nvSpPr>
              <p:cNvPr id="57243" name="TextBox 455"/>
              <p:cNvSpPr txBox="1">
                <a:spLocks noChangeArrowheads="1"/>
              </p:cNvSpPr>
              <p:nvPr/>
            </p:nvSpPr>
            <p:spPr bwMode="auto">
              <a:xfrm>
                <a:off x="238124" y="3075801"/>
                <a:ext cx="1038225"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r>
                  <a:rPr lang="en-US" sz="1200"/>
                  <a:t>Tor Node 1</a:t>
                </a:r>
              </a:p>
            </p:txBody>
          </p:sp>
        </p:grpSp>
        <p:grpSp>
          <p:nvGrpSpPr>
            <p:cNvPr id="56329" name="Group 1018"/>
            <p:cNvGrpSpPr>
              <a:grpSpLocks/>
            </p:cNvGrpSpPr>
            <p:nvPr/>
          </p:nvGrpSpPr>
          <p:grpSpPr bwMode="auto">
            <a:xfrm>
              <a:off x="1447800" y="1995489"/>
              <a:ext cx="838200" cy="976359"/>
              <a:chOff x="381000" y="2590800"/>
              <a:chExt cx="838200" cy="976359"/>
            </a:xfrm>
          </p:grpSpPr>
          <p:grpSp>
            <p:nvGrpSpPr>
              <p:cNvPr id="57130" name="Group 114"/>
              <p:cNvGrpSpPr>
                <a:grpSpLocks noChangeAspect="1"/>
              </p:cNvGrpSpPr>
              <p:nvPr/>
            </p:nvGrpSpPr>
            <p:grpSpPr bwMode="auto">
              <a:xfrm>
                <a:off x="381000" y="2590800"/>
                <a:ext cx="735229" cy="503935"/>
                <a:chOff x="193675" y="2495550"/>
                <a:chExt cx="1185863" cy="812801"/>
              </a:xfrm>
            </p:grpSpPr>
            <p:sp>
              <p:nvSpPr>
                <p:cNvPr id="57132" name="Freeform 94"/>
                <p:cNvSpPr>
                  <a:spLocks/>
                </p:cNvSpPr>
                <p:nvPr/>
              </p:nvSpPr>
              <p:spPr bwMode="auto">
                <a:xfrm>
                  <a:off x="684213" y="2995613"/>
                  <a:ext cx="379413" cy="212725"/>
                </a:xfrm>
                <a:custGeom>
                  <a:avLst/>
                  <a:gdLst>
                    <a:gd name="T0" fmla="*/ 0 w 239"/>
                    <a:gd name="T1" fmla="*/ 2147483647 h 134"/>
                    <a:gd name="T2" fmla="*/ 2147483647 w 239"/>
                    <a:gd name="T3" fmla="*/ 2147483647 h 134"/>
                    <a:gd name="T4" fmla="*/ 2147483647 w 239"/>
                    <a:gd name="T5" fmla="*/ 2147483647 h 134"/>
                    <a:gd name="T6" fmla="*/ 2147483647 w 239"/>
                    <a:gd name="T7" fmla="*/ 0 h 134"/>
                    <a:gd name="T8" fmla="*/ 0 w 239"/>
                    <a:gd name="T9" fmla="*/ 2147483647 h 134"/>
                    <a:gd name="T10" fmla="*/ 0 w 239"/>
                    <a:gd name="T11" fmla="*/ 2147483647 h 134"/>
                    <a:gd name="T12" fmla="*/ 0 60000 65536"/>
                    <a:gd name="T13" fmla="*/ 0 60000 65536"/>
                    <a:gd name="T14" fmla="*/ 0 60000 65536"/>
                    <a:gd name="T15" fmla="*/ 0 60000 65536"/>
                    <a:gd name="T16" fmla="*/ 0 60000 65536"/>
                    <a:gd name="T17" fmla="*/ 0 60000 65536"/>
                    <a:gd name="T18" fmla="*/ 0 w 239"/>
                    <a:gd name="T19" fmla="*/ 0 h 134"/>
                    <a:gd name="T20" fmla="*/ 239 w 239"/>
                    <a:gd name="T21" fmla="*/ 134 h 134"/>
                  </a:gdLst>
                  <a:ahLst/>
                  <a:cxnLst>
                    <a:cxn ang="T12">
                      <a:pos x="T0" y="T1"/>
                    </a:cxn>
                    <a:cxn ang="T13">
                      <a:pos x="T2" y="T3"/>
                    </a:cxn>
                    <a:cxn ang="T14">
                      <a:pos x="T4" y="T5"/>
                    </a:cxn>
                    <a:cxn ang="T15">
                      <a:pos x="T6" y="T7"/>
                    </a:cxn>
                    <a:cxn ang="T16">
                      <a:pos x="T8" y="T9"/>
                    </a:cxn>
                    <a:cxn ang="T17">
                      <a:pos x="T10" y="T11"/>
                    </a:cxn>
                  </a:cxnLst>
                  <a:rect l="T18" t="T19" r="T20" b="T21"/>
                  <a:pathLst>
                    <a:path w="239" h="134">
                      <a:moveTo>
                        <a:pt x="0" y="47"/>
                      </a:moveTo>
                      <a:lnTo>
                        <a:pt x="81" y="83"/>
                      </a:lnTo>
                      <a:lnTo>
                        <a:pt x="239" y="134"/>
                      </a:lnTo>
                      <a:lnTo>
                        <a:pt x="239" y="0"/>
                      </a:lnTo>
                      <a:lnTo>
                        <a:pt x="0" y="47"/>
                      </a:lnTo>
                      <a:close/>
                    </a:path>
                  </a:pathLst>
                </a:custGeom>
                <a:solidFill>
                  <a:srgbClr val="191919"/>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7133" name="Freeform 95"/>
                <p:cNvSpPr>
                  <a:spLocks/>
                </p:cNvSpPr>
                <p:nvPr/>
              </p:nvSpPr>
              <p:spPr bwMode="auto">
                <a:xfrm>
                  <a:off x="677863" y="3063875"/>
                  <a:ext cx="141288" cy="69850"/>
                </a:xfrm>
                <a:custGeom>
                  <a:avLst/>
                  <a:gdLst>
                    <a:gd name="T0" fmla="*/ 2147483647 w 89"/>
                    <a:gd name="T1" fmla="*/ 2147483647 h 44"/>
                    <a:gd name="T2" fmla="*/ 2147483647 w 89"/>
                    <a:gd name="T3" fmla="*/ 2147483647 h 44"/>
                    <a:gd name="T4" fmla="*/ 2147483647 w 89"/>
                    <a:gd name="T5" fmla="*/ 0 h 44"/>
                    <a:gd name="T6" fmla="*/ 0 w 89"/>
                    <a:gd name="T7" fmla="*/ 2147483647 h 44"/>
                    <a:gd name="T8" fmla="*/ 2147483647 w 89"/>
                    <a:gd name="T9" fmla="*/ 2147483647 h 44"/>
                    <a:gd name="T10" fmla="*/ 2147483647 w 89"/>
                    <a:gd name="T11" fmla="*/ 2147483647 h 44"/>
                    <a:gd name="T12" fmla="*/ 2147483647 w 89"/>
                    <a:gd name="T13" fmla="*/ 2147483647 h 44"/>
                    <a:gd name="T14" fmla="*/ 2147483647 w 89"/>
                    <a:gd name="T15" fmla="*/ 2147483647 h 44"/>
                    <a:gd name="T16" fmla="*/ 2147483647 w 89"/>
                    <a:gd name="T17" fmla="*/ 2147483647 h 44"/>
                    <a:gd name="T18" fmla="*/ 2147483647 w 89"/>
                    <a:gd name="T19" fmla="*/ 2147483647 h 44"/>
                    <a:gd name="T20" fmla="*/ 2147483647 w 89"/>
                    <a:gd name="T21" fmla="*/ 2147483647 h 44"/>
                    <a:gd name="T22" fmla="*/ 2147483647 w 89"/>
                    <a:gd name="T23" fmla="*/ 2147483647 h 4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9"/>
                    <a:gd name="T37" fmla="*/ 0 h 44"/>
                    <a:gd name="T38" fmla="*/ 89 w 89"/>
                    <a:gd name="T39" fmla="*/ 44 h 4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9" h="44">
                      <a:moveTo>
                        <a:pt x="89" y="32"/>
                      </a:moveTo>
                      <a:lnTo>
                        <a:pt x="89" y="36"/>
                      </a:lnTo>
                      <a:lnTo>
                        <a:pt x="4" y="0"/>
                      </a:lnTo>
                      <a:lnTo>
                        <a:pt x="0" y="8"/>
                      </a:lnTo>
                      <a:lnTo>
                        <a:pt x="85" y="44"/>
                      </a:lnTo>
                      <a:lnTo>
                        <a:pt x="89" y="44"/>
                      </a:lnTo>
                      <a:lnTo>
                        <a:pt x="89" y="40"/>
                      </a:lnTo>
                      <a:lnTo>
                        <a:pt x="89" y="36"/>
                      </a:lnTo>
                      <a:lnTo>
                        <a:pt x="89" y="32"/>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7134" name="Freeform 96"/>
                <p:cNvSpPr>
                  <a:spLocks/>
                </p:cNvSpPr>
                <p:nvPr/>
              </p:nvSpPr>
              <p:spPr bwMode="auto">
                <a:xfrm>
                  <a:off x="812800" y="3114675"/>
                  <a:ext cx="263525" cy="100013"/>
                </a:xfrm>
                <a:custGeom>
                  <a:avLst/>
                  <a:gdLst>
                    <a:gd name="T0" fmla="*/ 2147483647 w 166"/>
                    <a:gd name="T1" fmla="*/ 2147483647 h 63"/>
                    <a:gd name="T2" fmla="*/ 2147483647 w 166"/>
                    <a:gd name="T3" fmla="*/ 2147483647 h 63"/>
                    <a:gd name="T4" fmla="*/ 2147483647 w 166"/>
                    <a:gd name="T5" fmla="*/ 0 h 63"/>
                    <a:gd name="T6" fmla="*/ 0 w 166"/>
                    <a:gd name="T7" fmla="*/ 2147483647 h 63"/>
                    <a:gd name="T8" fmla="*/ 2147483647 w 166"/>
                    <a:gd name="T9" fmla="*/ 2147483647 h 63"/>
                    <a:gd name="T10" fmla="*/ 2147483647 w 166"/>
                    <a:gd name="T11" fmla="*/ 2147483647 h 63"/>
                    <a:gd name="T12" fmla="*/ 2147483647 w 166"/>
                    <a:gd name="T13" fmla="*/ 2147483647 h 63"/>
                    <a:gd name="T14" fmla="*/ 2147483647 w 166"/>
                    <a:gd name="T15" fmla="*/ 2147483647 h 63"/>
                    <a:gd name="T16" fmla="*/ 2147483647 w 166"/>
                    <a:gd name="T17" fmla="*/ 2147483647 h 63"/>
                    <a:gd name="T18" fmla="*/ 2147483647 w 166"/>
                    <a:gd name="T19" fmla="*/ 2147483647 h 63"/>
                    <a:gd name="T20" fmla="*/ 2147483647 w 166"/>
                    <a:gd name="T21" fmla="*/ 2147483647 h 63"/>
                    <a:gd name="T22" fmla="*/ 2147483647 w 166"/>
                    <a:gd name="T23" fmla="*/ 2147483647 h 6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66"/>
                    <a:gd name="T37" fmla="*/ 0 h 63"/>
                    <a:gd name="T38" fmla="*/ 166 w 166"/>
                    <a:gd name="T39" fmla="*/ 63 h 6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66" h="63">
                      <a:moveTo>
                        <a:pt x="154" y="59"/>
                      </a:moveTo>
                      <a:lnTo>
                        <a:pt x="162" y="51"/>
                      </a:lnTo>
                      <a:lnTo>
                        <a:pt x="4" y="0"/>
                      </a:lnTo>
                      <a:lnTo>
                        <a:pt x="0" y="12"/>
                      </a:lnTo>
                      <a:lnTo>
                        <a:pt x="158" y="63"/>
                      </a:lnTo>
                      <a:lnTo>
                        <a:pt x="166" y="59"/>
                      </a:lnTo>
                      <a:lnTo>
                        <a:pt x="158" y="63"/>
                      </a:lnTo>
                      <a:lnTo>
                        <a:pt x="162" y="63"/>
                      </a:lnTo>
                      <a:lnTo>
                        <a:pt x="166" y="59"/>
                      </a:lnTo>
                      <a:lnTo>
                        <a:pt x="162" y="55"/>
                      </a:lnTo>
                      <a:lnTo>
                        <a:pt x="162" y="51"/>
                      </a:lnTo>
                      <a:lnTo>
                        <a:pt x="154" y="59"/>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7135" name="Freeform 97"/>
                <p:cNvSpPr>
                  <a:spLocks/>
                </p:cNvSpPr>
                <p:nvPr/>
              </p:nvSpPr>
              <p:spPr bwMode="auto">
                <a:xfrm>
                  <a:off x="1050925" y="2989263"/>
                  <a:ext cx="25400" cy="219075"/>
                </a:xfrm>
                <a:custGeom>
                  <a:avLst/>
                  <a:gdLst>
                    <a:gd name="T0" fmla="*/ 2147483647 w 16"/>
                    <a:gd name="T1" fmla="*/ 2147483647 h 138"/>
                    <a:gd name="T2" fmla="*/ 0 w 16"/>
                    <a:gd name="T3" fmla="*/ 2147483647 h 138"/>
                    <a:gd name="T4" fmla="*/ 2147483647 w 16"/>
                    <a:gd name="T5" fmla="*/ 2147483647 h 138"/>
                    <a:gd name="T6" fmla="*/ 2147483647 w 16"/>
                    <a:gd name="T7" fmla="*/ 2147483647 h 138"/>
                    <a:gd name="T8" fmla="*/ 2147483647 w 16"/>
                    <a:gd name="T9" fmla="*/ 2147483647 h 138"/>
                    <a:gd name="T10" fmla="*/ 2147483647 w 16"/>
                    <a:gd name="T11" fmla="*/ 0 h 138"/>
                    <a:gd name="T12" fmla="*/ 2147483647 w 16"/>
                    <a:gd name="T13" fmla="*/ 2147483647 h 138"/>
                    <a:gd name="T14" fmla="*/ 2147483647 w 16"/>
                    <a:gd name="T15" fmla="*/ 2147483647 h 138"/>
                    <a:gd name="T16" fmla="*/ 2147483647 w 16"/>
                    <a:gd name="T17" fmla="*/ 0 h 138"/>
                    <a:gd name="T18" fmla="*/ 2147483647 w 16"/>
                    <a:gd name="T19" fmla="*/ 2147483647 h 138"/>
                    <a:gd name="T20" fmla="*/ 0 w 16"/>
                    <a:gd name="T21" fmla="*/ 2147483647 h 138"/>
                    <a:gd name="T22" fmla="*/ 2147483647 w 16"/>
                    <a:gd name="T23" fmla="*/ 2147483647 h 13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6"/>
                    <a:gd name="T37" fmla="*/ 0 h 138"/>
                    <a:gd name="T38" fmla="*/ 16 w 16"/>
                    <a:gd name="T39" fmla="*/ 138 h 13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6" h="138">
                      <a:moveTo>
                        <a:pt x="8" y="12"/>
                      </a:moveTo>
                      <a:lnTo>
                        <a:pt x="0" y="4"/>
                      </a:lnTo>
                      <a:lnTo>
                        <a:pt x="4" y="138"/>
                      </a:lnTo>
                      <a:lnTo>
                        <a:pt x="16" y="138"/>
                      </a:lnTo>
                      <a:lnTo>
                        <a:pt x="12" y="4"/>
                      </a:lnTo>
                      <a:lnTo>
                        <a:pt x="4" y="0"/>
                      </a:lnTo>
                      <a:lnTo>
                        <a:pt x="12" y="4"/>
                      </a:lnTo>
                      <a:lnTo>
                        <a:pt x="8" y="4"/>
                      </a:lnTo>
                      <a:lnTo>
                        <a:pt x="8" y="0"/>
                      </a:lnTo>
                      <a:lnTo>
                        <a:pt x="4" y="4"/>
                      </a:lnTo>
                      <a:lnTo>
                        <a:pt x="0" y="4"/>
                      </a:lnTo>
                      <a:lnTo>
                        <a:pt x="8" y="12"/>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7136" name="Freeform 98"/>
                <p:cNvSpPr>
                  <a:spLocks/>
                </p:cNvSpPr>
                <p:nvPr/>
              </p:nvSpPr>
              <p:spPr bwMode="auto">
                <a:xfrm>
                  <a:off x="677863" y="2989263"/>
                  <a:ext cx="385763" cy="87313"/>
                </a:xfrm>
                <a:custGeom>
                  <a:avLst/>
                  <a:gdLst>
                    <a:gd name="T0" fmla="*/ 2147483647 w 243"/>
                    <a:gd name="T1" fmla="*/ 2147483647 h 55"/>
                    <a:gd name="T2" fmla="*/ 2147483647 w 243"/>
                    <a:gd name="T3" fmla="*/ 2147483647 h 55"/>
                    <a:gd name="T4" fmla="*/ 2147483647 w 243"/>
                    <a:gd name="T5" fmla="*/ 2147483647 h 55"/>
                    <a:gd name="T6" fmla="*/ 2147483647 w 243"/>
                    <a:gd name="T7" fmla="*/ 0 h 55"/>
                    <a:gd name="T8" fmla="*/ 2147483647 w 243"/>
                    <a:gd name="T9" fmla="*/ 2147483647 h 55"/>
                    <a:gd name="T10" fmla="*/ 0 w 243"/>
                    <a:gd name="T11" fmla="*/ 2147483647 h 55"/>
                    <a:gd name="T12" fmla="*/ 2147483647 w 243"/>
                    <a:gd name="T13" fmla="*/ 2147483647 h 55"/>
                    <a:gd name="T14" fmla="*/ 0 w 243"/>
                    <a:gd name="T15" fmla="*/ 2147483647 h 55"/>
                    <a:gd name="T16" fmla="*/ 0 w 243"/>
                    <a:gd name="T17" fmla="*/ 2147483647 h 55"/>
                    <a:gd name="T18" fmla="*/ 0 w 243"/>
                    <a:gd name="T19" fmla="*/ 2147483647 h 55"/>
                    <a:gd name="T20" fmla="*/ 2147483647 w 243"/>
                    <a:gd name="T21" fmla="*/ 2147483647 h 55"/>
                    <a:gd name="T22" fmla="*/ 2147483647 w 243"/>
                    <a:gd name="T23" fmla="*/ 2147483647 h 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43"/>
                    <a:gd name="T37" fmla="*/ 0 h 55"/>
                    <a:gd name="T38" fmla="*/ 243 w 243"/>
                    <a:gd name="T39" fmla="*/ 55 h 5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43" h="55">
                      <a:moveTo>
                        <a:pt x="4" y="47"/>
                      </a:moveTo>
                      <a:lnTo>
                        <a:pt x="4" y="55"/>
                      </a:lnTo>
                      <a:lnTo>
                        <a:pt x="243" y="12"/>
                      </a:lnTo>
                      <a:lnTo>
                        <a:pt x="239" y="0"/>
                      </a:lnTo>
                      <a:lnTo>
                        <a:pt x="4" y="47"/>
                      </a:lnTo>
                      <a:lnTo>
                        <a:pt x="0" y="55"/>
                      </a:lnTo>
                      <a:lnTo>
                        <a:pt x="4" y="47"/>
                      </a:lnTo>
                      <a:lnTo>
                        <a:pt x="0" y="47"/>
                      </a:lnTo>
                      <a:lnTo>
                        <a:pt x="0" y="51"/>
                      </a:lnTo>
                      <a:lnTo>
                        <a:pt x="0" y="55"/>
                      </a:lnTo>
                      <a:lnTo>
                        <a:pt x="4" y="55"/>
                      </a:lnTo>
                      <a:lnTo>
                        <a:pt x="4" y="47"/>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7137" name="Freeform 99"/>
                <p:cNvSpPr>
                  <a:spLocks/>
                </p:cNvSpPr>
                <p:nvPr/>
              </p:nvSpPr>
              <p:spPr bwMode="auto">
                <a:xfrm>
                  <a:off x="754063" y="3127375"/>
                  <a:ext cx="258763" cy="174625"/>
                </a:xfrm>
                <a:custGeom>
                  <a:avLst/>
                  <a:gdLst>
                    <a:gd name="T0" fmla="*/ 2147483647 w 163"/>
                    <a:gd name="T1" fmla="*/ 0 h 110"/>
                    <a:gd name="T2" fmla="*/ 2147483647 w 163"/>
                    <a:gd name="T3" fmla="*/ 2147483647 h 110"/>
                    <a:gd name="T4" fmla="*/ 0 w 163"/>
                    <a:gd name="T5" fmla="*/ 2147483647 h 110"/>
                    <a:gd name="T6" fmla="*/ 0 w 163"/>
                    <a:gd name="T7" fmla="*/ 2147483647 h 110"/>
                    <a:gd name="T8" fmla="*/ 2147483647 w 163"/>
                    <a:gd name="T9" fmla="*/ 2147483647 h 110"/>
                    <a:gd name="T10" fmla="*/ 2147483647 w 163"/>
                    <a:gd name="T11" fmla="*/ 0 h 110"/>
                    <a:gd name="T12" fmla="*/ 2147483647 w 163"/>
                    <a:gd name="T13" fmla="*/ 0 h 110"/>
                    <a:gd name="T14" fmla="*/ 0 60000 65536"/>
                    <a:gd name="T15" fmla="*/ 0 60000 65536"/>
                    <a:gd name="T16" fmla="*/ 0 60000 65536"/>
                    <a:gd name="T17" fmla="*/ 0 60000 65536"/>
                    <a:gd name="T18" fmla="*/ 0 60000 65536"/>
                    <a:gd name="T19" fmla="*/ 0 60000 65536"/>
                    <a:gd name="T20" fmla="*/ 0 60000 65536"/>
                    <a:gd name="T21" fmla="*/ 0 w 163"/>
                    <a:gd name="T22" fmla="*/ 0 h 110"/>
                    <a:gd name="T23" fmla="*/ 163 w 163"/>
                    <a:gd name="T24" fmla="*/ 110 h 1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3" h="110">
                      <a:moveTo>
                        <a:pt x="163" y="0"/>
                      </a:moveTo>
                      <a:lnTo>
                        <a:pt x="163" y="43"/>
                      </a:lnTo>
                      <a:lnTo>
                        <a:pt x="0" y="110"/>
                      </a:lnTo>
                      <a:lnTo>
                        <a:pt x="0" y="94"/>
                      </a:lnTo>
                      <a:lnTo>
                        <a:pt x="33" y="43"/>
                      </a:lnTo>
                      <a:lnTo>
                        <a:pt x="163" y="0"/>
                      </a:lnTo>
                      <a:close/>
                    </a:path>
                  </a:pathLst>
                </a:custGeom>
                <a:solidFill>
                  <a:srgbClr val="CCCCCC"/>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7138" name="Freeform 100"/>
                <p:cNvSpPr>
                  <a:spLocks/>
                </p:cNvSpPr>
                <p:nvPr/>
              </p:nvSpPr>
              <p:spPr bwMode="auto">
                <a:xfrm>
                  <a:off x="1000125" y="3127375"/>
                  <a:ext cx="19050" cy="74613"/>
                </a:xfrm>
                <a:custGeom>
                  <a:avLst/>
                  <a:gdLst>
                    <a:gd name="T0" fmla="*/ 2147483647 w 12"/>
                    <a:gd name="T1" fmla="*/ 2147483647 h 47"/>
                    <a:gd name="T2" fmla="*/ 2147483647 w 12"/>
                    <a:gd name="T3" fmla="*/ 2147483647 h 47"/>
                    <a:gd name="T4" fmla="*/ 2147483647 w 12"/>
                    <a:gd name="T5" fmla="*/ 0 h 47"/>
                    <a:gd name="T6" fmla="*/ 0 w 12"/>
                    <a:gd name="T7" fmla="*/ 0 h 47"/>
                    <a:gd name="T8" fmla="*/ 0 w 12"/>
                    <a:gd name="T9" fmla="*/ 2147483647 h 47"/>
                    <a:gd name="T10" fmla="*/ 2147483647 w 12"/>
                    <a:gd name="T11" fmla="*/ 2147483647 h 47"/>
                    <a:gd name="T12" fmla="*/ 0 w 12"/>
                    <a:gd name="T13" fmla="*/ 2147483647 h 47"/>
                    <a:gd name="T14" fmla="*/ 2147483647 w 12"/>
                    <a:gd name="T15" fmla="*/ 2147483647 h 47"/>
                    <a:gd name="T16" fmla="*/ 2147483647 w 12"/>
                    <a:gd name="T17" fmla="*/ 2147483647 h 47"/>
                    <a:gd name="T18" fmla="*/ 2147483647 w 12"/>
                    <a:gd name="T19" fmla="*/ 2147483647 h 47"/>
                    <a:gd name="T20" fmla="*/ 2147483647 w 12"/>
                    <a:gd name="T21" fmla="*/ 2147483647 h 47"/>
                    <a:gd name="T22" fmla="*/ 2147483647 w 12"/>
                    <a:gd name="T23" fmla="*/ 2147483647 h 4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47"/>
                    <a:gd name="T38" fmla="*/ 12 w 12"/>
                    <a:gd name="T39" fmla="*/ 47 h 4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47">
                      <a:moveTo>
                        <a:pt x="8" y="47"/>
                      </a:moveTo>
                      <a:lnTo>
                        <a:pt x="12" y="43"/>
                      </a:lnTo>
                      <a:lnTo>
                        <a:pt x="12" y="0"/>
                      </a:lnTo>
                      <a:lnTo>
                        <a:pt x="0" y="0"/>
                      </a:lnTo>
                      <a:lnTo>
                        <a:pt x="0" y="43"/>
                      </a:lnTo>
                      <a:lnTo>
                        <a:pt x="4" y="39"/>
                      </a:lnTo>
                      <a:lnTo>
                        <a:pt x="0" y="43"/>
                      </a:lnTo>
                      <a:lnTo>
                        <a:pt x="4" y="47"/>
                      </a:lnTo>
                      <a:lnTo>
                        <a:pt x="8" y="47"/>
                      </a:lnTo>
                      <a:lnTo>
                        <a:pt x="12" y="43"/>
                      </a:lnTo>
                      <a:lnTo>
                        <a:pt x="8" y="47"/>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7139" name="Freeform 101"/>
                <p:cNvSpPr>
                  <a:spLocks/>
                </p:cNvSpPr>
                <p:nvPr/>
              </p:nvSpPr>
              <p:spPr bwMode="auto">
                <a:xfrm>
                  <a:off x="747713" y="3189288"/>
                  <a:ext cx="265113" cy="119063"/>
                </a:xfrm>
                <a:custGeom>
                  <a:avLst/>
                  <a:gdLst>
                    <a:gd name="T0" fmla="*/ 0 w 167"/>
                    <a:gd name="T1" fmla="*/ 2147483647 h 75"/>
                    <a:gd name="T2" fmla="*/ 2147483647 w 167"/>
                    <a:gd name="T3" fmla="*/ 2147483647 h 75"/>
                    <a:gd name="T4" fmla="*/ 2147483647 w 167"/>
                    <a:gd name="T5" fmla="*/ 2147483647 h 75"/>
                    <a:gd name="T6" fmla="*/ 2147483647 w 167"/>
                    <a:gd name="T7" fmla="*/ 0 h 75"/>
                    <a:gd name="T8" fmla="*/ 2147483647 w 167"/>
                    <a:gd name="T9" fmla="*/ 2147483647 h 75"/>
                    <a:gd name="T10" fmla="*/ 2147483647 w 167"/>
                    <a:gd name="T11" fmla="*/ 2147483647 h 75"/>
                    <a:gd name="T12" fmla="*/ 2147483647 w 167"/>
                    <a:gd name="T13" fmla="*/ 2147483647 h 75"/>
                    <a:gd name="T14" fmla="*/ 0 w 167"/>
                    <a:gd name="T15" fmla="*/ 2147483647 h 75"/>
                    <a:gd name="T16" fmla="*/ 0 w 167"/>
                    <a:gd name="T17" fmla="*/ 2147483647 h 75"/>
                    <a:gd name="T18" fmla="*/ 2147483647 w 167"/>
                    <a:gd name="T19" fmla="*/ 2147483647 h 75"/>
                    <a:gd name="T20" fmla="*/ 2147483647 w 167"/>
                    <a:gd name="T21" fmla="*/ 2147483647 h 75"/>
                    <a:gd name="T22" fmla="*/ 0 w 167"/>
                    <a:gd name="T23" fmla="*/ 2147483647 h 7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67"/>
                    <a:gd name="T37" fmla="*/ 0 h 75"/>
                    <a:gd name="T38" fmla="*/ 167 w 167"/>
                    <a:gd name="T39" fmla="*/ 75 h 7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67" h="75">
                      <a:moveTo>
                        <a:pt x="0" y="71"/>
                      </a:moveTo>
                      <a:lnTo>
                        <a:pt x="8" y="75"/>
                      </a:lnTo>
                      <a:lnTo>
                        <a:pt x="167" y="8"/>
                      </a:lnTo>
                      <a:lnTo>
                        <a:pt x="163" y="0"/>
                      </a:lnTo>
                      <a:lnTo>
                        <a:pt x="4" y="67"/>
                      </a:lnTo>
                      <a:lnTo>
                        <a:pt x="8" y="71"/>
                      </a:lnTo>
                      <a:lnTo>
                        <a:pt x="4" y="67"/>
                      </a:lnTo>
                      <a:lnTo>
                        <a:pt x="0" y="71"/>
                      </a:lnTo>
                      <a:lnTo>
                        <a:pt x="4" y="75"/>
                      </a:lnTo>
                      <a:lnTo>
                        <a:pt x="8" y="75"/>
                      </a:lnTo>
                      <a:lnTo>
                        <a:pt x="0" y="71"/>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7140" name="Freeform 102"/>
                <p:cNvSpPr>
                  <a:spLocks/>
                </p:cNvSpPr>
                <p:nvPr/>
              </p:nvSpPr>
              <p:spPr bwMode="auto">
                <a:xfrm>
                  <a:off x="747713" y="3270250"/>
                  <a:ext cx="12700" cy="31750"/>
                </a:xfrm>
                <a:custGeom>
                  <a:avLst/>
                  <a:gdLst>
                    <a:gd name="T0" fmla="*/ 0 w 8"/>
                    <a:gd name="T1" fmla="*/ 0 h 20"/>
                    <a:gd name="T2" fmla="*/ 0 w 8"/>
                    <a:gd name="T3" fmla="*/ 2147483647 h 20"/>
                    <a:gd name="T4" fmla="*/ 0 w 8"/>
                    <a:gd name="T5" fmla="*/ 2147483647 h 20"/>
                    <a:gd name="T6" fmla="*/ 2147483647 w 8"/>
                    <a:gd name="T7" fmla="*/ 2147483647 h 20"/>
                    <a:gd name="T8" fmla="*/ 2147483647 w 8"/>
                    <a:gd name="T9" fmla="*/ 2147483647 h 20"/>
                    <a:gd name="T10" fmla="*/ 2147483647 w 8"/>
                    <a:gd name="T11" fmla="*/ 2147483647 h 20"/>
                    <a:gd name="T12" fmla="*/ 2147483647 w 8"/>
                    <a:gd name="T13" fmla="*/ 2147483647 h 20"/>
                    <a:gd name="T14" fmla="*/ 2147483647 w 8"/>
                    <a:gd name="T15" fmla="*/ 0 h 20"/>
                    <a:gd name="T16" fmla="*/ 2147483647 w 8"/>
                    <a:gd name="T17" fmla="*/ 0 h 20"/>
                    <a:gd name="T18" fmla="*/ 0 w 8"/>
                    <a:gd name="T19" fmla="*/ 0 h 20"/>
                    <a:gd name="T20" fmla="*/ 0 w 8"/>
                    <a:gd name="T21" fmla="*/ 2147483647 h 20"/>
                    <a:gd name="T22" fmla="*/ 0 w 8"/>
                    <a:gd name="T23" fmla="*/ 0 h 2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20"/>
                    <a:gd name="T38" fmla="*/ 8 w 8"/>
                    <a:gd name="T39" fmla="*/ 20 h 2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20">
                      <a:moveTo>
                        <a:pt x="0" y="0"/>
                      </a:moveTo>
                      <a:lnTo>
                        <a:pt x="0" y="4"/>
                      </a:lnTo>
                      <a:lnTo>
                        <a:pt x="0" y="20"/>
                      </a:lnTo>
                      <a:lnTo>
                        <a:pt x="8" y="20"/>
                      </a:lnTo>
                      <a:lnTo>
                        <a:pt x="8" y="4"/>
                      </a:lnTo>
                      <a:lnTo>
                        <a:pt x="8" y="0"/>
                      </a:lnTo>
                      <a:lnTo>
                        <a:pt x="4" y="0"/>
                      </a:lnTo>
                      <a:lnTo>
                        <a:pt x="0" y="0"/>
                      </a:lnTo>
                      <a:lnTo>
                        <a:pt x="0" y="4"/>
                      </a:lnTo>
                      <a:lnTo>
                        <a:pt x="0"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7141" name="Freeform 103"/>
                <p:cNvSpPr>
                  <a:spLocks/>
                </p:cNvSpPr>
                <p:nvPr/>
              </p:nvSpPr>
              <p:spPr bwMode="auto">
                <a:xfrm>
                  <a:off x="747713" y="3189288"/>
                  <a:ext cx="65088" cy="87313"/>
                </a:xfrm>
                <a:custGeom>
                  <a:avLst/>
                  <a:gdLst>
                    <a:gd name="T0" fmla="*/ 2147483647 w 41"/>
                    <a:gd name="T1" fmla="*/ 0 h 55"/>
                    <a:gd name="T2" fmla="*/ 2147483647 w 41"/>
                    <a:gd name="T3" fmla="*/ 2147483647 h 55"/>
                    <a:gd name="T4" fmla="*/ 0 w 41"/>
                    <a:gd name="T5" fmla="*/ 2147483647 h 55"/>
                    <a:gd name="T6" fmla="*/ 2147483647 w 41"/>
                    <a:gd name="T7" fmla="*/ 2147483647 h 55"/>
                    <a:gd name="T8" fmla="*/ 2147483647 w 41"/>
                    <a:gd name="T9" fmla="*/ 2147483647 h 55"/>
                    <a:gd name="T10" fmla="*/ 2147483647 w 41"/>
                    <a:gd name="T11" fmla="*/ 2147483647 h 55"/>
                    <a:gd name="T12" fmla="*/ 2147483647 w 41"/>
                    <a:gd name="T13" fmla="*/ 2147483647 h 55"/>
                    <a:gd name="T14" fmla="*/ 2147483647 w 41"/>
                    <a:gd name="T15" fmla="*/ 2147483647 h 55"/>
                    <a:gd name="T16" fmla="*/ 2147483647 w 41"/>
                    <a:gd name="T17" fmla="*/ 0 h 55"/>
                    <a:gd name="T18" fmla="*/ 2147483647 w 41"/>
                    <a:gd name="T19" fmla="*/ 0 h 55"/>
                    <a:gd name="T20" fmla="*/ 2147483647 w 41"/>
                    <a:gd name="T21" fmla="*/ 2147483647 h 55"/>
                    <a:gd name="T22" fmla="*/ 2147483647 w 41"/>
                    <a:gd name="T23" fmla="*/ 0 h 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1"/>
                    <a:gd name="T37" fmla="*/ 0 h 55"/>
                    <a:gd name="T38" fmla="*/ 41 w 41"/>
                    <a:gd name="T39" fmla="*/ 55 h 5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1" h="55">
                      <a:moveTo>
                        <a:pt x="33" y="0"/>
                      </a:moveTo>
                      <a:lnTo>
                        <a:pt x="33" y="4"/>
                      </a:lnTo>
                      <a:lnTo>
                        <a:pt x="0" y="51"/>
                      </a:lnTo>
                      <a:lnTo>
                        <a:pt x="8" y="55"/>
                      </a:lnTo>
                      <a:lnTo>
                        <a:pt x="41" y="8"/>
                      </a:lnTo>
                      <a:lnTo>
                        <a:pt x="37" y="8"/>
                      </a:lnTo>
                      <a:lnTo>
                        <a:pt x="41" y="8"/>
                      </a:lnTo>
                      <a:lnTo>
                        <a:pt x="41" y="4"/>
                      </a:lnTo>
                      <a:lnTo>
                        <a:pt x="37" y="0"/>
                      </a:lnTo>
                      <a:lnTo>
                        <a:pt x="33" y="0"/>
                      </a:lnTo>
                      <a:lnTo>
                        <a:pt x="33" y="4"/>
                      </a:lnTo>
                      <a:lnTo>
                        <a:pt x="33"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7142" name="Freeform 104"/>
                <p:cNvSpPr>
                  <a:spLocks/>
                </p:cNvSpPr>
                <p:nvPr/>
              </p:nvSpPr>
              <p:spPr bwMode="auto">
                <a:xfrm>
                  <a:off x="800100" y="3121025"/>
                  <a:ext cx="219075" cy="80963"/>
                </a:xfrm>
                <a:custGeom>
                  <a:avLst/>
                  <a:gdLst>
                    <a:gd name="T0" fmla="*/ 2147483647 w 138"/>
                    <a:gd name="T1" fmla="*/ 2147483647 h 51"/>
                    <a:gd name="T2" fmla="*/ 2147483647 w 138"/>
                    <a:gd name="T3" fmla="*/ 0 h 51"/>
                    <a:gd name="T4" fmla="*/ 0 w 138"/>
                    <a:gd name="T5" fmla="*/ 2147483647 h 51"/>
                    <a:gd name="T6" fmla="*/ 2147483647 w 138"/>
                    <a:gd name="T7" fmla="*/ 2147483647 h 51"/>
                    <a:gd name="T8" fmla="*/ 2147483647 w 138"/>
                    <a:gd name="T9" fmla="*/ 2147483647 h 51"/>
                    <a:gd name="T10" fmla="*/ 2147483647 w 138"/>
                    <a:gd name="T11" fmla="*/ 2147483647 h 51"/>
                    <a:gd name="T12" fmla="*/ 2147483647 w 138"/>
                    <a:gd name="T13" fmla="*/ 2147483647 h 51"/>
                    <a:gd name="T14" fmla="*/ 2147483647 w 138"/>
                    <a:gd name="T15" fmla="*/ 2147483647 h 51"/>
                    <a:gd name="T16" fmla="*/ 2147483647 w 138"/>
                    <a:gd name="T17" fmla="*/ 2147483647 h 51"/>
                    <a:gd name="T18" fmla="*/ 2147483647 w 138"/>
                    <a:gd name="T19" fmla="*/ 0 h 51"/>
                    <a:gd name="T20" fmla="*/ 2147483647 w 138"/>
                    <a:gd name="T21" fmla="*/ 0 h 51"/>
                    <a:gd name="T22" fmla="*/ 2147483647 w 138"/>
                    <a:gd name="T23" fmla="*/ 2147483647 h 5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38"/>
                    <a:gd name="T37" fmla="*/ 0 h 51"/>
                    <a:gd name="T38" fmla="*/ 138 w 138"/>
                    <a:gd name="T39" fmla="*/ 51 h 5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38" h="51">
                      <a:moveTo>
                        <a:pt x="138" y="4"/>
                      </a:moveTo>
                      <a:lnTo>
                        <a:pt x="130" y="0"/>
                      </a:lnTo>
                      <a:lnTo>
                        <a:pt x="0" y="43"/>
                      </a:lnTo>
                      <a:lnTo>
                        <a:pt x="4" y="51"/>
                      </a:lnTo>
                      <a:lnTo>
                        <a:pt x="134" y="8"/>
                      </a:lnTo>
                      <a:lnTo>
                        <a:pt x="126" y="4"/>
                      </a:lnTo>
                      <a:lnTo>
                        <a:pt x="134" y="8"/>
                      </a:lnTo>
                      <a:lnTo>
                        <a:pt x="138" y="8"/>
                      </a:lnTo>
                      <a:lnTo>
                        <a:pt x="138" y="4"/>
                      </a:lnTo>
                      <a:lnTo>
                        <a:pt x="134" y="0"/>
                      </a:lnTo>
                      <a:lnTo>
                        <a:pt x="130" y="0"/>
                      </a:lnTo>
                      <a:lnTo>
                        <a:pt x="138" y="4"/>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7143" name="Freeform 105"/>
                <p:cNvSpPr>
                  <a:spLocks/>
                </p:cNvSpPr>
                <p:nvPr/>
              </p:nvSpPr>
              <p:spPr bwMode="auto">
                <a:xfrm>
                  <a:off x="593725" y="3033713"/>
                  <a:ext cx="385763" cy="49213"/>
                </a:xfrm>
                <a:custGeom>
                  <a:avLst/>
                  <a:gdLst>
                    <a:gd name="T0" fmla="*/ 0 w 243"/>
                    <a:gd name="T1" fmla="*/ 0 h 31"/>
                    <a:gd name="T2" fmla="*/ 0 w 243"/>
                    <a:gd name="T3" fmla="*/ 2147483647 h 31"/>
                    <a:gd name="T4" fmla="*/ 2147483647 w 243"/>
                    <a:gd name="T5" fmla="*/ 2147483647 h 31"/>
                    <a:gd name="T6" fmla="*/ 2147483647 w 243"/>
                    <a:gd name="T7" fmla="*/ 0 h 31"/>
                    <a:gd name="T8" fmla="*/ 0 w 243"/>
                    <a:gd name="T9" fmla="*/ 0 h 31"/>
                    <a:gd name="T10" fmla="*/ 0 w 243"/>
                    <a:gd name="T11" fmla="*/ 0 h 31"/>
                    <a:gd name="T12" fmla="*/ 0 60000 65536"/>
                    <a:gd name="T13" fmla="*/ 0 60000 65536"/>
                    <a:gd name="T14" fmla="*/ 0 60000 65536"/>
                    <a:gd name="T15" fmla="*/ 0 60000 65536"/>
                    <a:gd name="T16" fmla="*/ 0 60000 65536"/>
                    <a:gd name="T17" fmla="*/ 0 60000 65536"/>
                    <a:gd name="T18" fmla="*/ 0 w 243"/>
                    <a:gd name="T19" fmla="*/ 0 h 31"/>
                    <a:gd name="T20" fmla="*/ 243 w 243"/>
                    <a:gd name="T21" fmla="*/ 31 h 31"/>
                  </a:gdLst>
                  <a:ahLst/>
                  <a:cxnLst>
                    <a:cxn ang="T12">
                      <a:pos x="T0" y="T1"/>
                    </a:cxn>
                    <a:cxn ang="T13">
                      <a:pos x="T2" y="T3"/>
                    </a:cxn>
                    <a:cxn ang="T14">
                      <a:pos x="T4" y="T5"/>
                    </a:cxn>
                    <a:cxn ang="T15">
                      <a:pos x="T6" y="T7"/>
                    </a:cxn>
                    <a:cxn ang="T16">
                      <a:pos x="T8" y="T9"/>
                    </a:cxn>
                    <a:cxn ang="T17">
                      <a:pos x="T10" y="T11"/>
                    </a:cxn>
                  </a:cxnLst>
                  <a:rect l="T18" t="T19" r="T20" b="T21"/>
                  <a:pathLst>
                    <a:path w="243" h="31">
                      <a:moveTo>
                        <a:pt x="0" y="0"/>
                      </a:moveTo>
                      <a:lnTo>
                        <a:pt x="0" y="19"/>
                      </a:lnTo>
                      <a:lnTo>
                        <a:pt x="243" y="31"/>
                      </a:lnTo>
                      <a:lnTo>
                        <a:pt x="243" y="0"/>
                      </a:lnTo>
                      <a:lnTo>
                        <a:pt x="0" y="0"/>
                      </a:lnTo>
                      <a:close/>
                    </a:path>
                  </a:pathLst>
                </a:custGeom>
                <a:solidFill>
                  <a:srgbClr val="999999"/>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7144" name="Freeform 106"/>
                <p:cNvSpPr>
                  <a:spLocks/>
                </p:cNvSpPr>
                <p:nvPr/>
              </p:nvSpPr>
              <p:spPr bwMode="auto">
                <a:xfrm>
                  <a:off x="581025" y="3033713"/>
                  <a:ext cx="19050" cy="36513"/>
                </a:xfrm>
                <a:custGeom>
                  <a:avLst/>
                  <a:gdLst>
                    <a:gd name="T0" fmla="*/ 2147483647 w 12"/>
                    <a:gd name="T1" fmla="*/ 2147483647 h 23"/>
                    <a:gd name="T2" fmla="*/ 2147483647 w 12"/>
                    <a:gd name="T3" fmla="*/ 2147483647 h 23"/>
                    <a:gd name="T4" fmla="*/ 2147483647 w 12"/>
                    <a:gd name="T5" fmla="*/ 0 h 23"/>
                    <a:gd name="T6" fmla="*/ 0 w 12"/>
                    <a:gd name="T7" fmla="*/ 0 h 23"/>
                    <a:gd name="T8" fmla="*/ 0 w 12"/>
                    <a:gd name="T9" fmla="*/ 2147483647 h 23"/>
                    <a:gd name="T10" fmla="*/ 2147483647 w 12"/>
                    <a:gd name="T11" fmla="*/ 2147483647 h 23"/>
                    <a:gd name="T12" fmla="*/ 0 w 12"/>
                    <a:gd name="T13" fmla="*/ 2147483647 h 23"/>
                    <a:gd name="T14" fmla="*/ 2147483647 w 12"/>
                    <a:gd name="T15" fmla="*/ 2147483647 h 23"/>
                    <a:gd name="T16" fmla="*/ 2147483647 w 12"/>
                    <a:gd name="T17" fmla="*/ 2147483647 h 23"/>
                    <a:gd name="T18" fmla="*/ 2147483647 w 12"/>
                    <a:gd name="T19" fmla="*/ 2147483647 h 23"/>
                    <a:gd name="T20" fmla="*/ 2147483647 w 12"/>
                    <a:gd name="T21" fmla="*/ 2147483647 h 23"/>
                    <a:gd name="T22" fmla="*/ 2147483647 w 12"/>
                    <a:gd name="T23" fmla="*/ 2147483647 h 2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23"/>
                    <a:gd name="T38" fmla="*/ 12 w 12"/>
                    <a:gd name="T39" fmla="*/ 23 h 2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23">
                      <a:moveTo>
                        <a:pt x="8" y="15"/>
                      </a:moveTo>
                      <a:lnTo>
                        <a:pt x="12" y="19"/>
                      </a:lnTo>
                      <a:lnTo>
                        <a:pt x="12" y="0"/>
                      </a:lnTo>
                      <a:lnTo>
                        <a:pt x="0" y="0"/>
                      </a:lnTo>
                      <a:lnTo>
                        <a:pt x="0" y="19"/>
                      </a:lnTo>
                      <a:lnTo>
                        <a:pt x="8" y="23"/>
                      </a:lnTo>
                      <a:lnTo>
                        <a:pt x="0" y="19"/>
                      </a:lnTo>
                      <a:lnTo>
                        <a:pt x="4" y="23"/>
                      </a:lnTo>
                      <a:lnTo>
                        <a:pt x="8" y="23"/>
                      </a:lnTo>
                      <a:lnTo>
                        <a:pt x="12" y="19"/>
                      </a:lnTo>
                      <a:lnTo>
                        <a:pt x="8" y="15"/>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7145" name="Freeform 107"/>
                <p:cNvSpPr>
                  <a:spLocks/>
                </p:cNvSpPr>
                <p:nvPr/>
              </p:nvSpPr>
              <p:spPr bwMode="auto">
                <a:xfrm>
                  <a:off x="593725" y="3057525"/>
                  <a:ext cx="392113" cy="31750"/>
                </a:xfrm>
                <a:custGeom>
                  <a:avLst/>
                  <a:gdLst>
                    <a:gd name="T0" fmla="*/ 2147483647 w 247"/>
                    <a:gd name="T1" fmla="*/ 2147483647 h 20"/>
                    <a:gd name="T2" fmla="*/ 2147483647 w 247"/>
                    <a:gd name="T3" fmla="*/ 2147483647 h 20"/>
                    <a:gd name="T4" fmla="*/ 0 w 247"/>
                    <a:gd name="T5" fmla="*/ 0 h 20"/>
                    <a:gd name="T6" fmla="*/ 0 w 247"/>
                    <a:gd name="T7" fmla="*/ 2147483647 h 20"/>
                    <a:gd name="T8" fmla="*/ 2147483647 w 247"/>
                    <a:gd name="T9" fmla="*/ 2147483647 h 20"/>
                    <a:gd name="T10" fmla="*/ 2147483647 w 247"/>
                    <a:gd name="T11" fmla="*/ 2147483647 h 20"/>
                    <a:gd name="T12" fmla="*/ 2147483647 w 247"/>
                    <a:gd name="T13" fmla="*/ 2147483647 h 20"/>
                    <a:gd name="T14" fmla="*/ 2147483647 w 247"/>
                    <a:gd name="T15" fmla="*/ 2147483647 h 20"/>
                    <a:gd name="T16" fmla="*/ 2147483647 w 247"/>
                    <a:gd name="T17" fmla="*/ 2147483647 h 20"/>
                    <a:gd name="T18" fmla="*/ 2147483647 w 247"/>
                    <a:gd name="T19" fmla="*/ 2147483647 h 20"/>
                    <a:gd name="T20" fmla="*/ 2147483647 w 247"/>
                    <a:gd name="T21" fmla="*/ 2147483647 h 20"/>
                    <a:gd name="T22" fmla="*/ 2147483647 w 247"/>
                    <a:gd name="T23" fmla="*/ 2147483647 h 2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47"/>
                    <a:gd name="T37" fmla="*/ 0 h 20"/>
                    <a:gd name="T38" fmla="*/ 247 w 247"/>
                    <a:gd name="T39" fmla="*/ 20 h 2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47" h="20">
                      <a:moveTo>
                        <a:pt x="235" y="16"/>
                      </a:moveTo>
                      <a:lnTo>
                        <a:pt x="243" y="12"/>
                      </a:lnTo>
                      <a:lnTo>
                        <a:pt x="0" y="0"/>
                      </a:lnTo>
                      <a:lnTo>
                        <a:pt x="0" y="8"/>
                      </a:lnTo>
                      <a:lnTo>
                        <a:pt x="243" y="20"/>
                      </a:lnTo>
                      <a:lnTo>
                        <a:pt x="247" y="16"/>
                      </a:lnTo>
                      <a:lnTo>
                        <a:pt x="243" y="20"/>
                      </a:lnTo>
                      <a:lnTo>
                        <a:pt x="247" y="16"/>
                      </a:lnTo>
                      <a:lnTo>
                        <a:pt x="243" y="12"/>
                      </a:lnTo>
                      <a:lnTo>
                        <a:pt x="235" y="16"/>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7146" name="Freeform 108"/>
                <p:cNvSpPr>
                  <a:spLocks/>
                </p:cNvSpPr>
                <p:nvPr/>
              </p:nvSpPr>
              <p:spPr bwMode="auto">
                <a:xfrm>
                  <a:off x="966788" y="3027363"/>
                  <a:ext cx="19050" cy="55563"/>
                </a:xfrm>
                <a:custGeom>
                  <a:avLst/>
                  <a:gdLst>
                    <a:gd name="T0" fmla="*/ 2147483647 w 12"/>
                    <a:gd name="T1" fmla="*/ 2147483647 h 35"/>
                    <a:gd name="T2" fmla="*/ 0 w 12"/>
                    <a:gd name="T3" fmla="*/ 2147483647 h 35"/>
                    <a:gd name="T4" fmla="*/ 0 w 12"/>
                    <a:gd name="T5" fmla="*/ 2147483647 h 35"/>
                    <a:gd name="T6" fmla="*/ 2147483647 w 12"/>
                    <a:gd name="T7" fmla="*/ 2147483647 h 35"/>
                    <a:gd name="T8" fmla="*/ 2147483647 w 12"/>
                    <a:gd name="T9" fmla="*/ 2147483647 h 35"/>
                    <a:gd name="T10" fmla="*/ 2147483647 w 12"/>
                    <a:gd name="T11" fmla="*/ 0 h 35"/>
                    <a:gd name="T12" fmla="*/ 2147483647 w 12"/>
                    <a:gd name="T13" fmla="*/ 2147483647 h 35"/>
                    <a:gd name="T14" fmla="*/ 2147483647 w 12"/>
                    <a:gd name="T15" fmla="*/ 2147483647 h 35"/>
                    <a:gd name="T16" fmla="*/ 2147483647 w 12"/>
                    <a:gd name="T17" fmla="*/ 0 h 35"/>
                    <a:gd name="T18" fmla="*/ 2147483647 w 12"/>
                    <a:gd name="T19" fmla="*/ 2147483647 h 35"/>
                    <a:gd name="T20" fmla="*/ 0 w 12"/>
                    <a:gd name="T21" fmla="*/ 2147483647 h 35"/>
                    <a:gd name="T22" fmla="*/ 2147483647 w 12"/>
                    <a:gd name="T23" fmla="*/ 2147483647 h 3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35"/>
                    <a:gd name="T38" fmla="*/ 12 w 12"/>
                    <a:gd name="T39" fmla="*/ 35 h 3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35">
                      <a:moveTo>
                        <a:pt x="8" y="11"/>
                      </a:moveTo>
                      <a:lnTo>
                        <a:pt x="0" y="4"/>
                      </a:lnTo>
                      <a:lnTo>
                        <a:pt x="0" y="35"/>
                      </a:lnTo>
                      <a:lnTo>
                        <a:pt x="12" y="35"/>
                      </a:lnTo>
                      <a:lnTo>
                        <a:pt x="12" y="4"/>
                      </a:lnTo>
                      <a:lnTo>
                        <a:pt x="8" y="0"/>
                      </a:lnTo>
                      <a:lnTo>
                        <a:pt x="12" y="4"/>
                      </a:lnTo>
                      <a:lnTo>
                        <a:pt x="8" y="4"/>
                      </a:lnTo>
                      <a:lnTo>
                        <a:pt x="8" y="0"/>
                      </a:lnTo>
                      <a:lnTo>
                        <a:pt x="4" y="4"/>
                      </a:lnTo>
                      <a:lnTo>
                        <a:pt x="0" y="4"/>
                      </a:lnTo>
                      <a:lnTo>
                        <a:pt x="8" y="11"/>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7147" name="Freeform 109"/>
                <p:cNvSpPr>
                  <a:spLocks/>
                </p:cNvSpPr>
                <p:nvPr/>
              </p:nvSpPr>
              <p:spPr bwMode="auto">
                <a:xfrm>
                  <a:off x="581025" y="3027363"/>
                  <a:ext cx="398463" cy="17463"/>
                </a:xfrm>
                <a:custGeom>
                  <a:avLst/>
                  <a:gdLst>
                    <a:gd name="T0" fmla="*/ 2147483647 w 251"/>
                    <a:gd name="T1" fmla="*/ 2147483647 h 11"/>
                    <a:gd name="T2" fmla="*/ 2147483647 w 251"/>
                    <a:gd name="T3" fmla="*/ 2147483647 h 11"/>
                    <a:gd name="T4" fmla="*/ 2147483647 w 251"/>
                    <a:gd name="T5" fmla="*/ 2147483647 h 11"/>
                    <a:gd name="T6" fmla="*/ 2147483647 w 251"/>
                    <a:gd name="T7" fmla="*/ 0 h 11"/>
                    <a:gd name="T8" fmla="*/ 2147483647 w 251"/>
                    <a:gd name="T9" fmla="*/ 0 h 11"/>
                    <a:gd name="T10" fmla="*/ 0 w 251"/>
                    <a:gd name="T11" fmla="*/ 2147483647 h 11"/>
                    <a:gd name="T12" fmla="*/ 2147483647 w 251"/>
                    <a:gd name="T13" fmla="*/ 0 h 11"/>
                    <a:gd name="T14" fmla="*/ 2147483647 w 251"/>
                    <a:gd name="T15" fmla="*/ 2147483647 h 11"/>
                    <a:gd name="T16" fmla="*/ 0 w 251"/>
                    <a:gd name="T17" fmla="*/ 2147483647 h 11"/>
                    <a:gd name="T18" fmla="*/ 2147483647 w 251"/>
                    <a:gd name="T19" fmla="*/ 2147483647 h 11"/>
                    <a:gd name="T20" fmla="*/ 2147483647 w 251"/>
                    <a:gd name="T21" fmla="*/ 2147483647 h 11"/>
                    <a:gd name="T22" fmla="*/ 2147483647 w 251"/>
                    <a:gd name="T23" fmla="*/ 2147483647 h 1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51"/>
                    <a:gd name="T37" fmla="*/ 0 h 11"/>
                    <a:gd name="T38" fmla="*/ 251 w 251"/>
                    <a:gd name="T39" fmla="*/ 11 h 1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51" h="11">
                      <a:moveTo>
                        <a:pt x="12" y="4"/>
                      </a:moveTo>
                      <a:lnTo>
                        <a:pt x="8" y="11"/>
                      </a:lnTo>
                      <a:lnTo>
                        <a:pt x="251" y="11"/>
                      </a:lnTo>
                      <a:lnTo>
                        <a:pt x="251" y="0"/>
                      </a:lnTo>
                      <a:lnTo>
                        <a:pt x="8" y="0"/>
                      </a:lnTo>
                      <a:lnTo>
                        <a:pt x="0" y="4"/>
                      </a:lnTo>
                      <a:lnTo>
                        <a:pt x="8" y="0"/>
                      </a:lnTo>
                      <a:lnTo>
                        <a:pt x="4" y="4"/>
                      </a:lnTo>
                      <a:lnTo>
                        <a:pt x="0" y="4"/>
                      </a:lnTo>
                      <a:lnTo>
                        <a:pt x="4" y="7"/>
                      </a:lnTo>
                      <a:lnTo>
                        <a:pt x="8" y="11"/>
                      </a:lnTo>
                      <a:lnTo>
                        <a:pt x="12" y="4"/>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7148" name="Freeform 110"/>
                <p:cNvSpPr>
                  <a:spLocks/>
                </p:cNvSpPr>
                <p:nvPr/>
              </p:nvSpPr>
              <p:spPr bwMode="auto">
                <a:xfrm>
                  <a:off x="200025" y="3063875"/>
                  <a:ext cx="812800" cy="212725"/>
                </a:xfrm>
                <a:custGeom>
                  <a:avLst/>
                  <a:gdLst>
                    <a:gd name="T0" fmla="*/ 2147483647 w 512"/>
                    <a:gd name="T1" fmla="*/ 2147483647 h 134"/>
                    <a:gd name="T2" fmla="*/ 2147483647 w 512"/>
                    <a:gd name="T3" fmla="*/ 0 h 134"/>
                    <a:gd name="T4" fmla="*/ 2147483647 w 512"/>
                    <a:gd name="T5" fmla="*/ 0 h 134"/>
                    <a:gd name="T6" fmla="*/ 2147483647 w 512"/>
                    <a:gd name="T7" fmla="*/ 2147483647 h 134"/>
                    <a:gd name="T8" fmla="*/ 2147483647 w 512"/>
                    <a:gd name="T9" fmla="*/ 2147483647 h 134"/>
                    <a:gd name="T10" fmla="*/ 2147483647 w 512"/>
                    <a:gd name="T11" fmla="*/ 2147483647 h 134"/>
                    <a:gd name="T12" fmla="*/ 2147483647 w 512"/>
                    <a:gd name="T13" fmla="*/ 2147483647 h 134"/>
                    <a:gd name="T14" fmla="*/ 2147483647 w 512"/>
                    <a:gd name="T15" fmla="*/ 2147483647 h 134"/>
                    <a:gd name="T16" fmla="*/ 2147483647 w 512"/>
                    <a:gd name="T17" fmla="*/ 2147483647 h 134"/>
                    <a:gd name="T18" fmla="*/ 2147483647 w 512"/>
                    <a:gd name="T19" fmla="*/ 2147483647 h 134"/>
                    <a:gd name="T20" fmla="*/ 2147483647 w 512"/>
                    <a:gd name="T21" fmla="*/ 2147483647 h 134"/>
                    <a:gd name="T22" fmla="*/ 2147483647 w 512"/>
                    <a:gd name="T23" fmla="*/ 2147483647 h 134"/>
                    <a:gd name="T24" fmla="*/ 2147483647 w 512"/>
                    <a:gd name="T25" fmla="*/ 2147483647 h 134"/>
                    <a:gd name="T26" fmla="*/ 2147483647 w 512"/>
                    <a:gd name="T27" fmla="*/ 2147483647 h 134"/>
                    <a:gd name="T28" fmla="*/ 2147483647 w 512"/>
                    <a:gd name="T29" fmla="*/ 2147483647 h 134"/>
                    <a:gd name="T30" fmla="*/ 2147483647 w 512"/>
                    <a:gd name="T31" fmla="*/ 2147483647 h 134"/>
                    <a:gd name="T32" fmla="*/ 2147483647 w 512"/>
                    <a:gd name="T33" fmla="*/ 2147483647 h 134"/>
                    <a:gd name="T34" fmla="*/ 2147483647 w 512"/>
                    <a:gd name="T35" fmla="*/ 2147483647 h 134"/>
                    <a:gd name="T36" fmla="*/ 2147483647 w 512"/>
                    <a:gd name="T37" fmla="*/ 2147483647 h 134"/>
                    <a:gd name="T38" fmla="*/ 2147483647 w 512"/>
                    <a:gd name="T39" fmla="*/ 2147483647 h 134"/>
                    <a:gd name="T40" fmla="*/ 2147483647 w 512"/>
                    <a:gd name="T41" fmla="*/ 2147483647 h 134"/>
                    <a:gd name="T42" fmla="*/ 2147483647 w 512"/>
                    <a:gd name="T43" fmla="*/ 2147483647 h 134"/>
                    <a:gd name="T44" fmla="*/ 2147483647 w 512"/>
                    <a:gd name="T45" fmla="*/ 2147483647 h 134"/>
                    <a:gd name="T46" fmla="*/ 2147483647 w 512"/>
                    <a:gd name="T47" fmla="*/ 2147483647 h 134"/>
                    <a:gd name="T48" fmla="*/ 2147483647 w 512"/>
                    <a:gd name="T49" fmla="*/ 2147483647 h 134"/>
                    <a:gd name="T50" fmla="*/ 0 w 512"/>
                    <a:gd name="T51" fmla="*/ 2147483647 h 134"/>
                    <a:gd name="T52" fmla="*/ 2147483647 w 512"/>
                    <a:gd name="T53" fmla="*/ 2147483647 h 134"/>
                    <a:gd name="T54" fmla="*/ 2147483647 w 512"/>
                    <a:gd name="T55" fmla="*/ 2147483647 h 134"/>
                    <a:gd name="T56" fmla="*/ 2147483647 w 512"/>
                    <a:gd name="T57" fmla="*/ 2147483647 h 134"/>
                    <a:gd name="T58" fmla="*/ 2147483647 w 512"/>
                    <a:gd name="T59" fmla="*/ 2147483647 h 134"/>
                    <a:gd name="T60" fmla="*/ 2147483647 w 512"/>
                    <a:gd name="T61" fmla="*/ 2147483647 h 134"/>
                    <a:gd name="T62" fmla="*/ 2147483647 w 512"/>
                    <a:gd name="T63" fmla="*/ 2147483647 h 134"/>
                    <a:gd name="T64" fmla="*/ 2147483647 w 512"/>
                    <a:gd name="T65" fmla="*/ 2147483647 h 134"/>
                    <a:gd name="T66" fmla="*/ 2147483647 w 512"/>
                    <a:gd name="T67" fmla="*/ 2147483647 h 134"/>
                    <a:gd name="T68" fmla="*/ 2147483647 w 512"/>
                    <a:gd name="T69" fmla="*/ 2147483647 h 134"/>
                    <a:gd name="T70" fmla="*/ 2147483647 w 512"/>
                    <a:gd name="T71" fmla="*/ 2147483647 h 134"/>
                    <a:gd name="T72" fmla="*/ 2147483647 w 512"/>
                    <a:gd name="T73" fmla="*/ 2147483647 h 134"/>
                    <a:gd name="T74" fmla="*/ 2147483647 w 512"/>
                    <a:gd name="T75" fmla="*/ 2147483647 h 134"/>
                    <a:gd name="T76" fmla="*/ 2147483647 w 512"/>
                    <a:gd name="T77" fmla="*/ 2147483647 h 134"/>
                    <a:gd name="T78" fmla="*/ 2147483647 w 512"/>
                    <a:gd name="T79" fmla="*/ 2147483647 h 134"/>
                    <a:gd name="T80" fmla="*/ 2147483647 w 512"/>
                    <a:gd name="T81" fmla="*/ 2147483647 h 134"/>
                    <a:gd name="T82" fmla="*/ 2147483647 w 512"/>
                    <a:gd name="T83" fmla="*/ 2147483647 h 134"/>
                    <a:gd name="T84" fmla="*/ 2147483647 w 512"/>
                    <a:gd name="T85" fmla="*/ 2147483647 h 134"/>
                    <a:gd name="T86" fmla="*/ 2147483647 w 512"/>
                    <a:gd name="T87" fmla="*/ 2147483647 h 134"/>
                    <a:gd name="T88" fmla="*/ 2147483647 w 512"/>
                    <a:gd name="T89" fmla="*/ 2147483647 h 134"/>
                    <a:gd name="T90" fmla="*/ 2147483647 w 512"/>
                    <a:gd name="T91" fmla="*/ 2147483647 h 134"/>
                    <a:gd name="T92" fmla="*/ 2147483647 w 512"/>
                    <a:gd name="T93" fmla="*/ 2147483647 h 134"/>
                    <a:gd name="T94" fmla="*/ 2147483647 w 512"/>
                    <a:gd name="T95" fmla="*/ 2147483647 h 134"/>
                    <a:gd name="T96" fmla="*/ 2147483647 w 512"/>
                    <a:gd name="T97" fmla="*/ 2147483647 h 134"/>
                    <a:gd name="T98" fmla="*/ 2147483647 w 512"/>
                    <a:gd name="T99" fmla="*/ 2147483647 h 134"/>
                    <a:gd name="T100" fmla="*/ 2147483647 w 512"/>
                    <a:gd name="T101" fmla="*/ 2147483647 h 134"/>
                    <a:gd name="T102" fmla="*/ 2147483647 w 512"/>
                    <a:gd name="T103" fmla="*/ 2147483647 h 134"/>
                    <a:gd name="T104" fmla="*/ 2147483647 w 512"/>
                    <a:gd name="T105" fmla="*/ 2147483647 h 134"/>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512"/>
                    <a:gd name="T160" fmla="*/ 0 h 134"/>
                    <a:gd name="T161" fmla="*/ 512 w 512"/>
                    <a:gd name="T162" fmla="*/ 134 h 134"/>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512" h="134">
                      <a:moveTo>
                        <a:pt x="512" y="40"/>
                      </a:moveTo>
                      <a:lnTo>
                        <a:pt x="151" y="0"/>
                      </a:lnTo>
                      <a:lnTo>
                        <a:pt x="146" y="4"/>
                      </a:lnTo>
                      <a:lnTo>
                        <a:pt x="142" y="4"/>
                      </a:lnTo>
                      <a:lnTo>
                        <a:pt x="134" y="8"/>
                      </a:lnTo>
                      <a:lnTo>
                        <a:pt x="122" y="16"/>
                      </a:lnTo>
                      <a:lnTo>
                        <a:pt x="110" y="20"/>
                      </a:lnTo>
                      <a:lnTo>
                        <a:pt x="98" y="24"/>
                      </a:lnTo>
                      <a:lnTo>
                        <a:pt x="82" y="28"/>
                      </a:lnTo>
                      <a:lnTo>
                        <a:pt x="69" y="36"/>
                      </a:lnTo>
                      <a:lnTo>
                        <a:pt x="61" y="40"/>
                      </a:lnTo>
                      <a:lnTo>
                        <a:pt x="53" y="40"/>
                      </a:lnTo>
                      <a:lnTo>
                        <a:pt x="49" y="44"/>
                      </a:lnTo>
                      <a:lnTo>
                        <a:pt x="45" y="44"/>
                      </a:lnTo>
                      <a:lnTo>
                        <a:pt x="41" y="44"/>
                      </a:lnTo>
                      <a:lnTo>
                        <a:pt x="37" y="47"/>
                      </a:lnTo>
                      <a:lnTo>
                        <a:pt x="29" y="47"/>
                      </a:lnTo>
                      <a:lnTo>
                        <a:pt x="25" y="51"/>
                      </a:lnTo>
                      <a:lnTo>
                        <a:pt x="17" y="51"/>
                      </a:lnTo>
                      <a:lnTo>
                        <a:pt x="13" y="55"/>
                      </a:lnTo>
                      <a:lnTo>
                        <a:pt x="8" y="55"/>
                      </a:lnTo>
                      <a:lnTo>
                        <a:pt x="4" y="59"/>
                      </a:lnTo>
                      <a:lnTo>
                        <a:pt x="0" y="59"/>
                      </a:lnTo>
                      <a:lnTo>
                        <a:pt x="349" y="134"/>
                      </a:lnTo>
                      <a:lnTo>
                        <a:pt x="353" y="134"/>
                      </a:lnTo>
                      <a:lnTo>
                        <a:pt x="353" y="130"/>
                      </a:lnTo>
                      <a:lnTo>
                        <a:pt x="357" y="130"/>
                      </a:lnTo>
                      <a:lnTo>
                        <a:pt x="366" y="126"/>
                      </a:lnTo>
                      <a:lnTo>
                        <a:pt x="374" y="122"/>
                      </a:lnTo>
                      <a:lnTo>
                        <a:pt x="378" y="118"/>
                      </a:lnTo>
                      <a:lnTo>
                        <a:pt x="386" y="114"/>
                      </a:lnTo>
                      <a:lnTo>
                        <a:pt x="394" y="114"/>
                      </a:lnTo>
                      <a:lnTo>
                        <a:pt x="402" y="110"/>
                      </a:lnTo>
                      <a:lnTo>
                        <a:pt x="406" y="106"/>
                      </a:lnTo>
                      <a:lnTo>
                        <a:pt x="414" y="106"/>
                      </a:lnTo>
                      <a:lnTo>
                        <a:pt x="418" y="103"/>
                      </a:lnTo>
                      <a:lnTo>
                        <a:pt x="426" y="99"/>
                      </a:lnTo>
                      <a:lnTo>
                        <a:pt x="430" y="95"/>
                      </a:lnTo>
                      <a:lnTo>
                        <a:pt x="439" y="91"/>
                      </a:lnTo>
                      <a:lnTo>
                        <a:pt x="447" y="87"/>
                      </a:lnTo>
                      <a:lnTo>
                        <a:pt x="455" y="83"/>
                      </a:lnTo>
                      <a:lnTo>
                        <a:pt x="463" y="75"/>
                      </a:lnTo>
                      <a:lnTo>
                        <a:pt x="471" y="67"/>
                      </a:lnTo>
                      <a:lnTo>
                        <a:pt x="483" y="63"/>
                      </a:lnTo>
                      <a:lnTo>
                        <a:pt x="487" y="59"/>
                      </a:lnTo>
                      <a:lnTo>
                        <a:pt x="495" y="51"/>
                      </a:lnTo>
                      <a:lnTo>
                        <a:pt x="499" y="47"/>
                      </a:lnTo>
                      <a:lnTo>
                        <a:pt x="512" y="40"/>
                      </a:lnTo>
                      <a:close/>
                    </a:path>
                  </a:pathLst>
                </a:custGeom>
                <a:solidFill>
                  <a:srgbClr val="999999"/>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7149" name="Freeform 111"/>
                <p:cNvSpPr>
                  <a:spLocks/>
                </p:cNvSpPr>
                <p:nvPr/>
              </p:nvSpPr>
              <p:spPr bwMode="auto">
                <a:xfrm>
                  <a:off x="431800" y="3057525"/>
                  <a:ext cx="581025" cy="76200"/>
                </a:xfrm>
                <a:custGeom>
                  <a:avLst/>
                  <a:gdLst>
                    <a:gd name="T0" fmla="*/ 2147483647 w 366"/>
                    <a:gd name="T1" fmla="*/ 2147483647 h 48"/>
                    <a:gd name="T2" fmla="*/ 2147483647 w 366"/>
                    <a:gd name="T3" fmla="*/ 2147483647 h 48"/>
                    <a:gd name="T4" fmla="*/ 2147483647 w 366"/>
                    <a:gd name="T5" fmla="*/ 2147483647 h 48"/>
                    <a:gd name="T6" fmla="*/ 2147483647 w 366"/>
                    <a:gd name="T7" fmla="*/ 2147483647 h 48"/>
                    <a:gd name="T8" fmla="*/ 2147483647 w 366"/>
                    <a:gd name="T9" fmla="*/ 0 h 48"/>
                    <a:gd name="T10" fmla="*/ 2147483647 w 366"/>
                    <a:gd name="T11" fmla="*/ 0 h 48"/>
                    <a:gd name="T12" fmla="*/ 2147483647 w 366"/>
                    <a:gd name="T13" fmla="*/ 0 h 48"/>
                    <a:gd name="T14" fmla="*/ 2147483647 w 366"/>
                    <a:gd name="T15" fmla="*/ 0 h 48"/>
                    <a:gd name="T16" fmla="*/ 0 w 366"/>
                    <a:gd name="T17" fmla="*/ 2147483647 h 48"/>
                    <a:gd name="T18" fmla="*/ 0 w 366"/>
                    <a:gd name="T19" fmla="*/ 2147483647 h 48"/>
                    <a:gd name="T20" fmla="*/ 2147483647 w 366"/>
                    <a:gd name="T21" fmla="*/ 2147483647 h 48"/>
                    <a:gd name="T22" fmla="*/ 2147483647 w 366"/>
                    <a:gd name="T23" fmla="*/ 2147483647 h 4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66"/>
                    <a:gd name="T37" fmla="*/ 0 h 48"/>
                    <a:gd name="T38" fmla="*/ 366 w 366"/>
                    <a:gd name="T39" fmla="*/ 48 h 4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66" h="48">
                      <a:moveTo>
                        <a:pt x="9" y="8"/>
                      </a:moveTo>
                      <a:lnTo>
                        <a:pt x="5" y="8"/>
                      </a:lnTo>
                      <a:lnTo>
                        <a:pt x="366" y="48"/>
                      </a:lnTo>
                      <a:lnTo>
                        <a:pt x="366" y="40"/>
                      </a:lnTo>
                      <a:lnTo>
                        <a:pt x="9" y="0"/>
                      </a:lnTo>
                      <a:lnTo>
                        <a:pt x="5" y="0"/>
                      </a:lnTo>
                      <a:lnTo>
                        <a:pt x="9" y="0"/>
                      </a:lnTo>
                      <a:lnTo>
                        <a:pt x="5" y="0"/>
                      </a:lnTo>
                      <a:lnTo>
                        <a:pt x="0" y="4"/>
                      </a:lnTo>
                      <a:lnTo>
                        <a:pt x="0" y="8"/>
                      </a:lnTo>
                      <a:lnTo>
                        <a:pt x="5" y="8"/>
                      </a:lnTo>
                      <a:lnTo>
                        <a:pt x="9" y="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7150" name="Freeform 112"/>
                <p:cNvSpPr>
                  <a:spLocks/>
                </p:cNvSpPr>
                <p:nvPr/>
              </p:nvSpPr>
              <p:spPr bwMode="auto">
                <a:xfrm>
                  <a:off x="330200" y="3057525"/>
                  <a:ext cx="115888" cy="63500"/>
                </a:xfrm>
                <a:custGeom>
                  <a:avLst/>
                  <a:gdLst>
                    <a:gd name="T0" fmla="*/ 2147483647 w 73"/>
                    <a:gd name="T1" fmla="*/ 2147483647 h 40"/>
                    <a:gd name="T2" fmla="*/ 2147483647 w 73"/>
                    <a:gd name="T3" fmla="*/ 2147483647 h 40"/>
                    <a:gd name="T4" fmla="*/ 2147483647 w 73"/>
                    <a:gd name="T5" fmla="*/ 2147483647 h 40"/>
                    <a:gd name="T6" fmla="*/ 2147483647 w 73"/>
                    <a:gd name="T7" fmla="*/ 2147483647 h 40"/>
                    <a:gd name="T8" fmla="*/ 2147483647 w 73"/>
                    <a:gd name="T9" fmla="*/ 2147483647 h 40"/>
                    <a:gd name="T10" fmla="*/ 2147483647 w 73"/>
                    <a:gd name="T11" fmla="*/ 2147483647 h 40"/>
                    <a:gd name="T12" fmla="*/ 2147483647 w 73"/>
                    <a:gd name="T13" fmla="*/ 2147483647 h 40"/>
                    <a:gd name="T14" fmla="*/ 2147483647 w 73"/>
                    <a:gd name="T15" fmla="*/ 2147483647 h 40"/>
                    <a:gd name="T16" fmla="*/ 2147483647 w 73"/>
                    <a:gd name="T17" fmla="*/ 2147483647 h 40"/>
                    <a:gd name="T18" fmla="*/ 2147483647 w 73"/>
                    <a:gd name="T19" fmla="*/ 2147483647 h 40"/>
                    <a:gd name="T20" fmla="*/ 2147483647 w 73"/>
                    <a:gd name="T21" fmla="*/ 0 h 40"/>
                    <a:gd name="T22" fmla="*/ 2147483647 w 73"/>
                    <a:gd name="T23" fmla="*/ 0 h 40"/>
                    <a:gd name="T24" fmla="*/ 2147483647 w 73"/>
                    <a:gd name="T25" fmla="*/ 2147483647 h 40"/>
                    <a:gd name="T26" fmla="*/ 2147483647 w 73"/>
                    <a:gd name="T27" fmla="*/ 2147483647 h 40"/>
                    <a:gd name="T28" fmla="*/ 2147483647 w 73"/>
                    <a:gd name="T29" fmla="*/ 2147483647 h 40"/>
                    <a:gd name="T30" fmla="*/ 2147483647 w 73"/>
                    <a:gd name="T31" fmla="*/ 2147483647 h 40"/>
                    <a:gd name="T32" fmla="*/ 2147483647 w 73"/>
                    <a:gd name="T33" fmla="*/ 2147483647 h 40"/>
                    <a:gd name="T34" fmla="*/ 2147483647 w 73"/>
                    <a:gd name="T35" fmla="*/ 2147483647 h 40"/>
                    <a:gd name="T36" fmla="*/ 0 w 73"/>
                    <a:gd name="T37" fmla="*/ 2147483647 h 40"/>
                    <a:gd name="T38" fmla="*/ 0 w 73"/>
                    <a:gd name="T39" fmla="*/ 2147483647 h 40"/>
                    <a:gd name="T40" fmla="*/ 2147483647 w 73"/>
                    <a:gd name="T41" fmla="*/ 2147483647 h 4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73"/>
                    <a:gd name="T64" fmla="*/ 0 h 40"/>
                    <a:gd name="T65" fmla="*/ 73 w 73"/>
                    <a:gd name="T66" fmla="*/ 40 h 40"/>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73" h="40">
                      <a:moveTo>
                        <a:pt x="4" y="40"/>
                      </a:moveTo>
                      <a:lnTo>
                        <a:pt x="4" y="40"/>
                      </a:lnTo>
                      <a:lnTo>
                        <a:pt x="16" y="32"/>
                      </a:lnTo>
                      <a:lnTo>
                        <a:pt x="32" y="28"/>
                      </a:lnTo>
                      <a:lnTo>
                        <a:pt x="44" y="24"/>
                      </a:lnTo>
                      <a:lnTo>
                        <a:pt x="52" y="20"/>
                      </a:lnTo>
                      <a:lnTo>
                        <a:pt x="60" y="12"/>
                      </a:lnTo>
                      <a:lnTo>
                        <a:pt x="69" y="12"/>
                      </a:lnTo>
                      <a:lnTo>
                        <a:pt x="73" y="8"/>
                      </a:lnTo>
                      <a:lnTo>
                        <a:pt x="69" y="0"/>
                      </a:lnTo>
                      <a:lnTo>
                        <a:pt x="64" y="4"/>
                      </a:lnTo>
                      <a:lnTo>
                        <a:pt x="56" y="4"/>
                      </a:lnTo>
                      <a:lnTo>
                        <a:pt x="48" y="8"/>
                      </a:lnTo>
                      <a:lnTo>
                        <a:pt x="40" y="12"/>
                      </a:lnTo>
                      <a:lnTo>
                        <a:pt x="28" y="20"/>
                      </a:lnTo>
                      <a:lnTo>
                        <a:pt x="12" y="24"/>
                      </a:lnTo>
                      <a:lnTo>
                        <a:pt x="0" y="28"/>
                      </a:lnTo>
                      <a:lnTo>
                        <a:pt x="4" y="4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7151" name="Freeform 113"/>
                <p:cNvSpPr>
                  <a:spLocks/>
                </p:cNvSpPr>
                <p:nvPr/>
              </p:nvSpPr>
              <p:spPr bwMode="auto">
                <a:xfrm>
                  <a:off x="246063" y="3101975"/>
                  <a:ext cx="90488" cy="42863"/>
                </a:xfrm>
                <a:custGeom>
                  <a:avLst/>
                  <a:gdLst>
                    <a:gd name="T0" fmla="*/ 2147483647 w 57"/>
                    <a:gd name="T1" fmla="*/ 2147483647 h 27"/>
                    <a:gd name="T2" fmla="*/ 2147483647 w 57"/>
                    <a:gd name="T3" fmla="*/ 2147483647 h 27"/>
                    <a:gd name="T4" fmla="*/ 2147483647 w 57"/>
                    <a:gd name="T5" fmla="*/ 2147483647 h 27"/>
                    <a:gd name="T6" fmla="*/ 2147483647 w 57"/>
                    <a:gd name="T7" fmla="*/ 2147483647 h 27"/>
                    <a:gd name="T8" fmla="*/ 2147483647 w 57"/>
                    <a:gd name="T9" fmla="*/ 2147483647 h 27"/>
                    <a:gd name="T10" fmla="*/ 2147483647 w 57"/>
                    <a:gd name="T11" fmla="*/ 2147483647 h 27"/>
                    <a:gd name="T12" fmla="*/ 2147483647 w 57"/>
                    <a:gd name="T13" fmla="*/ 2147483647 h 27"/>
                    <a:gd name="T14" fmla="*/ 2147483647 w 57"/>
                    <a:gd name="T15" fmla="*/ 2147483647 h 27"/>
                    <a:gd name="T16" fmla="*/ 2147483647 w 57"/>
                    <a:gd name="T17" fmla="*/ 2147483647 h 27"/>
                    <a:gd name="T18" fmla="*/ 2147483647 w 57"/>
                    <a:gd name="T19" fmla="*/ 2147483647 h 27"/>
                    <a:gd name="T20" fmla="*/ 2147483647 w 57"/>
                    <a:gd name="T21" fmla="*/ 0 h 27"/>
                    <a:gd name="T22" fmla="*/ 2147483647 w 57"/>
                    <a:gd name="T23" fmla="*/ 2147483647 h 27"/>
                    <a:gd name="T24" fmla="*/ 2147483647 w 57"/>
                    <a:gd name="T25" fmla="*/ 2147483647 h 27"/>
                    <a:gd name="T26" fmla="*/ 2147483647 w 57"/>
                    <a:gd name="T27" fmla="*/ 2147483647 h 27"/>
                    <a:gd name="T28" fmla="*/ 2147483647 w 57"/>
                    <a:gd name="T29" fmla="*/ 2147483647 h 27"/>
                    <a:gd name="T30" fmla="*/ 2147483647 w 57"/>
                    <a:gd name="T31" fmla="*/ 2147483647 h 27"/>
                    <a:gd name="T32" fmla="*/ 2147483647 w 57"/>
                    <a:gd name="T33" fmla="*/ 2147483647 h 27"/>
                    <a:gd name="T34" fmla="*/ 2147483647 w 57"/>
                    <a:gd name="T35" fmla="*/ 2147483647 h 27"/>
                    <a:gd name="T36" fmla="*/ 0 w 57"/>
                    <a:gd name="T37" fmla="*/ 2147483647 h 27"/>
                    <a:gd name="T38" fmla="*/ 0 w 57"/>
                    <a:gd name="T39" fmla="*/ 2147483647 h 27"/>
                    <a:gd name="T40" fmla="*/ 2147483647 w 57"/>
                    <a:gd name="T41" fmla="*/ 2147483647 h 2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57"/>
                    <a:gd name="T64" fmla="*/ 0 h 27"/>
                    <a:gd name="T65" fmla="*/ 57 w 57"/>
                    <a:gd name="T66" fmla="*/ 27 h 27"/>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57" h="27">
                      <a:moveTo>
                        <a:pt x="4" y="27"/>
                      </a:moveTo>
                      <a:lnTo>
                        <a:pt x="4" y="27"/>
                      </a:lnTo>
                      <a:lnTo>
                        <a:pt x="8" y="27"/>
                      </a:lnTo>
                      <a:lnTo>
                        <a:pt x="12" y="23"/>
                      </a:lnTo>
                      <a:lnTo>
                        <a:pt x="16" y="23"/>
                      </a:lnTo>
                      <a:lnTo>
                        <a:pt x="20" y="23"/>
                      </a:lnTo>
                      <a:lnTo>
                        <a:pt x="24" y="20"/>
                      </a:lnTo>
                      <a:lnTo>
                        <a:pt x="32" y="20"/>
                      </a:lnTo>
                      <a:lnTo>
                        <a:pt x="40" y="16"/>
                      </a:lnTo>
                      <a:lnTo>
                        <a:pt x="57" y="12"/>
                      </a:lnTo>
                      <a:lnTo>
                        <a:pt x="53" y="0"/>
                      </a:lnTo>
                      <a:lnTo>
                        <a:pt x="40" y="4"/>
                      </a:lnTo>
                      <a:lnTo>
                        <a:pt x="28" y="8"/>
                      </a:lnTo>
                      <a:lnTo>
                        <a:pt x="20" y="12"/>
                      </a:lnTo>
                      <a:lnTo>
                        <a:pt x="16" y="12"/>
                      </a:lnTo>
                      <a:lnTo>
                        <a:pt x="12" y="16"/>
                      </a:lnTo>
                      <a:lnTo>
                        <a:pt x="8" y="16"/>
                      </a:lnTo>
                      <a:lnTo>
                        <a:pt x="4" y="16"/>
                      </a:lnTo>
                      <a:lnTo>
                        <a:pt x="0" y="20"/>
                      </a:lnTo>
                      <a:lnTo>
                        <a:pt x="4" y="27"/>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7152" name="Freeform 114"/>
                <p:cNvSpPr>
                  <a:spLocks/>
                </p:cNvSpPr>
                <p:nvPr/>
              </p:nvSpPr>
              <p:spPr bwMode="auto">
                <a:xfrm>
                  <a:off x="193675" y="3133725"/>
                  <a:ext cx="58738" cy="30163"/>
                </a:xfrm>
                <a:custGeom>
                  <a:avLst/>
                  <a:gdLst>
                    <a:gd name="T0" fmla="*/ 2147483647 w 37"/>
                    <a:gd name="T1" fmla="*/ 2147483647 h 19"/>
                    <a:gd name="T2" fmla="*/ 2147483647 w 37"/>
                    <a:gd name="T3" fmla="*/ 2147483647 h 19"/>
                    <a:gd name="T4" fmla="*/ 2147483647 w 37"/>
                    <a:gd name="T5" fmla="*/ 2147483647 h 19"/>
                    <a:gd name="T6" fmla="*/ 2147483647 w 37"/>
                    <a:gd name="T7" fmla="*/ 2147483647 h 19"/>
                    <a:gd name="T8" fmla="*/ 2147483647 w 37"/>
                    <a:gd name="T9" fmla="*/ 2147483647 h 19"/>
                    <a:gd name="T10" fmla="*/ 2147483647 w 37"/>
                    <a:gd name="T11" fmla="*/ 2147483647 h 19"/>
                    <a:gd name="T12" fmla="*/ 2147483647 w 37"/>
                    <a:gd name="T13" fmla="*/ 2147483647 h 19"/>
                    <a:gd name="T14" fmla="*/ 2147483647 w 37"/>
                    <a:gd name="T15" fmla="*/ 2147483647 h 19"/>
                    <a:gd name="T16" fmla="*/ 2147483647 w 37"/>
                    <a:gd name="T17" fmla="*/ 2147483647 h 19"/>
                    <a:gd name="T18" fmla="*/ 2147483647 w 37"/>
                    <a:gd name="T19" fmla="*/ 2147483647 h 19"/>
                    <a:gd name="T20" fmla="*/ 2147483647 w 37"/>
                    <a:gd name="T21" fmla="*/ 0 h 19"/>
                    <a:gd name="T22" fmla="*/ 2147483647 w 37"/>
                    <a:gd name="T23" fmla="*/ 2147483647 h 19"/>
                    <a:gd name="T24" fmla="*/ 2147483647 w 37"/>
                    <a:gd name="T25" fmla="*/ 2147483647 h 19"/>
                    <a:gd name="T26" fmla="*/ 2147483647 w 37"/>
                    <a:gd name="T27" fmla="*/ 2147483647 h 19"/>
                    <a:gd name="T28" fmla="*/ 2147483647 w 37"/>
                    <a:gd name="T29" fmla="*/ 2147483647 h 19"/>
                    <a:gd name="T30" fmla="*/ 2147483647 w 37"/>
                    <a:gd name="T31" fmla="*/ 2147483647 h 19"/>
                    <a:gd name="T32" fmla="*/ 2147483647 w 37"/>
                    <a:gd name="T33" fmla="*/ 2147483647 h 19"/>
                    <a:gd name="T34" fmla="*/ 2147483647 w 37"/>
                    <a:gd name="T35" fmla="*/ 2147483647 h 19"/>
                    <a:gd name="T36" fmla="*/ 2147483647 w 37"/>
                    <a:gd name="T37" fmla="*/ 2147483647 h 19"/>
                    <a:gd name="T38" fmla="*/ 2147483647 w 37"/>
                    <a:gd name="T39" fmla="*/ 2147483647 h 19"/>
                    <a:gd name="T40" fmla="*/ 2147483647 w 37"/>
                    <a:gd name="T41" fmla="*/ 2147483647 h 19"/>
                    <a:gd name="T42" fmla="*/ 0 w 37"/>
                    <a:gd name="T43" fmla="*/ 2147483647 h 19"/>
                    <a:gd name="T44" fmla="*/ 0 w 37"/>
                    <a:gd name="T45" fmla="*/ 2147483647 h 19"/>
                    <a:gd name="T46" fmla="*/ 2147483647 w 37"/>
                    <a:gd name="T47" fmla="*/ 2147483647 h 19"/>
                    <a:gd name="T48" fmla="*/ 2147483647 w 37"/>
                    <a:gd name="T49" fmla="*/ 2147483647 h 19"/>
                    <a:gd name="T50" fmla="*/ 2147483647 w 37"/>
                    <a:gd name="T51" fmla="*/ 2147483647 h 19"/>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37"/>
                    <a:gd name="T79" fmla="*/ 0 h 19"/>
                    <a:gd name="T80" fmla="*/ 37 w 37"/>
                    <a:gd name="T81" fmla="*/ 19 h 19"/>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37" h="19">
                      <a:moveTo>
                        <a:pt x="8" y="11"/>
                      </a:moveTo>
                      <a:lnTo>
                        <a:pt x="8" y="19"/>
                      </a:lnTo>
                      <a:lnTo>
                        <a:pt x="12" y="19"/>
                      </a:lnTo>
                      <a:lnTo>
                        <a:pt x="17" y="15"/>
                      </a:lnTo>
                      <a:lnTo>
                        <a:pt x="21" y="15"/>
                      </a:lnTo>
                      <a:lnTo>
                        <a:pt x="25" y="15"/>
                      </a:lnTo>
                      <a:lnTo>
                        <a:pt x="29" y="11"/>
                      </a:lnTo>
                      <a:lnTo>
                        <a:pt x="37" y="7"/>
                      </a:lnTo>
                      <a:lnTo>
                        <a:pt x="33" y="0"/>
                      </a:lnTo>
                      <a:lnTo>
                        <a:pt x="25" y="3"/>
                      </a:lnTo>
                      <a:lnTo>
                        <a:pt x="21" y="3"/>
                      </a:lnTo>
                      <a:lnTo>
                        <a:pt x="17" y="7"/>
                      </a:lnTo>
                      <a:lnTo>
                        <a:pt x="12" y="7"/>
                      </a:lnTo>
                      <a:lnTo>
                        <a:pt x="8" y="11"/>
                      </a:lnTo>
                      <a:lnTo>
                        <a:pt x="4" y="11"/>
                      </a:lnTo>
                      <a:lnTo>
                        <a:pt x="4" y="19"/>
                      </a:lnTo>
                      <a:lnTo>
                        <a:pt x="4" y="11"/>
                      </a:lnTo>
                      <a:lnTo>
                        <a:pt x="0" y="15"/>
                      </a:lnTo>
                      <a:lnTo>
                        <a:pt x="0" y="19"/>
                      </a:lnTo>
                      <a:lnTo>
                        <a:pt x="4" y="19"/>
                      </a:lnTo>
                      <a:lnTo>
                        <a:pt x="8" y="19"/>
                      </a:lnTo>
                      <a:lnTo>
                        <a:pt x="8" y="11"/>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7153" name="Freeform 115"/>
                <p:cNvSpPr>
                  <a:spLocks/>
                </p:cNvSpPr>
                <p:nvPr/>
              </p:nvSpPr>
              <p:spPr bwMode="auto">
                <a:xfrm>
                  <a:off x="200025" y="3151188"/>
                  <a:ext cx="566738" cy="131763"/>
                </a:xfrm>
                <a:custGeom>
                  <a:avLst/>
                  <a:gdLst>
                    <a:gd name="T0" fmla="*/ 2147483647 w 357"/>
                    <a:gd name="T1" fmla="*/ 2147483647 h 83"/>
                    <a:gd name="T2" fmla="*/ 2147483647 w 357"/>
                    <a:gd name="T3" fmla="*/ 2147483647 h 83"/>
                    <a:gd name="T4" fmla="*/ 2147483647 w 357"/>
                    <a:gd name="T5" fmla="*/ 0 h 83"/>
                    <a:gd name="T6" fmla="*/ 0 w 357"/>
                    <a:gd name="T7" fmla="*/ 2147483647 h 83"/>
                    <a:gd name="T8" fmla="*/ 2147483647 w 357"/>
                    <a:gd name="T9" fmla="*/ 2147483647 h 83"/>
                    <a:gd name="T10" fmla="*/ 2147483647 w 357"/>
                    <a:gd name="T11" fmla="*/ 2147483647 h 83"/>
                    <a:gd name="T12" fmla="*/ 2147483647 w 357"/>
                    <a:gd name="T13" fmla="*/ 2147483647 h 83"/>
                    <a:gd name="T14" fmla="*/ 2147483647 w 357"/>
                    <a:gd name="T15" fmla="*/ 2147483647 h 83"/>
                    <a:gd name="T16" fmla="*/ 2147483647 w 357"/>
                    <a:gd name="T17" fmla="*/ 2147483647 h 83"/>
                    <a:gd name="T18" fmla="*/ 2147483647 w 357"/>
                    <a:gd name="T19" fmla="*/ 2147483647 h 83"/>
                    <a:gd name="T20" fmla="*/ 2147483647 w 357"/>
                    <a:gd name="T21" fmla="*/ 2147483647 h 83"/>
                    <a:gd name="T22" fmla="*/ 2147483647 w 357"/>
                    <a:gd name="T23" fmla="*/ 2147483647 h 8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57"/>
                    <a:gd name="T37" fmla="*/ 0 h 83"/>
                    <a:gd name="T38" fmla="*/ 357 w 357"/>
                    <a:gd name="T39" fmla="*/ 83 h 8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57" h="83">
                      <a:moveTo>
                        <a:pt x="349" y="75"/>
                      </a:moveTo>
                      <a:lnTo>
                        <a:pt x="353" y="75"/>
                      </a:lnTo>
                      <a:lnTo>
                        <a:pt x="4" y="0"/>
                      </a:lnTo>
                      <a:lnTo>
                        <a:pt x="0" y="8"/>
                      </a:lnTo>
                      <a:lnTo>
                        <a:pt x="349" y="83"/>
                      </a:lnTo>
                      <a:lnTo>
                        <a:pt x="353" y="83"/>
                      </a:lnTo>
                      <a:lnTo>
                        <a:pt x="349" y="83"/>
                      </a:lnTo>
                      <a:lnTo>
                        <a:pt x="353" y="83"/>
                      </a:lnTo>
                      <a:lnTo>
                        <a:pt x="357" y="79"/>
                      </a:lnTo>
                      <a:lnTo>
                        <a:pt x="353" y="75"/>
                      </a:lnTo>
                      <a:lnTo>
                        <a:pt x="349" y="75"/>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7154" name="Freeform 116"/>
                <p:cNvSpPr>
                  <a:spLocks/>
                </p:cNvSpPr>
                <p:nvPr/>
              </p:nvSpPr>
              <p:spPr bwMode="auto">
                <a:xfrm>
                  <a:off x="754063" y="3232150"/>
                  <a:ext cx="71438" cy="50800"/>
                </a:xfrm>
                <a:custGeom>
                  <a:avLst/>
                  <a:gdLst>
                    <a:gd name="T0" fmla="*/ 2147483647 w 45"/>
                    <a:gd name="T1" fmla="*/ 0 h 32"/>
                    <a:gd name="T2" fmla="*/ 2147483647 w 45"/>
                    <a:gd name="T3" fmla="*/ 2147483647 h 32"/>
                    <a:gd name="T4" fmla="*/ 2147483647 w 45"/>
                    <a:gd name="T5" fmla="*/ 2147483647 h 32"/>
                    <a:gd name="T6" fmla="*/ 2147483647 w 45"/>
                    <a:gd name="T7" fmla="*/ 2147483647 h 32"/>
                    <a:gd name="T8" fmla="*/ 2147483647 w 45"/>
                    <a:gd name="T9" fmla="*/ 2147483647 h 32"/>
                    <a:gd name="T10" fmla="*/ 2147483647 w 45"/>
                    <a:gd name="T11" fmla="*/ 2147483647 h 32"/>
                    <a:gd name="T12" fmla="*/ 2147483647 w 45"/>
                    <a:gd name="T13" fmla="*/ 2147483647 h 32"/>
                    <a:gd name="T14" fmla="*/ 2147483647 w 45"/>
                    <a:gd name="T15" fmla="*/ 2147483647 h 32"/>
                    <a:gd name="T16" fmla="*/ 0 w 45"/>
                    <a:gd name="T17" fmla="*/ 2147483647 h 32"/>
                    <a:gd name="T18" fmla="*/ 0 w 45"/>
                    <a:gd name="T19" fmla="*/ 2147483647 h 32"/>
                    <a:gd name="T20" fmla="*/ 2147483647 w 45"/>
                    <a:gd name="T21" fmla="*/ 2147483647 h 32"/>
                    <a:gd name="T22" fmla="*/ 2147483647 w 45"/>
                    <a:gd name="T23" fmla="*/ 2147483647 h 32"/>
                    <a:gd name="T24" fmla="*/ 2147483647 w 45"/>
                    <a:gd name="T25" fmla="*/ 2147483647 h 32"/>
                    <a:gd name="T26" fmla="*/ 2147483647 w 45"/>
                    <a:gd name="T27" fmla="*/ 2147483647 h 32"/>
                    <a:gd name="T28" fmla="*/ 2147483647 w 45"/>
                    <a:gd name="T29" fmla="*/ 2147483647 h 32"/>
                    <a:gd name="T30" fmla="*/ 2147483647 w 45"/>
                    <a:gd name="T31" fmla="*/ 2147483647 h 32"/>
                    <a:gd name="T32" fmla="*/ 2147483647 w 45"/>
                    <a:gd name="T33" fmla="*/ 2147483647 h 32"/>
                    <a:gd name="T34" fmla="*/ 2147483647 w 45"/>
                    <a:gd name="T35" fmla="*/ 2147483647 h 32"/>
                    <a:gd name="T36" fmla="*/ 2147483647 w 45"/>
                    <a:gd name="T37" fmla="*/ 2147483647 h 32"/>
                    <a:gd name="T38" fmla="*/ 2147483647 w 45"/>
                    <a:gd name="T39" fmla="*/ 2147483647 h 32"/>
                    <a:gd name="T40" fmla="*/ 2147483647 w 45"/>
                    <a:gd name="T41" fmla="*/ 0 h 3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45"/>
                    <a:gd name="T64" fmla="*/ 0 h 32"/>
                    <a:gd name="T65" fmla="*/ 45 w 45"/>
                    <a:gd name="T66" fmla="*/ 32 h 32"/>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45" h="32">
                      <a:moveTo>
                        <a:pt x="45" y="0"/>
                      </a:moveTo>
                      <a:lnTo>
                        <a:pt x="41" y="4"/>
                      </a:lnTo>
                      <a:lnTo>
                        <a:pt x="37" y="4"/>
                      </a:lnTo>
                      <a:lnTo>
                        <a:pt x="29" y="8"/>
                      </a:lnTo>
                      <a:lnTo>
                        <a:pt x="21" y="12"/>
                      </a:lnTo>
                      <a:lnTo>
                        <a:pt x="13" y="16"/>
                      </a:lnTo>
                      <a:lnTo>
                        <a:pt x="8" y="20"/>
                      </a:lnTo>
                      <a:lnTo>
                        <a:pt x="4" y="20"/>
                      </a:lnTo>
                      <a:lnTo>
                        <a:pt x="0" y="24"/>
                      </a:lnTo>
                      <a:lnTo>
                        <a:pt x="4" y="32"/>
                      </a:lnTo>
                      <a:lnTo>
                        <a:pt x="8" y="28"/>
                      </a:lnTo>
                      <a:lnTo>
                        <a:pt x="13" y="28"/>
                      </a:lnTo>
                      <a:lnTo>
                        <a:pt x="17" y="24"/>
                      </a:lnTo>
                      <a:lnTo>
                        <a:pt x="25" y="20"/>
                      </a:lnTo>
                      <a:lnTo>
                        <a:pt x="33" y="16"/>
                      </a:lnTo>
                      <a:lnTo>
                        <a:pt x="41" y="12"/>
                      </a:lnTo>
                      <a:lnTo>
                        <a:pt x="45" y="12"/>
                      </a:lnTo>
                      <a:lnTo>
                        <a:pt x="45"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7155" name="Freeform 117"/>
                <p:cNvSpPr>
                  <a:spLocks/>
                </p:cNvSpPr>
                <p:nvPr/>
              </p:nvSpPr>
              <p:spPr bwMode="auto">
                <a:xfrm>
                  <a:off x="825500" y="3195638"/>
                  <a:ext cx="90488" cy="55563"/>
                </a:xfrm>
                <a:custGeom>
                  <a:avLst/>
                  <a:gdLst>
                    <a:gd name="T0" fmla="*/ 2147483647 w 57"/>
                    <a:gd name="T1" fmla="*/ 0 h 35"/>
                    <a:gd name="T2" fmla="*/ 2147483647 w 57"/>
                    <a:gd name="T3" fmla="*/ 0 h 35"/>
                    <a:gd name="T4" fmla="*/ 2147483647 w 57"/>
                    <a:gd name="T5" fmla="*/ 2147483647 h 35"/>
                    <a:gd name="T6" fmla="*/ 2147483647 w 57"/>
                    <a:gd name="T7" fmla="*/ 2147483647 h 35"/>
                    <a:gd name="T8" fmla="*/ 2147483647 w 57"/>
                    <a:gd name="T9" fmla="*/ 2147483647 h 35"/>
                    <a:gd name="T10" fmla="*/ 2147483647 w 57"/>
                    <a:gd name="T11" fmla="*/ 2147483647 h 35"/>
                    <a:gd name="T12" fmla="*/ 2147483647 w 57"/>
                    <a:gd name="T13" fmla="*/ 2147483647 h 35"/>
                    <a:gd name="T14" fmla="*/ 2147483647 w 57"/>
                    <a:gd name="T15" fmla="*/ 2147483647 h 35"/>
                    <a:gd name="T16" fmla="*/ 2147483647 w 57"/>
                    <a:gd name="T17" fmla="*/ 2147483647 h 35"/>
                    <a:gd name="T18" fmla="*/ 0 w 57"/>
                    <a:gd name="T19" fmla="*/ 2147483647 h 35"/>
                    <a:gd name="T20" fmla="*/ 0 w 57"/>
                    <a:gd name="T21" fmla="*/ 2147483647 h 35"/>
                    <a:gd name="T22" fmla="*/ 2147483647 w 57"/>
                    <a:gd name="T23" fmla="*/ 2147483647 h 35"/>
                    <a:gd name="T24" fmla="*/ 2147483647 w 57"/>
                    <a:gd name="T25" fmla="*/ 2147483647 h 35"/>
                    <a:gd name="T26" fmla="*/ 2147483647 w 57"/>
                    <a:gd name="T27" fmla="*/ 2147483647 h 35"/>
                    <a:gd name="T28" fmla="*/ 2147483647 w 57"/>
                    <a:gd name="T29" fmla="*/ 2147483647 h 35"/>
                    <a:gd name="T30" fmla="*/ 2147483647 w 57"/>
                    <a:gd name="T31" fmla="*/ 2147483647 h 35"/>
                    <a:gd name="T32" fmla="*/ 2147483647 w 57"/>
                    <a:gd name="T33" fmla="*/ 2147483647 h 35"/>
                    <a:gd name="T34" fmla="*/ 2147483647 w 57"/>
                    <a:gd name="T35" fmla="*/ 2147483647 h 35"/>
                    <a:gd name="T36" fmla="*/ 2147483647 w 57"/>
                    <a:gd name="T37" fmla="*/ 2147483647 h 35"/>
                    <a:gd name="T38" fmla="*/ 2147483647 w 57"/>
                    <a:gd name="T39" fmla="*/ 2147483647 h 35"/>
                    <a:gd name="T40" fmla="*/ 2147483647 w 57"/>
                    <a:gd name="T41" fmla="*/ 0 h 3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57"/>
                    <a:gd name="T64" fmla="*/ 0 h 35"/>
                    <a:gd name="T65" fmla="*/ 57 w 57"/>
                    <a:gd name="T66" fmla="*/ 35 h 3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57" h="35">
                      <a:moveTo>
                        <a:pt x="49" y="0"/>
                      </a:moveTo>
                      <a:lnTo>
                        <a:pt x="49" y="0"/>
                      </a:lnTo>
                      <a:lnTo>
                        <a:pt x="41" y="4"/>
                      </a:lnTo>
                      <a:lnTo>
                        <a:pt x="32" y="8"/>
                      </a:lnTo>
                      <a:lnTo>
                        <a:pt x="28" y="12"/>
                      </a:lnTo>
                      <a:lnTo>
                        <a:pt x="24" y="16"/>
                      </a:lnTo>
                      <a:lnTo>
                        <a:pt x="16" y="20"/>
                      </a:lnTo>
                      <a:lnTo>
                        <a:pt x="12" y="20"/>
                      </a:lnTo>
                      <a:lnTo>
                        <a:pt x="4" y="23"/>
                      </a:lnTo>
                      <a:lnTo>
                        <a:pt x="0" y="23"/>
                      </a:lnTo>
                      <a:lnTo>
                        <a:pt x="0" y="35"/>
                      </a:lnTo>
                      <a:lnTo>
                        <a:pt x="8" y="31"/>
                      </a:lnTo>
                      <a:lnTo>
                        <a:pt x="16" y="27"/>
                      </a:lnTo>
                      <a:lnTo>
                        <a:pt x="20" y="27"/>
                      </a:lnTo>
                      <a:lnTo>
                        <a:pt x="28" y="23"/>
                      </a:lnTo>
                      <a:lnTo>
                        <a:pt x="32" y="20"/>
                      </a:lnTo>
                      <a:lnTo>
                        <a:pt x="41" y="20"/>
                      </a:lnTo>
                      <a:lnTo>
                        <a:pt x="49" y="12"/>
                      </a:lnTo>
                      <a:lnTo>
                        <a:pt x="57" y="8"/>
                      </a:lnTo>
                      <a:lnTo>
                        <a:pt x="49"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7156" name="Freeform 118"/>
                <p:cNvSpPr>
                  <a:spLocks/>
                </p:cNvSpPr>
                <p:nvPr/>
              </p:nvSpPr>
              <p:spPr bwMode="auto">
                <a:xfrm>
                  <a:off x="903288" y="3133725"/>
                  <a:ext cx="96838" cy="74613"/>
                </a:xfrm>
                <a:custGeom>
                  <a:avLst/>
                  <a:gdLst>
                    <a:gd name="T0" fmla="*/ 2147483647 w 61"/>
                    <a:gd name="T1" fmla="*/ 0 h 47"/>
                    <a:gd name="T2" fmla="*/ 2147483647 w 61"/>
                    <a:gd name="T3" fmla="*/ 2147483647 h 47"/>
                    <a:gd name="T4" fmla="*/ 2147483647 w 61"/>
                    <a:gd name="T5" fmla="*/ 2147483647 h 47"/>
                    <a:gd name="T6" fmla="*/ 2147483647 w 61"/>
                    <a:gd name="T7" fmla="*/ 2147483647 h 47"/>
                    <a:gd name="T8" fmla="*/ 2147483647 w 61"/>
                    <a:gd name="T9" fmla="*/ 2147483647 h 47"/>
                    <a:gd name="T10" fmla="*/ 2147483647 w 61"/>
                    <a:gd name="T11" fmla="*/ 2147483647 h 47"/>
                    <a:gd name="T12" fmla="*/ 2147483647 w 61"/>
                    <a:gd name="T13" fmla="*/ 2147483647 h 47"/>
                    <a:gd name="T14" fmla="*/ 2147483647 w 61"/>
                    <a:gd name="T15" fmla="*/ 2147483647 h 47"/>
                    <a:gd name="T16" fmla="*/ 2147483647 w 61"/>
                    <a:gd name="T17" fmla="*/ 2147483647 h 47"/>
                    <a:gd name="T18" fmla="*/ 0 w 61"/>
                    <a:gd name="T19" fmla="*/ 2147483647 h 47"/>
                    <a:gd name="T20" fmla="*/ 2147483647 w 61"/>
                    <a:gd name="T21" fmla="*/ 2147483647 h 47"/>
                    <a:gd name="T22" fmla="*/ 2147483647 w 61"/>
                    <a:gd name="T23" fmla="*/ 2147483647 h 47"/>
                    <a:gd name="T24" fmla="*/ 2147483647 w 61"/>
                    <a:gd name="T25" fmla="*/ 2147483647 h 47"/>
                    <a:gd name="T26" fmla="*/ 2147483647 w 61"/>
                    <a:gd name="T27" fmla="*/ 2147483647 h 47"/>
                    <a:gd name="T28" fmla="*/ 2147483647 w 61"/>
                    <a:gd name="T29" fmla="*/ 2147483647 h 47"/>
                    <a:gd name="T30" fmla="*/ 2147483647 w 61"/>
                    <a:gd name="T31" fmla="*/ 2147483647 h 47"/>
                    <a:gd name="T32" fmla="*/ 2147483647 w 61"/>
                    <a:gd name="T33" fmla="*/ 2147483647 h 47"/>
                    <a:gd name="T34" fmla="*/ 2147483647 w 61"/>
                    <a:gd name="T35" fmla="*/ 2147483647 h 47"/>
                    <a:gd name="T36" fmla="*/ 2147483647 w 61"/>
                    <a:gd name="T37" fmla="*/ 2147483647 h 47"/>
                    <a:gd name="T38" fmla="*/ 2147483647 w 61"/>
                    <a:gd name="T39" fmla="*/ 2147483647 h 47"/>
                    <a:gd name="T40" fmla="*/ 2147483647 w 61"/>
                    <a:gd name="T41" fmla="*/ 2147483647 h 47"/>
                    <a:gd name="T42" fmla="*/ 2147483647 w 61"/>
                    <a:gd name="T43" fmla="*/ 2147483647 h 47"/>
                    <a:gd name="T44" fmla="*/ 2147483647 w 61"/>
                    <a:gd name="T45" fmla="*/ 2147483647 h 47"/>
                    <a:gd name="T46" fmla="*/ 2147483647 w 61"/>
                    <a:gd name="T47" fmla="*/ 0 h 47"/>
                    <a:gd name="T48" fmla="*/ 2147483647 w 61"/>
                    <a:gd name="T49" fmla="*/ 2147483647 h 47"/>
                    <a:gd name="T50" fmla="*/ 2147483647 w 61"/>
                    <a:gd name="T51" fmla="*/ 0 h 47"/>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61"/>
                    <a:gd name="T79" fmla="*/ 0 h 47"/>
                    <a:gd name="T80" fmla="*/ 61 w 61"/>
                    <a:gd name="T81" fmla="*/ 47 h 47"/>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61" h="47">
                      <a:moveTo>
                        <a:pt x="52" y="0"/>
                      </a:moveTo>
                      <a:lnTo>
                        <a:pt x="52" y="3"/>
                      </a:lnTo>
                      <a:lnTo>
                        <a:pt x="48" y="3"/>
                      </a:lnTo>
                      <a:lnTo>
                        <a:pt x="44" y="11"/>
                      </a:lnTo>
                      <a:lnTo>
                        <a:pt x="36" y="15"/>
                      </a:lnTo>
                      <a:lnTo>
                        <a:pt x="28" y="23"/>
                      </a:lnTo>
                      <a:lnTo>
                        <a:pt x="20" y="27"/>
                      </a:lnTo>
                      <a:lnTo>
                        <a:pt x="8" y="35"/>
                      </a:lnTo>
                      <a:lnTo>
                        <a:pt x="0" y="39"/>
                      </a:lnTo>
                      <a:lnTo>
                        <a:pt x="8" y="47"/>
                      </a:lnTo>
                      <a:lnTo>
                        <a:pt x="16" y="43"/>
                      </a:lnTo>
                      <a:lnTo>
                        <a:pt x="24" y="35"/>
                      </a:lnTo>
                      <a:lnTo>
                        <a:pt x="32" y="27"/>
                      </a:lnTo>
                      <a:lnTo>
                        <a:pt x="40" y="23"/>
                      </a:lnTo>
                      <a:lnTo>
                        <a:pt x="48" y="15"/>
                      </a:lnTo>
                      <a:lnTo>
                        <a:pt x="52" y="15"/>
                      </a:lnTo>
                      <a:lnTo>
                        <a:pt x="56" y="11"/>
                      </a:lnTo>
                      <a:lnTo>
                        <a:pt x="61" y="7"/>
                      </a:lnTo>
                      <a:lnTo>
                        <a:pt x="61" y="3"/>
                      </a:lnTo>
                      <a:lnTo>
                        <a:pt x="56" y="0"/>
                      </a:lnTo>
                      <a:lnTo>
                        <a:pt x="52" y="3"/>
                      </a:lnTo>
                      <a:lnTo>
                        <a:pt x="52"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7157" name="Freeform 119"/>
                <p:cNvSpPr>
                  <a:spLocks/>
                </p:cNvSpPr>
                <p:nvPr/>
              </p:nvSpPr>
              <p:spPr bwMode="auto">
                <a:xfrm>
                  <a:off x="985838" y="3121025"/>
                  <a:ext cx="33338" cy="23813"/>
                </a:xfrm>
                <a:custGeom>
                  <a:avLst/>
                  <a:gdLst>
                    <a:gd name="T0" fmla="*/ 2147483647 w 21"/>
                    <a:gd name="T1" fmla="*/ 2147483647 h 15"/>
                    <a:gd name="T2" fmla="*/ 2147483647 w 21"/>
                    <a:gd name="T3" fmla="*/ 0 h 15"/>
                    <a:gd name="T4" fmla="*/ 0 w 21"/>
                    <a:gd name="T5" fmla="*/ 2147483647 h 15"/>
                    <a:gd name="T6" fmla="*/ 2147483647 w 21"/>
                    <a:gd name="T7" fmla="*/ 2147483647 h 15"/>
                    <a:gd name="T8" fmla="*/ 2147483647 w 21"/>
                    <a:gd name="T9" fmla="*/ 2147483647 h 15"/>
                    <a:gd name="T10" fmla="*/ 2147483647 w 21"/>
                    <a:gd name="T11" fmla="*/ 0 h 15"/>
                    <a:gd name="T12" fmla="*/ 2147483647 w 21"/>
                    <a:gd name="T13" fmla="*/ 2147483647 h 15"/>
                    <a:gd name="T14" fmla="*/ 2147483647 w 21"/>
                    <a:gd name="T15" fmla="*/ 2147483647 h 15"/>
                    <a:gd name="T16" fmla="*/ 2147483647 w 21"/>
                    <a:gd name="T17" fmla="*/ 2147483647 h 15"/>
                    <a:gd name="T18" fmla="*/ 2147483647 w 21"/>
                    <a:gd name="T19" fmla="*/ 0 h 15"/>
                    <a:gd name="T20" fmla="*/ 2147483647 w 21"/>
                    <a:gd name="T21" fmla="*/ 0 h 15"/>
                    <a:gd name="T22" fmla="*/ 2147483647 w 21"/>
                    <a:gd name="T23" fmla="*/ 2147483647 h 1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1"/>
                    <a:gd name="T37" fmla="*/ 0 h 15"/>
                    <a:gd name="T38" fmla="*/ 21 w 21"/>
                    <a:gd name="T39" fmla="*/ 15 h 1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1" h="15">
                      <a:moveTo>
                        <a:pt x="17" y="8"/>
                      </a:moveTo>
                      <a:lnTo>
                        <a:pt x="13" y="0"/>
                      </a:lnTo>
                      <a:lnTo>
                        <a:pt x="0" y="8"/>
                      </a:lnTo>
                      <a:lnTo>
                        <a:pt x="9" y="15"/>
                      </a:lnTo>
                      <a:lnTo>
                        <a:pt x="21" y="8"/>
                      </a:lnTo>
                      <a:lnTo>
                        <a:pt x="17" y="0"/>
                      </a:lnTo>
                      <a:lnTo>
                        <a:pt x="21" y="8"/>
                      </a:lnTo>
                      <a:lnTo>
                        <a:pt x="21" y="4"/>
                      </a:lnTo>
                      <a:lnTo>
                        <a:pt x="17" y="0"/>
                      </a:lnTo>
                      <a:lnTo>
                        <a:pt x="13" y="0"/>
                      </a:lnTo>
                      <a:lnTo>
                        <a:pt x="17" y="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7158" name="Freeform 120"/>
                <p:cNvSpPr>
                  <a:spLocks/>
                </p:cNvSpPr>
                <p:nvPr/>
              </p:nvSpPr>
              <p:spPr bwMode="auto">
                <a:xfrm>
                  <a:off x="265113" y="3151188"/>
                  <a:ext cx="638175" cy="100013"/>
                </a:xfrm>
                <a:custGeom>
                  <a:avLst/>
                  <a:gdLst>
                    <a:gd name="T0" fmla="*/ 2147483647 w 402"/>
                    <a:gd name="T1" fmla="*/ 2147483647 h 63"/>
                    <a:gd name="T2" fmla="*/ 2147483647 w 402"/>
                    <a:gd name="T3" fmla="*/ 2147483647 h 63"/>
                    <a:gd name="T4" fmla="*/ 0 w 402"/>
                    <a:gd name="T5" fmla="*/ 0 h 63"/>
                    <a:gd name="T6" fmla="*/ 0 60000 65536"/>
                    <a:gd name="T7" fmla="*/ 0 60000 65536"/>
                    <a:gd name="T8" fmla="*/ 0 60000 65536"/>
                    <a:gd name="T9" fmla="*/ 0 w 402"/>
                    <a:gd name="T10" fmla="*/ 0 h 63"/>
                    <a:gd name="T11" fmla="*/ 402 w 402"/>
                    <a:gd name="T12" fmla="*/ 63 h 63"/>
                  </a:gdLst>
                  <a:ahLst/>
                  <a:cxnLst>
                    <a:cxn ang="T6">
                      <a:pos x="T0" y="T1"/>
                    </a:cxn>
                    <a:cxn ang="T7">
                      <a:pos x="T2" y="T3"/>
                    </a:cxn>
                    <a:cxn ang="T8">
                      <a:pos x="T4" y="T5"/>
                    </a:cxn>
                  </a:cxnLst>
                  <a:rect l="T9" t="T10" r="T11" b="T12"/>
                  <a:pathLst>
                    <a:path w="402" h="63">
                      <a:moveTo>
                        <a:pt x="402" y="16"/>
                      </a:moveTo>
                      <a:lnTo>
                        <a:pt x="312" y="63"/>
                      </a:lnTo>
                      <a:lnTo>
                        <a:pt x="0" y="0"/>
                      </a:lnTo>
                    </a:path>
                  </a:pathLst>
                </a:custGeom>
                <a:noFill/>
                <a:ln w="0">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57159" name="Freeform 121"/>
                <p:cNvSpPr>
                  <a:spLocks/>
                </p:cNvSpPr>
                <p:nvPr/>
              </p:nvSpPr>
              <p:spPr bwMode="auto">
                <a:xfrm>
                  <a:off x="465138" y="3082925"/>
                  <a:ext cx="488950" cy="61913"/>
                </a:xfrm>
                <a:custGeom>
                  <a:avLst/>
                  <a:gdLst>
                    <a:gd name="T0" fmla="*/ 2147483647 w 308"/>
                    <a:gd name="T1" fmla="*/ 2147483647 h 39"/>
                    <a:gd name="T2" fmla="*/ 2147483647 w 308"/>
                    <a:gd name="T3" fmla="*/ 2147483647 h 39"/>
                    <a:gd name="T4" fmla="*/ 0 w 308"/>
                    <a:gd name="T5" fmla="*/ 0 h 39"/>
                    <a:gd name="T6" fmla="*/ 0 60000 65536"/>
                    <a:gd name="T7" fmla="*/ 0 60000 65536"/>
                    <a:gd name="T8" fmla="*/ 0 60000 65536"/>
                    <a:gd name="T9" fmla="*/ 0 w 308"/>
                    <a:gd name="T10" fmla="*/ 0 h 39"/>
                    <a:gd name="T11" fmla="*/ 308 w 308"/>
                    <a:gd name="T12" fmla="*/ 39 h 39"/>
                  </a:gdLst>
                  <a:ahLst/>
                  <a:cxnLst>
                    <a:cxn ang="T6">
                      <a:pos x="T0" y="T1"/>
                    </a:cxn>
                    <a:cxn ang="T7">
                      <a:pos x="T2" y="T3"/>
                    </a:cxn>
                    <a:cxn ang="T8">
                      <a:pos x="T4" y="T5"/>
                    </a:cxn>
                  </a:cxnLst>
                  <a:rect l="T9" t="T10" r="T11" b="T12"/>
                  <a:pathLst>
                    <a:path w="308" h="39">
                      <a:moveTo>
                        <a:pt x="308" y="35"/>
                      </a:moveTo>
                      <a:lnTo>
                        <a:pt x="296" y="39"/>
                      </a:lnTo>
                      <a:lnTo>
                        <a:pt x="0" y="0"/>
                      </a:lnTo>
                    </a:path>
                  </a:pathLst>
                </a:custGeom>
                <a:noFill/>
                <a:ln w="0">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57160" name="Freeform 122"/>
                <p:cNvSpPr>
                  <a:spLocks/>
                </p:cNvSpPr>
                <p:nvPr/>
              </p:nvSpPr>
              <p:spPr bwMode="auto">
                <a:xfrm>
                  <a:off x="200025" y="3157538"/>
                  <a:ext cx="554038" cy="144463"/>
                </a:xfrm>
                <a:custGeom>
                  <a:avLst/>
                  <a:gdLst>
                    <a:gd name="T0" fmla="*/ 2147483647 w 349"/>
                    <a:gd name="T1" fmla="*/ 2147483647 h 91"/>
                    <a:gd name="T2" fmla="*/ 2147483647 w 349"/>
                    <a:gd name="T3" fmla="*/ 2147483647 h 91"/>
                    <a:gd name="T4" fmla="*/ 0 w 349"/>
                    <a:gd name="T5" fmla="*/ 0 h 91"/>
                    <a:gd name="T6" fmla="*/ 0 w 349"/>
                    <a:gd name="T7" fmla="*/ 2147483647 h 91"/>
                    <a:gd name="T8" fmla="*/ 2147483647 w 349"/>
                    <a:gd name="T9" fmla="*/ 2147483647 h 91"/>
                    <a:gd name="T10" fmla="*/ 2147483647 w 349"/>
                    <a:gd name="T11" fmla="*/ 2147483647 h 91"/>
                    <a:gd name="T12" fmla="*/ 0 60000 65536"/>
                    <a:gd name="T13" fmla="*/ 0 60000 65536"/>
                    <a:gd name="T14" fmla="*/ 0 60000 65536"/>
                    <a:gd name="T15" fmla="*/ 0 60000 65536"/>
                    <a:gd name="T16" fmla="*/ 0 60000 65536"/>
                    <a:gd name="T17" fmla="*/ 0 60000 65536"/>
                    <a:gd name="T18" fmla="*/ 0 w 349"/>
                    <a:gd name="T19" fmla="*/ 0 h 91"/>
                    <a:gd name="T20" fmla="*/ 349 w 349"/>
                    <a:gd name="T21" fmla="*/ 91 h 91"/>
                  </a:gdLst>
                  <a:ahLst/>
                  <a:cxnLst>
                    <a:cxn ang="T12">
                      <a:pos x="T0" y="T1"/>
                    </a:cxn>
                    <a:cxn ang="T13">
                      <a:pos x="T2" y="T3"/>
                    </a:cxn>
                    <a:cxn ang="T14">
                      <a:pos x="T4" y="T5"/>
                    </a:cxn>
                    <a:cxn ang="T15">
                      <a:pos x="T6" y="T7"/>
                    </a:cxn>
                    <a:cxn ang="T16">
                      <a:pos x="T8" y="T9"/>
                    </a:cxn>
                    <a:cxn ang="T17">
                      <a:pos x="T10" y="T11"/>
                    </a:cxn>
                  </a:cxnLst>
                  <a:rect l="T18" t="T19" r="T20" b="T21"/>
                  <a:pathLst>
                    <a:path w="349" h="91">
                      <a:moveTo>
                        <a:pt x="349" y="91"/>
                      </a:moveTo>
                      <a:lnTo>
                        <a:pt x="349" y="75"/>
                      </a:lnTo>
                      <a:lnTo>
                        <a:pt x="0" y="0"/>
                      </a:lnTo>
                      <a:lnTo>
                        <a:pt x="0" y="12"/>
                      </a:lnTo>
                      <a:lnTo>
                        <a:pt x="349" y="91"/>
                      </a:lnTo>
                      <a:close/>
                    </a:path>
                  </a:pathLst>
                </a:custGeom>
                <a:solidFill>
                  <a:srgbClr val="CCCCCC"/>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7161" name="Freeform 123"/>
                <p:cNvSpPr>
                  <a:spLocks/>
                </p:cNvSpPr>
                <p:nvPr/>
              </p:nvSpPr>
              <p:spPr bwMode="auto">
                <a:xfrm>
                  <a:off x="747713" y="3270250"/>
                  <a:ext cx="19050" cy="31750"/>
                </a:xfrm>
                <a:custGeom>
                  <a:avLst/>
                  <a:gdLst>
                    <a:gd name="T0" fmla="*/ 2147483647 w 12"/>
                    <a:gd name="T1" fmla="*/ 2147483647 h 20"/>
                    <a:gd name="T2" fmla="*/ 0 w 12"/>
                    <a:gd name="T3" fmla="*/ 2147483647 h 20"/>
                    <a:gd name="T4" fmla="*/ 0 w 12"/>
                    <a:gd name="T5" fmla="*/ 2147483647 h 20"/>
                    <a:gd name="T6" fmla="*/ 2147483647 w 12"/>
                    <a:gd name="T7" fmla="*/ 2147483647 h 20"/>
                    <a:gd name="T8" fmla="*/ 2147483647 w 12"/>
                    <a:gd name="T9" fmla="*/ 2147483647 h 20"/>
                    <a:gd name="T10" fmla="*/ 2147483647 w 12"/>
                    <a:gd name="T11" fmla="*/ 0 h 20"/>
                    <a:gd name="T12" fmla="*/ 2147483647 w 12"/>
                    <a:gd name="T13" fmla="*/ 2147483647 h 20"/>
                    <a:gd name="T14" fmla="*/ 2147483647 w 12"/>
                    <a:gd name="T15" fmla="*/ 0 h 20"/>
                    <a:gd name="T16" fmla="*/ 2147483647 w 12"/>
                    <a:gd name="T17" fmla="*/ 0 h 20"/>
                    <a:gd name="T18" fmla="*/ 2147483647 w 12"/>
                    <a:gd name="T19" fmla="*/ 0 h 20"/>
                    <a:gd name="T20" fmla="*/ 0 w 12"/>
                    <a:gd name="T21" fmla="*/ 2147483647 h 20"/>
                    <a:gd name="T22" fmla="*/ 2147483647 w 12"/>
                    <a:gd name="T23" fmla="*/ 2147483647 h 2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20"/>
                    <a:gd name="T38" fmla="*/ 12 w 12"/>
                    <a:gd name="T39" fmla="*/ 20 h 2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20">
                      <a:moveTo>
                        <a:pt x="4" y="8"/>
                      </a:moveTo>
                      <a:lnTo>
                        <a:pt x="0" y="4"/>
                      </a:lnTo>
                      <a:lnTo>
                        <a:pt x="0" y="20"/>
                      </a:lnTo>
                      <a:lnTo>
                        <a:pt x="12" y="20"/>
                      </a:lnTo>
                      <a:lnTo>
                        <a:pt x="12" y="4"/>
                      </a:lnTo>
                      <a:lnTo>
                        <a:pt x="8" y="0"/>
                      </a:lnTo>
                      <a:lnTo>
                        <a:pt x="12" y="4"/>
                      </a:lnTo>
                      <a:lnTo>
                        <a:pt x="8" y="0"/>
                      </a:lnTo>
                      <a:lnTo>
                        <a:pt x="4" y="0"/>
                      </a:lnTo>
                      <a:lnTo>
                        <a:pt x="0" y="4"/>
                      </a:lnTo>
                      <a:lnTo>
                        <a:pt x="4" y="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7162" name="Freeform 124"/>
                <p:cNvSpPr>
                  <a:spLocks/>
                </p:cNvSpPr>
                <p:nvPr/>
              </p:nvSpPr>
              <p:spPr bwMode="auto">
                <a:xfrm>
                  <a:off x="193675" y="3151188"/>
                  <a:ext cx="566738" cy="131763"/>
                </a:xfrm>
                <a:custGeom>
                  <a:avLst/>
                  <a:gdLst>
                    <a:gd name="T0" fmla="*/ 2147483647 w 357"/>
                    <a:gd name="T1" fmla="*/ 2147483647 h 83"/>
                    <a:gd name="T2" fmla="*/ 2147483647 w 357"/>
                    <a:gd name="T3" fmla="*/ 2147483647 h 83"/>
                    <a:gd name="T4" fmla="*/ 2147483647 w 357"/>
                    <a:gd name="T5" fmla="*/ 2147483647 h 83"/>
                    <a:gd name="T6" fmla="*/ 2147483647 w 357"/>
                    <a:gd name="T7" fmla="*/ 2147483647 h 83"/>
                    <a:gd name="T8" fmla="*/ 2147483647 w 357"/>
                    <a:gd name="T9" fmla="*/ 0 h 83"/>
                    <a:gd name="T10" fmla="*/ 0 w 357"/>
                    <a:gd name="T11" fmla="*/ 2147483647 h 83"/>
                    <a:gd name="T12" fmla="*/ 2147483647 w 357"/>
                    <a:gd name="T13" fmla="*/ 0 h 83"/>
                    <a:gd name="T14" fmla="*/ 2147483647 w 357"/>
                    <a:gd name="T15" fmla="*/ 0 h 83"/>
                    <a:gd name="T16" fmla="*/ 0 w 357"/>
                    <a:gd name="T17" fmla="*/ 2147483647 h 83"/>
                    <a:gd name="T18" fmla="*/ 0 w 357"/>
                    <a:gd name="T19" fmla="*/ 2147483647 h 83"/>
                    <a:gd name="T20" fmla="*/ 2147483647 w 357"/>
                    <a:gd name="T21" fmla="*/ 2147483647 h 83"/>
                    <a:gd name="T22" fmla="*/ 2147483647 w 357"/>
                    <a:gd name="T23" fmla="*/ 2147483647 h 8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57"/>
                    <a:gd name="T37" fmla="*/ 0 h 83"/>
                    <a:gd name="T38" fmla="*/ 357 w 357"/>
                    <a:gd name="T39" fmla="*/ 83 h 8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57" h="83">
                      <a:moveTo>
                        <a:pt x="12" y="4"/>
                      </a:moveTo>
                      <a:lnTo>
                        <a:pt x="4" y="8"/>
                      </a:lnTo>
                      <a:lnTo>
                        <a:pt x="353" y="83"/>
                      </a:lnTo>
                      <a:lnTo>
                        <a:pt x="357" y="75"/>
                      </a:lnTo>
                      <a:lnTo>
                        <a:pt x="8" y="0"/>
                      </a:lnTo>
                      <a:lnTo>
                        <a:pt x="0" y="4"/>
                      </a:lnTo>
                      <a:lnTo>
                        <a:pt x="8" y="0"/>
                      </a:lnTo>
                      <a:lnTo>
                        <a:pt x="4" y="0"/>
                      </a:lnTo>
                      <a:lnTo>
                        <a:pt x="0" y="4"/>
                      </a:lnTo>
                      <a:lnTo>
                        <a:pt x="0" y="8"/>
                      </a:lnTo>
                      <a:lnTo>
                        <a:pt x="4" y="8"/>
                      </a:lnTo>
                      <a:lnTo>
                        <a:pt x="12" y="4"/>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7163" name="Freeform 125"/>
                <p:cNvSpPr>
                  <a:spLocks/>
                </p:cNvSpPr>
                <p:nvPr/>
              </p:nvSpPr>
              <p:spPr bwMode="auto">
                <a:xfrm>
                  <a:off x="193675" y="3157538"/>
                  <a:ext cx="19050" cy="25400"/>
                </a:xfrm>
                <a:custGeom>
                  <a:avLst/>
                  <a:gdLst>
                    <a:gd name="T0" fmla="*/ 2147483647 w 12"/>
                    <a:gd name="T1" fmla="*/ 2147483647 h 16"/>
                    <a:gd name="T2" fmla="*/ 2147483647 w 12"/>
                    <a:gd name="T3" fmla="*/ 2147483647 h 16"/>
                    <a:gd name="T4" fmla="*/ 2147483647 w 12"/>
                    <a:gd name="T5" fmla="*/ 0 h 16"/>
                    <a:gd name="T6" fmla="*/ 0 w 12"/>
                    <a:gd name="T7" fmla="*/ 0 h 16"/>
                    <a:gd name="T8" fmla="*/ 0 w 12"/>
                    <a:gd name="T9" fmla="*/ 2147483647 h 16"/>
                    <a:gd name="T10" fmla="*/ 2147483647 w 12"/>
                    <a:gd name="T11" fmla="*/ 2147483647 h 16"/>
                    <a:gd name="T12" fmla="*/ 0 w 12"/>
                    <a:gd name="T13" fmla="*/ 2147483647 h 16"/>
                    <a:gd name="T14" fmla="*/ 2147483647 w 12"/>
                    <a:gd name="T15" fmla="*/ 2147483647 h 16"/>
                    <a:gd name="T16" fmla="*/ 2147483647 w 12"/>
                    <a:gd name="T17" fmla="*/ 2147483647 h 16"/>
                    <a:gd name="T18" fmla="*/ 2147483647 w 12"/>
                    <a:gd name="T19" fmla="*/ 2147483647 h 16"/>
                    <a:gd name="T20" fmla="*/ 2147483647 w 12"/>
                    <a:gd name="T21" fmla="*/ 2147483647 h 16"/>
                    <a:gd name="T22" fmla="*/ 2147483647 w 12"/>
                    <a:gd name="T23" fmla="*/ 2147483647 h 1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16"/>
                    <a:gd name="T38" fmla="*/ 12 w 12"/>
                    <a:gd name="T39" fmla="*/ 16 h 1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16">
                      <a:moveTo>
                        <a:pt x="8" y="8"/>
                      </a:moveTo>
                      <a:lnTo>
                        <a:pt x="12" y="12"/>
                      </a:lnTo>
                      <a:lnTo>
                        <a:pt x="12" y="0"/>
                      </a:lnTo>
                      <a:lnTo>
                        <a:pt x="0" y="0"/>
                      </a:lnTo>
                      <a:lnTo>
                        <a:pt x="0" y="12"/>
                      </a:lnTo>
                      <a:lnTo>
                        <a:pt x="4" y="16"/>
                      </a:lnTo>
                      <a:lnTo>
                        <a:pt x="0" y="12"/>
                      </a:lnTo>
                      <a:lnTo>
                        <a:pt x="4" y="16"/>
                      </a:lnTo>
                      <a:lnTo>
                        <a:pt x="8" y="16"/>
                      </a:lnTo>
                      <a:lnTo>
                        <a:pt x="12" y="12"/>
                      </a:lnTo>
                      <a:lnTo>
                        <a:pt x="8" y="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7164" name="Freeform 126"/>
                <p:cNvSpPr>
                  <a:spLocks/>
                </p:cNvSpPr>
                <p:nvPr/>
              </p:nvSpPr>
              <p:spPr bwMode="auto">
                <a:xfrm>
                  <a:off x="200025" y="3170238"/>
                  <a:ext cx="566738" cy="138113"/>
                </a:xfrm>
                <a:custGeom>
                  <a:avLst/>
                  <a:gdLst>
                    <a:gd name="T0" fmla="*/ 2147483647 w 357"/>
                    <a:gd name="T1" fmla="*/ 2147483647 h 87"/>
                    <a:gd name="T2" fmla="*/ 2147483647 w 357"/>
                    <a:gd name="T3" fmla="*/ 2147483647 h 87"/>
                    <a:gd name="T4" fmla="*/ 2147483647 w 357"/>
                    <a:gd name="T5" fmla="*/ 0 h 87"/>
                    <a:gd name="T6" fmla="*/ 0 w 357"/>
                    <a:gd name="T7" fmla="*/ 2147483647 h 87"/>
                    <a:gd name="T8" fmla="*/ 2147483647 w 357"/>
                    <a:gd name="T9" fmla="*/ 2147483647 h 87"/>
                    <a:gd name="T10" fmla="*/ 2147483647 w 357"/>
                    <a:gd name="T11" fmla="*/ 2147483647 h 87"/>
                    <a:gd name="T12" fmla="*/ 2147483647 w 357"/>
                    <a:gd name="T13" fmla="*/ 2147483647 h 87"/>
                    <a:gd name="T14" fmla="*/ 2147483647 w 357"/>
                    <a:gd name="T15" fmla="*/ 2147483647 h 87"/>
                    <a:gd name="T16" fmla="*/ 2147483647 w 357"/>
                    <a:gd name="T17" fmla="*/ 2147483647 h 87"/>
                    <a:gd name="T18" fmla="*/ 2147483647 w 357"/>
                    <a:gd name="T19" fmla="*/ 2147483647 h 87"/>
                    <a:gd name="T20" fmla="*/ 2147483647 w 357"/>
                    <a:gd name="T21" fmla="*/ 2147483647 h 87"/>
                    <a:gd name="T22" fmla="*/ 2147483647 w 357"/>
                    <a:gd name="T23" fmla="*/ 2147483647 h 8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57"/>
                    <a:gd name="T37" fmla="*/ 0 h 87"/>
                    <a:gd name="T38" fmla="*/ 357 w 357"/>
                    <a:gd name="T39" fmla="*/ 87 h 8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57" h="87">
                      <a:moveTo>
                        <a:pt x="345" y="83"/>
                      </a:moveTo>
                      <a:lnTo>
                        <a:pt x="353" y="79"/>
                      </a:lnTo>
                      <a:lnTo>
                        <a:pt x="4" y="0"/>
                      </a:lnTo>
                      <a:lnTo>
                        <a:pt x="0" y="8"/>
                      </a:lnTo>
                      <a:lnTo>
                        <a:pt x="349" y="87"/>
                      </a:lnTo>
                      <a:lnTo>
                        <a:pt x="357" y="83"/>
                      </a:lnTo>
                      <a:lnTo>
                        <a:pt x="349" y="87"/>
                      </a:lnTo>
                      <a:lnTo>
                        <a:pt x="353" y="87"/>
                      </a:lnTo>
                      <a:lnTo>
                        <a:pt x="357" y="83"/>
                      </a:lnTo>
                      <a:lnTo>
                        <a:pt x="353" y="79"/>
                      </a:lnTo>
                      <a:lnTo>
                        <a:pt x="345" y="83"/>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7165" name="Line 127"/>
                <p:cNvSpPr>
                  <a:spLocks noChangeShapeType="1"/>
                </p:cNvSpPr>
                <p:nvPr/>
              </p:nvSpPr>
              <p:spPr bwMode="auto">
                <a:xfrm flipH="1" flipV="1">
                  <a:off x="309563" y="3138488"/>
                  <a:ext cx="490538" cy="93663"/>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7166" name="Line 128"/>
                <p:cNvSpPr>
                  <a:spLocks noChangeShapeType="1"/>
                </p:cNvSpPr>
                <p:nvPr/>
              </p:nvSpPr>
              <p:spPr bwMode="auto">
                <a:xfrm flipH="1" flipV="1">
                  <a:off x="349250" y="3127375"/>
                  <a:ext cx="488950" cy="87313"/>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7167" name="Line 129"/>
                <p:cNvSpPr>
                  <a:spLocks noChangeShapeType="1"/>
                </p:cNvSpPr>
                <p:nvPr/>
              </p:nvSpPr>
              <p:spPr bwMode="auto">
                <a:xfrm flipH="1" flipV="1">
                  <a:off x="387350" y="3108325"/>
                  <a:ext cx="488950" cy="87313"/>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7168" name="Line 130"/>
                <p:cNvSpPr>
                  <a:spLocks noChangeShapeType="1"/>
                </p:cNvSpPr>
                <p:nvPr/>
              </p:nvSpPr>
              <p:spPr bwMode="auto">
                <a:xfrm flipH="1" flipV="1">
                  <a:off x="439738" y="3101975"/>
                  <a:ext cx="469900" cy="68263"/>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7169" name="Line 131"/>
                <p:cNvSpPr>
                  <a:spLocks noChangeShapeType="1"/>
                </p:cNvSpPr>
                <p:nvPr/>
              </p:nvSpPr>
              <p:spPr bwMode="auto">
                <a:xfrm flipV="1">
                  <a:off x="766763" y="3214688"/>
                  <a:ext cx="20638" cy="635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7170" name="Line 132"/>
                <p:cNvSpPr>
                  <a:spLocks noChangeShapeType="1"/>
                </p:cNvSpPr>
                <p:nvPr/>
              </p:nvSpPr>
              <p:spPr bwMode="auto">
                <a:xfrm flipV="1">
                  <a:off x="715963" y="3201988"/>
                  <a:ext cx="19050" cy="1270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7171" name="Line 133"/>
                <p:cNvSpPr>
                  <a:spLocks noChangeShapeType="1"/>
                </p:cNvSpPr>
                <p:nvPr/>
              </p:nvSpPr>
              <p:spPr bwMode="auto">
                <a:xfrm flipV="1">
                  <a:off x="665163" y="3195638"/>
                  <a:ext cx="19050" cy="635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7172" name="Line 134"/>
                <p:cNvSpPr>
                  <a:spLocks noChangeShapeType="1"/>
                </p:cNvSpPr>
                <p:nvPr/>
              </p:nvSpPr>
              <p:spPr bwMode="auto">
                <a:xfrm flipV="1">
                  <a:off x="722313" y="3227388"/>
                  <a:ext cx="19050" cy="11113"/>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7173" name="Line 135"/>
                <p:cNvSpPr>
                  <a:spLocks noChangeShapeType="1"/>
                </p:cNvSpPr>
                <p:nvPr/>
              </p:nvSpPr>
              <p:spPr bwMode="auto">
                <a:xfrm flipV="1">
                  <a:off x="677863" y="3221038"/>
                  <a:ext cx="19050" cy="11113"/>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7174" name="Line 136"/>
                <p:cNvSpPr>
                  <a:spLocks noChangeShapeType="1"/>
                </p:cNvSpPr>
                <p:nvPr/>
              </p:nvSpPr>
              <p:spPr bwMode="auto">
                <a:xfrm flipV="1">
                  <a:off x="619125" y="3214688"/>
                  <a:ext cx="19050" cy="635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7175" name="Line 137"/>
                <p:cNvSpPr>
                  <a:spLocks noChangeShapeType="1"/>
                </p:cNvSpPr>
                <p:nvPr/>
              </p:nvSpPr>
              <p:spPr bwMode="auto">
                <a:xfrm flipV="1">
                  <a:off x="619125" y="3182938"/>
                  <a:ext cx="19050" cy="1270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7176" name="Line 138"/>
                <p:cNvSpPr>
                  <a:spLocks noChangeShapeType="1"/>
                </p:cNvSpPr>
                <p:nvPr/>
              </p:nvSpPr>
              <p:spPr bwMode="auto">
                <a:xfrm flipV="1">
                  <a:off x="574675" y="3176588"/>
                  <a:ext cx="19050" cy="1270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7177" name="Line 139"/>
                <p:cNvSpPr>
                  <a:spLocks noChangeShapeType="1"/>
                </p:cNvSpPr>
                <p:nvPr/>
              </p:nvSpPr>
              <p:spPr bwMode="auto">
                <a:xfrm flipV="1">
                  <a:off x="522288" y="3170238"/>
                  <a:ext cx="19050" cy="635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7178" name="Line 140"/>
                <p:cNvSpPr>
                  <a:spLocks noChangeShapeType="1"/>
                </p:cNvSpPr>
                <p:nvPr/>
              </p:nvSpPr>
              <p:spPr bwMode="auto">
                <a:xfrm flipV="1">
                  <a:off x="766763" y="3189288"/>
                  <a:ext cx="20638" cy="635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7179" name="Line 141"/>
                <p:cNvSpPr>
                  <a:spLocks noChangeShapeType="1"/>
                </p:cNvSpPr>
                <p:nvPr/>
              </p:nvSpPr>
              <p:spPr bwMode="auto">
                <a:xfrm flipV="1">
                  <a:off x="715963" y="3176588"/>
                  <a:ext cx="19050" cy="1270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7180" name="Line 142"/>
                <p:cNvSpPr>
                  <a:spLocks noChangeShapeType="1"/>
                </p:cNvSpPr>
                <p:nvPr/>
              </p:nvSpPr>
              <p:spPr bwMode="auto">
                <a:xfrm flipV="1">
                  <a:off x="665163" y="3170238"/>
                  <a:ext cx="19050" cy="635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7181" name="Line 143"/>
                <p:cNvSpPr>
                  <a:spLocks noChangeShapeType="1"/>
                </p:cNvSpPr>
                <p:nvPr/>
              </p:nvSpPr>
              <p:spPr bwMode="auto">
                <a:xfrm flipV="1">
                  <a:off x="625475" y="3163888"/>
                  <a:ext cx="19050" cy="635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7182" name="Line 144"/>
                <p:cNvSpPr>
                  <a:spLocks noChangeShapeType="1"/>
                </p:cNvSpPr>
                <p:nvPr/>
              </p:nvSpPr>
              <p:spPr bwMode="auto">
                <a:xfrm flipV="1">
                  <a:off x="574675" y="3151188"/>
                  <a:ext cx="19050" cy="1270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7183" name="Line 145"/>
                <p:cNvSpPr>
                  <a:spLocks noChangeShapeType="1"/>
                </p:cNvSpPr>
                <p:nvPr/>
              </p:nvSpPr>
              <p:spPr bwMode="auto">
                <a:xfrm flipV="1">
                  <a:off x="522288" y="3144838"/>
                  <a:ext cx="19050" cy="635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7184" name="Line 146"/>
                <p:cNvSpPr>
                  <a:spLocks noChangeShapeType="1"/>
                </p:cNvSpPr>
                <p:nvPr/>
              </p:nvSpPr>
              <p:spPr bwMode="auto">
                <a:xfrm flipV="1">
                  <a:off x="819150" y="3170238"/>
                  <a:ext cx="19050" cy="1270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7185" name="Line 147"/>
                <p:cNvSpPr>
                  <a:spLocks noChangeShapeType="1"/>
                </p:cNvSpPr>
                <p:nvPr/>
              </p:nvSpPr>
              <p:spPr bwMode="auto">
                <a:xfrm flipV="1">
                  <a:off x="766763" y="3163888"/>
                  <a:ext cx="20638" cy="1270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7186" name="Line 148"/>
                <p:cNvSpPr>
                  <a:spLocks noChangeShapeType="1"/>
                </p:cNvSpPr>
                <p:nvPr/>
              </p:nvSpPr>
              <p:spPr bwMode="auto">
                <a:xfrm flipV="1">
                  <a:off x="869950" y="3151188"/>
                  <a:ext cx="20638" cy="1270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7187" name="Line 149"/>
                <p:cNvSpPr>
                  <a:spLocks noChangeShapeType="1"/>
                </p:cNvSpPr>
                <p:nvPr/>
              </p:nvSpPr>
              <p:spPr bwMode="auto">
                <a:xfrm flipV="1">
                  <a:off x="819150" y="3144838"/>
                  <a:ext cx="19050" cy="1270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7188" name="Line 150"/>
                <p:cNvSpPr>
                  <a:spLocks noChangeShapeType="1"/>
                </p:cNvSpPr>
                <p:nvPr/>
              </p:nvSpPr>
              <p:spPr bwMode="auto">
                <a:xfrm flipV="1">
                  <a:off x="722313" y="3157538"/>
                  <a:ext cx="19050" cy="635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7189" name="Line 151"/>
                <p:cNvSpPr>
                  <a:spLocks noChangeShapeType="1"/>
                </p:cNvSpPr>
                <p:nvPr/>
              </p:nvSpPr>
              <p:spPr bwMode="auto">
                <a:xfrm flipV="1">
                  <a:off x="677863" y="3144838"/>
                  <a:ext cx="19050" cy="1270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7190" name="Line 152"/>
                <p:cNvSpPr>
                  <a:spLocks noChangeShapeType="1"/>
                </p:cNvSpPr>
                <p:nvPr/>
              </p:nvSpPr>
              <p:spPr bwMode="auto">
                <a:xfrm flipV="1">
                  <a:off x="625475" y="3138488"/>
                  <a:ext cx="19050" cy="635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7191" name="Freeform 153"/>
                <p:cNvSpPr>
                  <a:spLocks/>
                </p:cNvSpPr>
                <p:nvPr/>
              </p:nvSpPr>
              <p:spPr bwMode="auto">
                <a:xfrm>
                  <a:off x="568325" y="2501900"/>
                  <a:ext cx="438150" cy="561975"/>
                </a:xfrm>
                <a:custGeom>
                  <a:avLst/>
                  <a:gdLst>
                    <a:gd name="T0" fmla="*/ 2147483647 w 276"/>
                    <a:gd name="T1" fmla="*/ 2147483647 h 354"/>
                    <a:gd name="T2" fmla="*/ 2147483647 w 276"/>
                    <a:gd name="T3" fmla="*/ 0 h 354"/>
                    <a:gd name="T4" fmla="*/ 0 w 276"/>
                    <a:gd name="T5" fmla="*/ 2147483647 h 354"/>
                    <a:gd name="T6" fmla="*/ 0 w 276"/>
                    <a:gd name="T7" fmla="*/ 2147483647 h 354"/>
                    <a:gd name="T8" fmla="*/ 2147483647 w 276"/>
                    <a:gd name="T9" fmla="*/ 2147483647 h 354"/>
                    <a:gd name="T10" fmla="*/ 2147483647 w 276"/>
                    <a:gd name="T11" fmla="*/ 2147483647 h 354"/>
                    <a:gd name="T12" fmla="*/ 0 60000 65536"/>
                    <a:gd name="T13" fmla="*/ 0 60000 65536"/>
                    <a:gd name="T14" fmla="*/ 0 60000 65536"/>
                    <a:gd name="T15" fmla="*/ 0 60000 65536"/>
                    <a:gd name="T16" fmla="*/ 0 60000 65536"/>
                    <a:gd name="T17" fmla="*/ 0 60000 65536"/>
                    <a:gd name="T18" fmla="*/ 0 w 276"/>
                    <a:gd name="T19" fmla="*/ 0 h 354"/>
                    <a:gd name="T20" fmla="*/ 276 w 276"/>
                    <a:gd name="T21" fmla="*/ 354 h 354"/>
                  </a:gdLst>
                  <a:ahLst/>
                  <a:cxnLst>
                    <a:cxn ang="T12">
                      <a:pos x="T0" y="T1"/>
                    </a:cxn>
                    <a:cxn ang="T13">
                      <a:pos x="T2" y="T3"/>
                    </a:cxn>
                    <a:cxn ang="T14">
                      <a:pos x="T4" y="T5"/>
                    </a:cxn>
                    <a:cxn ang="T15">
                      <a:pos x="T6" y="T7"/>
                    </a:cxn>
                    <a:cxn ang="T16">
                      <a:pos x="T8" y="T9"/>
                    </a:cxn>
                    <a:cxn ang="T17">
                      <a:pos x="T10" y="T11"/>
                    </a:cxn>
                  </a:cxnLst>
                  <a:rect l="T18" t="T19" r="T20" b="T21"/>
                  <a:pathLst>
                    <a:path w="276" h="354">
                      <a:moveTo>
                        <a:pt x="276" y="354"/>
                      </a:moveTo>
                      <a:lnTo>
                        <a:pt x="276" y="0"/>
                      </a:lnTo>
                      <a:lnTo>
                        <a:pt x="0" y="67"/>
                      </a:lnTo>
                      <a:lnTo>
                        <a:pt x="0" y="342"/>
                      </a:lnTo>
                      <a:lnTo>
                        <a:pt x="276" y="354"/>
                      </a:lnTo>
                      <a:close/>
                    </a:path>
                  </a:pathLst>
                </a:custGeom>
                <a:solidFill>
                  <a:srgbClr val="666666"/>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7192" name="Freeform 154"/>
                <p:cNvSpPr>
                  <a:spLocks/>
                </p:cNvSpPr>
                <p:nvPr/>
              </p:nvSpPr>
              <p:spPr bwMode="auto">
                <a:xfrm>
                  <a:off x="1000125" y="2495550"/>
                  <a:ext cx="12700" cy="568325"/>
                </a:xfrm>
                <a:custGeom>
                  <a:avLst/>
                  <a:gdLst>
                    <a:gd name="T0" fmla="*/ 2147483647 w 8"/>
                    <a:gd name="T1" fmla="*/ 2147483647 h 358"/>
                    <a:gd name="T2" fmla="*/ 0 w 8"/>
                    <a:gd name="T3" fmla="*/ 2147483647 h 358"/>
                    <a:gd name="T4" fmla="*/ 0 w 8"/>
                    <a:gd name="T5" fmla="*/ 2147483647 h 358"/>
                    <a:gd name="T6" fmla="*/ 2147483647 w 8"/>
                    <a:gd name="T7" fmla="*/ 2147483647 h 358"/>
                    <a:gd name="T8" fmla="*/ 2147483647 w 8"/>
                    <a:gd name="T9" fmla="*/ 2147483647 h 358"/>
                    <a:gd name="T10" fmla="*/ 2147483647 w 8"/>
                    <a:gd name="T11" fmla="*/ 0 h 358"/>
                    <a:gd name="T12" fmla="*/ 2147483647 w 8"/>
                    <a:gd name="T13" fmla="*/ 2147483647 h 358"/>
                    <a:gd name="T14" fmla="*/ 2147483647 w 8"/>
                    <a:gd name="T15" fmla="*/ 0 h 358"/>
                    <a:gd name="T16" fmla="*/ 2147483647 w 8"/>
                    <a:gd name="T17" fmla="*/ 0 h 358"/>
                    <a:gd name="T18" fmla="*/ 0 w 8"/>
                    <a:gd name="T19" fmla="*/ 0 h 358"/>
                    <a:gd name="T20" fmla="*/ 0 w 8"/>
                    <a:gd name="T21" fmla="*/ 2147483647 h 358"/>
                    <a:gd name="T22" fmla="*/ 2147483647 w 8"/>
                    <a:gd name="T23" fmla="*/ 2147483647 h 35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358"/>
                    <a:gd name="T38" fmla="*/ 8 w 8"/>
                    <a:gd name="T39" fmla="*/ 358 h 35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358">
                      <a:moveTo>
                        <a:pt x="8" y="8"/>
                      </a:moveTo>
                      <a:lnTo>
                        <a:pt x="0" y="4"/>
                      </a:lnTo>
                      <a:lnTo>
                        <a:pt x="0" y="358"/>
                      </a:lnTo>
                      <a:lnTo>
                        <a:pt x="8" y="358"/>
                      </a:lnTo>
                      <a:lnTo>
                        <a:pt x="8" y="4"/>
                      </a:lnTo>
                      <a:lnTo>
                        <a:pt x="4" y="0"/>
                      </a:lnTo>
                      <a:lnTo>
                        <a:pt x="8" y="4"/>
                      </a:lnTo>
                      <a:lnTo>
                        <a:pt x="8" y="0"/>
                      </a:lnTo>
                      <a:lnTo>
                        <a:pt x="4" y="0"/>
                      </a:lnTo>
                      <a:lnTo>
                        <a:pt x="0" y="0"/>
                      </a:lnTo>
                      <a:lnTo>
                        <a:pt x="0" y="4"/>
                      </a:lnTo>
                      <a:lnTo>
                        <a:pt x="8" y="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7193" name="Freeform 155"/>
                <p:cNvSpPr>
                  <a:spLocks/>
                </p:cNvSpPr>
                <p:nvPr/>
              </p:nvSpPr>
              <p:spPr bwMode="auto">
                <a:xfrm>
                  <a:off x="561975" y="2495550"/>
                  <a:ext cx="450850" cy="119063"/>
                </a:xfrm>
                <a:custGeom>
                  <a:avLst/>
                  <a:gdLst>
                    <a:gd name="T0" fmla="*/ 2147483647 w 284"/>
                    <a:gd name="T1" fmla="*/ 2147483647 h 75"/>
                    <a:gd name="T2" fmla="*/ 2147483647 w 284"/>
                    <a:gd name="T3" fmla="*/ 2147483647 h 75"/>
                    <a:gd name="T4" fmla="*/ 2147483647 w 284"/>
                    <a:gd name="T5" fmla="*/ 2147483647 h 75"/>
                    <a:gd name="T6" fmla="*/ 2147483647 w 284"/>
                    <a:gd name="T7" fmla="*/ 0 h 75"/>
                    <a:gd name="T8" fmla="*/ 2147483647 w 284"/>
                    <a:gd name="T9" fmla="*/ 2147483647 h 75"/>
                    <a:gd name="T10" fmla="*/ 0 w 284"/>
                    <a:gd name="T11" fmla="*/ 2147483647 h 75"/>
                    <a:gd name="T12" fmla="*/ 2147483647 w 284"/>
                    <a:gd name="T13" fmla="*/ 2147483647 h 75"/>
                    <a:gd name="T14" fmla="*/ 0 w 284"/>
                    <a:gd name="T15" fmla="*/ 2147483647 h 75"/>
                    <a:gd name="T16" fmla="*/ 0 w 284"/>
                    <a:gd name="T17" fmla="*/ 2147483647 h 75"/>
                    <a:gd name="T18" fmla="*/ 2147483647 w 284"/>
                    <a:gd name="T19" fmla="*/ 2147483647 h 75"/>
                    <a:gd name="T20" fmla="*/ 2147483647 w 284"/>
                    <a:gd name="T21" fmla="*/ 2147483647 h 75"/>
                    <a:gd name="T22" fmla="*/ 2147483647 w 284"/>
                    <a:gd name="T23" fmla="*/ 2147483647 h 7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84"/>
                    <a:gd name="T37" fmla="*/ 0 h 75"/>
                    <a:gd name="T38" fmla="*/ 284 w 284"/>
                    <a:gd name="T39" fmla="*/ 75 h 7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84" h="75">
                      <a:moveTo>
                        <a:pt x="12" y="71"/>
                      </a:moveTo>
                      <a:lnTo>
                        <a:pt x="8" y="75"/>
                      </a:lnTo>
                      <a:lnTo>
                        <a:pt x="284" y="8"/>
                      </a:lnTo>
                      <a:lnTo>
                        <a:pt x="280" y="0"/>
                      </a:lnTo>
                      <a:lnTo>
                        <a:pt x="4" y="63"/>
                      </a:lnTo>
                      <a:lnTo>
                        <a:pt x="0" y="71"/>
                      </a:lnTo>
                      <a:lnTo>
                        <a:pt x="4" y="63"/>
                      </a:lnTo>
                      <a:lnTo>
                        <a:pt x="0" y="67"/>
                      </a:lnTo>
                      <a:lnTo>
                        <a:pt x="0" y="71"/>
                      </a:lnTo>
                      <a:lnTo>
                        <a:pt x="4" y="75"/>
                      </a:lnTo>
                      <a:lnTo>
                        <a:pt x="8" y="75"/>
                      </a:lnTo>
                      <a:lnTo>
                        <a:pt x="12" y="71"/>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7194" name="Freeform 156"/>
                <p:cNvSpPr>
                  <a:spLocks/>
                </p:cNvSpPr>
                <p:nvPr/>
              </p:nvSpPr>
              <p:spPr bwMode="auto">
                <a:xfrm>
                  <a:off x="561975" y="2608263"/>
                  <a:ext cx="19050" cy="442913"/>
                </a:xfrm>
                <a:custGeom>
                  <a:avLst/>
                  <a:gdLst>
                    <a:gd name="T0" fmla="*/ 2147483647 w 12"/>
                    <a:gd name="T1" fmla="*/ 2147483647 h 279"/>
                    <a:gd name="T2" fmla="*/ 2147483647 w 12"/>
                    <a:gd name="T3" fmla="*/ 2147483647 h 279"/>
                    <a:gd name="T4" fmla="*/ 2147483647 w 12"/>
                    <a:gd name="T5" fmla="*/ 0 h 279"/>
                    <a:gd name="T6" fmla="*/ 0 w 12"/>
                    <a:gd name="T7" fmla="*/ 0 h 279"/>
                    <a:gd name="T8" fmla="*/ 0 w 12"/>
                    <a:gd name="T9" fmla="*/ 2147483647 h 279"/>
                    <a:gd name="T10" fmla="*/ 2147483647 w 12"/>
                    <a:gd name="T11" fmla="*/ 2147483647 h 279"/>
                    <a:gd name="T12" fmla="*/ 0 w 12"/>
                    <a:gd name="T13" fmla="*/ 2147483647 h 279"/>
                    <a:gd name="T14" fmla="*/ 0 w 12"/>
                    <a:gd name="T15" fmla="*/ 2147483647 h 279"/>
                    <a:gd name="T16" fmla="*/ 2147483647 w 12"/>
                    <a:gd name="T17" fmla="*/ 2147483647 h 279"/>
                    <a:gd name="T18" fmla="*/ 2147483647 w 12"/>
                    <a:gd name="T19" fmla="*/ 2147483647 h 279"/>
                    <a:gd name="T20" fmla="*/ 2147483647 w 12"/>
                    <a:gd name="T21" fmla="*/ 2147483647 h 279"/>
                    <a:gd name="T22" fmla="*/ 2147483647 w 12"/>
                    <a:gd name="T23" fmla="*/ 2147483647 h 27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279"/>
                    <a:gd name="T38" fmla="*/ 12 w 12"/>
                    <a:gd name="T39" fmla="*/ 279 h 27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279">
                      <a:moveTo>
                        <a:pt x="4" y="271"/>
                      </a:moveTo>
                      <a:lnTo>
                        <a:pt x="12" y="275"/>
                      </a:lnTo>
                      <a:lnTo>
                        <a:pt x="12" y="0"/>
                      </a:lnTo>
                      <a:lnTo>
                        <a:pt x="0" y="0"/>
                      </a:lnTo>
                      <a:lnTo>
                        <a:pt x="0" y="275"/>
                      </a:lnTo>
                      <a:lnTo>
                        <a:pt x="4" y="279"/>
                      </a:lnTo>
                      <a:lnTo>
                        <a:pt x="0" y="275"/>
                      </a:lnTo>
                      <a:lnTo>
                        <a:pt x="0" y="279"/>
                      </a:lnTo>
                      <a:lnTo>
                        <a:pt x="4" y="279"/>
                      </a:lnTo>
                      <a:lnTo>
                        <a:pt x="8" y="279"/>
                      </a:lnTo>
                      <a:lnTo>
                        <a:pt x="12" y="275"/>
                      </a:lnTo>
                      <a:lnTo>
                        <a:pt x="4" y="271"/>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7195" name="Freeform 157"/>
                <p:cNvSpPr>
                  <a:spLocks/>
                </p:cNvSpPr>
                <p:nvPr/>
              </p:nvSpPr>
              <p:spPr bwMode="auto">
                <a:xfrm>
                  <a:off x="568325" y="3038475"/>
                  <a:ext cx="444500" cy="31750"/>
                </a:xfrm>
                <a:custGeom>
                  <a:avLst/>
                  <a:gdLst>
                    <a:gd name="T0" fmla="*/ 2147483647 w 280"/>
                    <a:gd name="T1" fmla="*/ 2147483647 h 20"/>
                    <a:gd name="T2" fmla="*/ 2147483647 w 280"/>
                    <a:gd name="T3" fmla="*/ 2147483647 h 20"/>
                    <a:gd name="T4" fmla="*/ 0 w 280"/>
                    <a:gd name="T5" fmla="*/ 0 h 20"/>
                    <a:gd name="T6" fmla="*/ 0 w 280"/>
                    <a:gd name="T7" fmla="*/ 2147483647 h 20"/>
                    <a:gd name="T8" fmla="*/ 2147483647 w 280"/>
                    <a:gd name="T9" fmla="*/ 2147483647 h 20"/>
                    <a:gd name="T10" fmla="*/ 2147483647 w 280"/>
                    <a:gd name="T11" fmla="*/ 2147483647 h 20"/>
                    <a:gd name="T12" fmla="*/ 2147483647 w 280"/>
                    <a:gd name="T13" fmla="*/ 2147483647 h 20"/>
                    <a:gd name="T14" fmla="*/ 2147483647 w 280"/>
                    <a:gd name="T15" fmla="*/ 2147483647 h 20"/>
                    <a:gd name="T16" fmla="*/ 2147483647 w 280"/>
                    <a:gd name="T17" fmla="*/ 2147483647 h 20"/>
                    <a:gd name="T18" fmla="*/ 2147483647 w 280"/>
                    <a:gd name="T19" fmla="*/ 2147483647 h 20"/>
                    <a:gd name="T20" fmla="*/ 2147483647 w 280"/>
                    <a:gd name="T21" fmla="*/ 2147483647 h 20"/>
                    <a:gd name="T22" fmla="*/ 2147483647 w 280"/>
                    <a:gd name="T23" fmla="*/ 2147483647 h 2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80"/>
                    <a:gd name="T37" fmla="*/ 0 h 20"/>
                    <a:gd name="T38" fmla="*/ 280 w 280"/>
                    <a:gd name="T39" fmla="*/ 20 h 2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80" h="20">
                      <a:moveTo>
                        <a:pt x="272" y="16"/>
                      </a:moveTo>
                      <a:lnTo>
                        <a:pt x="276" y="12"/>
                      </a:lnTo>
                      <a:lnTo>
                        <a:pt x="0" y="0"/>
                      </a:lnTo>
                      <a:lnTo>
                        <a:pt x="0" y="8"/>
                      </a:lnTo>
                      <a:lnTo>
                        <a:pt x="276" y="20"/>
                      </a:lnTo>
                      <a:lnTo>
                        <a:pt x="280" y="16"/>
                      </a:lnTo>
                      <a:lnTo>
                        <a:pt x="276" y="20"/>
                      </a:lnTo>
                      <a:lnTo>
                        <a:pt x="280" y="20"/>
                      </a:lnTo>
                      <a:lnTo>
                        <a:pt x="280" y="16"/>
                      </a:lnTo>
                      <a:lnTo>
                        <a:pt x="280" y="12"/>
                      </a:lnTo>
                      <a:lnTo>
                        <a:pt x="276" y="12"/>
                      </a:lnTo>
                      <a:lnTo>
                        <a:pt x="272" y="16"/>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7196" name="Freeform 158"/>
                <p:cNvSpPr>
                  <a:spLocks/>
                </p:cNvSpPr>
                <p:nvPr/>
              </p:nvSpPr>
              <p:spPr bwMode="auto">
                <a:xfrm>
                  <a:off x="1000125" y="2495550"/>
                  <a:ext cx="12700" cy="568325"/>
                </a:xfrm>
                <a:custGeom>
                  <a:avLst/>
                  <a:gdLst>
                    <a:gd name="T0" fmla="*/ 2147483647 w 8"/>
                    <a:gd name="T1" fmla="*/ 0 h 358"/>
                    <a:gd name="T2" fmla="*/ 0 w 8"/>
                    <a:gd name="T3" fmla="*/ 2147483647 h 358"/>
                    <a:gd name="T4" fmla="*/ 0 w 8"/>
                    <a:gd name="T5" fmla="*/ 2147483647 h 358"/>
                    <a:gd name="T6" fmla="*/ 2147483647 w 8"/>
                    <a:gd name="T7" fmla="*/ 2147483647 h 358"/>
                    <a:gd name="T8" fmla="*/ 2147483647 w 8"/>
                    <a:gd name="T9" fmla="*/ 2147483647 h 358"/>
                    <a:gd name="T10" fmla="*/ 2147483647 w 8"/>
                    <a:gd name="T11" fmla="*/ 2147483647 h 358"/>
                    <a:gd name="T12" fmla="*/ 2147483647 w 8"/>
                    <a:gd name="T13" fmla="*/ 2147483647 h 358"/>
                    <a:gd name="T14" fmla="*/ 2147483647 w 8"/>
                    <a:gd name="T15" fmla="*/ 0 h 358"/>
                    <a:gd name="T16" fmla="*/ 2147483647 w 8"/>
                    <a:gd name="T17" fmla="*/ 0 h 358"/>
                    <a:gd name="T18" fmla="*/ 0 w 8"/>
                    <a:gd name="T19" fmla="*/ 0 h 358"/>
                    <a:gd name="T20" fmla="*/ 0 w 8"/>
                    <a:gd name="T21" fmla="*/ 2147483647 h 358"/>
                    <a:gd name="T22" fmla="*/ 2147483647 w 8"/>
                    <a:gd name="T23" fmla="*/ 0 h 35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358"/>
                    <a:gd name="T38" fmla="*/ 8 w 8"/>
                    <a:gd name="T39" fmla="*/ 358 h 35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358">
                      <a:moveTo>
                        <a:pt x="8" y="0"/>
                      </a:moveTo>
                      <a:lnTo>
                        <a:pt x="0" y="4"/>
                      </a:lnTo>
                      <a:lnTo>
                        <a:pt x="0" y="358"/>
                      </a:lnTo>
                      <a:lnTo>
                        <a:pt x="8" y="358"/>
                      </a:lnTo>
                      <a:lnTo>
                        <a:pt x="8" y="4"/>
                      </a:lnTo>
                      <a:lnTo>
                        <a:pt x="4" y="8"/>
                      </a:lnTo>
                      <a:lnTo>
                        <a:pt x="8" y="4"/>
                      </a:lnTo>
                      <a:lnTo>
                        <a:pt x="8" y="0"/>
                      </a:lnTo>
                      <a:lnTo>
                        <a:pt x="4" y="0"/>
                      </a:lnTo>
                      <a:lnTo>
                        <a:pt x="0" y="0"/>
                      </a:lnTo>
                      <a:lnTo>
                        <a:pt x="0" y="4"/>
                      </a:lnTo>
                      <a:lnTo>
                        <a:pt x="8"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7197" name="Freeform 159"/>
                <p:cNvSpPr>
                  <a:spLocks/>
                </p:cNvSpPr>
                <p:nvPr/>
              </p:nvSpPr>
              <p:spPr bwMode="auto">
                <a:xfrm>
                  <a:off x="1082675" y="2570163"/>
                  <a:ext cx="19050" cy="444500"/>
                </a:xfrm>
                <a:custGeom>
                  <a:avLst/>
                  <a:gdLst>
                    <a:gd name="T0" fmla="*/ 2147483647 w 12"/>
                    <a:gd name="T1" fmla="*/ 2147483647 h 280"/>
                    <a:gd name="T2" fmla="*/ 2147483647 w 12"/>
                    <a:gd name="T3" fmla="*/ 2147483647 h 280"/>
                    <a:gd name="T4" fmla="*/ 2147483647 w 12"/>
                    <a:gd name="T5" fmla="*/ 0 h 280"/>
                    <a:gd name="T6" fmla="*/ 0 w 12"/>
                    <a:gd name="T7" fmla="*/ 0 h 280"/>
                    <a:gd name="T8" fmla="*/ 0 w 12"/>
                    <a:gd name="T9" fmla="*/ 2147483647 h 280"/>
                    <a:gd name="T10" fmla="*/ 2147483647 w 12"/>
                    <a:gd name="T11" fmla="*/ 2147483647 h 280"/>
                    <a:gd name="T12" fmla="*/ 0 w 12"/>
                    <a:gd name="T13" fmla="*/ 2147483647 h 280"/>
                    <a:gd name="T14" fmla="*/ 2147483647 w 12"/>
                    <a:gd name="T15" fmla="*/ 2147483647 h 280"/>
                    <a:gd name="T16" fmla="*/ 2147483647 w 12"/>
                    <a:gd name="T17" fmla="*/ 2147483647 h 280"/>
                    <a:gd name="T18" fmla="*/ 2147483647 w 12"/>
                    <a:gd name="T19" fmla="*/ 2147483647 h 280"/>
                    <a:gd name="T20" fmla="*/ 2147483647 w 12"/>
                    <a:gd name="T21" fmla="*/ 2147483647 h 280"/>
                    <a:gd name="T22" fmla="*/ 2147483647 w 12"/>
                    <a:gd name="T23" fmla="*/ 2147483647 h 28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280"/>
                    <a:gd name="T38" fmla="*/ 12 w 12"/>
                    <a:gd name="T39" fmla="*/ 280 h 28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280">
                      <a:moveTo>
                        <a:pt x="8" y="280"/>
                      </a:moveTo>
                      <a:lnTo>
                        <a:pt x="12" y="276"/>
                      </a:lnTo>
                      <a:lnTo>
                        <a:pt x="12" y="0"/>
                      </a:lnTo>
                      <a:lnTo>
                        <a:pt x="0" y="0"/>
                      </a:lnTo>
                      <a:lnTo>
                        <a:pt x="0" y="276"/>
                      </a:lnTo>
                      <a:lnTo>
                        <a:pt x="4" y="272"/>
                      </a:lnTo>
                      <a:lnTo>
                        <a:pt x="0" y="276"/>
                      </a:lnTo>
                      <a:lnTo>
                        <a:pt x="4" y="280"/>
                      </a:lnTo>
                      <a:lnTo>
                        <a:pt x="8" y="280"/>
                      </a:lnTo>
                      <a:lnTo>
                        <a:pt x="12" y="280"/>
                      </a:lnTo>
                      <a:lnTo>
                        <a:pt x="12" y="276"/>
                      </a:lnTo>
                      <a:lnTo>
                        <a:pt x="8" y="28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7198" name="Freeform 160"/>
                <p:cNvSpPr>
                  <a:spLocks/>
                </p:cNvSpPr>
                <p:nvPr/>
              </p:nvSpPr>
              <p:spPr bwMode="auto">
                <a:xfrm>
                  <a:off x="1000125" y="3001963"/>
                  <a:ext cx="95250" cy="68263"/>
                </a:xfrm>
                <a:custGeom>
                  <a:avLst/>
                  <a:gdLst>
                    <a:gd name="T0" fmla="*/ 0 w 60"/>
                    <a:gd name="T1" fmla="*/ 2147483647 h 43"/>
                    <a:gd name="T2" fmla="*/ 2147483647 w 60"/>
                    <a:gd name="T3" fmla="*/ 2147483647 h 43"/>
                    <a:gd name="T4" fmla="*/ 2147483647 w 60"/>
                    <a:gd name="T5" fmla="*/ 2147483647 h 43"/>
                    <a:gd name="T6" fmla="*/ 2147483647 w 60"/>
                    <a:gd name="T7" fmla="*/ 0 h 43"/>
                    <a:gd name="T8" fmla="*/ 2147483647 w 60"/>
                    <a:gd name="T9" fmla="*/ 2147483647 h 43"/>
                    <a:gd name="T10" fmla="*/ 2147483647 w 60"/>
                    <a:gd name="T11" fmla="*/ 2147483647 h 43"/>
                    <a:gd name="T12" fmla="*/ 2147483647 w 60"/>
                    <a:gd name="T13" fmla="*/ 2147483647 h 43"/>
                    <a:gd name="T14" fmla="*/ 0 w 60"/>
                    <a:gd name="T15" fmla="*/ 2147483647 h 43"/>
                    <a:gd name="T16" fmla="*/ 0 w 60"/>
                    <a:gd name="T17" fmla="*/ 2147483647 h 43"/>
                    <a:gd name="T18" fmla="*/ 2147483647 w 60"/>
                    <a:gd name="T19" fmla="*/ 2147483647 h 43"/>
                    <a:gd name="T20" fmla="*/ 2147483647 w 60"/>
                    <a:gd name="T21" fmla="*/ 2147483647 h 43"/>
                    <a:gd name="T22" fmla="*/ 0 w 60"/>
                    <a:gd name="T23" fmla="*/ 2147483647 h 4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60"/>
                    <a:gd name="T37" fmla="*/ 0 h 43"/>
                    <a:gd name="T38" fmla="*/ 60 w 60"/>
                    <a:gd name="T39" fmla="*/ 43 h 4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60" h="43">
                      <a:moveTo>
                        <a:pt x="0" y="39"/>
                      </a:moveTo>
                      <a:lnTo>
                        <a:pt x="8" y="43"/>
                      </a:lnTo>
                      <a:lnTo>
                        <a:pt x="60" y="8"/>
                      </a:lnTo>
                      <a:lnTo>
                        <a:pt x="56" y="0"/>
                      </a:lnTo>
                      <a:lnTo>
                        <a:pt x="4" y="35"/>
                      </a:lnTo>
                      <a:lnTo>
                        <a:pt x="8" y="39"/>
                      </a:lnTo>
                      <a:lnTo>
                        <a:pt x="4" y="35"/>
                      </a:lnTo>
                      <a:lnTo>
                        <a:pt x="0" y="39"/>
                      </a:lnTo>
                      <a:lnTo>
                        <a:pt x="0" y="43"/>
                      </a:lnTo>
                      <a:lnTo>
                        <a:pt x="4" y="43"/>
                      </a:lnTo>
                      <a:lnTo>
                        <a:pt x="8" y="43"/>
                      </a:lnTo>
                      <a:lnTo>
                        <a:pt x="0" y="39"/>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7199" name="Freeform 161"/>
                <p:cNvSpPr>
                  <a:spLocks/>
                </p:cNvSpPr>
                <p:nvPr/>
              </p:nvSpPr>
              <p:spPr bwMode="auto">
                <a:xfrm>
                  <a:off x="593725" y="2570163"/>
                  <a:ext cx="366713" cy="412750"/>
                </a:xfrm>
                <a:custGeom>
                  <a:avLst/>
                  <a:gdLst>
                    <a:gd name="T0" fmla="*/ 2147483647 w 231"/>
                    <a:gd name="T1" fmla="*/ 2147483647 h 260"/>
                    <a:gd name="T2" fmla="*/ 2147483647 w 231"/>
                    <a:gd name="T3" fmla="*/ 0 h 260"/>
                    <a:gd name="T4" fmla="*/ 0 w 231"/>
                    <a:gd name="T5" fmla="*/ 2147483647 h 260"/>
                    <a:gd name="T6" fmla="*/ 0 w 231"/>
                    <a:gd name="T7" fmla="*/ 2147483647 h 260"/>
                    <a:gd name="T8" fmla="*/ 2147483647 w 231"/>
                    <a:gd name="T9" fmla="*/ 2147483647 h 260"/>
                    <a:gd name="T10" fmla="*/ 2147483647 w 231"/>
                    <a:gd name="T11" fmla="*/ 2147483647 h 260"/>
                    <a:gd name="T12" fmla="*/ 0 60000 65536"/>
                    <a:gd name="T13" fmla="*/ 0 60000 65536"/>
                    <a:gd name="T14" fmla="*/ 0 60000 65536"/>
                    <a:gd name="T15" fmla="*/ 0 60000 65536"/>
                    <a:gd name="T16" fmla="*/ 0 60000 65536"/>
                    <a:gd name="T17" fmla="*/ 0 60000 65536"/>
                    <a:gd name="T18" fmla="*/ 0 w 231"/>
                    <a:gd name="T19" fmla="*/ 0 h 260"/>
                    <a:gd name="T20" fmla="*/ 231 w 231"/>
                    <a:gd name="T21" fmla="*/ 260 h 260"/>
                  </a:gdLst>
                  <a:ahLst/>
                  <a:cxnLst>
                    <a:cxn ang="T12">
                      <a:pos x="T0" y="T1"/>
                    </a:cxn>
                    <a:cxn ang="T13">
                      <a:pos x="T2" y="T3"/>
                    </a:cxn>
                    <a:cxn ang="T14">
                      <a:pos x="T4" y="T5"/>
                    </a:cxn>
                    <a:cxn ang="T15">
                      <a:pos x="T6" y="T7"/>
                    </a:cxn>
                    <a:cxn ang="T16">
                      <a:pos x="T8" y="T9"/>
                    </a:cxn>
                    <a:cxn ang="T17">
                      <a:pos x="T10" y="T11"/>
                    </a:cxn>
                  </a:cxnLst>
                  <a:rect l="T18" t="T19" r="T20" b="T21"/>
                  <a:pathLst>
                    <a:path w="231" h="260">
                      <a:moveTo>
                        <a:pt x="231" y="260"/>
                      </a:moveTo>
                      <a:lnTo>
                        <a:pt x="231" y="0"/>
                      </a:lnTo>
                      <a:lnTo>
                        <a:pt x="0" y="52"/>
                      </a:lnTo>
                      <a:lnTo>
                        <a:pt x="0" y="260"/>
                      </a:lnTo>
                      <a:lnTo>
                        <a:pt x="231" y="26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7200" name="Freeform 162"/>
                <p:cNvSpPr>
                  <a:spLocks/>
                </p:cNvSpPr>
                <p:nvPr/>
              </p:nvSpPr>
              <p:spPr bwMode="auto">
                <a:xfrm>
                  <a:off x="954088" y="2563813"/>
                  <a:ext cx="12700" cy="419100"/>
                </a:xfrm>
                <a:custGeom>
                  <a:avLst/>
                  <a:gdLst>
                    <a:gd name="T0" fmla="*/ 2147483647 w 8"/>
                    <a:gd name="T1" fmla="*/ 2147483647 h 264"/>
                    <a:gd name="T2" fmla="*/ 0 w 8"/>
                    <a:gd name="T3" fmla="*/ 2147483647 h 264"/>
                    <a:gd name="T4" fmla="*/ 0 w 8"/>
                    <a:gd name="T5" fmla="*/ 2147483647 h 264"/>
                    <a:gd name="T6" fmla="*/ 2147483647 w 8"/>
                    <a:gd name="T7" fmla="*/ 2147483647 h 264"/>
                    <a:gd name="T8" fmla="*/ 2147483647 w 8"/>
                    <a:gd name="T9" fmla="*/ 2147483647 h 264"/>
                    <a:gd name="T10" fmla="*/ 2147483647 w 8"/>
                    <a:gd name="T11" fmla="*/ 0 h 264"/>
                    <a:gd name="T12" fmla="*/ 2147483647 w 8"/>
                    <a:gd name="T13" fmla="*/ 2147483647 h 264"/>
                    <a:gd name="T14" fmla="*/ 2147483647 w 8"/>
                    <a:gd name="T15" fmla="*/ 0 h 264"/>
                    <a:gd name="T16" fmla="*/ 2147483647 w 8"/>
                    <a:gd name="T17" fmla="*/ 0 h 264"/>
                    <a:gd name="T18" fmla="*/ 0 w 8"/>
                    <a:gd name="T19" fmla="*/ 0 h 264"/>
                    <a:gd name="T20" fmla="*/ 0 w 8"/>
                    <a:gd name="T21" fmla="*/ 2147483647 h 264"/>
                    <a:gd name="T22" fmla="*/ 2147483647 w 8"/>
                    <a:gd name="T23" fmla="*/ 2147483647 h 26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264"/>
                    <a:gd name="T38" fmla="*/ 8 w 8"/>
                    <a:gd name="T39" fmla="*/ 264 h 26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264">
                      <a:moveTo>
                        <a:pt x="4" y="8"/>
                      </a:moveTo>
                      <a:lnTo>
                        <a:pt x="0" y="4"/>
                      </a:lnTo>
                      <a:lnTo>
                        <a:pt x="0" y="264"/>
                      </a:lnTo>
                      <a:lnTo>
                        <a:pt x="8" y="264"/>
                      </a:lnTo>
                      <a:lnTo>
                        <a:pt x="8" y="4"/>
                      </a:lnTo>
                      <a:lnTo>
                        <a:pt x="4" y="0"/>
                      </a:lnTo>
                      <a:lnTo>
                        <a:pt x="8" y="4"/>
                      </a:lnTo>
                      <a:lnTo>
                        <a:pt x="8" y="0"/>
                      </a:lnTo>
                      <a:lnTo>
                        <a:pt x="4" y="0"/>
                      </a:lnTo>
                      <a:lnTo>
                        <a:pt x="0" y="0"/>
                      </a:lnTo>
                      <a:lnTo>
                        <a:pt x="0" y="4"/>
                      </a:lnTo>
                      <a:lnTo>
                        <a:pt x="4" y="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7201" name="Freeform 163"/>
                <p:cNvSpPr>
                  <a:spLocks/>
                </p:cNvSpPr>
                <p:nvPr/>
              </p:nvSpPr>
              <p:spPr bwMode="auto">
                <a:xfrm>
                  <a:off x="587375" y="2563813"/>
                  <a:ext cx="373063" cy="93663"/>
                </a:xfrm>
                <a:custGeom>
                  <a:avLst/>
                  <a:gdLst>
                    <a:gd name="T0" fmla="*/ 2147483647 w 235"/>
                    <a:gd name="T1" fmla="*/ 2147483647 h 59"/>
                    <a:gd name="T2" fmla="*/ 2147483647 w 235"/>
                    <a:gd name="T3" fmla="*/ 2147483647 h 59"/>
                    <a:gd name="T4" fmla="*/ 2147483647 w 235"/>
                    <a:gd name="T5" fmla="*/ 2147483647 h 59"/>
                    <a:gd name="T6" fmla="*/ 2147483647 w 235"/>
                    <a:gd name="T7" fmla="*/ 0 h 59"/>
                    <a:gd name="T8" fmla="*/ 2147483647 w 235"/>
                    <a:gd name="T9" fmla="*/ 2147483647 h 59"/>
                    <a:gd name="T10" fmla="*/ 0 w 235"/>
                    <a:gd name="T11" fmla="*/ 2147483647 h 59"/>
                    <a:gd name="T12" fmla="*/ 2147483647 w 235"/>
                    <a:gd name="T13" fmla="*/ 2147483647 h 59"/>
                    <a:gd name="T14" fmla="*/ 0 w 235"/>
                    <a:gd name="T15" fmla="*/ 2147483647 h 59"/>
                    <a:gd name="T16" fmla="*/ 0 w 235"/>
                    <a:gd name="T17" fmla="*/ 2147483647 h 59"/>
                    <a:gd name="T18" fmla="*/ 0 w 235"/>
                    <a:gd name="T19" fmla="*/ 2147483647 h 59"/>
                    <a:gd name="T20" fmla="*/ 2147483647 w 235"/>
                    <a:gd name="T21" fmla="*/ 2147483647 h 59"/>
                    <a:gd name="T22" fmla="*/ 2147483647 w 235"/>
                    <a:gd name="T23" fmla="*/ 2147483647 h 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35"/>
                    <a:gd name="T37" fmla="*/ 0 h 59"/>
                    <a:gd name="T38" fmla="*/ 235 w 235"/>
                    <a:gd name="T39" fmla="*/ 59 h 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35" h="59">
                      <a:moveTo>
                        <a:pt x="8" y="56"/>
                      </a:moveTo>
                      <a:lnTo>
                        <a:pt x="4" y="59"/>
                      </a:lnTo>
                      <a:lnTo>
                        <a:pt x="235" y="8"/>
                      </a:lnTo>
                      <a:lnTo>
                        <a:pt x="235" y="0"/>
                      </a:lnTo>
                      <a:lnTo>
                        <a:pt x="4" y="48"/>
                      </a:lnTo>
                      <a:lnTo>
                        <a:pt x="0" y="56"/>
                      </a:lnTo>
                      <a:lnTo>
                        <a:pt x="4" y="48"/>
                      </a:lnTo>
                      <a:lnTo>
                        <a:pt x="0" y="52"/>
                      </a:lnTo>
                      <a:lnTo>
                        <a:pt x="0" y="56"/>
                      </a:lnTo>
                      <a:lnTo>
                        <a:pt x="4" y="59"/>
                      </a:lnTo>
                      <a:lnTo>
                        <a:pt x="8" y="56"/>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7202" name="Freeform 164"/>
                <p:cNvSpPr>
                  <a:spLocks/>
                </p:cNvSpPr>
                <p:nvPr/>
              </p:nvSpPr>
              <p:spPr bwMode="auto">
                <a:xfrm>
                  <a:off x="587375" y="2652713"/>
                  <a:ext cx="12700" cy="336550"/>
                </a:xfrm>
                <a:custGeom>
                  <a:avLst/>
                  <a:gdLst>
                    <a:gd name="T0" fmla="*/ 2147483647 w 8"/>
                    <a:gd name="T1" fmla="*/ 2147483647 h 212"/>
                    <a:gd name="T2" fmla="*/ 2147483647 w 8"/>
                    <a:gd name="T3" fmla="*/ 2147483647 h 212"/>
                    <a:gd name="T4" fmla="*/ 2147483647 w 8"/>
                    <a:gd name="T5" fmla="*/ 0 h 212"/>
                    <a:gd name="T6" fmla="*/ 0 w 8"/>
                    <a:gd name="T7" fmla="*/ 0 h 212"/>
                    <a:gd name="T8" fmla="*/ 0 w 8"/>
                    <a:gd name="T9" fmla="*/ 2147483647 h 212"/>
                    <a:gd name="T10" fmla="*/ 2147483647 w 8"/>
                    <a:gd name="T11" fmla="*/ 2147483647 h 212"/>
                    <a:gd name="T12" fmla="*/ 0 w 8"/>
                    <a:gd name="T13" fmla="*/ 2147483647 h 212"/>
                    <a:gd name="T14" fmla="*/ 0 w 8"/>
                    <a:gd name="T15" fmla="*/ 2147483647 h 212"/>
                    <a:gd name="T16" fmla="*/ 2147483647 w 8"/>
                    <a:gd name="T17" fmla="*/ 2147483647 h 212"/>
                    <a:gd name="T18" fmla="*/ 2147483647 w 8"/>
                    <a:gd name="T19" fmla="*/ 2147483647 h 212"/>
                    <a:gd name="T20" fmla="*/ 2147483647 w 8"/>
                    <a:gd name="T21" fmla="*/ 2147483647 h 212"/>
                    <a:gd name="T22" fmla="*/ 2147483647 w 8"/>
                    <a:gd name="T23" fmla="*/ 2147483647 h 21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212"/>
                    <a:gd name="T38" fmla="*/ 8 w 8"/>
                    <a:gd name="T39" fmla="*/ 212 h 21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212">
                      <a:moveTo>
                        <a:pt x="4" y="200"/>
                      </a:moveTo>
                      <a:lnTo>
                        <a:pt x="8" y="208"/>
                      </a:lnTo>
                      <a:lnTo>
                        <a:pt x="8" y="0"/>
                      </a:lnTo>
                      <a:lnTo>
                        <a:pt x="0" y="0"/>
                      </a:lnTo>
                      <a:lnTo>
                        <a:pt x="0" y="208"/>
                      </a:lnTo>
                      <a:lnTo>
                        <a:pt x="4" y="212"/>
                      </a:lnTo>
                      <a:lnTo>
                        <a:pt x="0" y="208"/>
                      </a:lnTo>
                      <a:lnTo>
                        <a:pt x="0" y="212"/>
                      </a:lnTo>
                      <a:lnTo>
                        <a:pt x="4" y="212"/>
                      </a:lnTo>
                      <a:lnTo>
                        <a:pt x="8" y="212"/>
                      </a:lnTo>
                      <a:lnTo>
                        <a:pt x="8" y="208"/>
                      </a:lnTo>
                      <a:lnTo>
                        <a:pt x="4" y="20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7203" name="Freeform 165"/>
                <p:cNvSpPr>
                  <a:spLocks/>
                </p:cNvSpPr>
                <p:nvPr/>
              </p:nvSpPr>
              <p:spPr bwMode="auto">
                <a:xfrm>
                  <a:off x="593725" y="2970213"/>
                  <a:ext cx="373063" cy="19050"/>
                </a:xfrm>
                <a:custGeom>
                  <a:avLst/>
                  <a:gdLst>
                    <a:gd name="T0" fmla="*/ 2147483647 w 235"/>
                    <a:gd name="T1" fmla="*/ 2147483647 h 12"/>
                    <a:gd name="T2" fmla="*/ 2147483647 w 235"/>
                    <a:gd name="T3" fmla="*/ 2147483647 h 12"/>
                    <a:gd name="T4" fmla="*/ 0 w 235"/>
                    <a:gd name="T5" fmla="*/ 0 h 12"/>
                    <a:gd name="T6" fmla="*/ 0 w 235"/>
                    <a:gd name="T7" fmla="*/ 2147483647 h 12"/>
                    <a:gd name="T8" fmla="*/ 2147483647 w 235"/>
                    <a:gd name="T9" fmla="*/ 2147483647 h 12"/>
                    <a:gd name="T10" fmla="*/ 2147483647 w 235"/>
                    <a:gd name="T11" fmla="*/ 2147483647 h 12"/>
                    <a:gd name="T12" fmla="*/ 2147483647 w 235"/>
                    <a:gd name="T13" fmla="*/ 2147483647 h 12"/>
                    <a:gd name="T14" fmla="*/ 2147483647 w 235"/>
                    <a:gd name="T15" fmla="*/ 2147483647 h 12"/>
                    <a:gd name="T16" fmla="*/ 2147483647 w 235"/>
                    <a:gd name="T17" fmla="*/ 2147483647 h 12"/>
                    <a:gd name="T18" fmla="*/ 2147483647 w 235"/>
                    <a:gd name="T19" fmla="*/ 2147483647 h 12"/>
                    <a:gd name="T20" fmla="*/ 2147483647 w 235"/>
                    <a:gd name="T21" fmla="*/ 2147483647 h 12"/>
                    <a:gd name="T22" fmla="*/ 2147483647 w 235"/>
                    <a:gd name="T23" fmla="*/ 2147483647 h 1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35"/>
                    <a:gd name="T37" fmla="*/ 0 h 12"/>
                    <a:gd name="T38" fmla="*/ 235 w 235"/>
                    <a:gd name="T39" fmla="*/ 12 h 1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35" h="12">
                      <a:moveTo>
                        <a:pt x="227" y="8"/>
                      </a:moveTo>
                      <a:lnTo>
                        <a:pt x="231" y="4"/>
                      </a:lnTo>
                      <a:lnTo>
                        <a:pt x="0" y="0"/>
                      </a:lnTo>
                      <a:lnTo>
                        <a:pt x="0" y="12"/>
                      </a:lnTo>
                      <a:lnTo>
                        <a:pt x="231" y="12"/>
                      </a:lnTo>
                      <a:lnTo>
                        <a:pt x="235" y="8"/>
                      </a:lnTo>
                      <a:lnTo>
                        <a:pt x="231" y="12"/>
                      </a:lnTo>
                      <a:lnTo>
                        <a:pt x="235" y="12"/>
                      </a:lnTo>
                      <a:lnTo>
                        <a:pt x="235" y="8"/>
                      </a:lnTo>
                      <a:lnTo>
                        <a:pt x="235" y="4"/>
                      </a:lnTo>
                      <a:lnTo>
                        <a:pt x="231" y="4"/>
                      </a:lnTo>
                      <a:lnTo>
                        <a:pt x="227" y="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7204" name="Freeform 166"/>
                <p:cNvSpPr>
                  <a:spLocks/>
                </p:cNvSpPr>
                <p:nvPr/>
              </p:nvSpPr>
              <p:spPr bwMode="auto">
                <a:xfrm>
                  <a:off x="973138" y="3070225"/>
                  <a:ext cx="52388" cy="19050"/>
                </a:xfrm>
                <a:custGeom>
                  <a:avLst/>
                  <a:gdLst>
                    <a:gd name="T0" fmla="*/ 2147483647 w 33"/>
                    <a:gd name="T1" fmla="*/ 2147483647 h 12"/>
                    <a:gd name="T2" fmla="*/ 2147483647 w 33"/>
                    <a:gd name="T3" fmla="*/ 0 h 12"/>
                    <a:gd name="T4" fmla="*/ 0 w 33"/>
                    <a:gd name="T5" fmla="*/ 2147483647 h 12"/>
                    <a:gd name="T6" fmla="*/ 2147483647 w 33"/>
                    <a:gd name="T7" fmla="*/ 2147483647 h 12"/>
                    <a:gd name="T8" fmla="*/ 2147483647 w 33"/>
                    <a:gd name="T9" fmla="*/ 2147483647 h 12"/>
                    <a:gd name="T10" fmla="*/ 2147483647 w 33"/>
                    <a:gd name="T11" fmla="*/ 2147483647 h 12"/>
                    <a:gd name="T12" fmla="*/ 2147483647 w 33"/>
                    <a:gd name="T13" fmla="*/ 2147483647 h 12"/>
                    <a:gd name="T14" fmla="*/ 2147483647 w 33"/>
                    <a:gd name="T15" fmla="*/ 2147483647 h 12"/>
                    <a:gd name="T16" fmla="*/ 2147483647 w 33"/>
                    <a:gd name="T17" fmla="*/ 2147483647 h 12"/>
                    <a:gd name="T18" fmla="*/ 2147483647 w 33"/>
                    <a:gd name="T19" fmla="*/ 2147483647 h 12"/>
                    <a:gd name="T20" fmla="*/ 2147483647 w 33"/>
                    <a:gd name="T21" fmla="*/ 0 h 12"/>
                    <a:gd name="T22" fmla="*/ 2147483647 w 33"/>
                    <a:gd name="T23" fmla="*/ 2147483647 h 1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3"/>
                    <a:gd name="T37" fmla="*/ 0 h 12"/>
                    <a:gd name="T38" fmla="*/ 33 w 33"/>
                    <a:gd name="T39" fmla="*/ 12 h 1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3" h="12">
                      <a:moveTo>
                        <a:pt x="25" y="4"/>
                      </a:moveTo>
                      <a:lnTo>
                        <a:pt x="29" y="0"/>
                      </a:lnTo>
                      <a:lnTo>
                        <a:pt x="0" y="4"/>
                      </a:lnTo>
                      <a:lnTo>
                        <a:pt x="4" y="12"/>
                      </a:lnTo>
                      <a:lnTo>
                        <a:pt x="29" y="12"/>
                      </a:lnTo>
                      <a:lnTo>
                        <a:pt x="33" y="4"/>
                      </a:lnTo>
                      <a:lnTo>
                        <a:pt x="29" y="12"/>
                      </a:lnTo>
                      <a:lnTo>
                        <a:pt x="33" y="8"/>
                      </a:lnTo>
                      <a:lnTo>
                        <a:pt x="33" y="4"/>
                      </a:lnTo>
                      <a:lnTo>
                        <a:pt x="29" y="0"/>
                      </a:lnTo>
                      <a:lnTo>
                        <a:pt x="25" y="4"/>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7205" name="Freeform 167"/>
                <p:cNvSpPr>
                  <a:spLocks/>
                </p:cNvSpPr>
                <p:nvPr/>
              </p:nvSpPr>
              <p:spPr bwMode="auto">
                <a:xfrm>
                  <a:off x="1012825" y="3051175"/>
                  <a:ext cx="12700" cy="25400"/>
                </a:xfrm>
                <a:custGeom>
                  <a:avLst/>
                  <a:gdLst>
                    <a:gd name="T0" fmla="*/ 2147483647 w 8"/>
                    <a:gd name="T1" fmla="*/ 2147483647 h 16"/>
                    <a:gd name="T2" fmla="*/ 0 w 8"/>
                    <a:gd name="T3" fmla="*/ 2147483647 h 16"/>
                    <a:gd name="T4" fmla="*/ 0 w 8"/>
                    <a:gd name="T5" fmla="*/ 2147483647 h 16"/>
                    <a:gd name="T6" fmla="*/ 2147483647 w 8"/>
                    <a:gd name="T7" fmla="*/ 2147483647 h 16"/>
                    <a:gd name="T8" fmla="*/ 2147483647 w 8"/>
                    <a:gd name="T9" fmla="*/ 2147483647 h 16"/>
                    <a:gd name="T10" fmla="*/ 0 w 8"/>
                    <a:gd name="T11" fmla="*/ 0 h 16"/>
                    <a:gd name="T12" fmla="*/ 2147483647 w 8"/>
                    <a:gd name="T13" fmla="*/ 2147483647 h 16"/>
                    <a:gd name="T14" fmla="*/ 2147483647 w 8"/>
                    <a:gd name="T15" fmla="*/ 0 h 16"/>
                    <a:gd name="T16" fmla="*/ 2147483647 w 8"/>
                    <a:gd name="T17" fmla="*/ 0 h 16"/>
                    <a:gd name="T18" fmla="*/ 0 w 8"/>
                    <a:gd name="T19" fmla="*/ 0 h 16"/>
                    <a:gd name="T20" fmla="*/ 0 w 8"/>
                    <a:gd name="T21" fmla="*/ 2147483647 h 16"/>
                    <a:gd name="T22" fmla="*/ 2147483647 w 8"/>
                    <a:gd name="T23" fmla="*/ 2147483647 h 1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16"/>
                    <a:gd name="T38" fmla="*/ 8 w 8"/>
                    <a:gd name="T39" fmla="*/ 16 h 1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16">
                      <a:moveTo>
                        <a:pt x="4" y="8"/>
                      </a:moveTo>
                      <a:lnTo>
                        <a:pt x="0" y="4"/>
                      </a:lnTo>
                      <a:lnTo>
                        <a:pt x="0" y="16"/>
                      </a:lnTo>
                      <a:lnTo>
                        <a:pt x="8" y="16"/>
                      </a:lnTo>
                      <a:lnTo>
                        <a:pt x="8" y="4"/>
                      </a:lnTo>
                      <a:lnTo>
                        <a:pt x="0" y="0"/>
                      </a:lnTo>
                      <a:lnTo>
                        <a:pt x="8" y="4"/>
                      </a:lnTo>
                      <a:lnTo>
                        <a:pt x="8" y="0"/>
                      </a:lnTo>
                      <a:lnTo>
                        <a:pt x="4" y="0"/>
                      </a:lnTo>
                      <a:lnTo>
                        <a:pt x="0" y="0"/>
                      </a:lnTo>
                      <a:lnTo>
                        <a:pt x="0" y="4"/>
                      </a:lnTo>
                      <a:lnTo>
                        <a:pt x="4" y="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7206" name="Freeform 168"/>
                <p:cNvSpPr>
                  <a:spLocks/>
                </p:cNvSpPr>
                <p:nvPr/>
              </p:nvSpPr>
              <p:spPr bwMode="auto">
                <a:xfrm>
                  <a:off x="1000125" y="3051175"/>
                  <a:ext cx="19050" cy="19050"/>
                </a:xfrm>
                <a:custGeom>
                  <a:avLst/>
                  <a:gdLst>
                    <a:gd name="T0" fmla="*/ 2147483647 w 12"/>
                    <a:gd name="T1" fmla="*/ 2147483647 h 12"/>
                    <a:gd name="T2" fmla="*/ 2147483647 w 12"/>
                    <a:gd name="T3" fmla="*/ 2147483647 h 12"/>
                    <a:gd name="T4" fmla="*/ 2147483647 w 12"/>
                    <a:gd name="T5" fmla="*/ 2147483647 h 12"/>
                    <a:gd name="T6" fmla="*/ 2147483647 w 12"/>
                    <a:gd name="T7" fmla="*/ 0 h 12"/>
                    <a:gd name="T8" fmla="*/ 2147483647 w 12"/>
                    <a:gd name="T9" fmla="*/ 2147483647 h 12"/>
                    <a:gd name="T10" fmla="*/ 2147483647 w 12"/>
                    <a:gd name="T11" fmla="*/ 2147483647 h 12"/>
                    <a:gd name="T12" fmla="*/ 2147483647 w 12"/>
                    <a:gd name="T13" fmla="*/ 2147483647 h 12"/>
                    <a:gd name="T14" fmla="*/ 0 w 12"/>
                    <a:gd name="T15" fmla="*/ 2147483647 h 12"/>
                    <a:gd name="T16" fmla="*/ 0 w 12"/>
                    <a:gd name="T17" fmla="*/ 2147483647 h 12"/>
                    <a:gd name="T18" fmla="*/ 2147483647 w 12"/>
                    <a:gd name="T19" fmla="*/ 2147483647 h 12"/>
                    <a:gd name="T20" fmla="*/ 2147483647 w 12"/>
                    <a:gd name="T21" fmla="*/ 2147483647 h 12"/>
                    <a:gd name="T22" fmla="*/ 2147483647 w 12"/>
                    <a:gd name="T23" fmla="*/ 2147483647 h 1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12"/>
                    <a:gd name="T38" fmla="*/ 12 w 12"/>
                    <a:gd name="T39" fmla="*/ 12 h 1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12">
                      <a:moveTo>
                        <a:pt x="4" y="12"/>
                      </a:moveTo>
                      <a:lnTo>
                        <a:pt x="8" y="12"/>
                      </a:lnTo>
                      <a:lnTo>
                        <a:pt x="12" y="8"/>
                      </a:lnTo>
                      <a:lnTo>
                        <a:pt x="8" y="0"/>
                      </a:lnTo>
                      <a:lnTo>
                        <a:pt x="4" y="4"/>
                      </a:lnTo>
                      <a:lnTo>
                        <a:pt x="0" y="8"/>
                      </a:lnTo>
                      <a:lnTo>
                        <a:pt x="4" y="12"/>
                      </a:lnTo>
                      <a:lnTo>
                        <a:pt x="8" y="12"/>
                      </a:lnTo>
                      <a:lnTo>
                        <a:pt x="4" y="12"/>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7207" name="Freeform 169"/>
                <p:cNvSpPr>
                  <a:spLocks/>
                </p:cNvSpPr>
                <p:nvPr/>
              </p:nvSpPr>
              <p:spPr bwMode="auto">
                <a:xfrm>
                  <a:off x="966788" y="3057525"/>
                  <a:ext cx="39688" cy="12700"/>
                </a:xfrm>
                <a:custGeom>
                  <a:avLst/>
                  <a:gdLst>
                    <a:gd name="T0" fmla="*/ 2147483647 w 25"/>
                    <a:gd name="T1" fmla="*/ 2147483647 h 8"/>
                    <a:gd name="T2" fmla="*/ 2147483647 w 25"/>
                    <a:gd name="T3" fmla="*/ 2147483647 h 8"/>
                    <a:gd name="T4" fmla="*/ 2147483647 w 25"/>
                    <a:gd name="T5" fmla="*/ 2147483647 h 8"/>
                    <a:gd name="T6" fmla="*/ 2147483647 w 25"/>
                    <a:gd name="T7" fmla="*/ 0 h 8"/>
                    <a:gd name="T8" fmla="*/ 2147483647 w 25"/>
                    <a:gd name="T9" fmla="*/ 0 h 8"/>
                    <a:gd name="T10" fmla="*/ 0 w 25"/>
                    <a:gd name="T11" fmla="*/ 2147483647 h 8"/>
                    <a:gd name="T12" fmla="*/ 2147483647 w 25"/>
                    <a:gd name="T13" fmla="*/ 0 h 8"/>
                    <a:gd name="T14" fmla="*/ 2147483647 w 25"/>
                    <a:gd name="T15" fmla="*/ 0 h 8"/>
                    <a:gd name="T16" fmla="*/ 0 w 25"/>
                    <a:gd name="T17" fmla="*/ 2147483647 h 8"/>
                    <a:gd name="T18" fmla="*/ 2147483647 w 25"/>
                    <a:gd name="T19" fmla="*/ 2147483647 h 8"/>
                    <a:gd name="T20" fmla="*/ 2147483647 w 25"/>
                    <a:gd name="T21" fmla="*/ 2147483647 h 8"/>
                    <a:gd name="T22" fmla="*/ 2147483647 w 25"/>
                    <a:gd name="T23" fmla="*/ 2147483647 h 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5"/>
                    <a:gd name="T37" fmla="*/ 0 h 8"/>
                    <a:gd name="T38" fmla="*/ 25 w 25"/>
                    <a:gd name="T39" fmla="*/ 8 h 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5" h="8">
                      <a:moveTo>
                        <a:pt x="12" y="4"/>
                      </a:moveTo>
                      <a:lnTo>
                        <a:pt x="8" y="8"/>
                      </a:lnTo>
                      <a:lnTo>
                        <a:pt x="25" y="8"/>
                      </a:lnTo>
                      <a:lnTo>
                        <a:pt x="25" y="0"/>
                      </a:lnTo>
                      <a:lnTo>
                        <a:pt x="8" y="0"/>
                      </a:lnTo>
                      <a:lnTo>
                        <a:pt x="0" y="4"/>
                      </a:lnTo>
                      <a:lnTo>
                        <a:pt x="8" y="0"/>
                      </a:lnTo>
                      <a:lnTo>
                        <a:pt x="4" y="0"/>
                      </a:lnTo>
                      <a:lnTo>
                        <a:pt x="0" y="4"/>
                      </a:lnTo>
                      <a:lnTo>
                        <a:pt x="4" y="8"/>
                      </a:lnTo>
                      <a:lnTo>
                        <a:pt x="8" y="8"/>
                      </a:lnTo>
                      <a:lnTo>
                        <a:pt x="12" y="4"/>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7208" name="Freeform 170"/>
                <p:cNvSpPr>
                  <a:spLocks/>
                </p:cNvSpPr>
                <p:nvPr/>
              </p:nvSpPr>
              <p:spPr bwMode="auto">
                <a:xfrm>
                  <a:off x="966788" y="3063875"/>
                  <a:ext cx="19050" cy="25400"/>
                </a:xfrm>
                <a:custGeom>
                  <a:avLst/>
                  <a:gdLst>
                    <a:gd name="T0" fmla="*/ 2147483647 w 12"/>
                    <a:gd name="T1" fmla="*/ 2147483647 h 16"/>
                    <a:gd name="T2" fmla="*/ 2147483647 w 12"/>
                    <a:gd name="T3" fmla="*/ 2147483647 h 16"/>
                    <a:gd name="T4" fmla="*/ 2147483647 w 12"/>
                    <a:gd name="T5" fmla="*/ 0 h 16"/>
                    <a:gd name="T6" fmla="*/ 0 w 12"/>
                    <a:gd name="T7" fmla="*/ 0 h 16"/>
                    <a:gd name="T8" fmla="*/ 0 w 12"/>
                    <a:gd name="T9" fmla="*/ 2147483647 h 16"/>
                    <a:gd name="T10" fmla="*/ 2147483647 w 12"/>
                    <a:gd name="T11" fmla="*/ 2147483647 h 16"/>
                    <a:gd name="T12" fmla="*/ 0 w 12"/>
                    <a:gd name="T13" fmla="*/ 2147483647 h 16"/>
                    <a:gd name="T14" fmla="*/ 2147483647 w 12"/>
                    <a:gd name="T15" fmla="*/ 2147483647 h 16"/>
                    <a:gd name="T16" fmla="*/ 2147483647 w 12"/>
                    <a:gd name="T17" fmla="*/ 2147483647 h 16"/>
                    <a:gd name="T18" fmla="*/ 2147483647 w 12"/>
                    <a:gd name="T19" fmla="*/ 2147483647 h 16"/>
                    <a:gd name="T20" fmla="*/ 2147483647 w 12"/>
                    <a:gd name="T21" fmla="*/ 2147483647 h 16"/>
                    <a:gd name="T22" fmla="*/ 2147483647 w 12"/>
                    <a:gd name="T23" fmla="*/ 2147483647 h 1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16"/>
                    <a:gd name="T38" fmla="*/ 12 w 12"/>
                    <a:gd name="T39" fmla="*/ 16 h 1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16">
                      <a:moveTo>
                        <a:pt x="4" y="8"/>
                      </a:moveTo>
                      <a:lnTo>
                        <a:pt x="12" y="12"/>
                      </a:lnTo>
                      <a:lnTo>
                        <a:pt x="12" y="0"/>
                      </a:lnTo>
                      <a:lnTo>
                        <a:pt x="0" y="0"/>
                      </a:lnTo>
                      <a:lnTo>
                        <a:pt x="0" y="12"/>
                      </a:lnTo>
                      <a:lnTo>
                        <a:pt x="8" y="16"/>
                      </a:lnTo>
                      <a:lnTo>
                        <a:pt x="0" y="12"/>
                      </a:lnTo>
                      <a:lnTo>
                        <a:pt x="4" y="16"/>
                      </a:lnTo>
                      <a:lnTo>
                        <a:pt x="8" y="16"/>
                      </a:lnTo>
                      <a:lnTo>
                        <a:pt x="12" y="12"/>
                      </a:lnTo>
                      <a:lnTo>
                        <a:pt x="4" y="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7209" name="Freeform 171"/>
                <p:cNvSpPr>
                  <a:spLocks/>
                </p:cNvSpPr>
                <p:nvPr/>
              </p:nvSpPr>
              <p:spPr bwMode="auto">
                <a:xfrm>
                  <a:off x="1019175" y="2589213"/>
                  <a:ext cx="334963" cy="649288"/>
                </a:xfrm>
                <a:custGeom>
                  <a:avLst/>
                  <a:gdLst>
                    <a:gd name="T0" fmla="*/ 2147483647 w 211"/>
                    <a:gd name="T1" fmla="*/ 0 h 409"/>
                    <a:gd name="T2" fmla="*/ 0 w 211"/>
                    <a:gd name="T3" fmla="*/ 2147483647 h 409"/>
                    <a:gd name="T4" fmla="*/ 0 w 211"/>
                    <a:gd name="T5" fmla="*/ 2147483647 h 409"/>
                    <a:gd name="T6" fmla="*/ 2147483647 w 211"/>
                    <a:gd name="T7" fmla="*/ 2147483647 h 409"/>
                    <a:gd name="T8" fmla="*/ 2147483647 w 211"/>
                    <a:gd name="T9" fmla="*/ 2147483647 h 409"/>
                    <a:gd name="T10" fmla="*/ 2147483647 w 211"/>
                    <a:gd name="T11" fmla="*/ 2147483647 h 409"/>
                    <a:gd name="T12" fmla="*/ 2147483647 w 211"/>
                    <a:gd name="T13" fmla="*/ 2147483647 h 409"/>
                    <a:gd name="T14" fmla="*/ 2147483647 w 211"/>
                    <a:gd name="T15" fmla="*/ 2147483647 h 409"/>
                    <a:gd name="T16" fmla="*/ 2147483647 w 211"/>
                    <a:gd name="T17" fmla="*/ 2147483647 h 409"/>
                    <a:gd name="T18" fmla="*/ 2147483647 w 211"/>
                    <a:gd name="T19" fmla="*/ 2147483647 h 409"/>
                    <a:gd name="T20" fmla="*/ 2147483647 w 211"/>
                    <a:gd name="T21" fmla="*/ 2147483647 h 409"/>
                    <a:gd name="T22" fmla="*/ 2147483647 w 211"/>
                    <a:gd name="T23" fmla="*/ 2147483647 h 409"/>
                    <a:gd name="T24" fmla="*/ 2147483647 w 211"/>
                    <a:gd name="T25" fmla="*/ 2147483647 h 409"/>
                    <a:gd name="T26" fmla="*/ 2147483647 w 211"/>
                    <a:gd name="T27" fmla="*/ 2147483647 h 409"/>
                    <a:gd name="T28" fmla="*/ 2147483647 w 211"/>
                    <a:gd name="T29" fmla="*/ 2147483647 h 409"/>
                    <a:gd name="T30" fmla="*/ 2147483647 w 211"/>
                    <a:gd name="T31" fmla="*/ 2147483647 h 409"/>
                    <a:gd name="T32" fmla="*/ 2147483647 w 211"/>
                    <a:gd name="T33" fmla="*/ 2147483647 h 409"/>
                    <a:gd name="T34" fmla="*/ 2147483647 w 211"/>
                    <a:gd name="T35" fmla="*/ 2147483647 h 409"/>
                    <a:gd name="T36" fmla="*/ 2147483647 w 211"/>
                    <a:gd name="T37" fmla="*/ 2147483647 h 409"/>
                    <a:gd name="T38" fmla="*/ 2147483647 w 211"/>
                    <a:gd name="T39" fmla="*/ 2147483647 h 409"/>
                    <a:gd name="T40" fmla="*/ 2147483647 w 211"/>
                    <a:gd name="T41" fmla="*/ 2147483647 h 409"/>
                    <a:gd name="T42" fmla="*/ 2147483647 w 211"/>
                    <a:gd name="T43" fmla="*/ 2147483647 h 409"/>
                    <a:gd name="T44" fmla="*/ 2147483647 w 211"/>
                    <a:gd name="T45" fmla="*/ 2147483647 h 409"/>
                    <a:gd name="T46" fmla="*/ 2147483647 w 211"/>
                    <a:gd name="T47" fmla="*/ 0 h 409"/>
                    <a:gd name="T48" fmla="*/ 2147483647 w 211"/>
                    <a:gd name="T49" fmla="*/ 0 h 409"/>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11"/>
                    <a:gd name="T76" fmla="*/ 0 h 409"/>
                    <a:gd name="T77" fmla="*/ 211 w 211"/>
                    <a:gd name="T78" fmla="*/ 409 h 409"/>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11" h="409">
                      <a:moveTo>
                        <a:pt x="28" y="0"/>
                      </a:moveTo>
                      <a:lnTo>
                        <a:pt x="0" y="4"/>
                      </a:lnTo>
                      <a:lnTo>
                        <a:pt x="0" y="402"/>
                      </a:lnTo>
                      <a:lnTo>
                        <a:pt x="85" y="409"/>
                      </a:lnTo>
                      <a:lnTo>
                        <a:pt x="109" y="402"/>
                      </a:lnTo>
                      <a:lnTo>
                        <a:pt x="113" y="402"/>
                      </a:lnTo>
                      <a:lnTo>
                        <a:pt x="121" y="402"/>
                      </a:lnTo>
                      <a:lnTo>
                        <a:pt x="125" y="402"/>
                      </a:lnTo>
                      <a:lnTo>
                        <a:pt x="134" y="402"/>
                      </a:lnTo>
                      <a:lnTo>
                        <a:pt x="146" y="398"/>
                      </a:lnTo>
                      <a:lnTo>
                        <a:pt x="154" y="394"/>
                      </a:lnTo>
                      <a:lnTo>
                        <a:pt x="166" y="394"/>
                      </a:lnTo>
                      <a:lnTo>
                        <a:pt x="174" y="390"/>
                      </a:lnTo>
                      <a:lnTo>
                        <a:pt x="178" y="386"/>
                      </a:lnTo>
                      <a:lnTo>
                        <a:pt x="186" y="382"/>
                      </a:lnTo>
                      <a:lnTo>
                        <a:pt x="190" y="378"/>
                      </a:lnTo>
                      <a:lnTo>
                        <a:pt x="190" y="374"/>
                      </a:lnTo>
                      <a:lnTo>
                        <a:pt x="194" y="374"/>
                      </a:lnTo>
                      <a:lnTo>
                        <a:pt x="194" y="370"/>
                      </a:lnTo>
                      <a:lnTo>
                        <a:pt x="211" y="358"/>
                      </a:lnTo>
                      <a:lnTo>
                        <a:pt x="211" y="335"/>
                      </a:lnTo>
                      <a:lnTo>
                        <a:pt x="28" y="0"/>
                      </a:lnTo>
                      <a:close/>
                    </a:path>
                  </a:pathLst>
                </a:custGeom>
                <a:solidFill>
                  <a:srgbClr val="333333"/>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7210" name="Freeform 172"/>
                <p:cNvSpPr>
                  <a:spLocks/>
                </p:cNvSpPr>
                <p:nvPr/>
              </p:nvSpPr>
              <p:spPr bwMode="auto">
                <a:xfrm>
                  <a:off x="1012825" y="2582863"/>
                  <a:ext cx="50800" cy="19050"/>
                </a:xfrm>
                <a:custGeom>
                  <a:avLst/>
                  <a:gdLst>
                    <a:gd name="T0" fmla="*/ 2147483647 w 32"/>
                    <a:gd name="T1" fmla="*/ 2147483647 h 12"/>
                    <a:gd name="T2" fmla="*/ 2147483647 w 32"/>
                    <a:gd name="T3" fmla="*/ 2147483647 h 12"/>
                    <a:gd name="T4" fmla="*/ 2147483647 w 32"/>
                    <a:gd name="T5" fmla="*/ 2147483647 h 12"/>
                    <a:gd name="T6" fmla="*/ 2147483647 w 32"/>
                    <a:gd name="T7" fmla="*/ 0 h 12"/>
                    <a:gd name="T8" fmla="*/ 2147483647 w 32"/>
                    <a:gd name="T9" fmla="*/ 2147483647 h 12"/>
                    <a:gd name="T10" fmla="*/ 0 w 32"/>
                    <a:gd name="T11" fmla="*/ 2147483647 h 12"/>
                    <a:gd name="T12" fmla="*/ 2147483647 w 32"/>
                    <a:gd name="T13" fmla="*/ 2147483647 h 12"/>
                    <a:gd name="T14" fmla="*/ 0 w 32"/>
                    <a:gd name="T15" fmla="*/ 2147483647 h 12"/>
                    <a:gd name="T16" fmla="*/ 0 w 32"/>
                    <a:gd name="T17" fmla="*/ 2147483647 h 12"/>
                    <a:gd name="T18" fmla="*/ 0 w 32"/>
                    <a:gd name="T19" fmla="*/ 2147483647 h 12"/>
                    <a:gd name="T20" fmla="*/ 2147483647 w 32"/>
                    <a:gd name="T21" fmla="*/ 2147483647 h 12"/>
                    <a:gd name="T22" fmla="*/ 2147483647 w 32"/>
                    <a:gd name="T23" fmla="*/ 2147483647 h 1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2"/>
                    <a:gd name="T37" fmla="*/ 0 h 12"/>
                    <a:gd name="T38" fmla="*/ 32 w 32"/>
                    <a:gd name="T39" fmla="*/ 12 h 1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2" h="12">
                      <a:moveTo>
                        <a:pt x="8" y="8"/>
                      </a:moveTo>
                      <a:lnTo>
                        <a:pt x="4" y="12"/>
                      </a:lnTo>
                      <a:lnTo>
                        <a:pt x="32" y="8"/>
                      </a:lnTo>
                      <a:lnTo>
                        <a:pt x="32" y="0"/>
                      </a:lnTo>
                      <a:lnTo>
                        <a:pt x="4" y="4"/>
                      </a:lnTo>
                      <a:lnTo>
                        <a:pt x="0" y="8"/>
                      </a:lnTo>
                      <a:lnTo>
                        <a:pt x="4" y="4"/>
                      </a:lnTo>
                      <a:lnTo>
                        <a:pt x="0" y="8"/>
                      </a:lnTo>
                      <a:lnTo>
                        <a:pt x="0" y="12"/>
                      </a:lnTo>
                      <a:lnTo>
                        <a:pt x="4" y="12"/>
                      </a:lnTo>
                      <a:lnTo>
                        <a:pt x="8" y="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7211" name="Freeform 173"/>
                <p:cNvSpPr>
                  <a:spLocks/>
                </p:cNvSpPr>
                <p:nvPr/>
              </p:nvSpPr>
              <p:spPr bwMode="auto">
                <a:xfrm>
                  <a:off x="1012825" y="2595563"/>
                  <a:ext cx="12700" cy="636588"/>
                </a:xfrm>
                <a:custGeom>
                  <a:avLst/>
                  <a:gdLst>
                    <a:gd name="T0" fmla="*/ 2147483647 w 8"/>
                    <a:gd name="T1" fmla="*/ 2147483647 h 401"/>
                    <a:gd name="T2" fmla="*/ 2147483647 w 8"/>
                    <a:gd name="T3" fmla="*/ 2147483647 h 401"/>
                    <a:gd name="T4" fmla="*/ 2147483647 w 8"/>
                    <a:gd name="T5" fmla="*/ 0 h 401"/>
                    <a:gd name="T6" fmla="*/ 0 w 8"/>
                    <a:gd name="T7" fmla="*/ 0 h 401"/>
                    <a:gd name="T8" fmla="*/ 0 w 8"/>
                    <a:gd name="T9" fmla="*/ 2147483647 h 401"/>
                    <a:gd name="T10" fmla="*/ 2147483647 w 8"/>
                    <a:gd name="T11" fmla="*/ 2147483647 h 401"/>
                    <a:gd name="T12" fmla="*/ 0 w 8"/>
                    <a:gd name="T13" fmla="*/ 2147483647 h 401"/>
                    <a:gd name="T14" fmla="*/ 0 w 8"/>
                    <a:gd name="T15" fmla="*/ 2147483647 h 401"/>
                    <a:gd name="T16" fmla="*/ 2147483647 w 8"/>
                    <a:gd name="T17" fmla="*/ 2147483647 h 401"/>
                    <a:gd name="T18" fmla="*/ 2147483647 w 8"/>
                    <a:gd name="T19" fmla="*/ 2147483647 h 401"/>
                    <a:gd name="T20" fmla="*/ 2147483647 w 8"/>
                    <a:gd name="T21" fmla="*/ 2147483647 h 401"/>
                    <a:gd name="T22" fmla="*/ 2147483647 w 8"/>
                    <a:gd name="T23" fmla="*/ 2147483647 h 40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401"/>
                    <a:gd name="T38" fmla="*/ 8 w 8"/>
                    <a:gd name="T39" fmla="*/ 401 h 40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401">
                      <a:moveTo>
                        <a:pt x="4" y="394"/>
                      </a:moveTo>
                      <a:lnTo>
                        <a:pt x="8" y="398"/>
                      </a:lnTo>
                      <a:lnTo>
                        <a:pt x="8" y="0"/>
                      </a:lnTo>
                      <a:lnTo>
                        <a:pt x="0" y="0"/>
                      </a:lnTo>
                      <a:lnTo>
                        <a:pt x="0" y="398"/>
                      </a:lnTo>
                      <a:lnTo>
                        <a:pt x="4" y="401"/>
                      </a:lnTo>
                      <a:lnTo>
                        <a:pt x="0" y="398"/>
                      </a:lnTo>
                      <a:lnTo>
                        <a:pt x="0" y="401"/>
                      </a:lnTo>
                      <a:lnTo>
                        <a:pt x="4" y="401"/>
                      </a:lnTo>
                      <a:lnTo>
                        <a:pt x="8" y="401"/>
                      </a:lnTo>
                      <a:lnTo>
                        <a:pt x="8" y="398"/>
                      </a:lnTo>
                      <a:lnTo>
                        <a:pt x="4" y="394"/>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7212" name="Freeform 174"/>
                <p:cNvSpPr>
                  <a:spLocks/>
                </p:cNvSpPr>
                <p:nvPr/>
              </p:nvSpPr>
              <p:spPr bwMode="auto">
                <a:xfrm>
                  <a:off x="1019175" y="3221038"/>
                  <a:ext cx="141288" cy="23813"/>
                </a:xfrm>
                <a:custGeom>
                  <a:avLst/>
                  <a:gdLst>
                    <a:gd name="T0" fmla="*/ 2147483647 w 89"/>
                    <a:gd name="T1" fmla="*/ 2147483647 h 15"/>
                    <a:gd name="T2" fmla="*/ 2147483647 w 89"/>
                    <a:gd name="T3" fmla="*/ 2147483647 h 15"/>
                    <a:gd name="T4" fmla="*/ 0 w 89"/>
                    <a:gd name="T5" fmla="*/ 0 h 15"/>
                    <a:gd name="T6" fmla="*/ 0 w 89"/>
                    <a:gd name="T7" fmla="*/ 2147483647 h 15"/>
                    <a:gd name="T8" fmla="*/ 2147483647 w 89"/>
                    <a:gd name="T9" fmla="*/ 2147483647 h 15"/>
                    <a:gd name="T10" fmla="*/ 2147483647 w 89"/>
                    <a:gd name="T11" fmla="*/ 2147483647 h 15"/>
                    <a:gd name="T12" fmla="*/ 2147483647 w 89"/>
                    <a:gd name="T13" fmla="*/ 2147483647 h 15"/>
                    <a:gd name="T14" fmla="*/ 2147483647 w 89"/>
                    <a:gd name="T15" fmla="*/ 2147483647 h 15"/>
                    <a:gd name="T16" fmla="*/ 2147483647 w 89"/>
                    <a:gd name="T17" fmla="*/ 2147483647 h 15"/>
                    <a:gd name="T18" fmla="*/ 2147483647 w 89"/>
                    <a:gd name="T19" fmla="*/ 2147483647 h 15"/>
                    <a:gd name="T20" fmla="*/ 2147483647 w 89"/>
                    <a:gd name="T21" fmla="*/ 2147483647 h 15"/>
                    <a:gd name="T22" fmla="*/ 2147483647 w 89"/>
                    <a:gd name="T23" fmla="*/ 2147483647 h 1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9"/>
                    <a:gd name="T37" fmla="*/ 0 h 15"/>
                    <a:gd name="T38" fmla="*/ 89 w 89"/>
                    <a:gd name="T39" fmla="*/ 15 h 1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9" h="15">
                      <a:moveTo>
                        <a:pt x="81" y="7"/>
                      </a:moveTo>
                      <a:lnTo>
                        <a:pt x="85" y="7"/>
                      </a:lnTo>
                      <a:lnTo>
                        <a:pt x="0" y="0"/>
                      </a:lnTo>
                      <a:lnTo>
                        <a:pt x="0" y="7"/>
                      </a:lnTo>
                      <a:lnTo>
                        <a:pt x="85" y="15"/>
                      </a:lnTo>
                      <a:lnTo>
                        <a:pt x="89" y="11"/>
                      </a:lnTo>
                      <a:lnTo>
                        <a:pt x="85" y="7"/>
                      </a:lnTo>
                      <a:lnTo>
                        <a:pt x="81" y="7"/>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7213" name="Freeform 175"/>
                <p:cNvSpPr>
                  <a:spLocks/>
                </p:cNvSpPr>
                <p:nvPr/>
              </p:nvSpPr>
              <p:spPr bwMode="auto">
                <a:xfrm>
                  <a:off x="1147763" y="3221038"/>
                  <a:ext cx="50800" cy="23813"/>
                </a:xfrm>
                <a:custGeom>
                  <a:avLst/>
                  <a:gdLst>
                    <a:gd name="T0" fmla="*/ 2147483647 w 32"/>
                    <a:gd name="T1" fmla="*/ 0 h 15"/>
                    <a:gd name="T2" fmla="*/ 2147483647 w 32"/>
                    <a:gd name="T3" fmla="*/ 0 h 15"/>
                    <a:gd name="T4" fmla="*/ 0 w 32"/>
                    <a:gd name="T5" fmla="*/ 2147483647 h 15"/>
                    <a:gd name="T6" fmla="*/ 2147483647 w 32"/>
                    <a:gd name="T7" fmla="*/ 2147483647 h 15"/>
                    <a:gd name="T8" fmla="*/ 2147483647 w 32"/>
                    <a:gd name="T9" fmla="*/ 2147483647 h 15"/>
                    <a:gd name="T10" fmla="*/ 2147483647 w 32"/>
                    <a:gd name="T11" fmla="*/ 2147483647 h 15"/>
                    <a:gd name="T12" fmla="*/ 2147483647 w 32"/>
                    <a:gd name="T13" fmla="*/ 2147483647 h 15"/>
                    <a:gd name="T14" fmla="*/ 2147483647 w 32"/>
                    <a:gd name="T15" fmla="*/ 2147483647 h 15"/>
                    <a:gd name="T16" fmla="*/ 2147483647 w 32"/>
                    <a:gd name="T17" fmla="*/ 0 h 15"/>
                    <a:gd name="T18" fmla="*/ 2147483647 w 32"/>
                    <a:gd name="T19" fmla="*/ 0 h 15"/>
                    <a:gd name="T20" fmla="*/ 2147483647 w 32"/>
                    <a:gd name="T21" fmla="*/ 0 h 15"/>
                    <a:gd name="T22" fmla="*/ 2147483647 w 32"/>
                    <a:gd name="T23" fmla="*/ 0 h 1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2"/>
                    <a:gd name="T37" fmla="*/ 0 h 15"/>
                    <a:gd name="T38" fmla="*/ 32 w 32"/>
                    <a:gd name="T39" fmla="*/ 15 h 1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2" h="15">
                      <a:moveTo>
                        <a:pt x="28" y="0"/>
                      </a:moveTo>
                      <a:lnTo>
                        <a:pt x="24" y="0"/>
                      </a:lnTo>
                      <a:lnTo>
                        <a:pt x="0" y="7"/>
                      </a:lnTo>
                      <a:lnTo>
                        <a:pt x="4" y="15"/>
                      </a:lnTo>
                      <a:lnTo>
                        <a:pt x="28" y="7"/>
                      </a:lnTo>
                      <a:lnTo>
                        <a:pt x="32" y="4"/>
                      </a:lnTo>
                      <a:lnTo>
                        <a:pt x="32" y="0"/>
                      </a:lnTo>
                      <a:lnTo>
                        <a:pt x="28" y="0"/>
                      </a:lnTo>
                      <a:lnTo>
                        <a:pt x="24" y="0"/>
                      </a:lnTo>
                      <a:lnTo>
                        <a:pt x="28"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7214" name="Freeform 176"/>
                <p:cNvSpPr>
                  <a:spLocks/>
                </p:cNvSpPr>
                <p:nvPr/>
              </p:nvSpPr>
              <p:spPr bwMode="auto">
                <a:xfrm>
                  <a:off x="1192213" y="3208338"/>
                  <a:ext cx="96838" cy="23813"/>
                </a:xfrm>
                <a:custGeom>
                  <a:avLst/>
                  <a:gdLst>
                    <a:gd name="T0" fmla="*/ 2147483647 w 61"/>
                    <a:gd name="T1" fmla="*/ 0 h 15"/>
                    <a:gd name="T2" fmla="*/ 2147483647 w 61"/>
                    <a:gd name="T3" fmla="*/ 0 h 15"/>
                    <a:gd name="T4" fmla="*/ 2147483647 w 61"/>
                    <a:gd name="T5" fmla="*/ 0 h 15"/>
                    <a:gd name="T6" fmla="*/ 2147483647 w 61"/>
                    <a:gd name="T7" fmla="*/ 2147483647 h 15"/>
                    <a:gd name="T8" fmla="*/ 2147483647 w 61"/>
                    <a:gd name="T9" fmla="*/ 2147483647 h 15"/>
                    <a:gd name="T10" fmla="*/ 2147483647 w 61"/>
                    <a:gd name="T11" fmla="*/ 2147483647 h 15"/>
                    <a:gd name="T12" fmla="*/ 2147483647 w 61"/>
                    <a:gd name="T13" fmla="*/ 2147483647 h 15"/>
                    <a:gd name="T14" fmla="*/ 2147483647 w 61"/>
                    <a:gd name="T15" fmla="*/ 2147483647 h 15"/>
                    <a:gd name="T16" fmla="*/ 0 w 61"/>
                    <a:gd name="T17" fmla="*/ 2147483647 h 15"/>
                    <a:gd name="T18" fmla="*/ 0 w 61"/>
                    <a:gd name="T19" fmla="*/ 2147483647 h 15"/>
                    <a:gd name="T20" fmla="*/ 0 w 61"/>
                    <a:gd name="T21" fmla="*/ 2147483647 h 15"/>
                    <a:gd name="T22" fmla="*/ 0 w 61"/>
                    <a:gd name="T23" fmla="*/ 2147483647 h 15"/>
                    <a:gd name="T24" fmla="*/ 2147483647 w 61"/>
                    <a:gd name="T25" fmla="*/ 2147483647 h 15"/>
                    <a:gd name="T26" fmla="*/ 2147483647 w 61"/>
                    <a:gd name="T27" fmla="*/ 2147483647 h 15"/>
                    <a:gd name="T28" fmla="*/ 2147483647 w 61"/>
                    <a:gd name="T29" fmla="*/ 2147483647 h 15"/>
                    <a:gd name="T30" fmla="*/ 2147483647 w 61"/>
                    <a:gd name="T31" fmla="*/ 2147483647 h 15"/>
                    <a:gd name="T32" fmla="*/ 2147483647 w 61"/>
                    <a:gd name="T33" fmla="*/ 2147483647 h 15"/>
                    <a:gd name="T34" fmla="*/ 2147483647 w 61"/>
                    <a:gd name="T35" fmla="*/ 2147483647 h 15"/>
                    <a:gd name="T36" fmla="*/ 2147483647 w 61"/>
                    <a:gd name="T37" fmla="*/ 2147483647 h 15"/>
                    <a:gd name="T38" fmla="*/ 2147483647 w 61"/>
                    <a:gd name="T39" fmla="*/ 2147483647 h 15"/>
                    <a:gd name="T40" fmla="*/ 2147483647 w 61"/>
                    <a:gd name="T41" fmla="*/ 0 h 1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61"/>
                    <a:gd name="T64" fmla="*/ 0 h 15"/>
                    <a:gd name="T65" fmla="*/ 61 w 61"/>
                    <a:gd name="T66" fmla="*/ 15 h 1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61" h="15">
                      <a:moveTo>
                        <a:pt x="57" y="0"/>
                      </a:moveTo>
                      <a:lnTo>
                        <a:pt x="57" y="0"/>
                      </a:lnTo>
                      <a:lnTo>
                        <a:pt x="45" y="0"/>
                      </a:lnTo>
                      <a:lnTo>
                        <a:pt x="37" y="4"/>
                      </a:lnTo>
                      <a:lnTo>
                        <a:pt x="25" y="4"/>
                      </a:lnTo>
                      <a:lnTo>
                        <a:pt x="16" y="8"/>
                      </a:lnTo>
                      <a:lnTo>
                        <a:pt x="12" y="8"/>
                      </a:lnTo>
                      <a:lnTo>
                        <a:pt x="4" y="8"/>
                      </a:lnTo>
                      <a:lnTo>
                        <a:pt x="0" y="8"/>
                      </a:lnTo>
                      <a:lnTo>
                        <a:pt x="0" y="15"/>
                      </a:lnTo>
                      <a:lnTo>
                        <a:pt x="4" y="15"/>
                      </a:lnTo>
                      <a:lnTo>
                        <a:pt x="12" y="15"/>
                      </a:lnTo>
                      <a:lnTo>
                        <a:pt x="16" y="15"/>
                      </a:lnTo>
                      <a:lnTo>
                        <a:pt x="29" y="15"/>
                      </a:lnTo>
                      <a:lnTo>
                        <a:pt x="37" y="12"/>
                      </a:lnTo>
                      <a:lnTo>
                        <a:pt x="49" y="12"/>
                      </a:lnTo>
                      <a:lnTo>
                        <a:pt x="61" y="8"/>
                      </a:lnTo>
                      <a:lnTo>
                        <a:pt x="57"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7215" name="Freeform 177"/>
                <p:cNvSpPr>
                  <a:spLocks/>
                </p:cNvSpPr>
                <p:nvPr/>
              </p:nvSpPr>
              <p:spPr bwMode="auto">
                <a:xfrm>
                  <a:off x="1282700" y="3170238"/>
                  <a:ext cx="52388" cy="50800"/>
                </a:xfrm>
                <a:custGeom>
                  <a:avLst/>
                  <a:gdLst>
                    <a:gd name="T0" fmla="*/ 2147483647 w 33"/>
                    <a:gd name="T1" fmla="*/ 2147483647 h 32"/>
                    <a:gd name="T2" fmla="*/ 2147483647 w 33"/>
                    <a:gd name="T3" fmla="*/ 2147483647 h 32"/>
                    <a:gd name="T4" fmla="*/ 2147483647 w 33"/>
                    <a:gd name="T5" fmla="*/ 2147483647 h 32"/>
                    <a:gd name="T6" fmla="*/ 2147483647 w 33"/>
                    <a:gd name="T7" fmla="*/ 2147483647 h 32"/>
                    <a:gd name="T8" fmla="*/ 2147483647 w 33"/>
                    <a:gd name="T9" fmla="*/ 2147483647 h 32"/>
                    <a:gd name="T10" fmla="*/ 2147483647 w 33"/>
                    <a:gd name="T11" fmla="*/ 2147483647 h 32"/>
                    <a:gd name="T12" fmla="*/ 2147483647 w 33"/>
                    <a:gd name="T13" fmla="*/ 2147483647 h 32"/>
                    <a:gd name="T14" fmla="*/ 2147483647 w 33"/>
                    <a:gd name="T15" fmla="*/ 2147483647 h 32"/>
                    <a:gd name="T16" fmla="*/ 2147483647 w 33"/>
                    <a:gd name="T17" fmla="*/ 2147483647 h 32"/>
                    <a:gd name="T18" fmla="*/ 0 w 33"/>
                    <a:gd name="T19" fmla="*/ 2147483647 h 32"/>
                    <a:gd name="T20" fmla="*/ 2147483647 w 33"/>
                    <a:gd name="T21" fmla="*/ 2147483647 h 32"/>
                    <a:gd name="T22" fmla="*/ 2147483647 w 33"/>
                    <a:gd name="T23" fmla="*/ 2147483647 h 32"/>
                    <a:gd name="T24" fmla="*/ 2147483647 w 33"/>
                    <a:gd name="T25" fmla="*/ 2147483647 h 32"/>
                    <a:gd name="T26" fmla="*/ 2147483647 w 33"/>
                    <a:gd name="T27" fmla="*/ 2147483647 h 32"/>
                    <a:gd name="T28" fmla="*/ 2147483647 w 33"/>
                    <a:gd name="T29" fmla="*/ 2147483647 h 32"/>
                    <a:gd name="T30" fmla="*/ 2147483647 w 33"/>
                    <a:gd name="T31" fmla="*/ 2147483647 h 32"/>
                    <a:gd name="T32" fmla="*/ 2147483647 w 33"/>
                    <a:gd name="T33" fmla="*/ 2147483647 h 32"/>
                    <a:gd name="T34" fmla="*/ 2147483647 w 33"/>
                    <a:gd name="T35" fmla="*/ 2147483647 h 32"/>
                    <a:gd name="T36" fmla="*/ 2147483647 w 33"/>
                    <a:gd name="T37" fmla="*/ 2147483647 h 32"/>
                    <a:gd name="T38" fmla="*/ 2147483647 w 33"/>
                    <a:gd name="T39" fmla="*/ 2147483647 h 32"/>
                    <a:gd name="T40" fmla="*/ 2147483647 w 33"/>
                    <a:gd name="T41" fmla="*/ 2147483647 h 32"/>
                    <a:gd name="T42" fmla="*/ 2147483647 w 33"/>
                    <a:gd name="T43" fmla="*/ 2147483647 h 32"/>
                    <a:gd name="T44" fmla="*/ 2147483647 w 33"/>
                    <a:gd name="T45" fmla="*/ 0 h 32"/>
                    <a:gd name="T46" fmla="*/ 2147483647 w 33"/>
                    <a:gd name="T47" fmla="*/ 0 h 32"/>
                    <a:gd name="T48" fmla="*/ 2147483647 w 33"/>
                    <a:gd name="T49" fmla="*/ 2147483647 h 32"/>
                    <a:gd name="T50" fmla="*/ 2147483647 w 33"/>
                    <a:gd name="T51" fmla="*/ 2147483647 h 32"/>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33"/>
                    <a:gd name="T79" fmla="*/ 0 h 32"/>
                    <a:gd name="T80" fmla="*/ 33 w 33"/>
                    <a:gd name="T81" fmla="*/ 32 h 32"/>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33" h="32">
                      <a:moveTo>
                        <a:pt x="24" y="4"/>
                      </a:moveTo>
                      <a:lnTo>
                        <a:pt x="24" y="4"/>
                      </a:lnTo>
                      <a:lnTo>
                        <a:pt x="20" y="8"/>
                      </a:lnTo>
                      <a:lnTo>
                        <a:pt x="16" y="12"/>
                      </a:lnTo>
                      <a:lnTo>
                        <a:pt x="12" y="16"/>
                      </a:lnTo>
                      <a:lnTo>
                        <a:pt x="4" y="20"/>
                      </a:lnTo>
                      <a:lnTo>
                        <a:pt x="0" y="24"/>
                      </a:lnTo>
                      <a:lnTo>
                        <a:pt x="4" y="32"/>
                      </a:lnTo>
                      <a:lnTo>
                        <a:pt x="12" y="28"/>
                      </a:lnTo>
                      <a:lnTo>
                        <a:pt x="16" y="24"/>
                      </a:lnTo>
                      <a:lnTo>
                        <a:pt x="20" y="20"/>
                      </a:lnTo>
                      <a:lnTo>
                        <a:pt x="24" y="16"/>
                      </a:lnTo>
                      <a:lnTo>
                        <a:pt x="28" y="12"/>
                      </a:lnTo>
                      <a:lnTo>
                        <a:pt x="33" y="8"/>
                      </a:lnTo>
                      <a:lnTo>
                        <a:pt x="28" y="8"/>
                      </a:lnTo>
                      <a:lnTo>
                        <a:pt x="33" y="8"/>
                      </a:lnTo>
                      <a:lnTo>
                        <a:pt x="33" y="4"/>
                      </a:lnTo>
                      <a:lnTo>
                        <a:pt x="28" y="0"/>
                      </a:lnTo>
                      <a:lnTo>
                        <a:pt x="24" y="0"/>
                      </a:lnTo>
                      <a:lnTo>
                        <a:pt x="24" y="4"/>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7216" name="Freeform 178"/>
                <p:cNvSpPr>
                  <a:spLocks/>
                </p:cNvSpPr>
                <p:nvPr/>
              </p:nvSpPr>
              <p:spPr bwMode="auto">
                <a:xfrm>
                  <a:off x="1320800" y="3151188"/>
                  <a:ext cx="39688" cy="31750"/>
                </a:xfrm>
                <a:custGeom>
                  <a:avLst/>
                  <a:gdLst>
                    <a:gd name="T0" fmla="*/ 2147483647 w 25"/>
                    <a:gd name="T1" fmla="*/ 2147483647 h 20"/>
                    <a:gd name="T2" fmla="*/ 2147483647 w 25"/>
                    <a:gd name="T3" fmla="*/ 0 h 20"/>
                    <a:gd name="T4" fmla="*/ 0 w 25"/>
                    <a:gd name="T5" fmla="*/ 2147483647 h 20"/>
                    <a:gd name="T6" fmla="*/ 2147483647 w 25"/>
                    <a:gd name="T7" fmla="*/ 2147483647 h 20"/>
                    <a:gd name="T8" fmla="*/ 2147483647 w 25"/>
                    <a:gd name="T9" fmla="*/ 2147483647 h 20"/>
                    <a:gd name="T10" fmla="*/ 2147483647 w 25"/>
                    <a:gd name="T11" fmla="*/ 2147483647 h 20"/>
                    <a:gd name="T12" fmla="*/ 2147483647 w 25"/>
                    <a:gd name="T13" fmla="*/ 2147483647 h 20"/>
                    <a:gd name="T14" fmla="*/ 2147483647 w 25"/>
                    <a:gd name="T15" fmla="*/ 2147483647 h 20"/>
                    <a:gd name="T16" fmla="*/ 2147483647 w 25"/>
                    <a:gd name="T17" fmla="*/ 0 h 20"/>
                    <a:gd name="T18" fmla="*/ 2147483647 w 25"/>
                    <a:gd name="T19" fmla="*/ 0 h 20"/>
                    <a:gd name="T20" fmla="*/ 2147483647 w 25"/>
                    <a:gd name="T21" fmla="*/ 0 h 20"/>
                    <a:gd name="T22" fmla="*/ 2147483647 w 25"/>
                    <a:gd name="T23" fmla="*/ 2147483647 h 2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5"/>
                    <a:gd name="T37" fmla="*/ 0 h 20"/>
                    <a:gd name="T38" fmla="*/ 25 w 25"/>
                    <a:gd name="T39" fmla="*/ 20 h 2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5" h="20">
                      <a:moveTo>
                        <a:pt x="17" y="4"/>
                      </a:moveTo>
                      <a:lnTo>
                        <a:pt x="21" y="0"/>
                      </a:lnTo>
                      <a:lnTo>
                        <a:pt x="0" y="16"/>
                      </a:lnTo>
                      <a:lnTo>
                        <a:pt x="4" y="20"/>
                      </a:lnTo>
                      <a:lnTo>
                        <a:pt x="25" y="8"/>
                      </a:lnTo>
                      <a:lnTo>
                        <a:pt x="25" y="4"/>
                      </a:lnTo>
                      <a:lnTo>
                        <a:pt x="25" y="8"/>
                      </a:lnTo>
                      <a:lnTo>
                        <a:pt x="25" y="4"/>
                      </a:lnTo>
                      <a:lnTo>
                        <a:pt x="25" y="0"/>
                      </a:lnTo>
                      <a:lnTo>
                        <a:pt x="21" y="0"/>
                      </a:lnTo>
                      <a:lnTo>
                        <a:pt x="17" y="4"/>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7217" name="Freeform 179"/>
                <p:cNvSpPr>
                  <a:spLocks/>
                </p:cNvSpPr>
                <p:nvPr/>
              </p:nvSpPr>
              <p:spPr bwMode="auto">
                <a:xfrm>
                  <a:off x="1347788" y="3114675"/>
                  <a:ext cx="12700" cy="42863"/>
                </a:xfrm>
                <a:custGeom>
                  <a:avLst/>
                  <a:gdLst>
                    <a:gd name="T0" fmla="*/ 0 w 8"/>
                    <a:gd name="T1" fmla="*/ 2147483647 h 27"/>
                    <a:gd name="T2" fmla="*/ 0 w 8"/>
                    <a:gd name="T3" fmla="*/ 2147483647 h 27"/>
                    <a:gd name="T4" fmla="*/ 0 w 8"/>
                    <a:gd name="T5" fmla="*/ 2147483647 h 27"/>
                    <a:gd name="T6" fmla="*/ 2147483647 w 8"/>
                    <a:gd name="T7" fmla="*/ 2147483647 h 27"/>
                    <a:gd name="T8" fmla="*/ 2147483647 w 8"/>
                    <a:gd name="T9" fmla="*/ 2147483647 h 27"/>
                    <a:gd name="T10" fmla="*/ 2147483647 w 8"/>
                    <a:gd name="T11" fmla="*/ 0 h 27"/>
                    <a:gd name="T12" fmla="*/ 2147483647 w 8"/>
                    <a:gd name="T13" fmla="*/ 2147483647 h 27"/>
                    <a:gd name="T14" fmla="*/ 2147483647 w 8"/>
                    <a:gd name="T15" fmla="*/ 0 h 27"/>
                    <a:gd name="T16" fmla="*/ 2147483647 w 8"/>
                    <a:gd name="T17" fmla="*/ 0 h 27"/>
                    <a:gd name="T18" fmla="*/ 0 w 8"/>
                    <a:gd name="T19" fmla="*/ 0 h 27"/>
                    <a:gd name="T20" fmla="*/ 0 w 8"/>
                    <a:gd name="T21" fmla="*/ 2147483647 h 27"/>
                    <a:gd name="T22" fmla="*/ 0 w 8"/>
                    <a:gd name="T23" fmla="*/ 2147483647 h 2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27"/>
                    <a:gd name="T38" fmla="*/ 8 w 8"/>
                    <a:gd name="T39" fmla="*/ 27 h 2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27">
                      <a:moveTo>
                        <a:pt x="0" y="4"/>
                      </a:moveTo>
                      <a:lnTo>
                        <a:pt x="0" y="4"/>
                      </a:lnTo>
                      <a:lnTo>
                        <a:pt x="0" y="27"/>
                      </a:lnTo>
                      <a:lnTo>
                        <a:pt x="8" y="27"/>
                      </a:lnTo>
                      <a:lnTo>
                        <a:pt x="8" y="4"/>
                      </a:lnTo>
                      <a:lnTo>
                        <a:pt x="8" y="0"/>
                      </a:lnTo>
                      <a:lnTo>
                        <a:pt x="8" y="4"/>
                      </a:lnTo>
                      <a:lnTo>
                        <a:pt x="8" y="0"/>
                      </a:lnTo>
                      <a:lnTo>
                        <a:pt x="4" y="0"/>
                      </a:lnTo>
                      <a:lnTo>
                        <a:pt x="0" y="0"/>
                      </a:lnTo>
                      <a:lnTo>
                        <a:pt x="0" y="4"/>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7218" name="Freeform 180"/>
                <p:cNvSpPr>
                  <a:spLocks/>
                </p:cNvSpPr>
                <p:nvPr/>
              </p:nvSpPr>
              <p:spPr bwMode="auto">
                <a:xfrm>
                  <a:off x="1057275" y="2582863"/>
                  <a:ext cx="303213" cy="538163"/>
                </a:xfrm>
                <a:custGeom>
                  <a:avLst/>
                  <a:gdLst>
                    <a:gd name="T0" fmla="*/ 2147483647 w 191"/>
                    <a:gd name="T1" fmla="*/ 2147483647 h 339"/>
                    <a:gd name="T2" fmla="*/ 0 w 191"/>
                    <a:gd name="T3" fmla="*/ 2147483647 h 339"/>
                    <a:gd name="T4" fmla="*/ 2147483647 w 191"/>
                    <a:gd name="T5" fmla="*/ 2147483647 h 339"/>
                    <a:gd name="T6" fmla="*/ 2147483647 w 191"/>
                    <a:gd name="T7" fmla="*/ 2147483647 h 339"/>
                    <a:gd name="T8" fmla="*/ 2147483647 w 191"/>
                    <a:gd name="T9" fmla="*/ 0 h 339"/>
                    <a:gd name="T10" fmla="*/ 2147483647 w 191"/>
                    <a:gd name="T11" fmla="*/ 0 h 339"/>
                    <a:gd name="T12" fmla="*/ 2147483647 w 191"/>
                    <a:gd name="T13" fmla="*/ 0 h 339"/>
                    <a:gd name="T14" fmla="*/ 2147483647 w 191"/>
                    <a:gd name="T15" fmla="*/ 0 h 339"/>
                    <a:gd name="T16" fmla="*/ 0 w 191"/>
                    <a:gd name="T17" fmla="*/ 0 h 339"/>
                    <a:gd name="T18" fmla="*/ 0 w 191"/>
                    <a:gd name="T19" fmla="*/ 0 h 339"/>
                    <a:gd name="T20" fmla="*/ 0 w 191"/>
                    <a:gd name="T21" fmla="*/ 2147483647 h 339"/>
                    <a:gd name="T22" fmla="*/ 2147483647 w 191"/>
                    <a:gd name="T23" fmla="*/ 2147483647 h 33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91"/>
                    <a:gd name="T37" fmla="*/ 0 h 339"/>
                    <a:gd name="T38" fmla="*/ 191 w 191"/>
                    <a:gd name="T39" fmla="*/ 339 h 33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91" h="339">
                      <a:moveTo>
                        <a:pt x="4" y="8"/>
                      </a:moveTo>
                      <a:lnTo>
                        <a:pt x="0" y="4"/>
                      </a:lnTo>
                      <a:lnTo>
                        <a:pt x="183" y="339"/>
                      </a:lnTo>
                      <a:lnTo>
                        <a:pt x="191" y="335"/>
                      </a:lnTo>
                      <a:lnTo>
                        <a:pt x="8" y="0"/>
                      </a:lnTo>
                      <a:lnTo>
                        <a:pt x="4" y="0"/>
                      </a:lnTo>
                      <a:lnTo>
                        <a:pt x="8" y="0"/>
                      </a:lnTo>
                      <a:lnTo>
                        <a:pt x="4" y="0"/>
                      </a:lnTo>
                      <a:lnTo>
                        <a:pt x="0" y="0"/>
                      </a:lnTo>
                      <a:lnTo>
                        <a:pt x="0" y="4"/>
                      </a:lnTo>
                      <a:lnTo>
                        <a:pt x="4" y="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7219" name="Freeform 181"/>
                <p:cNvSpPr>
                  <a:spLocks/>
                </p:cNvSpPr>
                <p:nvPr/>
              </p:nvSpPr>
              <p:spPr bwMode="auto">
                <a:xfrm>
                  <a:off x="1063625" y="2563813"/>
                  <a:ext cx="84138" cy="638175"/>
                </a:xfrm>
                <a:custGeom>
                  <a:avLst/>
                  <a:gdLst>
                    <a:gd name="T0" fmla="*/ 2147483647 w 53"/>
                    <a:gd name="T1" fmla="*/ 2147483647 h 402"/>
                    <a:gd name="T2" fmla="*/ 2147483647 w 53"/>
                    <a:gd name="T3" fmla="*/ 0 h 402"/>
                    <a:gd name="T4" fmla="*/ 0 w 53"/>
                    <a:gd name="T5" fmla="*/ 2147483647 h 402"/>
                    <a:gd name="T6" fmla="*/ 0 w 53"/>
                    <a:gd name="T7" fmla="*/ 2147483647 h 402"/>
                    <a:gd name="T8" fmla="*/ 2147483647 w 53"/>
                    <a:gd name="T9" fmla="*/ 2147483647 h 402"/>
                    <a:gd name="T10" fmla="*/ 2147483647 w 53"/>
                    <a:gd name="T11" fmla="*/ 2147483647 h 402"/>
                    <a:gd name="T12" fmla="*/ 0 60000 65536"/>
                    <a:gd name="T13" fmla="*/ 0 60000 65536"/>
                    <a:gd name="T14" fmla="*/ 0 60000 65536"/>
                    <a:gd name="T15" fmla="*/ 0 60000 65536"/>
                    <a:gd name="T16" fmla="*/ 0 60000 65536"/>
                    <a:gd name="T17" fmla="*/ 0 60000 65536"/>
                    <a:gd name="T18" fmla="*/ 0 w 53"/>
                    <a:gd name="T19" fmla="*/ 0 h 402"/>
                    <a:gd name="T20" fmla="*/ 53 w 53"/>
                    <a:gd name="T21" fmla="*/ 402 h 402"/>
                  </a:gdLst>
                  <a:ahLst/>
                  <a:cxnLst>
                    <a:cxn ang="T12">
                      <a:pos x="T0" y="T1"/>
                    </a:cxn>
                    <a:cxn ang="T13">
                      <a:pos x="T2" y="T3"/>
                    </a:cxn>
                    <a:cxn ang="T14">
                      <a:pos x="T4" y="T5"/>
                    </a:cxn>
                    <a:cxn ang="T15">
                      <a:pos x="T6" y="T7"/>
                    </a:cxn>
                    <a:cxn ang="T16">
                      <a:pos x="T8" y="T9"/>
                    </a:cxn>
                    <a:cxn ang="T17">
                      <a:pos x="T10" y="T11"/>
                    </a:cxn>
                  </a:cxnLst>
                  <a:rect l="T18" t="T19" r="T20" b="T21"/>
                  <a:pathLst>
                    <a:path w="53" h="402">
                      <a:moveTo>
                        <a:pt x="53" y="402"/>
                      </a:moveTo>
                      <a:lnTo>
                        <a:pt x="53" y="0"/>
                      </a:lnTo>
                      <a:lnTo>
                        <a:pt x="0" y="16"/>
                      </a:lnTo>
                      <a:lnTo>
                        <a:pt x="0" y="398"/>
                      </a:lnTo>
                      <a:lnTo>
                        <a:pt x="53" y="402"/>
                      </a:lnTo>
                      <a:close/>
                    </a:path>
                  </a:pathLst>
                </a:custGeom>
                <a:solidFill>
                  <a:srgbClr val="999999"/>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7220" name="Freeform 182"/>
                <p:cNvSpPr>
                  <a:spLocks/>
                </p:cNvSpPr>
                <p:nvPr/>
              </p:nvSpPr>
              <p:spPr bwMode="auto">
                <a:xfrm>
                  <a:off x="1141413" y="2559050"/>
                  <a:ext cx="12700" cy="642938"/>
                </a:xfrm>
                <a:custGeom>
                  <a:avLst/>
                  <a:gdLst>
                    <a:gd name="T0" fmla="*/ 2147483647 w 8"/>
                    <a:gd name="T1" fmla="*/ 2147483647 h 405"/>
                    <a:gd name="T2" fmla="*/ 0 w 8"/>
                    <a:gd name="T3" fmla="*/ 2147483647 h 405"/>
                    <a:gd name="T4" fmla="*/ 0 w 8"/>
                    <a:gd name="T5" fmla="*/ 2147483647 h 405"/>
                    <a:gd name="T6" fmla="*/ 2147483647 w 8"/>
                    <a:gd name="T7" fmla="*/ 2147483647 h 405"/>
                    <a:gd name="T8" fmla="*/ 2147483647 w 8"/>
                    <a:gd name="T9" fmla="*/ 2147483647 h 405"/>
                    <a:gd name="T10" fmla="*/ 2147483647 w 8"/>
                    <a:gd name="T11" fmla="*/ 0 h 405"/>
                    <a:gd name="T12" fmla="*/ 2147483647 w 8"/>
                    <a:gd name="T13" fmla="*/ 2147483647 h 405"/>
                    <a:gd name="T14" fmla="*/ 2147483647 w 8"/>
                    <a:gd name="T15" fmla="*/ 0 h 405"/>
                    <a:gd name="T16" fmla="*/ 2147483647 w 8"/>
                    <a:gd name="T17" fmla="*/ 0 h 405"/>
                    <a:gd name="T18" fmla="*/ 0 w 8"/>
                    <a:gd name="T19" fmla="*/ 0 h 405"/>
                    <a:gd name="T20" fmla="*/ 0 w 8"/>
                    <a:gd name="T21" fmla="*/ 2147483647 h 405"/>
                    <a:gd name="T22" fmla="*/ 2147483647 w 8"/>
                    <a:gd name="T23" fmla="*/ 2147483647 h 40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405"/>
                    <a:gd name="T38" fmla="*/ 8 w 8"/>
                    <a:gd name="T39" fmla="*/ 405 h 40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405">
                      <a:moveTo>
                        <a:pt x="8" y="7"/>
                      </a:moveTo>
                      <a:lnTo>
                        <a:pt x="0" y="3"/>
                      </a:lnTo>
                      <a:lnTo>
                        <a:pt x="0" y="405"/>
                      </a:lnTo>
                      <a:lnTo>
                        <a:pt x="8" y="405"/>
                      </a:lnTo>
                      <a:lnTo>
                        <a:pt x="8" y="3"/>
                      </a:lnTo>
                      <a:lnTo>
                        <a:pt x="4" y="0"/>
                      </a:lnTo>
                      <a:lnTo>
                        <a:pt x="8" y="3"/>
                      </a:lnTo>
                      <a:lnTo>
                        <a:pt x="8" y="0"/>
                      </a:lnTo>
                      <a:lnTo>
                        <a:pt x="4" y="0"/>
                      </a:lnTo>
                      <a:lnTo>
                        <a:pt x="0" y="0"/>
                      </a:lnTo>
                      <a:lnTo>
                        <a:pt x="0" y="3"/>
                      </a:lnTo>
                      <a:lnTo>
                        <a:pt x="8" y="7"/>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7221" name="Freeform 183"/>
                <p:cNvSpPr>
                  <a:spLocks/>
                </p:cNvSpPr>
                <p:nvPr/>
              </p:nvSpPr>
              <p:spPr bwMode="auto">
                <a:xfrm>
                  <a:off x="1057275" y="2559050"/>
                  <a:ext cx="96838" cy="36513"/>
                </a:xfrm>
                <a:custGeom>
                  <a:avLst/>
                  <a:gdLst>
                    <a:gd name="T0" fmla="*/ 2147483647 w 61"/>
                    <a:gd name="T1" fmla="*/ 2147483647 h 23"/>
                    <a:gd name="T2" fmla="*/ 2147483647 w 61"/>
                    <a:gd name="T3" fmla="*/ 2147483647 h 23"/>
                    <a:gd name="T4" fmla="*/ 2147483647 w 61"/>
                    <a:gd name="T5" fmla="*/ 2147483647 h 23"/>
                    <a:gd name="T6" fmla="*/ 2147483647 w 61"/>
                    <a:gd name="T7" fmla="*/ 0 h 23"/>
                    <a:gd name="T8" fmla="*/ 2147483647 w 61"/>
                    <a:gd name="T9" fmla="*/ 2147483647 h 23"/>
                    <a:gd name="T10" fmla="*/ 0 w 61"/>
                    <a:gd name="T11" fmla="*/ 2147483647 h 23"/>
                    <a:gd name="T12" fmla="*/ 2147483647 w 61"/>
                    <a:gd name="T13" fmla="*/ 2147483647 h 23"/>
                    <a:gd name="T14" fmla="*/ 0 w 61"/>
                    <a:gd name="T15" fmla="*/ 2147483647 h 23"/>
                    <a:gd name="T16" fmla="*/ 0 w 61"/>
                    <a:gd name="T17" fmla="*/ 2147483647 h 23"/>
                    <a:gd name="T18" fmla="*/ 0 w 61"/>
                    <a:gd name="T19" fmla="*/ 2147483647 h 23"/>
                    <a:gd name="T20" fmla="*/ 2147483647 w 61"/>
                    <a:gd name="T21" fmla="*/ 2147483647 h 23"/>
                    <a:gd name="T22" fmla="*/ 2147483647 w 61"/>
                    <a:gd name="T23" fmla="*/ 2147483647 h 2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61"/>
                    <a:gd name="T37" fmla="*/ 0 h 23"/>
                    <a:gd name="T38" fmla="*/ 61 w 61"/>
                    <a:gd name="T39" fmla="*/ 23 h 2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61" h="23">
                      <a:moveTo>
                        <a:pt x="8" y="19"/>
                      </a:moveTo>
                      <a:lnTo>
                        <a:pt x="4" y="23"/>
                      </a:lnTo>
                      <a:lnTo>
                        <a:pt x="61" y="7"/>
                      </a:lnTo>
                      <a:lnTo>
                        <a:pt x="57" y="0"/>
                      </a:lnTo>
                      <a:lnTo>
                        <a:pt x="4" y="15"/>
                      </a:lnTo>
                      <a:lnTo>
                        <a:pt x="0" y="19"/>
                      </a:lnTo>
                      <a:lnTo>
                        <a:pt x="4" y="15"/>
                      </a:lnTo>
                      <a:lnTo>
                        <a:pt x="0" y="15"/>
                      </a:lnTo>
                      <a:lnTo>
                        <a:pt x="0" y="19"/>
                      </a:lnTo>
                      <a:lnTo>
                        <a:pt x="0" y="23"/>
                      </a:lnTo>
                      <a:lnTo>
                        <a:pt x="4" y="23"/>
                      </a:lnTo>
                      <a:lnTo>
                        <a:pt x="8" y="19"/>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7222" name="Freeform 184"/>
                <p:cNvSpPr>
                  <a:spLocks/>
                </p:cNvSpPr>
                <p:nvPr/>
              </p:nvSpPr>
              <p:spPr bwMode="auto">
                <a:xfrm>
                  <a:off x="1057275" y="2589213"/>
                  <a:ext cx="12700" cy="612775"/>
                </a:xfrm>
                <a:custGeom>
                  <a:avLst/>
                  <a:gdLst>
                    <a:gd name="T0" fmla="*/ 2147483647 w 8"/>
                    <a:gd name="T1" fmla="*/ 2147483647 h 386"/>
                    <a:gd name="T2" fmla="*/ 2147483647 w 8"/>
                    <a:gd name="T3" fmla="*/ 2147483647 h 386"/>
                    <a:gd name="T4" fmla="*/ 2147483647 w 8"/>
                    <a:gd name="T5" fmla="*/ 0 h 386"/>
                    <a:gd name="T6" fmla="*/ 0 w 8"/>
                    <a:gd name="T7" fmla="*/ 0 h 386"/>
                    <a:gd name="T8" fmla="*/ 0 w 8"/>
                    <a:gd name="T9" fmla="*/ 2147483647 h 386"/>
                    <a:gd name="T10" fmla="*/ 2147483647 w 8"/>
                    <a:gd name="T11" fmla="*/ 2147483647 h 386"/>
                    <a:gd name="T12" fmla="*/ 0 w 8"/>
                    <a:gd name="T13" fmla="*/ 2147483647 h 386"/>
                    <a:gd name="T14" fmla="*/ 0 w 8"/>
                    <a:gd name="T15" fmla="*/ 2147483647 h 386"/>
                    <a:gd name="T16" fmla="*/ 2147483647 w 8"/>
                    <a:gd name="T17" fmla="*/ 2147483647 h 386"/>
                    <a:gd name="T18" fmla="*/ 2147483647 w 8"/>
                    <a:gd name="T19" fmla="*/ 2147483647 h 386"/>
                    <a:gd name="T20" fmla="*/ 2147483647 w 8"/>
                    <a:gd name="T21" fmla="*/ 2147483647 h 386"/>
                    <a:gd name="T22" fmla="*/ 2147483647 w 8"/>
                    <a:gd name="T23" fmla="*/ 2147483647 h 38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386"/>
                    <a:gd name="T38" fmla="*/ 8 w 8"/>
                    <a:gd name="T39" fmla="*/ 386 h 38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386">
                      <a:moveTo>
                        <a:pt x="4" y="378"/>
                      </a:moveTo>
                      <a:lnTo>
                        <a:pt x="8" y="382"/>
                      </a:lnTo>
                      <a:lnTo>
                        <a:pt x="8" y="0"/>
                      </a:lnTo>
                      <a:lnTo>
                        <a:pt x="0" y="0"/>
                      </a:lnTo>
                      <a:lnTo>
                        <a:pt x="0" y="382"/>
                      </a:lnTo>
                      <a:lnTo>
                        <a:pt x="4" y="386"/>
                      </a:lnTo>
                      <a:lnTo>
                        <a:pt x="0" y="382"/>
                      </a:lnTo>
                      <a:lnTo>
                        <a:pt x="0" y="386"/>
                      </a:lnTo>
                      <a:lnTo>
                        <a:pt x="4" y="386"/>
                      </a:lnTo>
                      <a:lnTo>
                        <a:pt x="8" y="386"/>
                      </a:lnTo>
                      <a:lnTo>
                        <a:pt x="8" y="382"/>
                      </a:lnTo>
                      <a:lnTo>
                        <a:pt x="4" y="37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7223" name="Freeform 185"/>
                <p:cNvSpPr>
                  <a:spLocks/>
                </p:cNvSpPr>
                <p:nvPr/>
              </p:nvSpPr>
              <p:spPr bwMode="auto">
                <a:xfrm>
                  <a:off x="1063625" y="3189288"/>
                  <a:ext cx="90488" cy="25400"/>
                </a:xfrm>
                <a:custGeom>
                  <a:avLst/>
                  <a:gdLst>
                    <a:gd name="T0" fmla="*/ 2147483647 w 57"/>
                    <a:gd name="T1" fmla="*/ 2147483647 h 16"/>
                    <a:gd name="T2" fmla="*/ 2147483647 w 57"/>
                    <a:gd name="T3" fmla="*/ 2147483647 h 16"/>
                    <a:gd name="T4" fmla="*/ 0 w 57"/>
                    <a:gd name="T5" fmla="*/ 0 h 16"/>
                    <a:gd name="T6" fmla="*/ 0 w 57"/>
                    <a:gd name="T7" fmla="*/ 2147483647 h 16"/>
                    <a:gd name="T8" fmla="*/ 2147483647 w 57"/>
                    <a:gd name="T9" fmla="*/ 2147483647 h 16"/>
                    <a:gd name="T10" fmla="*/ 2147483647 w 57"/>
                    <a:gd name="T11" fmla="*/ 2147483647 h 16"/>
                    <a:gd name="T12" fmla="*/ 2147483647 w 57"/>
                    <a:gd name="T13" fmla="*/ 2147483647 h 16"/>
                    <a:gd name="T14" fmla="*/ 2147483647 w 57"/>
                    <a:gd name="T15" fmla="*/ 2147483647 h 16"/>
                    <a:gd name="T16" fmla="*/ 2147483647 w 57"/>
                    <a:gd name="T17" fmla="*/ 2147483647 h 16"/>
                    <a:gd name="T18" fmla="*/ 2147483647 w 57"/>
                    <a:gd name="T19" fmla="*/ 2147483647 h 16"/>
                    <a:gd name="T20" fmla="*/ 2147483647 w 57"/>
                    <a:gd name="T21" fmla="*/ 2147483647 h 16"/>
                    <a:gd name="T22" fmla="*/ 2147483647 w 57"/>
                    <a:gd name="T23" fmla="*/ 2147483647 h 1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57"/>
                    <a:gd name="T37" fmla="*/ 0 h 16"/>
                    <a:gd name="T38" fmla="*/ 57 w 57"/>
                    <a:gd name="T39" fmla="*/ 16 h 1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57" h="16">
                      <a:moveTo>
                        <a:pt x="49" y="8"/>
                      </a:moveTo>
                      <a:lnTo>
                        <a:pt x="53" y="4"/>
                      </a:lnTo>
                      <a:lnTo>
                        <a:pt x="0" y="0"/>
                      </a:lnTo>
                      <a:lnTo>
                        <a:pt x="0" y="8"/>
                      </a:lnTo>
                      <a:lnTo>
                        <a:pt x="53" y="16"/>
                      </a:lnTo>
                      <a:lnTo>
                        <a:pt x="57" y="8"/>
                      </a:lnTo>
                      <a:lnTo>
                        <a:pt x="53" y="16"/>
                      </a:lnTo>
                      <a:lnTo>
                        <a:pt x="57" y="12"/>
                      </a:lnTo>
                      <a:lnTo>
                        <a:pt x="57" y="8"/>
                      </a:lnTo>
                      <a:lnTo>
                        <a:pt x="53" y="4"/>
                      </a:lnTo>
                      <a:lnTo>
                        <a:pt x="49" y="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7224" name="Freeform 186"/>
                <p:cNvSpPr>
                  <a:spLocks/>
                </p:cNvSpPr>
                <p:nvPr/>
              </p:nvSpPr>
              <p:spPr bwMode="auto">
                <a:xfrm>
                  <a:off x="1147763" y="2563813"/>
                  <a:ext cx="225425" cy="638175"/>
                </a:xfrm>
                <a:custGeom>
                  <a:avLst/>
                  <a:gdLst>
                    <a:gd name="T0" fmla="*/ 0 w 142"/>
                    <a:gd name="T1" fmla="*/ 2147483647 h 402"/>
                    <a:gd name="T2" fmla="*/ 0 w 142"/>
                    <a:gd name="T3" fmla="*/ 0 h 402"/>
                    <a:gd name="T4" fmla="*/ 2147483647 w 142"/>
                    <a:gd name="T5" fmla="*/ 2147483647 h 402"/>
                    <a:gd name="T6" fmla="*/ 2147483647 w 142"/>
                    <a:gd name="T7" fmla="*/ 2147483647 h 402"/>
                    <a:gd name="T8" fmla="*/ 0 w 142"/>
                    <a:gd name="T9" fmla="*/ 2147483647 h 402"/>
                    <a:gd name="T10" fmla="*/ 0 w 142"/>
                    <a:gd name="T11" fmla="*/ 2147483647 h 402"/>
                    <a:gd name="T12" fmla="*/ 0 60000 65536"/>
                    <a:gd name="T13" fmla="*/ 0 60000 65536"/>
                    <a:gd name="T14" fmla="*/ 0 60000 65536"/>
                    <a:gd name="T15" fmla="*/ 0 60000 65536"/>
                    <a:gd name="T16" fmla="*/ 0 60000 65536"/>
                    <a:gd name="T17" fmla="*/ 0 60000 65536"/>
                    <a:gd name="T18" fmla="*/ 0 w 142"/>
                    <a:gd name="T19" fmla="*/ 0 h 402"/>
                    <a:gd name="T20" fmla="*/ 142 w 142"/>
                    <a:gd name="T21" fmla="*/ 402 h 402"/>
                  </a:gdLst>
                  <a:ahLst/>
                  <a:cxnLst>
                    <a:cxn ang="T12">
                      <a:pos x="T0" y="T1"/>
                    </a:cxn>
                    <a:cxn ang="T13">
                      <a:pos x="T2" y="T3"/>
                    </a:cxn>
                    <a:cxn ang="T14">
                      <a:pos x="T4" y="T5"/>
                    </a:cxn>
                    <a:cxn ang="T15">
                      <a:pos x="T6" y="T7"/>
                    </a:cxn>
                    <a:cxn ang="T16">
                      <a:pos x="T8" y="T9"/>
                    </a:cxn>
                    <a:cxn ang="T17">
                      <a:pos x="T10" y="T11"/>
                    </a:cxn>
                  </a:cxnLst>
                  <a:rect l="T18" t="T19" r="T20" b="T21"/>
                  <a:pathLst>
                    <a:path w="142" h="402">
                      <a:moveTo>
                        <a:pt x="0" y="402"/>
                      </a:moveTo>
                      <a:lnTo>
                        <a:pt x="0" y="0"/>
                      </a:lnTo>
                      <a:lnTo>
                        <a:pt x="142" y="63"/>
                      </a:lnTo>
                      <a:lnTo>
                        <a:pt x="142" y="355"/>
                      </a:lnTo>
                      <a:lnTo>
                        <a:pt x="0" y="402"/>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7225" name="Freeform 187"/>
                <p:cNvSpPr>
                  <a:spLocks/>
                </p:cNvSpPr>
                <p:nvPr/>
              </p:nvSpPr>
              <p:spPr bwMode="auto">
                <a:xfrm>
                  <a:off x="1141413" y="2559050"/>
                  <a:ext cx="12700" cy="642938"/>
                </a:xfrm>
                <a:custGeom>
                  <a:avLst/>
                  <a:gdLst>
                    <a:gd name="T0" fmla="*/ 2147483647 w 8"/>
                    <a:gd name="T1" fmla="*/ 0 h 405"/>
                    <a:gd name="T2" fmla="*/ 0 w 8"/>
                    <a:gd name="T3" fmla="*/ 2147483647 h 405"/>
                    <a:gd name="T4" fmla="*/ 0 w 8"/>
                    <a:gd name="T5" fmla="*/ 2147483647 h 405"/>
                    <a:gd name="T6" fmla="*/ 2147483647 w 8"/>
                    <a:gd name="T7" fmla="*/ 2147483647 h 405"/>
                    <a:gd name="T8" fmla="*/ 2147483647 w 8"/>
                    <a:gd name="T9" fmla="*/ 2147483647 h 405"/>
                    <a:gd name="T10" fmla="*/ 2147483647 w 8"/>
                    <a:gd name="T11" fmla="*/ 2147483647 h 405"/>
                    <a:gd name="T12" fmla="*/ 2147483647 w 8"/>
                    <a:gd name="T13" fmla="*/ 2147483647 h 405"/>
                    <a:gd name="T14" fmla="*/ 2147483647 w 8"/>
                    <a:gd name="T15" fmla="*/ 0 h 405"/>
                    <a:gd name="T16" fmla="*/ 2147483647 w 8"/>
                    <a:gd name="T17" fmla="*/ 0 h 405"/>
                    <a:gd name="T18" fmla="*/ 0 w 8"/>
                    <a:gd name="T19" fmla="*/ 0 h 405"/>
                    <a:gd name="T20" fmla="*/ 0 w 8"/>
                    <a:gd name="T21" fmla="*/ 2147483647 h 405"/>
                    <a:gd name="T22" fmla="*/ 2147483647 w 8"/>
                    <a:gd name="T23" fmla="*/ 0 h 40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405"/>
                    <a:gd name="T38" fmla="*/ 8 w 8"/>
                    <a:gd name="T39" fmla="*/ 405 h 40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405">
                      <a:moveTo>
                        <a:pt x="8" y="0"/>
                      </a:moveTo>
                      <a:lnTo>
                        <a:pt x="0" y="3"/>
                      </a:lnTo>
                      <a:lnTo>
                        <a:pt x="0" y="405"/>
                      </a:lnTo>
                      <a:lnTo>
                        <a:pt x="8" y="405"/>
                      </a:lnTo>
                      <a:lnTo>
                        <a:pt x="8" y="3"/>
                      </a:lnTo>
                      <a:lnTo>
                        <a:pt x="4" y="7"/>
                      </a:lnTo>
                      <a:lnTo>
                        <a:pt x="8" y="3"/>
                      </a:lnTo>
                      <a:lnTo>
                        <a:pt x="8" y="0"/>
                      </a:lnTo>
                      <a:lnTo>
                        <a:pt x="4" y="0"/>
                      </a:lnTo>
                      <a:lnTo>
                        <a:pt x="0" y="0"/>
                      </a:lnTo>
                      <a:lnTo>
                        <a:pt x="0" y="3"/>
                      </a:lnTo>
                      <a:lnTo>
                        <a:pt x="8"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7226" name="Freeform 188"/>
                <p:cNvSpPr>
                  <a:spLocks/>
                </p:cNvSpPr>
                <p:nvPr/>
              </p:nvSpPr>
              <p:spPr bwMode="auto">
                <a:xfrm>
                  <a:off x="1147763" y="2559050"/>
                  <a:ext cx="231775" cy="111125"/>
                </a:xfrm>
                <a:custGeom>
                  <a:avLst/>
                  <a:gdLst>
                    <a:gd name="T0" fmla="*/ 2147483647 w 146"/>
                    <a:gd name="T1" fmla="*/ 2147483647 h 70"/>
                    <a:gd name="T2" fmla="*/ 2147483647 w 146"/>
                    <a:gd name="T3" fmla="*/ 2147483647 h 70"/>
                    <a:gd name="T4" fmla="*/ 2147483647 w 146"/>
                    <a:gd name="T5" fmla="*/ 0 h 70"/>
                    <a:gd name="T6" fmla="*/ 0 w 146"/>
                    <a:gd name="T7" fmla="*/ 2147483647 h 70"/>
                    <a:gd name="T8" fmla="*/ 2147483647 w 146"/>
                    <a:gd name="T9" fmla="*/ 2147483647 h 70"/>
                    <a:gd name="T10" fmla="*/ 2147483647 w 146"/>
                    <a:gd name="T11" fmla="*/ 2147483647 h 70"/>
                    <a:gd name="T12" fmla="*/ 2147483647 w 146"/>
                    <a:gd name="T13" fmla="*/ 2147483647 h 70"/>
                    <a:gd name="T14" fmla="*/ 2147483647 w 146"/>
                    <a:gd name="T15" fmla="*/ 2147483647 h 70"/>
                    <a:gd name="T16" fmla="*/ 2147483647 w 146"/>
                    <a:gd name="T17" fmla="*/ 2147483647 h 70"/>
                    <a:gd name="T18" fmla="*/ 2147483647 w 146"/>
                    <a:gd name="T19" fmla="*/ 2147483647 h 70"/>
                    <a:gd name="T20" fmla="*/ 2147483647 w 146"/>
                    <a:gd name="T21" fmla="*/ 2147483647 h 70"/>
                    <a:gd name="T22" fmla="*/ 2147483647 w 146"/>
                    <a:gd name="T23" fmla="*/ 2147483647 h 7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46"/>
                    <a:gd name="T37" fmla="*/ 0 h 70"/>
                    <a:gd name="T38" fmla="*/ 146 w 146"/>
                    <a:gd name="T39" fmla="*/ 70 h 7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46" h="70">
                      <a:moveTo>
                        <a:pt x="146" y="66"/>
                      </a:moveTo>
                      <a:lnTo>
                        <a:pt x="142" y="62"/>
                      </a:lnTo>
                      <a:lnTo>
                        <a:pt x="4" y="0"/>
                      </a:lnTo>
                      <a:lnTo>
                        <a:pt x="0" y="7"/>
                      </a:lnTo>
                      <a:lnTo>
                        <a:pt x="138" y="70"/>
                      </a:lnTo>
                      <a:lnTo>
                        <a:pt x="134" y="66"/>
                      </a:lnTo>
                      <a:lnTo>
                        <a:pt x="138" y="70"/>
                      </a:lnTo>
                      <a:lnTo>
                        <a:pt x="142" y="70"/>
                      </a:lnTo>
                      <a:lnTo>
                        <a:pt x="146" y="66"/>
                      </a:lnTo>
                      <a:lnTo>
                        <a:pt x="146" y="62"/>
                      </a:lnTo>
                      <a:lnTo>
                        <a:pt x="142" y="62"/>
                      </a:lnTo>
                      <a:lnTo>
                        <a:pt x="146" y="66"/>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7227" name="Freeform 189"/>
                <p:cNvSpPr>
                  <a:spLocks/>
                </p:cNvSpPr>
                <p:nvPr/>
              </p:nvSpPr>
              <p:spPr bwMode="auto">
                <a:xfrm>
                  <a:off x="1360488" y="2663825"/>
                  <a:ext cx="19050" cy="469900"/>
                </a:xfrm>
                <a:custGeom>
                  <a:avLst/>
                  <a:gdLst>
                    <a:gd name="T0" fmla="*/ 2147483647 w 12"/>
                    <a:gd name="T1" fmla="*/ 2147483647 h 296"/>
                    <a:gd name="T2" fmla="*/ 2147483647 w 12"/>
                    <a:gd name="T3" fmla="*/ 2147483647 h 296"/>
                    <a:gd name="T4" fmla="*/ 2147483647 w 12"/>
                    <a:gd name="T5" fmla="*/ 0 h 296"/>
                    <a:gd name="T6" fmla="*/ 0 w 12"/>
                    <a:gd name="T7" fmla="*/ 0 h 296"/>
                    <a:gd name="T8" fmla="*/ 0 w 12"/>
                    <a:gd name="T9" fmla="*/ 2147483647 h 296"/>
                    <a:gd name="T10" fmla="*/ 2147483647 w 12"/>
                    <a:gd name="T11" fmla="*/ 2147483647 h 296"/>
                    <a:gd name="T12" fmla="*/ 0 w 12"/>
                    <a:gd name="T13" fmla="*/ 2147483647 h 296"/>
                    <a:gd name="T14" fmla="*/ 2147483647 w 12"/>
                    <a:gd name="T15" fmla="*/ 2147483647 h 296"/>
                    <a:gd name="T16" fmla="*/ 2147483647 w 12"/>
                    <a:gd name="T17" fmla="*/ 2147483647 h 296"/>
                    <a:gd name="T18" fmla="*/ 2147483647 w 12"/>
                    <a:gd name="T19" fmla="*/ 2147483647 h 296"/>
                    <a:gd name="T20" fmla="*/ 2147483647 w 12"/>
                    <a:gd name="T21" fmla="*/ 2147483647 h 296"/>
                    <a:gd name="T22" fmla="*/ 2147483647 w 12"/>
                    <a:gd name="T23" fmla="*/ 2147483647 h 29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296"/>
                    <a:gd name="T38" fmla="*/ 12 w 12"/>
                    <a:gd name="T39" fmla="*/ 296 h 29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296">
                      <a:moveTo>
                        <a:pt x="8" y="296"/>
                      </a:moveTo>
                      <a:lnTo>
                        <a:pt x="12" y="292"/>
                      </a:lnTo>
                      <a:lnTo>
                        <a:pt x="12" y="0"/>
                      </a:lnTo>
                      <a:lnTo>
                        <a:pt x="0" y="0"/>
                      </a:lnTo>
                      <a:lnTo>
                        <a:pt x="0" y="292"/>
                      </a:lnTo>
                      <a:lnTo>
                        <a:pt x="4" y="288"/>
                      </a:lnTo>
                      <a:lnTo>
                        <a:pt x="0" y="292"/>
                      </a:lnTo>
                      <a:lnTo>
                        <a:pt x="4" y="296"/>
                      </a:lnTo>
                      <a:lnTo>
                        <a:pt x="8" y="296"/>
                      </a:lnTo>
                      <a:lnTo>
                        <a:pt x="12" y="292"/>
                      </a:lnTo>
                      <a:lnTo>
                        <a:pt x="8" y="296"/>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7228" name="Freeform 190"/>
                <p:cNvSpPr>
                  <a:spLocks/>
                </p:cNvSpPr>
                <p:nvPr/>
              </p:nvSpPr>
              <p:spPr bwMode="auto">
                <a:xfrm>
                  <a:off x="1141413" y="3121025"/>
                  <a:ext cx="231775" cy="93663"/>
                </a:xfrm>
                <a:custGeom>
                  <a:avLst/>
                  <a:gdLst>
                    <a:gd name="T0" fmla="*/ 0 w 146"/>
                    <a:gd name="T1" fmla="*/ 2147483647 h 59"/>
                    <a:gd name="T2" fmla="*/ 2147483647 w 146"/>
                    <a:gd name="T3" fmla="*/ 2147483647 h 59"/>
                    <a:gd name="T4" fmla="*/ 2147483647 w 146"/>
                    <a:gd name="T5" fmla="*/ 2147483647 h 59"/>
                    <a:gd name="T6" fmla="*/ 2147483647 w 146"/>
                    <a:gd name="T7" fmla="*/ 0 h 59"/>
                    <a:gd name="T8" fmla="*/ 2147483647 w 146"/>
                    <a:gd name="T9" fmla="*/ 2147483647 h 59"/>
                    <a:gd name="T10" fmla="*/ 2147483647 w 146"/>
                    <a:gd name="T11" fmla="*/ 2147483647 h 59"/>
                    <a:gd name="T12" fmla="*/ 2147483647 w 146"/>
                    <a:gd name="T13" fmla="*/ 2147483647 h 59"/>
                    <a:gd name="T14" fmla="*/ 0 w 146"/>
                    <a:gd name="T15" fmla="*/ 2147483647 h 59"/>
                    <a:gd name="T16" fmla="*/ 0 w 146"/>
                    <a:gd name="T17" fmla="*/ 2147483647 h 59"/>
                    <a:gd name="T18" fmla="*/ 0 w 146"/>
                    <a:gd name="T19" fmla="*/ 2147483647 h 59"/>
                    <a:gd name="T20" fmla="*/ 2147483647 w 146"/>
                    <a:gd name="T21" fmla="*/ 2147483647 h 59"/>
                    <a:gd name="T22" fmla="*/ 0 w 146"/>
                    <a:gd name="T23" fmla="*/ 2147483647 h 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46"/>
                    <a:gd name="T37" fmla="*/ 0 h 59"/>
                    <a:gd name="T38" fmla="*/ 146 w 146"/>
                    <a:gd name="T39" fmla="*/ 59 h 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46" h="59">
                      <a:moveTo>
                        <a:pt x="0" y="51"/>
                      </a:moveTo>
                      <a:lnTo>
                        <a:pt x="4" y="59"/>
                      </a:lnTo>
                      <a:lnTo>
                        <a:pt x="146" y="8"/>
                      </a:lnTo>
                      <a:lnTo>
                        <a:pt x="142" y="0"/>
                      </a:lnTo>
                      <a:lnTo>
                        <a:pt x="4" y="47"/>
                      </a:lnTo>
                      <a:lnTo>
                        <a:pt x="8" y="51"/>
                      </a:lnTo>
                      <a:lnTo>
                        <a:pt x="4" y="47"/>
                      </a:lnTo>
                      <a:lnTo>
                        <a:pt x="0" y="51"/>
                      </a:lnTo>
                      <a:lnTo>
                        <a:pt x="0" y="55"/>
                      </a:lnTo>
                      <a:lnTo>
                        <a:pt x="4" y="59"/>
                      </a:lnTo>
                      <a:lnTo>
                        <a:pt x="0" y="51"/>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7229" name="Freeform 191"/>
                <p:cNvSpPr>
                  <a:spLocks/>
                </p:cNvSpPr>
                <p:nvPr/>
              </p:nvSpPr>
              <p:spPr bwMode="auto">
                <a:xfrm>
                  <a:off x="1076325" y="2582863"/>
                  <a:ext cx="52388" cy="606425"/>
                </a:xfrm>
                <a:custGeom>
                  <a:avLst/>
                  <a:gdLst>
                    <a:gd name="T0" fmla="*/ 2147483647 w 33"/>
                    <a:gd name="T1" fmla="*/ 2147483647 h 382"/>
                    <a:gd name="T2" fmla="*/ 2147483647 w 33"/>
                    <a:gd name="T3" fmla="*/ 2147483647 h 382"/>
                    <a:gd name="T4" fmla="*/ 2147483647 w 33"/>
                    <a:gd name="T5" fmla="*/ 2147483647 h 382"/>
                    <a:gd name="T6" fmla="*/ 2147483647 w 33"/>
                    <a:gd name="T7" fmla="*/ 2147483647 h 382"/>
                    <a:gd name="T8" fmla="*/ 2147483647 w 33"/>
                    <a:gd name="T9" fmla="*/ 2147483647 h 382"/>
                    <a:gd name="T10" fmla="*/ 2147483647 w 33"/>
                    <a:gd name="T11" fmla="*/ 2147483647 h 382"/>
                    <a:gd name="T12" fmla="*/ 2147483647 w 33"/>
                    <a:gd name="T13" fmla="*/ 2147483647 h 382"/>
                    <a:gd name="T14" fmla="*/ 2147483647 w 33"/>
                    <a:gd name="T15" fmla="*/ 2147483647 h 382"/>
                    <a:gd name="T16" fmla="*/ 2147483647 w 33"/>
                    <a:gd name="T17" fmla="*/ 2147483647 h 382"/>
                    <a:gd name="T18" fmla="*/ 2147483647 w 33"/>
                    <a:gd name="T19" fmla="*/ 2147483647 h 382"/>
                    <a:gd name="T20" fmla="*/ 2147483647 w 33"/>
                    <a:gd name="T21" fmla="*/ 2147483647 h 382"/>
                    <a:gd name="T22" fmla="*/ 2147483647 w 33"/>
                    <a:gd name="T23" fmla="*/ 0 h 382"/>
                    <a:gd name="T24" fmla="*/ 2147483647 w 33"/>
                    <a:gd name="T25" fmla="*/ 0 h 382"/>
                    <a:gd name="T26" fmla="*/ 2147483647 w 33"/>
                    <a:gd name="T27" fmla="*/ 0 h 382"/>
                    <a:gd name="T28" fmla="*/ 2147483647 w 33"/>
                    <a:gd name="T29" fmla="*/ 2147483647 h 382"/>
                    <a:gd name="T30" fmla="*/ 2147483647 w 33"/>
                    <a:gd name="T31" fmla="*/ 2147483647 h 382"/>
                    <a:gd name="T32" fmla="*/ 0 w 33"/>
                    <a:gd name="T33" fmla="*/ 2147483647 h 382"/>
                    <a:gd name="T34" fmla="*/ 0 w 33"/>
                    <a:gd name="T35" fmla="*/ 2147483647 h 382"/>
                    <a:gd name="T36" fmla="*/ 0 w 33"/>
                    <a:gd name="T37" fmla="*/ 2147483647 h 382"/>
                    <a:gd name="T38" fmla="*/ 0 w 33"/>
                    <a:gd name="T39" fmla="*/ 2147483647 h 382"/>
                    <a:gd name="T40" fmla="*/ 0 w 33"/>
                    <a:gd name="T41" fmla="*/ 2147483647 h 382"/>
                    <a:gd name="T42" fmla="*/ 2147483647 w 33"/>
                    <a:gd name="T43" fmla="*/ 2147483647 h 382"/>
                    <a:gd name="T44" fmla="*/ 2147483647 w 33"/>
                    <a:gd name="T45" fmla="*/ 2147483647 h 382"/>
                    <a:gd name="T46" fmla="*/ 2147483647 w 33"/>
                    <a:gd name="T47" fmla="*/ 2147483647 h 382"/>
                    <a:gd name="T48" fmla="*/ 2147483647 w 33"/>
                    <a:gd name="T49" fmla="*/ 2147483647 h 38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3"/>
                    <a:gd name="T76" fmla="*/ 0 h 382"/>
                    <a:gd name="T77" fmla="*/ 33 w 33"/>
                    <a:gd name="T78" fmla="*/ 382 h 38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3" h="382">
                      <a:moveTo>
                        <a:pt x="16" y="382"/>
                      </a:moveTo>
                      <a:lnTo>
                        <a:pt x="16" y="382"/>
                      </a:lnTo>
                      <a:lnTo>
                        <a:pt x="21" y="378"/>
                      </a:lnTo>
                      <a:lnTo>
                        <a:pt x="25" y="374"/>
                      </a:lnTo>
                      <a:lnTo>
                        <a:pt x="29" y="370"/>
                      </a:lnTo>
                      <a:lnTo>
                        <a:pt x="33" y="366"/>
                      </a:lnTo>
                      <a:lnTo>
                        <a:pt x="33" y="16"/>
                      </a:lnTo>
                      <a:lnTo>
                        <a:pt x="29" y="12"/>
                      </a:lnTo>
                      <a:lnTo>
                        <a:pt x="25" y="8"/>
                      </a:lnTo>
                      <a:lnTo>
                        <a:pt x="21" y="4"/>
                      </a:lnTo>
                      <a:lnTo>
                        <a:pt x="16" y="0"/>
                      </a:lnTo>
                      <a:lnTo>
                        <a:pt x="8" y="4"/>
                      </a:lnTo>
                      <a:lnTo>
                        <a:pt x="4" y="8"/>
                      </a:lnTo>
                      <a:lnTo>
                        <a:pt x="0" y="12"/>
                      </a:lnTo>
                      <a:lnTo>
                        <a:pt x="0" y="16"/>
                      </a:lnTo>
                      <a:lnTo>
                        <a:pt x="0" y="366"/>
                      </a:lnTo>
                      <a:lnTo>
                        <a:pt x="0" y="370"/>
                      </a:lnTo>
                      <a:lnTo>
                        <a:pt x="4" y="374"/>
                      </a:lnTo>
                      <a:lnTo>
                        <a:pt x="8" y="378"/>
                      </a:lnTo>
                      <a:lnTo>
                        <a:pt x="16" y="382"/>
                      </a:lnTo>
                      <a:close/>
                    </a:path>
                  </a:pathLst>
                </a:custGeom>
                <a:solidFill>
                  <a:srgbClr val="666666"/>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7230" name="Freeform 192"/>
                <p:cNvSpPr>
                  <a:spLocks/>
                </p:cNvSpPr>
                <p:nvPr/>
              </p:nvSpPr>
              <p:spPr bwMode="auto">
                <a:xfrm>
                  <a:off x="1076325" y="2582863"/>
                  <a:ext cx="52388" cy="606425"/>
                </a:xfrm>
                <a:custGeom>
                  <a:avLst/>
                  <a:gdLst>
                    <a:gd name="T0" fmla="*/ 2147483647 w 33"/>
                    <a:gd name="T1" fmla="*/ 2147483647 h 382"/>
                    <a:gd name="T2" fmla="*/ 2147483647 w 33"/>
                    <a:gd name="T3" fmla="*/ 2147483647 h 382"/>
                    <a:gd name="T4" fmla="*/ 2147483647 w 33"/>
                    <a:gd name="T5" fmla="*/ 2147483647 h 382"/>
                    <a:gd name="T6" fmla="*/ 2147483647 w 33"/>
                    <a:gd name="T7" fmla="*/ 2147483647 h 382"/>
                    <a:gd name="T8" fmla="*/ 2147483647 w 33"/>
                    <a:gd name="T9" fmla="*/ 2147483647 h 382"/>
                    <a:gd name="T10" fmla="*/ 2147483647 w 33"/>
                    <a:gd name="T11" fmla="*/ 2147483647 h 382"/>
                    <a:gd name="T12" fmla="*/ 2147483647 w 33"/>
                    <a:gd name="T13" fmla="*/ 2147483647 h 382"/>
                    <a:gd name="T14" fmla="*/ 2147483647 w 33"/>
                    <a:gd name="T15" fmla="*/ 2147483647 h 382"/>
                    <a:gd name="T16" fmla="*/ 2147483647 w 33"/>
                    <a:gd name="T17" fmla="*/ 2147483647 h 382"/>
                    <a:gd name="T18" fmla="*/ 2147483647 w 33"/>
                    <a:gd name="T19" fmla="*/ 2147483647 h 382"/>
                    <a:gd name="T20" fmla="*/ 2147483647 w 33"/>
                    <a:gd name="T21" fmla="*/ 2147483647 h 382"/>
                    <a:gd name="T22" fmla="*/ 2147483647 w 33"/>
                    <a:gd name="T23" fmla="*/ 0 h 382"/>
                    <a:gd name="T24" fmla="*/ 2147483647 w 33"/>
                    <a:gd name="T25" fmla="*/ 0 h 382"/>
                    <a:gd name="T26" fmla="*/ 2147483647 w 33"/>
                    <a:gd name="T27" fmla="*/ 0 h 382"/>
                    <a:gd name="T28" fmla="*/ 2147483647 w 33"/>
                    <a:gd name="T29" fmla="*/ 2147483647 h 382"/>
                    <a:gd name="T30" fmla="*/ 2147483647 w 33"/>
                    <a:gd name="T31" fmla="*/ 2147483647 h 382"/>
                    <a:gd name="T32" fmla="*/ 0 w 33"/>
                    <a:gd name="T33" fmla="*/ 2147483647 h 382"/>
                    <a:gd name="T34" fmla="*/ 0 w 33"/>
                    <a:gd name="T35" fmla="*/ 2147483647 h 382"/>
                    <a:gd name="T36" fmla="*/ 0 w 33"/>
                    <a:gd name="T37" fmla="*/ 2147483647 h 382"/>
                    <a:gd name="T38" fmla="*/ 0 w 33"/>
                    <a:gd name="T39" fmla="*/ 2147483647 h 382"/>
                    <a:gd name="T40" fmla="*/ 0 w 33"/>
                    <a:gd name="T41" fmla="*/ 2147483647 h 382"/>
                    <a:gd name="T42" fmla="*/ 2147483647 w 33"/>
                    <a:gd name="T43" fmla="*/ 2147483647 h 382"/>
                    <a:gd name="T44" fmla="*/ 2147483647 w 33"/>
                    <a:gd name="T45" fmla="*/ 2147483647 h 382"/>
                    <a:gd name="T46" fmla="*/ 2147483647 w 33"/>
                    <a:gd name="T47" fmla="*/ 2147483647 h 382"/>
                    <a:gd name="T48" fmla="*/ 2147483647 w 33"/>
                    <a:gd name="T49" fmla="*/ 2147483647 h 38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3"/>
                    <a:gd name="T76" fmla="*/ 0 h 382"/>
                    <a:gd name="T77" fmla="*/ 33 w 33"/>
                    <a:gd name="T78" fmla="*/ 382 h 38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3" h="382">
                      <a:moveTo>
                        <a:pt x="16" y="382"/>
                      </a:moveTo>
                      <a:lnTo>
                        <a:pt x="16" y="382"/>
                      </a:lnTo>
                      <a:lnTo>
                        <a:pt x="21" y="378"/>
                      </a:lnTo>
                      <a:lnTo>
                        <a:pt x="25" y="374"/>
                      </a:lnTo>
                      <a:lnTo>
                        <a:pt x="29" y="370"/>
                      </a:lnTo>
                      <a:lnTo>
                        <a:pt x="33" y="366"/>
                      </a:lnTo>
                      <a:lnTo>
                        <a:pt x="33" y="16"/>
                      </a:lnTo>
                      <a:lnTo>
                        <a:pt x="29" y="12"/>
                      </a:lnTo>
                      <a:lnTo>
                        <a:pt x="25" y="8"/>
                      </a:lnTo>
                      <a:lnTo>
                        <a:pt x="21" y="4"/>
                      </a:lnTo>
                      <a:lnTo>
                        <a:pt x="16" y="0"/>
                      </a:lnTo>
                      <a:lnTo>
                        <a:pt x="8" y="4"/>
                      </a:lnTo>
                      <a:lnTo>
                        <a:pt x="4" y="8"/>
                      </a:lnTo>
                      <a:lnTo>
                        <a:pt x="0" y="12"/>
                      </a:lnTo>
                      <a:lnTo>
                        <a:pt x="0" y="16"/>
                      </a:lnTo>
                      <a:lnTo>
                        <a:pt x="0" y="366"/>
                      </a:lnTo>
                      <a:lnTo>
                        <a:pt x="0" y="370"/>
                      </a:lnTo>
                      <a:lnTo>
                        <a:pt x="4" y="374"/>
                      </a:lnTo>
                      <a:lnTo>
                        <a:pt x="8" y="378"/>
                      </a:lnTo>
                      <a:lnTo>
                        <a:pt x="16" y="382"/>
                      </a:lnTo>
                    </a:path>
                  </a:pathLst>
                </a:custGeom>
                <a:noFill/>
                <a:ln w="0">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57231" name="Line 193"/>
                <p:cNvSpPr>
                  <a:spLocks noChangeShapeType="1"/>
                </p:cNvSpPr>
                <p:nvPr/>
              </p:nvSpPr>
              <p:spPr bwMode="auto">
                <a:xfrm>
                  <a:off x="1076325" y="2708275"/>
                  <a:ext cx="52388" cy="1588"/>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7232" name="Line 194"/>
                <p:cNvSpPr>
                  <a:spLocks noChangeShapeType="1"/>
                </p:cNvSpPr>
                <p:nvPr/>
              </p:nvSpPr>
              <p:spPr bwMode="auto">
                <a:xfrm flipV="1">
                  <a:off x="1076325" y="2944813"/>
                  <a:ext cx="52388" cy="635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7233" name="Line 195"/>
                <p:cNvSpPr>
                  <a:spLocks noChangeShapeType="1"/>
                </p:cNvSpPr>
                <p:nvPr/>
              </p:nvSpPr>
              <p:spPr bwMode="auto">
                <a:xfrm flipV="1">
                  <a:off x="1154113" y="3114675"/>
                  <a:ext cx="212725" cy="61913"/>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7234" name="Freeform 196"/>
                <p:cNvSpPr>
                  <a:spLocks/>
                </p:cNvSpPr>
                <p:nvPr/>
              </p:nvSpPr>
              <p:spPr bwMode="auto">
                <a:xfrm>
                  <a:off x="1147763" y="3133725"/>
                  <a:ext cx="206375" cy="93663"/>
                </a:xfrm>
                <a:custGeom>
                  <a:avLst/>
                  <a:gdLst>
                    <a:gd name="T0" fmla="*/ 0 w 130"/>
                    <a:gd name="T1" fmla="*/ 2147483647 h 59"/>
                    <a:gd name="T2" fmla="*/ 0 w 130"/>
                    <a:gd name="T3" fmla="*/ 2147483647 h 59"/>
                    <a:gd name="T4" fmla="*/ 2147483647 w 130"/>
                    <a:gd name="T5" fmla="*/ 2147483647 h 59"/>
                    <a:gd name="T6" fmla="*/ 2147483647 w 130"/>
                    <a:gd name="T7" fmla="*/ 0 h 59"/>
                    <a:gd name="T8" fmla="*/ 0 w 130"/>
                    <a:gd name="T9" fmla="*/ 2147483647 h 59"/>
                    <a:gd name="T10" fmla="*/ 0 w 130"/>
                    <a:gd name="T11" fmla="*/ 2147483647 h 59"/>
                    <a:gd name="T12" fmla="*/ 0 60000 65536"/>
                    <a:gd name="T13" fmla="*/ 0 60000 65536"/>
                    <a:gd name="T14" fmla="*/ 0 60000 65536"/>
                    <a:gd name="T15" fmla="*/ 0 60000 65536"/>
                    <a:gd name="T16" fmla="*/ 0 60000 65536"/>
                    <a:gd name="T17" fmla="*/ 0 60000 65536"/>
                    <a:gd name="T18" fmla="*/ 0 w 130"/>
                    <a:gd name="T19" fmla="*/ 0 h 59"/>
                    <a:gd name="T20" fmla="*/ 130 w 130"/>
                    <a:gd name="T21" fmla="*/ 59 h 59"/>
                  </a:gdLst>
                  <a:ahLst/>
                  <a:cxnLst>
                    <a:cxn ang="T12">
                      <a:pos x="T0" y="T1"/>
                    </a:cxn>
                    <a:cxn ang="T13">
                      <a:pos x="T2" y="T3"/>
                    </a:cxn>
                    <a:cxn ang="T14">
                      <a:pos x="T4" y="T5"/>
                    </a:cxn>
                    <a:cxn ang="T15">
                      <a:pos x="T6" y="T7"/>
                    </a:cxn>
                    <a:cxn ang="T16">
                      <a:pos x="T8" y="T9"/>
                    </a:cxn>
                    <a:cxn ang="T17">
                      <a:pos x="T10" y="T11"/>
                    </a:cxn>
                  </a:cxnLst>
                  <a:rect l="T18" t="T19" r="T20" b="T21"/>
                  <a:pathLst>
                    <a:path w="130" h="59">
                      <a:moveTo>
                        <a:pt x="0" y="43"/>
                      </a:moveTo>
                      <a:lnTo>
                        <a:pt x="0" y="59"/>
                      </a:lnTo>
                      <a:lnTo>
                        <a:pt x="130" y="7"/>
                      </a:lnTo>
                      <a:lnTo>
                        <a:pt x="130" y="0"/>
                      </a:lnTo>
                      <a:lnTo>
                        <a:pt x="0" y="43"/>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7235" name="Freeform 197"/>
                <p:cNvSpPr>
                  <a:spLocks/>
                </p:cNvSpPr>
                <p:nvPr/>
              </p:nvSpPr>
              <p:spPr bwMode="auto">
                <a:xfrm>
                  <a:off x="1141413" y="3201988"/>
                  <a:ext cx="19050" cy="30163"/>
                </a:xfrm>
                <a:custGeom>
                  <a:avLst/>
                  <a:gdLst>
                    <a:gd name="T0" fmla="*/ 2147483647 w 12"/>
                    <a:gd name="T1" fmla="*/ 2147483647 h 19"/>
                    <a:gd name="T2" fmla="*/ 2147483647 w 12"/>
                    <a:gd name="T3" fmla="*/ 2147483647 h 19"/>
                    <a:gd name="T4" fmla="*/ 2147483647 w 12"/>
                    <a:gd name="T5" fmla="*/ 0 h 19"/>
                    <a:gd name="T6" fmla="*/ 0 w 12"/>
                    <a:gd name="T7" fmla="*/ 0 h 19"/>
                    <a:gd name="T8" fmla="*/ 0 w 12"/>
                    <a:gd name="T9" fmla="*/ 2147483647 h 19"/>
                    <a:gd name="T10" fmla="*/ 2147483647 w 12"/>
                    <a:gd name="T11" fmla="*/ 2147483647 h 19"/>
                    <a:gd name="T12" fmla="*/ 0 w 12"/>
                    <a:gd name="T13" fmla="*/ 2147483647 h 19"/>
                    <a:gd name="T14" fmla="*/ 2147483647 w 12"/>
                    <a:gd name="T15" fmla="*/ 2147483647 h 19"/>
                    <a:gd name="T16" fmla="*/ 2147483647 w 12"/>
                    <a:gd name="T17" fmla="*/ 2147483647 h 19"/>
                    <a:gd name="T18" fmla="*/ 2147483647 w 12"/>
                    <a:gd name="T19" fmla="*/ 2147483647 h 19"/>
                    <a:gd name="T20" fmla="*/ 2147483647 w 12"/>
                    <a:gd name="T21" fmla="*/ 2147483647 h 19"/>
                    <a:gd name="T22" fmla="*/ 2147483647 w 12"/>
                    <a:gd name="T23" fmla="*/ 2147483647 h 1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19"/>
                    <a:gd name="T38" fmla="*/ 12 w 12"/>
                    <a:gd name="T39" fmla="*/ 19 h 1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19">
                      <a:moveTo>
                        <a:pt x="4" y="8"/>
                      </a:moveTo>
                      <a:lnTo>
                        <a:pt x="12" y="16"/>
                      </a:lnTo>
                      <a:lnTo>
                        <a:pt x="12" y="0"/>
                      </a:lnTo>
                      <a:lnTo>
                        <a:pt x="0" y="0"/>
                      </a:lnTo>
                      <a:lnTo>
                        <a:pt x="0" y="16"/>
                      </a:lnTo>
                      <a:lnTo>
                        <a:pt x="8" y="19"/>
                      </a:lnTo>
                      <a:lnTo>
                        <a:pt x="0" y="16"/>
                      </a:lnTo>
                      <a:lnTo>
                        <a:pt x="4" y="16"/>
                      </a:lnTo>
                      <a:lnTo>
                        <a:pt x="4" y="19"/>
                      </a:lnTo>
                      <a:lnTo>
                        <a:pt x="8" y="16"/>
                      </a:lnTo>
                      <a:lnTo>
                        <a:pt x="12" y="16"/>
                      </a:lnTo>
                      <a:lnTo>
                        <a:pt x="4" y="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7236" name="Freeform 198"/>
                <p:cNvSpPr>
                  <a:spLocks/>
                </p:cNvSpPr>
                <p:nvPr/>
              </p:nvSpPr>
              <p:spPr bwMode="auto">
                <a:xfrm>
                  <a:off x="1147763" y="3138488"/>
                  <a:ext cx="212725" cy="93663"/>
                </a:xfrm>
                <a:custGeom>
                  <a:avLst/>
                  <a:gdLst>
                    <a:gd name="T0" fmla="*/ 2147483647 w 134"/>
                    <a:gd name="T1" fmla="*/ 2147483647 h 59"/>
                    <a:gd name="T2" fmla="*/ 2147483647 w 134"/>
                    <a:gd name="T3" fmla="*/ 0 h 59"/>
                    <a:gd name="T4" fmla="*/ 0 w 134"/>
                    <a:gd name="T5" fmla="*/ 2147483647 h 59"/>
                    <a:gd name="T6" fmla="*/ 2147483647 w 134"/>
                    <a:gd name="T7" fmla="*/ 2147483647 h 59"/>
                    <a:gd name="T8" fmla="*/ 2147483647 w 134"/>
                    <a:gd name="T9" fmla="*/ 2147483647 h 59"/>
                    <a:gd name="T10" fmla="*/ 2147483647 w 134"/>
                    <a:gd name="T11" fmla="*/ 2147483647 h 59"/>
                    <a:gd name="T12" fmla="*/ 2147483647 w 134"/>
                    <a:gd name="T13" fmla="*/ 2147483647 h 59"/>
                    <a:gd name="T14" fmla="*/ 2147483647 w 134"/>
                    <a:gd name="T15" fmla="*/ 2147483647 h 59"/>
                    <a:gd name="T16" fmla="*/ 2147483647 w 134"/>
                    <a:gd name="T17" fmla="*/ 0 h 59"/>
                    <a:gd name="T18" fmla="*/ 2147483647 w 134"/>
                    <a:gd name="T19" fmla="*/ 0 h 59"/>
                    <a:gd name="T20" fmla="*/ 2147483647 w 134"/>
                    <a:gd name="T21" fmla="*/ 0 h 59"/>
                    <a:gd name="T22" fmla="*/ 2147483647 w 134"/>
                    <a:gd name="T23" fmla="*/ 2147483647 h 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34"/>
                    <a:gd name="T37" fmla="*/ 0 h 59"/>
                    <a:gd name="T38" fmla="*/ 134 w 134"/>
                    <a:gd name="T39" fmla="*/ 59 h 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34" h="59">
                      <a:moveTo>
                        <a:pt x="126" y="4"/>
                      </a:moveTo>
                      <a:lnTo>
                        <a:pt x="130" y="0"/>
                      </a:lnTo>
                      <a:lnTo>
                        <a:pt x="0" y="48"/>
                      </a:lnTo>
                      <a:lnTo>
                        <a:pt x="4" y="59"/>
                      </a:lnTo>
                      <a:lnTo>
                        <a:pt x="134" y="8"/>
                      </a:lnTo>
                      <a:lnTo>
                        <a:pt x="134" y="4"/>
                      </a:lnTo>
                      <a:lnTo>
                        <a:pt x="134" y="8"/>
                      </a:lnTo>
                      <a:lnTo>
                        <a:pt x="134" y="4"/>
                      </a:lnTo>
                      <a:lnTo>
                        <a:pt x="134" y="0"/>
                      </a:lnTo>
                      <a:lnTo>
                        <a:pt x="130" y="0"/>
                      </a:lnTo>
                      <a:lnTo>
                        <a:pt x="126" y="4"/>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7237" name="Freeform 199"/>
                <p:cNvSpPr>
                  <a:spLocks/>
                </p:cNvSpPr>
                <p:nvPr/>
              </p:nvSpPr>
              <p:spPr bwMode="auto">
                <a:xfrm>
                  <a:off x="1347788" y="3127375"/>
                  <a:ext cx="12700" cy="17463"/>
                </a:xfrm>
                <a:custGeom>
                  <a:avLst/>
                  <a:gdLst>
                    <a:gd name="T0" fmla="*/ 2147483647 w 8"/>
                    <a:gd name="T1" fmla="*/ 2147483647 h 11"/>
                    <a:gd name="T2" fmla="*/ 0 w 8"/>
                    <a:gd name="T3" fmla="*/ 2147483647 h 11"/>
                    <a:gd name="T4" fmla="*/ 0 w 8"/>
                    <a:gd name="T5" fmla="*/ 2147483647 h 11"/>
                    <a:gd name="T6" fmla="*/ 2147483647 w 8"/>
                    <a:gd name="T7" fmla="*/ 2147483647 h 11"/>
                    <a:gd name="T8" fmla="*/ 2147483647 w 8"/>
                    <a:gd name="T9" fmla="*/ 2147483647 h 11"/>
                    <a:gd name="T10" fmla="*/ 2147483647 w 8"/>
                    <a:gd name="T11" fmla="*/ 0 h 11"/>
                    <a:gd name="T12" fmla="*/ 2147483647 w 8"/>
                    <a:gd name="T13" fmla="*/ 2147483647 h 11"/>
                    <a:gd name="T14" fmla="*/ 2147483647 w 8"/>
                    <a:gd name="T15" fmla="*/ 2147483647 h 11"/>
                    <a:gd name="T16" fmla="*/ 2147483647 w 8"/>
                    <a:gd name="T17" fmla="*/ 0 h 11"/>
                    <a:gd name="T18" fmla="*/ 0 w 8"/>
                    <a:gd name="T19" fmla="*/ 2147483647 h 11"/>
                    <a:gd name="T20" fmla="*/ 0 w 8"/>
                    <a:gd name="T21" fmla="*/ 2147483647 h 11"/>
                    <a:gd name="T22" fmla="*/ 2147483647 w 8"/>
                    <a:gd name="T23" fmla="*/ 2147483647 h 1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11"/>
                    <a:gd name="T38" fmla="*/ 8 w 8"/>
                    <a:gd name="T39" fmla="*/ 11 h 1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11">
                      <a:moveTo>
                        <a:pt x="8" y="11"/>
                      </a:moveTo>
                      <a:lnTo>
                        <a:pt x="0" y="4"/>
                      </a:lnTo>
                      <a:lnTo>
                        <a:pt x="0" y="11"/>
                      </a:lnTo>
                      <a:lnTo>
                        <a:pt x="8" y="11"/>
                      </a:lnTo>
                      <a:lnTo>
                        <a:pt x="8" y="4"/>
                      </a:lnTo>
                      <a:lnTo>
                        <a:pt x="4" y="0"/>
                      </a:lnTo>
                      <a:lnTo>
                        <a:pt x="8" y="4"/>
                      </a:lnTo>
                      <a:lnTo>
                        <a:pt x="4" y="0"/>
                      </a:lnTo>
                      <a:lnTo>
                        <a:pt x="0" y="4"/>
                      </a:lnTo>
                      <a:lnTo>
                        <a:pt x="8" y="11"/>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7238" name="Freeform 200"/>
                <p:cNvSpPr>
                  <a:spLocks/>
                </p:cNvSpPr>
                <p:nvPr/>
              </p:nvSpPr>
              <p:spPr bwMode="auto">
                <a:xfrm>
                  <a:off x="1141413" y="3127375"/>
                  <a:ext cx="219075" cy="80963"/>
                </a:xfrm>
                <a:custGeom>
                  <a:avLst/>
                  <a:gdLst>
                    <a:gd name="T0" fmla="*/ 2147483647 w 138"/>
                    <a:gd name="T1" fmla="*/ 2147483647 h 51"/>
                    <a:gd name="T2" fmla="*/ 2147483647 w 138"/>
                    <a:gd name="T3" fmla="*/ 2147483647 h 51"/>
                    <a:gd name="T4" fmla="*/ 2147483647 w 138"/>
                    <a:gd name="T5" fmla="*/ 2147483647 h 51"/>
                    <a:gd name="T6" fmla="*/ 2147483647 w 138"/>
                    <a:gd name="T7" fmla="*/ 0 h 51"/>
                    <a:gd name="T8" fmla="*/ 2147483647 w 138"/>
                    <a:gd name="T9" fmla="*/ 2147483647 h 51"/>
                    <a:gd name="T10" fmla="*/ 0 w 138"/>
                    <a:gd name="T11" fmla="*/ 2147483647 h 51"/>
                    <a:gd name="T12" fmla="*/ 2147483647 w 138"/>
                    <a:gd name="T13" fmla="*/ 2147483647 h 51"/>
                    <a:gd name="T14" fmla="*/ 0 w 138"/>
                    <a:gd name="T15" fmla="*/ 2147483647 h 51"/>
                    <a:gd name="T16" fmla="*/ 0 w 138"/>
                    <a:gd name="T17" fmla="*/ 2147483647 h 51"/>
                    <a:gd name="T18" fmla="*/ 2147483647 w 138"/>
                    <a:gd name="T19" fmla="*/ 2147483647 h 51"/>
                    <a:gd name="T20" fmla="*/ 2147483647 w 138"/>
                    <a:gd name="T21" fmla="*/ 2147483647 h 51"/>
                    <a:gd name="T22" fmla="*/ 2147483647 w 138"/>
                    <a:gd name="T23" fmla="*/ 2147483647 h 5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38"/>
                    <a:gd name="T37" fmla="*/ 0 h 51"/>
                    <a:gd name="T38" fmla="*/ 138 w 138"/>
                    <a:gd name="T39" fmla="*/ 51 h 5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38" h="51">
                      <a:moveTo>
                        <a:pt x="12" y="47"/>
                      </a:moveTo>
                      <a:lnTo>
                        <a:pt x="8" y="51"/>
                      </a:lnTo>
                      <a:lnTo>
                        <a:pt x="138" y="11"/>
                      </a:lnTo>
                      <a:lnTo>
                        <a:pt x="134" y="0"/>
                      </a:lnTo>
                      <a:lnTo>
                        <a:pt x="4" y="43"/>
                      </a:lnTo>
                      <a:lnTo>
                        <a:pt x="0" y="47"/>
                      </a:lnTo>
                      <a:lnTo>
                        <a:pt x="4" y="43"/>
                      </a:lnTo>
                      <a:lnTo>
                        <a:pt x="0" y="47"/>
                      </a:lnTo>
                      <a:lnTo>
                        <a:pt x="4" y="51"/>
                      </a:lnTo>
                      <a:lnTo>
                        <a:pt x="8" y="51"/>
                      </a:lnTo>
                      <a:lnTo>
                        <a:pt x="12" y="47"/>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7239" name="Freeform 201"/>
                <p:cNvSpPr>
                  <a:spLocks/>
                </p:cNvSpPr>
                <p:nvPr/>
              </p:nvSpPr>
              <p:spPr bwMode="auto">
                <a:xfrm>
                  <a:off x="1006475" y="3189288"/>
                  <a:ext cx="50800" cy="38100"/>
                </a:xfrm>
                <a:custGeom>
                  <a:avLst/>
                  <a:gdLst>
                    <a:gd name="T0" fmla="*/ 0 w 32"/>
                    <a:gd name="T1" fmla="*/ 2147483647 h 24"/>
                    <a:gd name="T2" fmla="*/ 2147483647 w 32"/>
                    <a:gd name="T3" fmla="*/ 2147483647 h 24"/>
                    <a:gd name="T4" fmla="*/ 2147483647 w 32"/>
                    <a:gd name="T5" fmla="*/ 2147483647 h 24"/>
                    <a:gd name="T6" fmla="*/ 2147483647 w 32"/>
                    <a:gd name="T7" fmla="*/ 2147483647 h 24"/>
                    <a:gd name="T8" fmla="*/ 2147483647 w 32"/>
                    <a:gd name="T9" fmla="*/ 2147483647 h 24"/>
                    <a:gd name="T10" fmla="*/ 2147483647 w 32"/>
                    <a:gd name="T11" fmla="*/ 2147483647 h 24"/>
                    <a:gd name="T12" fmla="*/ 2147483647 w 32"/>
                    <a:gd name="T13" fmla="*/ 2147483647 h 24"/>
                    <a:gd name="T14" fmla="*/ 2147483647 w 32"/>
                    <a:gd name="T15" fmla="*/ 2147483647 h 24"/>
                    <a:gd name="T16" fmla="*/ 2147483647 w 32"/>
                    <a:gd name="T17" fmla="*/ 2147483647 h 24"/>
                    <a:gd name="T18" fmla="*/ 2147483647 w 32"/>
                    <a:gd name="T19" fmla="*/ 2147483647 h 24"/>
                    <a:gd name="T20" fmla="*/ 2147483647 w 32"/>
                    <a:gd name="T21" fmla="*/ 2147483647 h 24"/>
                    <a:gd name="T22" fmla="*/ 2147483647 w 32"/>
                    <a:gd name="T23" fmla="*/ 2147483647 h 24"/>
                    <a:gd name="T24" fmla="*/ 2147483647 w 32"/>
                    <a:gd name="T25" fmla="*/ 2147483647 h 24"/>
                    <a:gd name="T26" fmla="*/ 2147483647 w 32"/>
                    <a:gd name="T27" fmla="*/ 2147483647 h 24"/>
                    <a:gd name="T28" fmla="*/ 2147483647 w 32"/>
                    <a:gd name="T29" fmla="*/ 2147483647 h 24"/>
                    <a:gd name="T30" fmla="*/ 2147483647 w 32"/>
                    <a:gd name="T31" fmla="*/ 2147483647 h 24"/>
                    <a:gd name="T32" fmla="*/ 2147483647 w 32"/>
                    <a:gd name="T33" fmla="*/ 0 h 24"/>
                    <a:gd name="T34" fmla="*/ 2147483647 w 32"/>
                    <a:gd name="T35" fmla="*/ 0 h 24"/>
                    <a:gd name="T36" fmla="*/ 0 w 32"/>
                    <a:gd name="T37" fmla="*/ 2147483647 h 2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2"/>
                    <a:gd name="T58" fmla="*/ 0 h 24"/>
                    <a:gd name="T59" fmla="*/ 32 w 32"/>
                    <a:gd name="T60" fmla="*/ 24 h 2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2" h="24">
                      <a:moveTo>
                        <a:pt x="0" y="8"/>
                      </a:moveTo>
                      <a:lnTo>
                        <a:pt x="4" y="8"/>
                      </a:lnTo>
                      <a:lnTo>
                        <a:pt x="4" y="12"/>
                      </a:lnTo>
                      <a:lnTo>
                        <a:pt x="8" y="16"/>
                      </a:lnTo>
                      <a:lnTo>
                        <a:pt x="12" y="16"/>
                      </a:lnTo>
                      <a:lnTo>
                        <a:pt x="20" y="20"/>
                      </a:lnTo>
                      <a:lnTo>
                        <a:pt x="28" y="24"/>
                      </a:lnTo>
                      <a:lnTo>
                        <a:pt x="32" y="16"/>
                      </a:lnTo>
                      <a:lnTo>
                        <a:pt x="24" y="12"/>
                      </a:lnTo>
                      <a:lnTo>
                        <a:pt x="16" y="8"/>
                      </a:lnTo>
                      <a:lnTo>
                        <a:pt x="12" y="8"/>
                      </a:lnTo>
                      <a:lnTo>
                        <a:pt x="12" y="4"/>
                      </a:lnTo>
                      <a:lnTo>
                        <a:pt x="8" y="4"/>
                      </a:lnTo>
                      <a:lnTo>
                        <a:pt x="8" y="0"/>
                      </a:lnTo>
                      <a:lnTo>
                        <a:pt x="4" y="0"/>
                      </a:lnTo>
                      <a:lnTo>
                        <a:pt x="0" y="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7240" name="Freeform 202"/>
                <p:cNvSpPr>
                  <a:spLocks/>
                </p:cNvSpPr>
                <p:nvPr/>
              </p:nvSpPr>
              <p:spPr bwMode="auto">
                <a:xfrm>
                  <a:off x="1089025" y="2601913"/>
                  <a:ext cx="26988" cy="25400"/>
                </a:xfrm>
                <a:custGeom>
                  <a:avLst/>
                  <a:gdLst>
                    <a:gd name="T0" fmla="*/ 2147483647 w 17"/>
                    <a:gd name="T1" fmla="*/ 0 h 16"/>
                    <a:gd name="T2" fmla="*/ 2147483647 w 17"/>
                    <a:gd name="T3" fmla="*/ 0 h 16"/>
                    <a:gd name="T4" fmla="*/ 0 w 17"/>
                    <a:gd name="T5" fmla="*/ 0 h 16"/>
                    <a:gd name="T6" fmla="*/ 0 w 17"/>
                    <a:gd name="T7" fmla="*/ 2147483647 h 16"/>
                    <a:gd name="T8" fmla="*/ 0 w 17"/>
                    <a:gd name="T9" fmla="*/ 2147483647 h 16"/>
                    <a:gd name="T10" fmla="*/ 0 w 17"/>
                    <a:gd name="T11" fmla="*/ 2147483647 h 16"/>
                    <a:gd name="T12" fmla="*/ 0 w 17"/>
                    <a:gd name="T13" fmla="*/ 2147483647 h 16"/>
                    <a:gd name="T14" fmla="*/ 2147483647 w 17"/>
                    <a:gd name="T15" fmla="*/ 2147483647 h 16"/>
                    <a:gd name="T16" fmla="*/ 2147483647 w 17"/>
                    <a:gd name="T17" fmla="*/ 2147483647 h 16"/>
                    <a:gd name="T18" fmla="*/ 2147483647 w 17"/>
                    <a:gd name="T19" fmla="*/ 2147483647 h 16"/>
                    <a:gd name="T20" fmla="*/ 2147483647 w 17"/>
                    <a:gd name="T21" fmla="*/ 2147483647 h 16"/>
                    <a:gd name="T22" fmla="*/ 2147483647 w 17"/>
                    <a:gd name="T23" fmla="*/ 2147483647 h 16"/>
                    <a:gd name="T24" fmla="*/ 2147483647 w 17"/>
                    <a:gd name="T25" fmla="*/ 2147483647 h 16"/>
                    <a:gd name="T26" fmla="*/ 2147483647 w 17"/>
                    <a:gd name="T27" fmla="*/ 2147483647 h 16"/>
                    <a:gd name="T28" fmla="*/ 2147483647 w 17"/>
                    <a:gd name="T29" fmla="*/ 0 h 16"/>
                    <a:gd name="T30" fmla="*/ 2147483647 w 17"/>
                    <a:gd name="T31" fmla="*/ 0 h 16"/>
                    <a:gd name="T32" fmla="*/ 2147483647 w 17"/>
                    <a:gd name="T33" fmla="*/ 0 h 16"/>
                    <a:gd name="T34" fmla="*/ 2147483647 w 17"/>
                    <a:gd name="T35" fmla="*/ 0 h 1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7"/>
                    <a:gd name="T55" fmla="*/ 0 h 16"/>
                    <a:gd name="T56" fmla="*/ 17 w 17"/>
                    <a:gd name="T57" fmla="*/ 16 h 1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7" h="16">
                      <a:moveTo>
                        <a:pt x="8" y="0"/>
                      </a:moveTo>
                      <a:lnTo>
                        <a:pt x="4" y="0"/>
                      </a:lnTo>
                      <a:lnTo>
                        <a:pt x="0" y="0"/>
                      </a:lnTo>
                      <a:lnTo>
                        <a:pt x="0" y="4"/>
                      </a:lnTo>
                      <a:lnTo>
                        <a:pt x="0" y="8"/>
                      </a:lnTo>
                      <a:lnTo>
                        <a:pt x="0" y="12"/>
                      </a:lnTo>
                      <a:lnTo>
                        <a:pt x="4" y="16"/>
                      </a:lnTo>
                      <a:lnTo>
                        <a:pt x="8" y="16"/>
                      </a:lnTo>
                      <a:lnTo>
                        <a:pt x="13" y="16"/>
                      </a:lnTo>
                      <a:lnTo>
                        <a:pt x="13" y="12"/>
                      </a:lnTo>
                      <a:lnTo>
                        <a:pt x="17" y="12"/>
                      </a:lnTo>
                      <a:lnTo>
                        <a:pt x="17" y="8"/>
                      </a:lnTo>
                      <a:lnTo>
                        <a:pt x="17" y="4"/>
                      </a:lnTo>
                      <a:lnTo>
                        <a:pt x="13" y="0"/>
                      </a:lnTo>
                      <a:lnTo>
                        <a:pt x="8" y="0"/>
                      </a:lnTo>
                      <a:close/>
                    </a:path>
                  </a:pathLst>
                </a:custGeom>
                <a:solidFill>
                  <a:srgbClr val="4C4C4C"/>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7241" name="Freeform 203"/>
                <p:cNvSpPr>
                  <a:spLocks/>
                </p:cNvSpPr>
                <p:nvPr/>
              </p:nvSpPr>
              <p:spPr bwMode="auto">
                <a:xfrm>
                  <a:off x="1089025" y="2601913"/>
                  <a:ext cx="26988" cy="25400"/>
                </a:xfrm>
                <a:custGeom>
                  <a:avLst/>
                  <a:gdLst>
                    <a:gd name="T0" fmla="*/ 2147483647 w 17"/>
                    <a:gd name="T1" fmla="*/ 0 h 16"/>
                    <a:gd name="T2" fmla="*/ 2147483647 w 17"/>
                    <a:gd name="T3" fmla="*/ 0 h 16"/>
                    <a:gd name="T4" fmla="*/ 2147483647 w 17"/>
                    <a:gd name="T5" fmla="*/ 0 h 16"/>
                    <a:gd name="T6" fmla="*/ 0 w 17"/>
                    <a:gd name="T7" fmla="*/ 0 h 16"/>
                    <a:gd name="T8" fmla="*/ 0 w 17"/>
                    <a:gd name="T9" fmla="*/ 2147483647 h 16"/>
                    <a:gd name="T10" fmla="*/ 0 w 17"/>
                    <a:gd name="T11" fmla="*/ 2147483647 h 16"/>
                    <a:gd name="T12" fmla="*/ 0 w 17"/>
                    <a:gd name="T13" fmla="*/ 2147483647 h 16"/>
                    <a:gd name="T14" fmla="*/ 0 w 17"/>
                    <a:gd name="T15" fmla="*/ 2147483647 h 16"/>
                    <a:gd name="T16" fmla="*/ 0 w 17"/>
                    <a:gd name="T17" fmla="*/ 2147483647 h 16"/>
                    <a:gd name="T18" fmla="*/ 2147483647 w 17"/>
                    <a:gd name="T19" fmla="*/ 2147483647 h 16"/>
                    <a:gd name="T20" fmla="*/ 2147483647 w 17"/>
                    <a:gd name="T21" fmla="*/ 2147483647 h 16"/>
                    <a:gd name="T22" fmla="*/ 2147483647 w 17"/>
                    <a:gd name="T23" fmla="*/ 2147483647 h 16"/>
                    <a:gd name="T24" fmla="*/ 2147483647 w 17"/>
                    <a:gd name="T25" fmla="*/ 2147483647 h 16"/>
                    <a:gd name="T26" fmla="*/ 2147483647 w 17"/>
                    <a:gd name="T27" fmla="*/ 2147483647 h 16"/>
                    <a:gd name="T28" fmla="*/ 2147483647 w 17"/>
                    <a:gd name="T29" fmla="*/ 2147483647 h 16"/>
                    <a:gd name="T30" fmla="*/ 2147483647 w 17"/>
                    <a:gd name="T31" fmla="*/ 2147483647 h 16"/>
                    <a:gd name="T32" fmla="*/ 2147483647 w 17"/>
                    <a:gd name="T33" fmla="*/ 2147483647 h 16"/>
                    <a:gd name="T34" fmla="*/ 2147483647 w 17"/>
                    <a:gd name="T35" fmla="*/ 2147483647 h 16"/>
                    <a:gd name="T36" fmla="*/ 2147483647 w 17"/>
                    <a:gd name="T37" fmla="*/ 0 h 16"/>
                    <a:gd name="T38" fmla="*/ 2147483647 w 17"/>
                    <a:gd name="T39" fmla="*/ 0 h 16"/>
                    <a:gd name="T40" fmla="*/ 2147483647 w 17"/>
                    <a:gd name="T41" fmla="*/ 0 h 1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7"/>
                    <a:gd name="T64" fmla="*/ 0 h 16"/>
                    <a:gd name="T65" fmla="*/ 17 w 17"/>
                    <a:gd name="T66" fmla="*/ 16 h 1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7" h="16">
                      <a:moveTo>
                        <a:pt x="8" y="0"/>
                      </a:moveTo>
                      <a:lnTo>
                        <a:pt x="8" y="0"/>
                      </a:lnTo>
                      <a:lnTo>
                        <a:pt x="4" y="0"/>
                      </a:lnTo>
                      <a:lnTo>
                        <a:pt x="0" y="0"/>
                      </a:lnTo>
                      <a:lnTo>
                        <a:pt x="0" y="4"/>
                      </a:lnTo>
                      <a:lnTo>
                        <a:pt x="0" y="8"/>
                      </a:lnTo>
                      <a:lnTo>
                        <a:pt x="0" y="12"/>
                      </a:lnTo>
                      <a:lnTo>
                        <a:pt x="4" y="16"/>
                      </a:lnTo>
                      <a:lnTo>
                        <a:pt x="8" y="16"/>
                      </a:lnTo>
                      <a:lnTo>
                        <a:pt x="13" y="16"/>
                      </a:lnTo>
                      <a:lnTo>
                        <a:pt x="13" y="12"/>
                      </a:lnTo>
                      <a:lnTo>
                        <a:pt x="17" y="12"/>
                      </a:lnTo>
                      <a:lnTo>
                        <a:pt x="17" y="8"/>
                      </a:lnTo>
                      <a:lnTo>
                        <a:pt x="17" y="4"/>
                      </a:lnTo>
                      <a:lnTo>
                        <a:pt x="13" y="0"/>
                      </a:lnTo>
                      <a:lnTo>
                        <a:pt x="8" y="0"/>
                      </a:lnTo>
                    </a:path>
                  </a:pathLst>
                </a:custGeom>
                <a:noFill/>
                <a:ln w="0">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sp>
            <p:nvSpPr>
              <p:cNvPr id="57131" name="TextBox 1020"/>
              <p:cNvSpPr txBox="1">
                <a:spLocks noChangeArrowheads="1"/>
              </p:cNvSpPr>
              <p:nvPr/>
            </p:nvSpPr>
            <p:spPr bwMode="auto">
              <a:xfrm>
                <a:off x="381000" y="3075801"/>
                <a:ext cx="838200" cy="49135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r>
                  <a:rPr lang="en-US" sz="1200"/>
                  <a:t>Tor directory server</a:t>
                </a:r>
              </a:p>
            </p:txBody>
          </p:sp>
        </p:grpSp>
        <p:grpSp>
          <p:nvGrpSpPr>
            <p:cNvPr id="56330" name="Group 1244"/>
            <p:cNvGrpSpPr>
              <a:grpSpLocks/>
            </p:cNvGrpSpPr>
            <p:nvPr/>
          </p:nvGrpSpPr>
          <p:grpSpPr bwMode="auto">
            <a:xfrm>
              <a:off x="2743200" y="2514600"/>
              <a:ext cx="1038225" cy="762000"/>
              <a:chOff x="238124" y="2590800"/>
              <a:chExt cx="1038225" cy="762000"/>
            </a:xfrm>
          </p:grpSpPr>
          <p:grpSp>
            <p:nvGrpSpPr>
              <p:cNvPr id="57018" name="Group 114"/>
              <p:cNvGrpSpPr>
                <a:grpSpLocks noChangeAspect="1"/>
              </p:cNvGrpSpPr>
              <p:nvPr/>
            </p:nvGrpSpPr>
            <p:grpSpPr bwMode="auto">
              <a:xfrm>
                <a:off x="381002" y="2590800"/>
                <a:ext cx="735229" cy="503935"/>
                <a:chOff x="193675" y="2495550"/>
                <a:chExt cx="1185863" cy="812801"/>
              </a:xfrm>
            </p:grpSpPr>
            <p:sp>
              <p:nvSpPr>
                <p:cNvPr id="57020" name="Freeform 94"/>
                <p:cNvSpPr>
                  <a:spLocks/>
                </p:cNvSpPr>
                <p:nvPr/>
              </p:nvSpPr>
              <p:spPr bwMode="auto">
                <a:xfrm>
                  <a:off x="684213" y="2995613"/>
                  <a:ext cx="379413" cy="212725"/>
                </a:xfrm>
                <a:custGeom>
                  <a:avLst/>
                  <a:gdLst>
                    <a:gd name="T0" fmla="*/ 0 w 239"/>
                    <a:gd name="T1" fmla="*/ 2147483647 h 134"/>
                    <a:gd name="T2" fmla="*/ 2147483647 w 239"/>
                    <a:gd name="T3" fmla="*/ 2147483647 h 134"/>
                    <a:gd name="T4" fmla="*/ 2147483647 w 239"/>
                    <a:gd name="T5" fmla="*/ 2147483647 h 134"/>
                    <a:gd name="T6" fmla="*/ 2147483647 w 239"/>
                    <a:gd name="T7" fmla="*/ 0 h 134"/>
                    <a:gd name="T8" fmla="*/ 0 w 239"/>
                    <a:gd name="T9" fmla="*/ 2147483647 h 134"/>
                    <a:gd name="T10" fmla="*/ 0 w 239"/>
                    <a:gd name="T11" fmla="*/ 2147483647 h 134"/>
                    <a:gd name="T12" fmla="*/ 0 60000 65536"/>
                    <a:gd name="T13" fmla="*/ 0 60000 65536"/>
                    <a:gd name="T14" fmla="*/ 0 60000 65536"/>
                    <a:gd name="T15" fmla="*/ 0 60000 65536"/>
                    <a:gd name="T16" fmla="*/ 0 60000 65536"/>
                    <a:gd name="T17" fmla="*/ 0 60000 65536"/>
                    <a:gd name="T18" fmla="*/ 0 w 239"/>
                    <a:gd name="T19" fmla="*/ 0 h 134"/>
                    <a:gd name="T20" fmla="*/ 239 w 239"/>
                    <a:gd name="T21" fmla="*/ 134 h 134"/>
                  </a:gdLst>
                  <a:ahLst/>
                  <a:cxnLst>
                    <a:cxn ang="T12">
                      <a:pos x="T0" y="T1"/>
                    </a:cxn>
                    <a:cxn ang="T13">
                      <a:pos x="T2" y="T3"/>
                    </a:cxn>
                    <a:cxn ang="T14">
                      <a:pos x="T4" y="T5"/>
                    </a:cxn>
                    <a:cxn ang="T15">
                      <a:pos x="T6" y="T7"/>
                    </a:cxn>
                    <a:cxn ang="T16">
                      <a:pos x="T8" y="T9"/>
                    </a:cxn>
                    <a:cxn ang="T17">
                      <a:pos x="T10" y="T11"/>
                    </a:cxn>
                  </a:cxnLst>
                  <a:rect l="T18" t="T19" r="T20" b="T21"/>
                  <a:pathLst>
                    <a:path w="239" h="134">
                      <a:moveTo>
                        <a:pt x="0" y="47"/>
                      </a:moveTo>
                      <a:lnTo>
                        <a:pt x="81" y="83"/>
                      </a:lnTo>
                      <a:lnTo>
                        <a:pt x="239" y="134"/>
                      </a:lnTo>
                      <a:lnTo>
                        <a:pt x="239" y="0"/>
                      </a:lnTo>
                      <a:lnTo>
                        <a:pt x="0" y="47"/>
                      </a:lnTo>
                      <a:close/>
                    </a:path>
                  </a:pathLst>
                </a:custGeom>
                <a:solidFill>
                  <a:srgbClr val="191919"/>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7021" name="Freeform 95"/>
                <p:cNvSpPr>
                  <a:spLocks/>
                </p:cNvSpPr>
                <p:nvPr/>
              </p:nvSpPr>
              <p:spPr bwMode="auto">
                <a:xfrm>
                  <a:off x="677863" y="3063875"/>
                  <a:ext cx="141288" cy="69850"/>
                </a:xfrm>
                <a:custGeom>
                  <a:avLst/>
                  <a:gdLst>
                    <a:gd name="T0" fmla="*/ 2147483647 w 89"/>
                    <a:gd name="T1" fmla="*/ 2147483647 h 44"/>
                    <a:gd name="T2" fmla="*/ 2147483647 w 89"/>
                    <a:gd name="T3" fmla="*/ 2147483647 h 44"/>
                    <a:gd name="T4" fmla="*/ 2147483647 w 89"/>
                    <a:gd name="T5" fmla="*/ 0 h 44"/>
                    <a:gd name="T6" fmla="*/ 0 w 89"/>
                    <a:gd name="T7" fmla="*/ 2147483647 h 44"/>
                    <a:gd name="T8" fmla="*/ 2147483647 w 89"/>
                    <a:gd name="T9" fmla="*/ 2147483647 h 44"/>
                    <a:gd name="T10" fmla="*/ 2147483647 w 89"/>
                    <a:gd name="T11" fmla="*/ 2147483647 h 44"/>
                    <a:gd name="T12" fmla="*/ 2147483647 w 89"/>
                    <a:gd name="T13" fmla="*/ 2147483647 h 44"/>
                    <a:gd name="T14" fmla="*/ 2147483647 w 89"/>
                    <a:gd name="T15" fmla="*/ 2147483647 h 44"/>
                    <a:gd name="T16" fmla="*/ 2147483647 w 89"/>
                    <a:gd name="T17" fmla="*/ 2147483647 h 44"/>
                    <a:gd name="T18" fmla="*/ 2147483647 w 89"/>
                    <a:gd name="T19" fmla="*/ 2147483647 h 44"/>
                    <a:gd name="T20" fmla="*/ 2147483647 w 89"/>
                    <a:gd name="T21" fmla="*/ 2147483647 h 44"/>
                    <a:gd name="T22" fmla="*/ 2147483647 w 89"/>
                    <a:gd name="T23" fmla="*/ 2147483647 h 4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9"/>
                    <a:gd name="T37" fmla="*/ 0 h 44"/>
                    <a:gd name="T38" fmla="*/ 89 w 89"/>
                    <a:gd name="T39" fmla="*/ 44 h 4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9" h="44">
                      <a:moveTo>
                        <a:pt x="89" y="32"/>
                      </a:moveTo>
                      <a:lnTo>
                        <a:pt x="89" y="36"/>
                      </a:lnTo>
                      <a:lnTo>
                        <a:pt x="4" y="0"/>
                      </a:lnTo>
                      <a:lnTo>
                        <a:pt x="0" y="8"/>
                      </a:lnTo>
                      <a:lnTo>
                        <a:pt x="85" y="44"/>
                      </a:lnTo>
                      <a:lnTo>
                        <a:pt x="89" y="44"/>
                      </a:lnTo>
                      <a:lnTo>
                        <a:pt x="89" y="40"/>
                      </a:lnTo>
                      <a:lnTo>
                        <a:pt x="89" y="36"/>
                      </a:lnTo>
                      <a:lnTo>
                        <a:pt x="89" y="32"/>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7022" name="Freeform 96"/>
                <p:cNvSpPr>
                  <a:spLocks/>
                </p:cNvSpPr>
                <p:nvPr/>
              </p:nvSpPr>
              <p:spPr bwMode="auto">
                <a:xfrm>
                  <a:off x="812800" y="3114675"/>
                  <a:ext cx="263525" cy="100013"/>
                </a:xfrm>
                <a:custGeom>
                  <a:avLst/>
                  <a:gdLst>
                    <a:gd name="T0" fmla="*/ 2147483647 w 166"/>
                    <a:gd name="T1" fmla="*/ 2147483647 h 63"/>
                    <a:gd name="T2" fmla="*/ 2147483647 w 166"/>
                    <a:gd name="T3" fmla="*/ 2147483647 h 63"/>
                    <a:gd name="T4" fmla="*/ 2147483647 w 166"/>
                    <a:gd name="T5" fmla="*/ 0 h 63"/>
                    <a:gd name="T6" fmla="*/ 0 w 166"/>
                    <a:gd name="T7" fmla="*/ 2147483647 h 63"/>
                    <a:gd name="T8" fmla="*/ 2147483647 w 166"/>
                    <a:gd name="T9" fmla="*/ 2147483647 h 63"/>
                    <a:gd name="T10" fmla="*/ 2147483647 w 166"/>
                    <a:gd name="T11" fmla="*/ 2147483647 h 63"/>
                    <a:gd name="T12" fmla="*/ 2147483647 w 166"/>
                    <a:gd name="T13" fmla="*/ 2147483647 h 63"/>
                    <a:gd name="T14" fmla="*/ 2147483647 w 166"/>
                    <a:gd name="T15" fmla="*/ 2147483647 h 63"/>
                    <a:gd name="T16" fmla="*/ 2147483647 w 166"/>
                    <a:gd name="T17" fmla="*/ 2147483647 h 63"/>
                    <a:gd name="T18" fmla="*/ 2147483647 w 166"/>
                    <a:gd name="T19" fmla="*/ 2147483647 h 63"/>
                    <a:gd name="T20" fmla="*/ 2147483647 w 166"/>
                    <a:gd name="T21" fmla="*/ 2147483647 h 63"/>
                    <a:gd name="T22" fmla="*/ 2147483647 w 166"/>
                    <a:gd name="T23" fmla="*/ 2147483647 h 6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66"/>
                    <a:gd name="T37" fmla="*/ 0 h 63"/>
                    <a:gd name="T38" fmla="*/ 166 w 166"/>
                    <a:gd name="T39" fmla="*/ 63 h 6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66" h="63">
                      <a:moveTo>
                        <a:pt x="154" y="59"/>
                      </a:moveTo>
                      <a:lnTo>
                        <a:pt x="162" y="51"/>
                      </a:lnTo>
                      <a:lnTo>
                        <a:pt x="4" y="0"/>
                      </a:lnTo>
                      <a:lnTo>
                        <a:pt x="0" y="12"/>
                      </a:lnTo>
                      <a:lnTo>
                        <a:pt x="158" y="63"/>
                      </a:lnTo>
                      <a:lnTo>
                        <a:pt x="166" y="59"/>
                      </a:lnTo>
                      <a:lnTo>
                        <a:pt x="158" y="63"/>
                      </a:lnTo>
                      <a:lnTo>
                        <a:pt x="162" y="63"/>
                      </a:lnTo>
                      <a:lnTo>
                        <a:pt x="166" y="59"/>
                      </a:lnTo>
                      <a:lnTo>
                        <a:pt x="162" y="55"/>
                      </a:lnTo>
                      <a:lnTo>
                        <a:pt x="162" y="51"/>
                      </a:lnTo>
                      <a:lnTo>
                        <a:pt x="154" y="59"/>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7023" name="Freeform 97"/>
                <p:cNvSpPr>
                  <a:spLocks/>
                </p:cNvSpPr>
                <p:nvPr/>
              </p:nvSpPr>
              <p:spPr bwMode="auto">
                <a:xfrm>
                  <a:off x="1050925" y="2989263"/>
                  <a:ext cx="25400" cy="219075"/>
                </a:xfrm>
                <a:custGeom>
                  <a:avLst/>
                  <a:gdLst>
                    <a:gd name="T0" fmla="*/ 2147483647 w 16"/>
                    <a:gd name="T1" fmla="*/ 2147483647 h 138"/>
                    <a:gd name="T2" fmla="*/ 0 w 16"/>
                    <a:gd name="T3" fmla="*/ 2147483647 h 138"/>
                    <a:gd name="T4" fmla="*/ 2147483647 w 16"/>
                    <a:gd name="T5" fmla="*/ 2147483647 h 138"/>
                    <a:gd name="T6" fmla="*/ 2147483647 w 16"/>
                    <a:gd name="T7" fmla="*/ 2147483647 h 138"/>
                    <a:gd name="T8" fmla="*/ 2147483647 w 16"/>
                    <a:gd name="T9" fmla="*/ 2147483647 h 138"/>
                    <a:gd name="T10" fmla="*/ 2147483647 w 16"/>
                    <a:gd name="T11" fmla="*/ 0 h 138"/>
                    <a:gd name="T12" fmla="*/ 2147483647 w 16"/>
                    <a:gd name="T13" fmla="*/ 2147483647 h 138"/>
                    <a:gd name="T14" fmla="*/ 2147483647 w 16"/>
                    <a:gd name="T15" fmla="*/ 2147483647 h 138"/>
                    <a:gd name="T16" fmla="*/ 2147483647 w 16"/>
                    <a:gd name="T17" fmla="*/ 0 h 138"/>
                    <a:gd name="T18" fmla="*/ 2147483647 w 16"/>
                    <a:gd name="T19" fmla="*/ 2147483647 h 138"/>
                    <a:gd name="T20" fmla="*/ 0 w 16"/>
                    <a:gd name="T21" fmla="*/ 2147483647 h 138"/>
                    <a:gd name="T22" fmla="*/ 2147483647 w 16"/>
                    <a:gd name="T23" fmla="*/ 2147483647 h 13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6"/>
                    <a:gd name="T37" fmla="*/ 0 h 138"/>
                    <a:gd name="T38" fmla="*/ 16 w 16"/>
                    <a:gd name="T39" fmla="*/ 138 h 13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6" h="138">
                      <a:moveTo>
                        <a:pt x="8" y="12"/>
                      </a:moveTo>
                      <a:lnTo>
                        <a:pt x="0" y="4"/>
                      </a:lnTo>
                      <a:lnTo>
                        <a:pt x="4" y="138"/>
                      </a:lnTo>
                      <a:lnTo>
                        <a:pt x="16" y="138"/>
                      </a:lnTo>
                      <a:lnTo>
                        <a:pt x="12" y="4"/>
                      </a:lnTo>
                      <a:lnTo>
                        <a:pt x="4" y="0"/>
                      </a:lnTo>
                      <a:lnTo>
                        <a:pt x="12" y="4"/>
                      </a:lnTo>
                      <a:lnTo>
                        <a:pt x="8" y="4"/>
                      </a:lnTo>
                      <a:lnTo>
                        <a:pt x="8" y="0"/>
                      </a:lnTo>
                      <a:lnTo>
                        <a:pt x="4" y="4"/>
                      </a:lnTo>
                      <a:lnTo>
                        <a:pt x="0" y="4"/>
                      </a:lnTo>
                      <a:lnTo>
                        <a:pt x="8" y="12"/>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7024" name="Freeform 98"/>
                <p:cNvSpPr>
                  <a:spLocks/>
                </p:cNvSpPr>
                <p:nvPr/>
              </p:nvSpPr>
              <p:spPr bwMode="auto">
                <a:xfrm>
                  <a:off x="677863" y="2989263"/>
                  <a:ext cx="385763" cy="87313"/>
                </a:xfrm>
                <a:custGeom>
                  <a:avLst/>
                  <a:gdLst>
                    <a:gd name="T0" fmla="*/ 2147483647 w 243"/>
                    <a:gd name="T1" fmla="*/ 2147483647 h 55"/>
                    <a:gd name="T2" fmla="*/ 2147483647 w 243"/>
                    <a:gd name="T3" fmla="*/ 2147483647 h 55"/>
                    <a:gd name="T4" fmla="*/ 2147483647 w 243"/>
                    <a:gd name="T5" fmla="*/ 2147483647 h 55"/>
                    <a:gd name="T6" fmla="*/ 2147483647 w 243"/>
                    <a:gd name="T7" fmla="*/ 0 h 55"/>
                    <a:gd name="T8" fmla="*/ 2147483647 w 243"/>
                    <a:gd name="T9" fmla="*/ 2147483647 h 55"/>
                    <a:gd name="T10" fmla="*/ 0 w 243"/>
                    <a:gd name="T11" fmla="*/ 2147483647 h 55"/>
                    <a:gd name="T12" fmla="*/ 2147483647 w 243"/>
                    <a:gd name="T13" fmla="*/ 2147483647 h 55"/>
                    <a:gd name="T14" fmla="*/ 0 w 243"/>
                    <a:gd name="T15" fmla="*/ 2147483647 h 55"/>
                    <a:gd name="T16" fmla="*/ 0 w 243"/>
                    <a:gd name="T17" fmla="*/ 2147483647 h 55"/>
                    <a:gd name="T18" fmla="*/ 0 w 243"/>
                    <a:gd name="T19" fmla="*/ 2147483647 h 55"/>
                    <a:gd name="T20" fmla="*/ 2147483647 w 243"/>
                    <a:gd name="T21" fmla="*/ 2147483647 h 55"/>
                    <a:gd name="T22" fmla="*/ 2147483647 w 243"/>
                    <a:gd name="T23" fmla="*/ 2147483647 h 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43"/>
                    <a:gd name="T37" fmla="*/ 0 h 55"/>
                    <a:gd name="T38" fmla="*/ 243 w 243"/>
                    <a:gd name="T39" fmla="*/ 55 h 5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43" h="55">
                      <a:moveTo>
                        <a:pt x="4" y="47"/>
                      </a:moveTo>
                      <a:lnTo>
                        <a:pt x="4" y="55"/>
                      </a:lnTo>
                      <a:lnTo>
                        <a:pt x="243" y="12"/>
                      </a:lnTo>
                      <a:lnTo>
                        <a:pt x="239" y="0"/>
                      </a:lnTo>
                      <a:lnTo>
                        <a:pt x="4" y="47"/>
                      </a:lnTo>
                      <a:lnTo>
                        <a:pt x="0" y="55"/>
                      </a:lnTo>
                      <a:lnTo>
                        <a:pt x="4" y="47"/>
                      </a:lnTo>
                      <a:lnTo>
                        <a:pt x="0" y="47"/>
                      </a:lnTo>
                      <a:lnTo>
                        <a:pt x="0" y="51"/>
                      </a:lnTo>
                      <a:lnTo>
                        <a:pt x="0" y="55"/>
                      </a:lnTo>
                      <a:lnTo>
                        <a:pt x="4" y="55"/>
                      </a:lnTo>
                      <a:lnTo>
                        <a:pt x="4" y="47"/>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7025" name="Freeform 99"/>
                <p:cNvSpPr>
                  <a:spLocks/>
                </p:cNvSpPr>
                <p:nvPr/>
              </p:nvSpPr>
              <p:spPr bwMode="auto">
                <a:xfrm>
                  <a:off x="754063" y="3127375"/>
                  <a:ext cx="258763" cy="174625"/>
                </a:xfrm>
                <a:custGeom>
                  <a:avLst/>
                  <a:gdLst>
                    <a:gd name="T0" fmla="*/ 2147483647 w 163"/>
                    <a:gd name="T1" fmla="*/ 0 h 110"/>
                    <a:gd name="T2" fmla="*/ 2147483647 w 163"/>
                    <a:gd name="T3" fmla="*/ 2147483647 h 110"/>
                    <a:gd name="T4" fmla="*/ 0 w 163"/>
                    <a:gd name="T5" fmla="*/ 2147483647 h 110"/>
                    <a:gd name="T6" fmla="*/ 0 w 163"/>
                    <a:gd name="T7" fmla="*/ 2147483647 h 110"/>
                    <a:gd name="T8" fmla="*/ 2147483647 w 163"/>
                    <a:gd name="T9" fmla="*/ 2147483647 h 110"/>
                    <a:gd name="T10" fmla="*/ 2147483647 w 163"/>
                    <a:gd name="T11" fmla="*/ 0 h 110"/>
                    <a:gd name="T12" fmla="*/ 2147483647 w 163"/>
                    <a:gd name="T13" fmla="*/ 0 h 110"/>
                    <a:gd name="T14" fmla="*/ 0 60000 65536"/>
                    <a:gd name="T15" fmla="*/ 0 60000 65536"/>
                    <a:gd name="T16" fmla="*/ 0 60000 65536"/>
                    <a:gd name="T17" fmla="*/ 0 60000 65536"/>
                    <a:gd name="T18" fmla="*/ 0 60000 65536"/>
                    <a:gd name="T19" fmla="*/ 0 60000 65536"/>
                    <a:gd name="T20" fmla="*/ 0 60000 65536"/>
                    <a:gd name="T21" fmla="*/ 0 w 163"/>
                    <a:gd name="T22" fmla="*/ 0 h 110"/>
                    <a:gd name="T23" fmla="*/ 163 w 163"/>
                    <a:gd name="T24" fmla="*/ 110 h 1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3" h="110">
                      <a:moveTo>
                        <a:pt x="163" y="0"/>
                      </a:moveTo>
                      <a:lnTo>
                        <a:pt x="163" y="43"/>
                      </a:lnTo>
                      <a:lnTo>
                        <a:pt x="0" y="110"/>
                      </a:lnTo>
                      <a:lnTo>
                        <a:pt x="0" y="94"/>
                      </a:lnTo>
                      <a:lnTo>
                        <a:pt x="33" y="43"/>
                      </a:lnTo>
                      <a:lnTo>
                        <a:pt x="163" y="0"/>
                      </a:lnTo>
                      <a:close/>
                    </a:path>
                  </a:pathLst>
                </a:custGeom>
                <a:solidFill>
                  <a:srgbClr val="CCCCCC"/>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7026" name="Freeform 100"/>
                <p:cNvSpPr>
                  <a:spLocks/>
                </p:cNvSpPr>
                <p:nvPr/>
              </p:nvSpPr>
              <p:spPr bwMode="auto">
                <a:xfrm>
                  <a:off x="1000125" y="3127375"/>
                  <a:ext cx="19050" cy="74613"/>
                </a:xfrm>
                <a:custGeom>
                  <a:avLst/>
                  <a:gdLst>
                    <a:gd name="T0" fmla="*/ 2147483647 w 12"/>
                    <a:gd name="T1" fmla="*/ 2147483647 h 47"/>
                    <a:gd name="T2" fmla="*/ 2147483647 w 12"/>
                    <a:gd name="T3" fmla="*/ 2147483647 h 47"/>
                    <a:gd name="T4" fmla="*/ 2147483647 w 12"/>
                    <a:gd name="T5" fmla="*/ 0 h 47"/>
                    <a:gd name="T6" fmla="*/ 0 w 12"/>
                    <a:gd name="T7" fmla="*/ 0 h 47"/>
                    <a:gd name="T8" fmla="*/ 0 w 12"/>
                    <a:gd name="T9" fmla="*/ 2147483647 h 47"/>
                    <a:gd name="T10" fmla="*/ 2147483647 w 12"/>
                    <a:gd name="T11" fmla="*/ 2147483647 h 47"/>
                    <a:gd name="T12" fmla="*/ 0 w 12"/>
                    <a:gd name="T13" fmla="*/ 2147483647 h 47"/>
                    <a:gd name="T14" fmla="*/ 2147483647 w 12"/>
                    <a:gd name="T15" fmla="*/ 2147483647 h 47"/>
                    <a:gd name="T16" fmla="*/ 2147483647 w 12"/>
                    <a:gd name="T17" fmla="*/ 2147483647 h 47"/>
                    <a:gd name="T18" fmla="*/ 2147483647 w 12"/>
                    <a:gd name="T19" fmla="*/ 2147483647 h 47"/>
                    <a:gd name="T20" fmla="*/ 2147483647 w 12"/>
                    <a:gd name="T21" fmla="*/ 2147483647 h 47"/>
                    <a:gd name="T22" fmla="*/ 2147483647 w 12"/>
                    <a:gd name="T23" fmla="*/ 2147483647 h 4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47"/>
                    <a:gd name="T38" fmla="*/ 12 w 12"/>
                    <a:gd name="T39" fmla="*/ 47 h 4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47">
                      <a:moveTo>
                        <a:pt x="8" y="47"/>
                      </a:moveTo>
                      <a:lnTo>
                        <a:pt x="12" y="43"/>
                      </a:lnTo>
                      <a:lnTo>
                        <a:pt x="12" y="0"/>
                      </a:lnTo>
                      <a:lnTo>
                        <a:pt x="0" y="0"/>
                      </a:lnTo>
                      <a:lnTo>
                        <a:pt x="0" y="43"/>
                      </a:lnTo>
                      <a:lnTo>
                        <a:pt x="4" y="39"/>
                      </a:lnTo>
                      <a:lnTo>
                        <a:pt x="0" y="43"/>
                      </a:lnTo>
                      <a:lnTo>
                        <a:pt x="4" y="47"/>
                      </a:lnTo>
                      <a:lnTo>
                        <a:pt x="8" y="47"/>
                      </a:lnTo>
                      <a:lnTo>
                        <a:pt x="12" y="43"/>
                      </a:lnTo>
                      <a:lnTo>
                        <a:pt x="8" y="47"/>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7027" name="Freeform 101"/>
                <p:cNvSpPr>
                  <a:spLocks/>
                </p:cNvSpPr>
                <p:nvPr/>
              </p:nvSpPr>
              <p:spPr bwMode="auto">
                <a:xfrm>
                  <a:off x="747713" y="3189288"/>
                  <a:ext cx="265113" cy="119063"/>
                </a:xfrm>
                <a:custGeom>
                  <a:avLst/>
                  <a:gdLst>
                    <a:gd name="T0" fmla="*/ 0 w 167"/>
                    <a:gd name="T1" fmla="*/ 2147483647 h 75"/>
                    <a:gd name="T2" fmla="*/ 2147483647 w 167"/>
                    <a:gd name="T3" fmla="*/ 2147483647 h 75"/>
                    <a:gd name="T4" fmla="*/ 2147483647 w 167"/>
                    <a:gd name="T5" fmla="*/ 2147483647 h 75"/>
                    <a:gd name="T6" fmla="*/ 2147483647 w 167"/>
                    <a:gd name="T7" fmla="*/ 0 h 75"/>
                    <a:gd name="T8" fmla="*/ 2147483647 w 167"/>
                    <a:gd name="T9" fmla="*/ 2147483647 h 75"/>
                    <a:gd name="T10" fmla="*/ 2147483647 w 167"/>
                    <a:gd name="T11" fmla="*/ 2147483647 h 75"/>
                    <a:gd name="T12" fmla="*/ 2147483647 w 167"/>
                    <a:gd name="T13" fmla="*/ 2147483647 h 75"/>
                    <a:gd name="T14" fmla="*/ 0 w 167"/>
                    <a:gd name="T15" fmla="*/ 2147483647 h 75"/>
                    <a:gd name="T16" fmla="*/ 0 w 167"/>
                    <a:gd name="T17" fmla="*/ 2147483647 h 75"/>
                    <a:gd name="T18" fmla="*/ 2147483647 w 167"/>
                    <a:gd name="T19" fmla="*/ 2147483647 h 75"/>
                    <a:gd name="T20" fmla="*/ 2147483647 w 167"/>
                    <a:gd name="T21" fmla="*/ 2147483647 h 75"/>
                    <a:gd name="T22" fmla="*/ 0 w 167"/>
                    <a:gd name="T23" fmla="*/ 2147483647 h 7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67"/>
                    <a:gd name="T37" fmla="*/ 0 h 75"/>
                    <a:gd name="T38" fmla="*/ 167 w 167"/>
                    <a:gd name="T39" fmla="*/ 75 h 7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67" h="75">
                      <a:moveTo>
                        <a:pt x="0" y="71"/>
                      </a:moveTo>
                      <a:lnTo>
                        <a:pt x="8" y="75"/>
                      </a:lnTo>
                      <a:lnTo>
                        <a:pt x="167" y="8"/>
                      </a:lnTo>
                      <a:lnTo>
                        <a:pt x="163" y="0"/>
                      </a:lnTo>
                      <a:lnTo>
                        <a:pt x="4" y="67"/>
                      </a:lnTo>
                      <a:lnTo>
                        <a:pt x="8" y="71"/>
                      </a:lnTo>
                      <a:lnTo>
                        <a:pt x="4" y="67"/>
                      </a:lnTo>
                      <a:lnTo>
                        <a:pt x="0" y="71"/>
                      </a:lnTo>
                      <a:lnTo>
                        <a:pt x="4" y="75"/>
                      </a:lnTo>
                      <a:lnTo>
                        <a:pt x="8" y="75"/>
                      </a:lnTo>
                      <a:lnTo>
                        <a:pt x="0" y="71"/>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7028" name="Freeform 102"/>
                <p:cNvSpPr>
                  <a:spLocks/>
                </p:cNvSpPr>
                <p:nvPr/>
              </p:nvSpPr>
              <p:spPr bwMode="auto">
                <a:xfrm>
                  <a:off x="747713" y="3270250"/>
                  <a:ext cx="12700" cy="31750"/>
                </a:xfrm>
                <a:custGeom>
                  <a:avLst/>
                  <a:gdLst>
                    <a:gd name="T0" fmla="*/ 0 w 8"/>
                    <a:gd name="T1" fmla="*/ 0 h 20"/>
                    <a:gd name="T2" fmla="*/ 0 w 8"/>
                    <a:gd name="T3" fmla="*/ 2147483647 h 20"/>
                    <a:gd name="T4" fmla="*/ 0 w 8"/>
                    <a:gd name="T5" fmla="*/ 2147483647 h 20"/>
                    <a:gd name="T6" fmla="*/ 2147483647 w 8"/>
                    <a:gd name="T7" fmla="*/ 2147483647 h 20"/>
                    <a:gd name="T8" fmla="*/ 2147483647 w 8"/>
                    <a:gd name="T9" fmla="*/ 2147483647 h 20"/>
                    <a:gd name="T10" fmla="*/ 2147483647 w 8"/>
                    <a:gd name="T11" fmla="*/ 2147483647 h 20"/>
                    <a:gd name="T12" fmla="*/ 2147483647 w 8"/>
                    <a:gd name="T13" fmla="*/ 2147483647 h 20"/>
                    <a:gd name="T14" fmla="*/ 2147483647 w 8"/>
                    <a:gd name="T15" fmla="*/ 0 h 20"/>
                    <a:gd name="T16" fmla="*/ 2147483647 w 8"/>
                    <a:gd name="T17" fmla="*/ 0 h 20"/>
                    <a:gd name="T18" fmla="*/ 0 w 8"/>
                    <a:gd name="T19" fmla="*/ 0 h 20"/>
                    <a:gd name="T20" fmla="*/ 0 w 8"/>
                    <a:gd name="T21" fmla="*/ 2147483647 h 20"/>
                    <a:gd name="T22" fmla="*/ 0 w 8"/>
                    <a:gd name="T23" fmla="*/ 0 h 2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20"/>
                    <a:gd name="T38" fmla="*/ 8 w 8"/>
                    <a:gd name="T39" fmla="*/ 20 h 2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20">
                      <a:moveTo>
                        <a:pt x="0" y="0"/>
                      </a:moveTo>
                      <a:lnTo>
                        <a:pt x="0" y="4"/>
                      </a:lnTo>
                      <a:lnTo>
                        <a:pt x="0" y="20"/>
                      </a:lnTo>
                      <a:lnTo>
                        <a:pt x="8" y="20"/>
                      </a:lnTo>
                      <a:lnTo>
                        <a:pt x="8" y="4"/>
                      </a:lnTo>
                      <a:lnTo>
                        <a:pt x="8" y="0"/>
                      </a:lnTo>
                      <a:lnTo>
                        <a:pt x="4" y="0"/>
                      </a:lnTo>
                      <a:lnTo>
                        <a:pt x="0" y="0"/>
                      </a:lnTo>
                      <a:lnTo>
                        <a:pt x="0" y="4"/>
                      </a:lnTo>
                      <a:lnTo>
                        <a:pt x="0"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7029" name="Freeform 103"/>
                <p:cNvSpPr>
                  <a:spLocks/>
                </p:cNvSpPr>
                <p:nvPr/>
              </p:nvSpPr>
              <p:spPr bwMode="auto">
                <a:xfrm>
                  <a:off x="747713" y="3189288"/>
                  <a:ext cx="65088" cy="87313"/>
                </a:xfrm>
                <a:custGeom>
                  <a:avLst/>
                  <a:gdLst>
                    <a:gd name="T0" fmla="*/ 2147483647 w 41"/>
                    <a:gd name="T1" fmla="*/ 0 h 55"/>
                    <a:gd name="T2" fmla="*/ 2147483647 w 41"/>
                    <a:gd name="T3" fmla="*/ 2147483647 h 55"/>
                    <a:gd name="T4" fmla="*/ 0 w 41"/>
                    <a:gd name="T5" fmla="*/ 2147483647 h 55"/>
                    <a:gd name="T6" fmla="*/ 2147483647 w 41"/>
                    <a:gd name="T7" fmla="*/ 2147483647 h 55"/>
                    <a:gd name="T8" fmla="*/ 2147483647 w 41"/>
                    <a:gd name="T9" fmla="*/ 2147483647 h 55"/>
                    <a:gd name="T10" fmla="*/ 2147483647 w 41"/>
                    <a:gd name="T11" fmla="*/ 2147483647 h 55"/>
                    <a:gd name="T12" fmla="*/ 2147483647 w 41"/>
                    <a:gd name="T13" fmla="*/ 2147483647 h 55"/>
                    <a:gd name="T14" fmla="*/ 2147483647 w 41"/>
                    <a:gd name="T15" fmla="*/ 2147483647 h 55"/>
                    <a:gd name="T16" fmla="*/ 2147483647 w 41"/>
                    <a:gd name="T17" fmla="*/ 0 h 55"/>
                    <a:gd name="T18" fmla="*/ 2147483647 w 41"/>
                    <a:gd name="T19" fmla="*/ 0 h 55"/>
                    <a:gd name="T20" fmla="*/ 2147483647 w 41"/>
                    <a:gd name="T21" fmla="*/ 2147483647 h 55"/>
                    <a:gd name="T22" fmla="*/ 2147483647 w 41"/>
                    <a:gd name="T23" fmla="*/ 0 h 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1"/>
                    <a:gd name="T37" fmla="*/ 0 h 55"/>
                    <a:gd name="T38" fmla="*/ 41 w 41"/>
                    <a:gd name="T39" fmla="*/ 55 h 5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1" h="55">
                      <a:moveTo>
                        <a:pt x="33" y="0"/>
                      </a:moveTo>
                      <a:lnTo>
                        <a:pt x="33" y="4"/>
                      </a:lnTo>
                      <a:lnTo>
                        <a:pt x="0" y="51"/>
                      </a:lnTo>
                      <a:lnTo>
                        <a:pt x="8" y="55"/>
                      </a:lnTo>
                      <a:lnTo>
                        <a:pt x="41" y="8"/>
                      </a:lnTo>
                      <a:lnTo>
                        <a:pt x="37" y="8"/>
                      </a:lnTo>
                      <a:lnTo>
                        <a:pt x="41" y="8"/>
                      </a:lnTo>
                      <a:lnTo>
                        <a:pt x="41" y="4"/>
                      </a:lnTo>
                      <a:lnTo>
                        <a:pt x="37" y="0"/>
                      </a:lnTo>
                      <a:lnTo>
                        <a:pt x="33" y="0"/>
                      </a:lnTo>
                      <a:lnTo>
                        <a:pt x="33" y="4"/>
                      </a:lnTo>
                      <a:lnTo>
                        <a:pt x="33"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7030" name="Freeform 104"/>
                <p:cNvSpPr>
                  <a:spLocks/>
                </p:cNvSpPr>
                <p:nvPr/>
              </p:nvSpPr>
              <p:spPr bwMode="auto">
                <a:xfrm>
                  <a:off x="800100" y="3121025"/>
                  <a:ext cx="219075" cy="80963"/>
                </a:xfrm>
                <a:custGeom>
                  <a:avLst/>
                  <a:gdLst>
                    <a:gd name="T0" fmla="*/ 2147483647 w 138"/>
                    <a:gd name="T1" fmla="*/ 2147483647 h 51"/>
                    <a:gd name="T2" fmla="*/ 2147483647 w 138"/>
                    <a:gd name="T3" fmla="*/ 0 h 51"/>
                    <a:gd name="T4" fmla="*/ 0 w 138"/>
                    <a:gd name="T5" fmla="*/ 2147483647 h 51"/>
                    <a:gd name="T6" fmla="*/ 2147483647 w 138"/>
                    <a:gd name="T7" fmla="*/ 2147483647 h 51"/>
                    <a:gd name="T8" fmla="*/ 2147483647 w 138"/>
                    <a:gd name="T9" fmla="*/ 2147483647 h 51"/>
                    <a:gd name="T10" fmla="*/ 2147483647 w 138"/>
                    <a:gd name="T11" fmla="*/ 2147483647 h 51"/>
                    <a:gd name="T12" fmla="*/ 2147483647 w 138"/>
                    <a:gd name="T13" fmla="*/ 2147483647 h 51"/>
                    <a:gd name="T14" fmla="*/ 2147483647 w 138"/>
                    <a:gd name="T15" fmla="*/ 2147483647 h 51"/>
                    <a:gd name="T16" fmla="*/ 2147483647 w 138"/>
                    <a:gd name="T17" fmla="*/ 2147483647 h 51"/>
                    <a:gd name="T18" fmla="*/ 2147483647 w 138"/>
                    <a:gd name="T19" fmla="*/ 0 h 51"/>
                    <a:gd name="T20" fmla="*/ 2147483647 w 138"/>
                    <a:gd name="T21" fmla="*/ 0 h 51"/>
                    <a:gd name="T22" fmla="*/ 2147483647 w 138"/>
                    <a:gd name="T23" fmla="*/ 2147483647 h 5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38"/>
                    <a:gd name="T37" fmla="*/ 0 h 51"/>
                    <a:gd name="T38" fmla="*/ 138 w 138"/>
                    <a:gd name="T39" fmla="*/ 51 h 5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38" h="51">
                      <a:moveTo>
                        <a:pt x="138" y="4"/>
                      </a:moveTo>
                      <a:lnTo>
                        <a:pt x="130" y="0"/>
                      </a:lnTo>
                      <a:lnTo>
                        <a:pt x="0" y="43"/>
                      </a:lnTo>
                      <a:lnTo>
                        <a:pt x="4" y="51"/>
                      </a:lnTo>
                      <a:lnTo>
                        <a:pt x="134" y="8"/>
                      </a:lnTo>
                      <a:lnTo>
                        <a:pt x="126" y="4"/>
                      </a:lnTo>
                      <a:lnTo>
                        <a:pt x="134" y="8"/>
                      </a:lnTo>
                      <a:lnTo>
                        <a:pt x="138" y="8"/>
                      </a:lnTo>
                      <a:lnTo>
                        <a:pt x="138" y="4"/>
                      </a:lnTo>
                      <a:lnTo>
                        <a:pt x="134" y="0"/>
                      </a:lnTo>
                      <a:lnTo>
                        <a:pt x="130" y="0"/>
                      </a:lnTo>
                      <a:lnTo>
                        <a:pt x="138" y="4"/>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7031" name="Freeform 105"/>
                <p:cNvSpPr>
                  <a:spLocks/>
                </p:cNvSpPr>
                <p:nvPr/>
              </p:nvSpPr>
              <p:spPr bwMode="auto">
                <a:xfrm>
                  <a:off x="593725" y="3033713"/>
                  <a:ext cx="385763" cy="49213"/>
                </a:xfrm>
                <a:custGeom>
                  <a:avLst/>
                  <a:gdLst>
                    <a:gd name="T0" fmla="*/ 0 w 243"/>
                    <a:gd name="T1" fmla="*/ 0 h 31"/>
                    <a:gd name="T2" fmla="*/ 0 w 243"/>
                    <a:gd name="T3" fmla="*/ 2147483647 h 31"/>
                    <a:gd name="T4" fmla="*/ 2147483647 w 243"/>
                    <a:gd name="T5" fmla="*/ 2147483647 h 31"/>
                    <a:gd name="T6" fmla="*/ 2147483647 w 243"/>
                    <a:gd name="T7" fmla="*/ 0 h 31"/>
                    <a:gd name="T8" fmla="*/ 0 w 243"/>
                    <a:gd name="T9" fmla="*/ 0 h 31"/>
                    <a:gd name="T10" fmla="*/ 0 w 243"/>
                    <a:gd name="T11" fmla="*/ 0 h 31"/>
                    <a:gd name="T12" fmla="*/ 0 60000 65536"/>
                    <a:gd name="T13" fmla="*/ 0 60000 65536"/>
                    <a:gd name="T14" fmla="*/ 0 60000 65536"/>
                    <a:gd name="T15" fmla="*/ 0 60000 65536"/>
                    <a:gd name="T16" fmla="*/ 0 60000 65536"/>
                    <a:gd name="T17" fmla="*/ 0 60000 65536"/>
                    <a:gd name="T18" fmla="*/ 0 w 243"/>
                    <a:gd name="T19" fmla="*/ 0 h 31"/>
                    <a:gd name="T20" fmla="*/ 243 w 243"/>
                    <a:gd name="T21" fmla="*/ 31 h 31"/>
                  </a:gdLst>
                  <a:ahLst/>
                  <a:cxnLst>
                    <a:cxn ang="T12">
                      <a:pos x="T0" y="T1"/>
                    </a:cxn>
                    <a:cxn ang="T13">
                      <a:pos x="T2" y="T3"/>
                    </a:cxn>
                    <a:cxn ang="T14">
                      <a:pos x="T4" y="T5"/>
                    </a:cxn>
                    <a:cxn ang="T15">
                      <a:pos x="T6" y="T7"/>
                    </a:cxn>
                    <a:cxn ang="T16">
                      <a:pos x="T8" y="T9"/>
                    </a:cxn>
                    <a:cxn ang="T17">
                      <a:pos x="T10" y="T11"/>
                    </a:cxn>
                  </a:cxnLst>
                  <a:rect l="T18" t="T19" r="T20" b="T21"/>
                  <a:pathLst>
                    <a:path w="243" h="31">
                      <a:moveTo>
                        <a:pt x="0" y="0"/>
                      </a:moveTo>
                      <a:lnTo>
                        <a:pt x="0" y="19"/>
                      </a:lnTo>
                      <a:lnTo>
                        <a:pt x="243" y="31"/>
                      </a:lnTo>
                      <a:lnTo>
                        <a:pt x="243" y="0"/>
                      </a:lnTo>
                      <a:lnTo>
                        <a:pt x="0" y="0"/>
                      </a:lnTo>
                      <a:close/>
                    </a:path>
                  </a:pathLst>
                </a:custGeom>
                <a:solidFill>
                  <a:srgbClr val="999999"/>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7032" name="Freeform 106"/>
                <p:cNvSpPr>
                  <a:spLocks/>
                </p:cNvSpPr>
                <p:nvPr/>
              </p:nvSpPr>
              <p:spPr bwMode="auto">
                <a:xfrm>
                  <a:off x="581025" y="3033713"/>
                  <a:ext cx="19050" cy="36513"/>
                </a:xfrm>
                <a:custGeom>
                  <a:avLst/>
                  <a:gdLst>
                    <a:gd name="T0" fmla="*/ 2147483647 w 12"/>
                    <a:gd name="T1" fmla="*/ 2147483647 h 23"/>
                    <a:gd name="T2" fmla="*/ 2147483647 w 12"/>
                    <a:gd name="T3" fmla="*/ 2147483647 h 23"/>
                    <a:gd name="T4" fmla="*/ 2147483647 w 12"/>
                    <a:gd name="T5" fmla="*/ 0 h 23"/>
                    <a:gd name="T6" fmla="*/ 0 w 12"/>
                    <a:gd name="T7" fmla="*/ 0 h 23"/>
                    <a:gd name="T8" fmla="*/ 0 w 12"/>
                    <a:gd name="T9" fmla="*/ 2147483647 h 23"/>
                    <a:gd name="T10" fmla="*/ 2147483647 w 12"/>
                    <a:gd name="T11" fmla="*/ 2147483647 h 23"/>
                    <a:gd name="T12" fmla="*/ 0 w 12"/>
                    <a:gd name="T13" fmla="*/ 2147483647 h 23"/>
                    <a:gd name="T14" fmla="*/ 2147483647 w 12"/>
                    <a:gd name="T15" fmla="*/ 2147483647 h 23"/>
                    <a:gd name="T16" fmla="*/ 2147483647 w 12"/>
                    <a:gd name="T17" fmla="*/ 2147483647 h 23"/>
                    <a:gd name="T18" fmla="*/ 2147483647 w 12"/>
                    <a:gd name="T19" fmla="*/ 2147483647 h 23"/>
                    <a:gd name="T20" fmla="*/ 2147483647 w 12"/>
                    <a:gd name="T21" fmla="*/ 2147483647 h 23"/>
                    <a:gd name="T22" fmla="*/ 2147483647 w 12"/>
                    <a:gd name="T23" fmla="*/ 2147483647 h 2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23"/>
                    <a:gd name="T38" fmla="*/ 12 w 12"/>
                    <a:gd name="T39" fmla="*/ 23 h 2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23">
                      <a:moveTo>
                        <a:pt x="8" y="15"/>
                      </a:moveTo>
                      <a:lnTo>
                        <a:pt x="12" y="19"/>
                      </a:lnTo>
                      <a:lnTo>
                        <a:pt x="12" y="0"/>
                      </a:lnTo>
                      <a:lnTo>
                        <a:pt x="0" y="0"/>
                      </a:lnTo>
                      <a:lnTo>
                        <a:pt x="0" y="19"/>
                      </a:lnTo>
                      <a:lnTo>
                        <a:pt x="8" y="23"/>
                      </a:lnTo>
                      <a:lnTo>
                        <a:pt x="0" y="19"/>
                      </a:lnTo>
                      <a:lnTo>
                        <a:pt x="4" y="23"/>
                      </a:lnTo>
                      <a:lnTo>
                        <a:pt x="8" y="23"/>
                      </a:lnTo>
                      <a:lnTo>
                        <a:pt x="12" y="19"/>
                      </a:lnTo>
                      <a:lnTo>
                        <a:pt x="8" y="15"/>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7033" name="Freeform 107"/>
                <p:cNvSpPr>
                  <a:spLocks/>
                </p:cNvSpPr>
                <p:nvPr/>
              </p:nvSpPr>
              <p:spPr bwMode="auto">
                <a:xfrm>
                  <a:off x="593725" y="3057525"/>
                  <a:ext cx="392113" cy="31750"/>
                </a:xfrm>
                <a:custGeom>
                  <a:avLst/>
                  <a:gdLst>
                    <a:gd name="T0" fmla="*/ 2147483647 w 247"/>
                    <a:gd name="T1" fmla="*/ 2147483647 h 20"/>
                    <a:gd name="T2" fmla="*/ 2147483647 w 247"/>
                    <a:gd name="T3" fmla="*/ 2147483647 h 20"/>
                    <a:gd name="T4" fmla="*/ 0 w 247"/>
                    <a:gd name="T5" fmla="*/ 0 h 20"/>
                    <a:gd name="T6" fmla="*/ 0 w 247"/>
                    <a:gd name="T7" fmla="*/ 2147483647 h 20"/>
                    <a:gd name="T8" fmla="*/ 2147483647 w 247"/>
                    <a:gd name="T9" fmla="*/ 2147483647 h 20"/>
                    <a:gd name="T10" fmla="*/ 2147483647 w 247"/>
                    <a:gd name="T11" fmla="*/ 2147483647 h 20"/>
                    <a:gd name="T12" fmla="*/ 2147483647 w 247"/>
                    <a:gd name="T13" fmla="*/ 2147483647 h 20"/>
                    <a:gd name="T14" fmla="*/ 2147483647 w 247"/>
                    <a:gd name="T15" fmla="*/ 2147483647 h 20"/>
                    <a:gd name="T16" fmla="*/ 2147483647 w 247"/>
                    <a:gd name="T17" fmla="*/ 2147483647 h 20"/>
                    <a:gd name="T18" fmla="*/ 2147483647 w 247"/>
                    <a:gd name="T19" fmla="*/ 2147483647 h 20"/>
                    <a:gd name="T20" fmla="*/ 2147483647 w 247"/>
                    <a:gd name="T21" fmla="*/ 2147483647 h 20"/>
                    <a:gd name="T22" fmla="*/ 2147483647 w 247"/>
                    <a:gd name="T23" fmla="*/ 2147483647 h 2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47"/>
                    <a:gd name="T37" fmla="*/ 0 h 20"/>
                    <a:gd name="T38" fmla="*/ 247 w 247"/>
                    <a:gd name="T39" fmla="*/ 20 h 2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47" h="20">
                      <a:moveTo>
                        <a:pt x="235" y="16"/>
                      </a:moveTo>
                      <a:lnTo>
                        <a:pt x="243" y="12"/>
                      </a:lnTo>
                      <a:lnTo>
                        <a:pt x="0" y="0"/>
                      </a:lnTo>
                      <a:lnTo>
                        <a:pt x="0" y="8"/>
                      </a:lnTo>
                      <a:lnTo>
                        <a:pt x="243" y="20"/>
                      </a:lnTo>
                      <a:lnTo>
                        <a:pt x="247" y="16"/>
                      </a:lnTo>
                      <a:lnTo>
                        <a:pt x="243" y="20"/>
                      </a:lnTo>
                      <a:lnTo>
                        <a:pt x="247" y="16"/>
                      </a:lnTo>
                      <a:lnTo>
                        <a:pt x="243" y="12"/>
                      </a:lnTo>
                      <a:lnTo>
                        <a:pt x="235" y="16"/>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7034" name="Freeform 108"/>
                <p:cNvSpPr>
                  <a:spLocks/>
                </p:cNvSpPr>
                <p:nvPr/>
              </p:nvSpPr>
              <p:spPr bwMode="auto">
                <a:xfrm>
                  <a:off x="966788" y="3027363"/>
                  <a:ext cx="19050" cy="55563"/>
                </a:xfrm>
                <a:custGeom>
                  <a:avLst/>
                  <a:gdLst>
                    <a:gd name="T0" fmla="*/ 2147483647 w 12"/>
                    <a:gd name="T1" fmla="*/ 2147483647 h 35"/>
                    <a:gd name="T2" fmla="*/ 0 w 12"/>
                    <a:gd name="T3" fmla="*/ 2147483647 h 35"/>
                    <a:gd name="T4" fmla="*/ 0 w 12"/>
                    <a:gd name="T5" fmla="*/ 2147483647 h 35"/>
                    <a:gd name="T6" fmla="*/ 2147483647 w 12"/>
                    <a:gd name="T7" fmla="*/ 2147483647 h 35"/>
                    <a:gd name="T8" fmla="*/ 2147483647 w 12"/>
                    <a:gd name="T9" fmla="*/ 2147483647 h 35"/>
                    <a:gd name="T10" fmla="*/ 2147483647 w 12"/>
                    <a:gd name="T11" fmla="*/ 0 h 35"/>
                    <a:gd name="T12" fmla="*/ 2147483647 w 12"/>
                    <a:gd name="T13" fmla="*/ 2147483647 h 35"/>
                    <a:gd name="T14" fmla="*/ 2147483647 w 12"/>
                    <a:gd name="T15" fmla="*/ 2147483647 h 35"/>
                    <a:gd name="T16" fmla="*/ 2147483647 w 12"/>
                    <a:gd name="T17" fmla="*/ 0 h 35"/>
                    <a:gd name="T18" fmla="*/ 2147483647 w 12"/>
                    <a:gd name="T19" fmla="*/ 2147483647 h 35"/>
                    <a:gd name="T20" fmla="*/ 0 w 12"/>
                    <a:gd name="T21" fmla="*/ 2147483647 h 35"/>
                    <a:gd name="T22" fmla="*/ 2147483647 w 12"/>
                    <a:gd name="T23" fmla="*/ 2147483647 h 3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35"/>
                    <a:gd name="T38" fmla="*/ 12 w 12"/>
                    <a:gd name="T39" fmla="*/ 35 h 3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35">
                      <a:moveTo>
                        <a:pt x="8" y="11"/>
                      </a:moveTo>
                      <a:lnTo>
                        <a:pt x="0" y="4"/>
                      </a:lnTo>
                      <a:lnTo>
                        <a:pt x="0" y="35"/>
                      </a:lnTo>
                      <a:lnTo>
                        <a:pt x="12" y="35"/>
                      </a:lnTo>
                      <a:lnTo>
                        <a:pt x="12" y="4"/>
                      </a:lnTo>
                      <a:lnTo>
                        <a:pt x="8" y="0"/>
                      </a:lnTo>
                      <a:lnTo>
                        <a:pt x="12" y="4"/>
                      </a:lnTo>
                      <a:lnTo>
                        <a:pt x="8" y="4"/>
                      </a:lnTo>
                      <a:lnTo>
                        <a:pt x="8" y="0"/>
                      </a:lnTo>
                      <a:lnTo>
                        <a:pt x="4" y="4"/>
                      </a:lnTo>
                      <a:lnTo>
                        <a:pt x="0" y="4"/>
                      </a:lnTo>
                      <a:lnTo>
                        <a:pt x="8" y="11"/>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7035" name="Freeform 109"/>
                <p:cNvSpPr>
                  <a:spLocks/>
                </p:cNvSpPr>
                <p:nvPr/>
              </p:nvSpPr>
              <p:spPr bwMode="auto">
                <a:xfrm>
                  <a:off x="581025" y="3027363"/>
                  <a:ext cx="398463" cy="17463"/>
                </a:xfrm>
                <a:custGeom>
                  <a:avLst/>
                  <a:gdLst>
                    <a:gd name="T0" fmla="*/ 2147483647 w 251"/>
                    <a:gd name="T1" fmla="*/ 2147483647 h 11"/>
                    <a:gd name="T2" fmla="*/ 2147483647 w 251"/>
                    <a:gd name="T3" fmla="*/ 2147483647 h 11"/>
                    <a:gd name="T4" fmla="*/ 2147483647 w 251"/>
                    <a:gd name="T5" fmla="*/ 2147483647 h 11"/>
                    <a:gd name="T6" fmla="*/ 2147483647 w 251"/>
                    <a:gd name="T7" fmla="*/ 0 h 11"/>
                    <a:gd name="T8" fmla="*/ 2147483647 w 251"/>
                    <a:gd name="T9" fmla="*/ 0 h 11"/>
                    <a:gd name="T10" fmla="*/ 0 w 251"/>
                    <a:gd name="T11" fmla="*/ 2147483647 h 11"/>
                    <a:gd name="T12" fmla="*/ 2147483647 w 251"/>
                    <a:gd name="T13" fmla="*/ 0 h 11"/>
                    <a:gd name="T14" fmla="*/ 2147483647 w 251"/>
                    <a:gd name="T15" fmla="*/ 2147483647 h 11"/>
                    <a:gd name="T16" fmla="*/ 0 w 251"/>
                    <a:gd name="T17" fmla="*/ 2147483647 h 11"/>
                    <a:gd name="T18" fmla="*/ 2147483647 w 251"/>
                    <a:gd name="T19" fmla="*/ 2147483647 h 11"/>
                    <a:gd name="T20" fmla="*/ 2147483647 w 251"/>
                    <a:gd name="T21" fmla="*/ 2147483647 h 11"/>
                    <a:gd name="T22" fmla="*/ 2147483647 w 251"/>
                    <a:gd name="T23" fmla="*/ 2147483647 h 1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51"/>
                    <a:gd name="T37" fmla="*/ 0 h 11"/>
                    <a:gd name="T38" fmla="*/ 251 w 251"/>
                    <a:gd name="T39" fmla="*/ 11 h 1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51" h="11">
                      <a:moveTo>
                        <a:pt x="12" y="4"/>
                      </a:moveTo>
                      <a:lnTo>
                        <a:pt x="8" y="11"/>
                      </a:lnTo>
                      <a:lnTo>
                        <a:pt x="251" y="11"/>
                      </a:lnTo>
                      <a:lnTo>
                        <a:pt x="251" y="0"/>
                      </a:lnTo>
                      <a:lnTo>
                        <a:pt x="8" y="0"/>
                      </a:lnTo>
                      <a:lnTo>
                        <a:pt x="0" y="4"/>
                      </a:lnTo>
                      <a:lnTo>
                        <a:pt x="8" y="0"/>
                      </a:lnTo>
                      <a:lnTo>
                        <a:pt x="4" y="4"/>
                      </a:lnTo>
                      <a:lnTo>
                        <a:pt x="0" y="4"/>
                      </a:lnTo>
                      <a:lnTo>
                        <a:pt x="4" y="7"/>
                      </a:lnTo>
                      <a:lnTo>
                        <a:pt x="8" y="11"/>
                      </a:lnTo>
                      <a:lnTo>
                        <a:pt x="12" y="4"/>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7036" name="Freeform 110"/>
                <p:cNvSpPr>
                  <a:spLocks/>
                </p:cNvSpPr>
                <p:nvPr/>
              </p:nvSpPr>
              <p:spPr bwMode="auto">
                <a:xfrm>
                  <a:off x="200025" y="3063875"/>
                  <a:ext cx="812800" cy="212725"/>
                </a:xfrm>
                <a:custGeom>
                  <a:avLst/>
                  <a:gdLst>
                    <a:gd name="T0" fmla="*/ 2147483647 w 512"/>
                    <a:gd name="T1" fmla="*/ 2147483647 h 134"/>
                    <a:gd name="T2" fmla="*/ 2147483647 w 512"/>
                    <a:gd name="T3" fmla="*/ 0 h 134"/>
                    <a:gd name="T4" fmla="*/ 2147483647 w 512"/>
                    <a:gd name="T5" fmla="*/ 0 h 134"/>
                    <a:gd name="T6" fmla="*/ 2147483647 w 512"/>
                    <a:gd name="T7" fmla="*/ 2147483647 h 134"/>
                    <a:gd name="T8" fmla="*/ 2147483647 w 512"/>
                    <a:gd name="T9" fmla="*/ 2147483647 h 134"/>
                    <a:gd name="T10" fmla="*/ 2147483647 w 512"/>
                    <a:gd name="T11" fmla="*/ 2147483647 h 134"/>
                    <a:gd name="T12" fmla="*/ 2147483647 w 512"/>
                    <a:gd name="T13" fmla="*/ 2147483647 h 134"/>
                    <a:gd name="T14" fmla="*/ 2147483647 w 512"/>
                    <a:gd name="T15" fmla="*/ 2147483647 h 134"/>
                    <a:gd name="T16" fmla="*/ 2147483647 w 512"/>
                    <a:gd name="T17" fmla="*/ 2147483647 h 134"/>
                    <a:gd name="T18" fmla="*/ 2147483647 w 512"/>
                    <a:gd name="T19" fmla="*/ 2147483647 h 134"/>
                    <a:gd name="T20" fmla="*/ 2147483647 w 512"/>
                    <a:gd name="T21" fmla="*/ 2147483647 h 134"/>
                    <a:gd name="T22" fmla="*/ 2147483647 w 512"/>
                    <a:gd name="T23" fmla="*/ 2147483647 h 134"/>
                    <a:gd name="T24" fmla="*/ 2147483647 w 512"/>
                    <a:gd name="T25" fmla="*/ 2147483647 h 134"/>
                    <a:gd name="T26" fmla="*/ 2147483647 w 512"/>
                    <a:gd name="T27" fmla="*/ 2147483647 h 134"/>
                    <a:gd name="T28" fmla="*/ 2147483647 w 512"/>
                    <a:gd name="T29" fmla="*/ 2147483647 h 134"/>
                    <a:gd name="T30" fmla="*/ 2147483647 w 512"/>
                    <a:gd name="T31" fmla="*/ 2147483647 h 134"/>
                    <a:gd name="T32" fmla="*/ 2147483647 w 512"/>
                    <a:gd name="T33" fmla="*/ 2147483647 h 134"/>
                    <a:gd name="T34" fmla="*/ 2147483647 w 512"/>
                    <a:gd name="T35" fmla="*/ 2147483647 h 134"/>
                    <a:gd name="T36" fmla="*/ 2147483647 w 512"/>
                    <a:gd name="T37" fmla="*/ 2147483647 h 134"/>
                    <a:gd name="T38" fmla="*/ 2147483647 w 512"/>
                    <a:gd name="T39" fmla="*/ 2147483647 h 134"/>
                    <a:gd name="T40" fmla="*/ 2147483647 w 512"/>
                    <a:gd name="T41" fmla="*/ 2147483647 h 134"/>
                    <a:gd name="T42" fmla="*/ 2147483647 w 512"/>
                    <a:gd name="T43" fmla="*/ 2147483647 h 134"/>
                    <a:gd name="T44" fmla="*/ 2147483647 w 512"/>
                    <a:gd name="T45" fmla="*/ 2147483647 h 134"/>
                    <a:gd name="T46" fmla="*/ 2147483647 w 512"/>
                    <a:gd name="T47" fmla="*/ 2147483647 h 134"/>
                    <a:gd name="T48" fmla="*/ 2147483647 w 512"/>
                    <a:gd name="T49" fmla="*/ 2147483647 h 134"/>
                    <a:gd name="T50" fmla="*/ 0 w 512"/>
                    <a:gd name="T51" fmla="*/ 2147483647 h 134"/>
                    <a:gd name="T52" fmla="*/ 2147483647 w 512"/>
                    <a:gd name="T53" fmla="*/ 2147483647 h 134"/>
                    <a:gd name="T54" fmla="*/ 2147483647 w 512"/>
                    <a:gd name="T55" fmla="*/ 2147483647 h 134"/>
                    <a:gd name="T56" fmla="*/ 2147483647 w 512"/>
                    <a:gd name="T57" fmla="*/ 2147483647 h 134"/>
                    <a:gd name="T58" fmla="*/ 2147483647 w 512"/>
                    <a:gd name="T59" fmla="*/ 2147483647 h 134"/>
                    <a:gd name="T60" fmla="*/ 2147483647 w 512"/>
                    <a:gd name="T61" fmla="*/ 2147483647 h 134"/>
                    <a:gd name="T62" fmla="*/ 2147483647 w 512"/>
                    <a:gd name="T63" fmla="*/ 2147483647 h 134"/>
                    <a:gd name="T64" fmla="*/ 2147483647 w 512"/>
                    <a:gd name="T65" fmla="*/ 2147483647 h 134"/>
                    <a:gd name="T66" fmla="*/ 2147483647 w 512"/>
                    <a:gd name="T67" fmla="*/ 2147483647 h 134"/>
                    <a:gd name="T68" fmla="*/ 2147483647 w 512"/>
                    <a:gd name="T69" fmla="*/ 2147483647 h 134"/>
                    <a:gd name="T70" fmla="*/ 2147483647 w 512"/>
                    <a:gd name="T71" fmla="*/ 2147483647 h 134"/>
                    <a:gd name="T72" fmla="*/ 2147483647 w 512"/>
                    <a:gd name="T73" fmla="*/ 2147483647 h 134"/>
                    <a:gd name="T74" fmla="*/ 2147483647 w 512"/>
                    <a:gd name="T75" fmla="*/ 2147483647 h 134"/>
                    <a:gd name="T76" fmla="*/ 2147483647 w 512"/>
                    <a:gd name="T77" fmla="*/ 2147483647 h 134"/>
                    <a:gd name="T78" fmla="*/ 2147483647 w 512"/>
                    <a:gd name="T79" fmla="*/ 2147483647 h 134"/>
                    <a:gd name="T80" fmla="*/ 2147483647 w 512"/>
                    <a:gd name="T81" fmla="*/ 2147483647 h 134"/>
                    <a:gd name="T82" fmla="*/ 2147483647 w 512"/>
                    <a:gd name="T83" fmla="*/ 2147483647 h 134"/>
                    <a:gd name="T84" fmla="*/ 2147483647 w 512"/>
                    <a:gd name="T85" fmla="*/ 2147483647 h 134"/>
                    <a:gd name="T86" fmla="*/ 2147483647 w 512"/>
                    <a:gd name="T87" fmla="*/ 2147483647 h 134"/>
                    <a:gd name="T88" fmla="*/ 2147483647 w 512"/>
                    <a:gd name="T89" fmla="*/ 2147483647 h 134"/>
                    <a:gd name="T90" fmla="*/ 2147483647 w 512"/>
                    <a:gd name="T91" fmla="*/ 2147483647 h 134"/>
                    <a:gd name="T92" fmla="*/ 2147483647 w 512"/>
                    <a:gd name="T93" fmla="*/ 2147483647 h 134"/>
                    <a:gd name="T94" fmla="*/ 2147483647 w 512"/>
                    <a:gd name="T95" fmla="*/ 2147483647 h 134"/>
                    <a:gd name="T96" fmla="*/ 2147483647 w 512"/>
                    <a:gd name="T97" fmla="*/ 2147483647 h 134"/>
                    <a:gd name="T98" fmla="*/ 2147483647 w 512"/>
                    <a:gd name="T99" fmla="*/ 2147483647 h 134"/>
                    <a:gd name="T100" fmla="*/ 2147483647 w 512"/>
                    <a:gd name="T101" fmla="*/ 2147483647 h 134"/>
                    <a:gd name="T102" fmla="*/ 2147483647 w 512"/>
                    <a:gd name="T103" fmla="*/ 2147483647 h 134"/>
                    <a:gd name="T104" fmla="*/ 2147483647 w 512"/>
                    <a:gd name="T105" fmla="*/ 2147483647 h 134"/>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512"/>
                    <a:gd name="T160" fmla="*/ 0 h 134"/>
                    <a:gd name="T161" fmla="*/ 512 w 512"/>
                    <a:gd name="T162" fmla="*/ 134 h 134"/>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512" h="134">
                      <a:moveTo>
                        <a:pt x="512" y="40"/>
                      </a:moveTo>
                      <a:lnTo>
                        <a:pt x="151" y="0"/>
                      </a:lnTo>
                      <a:lnTo>
                        <a:pt x="146" y="4"/>
                      </a:lnTo>
                      <a:lnTo>
                        <a:pt x="142" y="4"/>
                      </a:lnTo>
                      <a:lnTo>
                        <a:pt x="134" y="8"/>
                      </a:lnTo>
                      <a:lnTo>
                        <a:pt x="122" y="16"/>
                      </a:lnTo>
                      <a:lnTo>
                        <a:pt x="110" y="20"/>
                      </a:lnTo>
                      <a:lnTo>
                        <a:pt x="98" y="24"/>
                      </a:lnTo>
                      <a:lnTo>
                        <a:pt x="82" y="28"/>
                      </a:lnTo>
                      <a:lnTo>
                        <a:pt x="69" y="36"/>
                      </a:lnTo>
                      <a:lnTo>
                        <a:pt x="61" y="40"/>
                      </a:lnTo>
                      <a:lnTo>
                        <a:pt x="53" y="40"/>
                      </a:lnTo>
                      <a:lnTo>
                        <a:pt x="49" y="44"/>
                      </a:lnTo>
                      <a:lnTo>
                        <a:pt x="45" y="44"/>
                      </a:lnTo>
                      <a:lnTo>
                        <a:pt x="41" y="44"/>
                      </a:lnTo>
                      <a:lnTo>
                        <a:pt x="37" y="47"/>
                      </a:lnTo>
                      <a:lnTo>
                        <a:pt x="29" y="47"/>
                      </a:lnTo>
                      <a:lnTo>
                        <a:pt x="25" y="51"/>
                      </a:lnTo>
                      <a:lnTo>
                        <a:pt x="17" y="51"/>
                      </a:lnTo>
                      <a:lnTo>
                        <a:pt x="13" y="55"/>
                      </a:lnTo>
                      <a:lnTo>
                        <a:pt x="8" y="55"/>
                      </a:lnTo>
                      <a:lnTo>
                        <a:pt x="4" y="59"/>
                      </a:lnTo>
                      <a:lnTo>
                        <a:pt x="0" y="59"/>
                      </a:lnTo>
                      <a:lnTo>
                        <a:pt x="349" y="134"/>
                      </a:lnTo>
                      <a:lnTo>
                        <a:pt x="353" y="134"/>
                      </a:lnTo>
                      <a:lnTo>
                        <a:pt x="353" y="130"/>
                      </a:lnTo>
                      <a:lnTo>
                        <a:pt x="357" y="130"/>
                      </a:lnTo>
                      <a:lnTo>
                        <a:pt x="366" y="126"/>
                      </a:lnTo>
                      <a:lnTo>
                        <a:pt x="374" y="122"/>
                      </a:lnTo>
                      <a:lnTo>
                        <a:pt x="378" y="118"/>
                      </a:lnTo>
                      <a:lnTo>
                        <a:pt x="386" y="114"/>
                      </a:lnTo>
                      <a:lnTo>
                        <a:pt x="394" y="114"/>
                      </a:lnTo>
                      <a:lnTo>
                        <a:pt x="402" y="110"/>
                      </a:lnTo>
                      <a:lnTo>
                        <a:pt x="406" y="106"/>
                      </a:lnTo>
                      <a:lnTo>
                        <a:pt x="414" y="106"/>
                      </a:lnTo>
                      <a:lnTo>
                        <a:pt x="418" y="103"/>
                      </a:lnTo>
                      <a:lnTo>
                        <a:pt x="426" y="99"/>
                      </a:lnTo>
                      <a:lnTo>
                        <a:pt x="430" y="95"/>
                      </a:lnTo>
                      <a:lnTo>
                        <a:pt x="439" y="91"/>
                      </a:lnTo>
                      <a:lnTo>
                        <a:pt x="447" y="87"/>
                      </a:lnTo>
                      <a:lnTo>
                        <a:pt x="455" y="83"/>
                      </a:lnTo>
                      <a:lnTo>
                        <a:pt x="463" y="75"/>
                      </a:lnTo>
                      <a:lnTo>
                        <a:pt x="471" y="67"/>
                      </a:lnTo>
                      <a:lnTo>
                        <a:pt x="483" y="63"/>
                      </a:lnTo>
                      <a:lnTo>
                        <a:pt x="487" y="59"/>
                      </a:lnTo>
                      <a:lnTo>
                        <a:pt x="495" y="51"/>
                      </a:lnTo>
                      <a:lnTo>
                        <a:pt x="499" y="47"/>
                      </a:lnTo>
                      <a:lnTo>
                        <a:pt x="512" y="40"/>
                      </a:lnTo>
                      <a:close/>
                    </a:path>
                  </a:pathLst>
                </a:custGeom>
                <a:solidFill>
                  <a:srgbClr val="999999"/>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7037" name="Freeform 111"/>
                <p:cNvSpPr>
                  <a:spLocks/>
                </p:cNvSpPr>
                <p:nvPr/>
              </p:nvSpPr>
              <p:spPr bwMode="auto">
                <a:xfrm>
                  <a:off x="431800" y="3057525"/>
                  <a:ext cx="581025" cy="76200"/>
                </a:xfrm>
                <a:custGeom>
                  <a:avLst/>
                  <a:gdLst>
                    <a:gd name="T0" fmla="*/ 2147483647 w 366"/>
                    <a:gd name="T1" fmla="*/ 2147483647 h 48"/>
                    <a:gd name="T2" fmla="*/ 2147483647 w 366"/>
                    <a:gd name="T3" fmla="*/ 2147483647 h 48"/>
                    <a:gd name="T4" fmla="*/ 2147483647 w 366"/>
                    <a:gd name="T5" fmla="*/ 2147483647 h 48"/>
                    <a:gd name="T6" fmla="*/ 2147483647 w 366"/>
                    <a:gd name="T7" fmla="*/ 2147483647 h 48"/>
                    <a:gd name="T8" fmla="*/ 2147483647 w 366"/>
                    <a:gd name="T9" fmla="*/ 0 h 48"/>
                    <a:gd name="T10" fmla="*/ 2147483647 w 366"/>
                    <a:gd name="T11" fmla="*/ 0 h 48"/>
                    <a:gd name="T12" fmla="*/ 2147483647 w 366"/>
                    <a:gd name="T13" fmla="*/ 0 h 48"/>
                    <a:gd name="T14" fmla="*/ 2147483647 w 366"/>
                    <a:gd name="T15" fmla="*/ 0 h 48"/>
                    <a:gd name="T16" fmla="*/ 0 w 366"/>
                    <a:gd name="T17" fmla="*/ 2147483647 h 48"/>
                    <a:gd name="T18" fmla="*/ 0 w 366"/>
                    <a:gd name="T19" fmla="*/ 2147483647 h 48"/>
                    <a:gd name="T20" fmla="*/ 2147483647 w 366"/>
                    <a:gd name="T21" fmla="*/ 2147483647 h 48"/>
                    <a:gd name="T22" fmla="*/ 2147483647 w 366"/>
                    <a:gd name="T23" fmla="*/ 2147483647 h 4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66"/>
                    <a:gd name="T37" fmla="*/ 0 h 48"/>
                    <a:gd name="T38" fmla="*/ 366 w 366"/>
                    <a:gd name="T39" fmla="*/ 48 h 4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66" h="48">
                      <a:moveTo>
                        <a:pt x="9" y="8"/>
                      </a:moveTo>
                      <a:lnTo>
                        <a:pt x="5" y="8"/>
                      </a:lnTo>
                      <a:lnTo>
                        <a:pt x="366" y="48"/>
                      </a:lnTo>
                      <a:lnTo>
                        <a:pt x="366" y="40"/>
                      </a:lnTo>
                      <a:lnTo>
                        <a:pt x="9" y="0"/>
                      </a:lnTo>
                      <a:lnTo>
                        <a:pt x="5" y="0"/>
                      </a:lnTo>
                      <a:lnTo>
                        <a:pt x="9" y="0"/>
                      </a:lnTo>
                      <a:lnTo>
                        <a:pt x="5" y="0"/>
                      </a:lnTo>
                      <a:lnTo>
                        <a:pt x="0" y="4"/>
                      </a:lnTo>
                      <a:lnTo>
                        <a:pt x="0" y="8"/>
                      </a:lnTo>
                      <a:lnTo>
                        <a:pt x="5" y="8"/>
                      </a:lnTo>
                      <a:lnTo>
                        <a:pt x="9" y="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7038" name="Freeform 112"/>
                <p:cNvSpPr>
                  <a:spLocks/>
                </p:cNvSpPr>
                <p:nvPr/>
              </p:nvSpPr>
              <p:spPr bwMode="auto">
                <a:xfrm>
                  <a:off x="330200" y="3057525"/>
                  <a:ext cx="115888" cy="63500"/>
                </a:xfrm>
                <a:custGeom>
                  <a:avLst/>
                  <a:gdLst>
                    <a:gd name="T0" fmla="*/ 2147483647 w 73"/>
                    <a:gd name="T1" fmla="*/ 2147483647 h 40"/>
                    <a:gd name="T2" fmla="*/ 2147483647 w 73"/>
                    <a:gd name="T3" fmla="*/ 2147483647 h 40"/>
                    <a:gd name="T4" fmla="*/ 2147483647 w 73"/>
                    <a:gd name="T5" fmla="*/ 2147483647 h 40"/>
                    <a:gd name="T6" fmla="*/ 2147483647 w 73"/>
                    <a:gd name="T7" fmla="*/ 2147483647 h 40"/>
                    <a:gd name="T8" fmla="*/ 2147483647 w 73"/>
                    <a:gd name="T9" fmla="*/ 2147483647 h 40"/>
                    <a:gd name="T10" fmla="*/ 2147483647 w 73"/>
                    <a:gd name="T11" fmla="*/ 2147483647 h 40"/>
                    <a:gd name="T12" fmla="*/ 2147483647 w 73"/>
                    <a:gd name="T13" fmla="*/ 2147483647 h 40"/>
                    <a:gd name="T14" fmla="*/ 2147483647 w 73"/>
                    <a:gd name="T15" fmla="*/ 2147483647 h 40"/>
                    <a:gd name="T16" fmla="*/ 2147483647 w 73"/>
                    <a:gd name="T17" fmla="*/ 2147483647 h 40"/>
                    <a:gd name="T18" fmla="*/ 2147483647 w 73"/>
                    <a:gd name="T19" fmla="*/ 2147483647 h 40"/>
                    <a:gd name="T20" fmla="*/ 2147483647 w 73"/>
                    <a:gd name="T21" fmla="*/ 0 h 40"/>
                    <a:gd name="T22" fmla="*/ 2147483647 w 73"/>
                    <a:gd name="T23" fmla="*/ 0 h 40"/>
                    <a:gd name="T24" fmla="*/ 2147483647 w 73"/>
                    <a:gd name="T25" fmla="*/ 2147483647 h 40"/>
                    <a:gd name="T26" fmla="*/ 2147483647 w 73"/>
                    <a:gd name="T27" fmla="*/ 2147483647 h 40"/>
                    <a:gd name="T28" fmla="*/ 2147483647 w 73"/>
                    <a:gd name="T29" fmla="*/ 2147483647 h 40"/>
                    <a:gd name="T30" fmla="*/ 2147483647 w 73"/>
                    <a:gd name="T31" fmla="*/ 2147483647 h 40"/>
                    <a:gd name="T32" fmla="*/ 2147483647 w 73"/>
                    <a:gd name="T33" fmla="*/ 2147483647 h 40"/>
                    <a:gd name="T34" fmla="*/ 2147483647 w 73"/>
                    <a:gd name="T35" fmla="*/ 2147483647 h 40"/>
                    <a:gd name="T36" fmla="*/ 0 w 73"/>
                    <a:gd name="T37" fmla="*/ 2147483647 h 40"/>
                    <a:gd name="T38" fmla="*/ 0 w 73"/>
                    <a:gd name="T39" fmla="*/ 2147483647 h 40"/>
                    <a:gd name="T40" fmla="*/ 2147483647 w 73"/>
                    <a:gd name="T41" fmla="*/ 2147483647 h 4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73"/>
                    <a:gd name="T64" fmla="*/ 0 h 40"/>
                    <a:gd name="T65" fmla="*/ 73 w 73"/>
                    <a:gd name="T66" fmla="*/ 40 h 40"/>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73" h="40">
                      <a:moveTo>
                        <a:pt x="4" y="40"/>
                      </a:moveTo>
                      <a:lnTo>
                        <a:pt x="4" y="40"/>
                      </a:lnTo>
                      <a:lnTo>
                        <a:pt x="16" y="32"/>
                      </a:lnTo>
                      <a:lnTo>
                        <a:pt x="32" y="28"/>
                      </a:lnTo>
                      <a:lnTo>
                        <a:pt x="44" y="24"/>
                      </a:lnTo>
                      <a:lnTo>
                        <a:pt x="52" y="20"/>
                      </a:lnTo>
                      <a:lnTo>
                        <a:pt x="60" y="12"/>
                      </a:lnTo>
                      <a:lnTo>
                        <a:pt x="69" y="12"/>
                      </a:lnTo>
                      <a:lnTo>
                        <a:pt x="73" y="8"/>
                      </a:lnTo>
                      <a:lnTo>
                        <a:pt x="69" y="0"/>
                      </a:lnTo>
                      <a:lnTo>
                        <a:pt x="64" y="4"/>
                      </a:lnTo>
                      <a:lnTo>
                        <a:pt x="56" y="4"/>
                      </a:lnTo>
                      <a:lnTo>
                        <a:pt x="48" y="8"/>
                      </a:lnTo>
                      <a:lnTo>
                        <a:pt x="40" y="12"/>
                      </a:lnTo>
                      <a:lnTo>
                        <a:pt x="28" y="20"/>
                      </a:lnTo>
                      <a:lnTo>
                        <a:pt x="12" y="24"/>
                      </a:lnTo>
                      <a:lnTo>
                        <a:pt x="0" y="28"/>
                      </a:lnTo>
                      <a:lnTo>
                        <a:pt x="4" y="4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7039" name="Freeform 113"/>
                <p:cNvSpPr>
                  <a:spLocks/>
                </p:cNvSpPr>
                <p:nvPr/>
              </p:nvSpPr>
              <p:spPr bwMode="auto">
                <a:xfrm>
                  <a:off x="246063" y="3101975"/>
                  <a:ext cx="90488" cy="42863"/>
                </a:xfrm>
                <a:custGeom>
                  <a:avLst/>
                  <a:gdLst>
                    <a:gd name="T0" fmla="*/ 2147483647 w 57"/>
                    <a:gd name="T1" fmla="*/ 2147483647 h 27"/>
                    <a:gd name="T2" fmla="*/ 2147483647 w 57"/>
                    <a:gd name="T3" fmla="*/ 2147483647 h 27"/>
                    <a:gd name="T4" fmla="*/ 2147483647 w 57"/>
                    <a:gd name="T5" fmla="*/ 2147483647 h 27"/>
                    <a:gd name="T6" fmla="*/ 2147483647 w 57"/>
                    <a:gd name="T7" fmla="*/ 2147483647 h 27"/>
                    <a:gd name="T8" fmla="*/ 2147483647 w 57"/>
                    <a:gd name="T9" fmla="*/ 2147483647 h 27"/>
                    <a:gd name="T10" fmla="*/ 2147483647 w 57"/>
                    <a:gd name="T11" fmla="*/ 2147483647 h 27"/>
                    <a:gd name="T12" fmla="*/ 2147483647 w 57"/>
                    <a:gd name="T13" fmla="*/ 2147483647 h 27"/>
                    <a:gd name="T14" fmla="*/ 2147483647 w 57"/>
                    <a:gd name="T15" fmla="*/ 2147483647 h 27"/>
                    <a:gd name="T16" fmla="*/ 2147483647 w 57"/>
                    <a:gd name="T17" fmla="*/ 2147483647 h 27"/>
                    <a:gd name="T18" fmla="*/ 2147483647 w 57"/>
                    <a:gd name="T19" fmla="*/ 2147483647 h 27"/>
                    <a:gd name="T20" fmla="*/ 2147483647 w 57"/>
                    <a:gd name="T21" fmla="*/ 0 h 27"/>
                    <a:gd name="T22" fmla="*/ 2147483647 w 57"/>
                    <a:gd name="T23" fmla="*/ 2147483647 h 27"/>
                    <a:gd name="T24" fmla="*/ 2147483647 w 57"/>
                    <a:gd name="T25" fmla="*/ 2147483647 h 27"/>
                    <a:gd name="T26" fmla="*/ 2147483647 w 57"/>
                    <a:gd name="T27" fmla="*/ 2147483647 h 27"/>
                    <a:gd name="T28" fmla="*/ 2147483647 w 57"/>
                    <a:gd name="T29" fmla="*/ 2147483647 h 27"/>
                    <a:gd name="T30" fmla="*/ 2147483647 w 57"/>
                    <a:gd name="T31" fmla="*/ 2147483647 h 27"/>
                    <a:gd name="T32" fmla="*/ 2147483647 w 57"/>
                    <a:gd name="T33" fmla="*/ 2147483647 h 27"/>
                    <a:gd name="T34" fmla="*/ 2147483647 w 57"/>
                    <a:gd name="T35" fmla="*/ 2147483647 h 27"/>
                    <a:gd name="T36" fmla="*/ 0 w 57"/>
                    <a:gd name="T37" fmla="*/ 2147483647 h 27"/>
                    <a:gd name="T38" fmla="*/ 0 w 57"/>
                    <a:gd name="T39" fmla="*/ 2147483647 h 27"/>
                    <a:gd name="T40" fmla="*/ 2147483647 w 57"/>
                    <a:gd name="T41" fmla="*/ 2147483647 h 2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57"/>
                    <a:gd name="T64" fmla="*/ 0 h 27"/>
                    <a:gd name="T65" fmla="*/ 57 w 57"/>
                    <a:gd name="T66" fmla="*/ 27 h 27"/>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57" h="27">
                      <a:moveTo>
                        <a:pt x="4" y="27"/>
                      </a:moveTo>
                      <a:lnTo>
                        <a:pt x="4" y="27"/>
                      </a:lnTo>
                      <a:lnTo>
                        <a:pt x="8" y="27"/>
                      </a:lnTo>
                      <a:lnTo>
                        <a:pt x="12" y="23"/>
                      </a:lnTo>
                      <a:lnTo>
                        <a:pt x="16" y="23"/>
                      </a:lnTo>
                      <a:lnTo>
                        <a:pt x="20" y="23"/>
                      </a:lnTo>
                      <a:lnTo>
                        <a:pt x="24" y="20"/>
                      </a:lnTo>
                      <a:lnTo>
                        <a:pt x="32" y="20"/>
                      </a:lnTo>
                      <a:lnTo>
                        <a:pt x="40" y="16"/>
                      </a:lnTo>
                      <a:lnTo>
                        <a:pt x="57" y="12"/>
                      </a:lnTo>
                      <a:lnTo>
                        <a:pt x="53" y="0"/>
                      </a:lnTo>
                      <a:lnTo>
                        <a:pt x="40" y="4"/>
                      </a:lnTo>
                      <a:lnTo>
                        <a:pt x="28" y="8"/>
                      </a:lnTo>
                      <a:lnTo>
                        <a:pt x="20" y="12"/>
                      </a:lnTo>
                      <a:lnTo>
                        <a:pt x="16" y="12"/>
                      </a:lnTo>
                      <a:lnTo>
                        <a:pt x="12" y="16"/>
                      </a:lnTo>
                      <a:lnTo>
                        <a:pt x="8" y="16"/>
                      </a:lnTo>
                      <a:lnTo>
                        <a:pt x="4" y="16"/>
                      </a:lnTo>
                      <a:lnTo>
                        <a:pt x="0" y="20"/>
                      </a:lnTo>
                      <a:lnTo>
                        <a:pt x="4" y="27"/>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7040" name="Freeform 114"/>
                <p:cNvSpPr>
                  <a:spLocks/>
                </p:cNvSpPr>
                <p:nvPr/>
              </p:nvSpPr>
              <p:spPr bwMode="auto">
                <a:xfrm>
                  <a:off x="193675" y="3133725"/>
                  <a:ext cx="58738" cy="30163"/>
                </a:xfrm>
                <a:custGeom>
                  <a:avLst/>
                  <a:gdLst>
                    <a:gd name="T0" fmla="*/ 2147483647 w 37"/>
                    <a:gd name="T1" fmla="*/ 2147483647 h 19"/>
                    <a:gd name="T2" fmla="*/ 2147483647 w 37"/>
                    <a:gd name="T3" fmla="*/ 2147483647 h 19"/>
                    <a:gd name="T4" fmla="*/ 2147483647 w 37"/>
                    <a:gd name="T5" fmla="*/ 2147483647 h 19"/>
                    <a:gd name="T6" fmla="*/ 2147483647 w 37"/>
                    <a:gd name="T7" fmla="*/ 2147483647 h 19"/>
                    <a:gd name="T8" fmla="*/ 2147483647 w 37"/>
                    <a:gd name="T9" fmla="*/ 2147483647 h 19"/>
                    <a:gd name="T10" fmla="*/ 2147483647 w 37"/>
                    <a:gd name="T11" fmla="*/ 2147483647 h 19"/>
                    <a:gd name="T12" fmla="*/ 2147483647 w 37"/>
                    <a:gd name="T13" fmla="*/ 2147483647 h 19"/>
                    <a:gd name="T14" fmla="*/ 2147483647 w 37"/>
                    <a:gd name="T15" fmla="*/ 2147483647 h 19"/>
                    <a:gd name="T16" fmla="*/ 2147483647 w 37"/>
                    <a:gd name="T17" fmla="*/ 2147483647 h 19"/>
                    <a:gd name="T18" fmla="*/ 2147483647 w 37"/>
                    <a:gd name="T19" fmla="*/ 2147483647 h 19"/>
                    <a:gd name="T20" fmla="*/ 2147483647 w 37"/>
                    <a:gd name="T21" fmla="*/ 0 h 19"/>
                    <a:gd name="T22" fmla="*/ 2147483647 w 37"/>
                    <a:gd name="T23" fmla="*/ 2147483647 h 19"/>
                    <a:gd name="T24" fmla="*/ 2147483647 w 37"/>
                    <a:gd name="T25" fmla="*/ 2147483647 h 19"/>
                    <a:gd name="T26" fmla="*/ 2147483647 w 37"/>
                    <a:gd name="T27" fmla="*/ 2147483647 h 19"/>
                    <a:gd name="T28" fmla="*/ 2147483647 w 37"/>
                    <a:gd name="T29" fmla="*/ 2147483647 h 19"/>
                    <a:gd name="T30" fmla="*/ 2147483647 w 37"/>
                    <a:gd name="T31" fmla="*/ 2147483647 h 19"/>
                    <a:gd name="T32" fmla="*/ 2147483647 w 37"/>
                    <a:gd name="T33" fmla="*/ 2147483647 h 19"/>
                    <a:gd name="T34" fmla="*/ 2147483647 w 37"/>
                    <a:gd name="T35" fmla="*/ 2147483647 h 19"/>
                    <a:gd name="T36" fmla="*/ 2147483647 w 37"/>
                    <a:gd name="T37" fmla="*/ 2147483647 h 19"/>
                    <a:gd name="T38" fmla="*/ 2147483647 w 37"/>
                    <a:gd name="T39" fmla="*/ 2147483647 h 19"/>
                    <a:gd name="T40" fmla="*/ 2147483647 w 37"/>
                    <a:gd name="T41" fmla="*/ 2147483647 h 19"/>
                    <a:gd name="T42" fmla="*/ 0 w 37"/>
                    <a:gd name="T43" fmla="*/ 2147483647 h 19"/>
                    <a:gd name="T44" fmla="*/ 0 w 37"/>
                    <a:gd name="T45" fmla="*/ 2147483647 h 19"/>
                    <a:gd name="T46" fmla="*/ 2147483647 w 37"/>
                    <a:gd name="T47" fmla="*/ 2147483647 h 19"/>
                    <a:gd name="T48" fmla="*/ 2147483647 w 37"/>
                    <a:gd name="T49" fmla="*/ 2147483647 h 19"/>
                    <a:gd name="T50" fmla="*/ 2147483647 w 37"/>
                    <a:gd name="T51" fmla="*/ 2147483647 h 19"/>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37"/>
                    <a:gd name="T79" fmla="*/ 0 h 19"/>
                    <a:gd name="T80" fmla="*/ 37 w 37"/>
                    <a:gd name="T81" fmla="*/ 19 h 19"/>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37" h="19">
                      <a:moveTo>
                        <a:pt x="8" y="11"/>
                      </a:moveTo>
                      <a:lnTo>
                        <a:pt x="8" y="19"/>
                      </a:lnTo>
                      <a:lnTo>
                        <a:pt x="12" y="19"/>
                      </a:lnTo>
                      <a:lnTo>
                        <a:pt x="17" y="15"/>
                      </a:lnTo>
                      <a:lnTo>
                        <a:pt x="21" y="15"/>
                      </a:lnTo>
                      <a:lnTo>
                        <a:pt x="25" y="15"/>
                      </a:lnTo>
                      <a:lnTo>
                        <a:pt x="29" y="11"/>
                      </a:lnTo>
                      <a:lnTo>
                        <a:pt x="37" y="7"/>
                      </a:lnTo>
                      <a:lnTo>
                        <a:pt x="33" y="0"/>
                      </a:lnTo>
                      <a:lnTo>
                        <a:pt x="25" y="3"/>
                      </a:lnTo>
                      <a:lnTo>
                        <a:pt x="21" y="3"/>
                      </a:lnTo>
                      <a:lnTo>
                        <a:pt x="17" y="7"/>
                      </a:lnTo>
                      <a:lnTo>
                        <a:pt x="12" y="7"/>
                      </a:lnTo>
                      <a:lnTo>
                        <a:pt x="8" y="11"/>
                      </a:lnTo>
                      <a:lnTo>
                        <a:pt x="4" y="11"/>
                      </a:lnTo>
                      <a:lnTo>
                        <a:pt x="4" y="19"/>
                      </a:lnTo>
                      <a:lnTo>
                        <a:pt x="4" y="11"/>
                      </a:lnTo>
                      <a:lnTo>
                        <a:pt x="0" y="15"/>
                      </a:lnTo>
                      <a:lnTo>
                        <a:pt x="0" y="19"/>
                      </a:lnTo>
                      <a:lnTo>
                        <a:pt x="4" y="19"/>
                      </a:lnTo>
                      <a:lnTo>
                        <a:pt x="8" y="19"/>
                      </a:lnTo>
                      <a:lnTo>
                        <a:pt x="8" y="11"/>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7041" name="Freeform 115"/>
                <p:cNvSpPr>
                  <a:spLocks/>
                </p:cNvSpPr>
                <p:nvPr/>
              </p:nvSpPr>
              <p:spPr bwMode="auto">
                <a:xfrm>
                  <a:off x="200025" y="3151188"/>
                  <a:ext cx="566738" cy="131763"/>
                </a:xfrm>
                <a:custGeom>
                  <a:avLst/>
                  <a:gdLst>
                    <a:gd name="T0" fmla="*/ 2147483647 w 357"/>
                    <a:gd name="T1" fmla="*/ 2147483647 h 83"/>
                    <a:gd name="T2" fmla="*/ 2147483647 w 357"/>
                    <a:gd name="T3" fmla="*/ 2147483647 h 83"/>
                    <a:gd name="T4" fmla="*/ 2147483647 w 357"/>
                    <a:gd name="T5" fmla="*/ 0 h 83"/>
                    <a:gd name="T6" fmla="*/ 0 w 357"/>
                    <a:gd name="T7" fmla="*/ 2147483647 h 83"/>
                    <a:gd name="T8" fmla="*/ 2147483647 w 357"/>
                    <a:gd name="T9" fmla="*/ 2147483647 h 83"/>
                    <a:gd name="T10" fmla="*/ 2147483647 w 357"/>
                    <a:gd name="T11" fmla="*/ 2147483647 h 83"/>
                    <a:gd name="T12" fmla="*/ 2147483647 w 357"/>
                    <a:gd name="T13" fmla="*/ 2147483647 h 83"/>
                    <a:gd name="T14" fmla="*/ 2147483647 w 357"/>
                    <a:gd name="T15" fmla="*/ 2147483647 h 83"/>
                    <a:gd name="T16" fmla="*/ 2147483647 w 357"/>
                    <a:gd name="T17" fmla="*/ 2147483647 h 83"/>
                    <a:gd name="T18" fmla="*/ 2147483647 w 357"/>
                    <a:gd name="T19" fmla="*/ 2147483647 h 83"/>
                    <a:gd name="T20" fmla="*/ 2147483647 w 357"/>
                    <a:gd name="T21" fmla="*/ 2147483647 h 83"/>
                    <a:gd name="T22" fmla="*/ 2147483647 w 357"/>
                    <a:gd name="T23" fmla="*/ 2147483647 h 8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57"/>
                    <a:gd name="T37" fmla="*/ 0 h 83"/>
                    <a:gd name="T38" fmla="*/ 357 w 357"/>
                    <a:gd name="T39" fmla="*/ 83 h 8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57" h="83">
                      <a:moveTo>
                        <a:pt x="349" y="75"/>
                      </a:moveTo>
                      <a:lnTo>
                        <a:pt x="353" y="75"/>
                      </a:lnTo>
                      <a:lnTo>
                        <a:pt x="4" y="0"/>
                      </a:lnTo>
                      <a:lnTo>
                        <a:pt x="0" y="8"/>
                      </a:lnTo>
                      <a:lnTo>
                        <a:pt x="349" y="83"/>
                      </a:lnTo>
                      <a:lnTo>
                        <a:pt x="353" y="83"/>
                      </a:lnTo>
                      <a:lnTo>
                        <a:pt x="349" y="83"/>
                      </a:lnTo>
                      <a:lnTo>
                        <a:pt x="353" y="83"/>
                      </a:lnTo>
                      <a:lnTo>
                        <a:pt x="357" y="79"/>
                      </a:lnTo>
                      <a:lnTo>
                        <a:pt x="353" y="75"/>
                      </a:lnTo>
                      <a:lnTo>
                        <a:pt x="349" y="75"/>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7042" name="Freeform 116"/>
                <p:cNvSpPr>
                  <a:spLocks/>
                </p:cNvSpPr>
                <p:nvPr/>
              </p:nvSpPr>
              <p:spPr bwMode="auto">
                <a:xfrm>
                  <a:off x="754063" y="3232150"/>
                  <a:ext cx="71438" cy="50800"/>
                </a:xfrm>
                <a:custGeom>
                  <a:avLst/>
                  <a:gdLst>
                    <a:gd name="T0" fmla="*/ 2147483647 w 45"/>
                    <a:gd name="T1" fmla="*/ 0 h 32"/>
                    <a:gd name="T2" fmla="*/ 2147483647 w 45"/>
                    <a:gd name="T3" fmla="*/ 2147483647 h 32"/>
                    <a:gd name="T4" fmla="*/ 2147483647 w 45"/>
                    <a:gd name="T5" fmla="*/ 2147483647 h 32"/>
                    <a:gd name="T6" fmla="*/ 2147483647 w 45"/>
                    <a:gd name="T7" fmla="*/ 2147483647 h 32"/>
                    <a:gd name="T8" fmla="*/ 2147483647 w 45"/>
                    <a:gd name="T9" fmla="*/ 2147483647 h 32"/>
                    <a:gd name="T10" fmla="*/ 2147483647 w 45"/>
                    <a:gd name="T11" fmla="*/ 2147483647 h 32"/>
                    <a:gd name="T12" fmla="*/ 2147483647 w 45"/>
                    <a:gd name="T13" fmla="*/ 2147483647 h 32"/>
                    <a:gd name="T14" fmla="*/ 2147483647 w 45"/>
                    <a:gd name="T15" fmla="*/ 2147483647 h 32"/>
                    <a:gd name="T16" fmla="*/ 0 w 45"/>
                    <a:gd name="T17" fmla="*/ 2147483647 h 32"/>
                    <a:gd name="T18" fmla="*/ 0 w 45"/>
                    <a:gd name="T19" fmla="*/ 2147483647 h 32"/>
                    <a:gd name="T20" fmla="*/ 2147483647 w 45"/>
                    <a:gd name="T21" fmla="*/ 2147483647 h 32"/>
                    <a:gd name="T22" fmla="*/ 2147483647 w 45"/>
                    <a:gd name="T23" fmla="*/ 2147483647 h 32"/>
                    <a:gd name="T24" fmla="*/ 2147483647 w 45"/>
                    <a:gd name="T25" fmla="*/ 2147483647 h 32"/>
                    <a:gd name="T26" fmla="*/ 2147483647 w 45"/>
                    <a:gd name="T27" fmla="*/ 2147483647 h 32"/>
                    <a:gd name="T28" fmla="*/ 2147483647 w 45"/>
                    <a:gd name="T29" fmla="*/ 2147483647 h 32"/>
                    <a:gd name="T30" fmla="*/ 2147483647 w 45"/>
                    <a:gd name="T31" fmla="*/ 2147483647 h 32"/>
                    <a:gd name="T32" fmla="*/ 2147483647 w 45"/>
                    <a:gd name="T33" fmla="*/ 2147483647 h 32"/>
                    <a:gd name="T34" fmla="*/ 2147483647 w 45"/>
                    <a:gd name="T35" fmla="*/ 2147483647 h 32"/>
                    <a:gd name="T36" fmla="*/ 2147483647 w 45"/>
                    <a:gd name="T37" fmla="*/ 2147483647 h 32"/>
                    <a:gd name="T38" fmla="*/ 2147483647 w 45"/>
                    <a:gd name="T39" fmla="*/ 2147483647 h 32"/>
                    <a:gd name="T40" fmla="*/ 2147483647 w 45"/>
                    <a:gd name="T41" fmla="*/ 0 h 3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45"/>
                    <a:gd name="T64" fmla="*/ 0 h 32"/>
                    <a:gd name="T65" fmla="*/ 45 w 45"/>
                    <a:gd name="T66" fmla="*/ 32 h 32"/>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45" h="32">
                      <a:moveTo>
                        <a:pt x="45" y="0"/>
                      </a:moveTo>
                      <a:lnTo>
                        <a:pt x="41" y="4"/>
                      </a:lnTo>
                      <a:lnTo>
                        <a:pt x="37" y="4"/>
                      </a:lnTo>
                      <a:lnTo>
                        <a:pt x="29" y="8"/>
                      </a:lnTo>
                      <a:lnTo>
                        <a:pt x="21" y="12"/>
                      </a:lnTo>
                      <a:lnTo>
                        <a:pt x="13" y="16"/>
                      </a:lnTo>
                      <a:lnTo>
                        <a:pt x="8" y="20"/>
                      </a:lnTo>
                      <a:lnTo>
                        <a:pt x="4" y="20"/>
                      </a:lnTo>
                      <a:lnTo>
                        <a:pt x="0" y="24"/>
                      </a:lnTo>
                      <a:lnTo>
                        <a:pt x="4" y="32"/>
                      </a:lnTo>
                      <a:lnTo>
                        <a:pt x="8" y="28"/>
                      </a:lnTo>
                      <a:lnTo>
                        <a:pt x="13" y="28"/>
                      </a:lnTo>
                      <a:lnTo>
                        <a:pt x="17" y="24"/>
                      </a:lnTo>
                      <a:lnTo>
                        <a:pt x="25" y="20"/>
                      </a:lnTo>
                      <a:lnTo>
                        <a:pt x="33" y="16"/>
                      </a:lnTo>
                      <a:lnTo>
                        <a:pt x="41" y="12"/>
                      </a:lnTo>
                      <a:lnTo>
                        <a:pt x="45" y="12"/>
                      </a:lnTo>
                      <a:lnTo>
                        <a:pt x="45"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7043" name="Freeform 117"/>
                <p:cNvSpPr>
                  <a:spLocks/>
                </p:cNvSpPr>
                <p:nvPr/>
              </p:nvSpPr>
              <p:spPr bwMode="auto">
                <a:xfrm>
                  <a:off x="825500" y="3195638"/>
                  <a:ext cx="90488" cy="55563"/>
                </a:xfrm>
                <a:custGeom>
                  <a:avLst/>
                  <a:gdLst>
                    <a:gd name="T0" fmla="*/ 2147483647 w 57"/>
                    <a:gd name="T1" fmla="*/ 0 h 35"/>
                    <a:gd name="T2" fmla="*/ 2147483647 w 57"/>
                    <a:gd name="T3" fmla="*/ 0 h 35"/>
                    <a:gd name="T4" fmla="*/ 2147483647 w 57"/>
                    <a:gd name="T5" fmla="*/ 2147483647 h 35"/>
                    <a:gd name="T6" fmla="*/ 2147483647 w 57"/>
                    <a:gd name="T7" fmla="*/ 2147483647 h 35"/>
                    <a:gd name="T8" fmla="*/ 2147483647 w 57"/>
                    <a:gd name="T9" fmla="*/ 2147483647 h 35"/>
                    <a:gd name="T10" fmla="*/ 2147483647 w 57"/>
                    <a:gd name="T11" fmla="*/ 2147483647 h 35"/>
                    <a:gd name="T12" fmla="*/ 2147483647 w 57"/>
                    <a:gd name="T13" fmla="*/ 2147483647 h 35"/>
                    <a:gd name="T14" fmla="*/ 2147483647 w 57"/>
                    <a:gd name="T15" fmla="*/ 2147483647 h 35"/>
                    <a:gd name="T16" fmla="*/ 2147483647 w 57"/>
                    <a:gd name="T17" fmla="*/ 2147483647 h 35"/>
                    <a:gd name="T18" fmla="*/ 0 w 57"/>
                    <a:gd name="T19" fmla="*/ 2147483647 h 35"/>
                    <a:gd name="T20" fmla="*/ 0 w 57"/>
                    <a:gd name="T21" fmla="*/ 2147483647 h 35"/>
                    <a:gd name="T22" fmla="*/ 2147483647 w 57"/>
                    <a:gd name="T23" fmla="*/ 2147483647 h 35"/>
                    <a:gd name="T24" fmla="*/ 2147483647 w 57"/>
                    <a:gd name="T25" fmla="*/ 2147483647 h 35"/>
                    <a:gd name="T26" fmla="*/ 2147483647 w 57"/>
                    <a:gd name="T27" fmla="*/ 2147483647 h 35"/>
                    <a:gd name="T28" fmla="*/ 2147483647 w 57"/>
                    <a:gd name="T29" fmla="*/ 2147483647 h 35"/>
                    <a:gd name="T30" fmla="*/ 2147483647 w 57"/>
                    <a:gd name="T31" fmla="*/ 2147483647 h 35"/>
                    <a:gd name="T32" fmla="*/ 2147483647 w 57"/>
                    <a:gd name="T33" fmla="*/ 2147483647 h 35"/>
                    <a:gd name="T34" fmla="*/ 2147483647 w 57"/>
                    <a:gd name="T35" fmla="*/ 2147483647 h 35"/>
                    <a:gd name="T36" fmla="*/ 2147483647 w 57"/>
                    <a:gd name="T37" fmla="*/ 2147483647 h 35"/>
                    <a:gd name="T38" fmla="*/ 2147483647 w 57"/>
                    <a:gd name="T39" fmla="*/ 2147483647 h 35"/>
                    <a:gd name="T40" fmla="*/ 2147483647 w 57"/>
                    <a:gd name="T41" fmla="*/ 0 h 3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57"/>
                    <a:gd name="T64" fmla="*/ 0 h 35"/>
                    <a:gd name="T65" fmla="*/ 57 w 57"/>
                    <a:gd name="T66" fmla="*/ 35 h 3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57" h="35">
                      <a:moveTo>
                        <a:pt x="49" y="0"/>
                      </a:moveTo>
                      <a:lnTo>
                        <a:pt x="49" y="0"/>
                      </a:lnTo>
                      <a:lnTo>
                        <a:pt x="41" y="4"/>
                      </a:lnTo>
                      <a:lnTo>
                        <a:pt x="32" y="8"/>
                      </a:lnTo>
                      <a:lnTo>
                        <a:pt x="28" y="12"/>
                      </a:lnTo>
                      <a:lnTo>
                        <a:pt x="24" y="16"/>
                      </a:lnTo>
                      <a:lnTo>
                        <a:pt x="16" y="20"/>
                      </a:lnTo>
                      <a:lnTo>
                        <a:pt x="12" y="20"/>
                      </a:lnTo>
                      <a:lnTo>
                        <a:pt x="4" y="23"/>
                      </a:lnTo>
                      <a:lnTo>
                        <a:pt x="0" y="23"/>
                      </a:lnTo>
                      <a:lnTo>
                        <a:pt x="0" y="35"/>
                      </a:lnTo>
                      <a:lnTo>
                        <a:pt x="8" y="31"/>
                      </a:lnTo>
                      <a:lnTo>
                        <a:pt x="16" y="27"/>
                      </a:lnTo>
                      <a:lnTo>
                        <a:pt x="20" y="27"/>
                      </a:lnTo>
                      <a:lnTo>
                        <a:pt x="28" y="23"/>
                      </a:lnTo>
                      <a:lnTo>
                        <a:pt x="32" y="20"/>
                      </a:lnTo>
                      <a:lnTo>
                        <a:pt x="41" y="20"/>
                      </a:lnTo>
                      <a:lnTo>
                        <a:pt x="49" y="12"/>
                      </a:lnTo>
                      <a:lnTo>
                        <a:pt x="57" y="8"/>
                      </a:lnTo>
                      <a:lnTo>
                        <a:pt x="49"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7044" name="Freeform 118"/>
                <p:cNvSpPr>
                  <a:spLocks/>
                </p:cNvSpPr>
                <p:nvPr/>
              </p:nvSpPr>
              <p:spPr bwMode="auto">
                <a:xfrm>
                  <a:off x="903288" y="3133725"/>
                  <a:ext cx="96838" cy="74613"/>
                </a:xfrm>
                <a:custGeom>
                  <a:avLst/>
                  <a:gdLst>
                    <a:gd name="T0" fmla="*/ 2147483647 w 61"/>
                    <a:gd name="T1" fmla="*/ 0 h 47"/>
                    <a:gd name="T2" fmla="*/ 2147483647 w 61"/>
                    <a:gd name="T3" fmla="*/ 2147483647 h 47"/>
                    <a:gd name="T4" fmla="*/ 2147483647 w 61"/>
                    <a:gd name="T5" fmla="*/ 2147483647 h 47"/>
                    <a:gd name="T6" fmla="*/ 2147483647 w 61"/>
                    <a:gd name="T7" fmla="*/ 2147483647 h 47"/>
                    <a:gd name="T8" fmla="*/ 2147483647 w 61"/>
                    <a:gd name="T9" fmla="*/ 2147483647 h 47"/>
                    <a:gd name="T10" fmla="*/ 2147483647 w 61"/>
                    <a:gd name="T11" fmla="*/ 2147483647 h 47"/>
                    <a:gd name="T12" fmla="*/ 2147483647 w 61"/>
                    <a:gd name="T13" fmla="*/ 2147483647 h 47"/>
                    <a:gd name="T14" fmla="*/ 2147483647 w 61"/>
                    <a:gd name="T15" fmla="*/ 2147483647 h 47"/>
                    <a:gd name="T16" fmla="*/ 2147483647 w 61"/>
                    <a:gd name="T17" fmla="*/ 2147483647 h 47"/>
                    <a:gd name="T18" fmla="*/ 0 w 61"/>
                    <a:gd name="T19" fmla="*/ 2147483647 h 47"/>
                    <a:gd name="T20" fmla="*/ 2147483647 w 61"/>
                    <a:gd name="T21" fmla="*/ 2147483647 h 47"/>
                    <a:gd name="T22" fmla="*/ 2147483647 w 61"/>
                    <a:gd name="T23" fmla="*/ 2147483647 h 47"/>
                    <a:gd name="T24" fmla="*/ 2147483647 w 61"/>
                    <a:gd name="T25" fmla="*/ 2147483647 h 47"/>
                    <a:gd name="T26" fmla="*/ 2147483647 w 61"/>
                    <a:gd name="T27" fmla="*/ 2147483647 h 47"/>
                    <a:gd name="T28" fmla="*/ 2147483647 w 61"/>
                    <a:gd name="T29" fmla="*/ 2147483647 h 47"/>
                    <a:gd name="T30" fmla="*/ 2147483647 w 61"/>
                    <a:gd name="T31" fmla="*/ 2147483647 h 47"/>
                    <a:gd name="T32" fmla="*/ 2147483647 w 61"/>
                    <a:gd name="T33" fmla="*/ 2147483647 h 47"/>
                    <a:gd name="T34" fmla="*/ 2147483647 w 61"/>
                    <a:gd name="T35" fmla="*/ 2147483647 h 47"/>
                    <a:gd name="T36" fmla="*/ 2147483647 w 61"/>
                    <a:gd name="T37" fmla="*/ 2147483647 h 47"/>
                    <a:gd name="T38" fmla="*/ 2147483647 w 61"/>
                    <a:gd name="T39" fmla="*/ 2147483647 h 47"/>
                    <a:gd name="T40" fmla="*/ 2147483647 w 61"/>
                    <a:gd name="T41" fmla="*/ 2147483647 h 47"/>
                    <a:gd name="T42" fmla="*/ 2147483647 w 61"/>
                    <a:gd name="T43" fmla="*/ 2147483647 h 47"/>
                    <a:gd name="T44" fmla="*/ 2147483647 w 61"/>
                    <a:gd name="T45" fmla="*/ 2147483647 h 47"/>
                    <a:gd name="T46" fmla="*/ 2147483647 w 61"/>
                    <a:gd name="T47" fmla="*/ 0 h 47"/>
                    <a:gd name="T48" fmla="*/ 2147483647 w 61"/>
                    <a:gd name="T49" fmla="*/ 2147483647 h 47"/>
                    <a:gd name="T50" fmla="*/ 2147483647 w 61"/>
                    <a:gd name="T51" fmla="*/ 0 h 47"/>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61"/>
                    <a:gd name="T79" fmla="*/ 0 h 47"/>
                    <a:gd name="T80" fmla="*/ 61 w 61"/>
                    <a:gd name="T81" fmla="*/ 47 h 47"/>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61" h="47">
                      <a:moveTo>
                        <a:pt x="52" y="0"/>
                      </a:moveTo>
                      <a:lnTo>
                        <a:pt x="52" y="3"/>
                      </a:lnTo>
                      <a:lnTo>
                        <a:pt x="48" y="3"/>
                      </a:lnTo>
                      <a:lnTo>
                        <a:pt x="44" y="11"/>
                      </a:lnTo>
                      <a:lnTo>
                        <a:pt x="36" y="15"/>
                      </a:lnTo>
                      <a:lnTo>
                        <a:pt x="28" y="23"/>
                      </a:lnTo>
                      <a:lnTo>
                        <a:pt x="20" y="27"/>
                      </a:lnTo>
                      <a:lnTo>
                        <a:pt x="8" y="35"/>
                      </a:lnTo>
                      <a:lnTo>
                        <a:pt x="0" y="39"/>
                      </a:lnTo>
                      <a:lnTo>
                        <a:pt x="8" y="47"/>
                      </a:lnTo>
                      <a:lnTo>
                        <a:pt x="16" y="43"/>
                      </a:lnTo>
                      <a:lnTo>
                        <a:pt x="24" y="35"/>
                      </a:lnTo>
                      <a:lnTo>
                        <a:pt x="32" y="27"/>
                      </a:lnTo>
                      <a:lnTo>
                        <a:pt x="40" y="23"/>
                      </a:lnTo>
                      <a:lnTo>
                        <a:pt x="48" y="15"/>
                      </a:lnTo>
                      <a:lnTo>
                        <a:pt x="52" y="15"/>
                      </a:lnTo>
                      <a:lnTo>
                        <a:pt x="56" y="11"/>
                      </a:lnTo>
                      <a:lnTo>
                        <a:pt x="61" y="7"/>
                      </a:lnTo>
                      <a:lnTo>
                        <a:pt x="61" y="3"/>
                      </a:lnTo>
                      <a:lnTo>
                        <a:pt x="56" y="0"/>
                      </a:lnTo>
                      <a:lnTo>
                        <a:pt x="52" y="3"/>
                      </a:lnTo>
                      <a:lnTo>
                        <a:pt x="52"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7045" name="Freeform 119"/>
                <p:cNvSpPr>
                  <a:spLocks/>
                </p:cNvSpPr>
                <p:nvPr/>
              </p:nvSpPr>
              <p:spPr bwMode="auto">
                <a:xfrm>
                  <a:off x="985838" y="3121025"/>
                  <a:ext cx="33338" cy="23813"/>
                </a:xfrm>
                <a:custGeom>
                  <a:avLst/>
                  <a:gdLst>
                    <a:gd name="T0" fmla="*/ 2147483647 w 21"/>
                    <a:gd name="T1" fmla="*/ 2147483647 h 15"/>
                    <a:gd name="T2" fmla="*/ 2147483647 w 21"/>
                    <a:gd name="T3" fmla="*/ 0 h 15"/>
                    <a:gd name="T4" fmla="*/ 0 w 21"/>
                    <a:gd name="T5" fmla="*/ 2147483647 h 15"/>
                    <a:gd name="T6" fmla="*/ 2147483647 w 21"/>
                    <a:gd name="T7" fmla="*/ 2147483647 h 15"/>
                    <a:gd name="T8" fmla="*/ 2147483647 w 21"/>
                    <a:gd name="T9" fmla="*/ 2147483647 h 15"/>
                    <a:gd name="T10" fmla="*/ 2147483647 w 21"/>
                    <a:gd name="T11" fmla="*/ 0 h 15"/>
                    <a:gd name="T12" fmla="*/ 2147483647 w 21"/>
                    <a:gd name="T13" fmla="*/ 2147483647 h 15"/>
                    <a:gd name="T14" fmla="*/ 2147483647 w 21"/>
                    <a:gd name="T15" fmla="*/ 2147483647 h 15"/>
                    <a:gd name="T16" fmla="*/ 2147483647 w 21"/>
                    <a:gd name="T17" fmla="*/ 2147483647 h 15"/>
                    <a:gd name="T18" fmla="*/ 2147483647 w 21"/>
                    <a:gd name="T19" fmla="*/ 0 h 15"/>
                    <a:gd name="T20" fmla="*/ 2147483647 w 21"/>
                    <a:gd name="T21" fmla="*/ 0 h 15"/>
                    <a:gd name="T22" fmla="*/ 2147483647 w 21"/>
                    <a:gd name="T23" fmla="*/ 2147483647 h 1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1"/>
                    <a:gd name="T37" fmla="*/ 0 h 15"/>
                    <a:gd name="T38" fmla="*/ 21 w 21"/>
                    <a:gd name="T39" fmla="*/ 15 h 1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1" h="15">
                      <a:moveTo>
                        <a:pt x="17" y="8"/>
                      </a:moveTo>
                      <a:lnTo>
                        <a:pt x="13" y="0"/>
                      </a:lnTo>
                      <a:lnTo>
                        <a:pt x="0" y="8"/>
                      </a:lnTo>
                      <a:lnTo>
                        <a:pt x="9" y="15"/>
                      </a:lnTo>
                      <a:lnTo>
                        <a:pt x="21" y="8"/>
                      </a:lnTo>
                      <a:lnTo>
                        <a:pt x="17" y="0"/>
                      </a:lnTo>
                      <a:lnTo>
                        <a:pt x="21" y="8"/>
                      </a:lnTo>
                      <a:lnTo>
                        <a:pt x="21" y="4"/>
                      </a:lnTo>
                      <a:lnTo>
                        <a:pt x="17" y="0"/>
                      </a:lnTo>
                      <a:lnTo>
                        <a:pt x="13" y="0"/>
                      </a:lnTo>
                      <a:lnTo>
                        <a:pt x="17" y="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7046" name="Freeform 120"/>
                <p:cNvSpPr>
                  <a:spLocks/>
                </p:cNvSpPr>
                <p:nvPr/>
              </p:nvSpPr>
              <p:spPr bwMode="auto">
                <a:xfrm>
                  <a:off x="265113" y="3151188"/>
                  <a:ext cx="638175" cy="100013"/>
                </a:xfrm>
                <a:custGeom>
                  <a:avLst/>
                  <a:gdLst>
                    <a:gd name="T0" fmla="*/ 2147483647 w 402"/>
                    <a:gd name="T1" fmla="*/ 2147483647 h 63"/>
                    <a:gd name="T2" fmla="*/ 2147483647 w 402"/>
                    <a:gd name="T3" fmla="*/ 2147483647 h 63"/>
                    <a:gd name="T4" fmla="*/ 0 w 402"/>
                    <a:gd name="T5" fmla="*/ 0 h 63"/>
                    <a:gd name="T6" fmla="*/ 0 60000 65536"/>
                    <a:gd name="T7" fmla="*/ 0 60000 65536"/>
                    <a:gd name="T8" fmla="*/ 0 60000 65536"/>
                    <a:gd name="T9" fmla="*/ 0 w 402"/>
                    <a:gd name="T10" fmla="*/ 0 h 63"/>
                    <a:gd name="T11" fmla="*/ 402 w 402"/>
                    <a:gd name="T12" fmla="*/ 63 h 63"/>
                  </a:gdLst>
                  <a:ahLst/>
                  <a:cxnLst>
                    <a:cxn ang="T6">
                      <a:pos x="T0" y="T1"/>
                    </a:cxn>
                    <a:cxn ang="T7">
                      <a:pos x="T2" y="T3"/>
                    </a:cxn>
                    <a:cxn ang="T8">
                      <a:pos x="T4" y="T5"/>
                    </a:cxn>
                  </a:cxnLst>
                  <a:rect l="T9" t="T10" r="T11" b="T12"/>
                  <a:pathLst>
                    <a:path w="402" h="63">
                      <a:moveTo>
                        <a:pt x="402" y="16"/>
                      </a:moveTo>
                      <a:lnTo>
                        <a:pt x="312" y="63"/>
                      </a:lnTo>
                      <a:lnTo>
                        <a:pt x="0" y="0"/>
                      </a:lnTo>
                    </a:path>
                  </a:pathLst>
                </a:custGeom>
                <a:noFill/>
                <a:ln w="0">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57047" name="Freeform 121"/>
                <p:cNvSpPr>
                  <a:spLocks/>
                </p:cNvSpPr>
                <p:nvPr/>
              </p:nvSpPr>
              <p:spPr bwMode="auto">
                <a:xfrm>
                  <a:off x="465138" y="3082925"/>
                  <a:ext cx="488950" cy="61913"/>
                </a:xfrm>
                <a:custGeom>
                  <a:avLst/>
                  <a:gdLst>
                    <a:gd name="T0" fmla="*/ 2147483647 w 308"/>
                    <a:gd name="T1" fmla="*/ 2147483647 h 39"/>
                    <a:gd name="T2" fmla="*/ 2147483647 w 308"/>
                    <a:gd name="T3" fmla="*/ 2147483647 h 39"/>
                    <a:gd name="T4" fmla="*/ 0 w 308"/>
                    <a:gd name="T5" fmla="*/ 0 h 39"/>
                    <a:gd name="T6" fmla="*/ 0 60000 65536"/>
                    <a:gd name="T7" fmla="*/ 0 60000 65536"/>
                    <a:gd name="T8" fmla="*/ 0 60000 65536"/>
                    <a:gd name="T9" fmla="*/ 0 w 308"/>
                    <a:gd name="T10" fmla="*/ 0 h 39"/>
                    <a:gd name="T11" fmla="*/ 308 w 308"/>
                    <a:gd name="T12" fmla="*/ 39 h 39"/>
                  </a:gdLst>
                  <a:ahLst/>
                  <a:cxnLst>
                    <a:cxn ang="T6">
                      <a:pos x="T0" y="T1"/>
                    </a:cxn>
                    <a:cxn ang="T7">
                      <a:pos x="T2" y="T3"/>
                    </a:cxn>
                    <a:cxn ang="T8">
                      <a:pos x="T4" y="T5"/>
                    </a:cxn>
                  </a:cxnLst>
                  <a:rect l="T9" t="T10" r="T11" b="T12"/>
                  <a:pathLst>
                    <a:path w="308" h="39">
                      <a:moveTo>
                        <a:pt x="308" y="35"/>
                      </a:moveTo>
                      <a:lnTo>
                        <a:pt x="296" y="39"/>
                      </a:lnTo>
                      <a:lnTo>
                        <a:pt x="0" y="0"/>
                      </a:lnTo>
                    </a:path>
                  </a:pathLst>
                </a:custGeom>
                <a:noFill/>
                <a:ln w="0">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57048" name="Freeform 122"/>
                <p:cNvSpPr>
                  <a:spLocks/>
                </p:cNvSpPr>
                <p:nvPr/>
              </p:nvSpPr>
              <p:spPr bwMode="auto">
                <a:xfrm>
                  <a:off x="200025" y="3157538"/>
                  <a:ext cx="554038" cy="144463"/>
                </a:xfrm>
                <a:custGeom>
                  <a:avLst/>
                  <a:gdLst>
                    <a:gd name="T0" fmla="*/ 2147483647 w 349"/>
                    <a:gd name="T1" fmla="*/ 2147483647 h 91"/>
                    <a:gd name="T2" fmla="*/ 2147483647 w 349"/>
                    <a:gd name="T3" fmla="*/ 2147483647 h 91"/>
                    <a:gd name="T4" fmla="*/ 0 w 349"/>
                    <a:gd name="T5" fmla="*/ 0 h 91"/>
                    <a:gd name="T6" fmla="*/ 0 w 349"/>
                    <a:gd name="T7" fmla="*/ 2147483647 h 91"/>
                    <a:gd name="T8" fmla="*/ 2147483647 w 349"/>
                    <a:gd name="T9" fmla="*/ 2147483647 h 91"/>
                    <a:gd name="T10" fmla="*/ 2147483647 w 349"/>
                    <a:gd name="T11" fmla="*/ 2147483647 h 91"/>
                    <a:gd name="T12" fmla="*/ 0 60000 65536"/>
                    <a:gd name="T13" fmla="*/ 0 60000 65536"/>
                    <a:gd name="T14" fmla="*/ 0 60000 65536"/>
                    <a:gd name="T15" fmla="*/ 0 60000 65536"/>
                    <a:gd name="T16" fmla="*/ 0 60000 65536"/>
                    <a:gd name="T17" fmla="*/ 0 60000 65536"/>
                    <a:gd name="T18" fmla="*/ 0 w 349"/>
                    <a:gd name="T19" fmla="*/ 0 h 91"/>
                    <a:gd name="T20" fmla="*/ 349 w 349"/>
                    <a:gd name="T21" fmla="*/ 91 h 91"/>
                  </a:gdLst>
                  <a:ahLst/>
                  <a:cxnLst>
                    <a:cxn ang="T12">
                      <a:pos x="T0" y="T1"/>
                    </a:cxn>
                    <a:cxn ang="T13">
                      <a:pos x="T2" y="T3"/>
                    </a:cxn>
                    <a:cxn ang="T14">
                      <a:pos x="T4" y="T5"/>
                    </a:cxn>
                    <a:cxn ang="T15">
                      <a:pos x="T6" y="T7"/>
                    </a:cxn>
                    <a:cxn ang="T16">
                      <a:pos x="T8" y="T9"/>
                    </a:cxn>
                    <a:cxn ang="T17">
                      <a:pos x="T10" y="T11"/>
                    </a:cxn>
                  </a:cxnLst>
                  <a:rect l="T18" t="T19" r="T20" b="T21"/>
                  <a:pathLst>
                    <a:path w="349" h="91">
                      <a:moveTo>
                        <a:pt x="349" y="91"/>
                      </a:moveTo>
                      <a:lnTo>
                        <a:pt x="349" y="75"/>
                      </a:lnTo>
                      <a:lnTo>
                        <a:pt x="0" y="0"/>
                      </a:lnTo>
                      <a:lnTo>
                        <a:pt x="0" y="12"/>
                      </a:lnTo>
                      <a:lnTo>
                        <a:pt x="349" y="91"/>
                      </a:lnTo>
                      <a:close/>
                    </a:path>
                  </a:pathLst>
                </a:custGeom>
                <a:solidFill>
                  <a:srgbClr val="CCCCCC"/>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7049" name="Freeform 123"/>
                <p:cNvSpPr>
                  <a:spLocks/>
                </p:cNvSpPr>
                <p:nvPr/>
              </p:nvSpPr>
              <p:spPr bwMode="auto">
                <a:xfrm>
                  <a:off x="747713" y="3270250"/>
                  <a:ext cx="19050" cy="31750"/>
                </a:xfrm>
                <a:custGeom>
                  <a:avLst/>
                  <a:gdLst>
                    <a:gd name="T0" fmla="*/ 2147483647 w 12"/>
                    <a:gd name="T1" fmla="*/ 2147483647 h 20"/>
                    <a:gd name="T2" fmla="*/ 0 w 12"/>
                    <a:gd name="T3" fmla="*/ 2147483647 h 20"/>
                    <a:gd name="T4" fmla="*/ 0 w 12"/>
                    <a:gd name="T5" fmla="*/ 2147483647 h 20"/>
                    <a:gd name="T6" fmla="*/ 2147483647 w 12"/>
                    <a:gd name="T7" fmla="*/ 2147483647 h 20"/>
                    <a:gd name="T8" fmla="*/ 2147483647 w 12"/>
                    <a:gd name="T9" fmla="*/ 2147483647 h 20"/>
                    <a:gd name="T10" fmla="*/ 2147483647 w 12"/>
                    <a:gd name="T11" fmla="*/ 0 h 20"/>
                    <a:gd name="T12" fmla="*/ 2147483647 w 12"/>
                    <a:gd name="T13" fmla="*/ 2147483647 h 20"/>
                    <a:gd name="T14" fmla="*/ 2147483647 w 12"/>
                    <a:gd name="T15" fmla="*/ 0 h 20"/>
                    <a:gd name="T16" fmla="*/ 2147483647 w 12"/>
                    <a:gd name="T17" fmla="*/ 0 h 20"/>
                    <a:gd name="T18" fmla="*/ 2147483647 w 12"/>
                    <a:gd name="T19" fmla="*/ 0 h 20"/>
                    <a:gd name="T20" fmla="*/ 0 w 12"/>
                    <a:gd name="T21" fmla="*/ 2147483647 h 20"/>
                    <a:gd name="T22" fmla="*/ 2147483647 w 12"/>
                    <a:gd name="T23" fmla="*/ 2147483647 h 2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20"/>
                    <a:gd name="T38" fmla="*/ 12 w 12"/>
                    <a:gd name="T39" fmla="*/ 20 h 2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20">
                      <a:moveTo>
                        <a:pt x="4" y="8"/>
                      </a:moveTo>
                      <a:lnTo>
                        <a:pt x="0" y="4"/>
                      </a:lnTo>
                      <a:lnTo>
                        <a:pt x="0" y="20"/>
                      </a:lnTo>
                      <a:lnTo>
                        <a:pt x="12" y="20"/>
                      </a:lnTo>
                      <a:lnTo>
                        <a:pt x="12" y="4"/>
                      </a:lnTo>
                      <a:lnTo>
                        <a:pt x="8" y="0"/>
                      </a:lnTo>
                      <a:lnTo>
                        <a:pt x="12" y="4"/>
                      </a:lnTo>
                      <a:lnTo>
                        <a:pt x="8" y="0"/>
                      </a:lnTo>
                      <a:lnTo>
                        <a:pt x="4" y="0"/>
                      </a:lnTo>
                      <a:lnTo>
                        <a:pt x="0" y="4"/>
                      </a:lnTo>
                      <a:lnTo>
                        <a:pt x="4" y="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7050" name="Freeform 124"/>
                <p:cNvSpPr>
                  <a:spLocks/>
                </p:cNvSpPr>
                <p:nvPr/>
              </p:nvSpPr>
              <p:spPr bwMode="auto">
                <a:xfrm>
                  <a:off x="193675" y="3151188"/>
                  <a:ext cx="566738" cy="131763"/>
                </a:xfrm>
                <a:custGeom>
                  <a:avLst/>
                  <a:gdLst>
                    <a:gd name="T0" fmla="*/ 2147483647 w 357"/>
                    <a:gd name="T1" fmla="*/ 2147483647 h 83"/>
                    <a:gd name="T2" fmla="*/ 2147483647 w 357"/>
                    <a:gd name="T3" fmla="*/ 2147483647 h 83"/>
                    <a:gd name="T4" fmla="*/ 2147483647 w 357"/>
                    <a:gd name="T5" fmla="*/ 2147483647 h 83"/>
                    <a:gd name="T6" fmla="*/ 2147483647 w 357"/>
                    <a:gd name="T7" fmla="*/ 2147483647 h 83"/>
                    <a:gd name="T8" fmla="*/ 2147483647 w 357"/>
                    <a:gd name="T9" fmla="*/ 0 h 83"/>
                    <a:gd name="T10" fmla="*/ 0 w 357"/>
                    <a:gd name="T11" fmla="*/ 2147483647 h 83"/>
                    <a:gd name="T12" fmla="*/ 2147483647 w 357"/>
                    <a:gd name="T13" fmla="*/ 0 h 83"/>
                    <a:gd name="T14" fmla="*/ 2147483647 w 357"/>
                    <a:gd name="T15" fmla="*/ 0 h 83"/>
                    <a:gd name="T16" fmla="*/ 0 w 357"/>
                    <a:gd name="T17" fmla="*/ 2147483647 h 83"/>
                    <a:gd name="T18" fmla="*/ 0 w 357"/>
                    <a:gd name="T19" fmla="*/ 2147483647 h 83"/>
                    <a:gd name="T20" fmla="*/ 2147483647 w 357"/>
                    <a:gd name="T21" fmla="*/ 2147483647 h 83"/>
                    <a:gd name="T22" fmla="*/ 2147483647 w 357"/>
                    <a:gd name="T23" fmla="*/ 2147483647 h 8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57"/>
                    <a:gd name="T37" fmla="*/ 0 h 83"/>
                    <a:gd name="T38" fmla="*/ 357 w 357"/>
                    <a:gd name="T39" fmla="*/ 83 h 8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57" h="83">
                      <a:moveTo>
                        <a:pt x="12" y="4"/>
                      </a:moveTo>
                      <a:lnTo>
                        <a:pt x="4" y="8"/>
                      </a:lnTo>
                      <a:lnTo>
                        <a:pt x="353" y="83"/>
                      </a:lnTo>
                      <a:lnTo>
                        <a:pt x="357" y="75"/>
                      </a:lnTo>
                      <a:lnTo>
                        <a:pt x="8" y="0"/>
                      </a:lnTo>
                      <a:lnTo>
                        <a:pt x="0" y="4"/>
                      </a:lnTo>
                      <a:lnTo>
                        <a:pt x="8" y="0"/>
                      </a:lnTo>
                      <a:lnTo>
                        <a:pt x="4" y="0"/>
                      </a:lnTo>
                      <a:lnTo>
                        <a:pt x="0" y="4"/>
                      </a:lnTo>
                      <a:lnTo>
                        <a:pt x="0" y="8"/>
                      </a:lnTo>
                      <a:lnTo>
                        <a:pt x="4" y="8"/>
                      </a:lnTo>
                      <a:lnTo>
                        <a:pt x="12" y="4"/>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7051" name="Freeform 125"/>
                <p:cNvSpPr>
                  <a:spLocks/>
                </p:cNvSpPr>
                <p:nvPr/>
              </p:nvSpPr>
              <p:spPr bwMode="auto">
                <a:xfrm>
                  <a:off x="193675" y="3157538"/>
                  <a:ext cx="19050" cy="25400"/>
                </a:xfrm>
                <a:custGeom>
                  <a:avLst/>
                  <a:gdLst>
                    <a:gd name="T0" fmla="*/ 2147483647 w 12"/>
                    <a:gd name="T1" fmla="*/ 2147483647 h 16"/>
                    <a:gd name="T2" fmla="*/ 2147483647 w 12"/>
                    <a:gd name="T3" fmla="*/ 2147483647 h 16"/>
                    <a:gd name="T4" fmla="*/ 2147483647 w 12"/>
                    <a:gd name="T5" fmla="*/ 0 h 16"/>
                    <a:gd name="T6" fmla="*/ 0 w 12"/>
                    <a:gd name="T7" fmla="*/ 0 h 16"/>
                    <a:gd name="T8" fmla="*/ 0 w 12"/>
                    <a:gd name="T9" fmla="*/ 2147483647 h 16"/>
                    <a:gd name="T10" fmla="*/ 2147483647 w 12"/>
                    <a:gd name="T11" fmla="*/ 2147483647 h 16"/>
                    <a:gd name="T12" fmla="*/ 0 w 12"/>
                    <a:gd name="T13" fmla="*/ 2147483647 h 16"/>
                    <a:gd name="T14" fmla="*/ 2147483647 w 12"/>
                    <a:gd name="T15" fmla="*/ 2147483647 h 16"/>
                    <a:gd name="T16" fmla="*/ 2147483647 w 12"/>
                    <a:gd name="T17" fmla="*/ 2147483647 h 16"/>
                    <a:gd name="T18" fmla="*/ 2147483647 w 12"/>
                    <a:gd name="T19" fmla="*/ 2147483647 h 16"/>
                    <a:gd name="T20" fmla="*/ 2147483647 w 12"/>
                    <a:gd name="T21" fmla="*/ 2147483647 h 16"/>
                    <a:gd name="T22" fmla="*/ 2147483647 w 12"/>
                    <a:gd name="T23" fmla="*/ 2147483647 h 1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16"/>
                    <a:gd name="T38" fmla="*/ 12 w 12"/>
                    <a:gd name="T39" fmla="*/ 16 h 1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16">
                      <a:moveTo>
                        <a:pt x="8" y="8"/>
                      </a:moveTo>
                      <a:lnTo>
                        <a:pt x="12" y="12"/>
                      </a:lnTo>
                      <a:lnTo>
                        <a:pt x="12" y="0"/>
                      </a:lnTo>
                      <a:lnTo>
                        <a:pt x="0" y="0"/>
                      </a:lnTo>
                      <a:lnTo>
                        <a:pt x="0" y="12"/>
                      </a:lnTo>
                      <a:lnTo>
                        <a:pt x="4" y="16"/>
                      </a:lnTo>
                      <a:lnTo>
                        <a:pt x="0" y="12"/>
                      </a:lnTo>
                      <a:lnTo>
                        <a:pt x="4" y="16"/>
                      </a:lnTo>
                      <a:lnTo>
                        <a:pt x="8" y="16"/>
                      </a:lnTo>
                      <a:lnTo>
                        <a:pt x="12" y="12"/>
                      </a:lnTo>
                      <a:lnTo>
                        <a:pt x="8" y="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7052" name="Freeform 126"/>
                <p:cNvSpPr>
                  <a:spLocks/>
                </p:cNvSpPr>
                <p:nvPr/>
              </p:nvSpPr>
              <p:spPr bwMode="auto">
                <a:xfrm>
                  <a:off x="200025" y="3170238"/>
                  <a:ext cx="566738" cy="138113"/>
                </a:xfrm>
                <a:custGeom>
                  <a:avLst/>
                  <a:gdLst>
                    <a:gd name="T0" fmla="*/ 2147483647 w 357"/>
                    <a:gd name="T1" fmla="*/ 2147483647 h 87"/>
                    <a:gd name="T2" fmla="*/ 2147483647 w 357"/>
                    <a:gd name="T3" fmla="*/ 2147483647 h 87"/>
                    <a:gd name="T4" fmla="*/ 2147483647 w 357"/>
                    <a:gd name="T5" fmla="*/ 0 h 87"/>
                    <a:gd name="T6" fmla="*/ 0 w 357"/>
                    <a:gd name="T7" fmla="*/ 2147483647 h 87"/>
                    <a:gd name="T8" fmla="*/ 2147483647 w 357"/>
                    <a:gd name="T9" fmla="*/ 2147483647 h 87"/>
                    <a:gd name="T10" fmla="*/ 2147483647 w 357"/>
                    <a:gd name="T11" fmla="*/ 2147483647 h 87"/>
                    <a:gd name="T12" fmla="*/ 2147483647 w 357"/>
                    <a:gd name="T13" fmla="*/ 2147483647 h 87"/>
                    <a:gd name="T14" fmla="*/ 2147483647 w 357"/>
                    <a:gd name="T15" fmla="*/ 2147483647 h 87"/>
                    <a:gd name="T16" fmla="*/ 2147483647 w 357"/>
                    <a:gd name="T17" fmla="*/ 2147483647 h 87"/>
                    <a:gd name="T18" fmla="*/ 2147483647 w 357"/>
                    <a:gd name="T19" fmla="*/ 2147483647 h 87"/>
                    <a:gd name="T20" fmla="*/ 2147483647 w 357"/>
                    <a:gd name="T21" fmla="*/ 2147483647 h 87"/>
                    <a:gd name="T22" fmla="*/ 2147483647 w 357"/>
                    <a:gd name="T23" fmla="*/ 2147483647 h 8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57"/>
                    <a:gd name="T37" fmla="*/ 0 h 87"/>
                    <a:gd name="T38" fmla="*/ 357 w 357"/>
                    <a:gd name="T39" fmla="*/ 87 h 8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57" h="87">
                      <a:moveTo>
                        <a:pt x="345" y="83"/>
                      </a:moveTo>
                      <a:lnTo>
                        <a:pt x="353" y="79"/>
                      </a:lnTo>
                      <a:lnTo>
                        <a:pt x="4" y="0"/>
                      </a:lnTo>
                      <a:lnTo>
                        <a:pt x="0" y="8"/>
                      </a:lnTo>
                      <a:lnTo>
                        <a:pt x="349" y="87"/>
                      </a:lnTo>
                      <a:lnTo>
                        <a:pt x="357" y="83"/>
                      </a:lnTo>
                      <a:lnTo>
                        <a:pt x="349" y="87"/>
                      </a:lnTo>
                      <a:lnTo>
                        <a:pt x="353" y="87"/>
                      </a:lnTo>
                      <a:lnTo>
                        <a:pt x="357" y="83"/>
                      </a:lnTo>
                      <a:lnTo>
                        <a:pt x="353" y="79"/>
                      </a:lnTo>
                      <a:lnTo>
                        <a:pt x="345" y="83"/>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7053" name="Line 127"/>
                <p:cNvSpPr>
                  <a:spLocks noChangeShapeType="1"/>
                </p:cNvSpPr>
                <p:nvPr/>
              </p:nvSpPr>
              <p:spPr bwMode="auto">
                <a:xfrm flipH="1" flipV="1">
                  <a:off x="309563" y="3138488"/>
                  <a:ext cx="490538" cy="93663"/>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7054" name="Line 128"/>
                <p:cNvSpPr>
                  <a:spLocks noChangeShapeType="1"/>
                </p:cNvSpPr>
                <p:nvPr/>
              </p:nvSpPr>
              <p:spPr bwMode="auto">
                <a:xfrm flipH="1" flipV="1">
                  <a:off x="349250" y="3127375"/>
                  <a:ext cx="488950" cy="87313"/>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7055" name="Line 129"/>
                <p:cNvSpPr>
                  <a:spLocks noChangeShapeType="1"/>
                </p:cNvSpPr>
                <p:nvPr/>
              </p:nvSpPr>
              <p:spPr bwMode="auto">
                <a:xfrm flipH="1" flipV="1">
                  <a:off x="387350" y="3108325"/>
                  <a:ext cx="488950" cy="87313"/>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7056" name="Line 130"/>
                <p:cNvSpPr>
                  <a:spLocks noChangeShapeType="1"/>
                </p:cNvSpPr>
                <p:nvPr/>
              </p:nvSpPr>
              <p:spPr bwMode="auto">
                <a:xfrm flipH="1" flipV="1">
                  <a:off x="439738" y="3101975"/>
                  <a:ext cx="469900" cy="68263"/>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7057" name="Line 131"/>
                <p:cNvSpPr>
                  <a:spLocks noChangeShapeType="1"/>
                </p:cNvSpPr>
                <p:nvPr/>
              </p:nvSpPr>
              <p:spPr bwMode="auto">
                <a:xfrm flipV="1">
                  <a:off x="766763" y="3214688"/>
                  <a:ext cx="20638" cy="635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7058" name="Line 132"/>
                <p:cNvSpPr>
                  <a:spLocks noChangeShapeType="1"/>
                </p:cNvSpPr>
                <p:nvPr/>
              </p:nvSpPr>
              <p:spPr bwMode="auto">
                <a:xfrm flipV="1">
                  <a:off x="715963" y="3201988"/>
                  <a:ext cx="19050" cy="1270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7059" name="Line 133"/>
                <p:cNvSpPr>
                  <a:spLocks noChangeShapeType="1"/>
                </p:cNvSpPr>
                <p:nvPr/>
              </p:nvSpPr>
              <p:spPr bwMode="auto">
                <a:xfrm flipV="1">
                  <a:off x="665163" y="3195638"/>
                  <a:ext cx="19050" cy="635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7060" name="Line 134"/>
                <p:cNvSpPr>
                  <a:spLocks noChangeShapeType="1"/>
                </p:cNvSpPr>
                <p:nvPr/>
              </p:nvSpPr>
              <p:spPr bwMode="auto">
                <a:xfrm flipV="1">
                  <a:off x="722313" y="3227388"/>
                  <a:ext cx="19050" cy="11113"/>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7061" name="Line 135"/>
                <p:cNvSpPr>
                  <a:spLocks noChangeShapeType="1"/>
                </p:cNvSpPr>
                <p:nvPr/>
              </p:nvSpPr>
              <p:spPr bwMode="auto">
                <a:xfrm flipV="1">
                  <a:off x="677863" y="3221038"/>
                  <a:ext cx="19050" cy="11113"/>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7062" name="Line 136"/>
                <p:cNvSpPr>
                  <a:spLocks noChangeShapeType="1"/>
                </p:cNvSpPr>
                <p:nvPr/>
              </p:nvSpPr>
              <p:spPr bwMode="auto">
                <a:xfrm flipV="1">
                  <a:off x="619125" y="3214688"/>
                  <a:ext cx="19050" cy="635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7063" name="Line 137"/>
                <p:cNvSpPr>
                  <a:spLocks noChangeShapeType="1"/>
                </p:cNvSpPr>
                <p:nvPr/>
              </p:nvSpPr>
              <p:spPr bwMode="auto">
                <a:xfrm flipV="1">
                  <a:off x="619125" y="3182938"/>
                  <a:ext cx="19050" cy="1270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7064" name="Line 138"/>
                <p:cNvSpPr>
                  <a:spLocks noChangeShapeType="1"/>
                </p:cNvSpPr>
                <p:nvPr/>
              </p:nvSpPr>
              <p:spPr bwMode="auto">
                <a:xfrm flipV="1">
                  <a:off x="574675" y="3176588"/>
                  <a:ext cx="19050" cy="1270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7065" name="Line 139"/>
                <p:cNvSpPr>
                  <a:spLocks noChangeShapeType="1"/>
                </p:cNvSpPr>
                <p:nvPr/>
              </p:nvSpPr>
              <p:spPr bwMode="auto">
                <a:xfrm flipV="1">
                  <a:off x="522288" y="3170238"/>
                  <a:ext cx="19050" cy="635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7066" name="Line 140"/>
                <p:cNvSpPr>
                  <a:spLocks noChangeShapeType="1"/>
                </p:cNvSpPr>
                <p:nvPr/>
              </p:nvSpPr>
              <p:spPr bwMode="auto">
                <a:xfrm flipV="1">
                  <a:off x="766763" y="3189288"/>
                  <a:ext cx="20638" cy="635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7067" name="Line 141"/>
                <p:cNvSpPr>
                  <a:spLocks noChangeShapeType="1"/>
                </p:cNvSpPr>
                <p:nvPr/>
              </p:nvSpPr>
              <p:spPr bwMode="auto">
                <a:xfrm flipV="1">
                  <a:off x="715963" y="3176588"/>
                  <a:ext cx="19050" cy="1270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7068" name="Line 142"/>
                <p:cNvSpPr>
                  <a:spLocks noChangeShapeType="1"/>
                </p:cNvSpPr>
                <p:nvPr/>
              </p:nvSpPr>
              <p:spPr bwMode="auto">
                <a:xfrm flipV="1">
                  <a:off x="665163" y="3170238"/>
                  <a:ext cx="19050" cy="635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7069" name="Line 143"/>
                <p:cNvSpPr>
                  <a:spLocks noChangeShapeType="1"/>
                </p:cNvSpPr>
                <p:nvPr/>
              </p:nvSpPr>
              <p:spPr bwMode="auto">
                <a:xfrm flipV="1">
                  <a:off x="625475" y="3163888"/>
                  <a:ext cx="19050" cy="635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7070" name="Line 144"/>
                <p:cNvSpPr>
                  <a:spLocks noChangeShapeType="1"/>
                </p:cNvSpPr>
                <p:nvPr/>
              </p:nvSpPr>
              <p:spPr bwMode="auto">
                <a:xfrm flipV="1">
                  <a:off x="574675" y="3151188"/>
                  <a:ext cx="19050" cy="1270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7071" name="Line 145"/>
                <p:cNvSpPr>
                  <a:spLocks noChangeShapeType="1"/>
                </p:cNvSpPr>
                <p:nvPr/>
              </p:nvSpPr>
              <p:spPr bwMode="auto">
                <a:xfrm flipV="1">
                  <a:off x="522288" y="3144838"/>
                  <a:ext cx="19050" cy="635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7072" name="Line 146"/>
                <p:cNvSpPr>
                  <a:spLocks noChangeShapeType="1"/>
                </p:cNvSpPr>
                <p:nvPr/>
              </p:nvSpPr>
              <p:spPr bwMode="auto">
                <a:xfrm flipV="1">
                  <a:off x="819150" y="3170238"/>
                  <a:ext cx="19050" cy="1270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7073" name="Line 147"/>
                <p:cNvSpPr>
                  <a:spLocks noChangeShapeType="1"/>
                </p:cNvSpPr>
                <p:nvPr/>
              </p:nvSpPr>
              <p:spPr bwMode="auto">
                <a:xfrm flipV="1">
                  <a:off x="766763" y="3163888"/>
                  <a:ext cx="20638" cy="1270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7074" name="Line 148"/>
                <p:cNvSpPr>
                  <a:spLocks noChangeShapeType="1"/>
                </p:cNvSpPr>
                <p:nvPr/>
              </p:nvSpPr>
              <p:spPr bwMode="auto">
                <a:xfrm flipV="1">
                  <a:off x="869950" y="3151188"/>
                  <a:ext cx="20638" cy="1270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7075" name="Line 149"/>
                <p:cNvSpPr>
                  <a:spLocks noChangeShapeType="1"/>
                </p:cNvSpPr>
                <p:nvPr/>
              </p:nvSpPr>
              <p:spPr bwMode="auto">
                <a:xfrm flipV="1">
                  <a:off x="819150" y="3144838"/>
                  <a:ext cx="19050" cy="1270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7076" name="Line 150"/>
                <p:cNvSpPr>
                  <a:spLocks noChangeShapeType="1"/>
                </p:cNvSpPr>
                <p:nvPr/>
              </p:nvSpPr>
              <p:spPr bwMode="auto">
                <a:xfrm flipV="1">
                  <a:off x="722313" y="3157538"/>
                  <a:ext cx="19050" cy="635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7077" name="Line 151"/>
                <p:cNvSpPr>
                  <a:spLocks noChangeShapeType="1"/>
                </p:cNvSpPr>
                <p:nvPr/>
              </p:nvSpPr>
              <p:spPr bwMode="auto">
                <a:xfrm flipV="1">
                  <a:off x="677863" y="3144838"/>
                  <a:ext cx="19050" cy="1270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7078" name="Line 152"/>
                <p:cNvSpPr>
                  <a:spLocks noChangeShapeType="1"/>
                </p:cNvSpPr>
                <p:nvPr/>
              </p:nvSpPr>
              <p:spPr bwMode="auto">
                <a:xfrm flipV="1">
                  <a:off x="625475" y="3138488"/>
                  <a:ext cx="19050" cy="635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7079" name="Freeform 153"/>
                <p:cNvSpPr>
                  <a:spLocks/>
                </p:cNvSpPr>
                <p:nvPr/>
              </p:nvSpPr>
              <p:spPr bwMode="auto">
                <a:xfrm>
                  <a:off x="568325" y="2501900"/>
                  <a:ext cx="438150" cy="561975"/>
                </a:xfrm>
                <a:custGeom>
                  <a:avLst/>
                  <a:gdLst>
                    <a:gd name="T0" fmla="*/ 2147483647 w 276"/>
                    <a:gd name="T1" fmla="*/ 2147483647 h 354"/>
                    <a:gd name="T2" fmla="*/ 2147483647 w 276"/>
                    <a:gd name="T3" fmla="*/ 0 h 354"/>
                    <a:gd name="T4" fmla="*/ 0 w 276"/>
                    <a:gd name="T5" fmla="*/ 2147483647 h 354"/>
                    <a:gd name="T6" fmla="*/ 0 w 276"/>
                    <a:gd name="T7" fmla="*/ 2147483647 h 354"/>
                    <a:gd name="T8" fmla="*/ 2147483647 w 276"/>
                    <a:gd name="T9" fmla="*/ 2147483647 h 354"/>
                    <a:gd name="T10" fmla="*/ 2147483647 w 276"/>
                    <a:gd name="T11" fmla="*/ 2147483647 h 354"/>
                    <a:gd name="T12" fmla="*/ 0 60000 65536"/>
                    <a:gd name="T13" fmla="*/ 0 60000 65536"/>
                    <a:gd name="T14" fmla="*/ 0 60000 65536"/>
                    <a:gd name="T15" fmla="*/ 0 60000 65536"/>
                    <a:gd name="T16" fmla="*/ 0 60000 65536"/>
                    <a:gd name="T17" fmla="*/ 0 60000 65536"/>
                    <a:gd name="T18" fmla="*/ 0 w 276"/>
                    <a:gd name="T19" fmla="*/ 0 h 354"/>
                    <a:gd name="T20" fmla="*/ 276 w 276"/>
                    <a:gd name="T21" fmla="*/ 354 h 354"/>
                  </a:gdLst>
                  <a:ahLst/>
                  <a:cxnLst>
                    <a:cxn ang="T12">
                      <a:pos x="T0" y="T1"/>
                    </a:cxn>
                    <a:cxn ang="T13">
                      <a:pos x="T2" y="T3"/>
                    </a:cxn>
                    <a:cxn ang="T14">
                      <a:pos x="T4" y="T5"/>
                    </a:cxn>
                    <a:cxn ang="T15">
                      <a:pos x="T6" y="T7"/>
                    </a:cxn>
                    <a:cxn ang="T16">
                      <a:pos x="T8" y="T9"/>
                    </a:cxn>
                    <a:cxn ang="T17">
                      <a:pos x="T10" y="T11"/>
                    </a:cxn>
                  </a:cxnLst>
                  <a:rect l="T18" t="T19" r="T20" b="T21"/>
                  <a:pathLst>
                    <a:path w="276" h="354">
                      <a:moveTo>
                        <a:pt x="276" y="354"/>
                      </a:moveTo>
                      <a:lnTo>
                        <a:pt x="276" y="0"/>
                      </a:lnTo>
                      <a:lnTo>
                        <a:pt x="0" y="67"/>
                      </a:lnTo>
                      <a:lnTo>
                        <a:pt x="0" y="342"/>
                      </a:lnTo>
                      <a:lnTo>
                        <a:pt x="276" y="354"/>
                      </a:lnTo>
                      <a:close/>
                    </a:path>
                  </a:pathLst>
                </a:custGeom>
                <a:solidFill>
                  <a:srgbClr val="666666"/>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7080" name="Freeform 154"/>
                <p:cNvSpPr>
                  <a:spLocks/>
                </p:cNvSpPr>
                <p:nvPr/>
              </p:nvSpPr>
              <p:spPr bwMode="auto">
                <a:xfrm>
                  <a:off x="1000125" y="2495550"/>
                  <a:ext cx="12700" cy="568325"/>
                </a:xfrm>
                <a:custGeom>
                  <a:avLst/>
                  <a:gdLst>
                    <a:gd name="T0" fmla="*/ 2147483647 w 8"/>
                    <a:gd name="T1" fmla="*/ 2147483647 h 358"/>
                    <a:gd name="T2" fmla="*/ 0 w 8"/>
                    <a:gd name="T3" fmla="*/ 2147483647 h 358"/>
                    <a:gd name="T4" fmla="*/ 0 w 8"/>
                    <a:gd name="T5" fmla="*/ 2147483647 h 358"/>
                    <a:gd name="T6" fmla="*/ 2147483647 w 8"/>
                    <a:gd name="T7" fmla="*/ 2147483647 h 358"/>
                    <a:gd name="T8" fmla="*/ 2147483647 w 8"/>
                    <a:gd name="T9" fmla="*/ 2147483647 h 358"/>
                    <a:gd name="T10" fmla="*/ 2147483647 w 8"/>
                    <a:gd name="T11" fmla="*/ 0 h 358"/>
                    <a:gd name="T12" fmla="*/ 2147483647 w 8"/>
                    <a:gd name="T13" fmla="*/ 2147483647 h 358"/>
                    <a:gd name="T14" fmla="*/ 2147483647 w 8"/>
                    <a:gd name="T15" fmla="*/ 0 h 358"/>
                    <a:gd name="T16" fmla="*/ 2147483647 w 8"/>
                    <a:gd name="T17" fmla="*/ 0 h 358"/>
                    <a:gd name="T18" fmla="*/ 0 w 8"/>
                    <a:gd name="T19" fmla="*/ 0 h 358"/>
                    <a:gd name="T20" fmla="*/ 0 w 8"/>
                    <a:gd name="T21" fmla="*/ 2147483647 h 358"/>
                    <a:gd name="T22" fmla="*/ 2147483647 w 8"/>
                    <a:gd name="T23" fmla="*/ 2147483647 h 35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358"/>
                    <a:gd name="T38" fmla="*/ 8 w 8"/>
                    <a:gd name="T39" fmla="*/ 358 h 35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358">
                      <a:moveTo>
                        <a:pt x="8" y="8"/>
                      </a:moveTo>
                      <a:lnTo>
                        <a:pt x="0" y="4"/>
                      </a:lnTo>
                      <a:lnTo>
                        <a:pt x="0" y="358"/>
                      </a:lnTo>
                      <a:lnTo>
                        <a:pt x="8" y="358"/>
                      </a:lnTo>
                      <a:lnTo>
                        <a:pt x="8" y="4"/>
                      </a:lnTo>
                      <a:lnTo>
                        <a:pt x="4" y="0"/>
                      </a:lnTo>
                      <a:lnTo>
                        <a:pt x="8" y="4"/>
                      </a:lnTo>
                      <a:lnTo>
                        <a:pt x="8" y="0"/>
                      </a:lnTo>
                      <a:lnTo>
                        <a:pt x="4" y="0"/>
                      </a:lnTo>
                      <a:lnTo>
                        <a:pt x="0" y="0"/>
                      </a:lnTo>
                      <a:lnTo>
                        <a:pt x="0" y="4"/>
                      </a:lnTo>
                      <a:lnTo>
                        <a:pt x="8" y="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7081" name="Freeform 155"/>
                <p:cNvSpPr>
                  <a:spLocks/>
                </p:cNvSpPr>
                <p:nvPr/>
              </p:nvSpPr>
              <p:spPr bwMode="auto">
                <a:xfrm>
                  <a:off x="561975" y="2495550"/>
                  <a:ext cx="450850" cy="119063"/>
                </a:xfrm>
                <a:custGeom>
                  <a:avLst/>
                  <a:gdLst>
                    <a:gd name="T0" fmla="*/ 2147483647 w 284"/>
                    <a:gd name="T1" fmla="*/ 2147483647 h 75"/>
                    <a:gd name="T2" fmla="*/ 2147483647 w 284"/>
                    <a:gd name="T3" fmla="*/ 2147483647 h 75"/>
                    <a:gd name="T4" fmla="*/ 2147483647 w 284"/>
                    <a:gd name="T5" fmla="*/ 2147483647 h 75"/>
                    <a:gd name="T6" fmla="*/ 2147483647 w 284"/>
                    <a:gd name="T7" fmla="*/ 0 h 75"/>
                    <a:gd name="T8" fmla="*/ 2147483647 w 284"/>
                    <a:gd name="T9" fmla="*/ 2147483647 h 75"/>
                    <a:gd name="T10" fmla="*/ 0 w 284"/>
                    <a:gd name="T11" fmla="*/ 2147483647 h 75"/>
                    <a:gd name="T12" fmla="*/ 2147483647 w 284"/>
                    <a:gd name="T13" fmla="*/ 2147483647 h 75"/>
                    <a:gd name="T14" fmla="*/ 0 w 284"/>
                    <a:gd name="T15" fmla="*/ 2147483647 h 75"/>
                    <a:gd name="T16" fmla="*/ 0 w 284"/>
                    <a:gd name="T17" fmla="*/ 2147483647 h 75"/>
                    <a:gd name="T18" fmla="*/ 2147483647 w 284"/>
                    <a:gd name="T19" fmla="*/ 2147483647 h 75"/>
                    <a:gd name="T20" fmla="*/ 2147483647 w 284"/>
                    <a:gd name="T21" fmla="*/ 2147483647 h 75"/>
                    <a:gd name="T22" fmla="*/ 2147483647 w 284"/>
                    <a:gd name="T23" fmla="*/ 2147483647 h 7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84"/>
                    <a:gd name="T37" fmla="*/ 0 h 75"/>
                    <a:gd name="T38" fmla="*/ 284 w 284"/>
                    <a:gd name="T39" fmla="*/ 75 h 7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84" h="75">
                      <a:moveTo>
                        <a:pt x="12" y="71"/>
                      </a:moveTo>
                      <a:lnTo>
                        <a:pt x="8" y="75"/>
                      </a:lnTo>
                      <a:lnTo>
                        <a:pt x="284" y="8"/>
                      </a:lnTo>
                      <a:lnTo>
                        <a:pt x="280" y="0"/>
                      </a:lnTo>
                      <a:lnTo>
                        <a:pt x="4" y="63"/>
                      </a:lnTo>
                      <a:lnTo>
                        <a:pt x="0" y="71"/>
                      </a:lnTo>
                      <a:lnTo>
                        <a:pt x="4" y="63"/>
                      </a:lnTo>
                      <a:lnTo>
                        <a:pt x="0" y="67"/>
                      </a:lnTo>
                      <a:lnTo>
                        <a:pt x="0" y="71"/>
                      </a:lnTo>
                      <a:lnTo>
                        <a:pt x="4" y="75"/>
                      </a:lnTo>
                      <a:lnTo>
                        <a:pt x="8" y="75"/>
                      </a:lnTo>
                      <a:lnTo>
                        <a:pt x="12" y="71"/>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7082" name="Freeform 156"/>
                <p:cNvSpPr>
                  <a:spLocks/>
                </p:cNvSpPr>
                <p:nvPr/>
              </p:nvSpPr>
              <p:spPr bwMode="auto">
                <a:xfrm>
                  <a:off x="561975" y="2608263"/>
                  <a:ext cx="19050" cy="442913"/>
                </a:xfrm>
                <a:custGeom>
                  <a:avLst/>
                  <a:gdLst>
                    <a:gd name="T0" fmla="*/ 2147483647 w 12"/>
                    <a:gd name="T1" fmla="*/ 2147483647 h 279"/>
                    <a:gd name="T2" fmla="*/ 2147483647 w 12"/>
                    <a:gd name="T3" fmla="*/ 2147483647 h 279"/>
                    <a:gd name="T4" fmla="*/ 2147483647 w 12"/>
                    <a:gd name="T5" fmla="*/ 0 h 279"/>
                    <a:gd name="T6" fmla="*/ 0 w 12"/>
                    <a:gd name="T7" fmla="*/ 0 h 279"/>
                    <a:gd name="T8" fmla="*/ 0 w 12"/>
                    <a:gd name="T9" fmla="*/ 2147483647 h 279"/>
                    <a:gd name="T10" fmla="*/ 2147483647 w 12"/>
                    <a:gd name="T11" fmla="*/ 2147483647 h 279"/>
                    <a:gd name="T12" fmla="*/ 0 w 12"/>
                    <a:gd name="T13" fmla="*/ 2147483647 h 279"/>
                    <a:gd name="T14" fmla="*/ 0 w 12"/>
                    <a:gd name="T15" fmla="*/ 2147483647 h 279"/>
                    <a:gd name="T16" fmla="*/ 2147483647 w 12"/>
                    <a:gd name="T17" fmla="*/ 2147483647 h 279"/>
                    <a:gd name="T18" fmla="*/ 2147483647 w 12"/>
                    <a:gd name="T19" fmla="*/ 2147483647 h 279"/>
                    <a:gd name="T20" fmla="*/ 2147483647 w 12"/>
                    <a:gd name="T21" fmla="*/ 2147483647 h 279"/>
                    <a:gd name="T22" fmla="*/ 2147483647 w 12"/>
                    <a:gd name="T23" fmla="*/ 2147483647 h 27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279"/>
                    <a:gd name="T38" fmla="*/ 12 w 12"/>
                    <a:gd name="T39" fmla="*/ 279 h 27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279">
                      <a:moveTo>
                        <a:pt x="4" y="271"/>
                      </a:moveTo>
                      <a:lnTo>
                        <a:pt x="12" y="275"/>
                      </a:lnTo>
                      <a:lnTo>
                        <a:pt x="12" y="0"/>
                      </a:lnTo>
                      <a:lnTo>
                        <a:pt x="0" y="0"/>
                      </a:lnTo>
                      <a:lnTo>
                        <a:pt x="0" y="275"/>
                      </a:lnTo>
                      <a:lnTo>
                        <a:pt x="4" y="279"/>
                      </a:lnTo>
                      <a:lnTo>
                        <a:pt x="0" y="275"/>
                      </a:lnTo>
                      <a:lnTo>
                        <a:pt x="0" y="279"/>
                      </a:lnTo>
                      <a:lnTo>
                        <a:pt x="4" y="279"/>
                      </a:lnTo>
                      <a:lnTo>
                        <a:pt x="8" y="279"/>
                      </a:lnTo>
                      <a:lnTo>
                        <a:pt x="12" y="275"/>
                      </a:lnTo>
                      <a:lnTo>
                        <a:pt x="4" y="271"/>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7083" name="Freeform 157"/>
                <p:cNvSpPr>
                  <a:spLocks/>
                </p:cNvSpPr>
                <p:nvPr/>
              </p:nvSpPr>
              <p:spPr bwMode="auto">
                <a:xfrm>
                  <a:off x="568325" y="3038475"/>
                  <a:ext cx="444500" cy="31750"/>
                </a:xfrm>
                <a:custGeom>
                  <a:avLst/>
                  <a:gdLst>
                    <a:gd name="T0" fmla="*/ 2147483647 w 280"/>
                    <a:gd name="T1" fmla="*/ 2147483647 h 20"/>
                    <a:gd name="T2" fmla="*/ 2147483647 w 280"/>
                    <a:gd name="T3" fmla="*/ 2147483647 h 20"/>
                    <a:gd name="T4" fmla="*/ 0 w 280"/>
                    <a:gd name="T5" fmla="*/ 0 h 20"/>
                    <a:gd name="T6" fmla="*/ 0 w 280"/>
                    <a:gd name="T7" fmla="*/ 2147483647 h 20"/>
                    <a:gd name="T8" fmla="*/ 2147483647 w 280"/>
                    <a:gd name="T9" fmla="*/ 2147483647 h 20"/>
                    <a:gd name="T10" fmla="*/ 2147483647 w 280"/>
                    <a:gd name="T11" fmla="*/ 2147483647 h 20"/>
                    <a:gd name="T12" fmla="*/ 2147483647 w 280"/>
                    <a:gd name="T13" fmla="*/ 2147483647 h 20"/>
                    <a:gd name="T14" fmla="*/ 2147483647 w 280"/>
                    <a:gd name="T15" fmla="*/ 2147483647 h 20"/>
                    <a:gd name="T16" fmla="*/ 2147483647 w 280"/>
                    <a:gd name="T17" fmla="*/ 2147483647 h 20"/>
                    <a:gd name="T18" fmla="*/ 2147483647 w 280"/>
                    <a:gd name="T19" fmla="*/ 2147483647 h 20"/>
                    <a:gd name="T20" fmla="*/ 2147483647 w 280"/>
                    <a:gd name="T21" fmla="*/ 2147483647 h 20"/>
                    <a:gd name="T22" fmla="*/ 2147483647 w 280"/>
                    <a:gd name="T23" fmla="*/ 2147483647 h 2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80"/>
                    <a:gd name="T37" fmla="*/ 0 h 20"/>
                    <a:gd name="T38" fmla="*/ 280 w 280"/>
                    <a:gd name="T39" fmla="*/ 20 h 2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80" h="20">
                      <a:moveTo>
                        <a:pt x="272" y="16"/>
                      </a:moveTo>
                      <a:lnTo>
                        <a:pt x="276" y="12"/>
                      </a:lnTo>
                      <a:lnTo>
                        <a:pt x="0" y="0"/>
                      </a:lnTo>
                      <a:lnTo>
                        <a:pt x="0" y="8"/>
                      </a:lnTo>
                      <a:lnTo>
                        <a:pt x="276" y="20"/>
                      </a:lnTo>
                      <a:lnTo>
                        <a:pt x="280" y="16"/>
                      </a:lnTo>
                      <a:lnTo>
                        <a:pt x="276" y="20"/>
                      </a:lnTo>
                      <a:lnTo>
                        <a:pt x="280" y="20"/>
                      </a:lnTo>
                      <a:lnTo>
                        <a:pt x="280" y="16"/>
                      </a:lnTo>
                      <a:lnTo>
                        <a:pt x="280" y="12"/>
                      </a:lnTo>
                      <a:lnTo>
                        <a:pt x="276" y="12"/>
                      </a:lnTo>
                      <a:lnTo>
                        <a:pt x="272" y="16"/>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7084" name="Freeform 158"/>
                <p:cNvSpPr>
                  <a:spLocks/>
                </p:cNvSpPr>
                <p:nvPr/>
              </p:nvSpPr>
              <p:spPr bwMode="auto">
                <a:xfrm>
                  <a:off x="1000125" y="2495550"/>
                  <a:ext cx="12700" cy="568325"/>
                </a:xfrm>
                <a:custGeom>
                  <a:avLst/>
                  <a:gdLst>
                    <a:gd name="T0" fmla="*/ 2147483647 w 8"/>
                    <a:gd name="T1" fmla="*/ 0 h 358"/>
                    <a:gd name="T2" fmla="*/ 0 w 8"/>
                    <a:gd name="T3" fmla="*/ 2147483647 h 358"/>
                    <a:gd name="T4" fmla="*/ 0 w 8"/>
                    <a:gd name="T5" fmla="*/ 2147483647 h 358"/>
                    <a:gd name="T6" fmla="*/ 2147483647 w 8"/>
                    <a:gd name="T7" fmla="*/ 2147483647 h 358"/>
                    <a:gd name="T8" fmla="*/ 2147483647 w 8"/>
                    <a:gd name="T9" fmla="*/ 2147483647 h 358"/>
                    <a:gd name="T10" fmla="*/ 2147483647 w 8"/>
                    <a:gd name="T11" fmla="*/ 2147483647 h 358"/>
                    <a:gd name="T12" fmla="*/ 2147483647 w 8"/>
                    <a:gd name="T13" fmla="*/ 2147483647 h 358"/>
                    <a:gd name="T14" fmla="*/ 2147483647 w 8"/>
                    <a:gd name="T15" fmla="*/ 0 h 358"/>
                    <a:gd name="T16" fmla="*/ 2147483647 w 8"/>
                    <a:gd name="T17" fmla="*/ 0 h 358"/>
                    <a:gd name="T18" fmla="*/ 0 w 8"/>
                    <a:gd name="T19" fmla="*/ 0 h 358"/>
                    <a:gd name="T20" fmla="*/ 0 w 8"/>
                    <a:gd name="T21" fmla="*/ 2147483647 h 358"/>
                    <a:gd name="T22" fmla="*/ 2147483647 w 8"/>
                    <a:gd name="T23" fmla="*/ 0 h 35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358"/>
                    <a:gd name="T38" fmla="*/ 8 w 8"/>
                    <a:gd name="T39" fmla="*/ 358 h 35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358">
                      <a:moveTo>
                        <a:pt x="8" y="0"/>
                      </a:moveTo>
                      <a:lnTo>
                        <a:pt x="0" y="4"/>
                      </a:lnTo>
                      <a:lnTo>
                        <a:pt x="0" y="358"/>
                      </a:lnTo>
                      <a:lnTo>
                        <a:pt x="8" y="358"/>
                      </a:lnTo>
                      <a:lnTo>
                        <a:pt x="8" y="4"/>
                      </a:lnTo>
                      <a:lnTo>
                        <a:pt x="4" y="8"/>
                      </a:lnTo>
                      <a:lnTo>
                        <a:pt x="8" y="4"/>
                      </a:lnTo>
                      <a:lnTo>
                        <a:pt x="8" y="0"/>
                      </a:lnTo>
                      <a:lnTo>
                        <a:pt x="4" y="0"/>
                      </a:lnTo>
                      <a:lnTo>
                        <a:pt x="0" y="0"/>
                      </a:lnTo>
                      <a:lnTo>
                        <a:pt x="0" y="4"/>
                      </a:lnTo>
                      <a:lnTo>
                        <a:pt x="8"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7085" name="Freeform 159"/>
                <p:cNvSpPr>
                  <a:spLocks/>
                </p:cNvSpPr>
                <p:nvPr/>
              </p:nvSpPr>
              <p:spPr bwMode="auto">
                <a:xfrm>
                  <a:off x="1082675" y="2570163"/>
                  <a:ext cx="19050" cy="444500"/>
                </a:xfrm>
                <a:custGeom>
                  <a:avLst/>
                  <a:gdLst>
                    <a:gd name="T0" fmla="*/ 2147483647 w 12"/>
                    <a:gd name="T1" fmla="*/ 2147483647 h 280"/>
                    <a:gd name="T2" fmla="*/ 2147483647 w 12"/>
                    <a:gd name="T3" fmla="*/ 2147483647 h 280"/>
                    <a:gd name="T4" fmla="*/ 2147483647 w 12"/>
                    <a:gd name="T5" fmla="*/ 0 h 280"/>
                    <a:gd name="T6" fmla="*/ 0 w 12"/>
                    <a:gd name="T7" fmla="*/ 0 h 280"/>
                    <a:gd name="T8" fmla="*/ 0 w 12"/>
                    <a:gd name="T9" fmla="*/ 2147483647 h 280"/>
                    <a:gd name="T10" fmla="*/ 2147483647 w 12"/>
                    <a:gd name="T11" fmla="*/ 2147483647 h 280"/>
                    <a:gd name="T12" fmla="*/ 0 w 12"/>
                    <a:gd name="T13" fmla="*/ 2147483647 h 280"/>
                    <a:gd name="T14" fmla="*/ 2147483647 w 12"/>
                    <a:gd name="T15" fmla="*/ 2147483647 h 280"/>
                    <a:gd name="T16" fmla="*/ 2147483647 w 12"/>
                    <a:gd name="T17" fmla="*/ 2147483647 h 280"/>
                    <a:gd name="T18" fmla="*/ 2147483647 w 12"/>
                    <a:gd name="T19" fmla="*/ 2147483647 h 280"/>
                    <a:gd name="T20" fmla="*/ 2147483647 w 12"/>
                    <a:gd name="T21" fmla="*/ 2147483647 h 280"/>
                    <a:gd name="T22" fmla="*/ 2147483647 w 12"/>
                    <a:gd name="T23" fmla="*/ 2147483647 h 28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280"/>
                    <a:gd name="T38" fmla="*/ 12 w 12"/>
                    <a:gd name="T39" fmla="*/ 280 h 28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280">
                      <a:moveTo>
                        <a:pt x="8" y="280"/>
                      </a:moveTo>
                      <a:lnTo>
                        <a:pt x="12" y="276"/>
                      </a:lnTo>
                      <a:lnTo>
                        <a:pt x="12" y="0"/>
                      </a:lnTo>
                      <a:lnTo>
                        <a:pt x="0" y="0"/>
                      </a:lnTo>
                      <a:lnTo>
                        <a:pt x="0" y="276"/>
                      </a:lnTo>
                      <a:lnTo>
                        <a:pt x="4" y="272"/>
                      </a:lnTo>
                      <a:lnTo>
                        <a:pt x="0" y="276"/>
                      </a:lnTo>
                      <a:lnTo>
                        <a:pt x="4" y="280"/>
                      </a:lnTo>
                      <a:lnTo>
                        <a:pt x="8" y="280"/>
                      </a:lnTo>
                      <a:lnTo>
                        <a:pt x="12" y="280"/>
                      </a:lnTo>
                      <a:lnTo>
                        <a:pt x="12" y="276"/>
                      </a:lnTo>
                      <a:lnTo>
                        <a:pt x="8" y="28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7086" name="Freeform 160"/>
                <p:cNvSpPr>
                  <a:spLocks/>
                </p:cNvSpPr>
                <p:nvPr/>
              </p:nvSpPr>
              <p:spPr bwMode="auto">
                <a:xfrm>
                  <a:off x="1000125" y="3001963"/>
                  <a:ext cx="95250" cy="68263"/>
                </a:xfrm>
                <a:custGeom>
                  <a:avLst/>
                  <a:gdLst>
                    <a:gd name="T0" fmla="*/ 0 w 60"/>
                    <a:gd name="T1" fmla="*/ 2147483647 h 43"/>
                    <a:gd name="T2" fmla="*/ 2147483647 w 60"/>
                    <a:gd name="T3" fmla="*/ 2147483647 h 43"/>
                    <a:gd name="T4" fmla="*/ 2147483647 w 60"/>
                    <a:gd name="T5" fmla="*/ 2147483647 h 43"/>
                    <a:gd name="T6" fmla="*/ 2147483647 w 60"/>
                    <a:gd name="T7" fmla="*/ 0 h 43"/>
                    <a:gd name="T8" fmla="*/ 2147483647 w 60"/>
                    <a:gd name="T9" fmla="*/ 2147483647 h 43"/>
                    <a:gd name="T10" fmla="*/ 2147483647 w 60"/>
                    <a:gd name="T11" fmla="*/ 2147483647 h 43"/>
                    <a:gd name="T12" fmla="*/ 2147483647 w 60"/>
                    <a:gd name="T13" fmla="*/ 2147483647 h 43"/>
                    <a:gd name="T14" fmla="*/ 0 w 60"/>
                    <a:gd name="T15" fmla="*/ 2147483647 h 43"/>
                    <a:gd name="T16" fmla="*/ 0 w 60"/>
                    <a:gd name="T17" fmla="*/ 2147483647 h 43"/>
                    <a:gd name="T18" fmla="*/ 2147483647 w 60"/>
                    <a:gd name="T19" fmla="*/ 2147483647 h 43"/>
                    <a:gd name="T20" fmla="*/ 2147483647 w 60"/>
                    <a:gd name="T21" fmla="*/ 2147483647 h 43"/>
                    <a:gd name="T22" fmla="*/ 0 w 60"/>
                    <a:gd name="T23" fmla="*/ 2147483647 h 4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60"/>
                    <a:gd name="T37" fmla="*/ 0 h 43"/>
                    <a:gd name="T38" fmla="*/ 60 w 60"/>
                    <a:gd name="T39" fmla="*/ 43 h 4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60" h="43">
                      <a:moveTo>
                        <a:pt x="0" y="39"/>
                      </a:moveTo>
                      <a:lnTo>
                        <a:pt x="8" y="43"/>
                      </a:lnTo>
                      <a:lnTo>
                        <a:pt x="60" y="8"/>
                      </a:lnTo>
                      <a:lnTo>
                        <a:pt x="56" y="0"/>
                      </a:lnTo>
                      <a:lnTo>
                        <a:pt x="4" y="35"/>
                      </a:lnTo>
                      <a:lnTo>
                        <a:pt x="8" y="39"/>
                      </a:lnTo>
                      <a:lnTo>
                        <a:pt x="4" y="35"/>
                      </a:lnTo>
                      <a:lnTo>
                        <a:pt x="0" y="39"/>
                      </a:lnTo>
                      <a:lnTo>
                        <a:pt x="0" y="43"/>
                      </a:lnTo>
                      <a:lnTo>
                        <a:pt x="4" y="43"/>
                      </a:lnTo>
                      <a:lnTo>
                        <a:pt x="8" y="43"/>
                      </a:lnTo>
                      <a:lnTo>
                        <a:pt x="0" y="39"/>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7087" name="Freeform 161"/>
                <p:cNvSpPr>
                  <a:spLocks/>
                </p:cNvSpPr>
                <p:nvPr/>
              </p:nvSpPr>
              <p:spPr bwMode="auto">
                <a:xfrm>
                  <a:off x="593725" y="2570163"/>
                  <a:ext cx="366713" cy="412750"/>
                </a:xfrm>
                <a:custGeom>
                  <a:avLst/>
                  <a:gdLst>
                    <a:gd name="T0" fmla="*/ 2147483647 w 231"/>
                    <a:gd name="T1" fmla="*/ 2147483647 h 260"/>
                    <a:gd name="T2" fmla="*/ 2147483647 w 231"/>
                    <a:gd name="T3" fmla="*/ 0 h 260"/>
                    <a:gd name="T4" fmla="*/ 0 w 231"/>
                    <a:gd name="T5" fmla="*/ 2147483647 h 260"/>
                    <a:gd name="T6" fmla="*/ 0 w 231"/>
                    <a:gd name="T7" fmla="*/ 2147483647 h 260"/>
                    <a:gd name="T8" fmla="*/ 2147483647 w 231"/>
                    <a:gd name="T9" fmla="*/ 2147483647 h 260"/>
                    <a:gd name="T10" fmla="*/ 2147483647 w 231"/>
                    <a:gd name="T11" fmla="*/ 2147483647 h 260"/>
                    <a:gd name="T12" fmla="*/ 0 60000 65536"/>
                    <a:gd name="T13" fmla="*/ 0 60000 65536"/>
                    <a:gd name="T14" fmla="*/ 0 60000 65536"/>
                    <a:gd name="T15" fmla="*/ 0 60000 65536"/>
                    <a:gd name="T16" fmla="*/ 0 60000 65536"/>
                    <a:gd name="T17" fmla="*/ 0 60000 65536"/>
                    <a:gd name="T18" fmla="*/ 0 w 231"/>
                    <a:gd name="T19" fmla="*/ 0 h 260"/>
                    <a:gd name="T20" fmla="*/ 231 w 231"/>
                    <a:gd name="T21" fmla="*/ 260 h 260"/>
                  </a:gdLst>
                  <a:ahLst/>
                  <a:cxnLst>
                    <a:cxn ang="T12">
                      <a:pos x="T0" y="T1"/>
                    </a:cxn>
                    <a:cxn ang="T13">
                      <a:pos x="T2" y="T3"/>
                    </a:cxn>
                    <a:cxn ang="T14">
                      <a:pos x="T4" y="T5"/>
                    </a:cxn>
                    <a:cxn ang="T15">
                      <a:pos x="T6" y="T7"/>
                    </a:cxn>
                    <a:cxn ang="T16">
                      <a:pos x="T8" y="T9"/>
                    </a:cxn>
                    <a:cxn ang="T17">
                      <a:pos x="T10" y="T11"/>
                    </a:cxn>
                  </a:cxnLst>
                  <a:rect l="T18" t="T19" r="T20" b="T21"/>
                  <a:pathLst>
                    <a:path w="231" h="260">
                      <a:moveTo>
                        <a:pt x="231" y="260"/>
                      </a:moveTo>
                      <a:lnTo>
                        <a:pt x="231" y="0"/>
                      </a:lnTo>
                      <a:lnTo>
                        <a:pt x="0" y="52"/>
                      </a:lnTo>
                      <a:lnTo>
                        <a:pt x="0" y="260"/>
                      </a:lnTo>
                      <a:lnTo>
                        <a:pt x="231" y="26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7088" name="Freeform 162"/>
                <p:cNvSpPr>
                  <a:spLocks/>
                </p:cNvSpPr>
                <p:nvPr/>
              </p:nvSpPr>
              <p:spPr bwMode="auto">
                <a:xfrm>
                  <a:off x="954088" y="2563813"/>
                  <a:ext cx="12700" cy="419100"/>
                </a:xfrm>
                <a:custGeom>
                  <a:avLst/>
                  <a:gdLst>
                    <a:gd name="T0" fmla="*/ 2147483647 w 8"/>
                    <a:gd name="T1" fmla="*/ 2147483647 h 264"/>
                    <a:gd name="T2" fmla="*/ 0 w 8"/>
                    <a:gd name="T3" fmla="*/ 2147483647 h 264"/>
                    <a:gd name="T4" fmla="*/ 0 w 8"/>
                    <a:gd name="T5" fmla="*/ 2147483647 h 264"/>
                    <a:gd name="T6" fmla="*/ 2147483647 w 8"/>
                    <a:gd name="T7" fmla="*/ 2147483647 h 264"/>
                    <a:gd name="T8" fmla="*/ 2147483647 w 8"/>
                    <a:gd name="T9" fmla="*/ 2147483647 h 264"/>
                    <a:gd name="T10" fmla="*/ 2147483647 w 8"/>
                    <a:gd name="T11" fmla="*/ 0 h 264"/>
                    <a:gd name="T12" fmla="*/ 2147483647 w 8"/>
                    <a:gd name="T13" fmla="*/ 2147483647 h 264"/>
                    <a:gd name="T14" fmla="*/ 2147483647 w 8"/>
                    <a:gd name="T15" fmla="*/ 0 h 264"/>
                    <a:gd name="T16" fmla="*/ 2147483647 w 8"/>
                    <a:gd name="T17" fmla="*/ 0 h 264"/>
                    <a:gd name="T18" fmla="*/ 0 w 8"/>
                    <a:gd name="T19" fmla="*/ 0 h 264"/>
                    <a:gd name="T20" fmla="*/ 0 w 8"/>
                    <a:gd name="T21" fmla="*/ 2147483647 h 264"/>
                    <a:gd name="T22" fmla="*/ 2147483647 w 8"/>
                    <a:gd name="T23" fmla="*/ 2147483647 h 26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264"/>
                    <a:gd name="T38" fmla="*/ 8 w 8"/>
                    <a:gd name="T39" fmla="*/ 264 h 26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264">
                      <a:moveTo>
                        <a:pt x="4" y="8"/>
                      </a:moveTo>
                      <a:lnTo>
                        <a:pt x="0" y="4"/>
                      </a:lnTo>
                      <a:lnTo>
                        <a:pt x="0" y="264"/>
                      </a:lnTo>
                      <a:lnTo>
                        <a:pt x="8" y="264"/>
                      </a:lnTo>
                      <a:lnTo>
                        <a:pt x="8" y="4"/>
                      </a:lnTo>
                      <a:lnTo>
                        <a:pt x="4" y="0"/>
                      </a:lnTo>
                      <a:lnTo>
                        <a:pt x="8" y="4"/>
                      </a:lnTo>
                      <a:lnTo>
                        <a:pt x="8" y="0"/>
                      </a:lnTo>
                      <a:lnTo>
                        <a:pt x="4" y="0"/>
                      </a:lnTo>
                      <a:lnTo>
                        <a:pt x="0" y="0"/>
                      </a:lnTo>
                      <a:lnTo>
                        <a:pt x="0" y="4"/>
                      </a:lnTo>
                      <a:lnTo>
                        <a:pt x="4" y="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7089" name="Freeform 163"/>
                <p:cNvSpPr>
                  <a:spLocks/>
                </p:cNvSpPr>
                <p:nvPr/>
              </p:nvSpPr>
              <p:spPr bwMode="auto">
                <a:xfrm>
                  <a:off x="587375" y="2563813"/>
                  <a:ext cx="373063" cy="93663"/>
                </a:xfrm>
                <a:custGeom>
                  <a:avLst/>
                  <a:gdLst>
                    <a:gd name="T0" fmla="*/ 2147483647 w 235"/>
                    <a:gd name="T1" fmla="*/ 2147483647 h 59"/>
                    <a:gd name="T2" fmla="*/ 2147483647 w 235"/>
                    <a:gd name="T3" fmla="*/ 2147483647 h 59"/>
                    <a:gd name="T4" fmla="*/ 2147483647 w 235"/>
                    <a:gd name="T5" fmla="*/ 2147483647 h 59"/>
                    <a:gd name="T6" fmla="*/ 2147483647 w 235"/>
                    <a:gd name="T7" fmla="*/ 0 h 59"/>
                    <a:gd name="T8" fmla="*/ 2147483647 w 235"/>
                    <a:gd name="T9" fmla="*/ 2147483647 h 59"/>
                    <a:gd name="T10" fmla="*/ 0 w 235"/>
                    <a:gd name="T11" fmla="*/ 2147483647 h 59"/>
                    <a:gd name="T12" fmla="*/ 2147483647 w 235"/>
                    <a:gd name="T13" fmla="*/ 2147483647 h 59"/>
                    <a:gd name="T14" fmla="*/ 0 w 235"/>
                    <a:gd name="T15" fmla="*/ 2147483647 h 59"/>
                    <a:gd name="T16" fmla="*/ 0 w 235"/>
                    <a:gd name="T17" fmla="*/ 2147483647 h 59"/>
                    <a:gd name="T18" fmla="*/ 0 w 235"/>
                    <a:gd name="T19" fmla="*/ 2147483647 h 59"/>
                    <a:gd name="T20" fmla="*/ 2147483647 w 235"/>
                    <a:gd name="T21" fmla="*/ 2147483647 h 59"/>
                    <a:gd name="T22" fmla="*/ 2147483647 w 235"/>
                    <a:gd name="T23" fmla="*/ 2147483647 h 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35"/>
                    <a:gd name="T37" fmla="*/ 0 h 59"/>
                    <a:gd name="T38" fmla="*/ 235 w 235"/>
                    <a:gd name="T39" fmla="*/ 59 h 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35" h="59">
                      <a:moveTo>
                        <a:pt x="8" y="56"/>
                      </a:moveTo>
                      <a:lnTo>
                        <a:pt x="4" y="59"/>
                      </a:lnTo>
                      <a:lnTo>
                        <a:pt x="235" y="8"/>
                      </a:lnTo>
                      <a:lnTo>
                        <a:pt x="235" y="0"/>
                      </a:lnTo>
                      <a:lnTo>
                        <a:pt x="4" y="48"/>
                      </a:lnTo>
                      <a:lnTo>
                        <a:pt x="0" y="56"/>
                      </a:lnTo>
                      <a:lnTo>
                        <a:pt x="4" y="48"/>
                      </a:lnTo>
                      <a:lnTo>
                        <a:pt x="0" y="52"/>
                      </a:lnTo>
                      <a:lnTo>
                        <a:pt x="0" y="56"/>
                      </a:lnTo>
                      <a:lnTo>
                        <a:pt x="4" y="59"/>
                      </a:lnTo>
                      <a:lnTo>
                        <a:pt x="8" y="56"/>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7090" name="Freeform 164"/>
                <p:cNvSpPr>
                  <a:spLocks/>
                </p:cNvSpPr>
                <p:nvPr/>
              </p:nvSpPr>
              <p:spPr bwMode="auto">
                <a:xfrm>
                  <a:off x="587375" y="2652713"/>
                  <a:ext cx="12700" cy="336550"/>
                </a:xfrm>
                <a:custGeom>
                  <a:avLst/>
                  <a:gdLst>
                    <a:gd name="T0" fmla="*/ 2147483647 w 8"/>
                    <a:gd name="T1" fmla="*/ 2147483647 h 212"/>
                    <a:gd name="T2" fmla="*/ 2147483647 w 8"/>
                    <a:gd name="T3" fmla="*/ 2147483647 h 212"/>
                    <a:gd name="T4" fmla="*/ 2147483647 w 8"/>
                    <a:gd name="T5" fmla="*/ 0 h 212"/>
                    <a:gd name="T6" fmla="*/ 0 w 8"/>
                    <a:gd name="T7" fmla="*/ 0 h 212"/>
                    <a:gd name="T8" fmla="*/ 0 w 8"/>
                    <a:gd name="T9" fmla="*/ 2147483647 h 212"/>
                    <a:gd name="T10" fmla="*/ 2147483647 w 8"/>
                    <a:gd name="T11" fmla="*/ 2147483647 h 212"/>
                    <a:gd name="T12" fmla="*/ 0 w 8"/>
                    <a:gd name="T13" fmla="*/ 2147483647 h 212"/>
                    <a:gd name="T14" fmla="*/ 0 w 8"/>
                    <a:gd name="T15" fmla="*/ 2147483647 h 212"/>
                    <a:gd name="T16" fmla="*/ 2147483647 w 8"/>
                    <a:gd name="T17" fmla="*/ 2147483647 h 212"/>
                    <a:gd name="T18" fmla="*/ 2147483647 w 8"/>
                    <a:gd name="T19" fmla="*/ 2147483647 h 212"/>
                    <a:gd name="T20" fmla="*/ 2147483647 w 8"/>
                    <a:gd name="T21" fmla="*/ 2147483647 h 212"/>
                    <a:gd name="T22" fmla="*/ 2147483647 w 8"/>
                    <a:gd name="T23" fmla="*/ 2147483647 h 21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212"/>
                    <a:gd name="T38" fmla="*/ 8 w 8"/>
                    <a:gd name="T39" fmla="*/ 212 h 21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212">
                      <a:moveTo>
                        <a:pt x="4" y="200"/>
                      </a:moveTo>
                      <a:lnTo>
                        <a:pt x="8" y="208"/>
                      </a:lnTo>
                      <a:lnTo>
                        <a:pt x="8" y="0"/>
                      </a:lnTo>
                      <a:lnTo>
                        <a:pt x="0" y="0"/>
                      </a:lnTo>
                      <a:lnTo>
                        <a:pt x="0" y="208"/>
                      </a:lnTo>
                      <a:lnTo>
                        <a:pt x="4" y="212"/>
                      </a:lnTo>
                      <a:lnTo>
                        <a:pt x="0" y="208"/>
                      </a:lnTo>
                      <a:lnTo>
                        <a:pt x="0" y="212"/>
                      </a:lnTo>
                      <a:lnTo>
                        <a:pt x="4" y="212"/>
                      </a:lnTo>
                      <a:lnTo>
                        <a:pt x="8" y="212"/>
                      </a:lnTo>
                      <a:lnTo>
                        <a:pt x="8" y="208"/>
                      </a:lnTo>
                      <a:lnTo>
                        <a:pt x="4" y="20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7091" name="Freeform 165"/>
                <p:cNvSpPr>
                  <a:spLocks/>
                </p:cNvSpPr>
                <p:nvPr/>
              </p:nvSpPr>
              <p:spPr bwMode="auto">
                <a:xfrm>
                  <a:off x="593725" y="2970213"/>
                  <a:ext cx="373063" cy="19050"/>
                </a:xfrm>
                <a:custGeom>
                  <a:avLst/>
                  <a:gdLst>
                    <a:gd name="T0" fmla="*/ 2147483647 w 235"/>
                    <a:gd name="T1" fmla="*/ 2147483647 h 12"/>
                    <a:gd name="T2" fmla="*/ 2147483647 w 235"/>
                    <a:gd name="T3" fmla="*/ 2147483647 h 12"/>
                    <a:gd name="T4" fmla="*/ 0 w 235"/>
                    <a:gd name="T5" fmla="*/ 0 h 12"/>
                    <a:gd name="T6" fmla="*/ 0 w 235"/>
                    <a:gd name="T7" fmla="*/ 2147483647 h 12"/>
                    <a:gd name="T8" fmla="*/ 2147483647 w 235"/>
                    <a:gd name="T9" fmla="*/ 2147483647 h 12"/>
                    <a:gd name="T10" fmla="*/ 2147483647 w 235"/>
                    <a:gd name="T11" fmla="*/ 2147483647 h 12"/>
                    <a:gd name="T12" fmla="*/ 2147483647 w 235"/>
                    <a:gd name="T13" fmla="*/ 2147483647 h 12"/>
                    <a:gd name="T14" fmla="*/ 2147483647 w 235"/>
                    <a:gd name="T15" fmla="*/ 2147483647 h 12"/>
                    <a:gd name="T16" fmla="*/ 2147483647 w 235"/>
                    <a:gd name="T17" fmla="*/ 2147483647 h 12"/>
                    <a:gd name="T18" fmla="*/ 2147483647 w 235"/>
                    <a:gd name="T19" fmla="*/ 2147483647 h 12"/>
                    <a:gd name="T20" fmla="*/ 2147483647 w 235"/>
                    <a:gd name="T21" fmla="*/ 2147483647 h 12"/>
                    <a:gd name="T22" fmla="*/ 2147483647 w 235"/>
                    <a:gd name="T23" fmla="*/ 2147483647 h 1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35"/>
                    <a:gd name="T37" fmla="*/ 0 h 12"/>
                    <a:gd name="T38" fmla="*/ 235 w 235"/>
                    <a:gd name="T39" fmla="*/ 12 h 1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35" h="12">
                      <a:moveTo>
                        <a:pt x="227" y="8"/>
                      </a:moveTo>
                      <a:lnTo>
                        <a:pt x="231" y="4"/>
                      </a:lnTo>
                      <a:lnTo>
                        <a:pt x="0" y="0"/>
                      </a:lnTo>
                      <a:lnTo>
                        <a:pt x="0" y="12"/>
                      </a:lnTo>
                      <a:lnTo>
                        <a:pt x="231" y="12"/>
                      </a:lnTo>
                      <a:lnTo>
                        <a:pt x="235" y="8"/>
                      </a:lnTo>
                      <a:lnTo>
                        <a:pt x="231" y="12"/>
                      </a:lnTo>
                      <a:lnTo>
                        <a:pt x="235" y="12"/>
                      </a:lnTo>
                      <a:lnTo>
                        <a:pt x="235" y="8"/>
                      </a:lnTo>
                      <a:lnTo>
                        <a:pt x="235" y="4"/>
                      </a:lnTo>
                      <a:lnTo>
                        <a:pt x="231" y="4"/>
                      </a:lnTo>
                      <a:lnTo>
                        <a:pt x="227" y="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7092" name="Freeform 166"/>
                <p:cNvSpPr>
                  <a:spLocks/>
                </p:cNvSpPr>
                <p:nvPr/>
              </p:nvSpPr>
              <p:spPr bwMode="auto">
                <a:xfrm>
                  <a:off x="973138" y="3070225"/>
                  <a:ext cx="52388" cy="19050"/>
                </a:xfrm>
                <a:custGeom>
                  <a:avLst/>
                  <a:gdLst>
                    <a:gd name="T0" fmla="*/ 2147483647 w 33"/>
                    <a:gd name="T1" fmla="*/ 2147483647 h 12"/>
                    <a:gd name="T2" fmla="*/ 2147483647 w 33"/>
                    <a:gd name="T3" fmla="*/ 0 h 12"/>
                    <a:gd name="T4" fmla="*/ 0 w 33"/>
                    <a:gd name="T5" fmla="*/ 2147483647 h 12"/>
                    <a:gd name="T6" fmla="*/ 2147483647 w 33"/>
                    <a:gd name="T7" fmla="*/ 2147483647 h 12"/>
                    <a:gd name="T8" fmla="*/ 2147483647 w 33"/>
                    <a:gd name="T9" fmla="*/ 2147483647 h 12"/>
                    <a:gd name="T10" fmla="*/ 2147483647 w 33"/>
                    <a:gd name="T11" fmla="*/ 2147483647 h 12"/>
                    <a:gd name="T12" fmla="*/ 2147483647 w 33"/>
                    <a:gd name="T13" fmla="*/ 2147483647 h 12"/>
                    <a:gd name="T14" fmla="*/ 2147483647 w 33"/>
                    <a:gd name="T15" fmla="*/ 2147483647 h 12"/>
                    <a:gd name="T16" fmla="*/ 2147483647 w 33"/>
                    <a:gd name="T17" fmla="*/ 2147483647 h 12"/>
                    <a:gd name="T18" fmla="*/ 2147483647 w 33"/>
                    <a:gd name="T19" fmla="*/ 2147483647 h 12"/>
                    <a:gd name="T20" fmla="*/ 2147483647 w 33"/>
                    <a:gd name="T21" fmla="*/ 0 h 12"/>
                    <a:gd name="T22" fmla="*/ 2147483647 w 33"/>
                    <a:gd name="T23" fmla="*/ 2147483647 h 1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3"/>
                    <a:gd name="T37" fmla="*/ 0 h 12"/>
                    <a:gd name="T38" fmla="*/ 33 w 33"/>
                    <a:gd name="T39" fmla="*/ 12 h 1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3" h="12">
                      <a:moveTo>
                        <a:pt x="25" y="4"/>
                      </a:moveTo>
                      <a:lnTo>
                        <a:pt x="29" y="0"/>
                      </a:lnTo>
                      <a:lnTo>
                        <a:pt x="0" y="4"/>
                      </a:lnTo>
                      <a:lnTo>
                        <a:pt x="4" y="12"/>
                      </a:lnTo>
                      <a:lnTo>
                        <a:pt x="29" y="12"/>
                      </a:lnTo>
                      <a:lnTo>
                        <a:pt x="33" y="4"/>
                      </a:lnTo>
                      <a:lnTo>
                        <a:pt x="29" y="12"/>
                      </a:lnTo>
                      <a:lnTo>
                        <a:pt x="33" y="8"/>
                      </a:lnTo>
                      <a:lnTo>
                        <a:pt x="33" y="4"/>
                      </a:lnTo>
                      <a:lnTo>
                        <a:pt x="29" y="0"/>
                      </a:lnTo>
                      <a:lnTo>
                        <a:pt x="25" y="4"/>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7093" name="Freeform 167"/>
                <p:cNvSpPr>
                  <a:spLocks/>
                </p:cNvSpPr>
                <p:nvPr/>
              </p:nvSpPr>
              <p:spPr bwMode="auto">
                <a:xfrm>
                  <a:off x="1012825" y="3051175"/>
                  <a:ext cx="12700" cy="25400"/>
                </a:xfrm>
                <a:custGeom>
                  <a:avLst/>
                  <a:gdLst>
                    <a:gd name="T0" fmla="*/ 2147483647 w 8"/>
                    <a:gd name="T1" fmla="*/ 2147483647 h 16"/>
                    <a:gd name="T2" fmla="*/ 0 w 8"/>
                    <a:gd name="T3" fmla="*/ 2147483647 h 16"/>
                    <a:gd name="T4" fmla="*/ 0 w 8"/>
                    <a:gd name="T5" fmla="*/ 2147483647 h 16"/>
                    <a:gd name="T6" fmla="*/ 2147483647 w 8"/>
                    <a:gd name="T7" fmla="*/ 2147483647 h 16"/>
                    <a:gd name="T8" fmla="*/ 2147483647 w 8"/>
                    <a:gd name="T9" fmla="*/ 2147483647 h 16"/>
                    <a:gd name="T10" fmla="*/ 0 w 8"/>
                    <a:gd name="T11" fmla="*/ 0 h 16"/>
                    <a:gd name="T12" fmla="*/ 2147483647 w 8"/>
                    <a:gd name="T13" fmla="*/ 2147483647 h 16"/>
                    <a:gd name="T14" fmla="*/ 2147483647 w 8"/>
                    <a:gd name="T15" fmla="*/ 0 h 16"/>
                    <a:gd name="T16" fmla="*/ 2147483647 w 8"/>
                    <a:gd name="T17" fmla="*/ 0 h 16"/>
                    <a:gd name="T18" fmla="*/ 0 w 8"/>
                    <a:gd name="T19" fmla="*/ 0 h 16"/>
                    <a:gd name="T20" fmla="*/ 0 w 8"/>
                    <a:gd name="T21" fmla="*/ 2147483647 h 16"/>
                    <a:gd name="T22" fmla="*/ 2147483647 w 8"/>
                    <a:gd name="T23" fmla="*/ 2147483647 h 1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16"/>
                    <a:gd name="T38" fmla="*/ 8 w 8"/>
                    <a:gd name="T39" fmla="*/ 16 h 1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16">
                      <a:moveTo>
                        <a:pt x="4" y="8"/>
                      </a:moveTo>
                      <a:lnTo>
                        <a:pt x="0" y="4"/>
                      </a:lnTo>
                      <a:lnTo>
                        <a:pt x="0" y="16"/>
                      </a:lnTo>
                      <a:lnTo>
                        <a:pt x="8" y="16"/>
                      </a:lnTo>
                      <a:lnTo>
                        <a:pt x="8" y="4"/>
                      </a:lnTo>
                      <a:lnTo>
                        <a:pt x="0" y="0"/>
                      </a:lnTo>
                      <a:lnTo>
                        <a:pt x="8" y="4"/>
                      </a:lnTo>
                      <a:lnTo>
                        <a:pt x="8" y="0"/>
                      </a:lnTo>
                      <a:lnTo>
                        <a:pt x="4" y="0"/>
                      </a:lnTo>
                      <a:lnTo>
                        <a:pt x="0" y="0"/>
                      </a:lnTo>
                      <a:lnTo>
                        <a:pt x="0" y="4"/>
                      </a:lnTo>
                      <a:lnTo>
                        <a:pt x="4" y="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7094" name="Freeform 168"/>
                <p:cNvSpPr>
                  <a:spLocks/>
                </p:cNvSpPr>
                <p:nvPr/>
              </p:nvSpPr>
              <p:spPr bwMode="auto">
                <a:xfrm>
                  <a:off x="1000125" y="3051175"/>
                  <a:ext cx="19050" cy="19050"/>
                </a:xfrm>
                <a:custGeom>
                  <a:avLst/>
                  <a:gdLst>
                    <a:gd name="T0" fmla="*/ 2147483647 w 12"/>
                    <a:gd name="T1" fmla="*/ 2147483647 h 12"/>
                    <a:gd name="T2" fmla="*/ 2147483647 w 12"/>
                    <a:gd name="T3" fmla="*/ 2147483647 h 12"/>
                    <a:gd name="T4" fmla="*/ 2147483647 w 12"/>
                    <a:gd name="T5" fmla="*/ 2147483647 h 12"/>
                    <a:gd name="T6" fmla="*/ 2147483647 w 12"/>
                    <a:gd name="T7" fmla="*/ 0 h 12"/>
                    <a:gd name="T8" fmla="*/ 2147483647 w 12"/>
                    <a:gd name="T9" fmla="*/ 2147483647 h 12"/>
                    <a:gd name="T10" fmla="*/ 2147483647 w 12"/>
                    <a:gd name="T11" fmla="*/ 2147483647 h 12"/>
                    <a:gd name="T12" fmla="*/ 2147483647 w 12"/>
                    <a:gd name="T13" fmla="*/ 2147483647 h 12"/>
                    <a:gd name="T14" fmla="*/ 0 w 12"/>
                    <a:gd name="T15" fmla="*/ 2147483647 h 12"/>
                    <a:gd name="T16" fmla="*/ 0 w 12"/>
                    <a:gd name="T17" fmla="*/ 2147483647 h 12"/>
                    <a:gd name="T18" fmla="*/ 2147483647 w 12"/>
                    <a:gd name="T19" fmla="*/ 2147483647 h 12"/>
                    <a:gd name="T20" fmla="*/ 2147483647 w 12"/>
                    <a:gd name="T21" fmla="*/ 2147483647 h 12"/>
                    <a:gd name="T22" fmla="*/ 2147483647 w 12"/>
                    <a:gd name="T23" fmla="*/ 2147483647 h 1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12"/>
                    <a:gd name="T38" fmla="*/ 12 w 12"/>
                    <a:gd name="T39" fmla="*/ 12 h 1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12">
                      <a:moveTo>
                        <a:pt x="4" y="12"/>
                      </a:moveTo>
                      <a:lnTo>
                        <a:pt x="8" y="12"/>
                      </a:lnTo>
                      <a:lnTo>
                        <a:pt x="12" y="8"/>
                      </a:lnTo>
                      <a:lnTo>
                        <a:pt x="8" y="0"/>
                      </a:lnTo>
                      <a:lnTo>
                        <a:pt x="4" y="4"/>
                      </a:lnTo>
                      <a:lnTo>
                        <a:pt x="0" y="8"/>
                      </a:lnTo>
                      <a:lnTo>
                        <a:pt x="4" y="12"/>
                      </a:lnTo>
                      <a:lnTo>
                        <a:pt x="8" y="12"/>
                      </a:lnTo>
                      <a:lnTo>
                        <a:pt x="4" y="12"/>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7095" name="Freeform 169"/>
                <p:cNvSpPr>
                  <a:spLocks/>
                </p:cNvSpPr>
                <p:nvPr/>
              </p:nvSpPr>
              <p:spPr bwMode="auto">
                <a:xfrm>
                  <a:off x="966788" y="3057525"/>
                  <a:ext cx="39688" cy="12700"/>
                </a:xfrm>
                <a:custGeom>
                  <a:avLst/>
                  <a:gdLst>
                    <a:gd name="T0" fmla="*/ 2147483647 w 25"/>
                    <a:gd name="T1" fmla="*/ 2147483647 h 8"/>
                    <a:gd name="T2" fmla="*/ 2147483647 w 25"/>
                    <a:gd name="T3" fmla="*/ 2147483647 h 8"/>
                    <a:gd name="T4" fmla="*/ 2147483647 w 25"/>
                    <a:gd name="T5" fmla="*/ 2147483647 h 8"/>
                    <a:gd name="T6" fmla="*/ 2147483647 w 25"/>
                    <a:gd name="T7" fmla="*/ 0 h 8"/>
                    <a:gd name="T8" fmla="*/ 2147483647 w 25"/>
                    <a:gd name="T9" fmla="*/ 0 h 8"/>
                    <a:gd name="T10" fmla="*/ 0 w 25"/>
                    <a:gd name="T11" fmla="*/ 2147483647 h 8"/>
                    <a:gd name="T12" fmla="*/ 2147483647 w 25"/>
                    <a:gd name="T13" fmla="*/ 0 h 8"/>
                    <a:gd name="T14" fmla="*/ 2147483647 w 25"/>
                    <a:gd name="T15" fmla="*/ 0 h 8"/>
                    <a:gd name="T16" fmla="*/ 0 w 25"/>
                    <a:gd name="T17" fmla="*/ 2147483647 h 8"/>
                    <a:gd name="T18" fmla="*/ 2147483647 w 25"/>
                    <a:gd name="T19" fmla="*/ 2147483647 h 8"/>
                    <a:gd name="T20" fmla="*/ 2147483647 w 25"/>
                    <a:gd name="T21" fmla="*/ 2147483647 h 8"/>
                    <a:gd name="T22" fmla="*/ 2147483647 w 25"/>
                    <a:gd name="T23" fmla="*/ 2147483647 h 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5"/>
                    <a:gd name="T37" fmla="*/ 0 h 8"/>
                    <a:gd name="T38" fmla="*/ 25 w 25"/>
                    <a:gd name="T39" fmla="*/ 8 h 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5" h="8">
                      <a:moveTo>
                        <a:pt x="12" y="4"/>
                      </a:moveTo>
                      <a:lnTo>
                        <a:pt x="8" y="8"/>
                      </a:lnTo>
                      <a:lnTo>
                        <a:pt x="25" y="8"/>
                      </a:lnTo>
                      <a:lnTo>
                        <a:pt x="25" y="0"/>
                      </a:lnTo>
                      <a:lnTo>
                        <a:pt x="8" y="0"/>
                      </a:lnTo>
                      <a:lnTo>
                        <a:pt x="0" y="4"/>
                      </a:lnTo>
                      <a:lnTo>
                        <a:pt x="8" y="0"/>
                      </a:lnTo>
                      <a:lnTo>
                        <a:pt x="4" y="0"/>
                      </a:lnTo>
                      <a:lnTo>
                        <a:pt x="0" y="4"/>
                      </a:lnTo>
                      <a:lnTo>
                        <a:pt x="4" y="8"/>
                      </a:lnTo>
                      <a:lnTo>
                        <a:pt x="8" y="8"/>
                      </a:lnTo>
                      <a:lnTo>
                        <a:pt x="12" y="4"/>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7096" name="Freeform 170"/>
                <p:cNvSpPr>
                  <a:spLocks/>
                </p:cNvSpPr>
                <p:nvPr/>
              </p:nvSpPr>
              <p:spPr bwMode="auto">
                <a:xfrm>
                  <a:off x="966788" y="3063875"/>
                  <a:ext cx="19050" cy="25400"/>
                </a:xfrm>
                <a:custGeom>
                  <a:avLst/>
                  <a:gdLst>
                    <a:gd name="T0" fmla="*/ 2147483647 w 12"/>
                    <a:gd name="T1" fmla="*/ 2147483647 h 16"/>
                    <a:gd name="T2" fmla="*/ 2147483647 w 12"/>
                    <a:gd name="T3" fmla="*/ 2147483647 h 16"/>
                    <a:gd name="T4" fmla="*/ 2147483647 w 12"/>
                    <a:gd name="T5" fmla="*/ 0 h 16"/>
                    <a:gd name="T6" fmla="*/ 0 w 12"/>
                    <a:gd name="T7" fmla="*/ 0 h 16"/>
                    <a:gd name="T8" fmla="*/ 0 w 12"/>
                    <a:gd name="T9" fmla="*/ 2147483647 h 16"/>
                    <a:gd name="T10" fmla="*/ 2147483647 w 12"/>
                    <a:gd name="T11" fmla="*/ 2147483647 h 16"/>
                    <a:gd name="T12" fmla="*/ 0 w 12"/>
                    <a:gd name="T13" fmla="*/ 2147483647 h 16"/>
                    <a:gd name="T14" fmla="*/ 2147483647 w 12"/>
                    <a:gd name="T15" fmla="*/ 2147483647 h 16"/>
                    <a:gd name="T16" fmla="*/ 2147483647 w 12"/>
                    <a:gd name="T17" fmla="*/ 2147483647 h 16"/>
                    <a:gd name="T18" fmla="*/ 2147483647 w 12"/>
                    <a:gd name="T19" fmla="*/ 2147483647 h 16"/>
                    <a:gd name="T20" fmla="*/ 2147483647 w 12"/>
                    <a:gd name="T21" fmla="*/ 2147483647 h 16"/>
                    <a:gd name="T22" fmla="*/ 2147483647 w 12"/>
                    <a:gd name="T23" fmla="*/ 2147483647 h 1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16"/>
                    <a:gd name="T38" fmla="*/ 12 w 12"/>
                    <a:gd name="T39" fmla="*/ 16 h 1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16">
                      <a:moveTo>
                        <a:pt x="4" y="8"/>
                      </a:moveTo>
                      <a:lnTo>
                        <a:pt x="12" y="12"/>
                      </a:lnTo>
                      <a:lnTo>
                        <a:pt x="12" y="0"/>
                      </a:lnTo>
                      <a:lnTo>
                        <a:pt x="0" y="0"/>
                      </a:lnTo>
                      <a:lnTo>
                        <a:pt x="0" y="12"/>
                      </a:lnTo>
                      <a:lnTo>
                        <a:pt x="8" y="16"/>
                      </a:lnTo>
                      <a:lnTo>
                        <a:pt x="0" y="12"/>
                      </a:lnTo>
                      <a:lnTo>
                        <a:pt x="4" y="16"/>
                      </a:lnTo>
                      <a:lnTo>
                        <a:pt x="8" y="16"/>
                      </a:lnTo>
                      <a:lnTo>
                        <a:pt x="12" y="12"/>
                      </a:lnTo>
                      <a:lnTo>
                        <a:pt x="4" y="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7097" name="Freeform 171"/>
                <p:cNvSpPr>
                  <a:spLocks/>
                </p:cNvSpPr>
                <p:nvPr/>
              </p:nvSpPr>
              <p:spPr bwMode="auto">
                <a:xfrm>
                  <a:off x="1019175" y="2589213"/>
                  <a:ext cx="334963" cy="649288"/>
                </a:xfrm>
                <a:custGeom>
                  <a:avLst/>
                  <a:gdLst>
                    <a:gd name="T0" fmla="*/ 2147483647 w 211"/>
                    <a:gd name="T1" fmla="*/ 0 h 409"/>
                    <a:gd name="T2" fmla="*/ 0 w 211"/>
                    <a:gd name="T3" fmla="*/ 2147483647 h 409"/>
                    <a:gd name="T4" fmla="*/ 0 w 211"/>
                    <a:gd name="T5" fmla="*/ 2147483647 h 409"/>
                    <a:gd name="T6" fmla="*/ 2147483647 w 211"/>
                    <a:gd name="T7" fmla="*/ 2147483647 h 409"/>
                    <a:gd name="T8" fmla="*/ 2147483647 w 211"/>
                    <a:gd name="T9" fmla="*/ 2147483647 h 409"/>
                    <a:gd name="T10" fmla="*/ 2147483647 w 211"/>
                    <a:gd name="T11" fmla="*/ 2147483647 h 409"/>
                    <a:gd name="T12" fmla="*/ 2147483647 w 211"/>
                    <a:gd name="T13" fmla="*/ 2147483647 h 409"/>
                    <a:gd name="T14" fmla="*/ 2147483647 w 211"/>
                    <a:gd name="T15" fmla="*/ 2147483647 h 409"/>
                    <a:gd name="T16" fmla="*/ 2147483647 w 211"/>
                    <a:gd name="T17" fmla="*/ 2147483647 h 409"/>
                    <a:gd name="T18" fmla="*/ 2147483647 w 211"/>
                    <a:gd name="T19" fmla="*/ 2147483647 h 409"/>
                    <a:gd name="T20" fmla="*/ 2147483647 w 211"/>
                    <a:gd name="T21" fmla="*/ 2147483647 h 409"/>
                    <a:gd name="T22" fmla="*/ 2147483647 w 211"/>
                    <a:gd name="T23" fmla="*/ 2147483647 h 409"/>
                    <a:gd name="T24" fmla="*/ 2147483647 w 211"/>
                    <a:gd name="T25" fmla="*/ 2147483647 h 409"/>
                    <a:gd name="T26" fmla="*/ 2147483647 w 211"/>
                    <a:gd name="T27" fmla="*/ 2147483647 h 409"/>
                    <a:gd name="T28" fmla="*/ 2147483647 w 211"/>
                    <a:gd name="T29" fmla="*/ 2147483647 h 409"/>
                    <a:gd name="T30" fmla="*/ 2147483647 w 211"/>
                    <a:gd name="T31" fmla="*/ 2147483647 h 409"/>
                    <a:gd name="T32" fmla="*/ 2147483647 w 211"/>
                    <a:gd name="T33" fmla="*/ 2147483647 h 409"/>
                    <a:gd name="T34" fmla="*/ 2147483647 w 211"/>
                    <a:gd name="T35" fmla="*/ 2147483647 h 409"/>
                    <a:gd name="T36" fmla="*/ 2147483647 w 211"/>
                    <a:gd name="T37" fmla="*/ 2147483647 h 409"/>
                    <a:gd name="T38" fmla="*/ 2147483647 w 211"/>
                    <a:gd name="T39" fmla="*/ 2147483647 h 409"/>
                    <a:gd name="T40" fmla="*/ 2147483647 w 211"/>
                    <a:gd name="T41" fmla="*/ 2147483647 h 409"/>
                    <a:gd name="T42" fmla="*/ 2147483647 w 211"/>
                    <a:gd name="T43" fmla="*/ 2147483647 h 409"/>
                    <a:gd name="T44" fmla="*/ 2147483647 w 211"/>
                    <a:gd name="T45" fmla="*/ 2147483647 h 409"/>
                    <a:gd name="T46" fmla="*/ 2147483647 w 211"/>
                    <a:gd name="T47" fmla="*/ 0 h 409"/>
                    <a:gd name="T48" fmla="*/ 2147483647 w 211"/>
                    <a:gd name="T49" fmla="*/ 0 h 409"/>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11"/>
                    <a:gd name="T76" fmla="*/ 0 h 409"/>
                    <a:gd name="T77" fmla="*/ 211 w 211"/>
                    <a:gd name="T78" fmla="*/ 409 h 409"/>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11" h="409">
                      <a:moveTo>
                        <a:pt x="28" y="0"/>
                      </a:moveTo>
                      <a:lnTo>
                        <a:pt x="0" y="4"/>
                      </a:lnTo>
                      <a:lnTo>
                        <a:pt x="0" y="402"/>
                      </a:lnTo>
                      <a:lnTo>
                        <a:pt x="85" y="409"/>
                      </a:lnTo>
                      <a:lnTo>
                        <a:pt x="109" y="402"/>
                      </a:lnTo>
                      <a:lnTo>
                        <a:pt x="113" y="402"/>
                      </a:lnTo>
                      <a:lnTo>
                        <a:pt x="121" y="402"/>
                      </a:lnTo>
                      <a:lnTo>
                        <a:pt x="125" y="402"/>
                      </a:lnTo>
                      <a:lnTo>
                        <a:pt x="134" y="402"/>
                      </a:lnTo>
                      <a:lnTo>
                        <a:pt x="146" y="398"/>
                      </a:lnTo>
                      <a:lnTo>
                        <a:pt x="154" y="394"/>
                      </a:lnTo>
                      <a:lnTo>
                        <a:pt x="166" y="394"/>
                      </a:lnTo>
                      <a:lnTo>
                        <a:pt x="174" y="390"/>
                      </a:lnTo>
                      <a:lnTo>
                        <a:pt x="178" y="386"/>
                      </a:lnTo>
                      <a:lnTo>
                        <a:pt x="186" y="382"/>
                      </a:lnTo>
                      <a:lnTo>
                        <a:pt x="190" y="378"/>
                      </a:lnTo>
                      <a:lnTo>
                        <a:pt x="190" y="374"/>
                      </a:lnTo>
                      <a:lnTo>
                        <a:pt x="194" y="374"/>
                      </a:lnTo>
                      <a:lnTo>
                        <a:pt x="194" y="370"/>
                      </a:lnTo>
                      <a:lnTo>
                        <a:pt x="211" y="358"/>
                      </a:lnTo>
                      <a:lnTo>
                        <a:pt x="211" y="335"/>
                      </a:lnTo>
                      <a:lnTo>
                        <a:pt x="28" y="0"/>
                      </a:lnTo>
                      <a:close/>
                    </a:path>
                  </a:pathLst>
                </a:custGeom>
                <a:solidFill>
                  <a:srgbClr val="333333"/>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7098" name="Freeform 172"/>
                <p:cNvSpPr>
                  <a:spLocks/>
                </p:cNvSpPr>
                <p:nvPr/>
              </p:nvSpPr>
              <p:spPr bwMode="auto">
                <a:xfrm>
                  <a:off x="1012825" y="2582863"/>
                  <a:ext cx="50800" cy="19050"/>
                </a:xfrm>
                <a:custGeom>
                  <a:avLst/>
                  <a:gdLst>
                    <a:gd name="T0" fmla="*/ 2147483647 w 32"/>
                    <a:gd name="T1" fmla="*/ 2147483647 h 12"/>
                    <a:gd name="T2" fmla="*/ 2147483647 w 32"/>
                    <a:gd name="T3" fmla="*/ 2147483647 h 12"/>
                    <a:gd name="T4" fmla="*/ 2147483647 w 32"/>
                    <a:gd name="T5" fmla="*/ 2147483647 h 12"/>
                    <a:gd name="T6" fmla="*/ 2147483647 w 32"/>
                    <a:gd name="T7" fmla="*/ 0 h 12"/>
                    <a:gd name="T8" fmla="*/ 2147483647 w 32"/>
                    <a:gd name="T9" fmla="*/ 2147483647 h 12"/>
                    <a:gd name="T10" fmla="*/ 0 w 32"/>
                    <a:gd name="T11" fmla="*/ 2147483647 h 12"/>
                    <a:gd name="T12" fmla="*/ 2147483647 w 32"/>
                    <a:gd name="T13" fmla="*/ 2147483647 h 12"/>
                    <a:gd name="T14" fmla="*/ 0 w 32"/>
                    <a:gd name="T15" fmla="*/ 2147483647 h 12"/>
                    <a:gd name="T16" fmla="*/ 0 w 32"/>
                    <a:gd name="T17" fmla="*/ 2147483647 h 12"/>
                    <a:gd name="T18" fmla="*/ 0 w 32"/>
                    <a:gd name="T19" fmla="*/ 2147483647 h 12"/>
                    <a:gd name="T20" fmla="*/ 2147483647 w 32"/>
                    <a:gd name="T21" fmla="*/ 2147483647 h 12"/>
                    <a:gd name="T22" fmla="*/ 2147483647 w 32"/>
                    <a:gd name="T23" fmla="*/ 2147483647 h 1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2"/>
                    <a:gd name="T37" fmla="*/ 0 h 12"/>
                    <a:gd name="T38" fmla="*/ 32 w 32"/>
                    <a:gd name="T39" fmla="*/ 12 h 1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2" h="12">
                      <a:moveTo>
                        <a:pt x="8" y="8"/>
                      </a:moveTo>
                      <a:lnTo>
                        <a:pt x="4" y="12"/>
                      </a:lnTo>
                      <a:lnTo>
                        <a:pt x="32" y="8"/>
                      </a:lnTo>
                      <a:lnTo>
                        <a:pt x="32" y="0"/>
                      </a:lnTo>
                      <a:lnTo>
                        <a:pt x="4" y="4"/>
                      </a:lnTo>
                      <a:lnTo>
                        <a:pt x="0" y="8"/>
                      </a:lnTo>
                      <a:lnTo>
                        <a:pt x="4" y="4"/>
                      </a:lnTo>
                      <a:lnTo>
                        <a:pt x="0" y="8"/>
                      </a:lnTo>
                      <a:lnTo>
                        <a:pt x="0" y="12"/>
                      </a:lnTo>
                      <a:lnTo>
                        <a:pt x="4" y="12"/>
                      </a:lnTo>
                      <a:lnTo>
                        <a:pt x="8" y="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7099" name="Freeform 173"/>
                <p:cNvSpPr>
                  <a:spLocks/>
                </p:cNvSpPr>
                <p:nvPr/>
              </p:nvSpPr>
              <p:spPr bwMode="auto">
                <a:xfrm>
                  <a:off x="1012825" y="2595563"/>
                  <a:ext cx="12700" cy="636588"/>
                </a:xfrm>
                <a:custGeom>
                  <a:avLst/>
                  <a:gdLst>
                    <a:gd name="T0" fmla="*/ 2147483647 w 8"/>
                    <a:gd name="T1" fmla="*/ 2147483647 h 401"/>
                    <a:gd name="T2" fmla="*/ 2147483647 w 8"/>
                    <a:gd name="T3" fmla="*/ 2147483647 h 401"/>
                    <a:gd name="T4" fmla="*/ 2147483647 w 8"/>
                    <a:gd name="T5" fmla="*/ 0 h 401"/>
                    <a:gd name="T6" fmla="*/ 0 w 8"/>
                    <a:gd name="T7" fmla="*/ 0 h 401"/>
                    <a:gd name="T8" fmla="*/ 0 w 8"/>
                    <a:gd name="T9" fmla="*/ 2147483647 h 401"/>
                    <a:gd name="T10" fmla="*/ 2147483647 w 8"/>
                    <a:gd name="T11" fmla="*/ 2147483647 h 401"/>
                    <a:gd name="T12" fmla="*/ 0 w 8"/>
                    <a:gd name="T13" fmla="*/ 2147483647 h 401"/>
                    <a:gd name="T14" fmla="*/ 0 w 8"/>
                    <a:gd name="T15" fmla="*/ 2147483647 h 401"/>
                    <a:gd name="T16" fmla="*/ 2147483647 w 8"/>
                    <a:gd name="T17" fmla="*/ 2147483647 h 401"/>
                    <a:gd name="T18" fmla="*/ 2147483647 w 8"/>
                    <a:gd name="T19" fmla="*/ 2147483647 h 401"/>
                    <a:gd name="T20" fmla="*/ 2147483647 w 8"/>
                    <a:gd name="T21" fmla="*/ 2147483647 h 401"/>
                    <a:gd name="T22" fmla="*/ 2147483647 w 8"/>
                    <a:gd name="T23" fmla="*/ 2147483647 h 40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401"/>
                    <a:gd name="T38" fmla="*/ 8 w 8"/>
                    <a:gd name="T39" fmla="*/ 401 h 40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401">
                      <a:moveTo>
                        <a:pt x="4" y="394"/>
                      </a:moveTo>
                      <a:lnTo>
                        <a:pt x="8" y="398"/>
                      </a:lnTo>
                      <a:lnTo>
                        <a:pt x="8" y="0"/>
                      </a:lnTo>
                      <a:lnTo>
                        <a:pt x="0" y="0"/>
                      </a:lnTo>
                      <a:lnTo>
                        <a:pt x="0" y="398"/>
                      </a:lnTo>
                      <a:lnTo>
                        <a:pt x="4" y="401"/>
                      </a:lnTo>
                      <a:lnTo>
                        <a:pt x="0" y="398"/>
                      </a:lnTo>
                      <a:lnTo>
                        <a:pt x="0" y="401"/>
                      </a:lnTo>
                      <a:lnTo>
                        <a:pt x="4" y="401"/>
                      </a:lnTo>
                      <a:lnTo>
                        <a:pt x="8" y="401"/>
                      </a:lnTo>
                      <a:lnTo>
                        <a:pt x="8" y="398"/>
                      </a:lnTo>
                      <a:lnTo>
                        <a:pt x="4" y="394"/>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7100" name="Freeform 174"/>
                <p:cNvSpPr>
                  <a:spLocks/>
                </p:cNvSpPr>
                <p:nvPr/>
              </p:nvSpPr>
              <p:spPr bwMode="auto">
                <a:xfrm>
                  <a:off x="1019175" y="3221038"/>
                  <a:ext cx="141288" cy="23813"/>
                </a:xfrm>
                <a:custGeom>
                  <a:avLst/>
                  <a:gdLst>
                    <a:gd name="T0" fmla="*/ 2147483647 w 89"/>
                    <a:gd name="T1" fmla="*/ 2147483647 h 15"/>
                    <a:gd name="T2" fmla="*/ 2147483647 w 89"/>
                    <a:gd name="T3" fmla="*/ 2147483647 h 15"/>
                    <a:gd name="T4" fmla="*/ 0 w 89"/>
                    <a:gd name="T5" fmla="*/ 0 h 15"/>
                    <a:gd name="T6" fmla="*/ 0 w 89"/>
                    <a:gd name="T7" fmla="*/ 2147483647 h 15"/>
                    <a:gd name="T8" fmla="*/ 2147483647 w 89"/>
                    <a:gd name="T9" fmla="*/ 2147483647 h 15"/>
                    <a:gd name="T10" fmla="*/ 2147483647 w 89"/>
                    <a:gd name="T11" fmla="*/ 2147483647 h 15"/>
                    <a:gd name="T12" fmla="*/ 2147483647 w 89"/>
                    <a:gd name="T13" fmla="*/ 2147483647 h 15"/>
                    <a:gd name="T14" fmla="*/ 2147483647 w 89"/>
                    <a:gd name="T15" fmla="*/ 2147483647 h 15"/>
                    <a:gd name="T16" fmla="*/ 2147483647 w 89"/>
                    <a:gd name="T17" fmla="*/ 2147483647 h 15"/>
                    <a:gd name="T18" fmla="*/ 2147483647 w 89"/>
                    <a:gd name="T19" fmla="*/ 2147483647 h 15"/>
                    <a:gd name="T20" fmla="*/ 2147483647 w 89"/>
                    <a:gd name="T21" fmla="*/ 2147483647 h 15"/>
                    <a:gd name="T22" fmla="*/ 2147483647 w 89"/>
                    <a:gd name="T23" fmla="*/ 2147483647 h 1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9"/>
                    <a:gd name="T37" fmla="*/ 0 h 15"/>
                    <a:gd name="T38" fmla="*/ 89 w 89"/>
                    <a:gd name="T39" fmla="*/ 15 h 1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9" h="15">
                      <a:moveTo>
                        <a:pt x="81" y="7"/>
                      </a:moveTo>
                      <a:lnTo>
                        <a:pt x="85" y="7"/>
                      </a:lnTo>
                      <a:lnTo>
                        <a:pt x="0" y="0"/>
                      </a:lnTo>
                      <a:lnTo>
                        <a:pt x="0" y="7"/>
                      </a:lnTo>
                      <a:lnTo>
                        <a:pt x="85" y="15"/>
                      </a:lnTo>
                      <a:lnTo>
                        <a:pt x="89" y="11"/>
                      </a:lnTo>
                      <a:lnTo>
                        <a:pt x="85" y="7"/>
                      </a:lnTo>
                      <a:lnTo>
                        <a:pt x="81" y="7"/>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7101" name="Freeform 175"/>
                <p:cNvSpPr>
                  <a:spLocks/>
                </p:cNvSpPr>
                <p:nvPr/>
              </p:nvSpPr>
              <p:spPr bwMode="auto">
                <a:xfrm>
                  <a:off x="1147763" y="3221038"/>
                  <a:ext cx="50800" cy="23813"/>
                </a:xfrm>
                <a:custGeom>
                  <a:avLst/>
                  <a:gdLst>
                    <a:gd name="T0" fmla="*/ 2147483647 w 32"/>
                    <a:gd name="T1" fmla="*/ 0 h 15"/>
                    <a:gd name="T2" fmla="*/ 2147483647 w 32"/>
                    <a:gd name="T3" fmla="*/ 0 h 15"/>
                    <a:gd name="T4" fmla="*/ 0 w 32"/>
                    <a:gd name="T5" fmla="*/ 2147483647 h 15"/>
                    <a:gd name="T6" fmla="*/ 2147483647 w 32"/>
                    <a:gd name="T7" fmla="*/ 2147483647 h 15"/>
                    <a:gd name="T8" fmla="*/ 2147483647 w 32"/>
                    <a:gd name="T9" fmla="*/ 2147483647 h 15"/>
                    <a:gd name="T10" fmla="*/ 2147483647 w 32"/>
                    <a:gd name="T11" fmla="*/ 2147483647 h 15"/>
                    <a:gd name="T12" fmla="*/ 2147483647 w 32"/>
                    <a:gd name="T13" fmla="*/ 2147483647 h 15"/>
                    <a:gd name="T14" fmla="*/ 2147483647 w 32"/>
                    <a:gd name="T15" fmla="*/ 2147483647 h 15"/>
                    <a:gd name="T16" fmla="*/ 2147483647 w 32"/>
                    <a:gd name="T17" fmla="*/ 0 h 15"/>
                    <a:gd name="T18" fmla="*/ 2147483647 w 32"/>
                    <a:gd name="T19" fmla="*/ 0 h 15"/>
                    <a:gd name="T20" fmla="*/ 2147483647 w 32"/>
                    <a:gd name="T21" fmla="*/ 0 h 15"/>
                    <a:gd name="T22" fmla="*/ 2147483647 w 32"/>
                    <a:gd name="T23" fmla="*/ 0 h 1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2"/>
                    <a:gd name="T37" fmla="*/ 0 h 15"/>
                    <a:gd name="T38" fmla="*/ 32 w 32"/>
                    <a:gd name="T39" fmla="*/ 15 h 1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2" h="15">
                      <a:moveTo>
                        <a:pt x="28" y="0"/>
                      </a:moveTo>
                      <a:lnTo>
                        <a:pt x="24" y="0"/>
                      </a:lnTo>
                      <a:lnTo>
                        <a:pt x="0" y="7"/>
                      </a:lnTo>
                      <a:lnTo>
                        <a:pt x="4" y="15"/>
                      </a:lnTo>
                      <a:lnTo>
                        <a:pt x="28" y="7"/>
                      </a:lnTo>
                      <a:lnTo>
                        <a:pt x="32" y="4"/>
                      </a:lnTo>
                      <a:lnTo>
                        <a:pt x="32" y="0"/>
                      </a:lnTo>
                      <a:lnTo>
                        <a:pt x="28" y="0"/>
                      </a:lnTo>
                      <a:lnTo>
                        <a:pt x="24" y="0"/>
                      </a:lnTo>
                      <a:lnTo>
                        <a:pt x="28"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7102" name="Freeform 176"/>
                <p:cNvSpPr>
                  <a:spLocks/>
                </p:cNvSpPr>
                <p:nvPr/>
              </p:nvSpPr>
              <p:spPr bwMode="auto">
                <a:xfrm>
                  <a:off x="1192213" y="3208338"/>
                  <a:ext cx="96838" cy="23813"/>
                </a:xfrm>
                <a:custGeom>
                  <a:avLst/>
                  <a:gdLst>
                    <a:gd name="T0" fmla="*/ 2147483647 w 61"/>
                    <a:gd name="T1" fmla="*/ 0 h 15"/>
                    <a:gd name="T2" fmla="*/ 2147483647 w 61"/>
                    <a:gd name="T3" fmla="*/ 0 h 15"/>
                    <a:gd name="T4" fmla="*/ 2147483647 w 61"/>
                    <a:gd name="T5" fmla="*/ 0 h 15"/>
                    <a:gd name="T6" fmla="*/ 2147483647 w 61"/>
                    <a:gd name="T7" fmla="*/ 2147483647 h 15"/>
                    <a:gd name="T8" fmla="*/ 2147483647 w 61"/>
                    <a:gd name="T9" fmla="*/ 2147483647 h 15"/>
                    <a:gd name="T10" fmla="*/ 2147483647 w 61"/>
                    <a:gd name="T11" fmla="*/ 2147483647 h 15"/>
                    <a:gd name="T12" fmla="*/ 2147483647 w 61"/>
                    <a:gd name="T13" fmla="*/ 2147483647 h 15"/>
                    <a:gd name="T14" fmla="*/ 2147483647 w 61"/>
                    <a:gd name="T15" fmla="*/ 2147483647 h 15"/>
                    <a:gd name="T16" fmla="*/ 0 w 61"/>
                    <a:gd name="T17" fmla="*/ 2147483647 h 15"/>
                    <a:gd name="T18" fmla="*/ 0 w 61"/>
                    <a:gd name="T19" fmla="*/ 2147483647 h 15"/>
                    <a:gd name="T20" fmla="*/ 0 w 61"/>
                    <a:gd name="T21" fmla="*/ 2147483647 h 15"/>
                    <a:gd name="T22" fmla="*/ 0 w 61"/>
                    <a:gd name="T23" fmla="*/ 2147483647 h 15"/>
                    <a:gd name="T24" fmla="*/ 2147483647 w 61"/>
                    <a:gd name="T25" fmla="*/ 2147483647 h 15"/>
                    <a:gd name="T26" fmla="*/ 2147483647 w 61"/>
                    <a:gd name="T27" fmla="*/ 2147483647 h 15"/>
                    <a:gd name="T28" fmla="*/ 2147483647 w 61"/>
                    <a:gd name="T29" fmla="*/ 2147483647 h 15"/>
                    <a:gd name="T30" fmla="*/ 2147483647 w 61"/>
                    <a:gd name="T31" fmla="*/ 2147483647 h 15"/>
                    <a:gd name="T32" fmla="*/ 2147483647 w 61"/>
                    <a:gd name="T33" fmla="*/ 2147483647 h 15"/>
                    <a:gd name="T34" fmla="*/ 2147483647 w 61"/>
                    <a:gd name="T35" fmla="*/ 2147483647 h 15"/>
                    <a:gd name="T36" fmla="*/ 2147483647 w 61"/>
                    <a:gd name="T37" fmla="*/ 2147483647 h 15"/>
                    <a:gd name="T38" fmla="*/ 2147483647 w 61"/>
                    <a:gd name="T39" fmla="*/ 2147483647 h 15"/>
                    <a:gd name="T40" fmla="*/ 2147483647 w 61"/>
                    <a:gd name="T41" fmla="*/ 0 h 1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61"/>
                    <a:gd name="T64" fmla="*/ 0 h 15"/>
                    <a:gd name="T65" fmla="*/ 61 w 61"/>
                    <a:gd name="T66" fmla="*/ 15 h 1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61" h="15">
                      <a:moveTo>
                        <a:pt x="57" y="0"/>
                      </a:moveTo>
                      <a:lnTo>
                        <a:pt x="57" y="0"/>
                      </a:lnTo>
                      <a:lnTo>
                        <a:pt x="45" y="0"/>
                      </a:lnTo>
                      <a:lnTo>
                        <a:pt x="37" y="4"/>
                      </a:lnTo>
                      <a:lnTo>
                        <a:pt x="25" y="4"/>
                      </a:lnTo>
                      <a:lnTo>
                        <a:pt x="16" y="8"/>
                      </a:lnTo>
                      <a:lnTo>
                        <a:pt x="12" y="8"/>
                      </a:lnTo>
                      <a:lnTo>
                        <a:pt x="4" y="8"/>
                      </a:lnTo>
                      <a:lnTo>
                        <a:pt x="0" y="8"/>
                      </a:lnTo>
                      <a:lnTo>
                        <a:pt x="0" y="15"/>
                      </a:lnTo>
                      <a:lnTo>
                        <a:pt x="4" y="15"/>
                      </a:lnTo>
                      <a:lnTo>
                        <a:pt x="12" y="15"/>
                      </a:lnTo>
                      <a:lnTo>
                        <a:pt x="16" y="15"/>
                      </a:lnTo>
                      <a:lnTo>
                        <a:pt x="29" y="15"/>
                      </a:lnTo>
                      <a:lnTo>
                        <a:pt x="37" y="12"/>
                      </a:lnTo>
                      <a:lnTo>
                        <a:pt x="49" y="12"/>
                      </a:lnTo>
                      <a:lnTo>
                        <a:pt x="61" y="8"/>
                      </a:lnTo>
                      <a:lnTo>
                        <a:pt x="57"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7103" name="Freeform 177"/>
                <p:cNvSpPr>
                  <a:spLocks/>
                </p:cNvSpPr>
                <p:nvPr/>
              </p:nvSpPr>
              <p:spPr bwMode="auto">
                <a:xfrm>
                  <a:off x="1282700" y="3170238"/>
                  <a:ext cx="52388" cy="50800"/>
                </a:xfrm>
                <a:custGeom>
                  <a:avLst/>
                  <a:gdLst>
                    <a:gd name="T0" fmla="*/ 2147483647 w 33"/>
                    <a:gd name="T1" fmla="*/ 2147483647 h 32"/>
                    <a:gd name="T2" fmla="*/ 2147483647 w 33"/>
                    <a:gd name="T3" fmla="*/ 2147483647 h 32"/>
                    <a:gd name="T4" fmla="*/ 2147483647 w 33"/>
                    <a:gd name="T5" fmla="*/ 2147483647 h 32"/>
                    <a:gd name="T6" fmla="*/ 2147483647 w 33"/>
                    <a:gd name="T7" fmla="*/ 2147483647 h 32"/>
                    <a:gd name="T8" fmla="*/ 2147483647 w 33"/>
                    <a:gd name="T9" fmla="*/ 2147483647 h 32"/>
                    <a:gd name="T10" fmla="*/ 2147483647 w 33"/>
                    <a:gd name="T11" fmla="*/ 2147483647 h 32"/>
                    <a:gd name="T12" fmla="*/ 2147483647 w 33"/>
                    <a:gd name="T13" fmla="*/ 2147483647 h 32"/>
                    <a:gd name="T14" fmla="*/ 2147483647 w 33"/>
                    <a:gd name="T15" fmla="*/ 2147483647 h 32"/>
                    <a:gd name="T16" fmla="*/ 2147483647 w 33"/>
                    <a:gd name="T17" fmla="*/ 2147483647 h 32"/>
                    <a:gd name="T18" fmla="*/ 0 w 33"/>
                    <a:gd name="T19" fmla="*/ 2147483647 h 32"/>
                    <a:gd name="T20" fmla="*/ 2147483647 w 33"/>
                    <a:gd name="T21" fmla="*/ 2147483647 h 32"/>
                    <a:gd name="T22" fmla="*/ 2147483647 w 33"/>
                    <a:gd name="T23" fmla="*/ 2147483647 h 32"/>
                    <a:gd name="T24" fmla="*/ 2147483647 w 33"/>
                    <a:gd name="T25" fmla="*/ 2147483647 h 32"/>
                    <a:gd name="T26" fmla="*/ 2147483647 w 33"/>
                    <a:gd name="T27" fmla="*/ 2147483647 h 32"/>
                    <a:gd name="T28" fmla="*/ 2147483647 w 33"/>
                    <a:gd name="T29" fmla="*/ 2147483647 h 32"/>
                    <a:gd name="T30" fmla="*/ 2147483647 w 33"/>
                    <a:gd name="T31" fmla="*/ 2147483647 h 32"/>
                    <a:gd name="T32" fmla="*/ 2147483647 w 33"/>
                    <a:gd name="T33" fmla="*/ 2147483647 h 32"/>
                    <a:gd name="T34" fmla="*/ 2147483647 w 33"/>
                    <a:gd name="T35" fmla="*/ 2147483647 h 32"/>
                    <a:gd name="T36" fmla="*/ 2147483647 w 33"/>
                    <a:gd name="T37" fmla="*/ 2147483647 h 32"/>
                    <a:gd name="T38" fmla="*/ 2147483647 w 33"/>
                    <a:gd name="T39" fmla="*/ 2147483647 h 32"/>
                    <a:gd name="T40" fmla="*/ 2147483647 w 33"/>
                    <a:gd name="T41" fmla="*/ 2147483647 h 32"/>
                    <a:gd name="T42" fmla="*/ 2147483647 w 33"/>
                    <a:gd name="T43" fmla="*/ 2147483647 h 32"/>
                    <a:gd name="T44" fmla="*/ 2147483647 w 33"/>
                    <a:gd name="T45" fmla="*/ 0 h 32"/>
                    <a:gd name="T46" fmla="*/ 2147483647 w 33"/>
                    <a:gd name="T47" fmla="*/ 0 h 32"/>
                    <a:gd name="T48" fmla="*/ 2147483647 w 33"/>
                    <a:gd name="T49" fmla="*/ 2147483647 h 32"/>
                    <a:gd name="T50" fmla="*/ 2147483647 w 33"/>
                    <a:gd name="T51" fmla="*/ 2147483647 h 32"/>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33"/>
                    <a:gd name="T79" fmla="*/ 0 h 32"/>
                    <a:gd name="T80" fmla="*/ 33 w 33"/>
                    <a:gd name="T81" fmla="*/ 32 h 32"/>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33" h="32">
                      <a:moveTo>
                        <a:pt x="24" y="4"/>
                      </a:moveTo>
                      <a:lnTo>
                        <a:pt x="24" y="4"/>
                      </a:lnTo>
                      <a:lnTo>
                        <a:pt x="20" y="8"/>
                      </a:lnTo>
                      <a:lnTo>
                        <a:pt x="16" y="12"/>
                      </a:lnTo>
                      <a:lnTo>
                        <a:pt x="12" y="16"/>
                      </a:lnTo>
                      <a:lnTo>
                        <a:pt x="4" y="20"/>
                      </a:lnTo>
                      <a:lnTo>
                        <a:pt x="0" y="24"/>
                      </a:lnTo>
                      <a:lnTo>
                        <a:pt x="4" y="32"/>
                      </a:lnTo>
                      <a:lnTo>
                        <a:pt x="12" y="28"/>
                      </a:lnTo>
                      <a:lnTo>
                        <a:pt x="16" y="24"/>
                      </a:lnTo>
                      <a:lnTo>
                        <a:pt x="20" y="20"/>
                      </a:lnTo>
                      <a:lnTo>
                        <a:pt x="24" y="16"/>
                      </a:lnTo>
                      <a:lnTo>
                        <a:pt x="28" y="12"/>
                      </a:lnTo>
                      <a:lnTo>
                        <a:pt x="33" y="8"/>
                      </a:lnTo>
                      <a:lnTo>
                        <a:pt x="28" y="8"/>
                      </a:lnTo>
                      <a:lnTo>
                        <a:pt x="33" y="8"/>
                      </a:lnTo>
                      <a:lnTo>
                        <a:pt x="33" y="4"/>
                      </a:lnTo>
                      <a:lnTo>
                        <a:pt x="28" y="0"/>
                      </a:lnTo>
                      <a:lnTo>
                        <a:pt x="24" y="0"/>
                      </a:lnTo>
                      <a:lnTo>
                        <a:pt x="24" y="4"/>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7104" name="Freeform 178"/>
                <p:cNvSpPr>
                  <a:spLocks/>
                </p:cNvSpPr>
                <p:nvPr/>
              </p:nvSpPr>
              <p:spPr bwMode="auto">
                <a:xfrm>
                  <a:off x="1320800" y="3151188"/>
                  <a:ext cx="39688" cy="31750"/>
                </a:xfrm>
                <a:custGeom>
                  <a:avLst/>
                  <a:gdLst>
                    <a:gd name="T0" fmla="*/ 2147483647 w 25"/>
                    <a:gd name="T1" fmla="*/ 2147483647 h 20"/>
                    <a:gd name="T2" fmla="*/ 2147483647 w 25"/>
                    <a:gd name="T3" fmla="*/ 0 h 20"/>
                    <a:gd name="T4" fmla="*/ 0 w 25"/>
                    <a:gd name="T5" fmla="*/ 2147483647 h 20"/>
                    <a:gd name="T6" fmla="*/ 2147483647 w 25"/>
                    <a:gd name="T7" fmla="*/ 2147483647 h 20"/>
                    <a:gd name="T8" fmla="*/ 2147483647 w 25"/>
                    <a:gd name="T9" fmla="*/ 2147483647 h 20"/>
                    <a:gd name="T10" fmla="*/ 2147483647 w 25"/>
                    <a:gd name="T11" fmla="*/ 2147483647 h 20"/>
                    <a:gd name="T12" fmla="*/ 2147483647 w 25"/>
                    <a:gd name="T13" fmla="*/ 2147483647 h 20"/>
                    <a:gd name="T14" fmla="*/ 2147483647 w 25"/>
                    <a:gd name="T15" fmla="*/ 2147483647 h 20"/>
                    <a:gd name="T16" fmla="*/ 2147483647 w 25"/>
                    <a:gd name="T17" fmla="*/ 0 h 20"/>
                    <a:gd name="T18" fmla="*/ 2147483647 w 25"/>
                    <a:gd name="T19" fmla="*/ 0 h 20"/>
                    <a:gd name="T20" fmla="*/ 2147483647 w 25"/>
                    <a:gd name="T21" fmla="*/ 0 h 20"/>
                    <a:gd name="T22" fmla="*/ 2147483647 w 25"/>
                    <a:gd name="T23" fmla="*/ 2147483647 h 2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5"/>
                    <a:gd name="T37" fmla="*/ 0 h 20"/>
                    <a:gd name="T38" fmla="*/ 25 w 25"/>
                    <a:gd name="T39" fmla="*/ 20 h 2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5" h="20">
                      <a:moveTo>
                        <a:pt x="17" y="4"/>
                      </a:moveTo>
                      <a:lnTo>
                        <a:pt x="21" y="0"/>
                      </a:lnTo>
                      <a:lnTo>
                        <a:pt x="0" y="16"/>
                      </a:lnTo>
                      <a:lnTo>
                        <a:pt x="4" y="20"/>
                      </a:lnTo>
                      <a:lnTo>
                        <a:pt x="25" y="8"/>
                      </a:lnTo>
                      <a:lnTo>
                        <a:pt x="25" y="4"/>
                      </a:lnTo>
                      <a:lnTo>
                        <a:pt x="25" y="8"/>
                      </a:lnTo>
                      <a:lnTo>
                        <a:pt x="25" y="4"/>
                      </a:lnTo>
                      <a:lnTo>
                        <a:pt x="25" y="0"/>
                      </a:lnTo>
                      <a:lnTo>
                        <a:pt x="21" y="0"/>
                      </a:lnTo>
                      <a:lnTo>
                        <a:pt x="17" y="4"/>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7105" name="Freeform 179"/>
                <p:cNvSpPr>
                  <a:spLocks/>
                </p:cNvSpPr>
                <p:nvPr/>
              </p:nvSpPr>
              <p:spPr bwMode="auto">
                <a:xfrm>
                  <a:off x="1347788" y="3114675"/>
                  <a:ext cx="12700" cy="42863"/>
                </a:xfrm>
                <a:custGeom>
                  <a:avLst/>
                  <a:gdLst>
                    <a:gd name="T0" fmla="*/ 0 w 8"/>
                    <a:gd name="T1" fmla="*/ 2147483647 h 27"/>
                    <a:gd name="T2" fmla="*/ 0 w 8"/>
                    <a:gd name="T3" fmla="*/ 2147483647 h 27"/>
                    <a:gd name="T4" fmla="*/ 0 w 8"/>
                    <a:gd name="T5" fmla="*/ 2147483647 h 27"/>
                    <a:gd name="T6" fmla="*/ 2147483647 w 8"/>
                    <a:gd name="T7" fmla="*/ 2147483647 h 27"/>
                    <a:gd name="T8" fmla="*/ 2147483647 w 8"/>
                    <a:gd name="T9" fmla="*/ 2147483647 h 27"/>
                    <a:gd name="T10" fmla="*/ 2147483647 w 8"/>
                    <a:gd name="T11" fmla="*/ 0 h 27"/>
                    <a:gd name="T12" fmla="*/ 2147483647 w 8"/>
                    <a:gd name="T13" fmla="*/ 2147483647 h 27"/>
                    <a:gd name="T14" fmla="*/ 2147483647 w 8"/>
                    <a:gd name="T15" fmla="*/ 0 h 27"/>
                    <a:gd name="T16" fmla="*/ 2147483647 w 8"/>
                    <a:gd name="T17" fmla="*/ 0 h 27"/>
                    <a:gd name="T18" fmla="*/ 0 w 8"/>
                    <a:gd name="T19" fmla="*/ 0 h 27"/>
                    <a:gd name="T20" fmla="*/ 0 w 8"/>
                    <a:gd name="T21" fmla="*/ 2147483647 h 27"/>
                    <a:gd name="T22" fmla="*/ 0 w 8"/>
                    <a:gd name="T23" fmla="*/ 2147483647 h 2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27"/>
                    <a:gd name="T38" fmla="*/ 8 w 8"/>
                    <a:gd name="T39" fmla="*/ 27 h 2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27">
                      <a:moveTo>
                        <a:pt x="0" y="4"/>
                      </a:moveTo>
                      <a:lnTo>
                        <a:pt x="0" y="4"/>
                      </a:lnTo>
                      <a:lnTo>
                        <a:pt x="0" y="27"/>
                      </a:lnTo>
                      <a:lnTo>
                        <a:pt x="8" y="27"/>
                      </a:lnTo>
                      <a:lnTo>
                        <a:pt x="8" y="4"/>
                      </a:lnTo>
                      <a:lnTo>
                        <a:pt x="8" y="0"/>
                      </a:lnTo>
                      <a:lnTo>
                        <a:pt x="8" y="4"/>
                      </a:lnTo>
                      <a:lnTo>
                        <a:pt x="8" y="0"/>
                      </a:lnTo>
                      <a:lnTo>
                        <a:pt x="4" y="0"/>
                      </a:lnTo>
                      <a:lnTo>
                        <a:pt x="0" y="0"/>
                      </a:lnTo>
                      <a:lnTo>
                        <a:pt x="0" y="4"/>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7106" name="Freeform 180"/>
                <p:cNvSpPr>
                  <a:spLocks/>
                </p:cNvSpPr>
                <p:nvPr/>
              </p:nvSpPr>
              <p:spPr bwMode="auto">
                <a:xfrm>
                  <a:off x="1057275" y="2582863"/>
                  <a:ext cx="303213" cy="538163"/>
                </a:xfrm>
                <a:custGeom>
                  <a:avLst/>
                  <a:gdLst>
                    <a:gd name="T0" fmla="*/ 2147483647 w 191"/>
                    <a:gd name="T1" fmla="*/ 2147483647 h 339"/>
                    <a:gd name="T2" fmla="*/ 0 w 191"/>
                    <a:gd name="T3" fmla="*/ 2147483647 h 339"/>
                    <a:gd name="T4" fmla="*/ 2147483647 w 191"/>
                    <a:gd name="T5" fmla="*/ 2147483647 h 339"/>
                    <a:gd name="T6" fmla="*/ 2147483647 w 191"/>
                    <a:gd name="T7" fmla="*/ 2147483647 h 339"/>
                    <a:gd name="T8" fmla="*/ 2147483647 w 191"/>
                    <a:gd name="T9" fmla="*/ 0 h 339"/>
                    <a:gd name="T10" fmla="*/ 2147483647 w 191"/>
                    <a:gd name="T11" fmla="*/ 0 h 339"/>
                    <a:gd name="T12" fmla="*/ 2147483647 w 191"/>
                    <a:gd name="T13" fmla="*/ 0 h 339"/>
                    <a:gd name="T14" fmla="*/ 2147483647 w 191"/>
                    <a:gd name="T15" fmla="*/ 0 h 339"/>
                    <a:gd name="T16" fmla="*/ 0 w 191"/>
                    <a:gd name="T17" fmla="*/ 0 h 339"/>
                    <a:gd name="T18" fmla="*/ 0 w 191"/>
                    <a:gd name="T19" fmla="*/ 0 h 339"/>
                    <a:gd name="T20" fmla="*/ 0 w 191"/>
                    <a:gd name="T21" fmla="*/ 2147483647 h 339"/>
                    <a:gd name="T22" fmla="*/ 2147483647 w 191"/>
                    <a:gd name="T23" fmla="*/ 2147483647 h 33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91"/>
                    <a:gd name="T37" fmla="*/ 0 h 339"/>
                    <a:gd name="T38" fmla="*/ 191 w 191"/>
                    <a:gd name="T39" fmla="*/ 339 h 33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91" h="339">
                      <a:moveTo>
                        <a:pt x="4" y="8"/>
                      </a:moveTo>
                      <a:lnTo>
                        <a:pt x="0" y="4"/>
                      </a:lnTo>
                      <a:lnTo>
                        <a:pt x="183" y="339"/>
                      </a:lnTo>
                      <a:lnTo>
                        <a:pt x="191" y="335"/>
                      </a:lnTo>
                      <a:lnTo>
                        <a:pt x="8" y="0"/>
                      </a:lnTo>
                      <a:lnTo>
                        <a:pt x="4" y="0"/>
                      </a:lnTo>
                      <a:lnTo>
                        <a:pt x="8" y="0"/>
                      </a:lnTo>
                      <a:lnTo>
                        <a:pt x="4" y="0"/>
                      </a:lnTo>
                      <a:lnTo>
                        <a:pt x="0" y="0"/>
                      </a:lnTo>
                      <a:lnTo>
                        <a:pt x="0" y="4"/>
                      </a:lnTo>
                      <a:lnTo>
                        <a:pt x="4" y="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7107" name="Freeform 181"/>
                <p:cNvSpPr>
                  <a:spLocks/>
                </p:cNvSpPr>
                <p:nvPr/>
              </p:nvSpPr>
              <p:spPr bwMode="auto">
                <a:xfrm>
                  <a:off x="1063625" y="2563813"/>
                  <a:ext cx="84138" cy="638175"/>
                </a:xfrm>
                <a:custGeom>
                  <a:avLst/>
                  <a:gdLst>
                    <a:gd name="T0" fmla="*/ 2147483647 w 53"/>
                    <a:gd name="T1" fmla="*/ 2147483647 h 402"/>
                    <a:gd name="T2" fmla="*/ 2147483647 w 53"/>
                    <a:gd name="T3" fmla="*/ 0 h 402"/>
                    <a:gd name="T4" fmla="*/ 0 w 53"/>
                    <a:gd name="T5" fmla="*/ 2147483647 h 402"/>
                    <a:gd name="T6" fmla="*/ 0 w 53"/>
                    <a:gd name="T7" fmla="*/ 2147483647 h 402"/>
                    <a:gd name="T8" fmla="*/ 2147483647 w 53"/>
                    <a:gd name="T9" fmla="*/ 2147483647 h 402"/>
                    <a:gd name="T10" fmla="*/ 2147483647 w 53"/>
                    <a:gd name="T11" fmla="*/ 2147483647 h 402"/>
                    <a:gd name="T12" fmla="*/ 0 60000 65536"/>
                    <a:gd name="T13" fmla="*/ 0 60000 65536"/>
                    <a:gd name="T14" fmla="*/ 0 60000 65536"/>
                    <a:gd name="T15" fmla="*/ 0 60000 65536"/>
                    <a:gd name="T16" fmla="*/ 0 60000 65536"/>
                    <a:gd name="T17" fmla="*/ 0 60000 65536"/>
                    <a:gd name="T18" fmla="*/ 0 w 53"/>
                    <a:gd name="T19" fmla="*/ 0 h 402"/>
                    <a:gd name="T20" fmla="*/ 53 w 53"/>
                    <a:gd name="T21" fmla="*/ 402 h 402"/>
                  </a:gdLst>
                  <a:ahLst/>
                  <a:cxnLst>
                    <a:cxn ang="T12">
                      <a:pos x="T0" y="T1"/>
                    </a:cxn>
                    <a:cxn ang="T13">
                      <a:pos x="T2" y="T3"/>
                    </a:cxn>
                    <a:cxn ang="T14">
                      <a:pos x="T4" y="T5"/>
                    </a:cxn>
                    <a:cxn ang="T15">
                      <a:pos x="T6" y="T7"/>
                    </a:cxn>
                    <a:cxn ang="T16">
                      <a:pos x="T8" y="T9"/>
                    </a:cxn>
                    <a:cxn ang="T17">
                      <a:pos x="T10" y="T11"/>
                    </a:cxn>
                  </a:cxnLst>
                  <a:rect l="T18" t="T19" r="T20" b="T21"/>
                  <a:pathLst>
                    <a:path w="53" h="402">
                      <a:moveTo>
                        <a:pt x="53" y="402"/>
                      </a:moveTo>
                      <a:lnTo>
                        <a:pt x="53" y="0"/>
                      </a:lnTo>
                      <a:lnTo>
                        <a:pt x="0" y="16"/>
                      </a:lnTo>
                      <a:lnTo>
                        <a:pt x="0" y="398"/>
                      </a:lnTo>
                      <a:lnTo>
                        <a:pt x="53" y="402"/>
                      </a:lnTo>
                      <a:close/>
                    </a:path>
                  </a:pathLst>
                </a:custGeom>
                <a:solidFill>
                  <a:srgbClr val="999999"/>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7108" name="Freeform 182"/>
                <p:cNvSpPr>
                  <a:spLocks/>
                </p:cNvSpPr>
                <p:nvPr/>
              </p:nvSpPr>
              <p:spPr bwMode="auto">
                <a:xfrm>
                  <a:off x="1141413" y="2559050"/>
                  <a:ext cx="12700" cy="642938"/>
                </a:xfrm>
                <a:custGeom>
                  <a:avLst/>
                  <a:gdLst>
                    <a:gd name="T0" fmla="*/ 2147483647 w 8"/>
                    <a:gd name="T1" fmla="*/ 2147483647 h 405"/>
                    <a:gd name="T2" fmla="*/ 0 w 8"/>
                    <a:gd name="T3" fmla="*/ 2147483647 h 405"/>
                    <a:gd name="T4" fmla="*/ 0 w 8"/>
                    <a:gd name="T5" fmla="*/ 2147483647 h 405"/>
                    <a:gd name="T6" fmla="*/ 2147483647 w 8"/>
                    <a:gd name="T7" fmla="*/ 2147483647 h 405"/>
                    <a:gd name="T8" fmla="*/ 2147483647 w 8"/>
                    <a:gd name="T9" fmla="*/ 2147483647 h 405"/>
                    <a:gd name="T10" fmla="*/ 2147483647 w 8"/>
                    <a:gd name="T11" fmla="*/ 0 h 405"/>
                    <a:gd name="T12" fmla="*/ 2147483647 w 8"/>
                    <a:gd name="T13" fmla="*/ 2147483647 h 405"/>
                    <a:gd name="T14" fmla="*/ 2147483647 w 8"/>
                    <a:gd name="T15" fmla="*/ 0 h 405"/>
                    <a:gd name="T16" fmla="*/ 2147483647 w 8"/>
                    <a:gd name="T17" fmla="*/ 0 h 405"/>
                    <a:gd name="T18" fmla="*/ 0 w 8"/>
                    <a:gd name="T19" fmla="*/ 0 h 405"/>
                    <a:gd name="T20" fmla="*/ 0 w 8"/>
                    <a:gd name="T21" fmla="*/ 2147483647 h 405"/>
                    <a:gd name="T22" fmla="*/ 2147483647 w 8"/>
                    <a:gd name="T23" fmla="*/ 2147483647 h 40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405"/>
                    <a:gd name="T38" fmla="*/ 8 w 8"/>
                    <a:gd name="T39" fmla="*/ 405 h 40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405">
                      <a:moveTo>
                        <a:pt x="8" y="7"/>
                      </a:moveTo>
                      <a:lnTo>
                        <a:pt x="0" y="3"/>
                      </a:lnTo>
                      <a:lnTo>
                        <a:pt x="0" y="405"/>
                      </a:lnTo>
                      <a:lnTo>
                        <a:pt x="8" y="405"/>
                      </a:lnTo>
                      <a:lnTo>
                        <a:pt x="8" y="3"/>
                      </a:lnTo>
                      <a:lnTo>
                        <a:pt x="4" y="0"/>
                      </a:lnTo>
                      <a:lnTo>
                        <a:pt x="8" y="3"/>
                      </a:lnTo>
                      <a:lnTo>
                        <a:pt x="8" y="0"/>
                      </a:lnTo>
                      <a:lnTo>
                        <a:pt x="4" y="0"/>
                      </a:lnTo>
                      <a:lnTo>
                        <a:pt x="0" y="0"/>
                      </a:lnTo>
                      <a:lnTo>
                        <a:pt x="0" y="3"/>
                      </a:lnTo>
                      <a:lnTo>
                        <a:pt x="8" y="7"/>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7109" name="Freeform 183"/>
                <p:cNvSpPr>
                  <a:spLocks/>
                </p:cNvSpPr>
                <p:nvPr/>
              </p:nvSpPr>
              <p:spPr bwMode="auto">
                <a:xfrm>
                  <a:off x="1057275" y="2559050"/>
                  <a:ext cx="96838" cy="36513"/>
                </a:xfrm>
                <a:custGeom>
                  <a:avLst/>
                  <a:gdLst>
                    <a:gd name="T0" fmla="*/ 2147483647 w 61"/>
                    <a:gd name="T1" fmla="*/ 2147483647 h 23"/>
                    <a:gd name="T2" fmla="*/ 2147483647 w 61"/>
                    <a:gd name="T3" fmla="*/ 2147483647 h 23"/>
                    <a:gd name="T4" fmla="*/ 2147483647 w 61"/>
                    <a:gd name="T5" fmla="*/ 2147483647 h 23"/>
                    <a:gd name="T6" fmla="*/ 2147483647 w 61"/>
                    <a:gd name="T7" fmla="*/ 0 h 23"/>
                    <a:gd name="T8" fmla="*/ 2147483647 w 61"/>
                    <a:gd name="T9" fmla="*/ 2147483647 h 23"/>
                    <a:gd name="T10" fmla="*/ 0 w 61"/>
                    <a:gd name="T11" fmla="*/ 2147483647 h 23"/>
                    <a:gd name="T12" fmla="*/ 2147483647 w 61"/>
                    <a:gd name="T13" fmla="*/ 2147483647 h 23"/>
                    <a:gd name="T14" fmla="*/ 0 w 61"/>
                    <a:gd name="T15" fmla="*/ 2147483647 h 23"/>
                    <a:gd name="T16" fmla="*/ 0 w 61"/>
                    <a:gd name="T17" fmla="*/ 2147483647 h 23"/>
                    <a:gd name="T18" fmla="*/ 0 w 61"/>
                    <a:gd name="T19" fmla="*/ 2147483647 h 23"/>
                    <a:gd name="T20" fmla="*/ 2147483647 w 61"/>
                    <a:gd name="T21" fmla="*/ 2147483647 h 23"/>
                    <a:gd name="T22" fmla="*/ 2147483647 w 61"/>
                    <a:gd name="T23" fmla="*/ 2147483647 h 2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61"/>
                    <a:gd name="T37" fmla="*/ 0 h 23"/>
                    <a:gd name="T38" fmla="*/ 61 w 61"/>
                    <a:gd name="T39" fmla="*/ 23 h 2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61" h="23">
                      <a:moveTo>
                        <a:pt x="8" y="19"/>
                      </a:moveTo>
                      <a:lnTo>
                        <a:pt x="4" y="23"/>
                      </a:lnTo>
                      <a:lnTo>
                        <a:pt x="61" y="7"/>
                      </a:lnTo>
                      <a:lnTo>
                        <a:pt x="57" y="0"/>
                      </a:lnTo>
                      <a:lnTo>
                        <a:pt x="4" y="15"/>
                      </a:lnTo>
                      <a:lnTo>
                        <a:pt x="0" y="19"/>
                      </a:lnTo>
                      <a:lnTo>
                        <a:pt x="4" y="15"/>
                      </a:lnTo>
                      <a:lnTo>
                        <a:pt x="0" y="15"/>
                      </a:lnTo>
                      <a:lnTo>
                        <a:pt x="0" y="19"/>
                      </a:lnTo>
                      <a:lnTo>
                        <a:pt x="0" y="23"/>
                      </a:lnTo>
                      <a:lnTo>
                        <a:pt x="4" y="23"/>
                      </a:lnTo>
                      <a:lnTo>
                        <a:pt x="8" y="19"/>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7110" name="Freeform 184"/>
                <p:cNvSpPr>
                  <a:spLocks/>
                </p:cNvSpPr>
                <p:nvPr/>
              </p:nvSpPr>
              <p:spPr bwMode="auto">
                <a:xfrm>
                  <a:off x="1057275" y="2589213"/>
                  <a:ext cx="12700" cy="612775"/>
                </a:xfrm>
                <a:custGeom>
                  <a:avLst/>
                  <a:gdLst>
                    <a:gd name="T0" fmla="*/ 2147483647 w 8"/>
                    <a:gd name="T1" fmla="*/ 2147483647 h 386"/>
                    <a:gd name="T2" fmla="*/ 2147483647 w 8"/>
                    <a:gd name="T3" fmla="*/ 2147483647 h 386"/>
                    <a:gd name="T4" fmla="*/ 2147483647 w 8"/>
                    <a:gd name="T5" fmla="*/ 0 h 386"/>
                    <a:gd name="T6" fmla="*/ 0 w 8"/>
                    <a:gd name="T7" fmla="*/ 0 h 386"/>
                    <a:gd name="T8" fmla="*/ 0 w 8"/>
                    <a:gd name="T9" fmla="*/ 2147483647 h 386"/>
                    <a:gd name="T10" fmla="*/ 2147483647 w 8"/>
                    <a:gd name="T11" fmla="*/ 2147483647 h 386"/>
                    <a:gd name="T12" fmla="*/ 0 w 8"/>
                    <a:gd name="T13" fmla="*/ 2147483647 h 386"/>
                    <a:gd name="T14" fmla="*/ 0 w 8"/>
                    <a:gd name="T15" fmla="*/ 2147483647 h 386"/>
                    <a:gd name="T16" fmla="*/ 2147483647 w 8"/>
                    <a:gd name="T17" fmla="*/ 2147483647 h 386"/>
                    <a:gd name="T18" fmla="*/ 2147483647 w 8"/>
                    <a:gd name="T19" fmla="*/ 2147483647 h 386"/>
                    <a:gd name="T20" fmla="*/ 2147483647 w 8"/>
                    <a:gd name="T21" fmla="*/ 2147483647 h 386"/>
                    <a:gd name="T22" fmla="*/ 2147483647 w 8"/>
                    <a:gd name="T23" fmla="*/ 2147483647 h 38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386"/>
                    <a:gd name="T38" fmla="*/ 8 w 8"/>
                    <a:gd name="T39" fmla="*/ 386 h 38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386">
                      <a:moveTo>
                        <a:pt x="4" y="378"/>
                      </a:moveTo>
                      <a:lnTo>
                        <a:pt x="8" y="382"/>
                      </a:lnTo>
                      <a:lnTo>
                        <a:pt x="8" y="0"/>
                      </a:lnTo>
                      <a:lnTo>
                        <a:pt x="0" y="0"/>
                      </a:lnTo>
                      <a:lnTo>
                        <a:pt x="0" y="382"/>
                      </a:lnTo>
                      <a:lnTo>
                        <a:pt x="4" y="386"/>
                      </a:lnTo>
                      <a:lnTo>
                        <a:pt x="0" y="382"/>
                      </a:lnTo>
                      <a:lnTo>
                        <a:pt x="0" y="386"/>
                      </a:lnTo>
                      <a:lnTo>
                        <a:pt x="4" y="386"/>
                      </a:lnTo>
                      <a:lnTo>
                        <a:pt x="8" y="386"/>
                      </a:lnTo>
                      <a:lnTo>
                        <a:pt x="8" y="382"/>
                      </a:lnTo>
                      <a:lnTo>
                        <a:pt x="4" y="37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7111" name="Freeform 185"/>
                <p:cNvSpPr>
                  <a:spLocks/>
                </p:cNvSpPr>
                <p:nvPr/>
              </p:nvSpPr>
              <p:spPr bwMode="auto">
                <a:xfrm>
                  <a:off x="1063625" y="3189288"/>
                  <a:ext cx="90488" cy="25400"/>
                </a:xfrm>
                <a:custGeom>
                  <a:avLst/>
                  <a:gdLst>
                    <a:gd name="T0" fmla="*/ 2147483647 w 57"/>
                    <a:gd name="T1" fmla="*/ 2147483647 h 16"/>
                    <a:gd name="T2" fmla="*/ 2147483647 w 57"/>
                    <a:gd name="T3" fmla="*/ 2147483647 h 16"/>
                    <a:gd name="T4" fmla="*/ 0 w 57"/>
                    <a:gd name="T5" fmla="*/ 0 h 16"/>
                    <a:gd name="T6" fmla="*/ 0 w 57"/>
                    <a:gd name="T7" fmla="*/ 2147483647 h 16"/>
                    <a:gd name="T8" fmla="*/ 2147483647 w 57"/>
                    <a:gd name="T9" fmla="*/ 2147483647 h 16"/>
                    <a:gd name="T10" fmla="*/ 2147483647 w 57"/>
                    <a:gd name="T11" fmla="*/ 2147483647 h 16"/>
                    <a:gd name="T12" fmla="*/ 2147483647 w 57"/>
                    <a:gd name="T13" fmla="*/ 2147483647 h 16"/>
                    <a:gd name="T14" fmla="*/ 2147483647 w 57"/>
                    <a:gd name="T15" fmla="*/ 2147483647 h 16"/>
                    <a:gd name="T16" fmla="*/ 2147483647 w 57"/>
                    <a:gd name="T17" fmla="*/ 2147483647 h 16"/>
                    <a:gd name="T18" fmla="*/ 2147483647 w 57"/>
                    <a:gd name="T19" fmla="*/ 2147483647 h 16"/>
                    <a:gd name="T20" fmla="*/ 2147483647 w 57"/>
                    <a:gd name="T21" fmla="*/ 2147483647 h 16"/>
                    <a:gd name="T22" fmla="*/ 2147483647 w 57"/>
                    <a:gd name="T23" fmla="*/ 2147483647 h 1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57"/>
                    <a:gd name="T37" fmla="*/ 0 h 16"/>
                    <a:gd name="T38" fmla="*/ 57 w 57"/>
                    <a:gd name="T39" fmla="*/ 16 h 1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57" h="16">
                      <a:moveTo>
                        <a:pt x="49" y="8"/>
                      </a:moveTo>
                      <a:lnTo>
                        <a:pt x="53" y="4"/>
                      </a:lnTo>
                      <a:lnTo>
                        <a:pt x="0" y="0"/>
                      </a:lnTo>
                      <a:lnTo>
                        <a:pt x="0" y="8"/>
                      </a:lnTo>
                      <a:lnTo>
                        <a:pt x="53" y="16"/>
                      </a:lnTo>
                      <a:lnTo>
                        <a:pt x="57" y="8"/>
                      </a:lnTo>
                      <a:lnTo>
                        <a:pt x="53" y="16"/>
                      </a:lnTo>
                      <a:lnTo>
                        <a:pt x="57" y="12"/>
                      </a:lnTo>
                      <a:lnTo>
                        <a:pt x="57" y="8"/>
                      </a:lnTo>
                      <a:lnTo>
                        <a:pt x="53" y="4"/>
                      </a:lnTo>
                      <a:lnTo>
                        <a:pt x="49" y="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7112" name="Freeform 186"/>
                <p:cNvSpPr>
                  <a:spLocks/>
                </p:cNvSpPr>
                <p:nvPr/>
              </p:nvSpPr>
              <p:spPr bwMode="auto">
                <a:xfrm>
                  <a:off x="1147763" y="2563813"/>
                  <a:ext cx="225425" cy="638175"/>
                </a:xfrm>
                <a:custGeom>
                  <a:avLst/>
                  <a:gdLst>
                    <a:gd name="T0" fmla="*/ 0 w 142"/>
                    <a:gd name="T1" fmla="*/ 2147483647 h 402"/>
                    <a:gd name="T2" fmla="*/ 0 w 142"/>
                    <a:gd name="T3" fmla="*/ 0 h 402"/>
                    <a:gd name="T4" fmla="*/ 2147483647 w 142"/>
                    <a:gd name="T5" fmla="*/ 2147483647 h 402"/>
                    <a:gd name="T6" fmla="*/ 2147483647 w 142"/>
                    <a:gd name="T7" fmla="*/ 2147483647 h 402"/>
                    <a:gd name="T8" fmla="*/ 0 w 142"/>
                    <a:gd name="T9" fmla="*/ 2147483647 h 402"/>
                    <a:gd name="T10" fmla="*/ 0 w 142"/>
                    <a:gd name="T11" fmla="*/ 2147483647 h 402"/>
                    <a:gd name="T12" fmla="*/ 0 60000 65536"/>
                    <a:gd name="T13" fmla="*/ 0 60000 65536"/>
                    <a:gd name="T14" fmla="*/ 0 60000 65536"/>
                    <a:gd name="T15" fmla="*/ 0 60000 65536"/>
                    <a:gd name="T16" fmla="*/ 0 60000 65536"/>
                    <a:gd name="T17" fmla="*/ 0 60000 65536"/>
                    <a:gd name="T18" fmla="*/ 0 w 142"/>
                    <a:gd name="T19" fmla="*/ 0 h 402"/>
                    <a:gd name="T20" fmla="*/ 142 w 142"/>
                    <a:gd name="T21" fmla="*/ 402 h 402"/>
                  </a:gdLst>
                  <a:ahLst/>
                  <a:cxnLst>
                    <a:cxn ang="T12">
                      <a:pos x="T0" y="T1"/>
                    </a:cxn>
                    <a:cxn ang="T13">
                      <a:pos x="T2" y="T3"/>
                    </a:cxn>
                    <a:cxn ang="T14">
                      <a:pos x="T4" y="T5"/>
                    </a:cxn>
                    <a:cxn ang="T15">
                      <a:pos x="T6" y="T7"/>
                    </a:cxn>
                    <a:cxn ang="T16">
                      <a:pos x="T8" y="T9"/>
                    </a:cxn>
                    <a:cxn ang="T17">
                      <a:pos x="T10" y="T11"/>
                    </a:cxn>
                  </a:cxnLst>
                  <a:rect l="T18" t="T19" r="T20" b="T21"/>
                  <a:pathLst>
                    <a:path w="142" h="402">
                      <a:moveTo>
                        <a:pt x="0" y="402"/>
                      </a:moveTo>
                      <a:lnTo>
                        <a:pt x="0" y="0"/>
                      </a:lnTo>
                      <a:lnTo>
                        <a:pt x="142" y="63"/>
                      </a:lnTo>
                      <a:lnTo>
                        <a:pt x="142" y="355"/>
                      </a:lnTo>
                      <a:lnTo>
                        <a:pt x="0" y="402"/>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7113" name="Freeform 187"/>
                <p:cNvSpPr>
                  <a:spLocks/>
                </p:cNvSpPr>
                <p:nvPr/>
              </p:nvSpPr>
              <p:spPr bwMode="auto">
                <a:xfrm>
                  <a:off x="1141413" y="2559050"/>
                  <a:ext cx="12700" cy="642938"/>
                </a:xfrm>
                <a:custGeom>
                  <a:avLst/>
                  <a:gdLst>
                    <a:gd name="T0" fmla="*/ 2147483647 w 8"/>
                    <a:gd name="T1" fmla="*/ 0 h 405"/>
                    <a:gd name="T2" fmla="*/ 0 w 8"/>
                    <a:gd name="T3" fmla="*/ 2147483647 h 405"/>
                    <a:gd name="T4" fmla="*/ 0 w 8"/>
                    <a:gd name="T5" fmla="*/ 2147483647 h 405"/>
                    <a:gd name="T6" fmla="*/ 2147483647 w 8"/>
                    <a:gd name="T7" fmla="*/ 2147483647 h 405"/>
                    <a:gd name="T8" fmla="*/ 2147483647 w 8"/>
                    <a:gd name="T9" fmla="*/ 2147483647 h 405"/>
                    <a:gd name="T10" fmla="*/ 2147483647 w 8"/>
                    <a:gd name="T11" fmla="*/ 2147483647 h 405"/>
                    <a:gd name="T12" fmla="*/ 2147483647 w 8"/>
                    <a:gd name="T13" fmla="*/ 2147483647 h 405"/>
                    <a:gd name="T14" fmla="*/ 2147483647 w 8"/>
                    <a:gd name="T15" fmla="*/ 0 h 405"/>
                    <a:gd name="T16" fmla="*/ 2147483647 w 8"/>
                    <a:gd name="T17" fmla="*/ 0 h 405"/>
                    <a:gd name="T18" fmla="*/ 0 w 8"/>
                    <a:gd name="T19" fmla="*/ 0 h 405"/>
                    <a:gd name="T20" fmla="*/ 0 w 8"/>
                    <a:gd name="T21" fmla="*/ 2147483647 h 405"/>
                    <a:gd name="T22" fmla="*/ 2147483647 w 8"/>
                    <a:gd name="T23" fmla="*/ 0 h 40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405"/>
                    <a:gd name="T38" fmla="*/ 8 w 8"/>
                    <a:gd name="T39" fmla="*/ 405 h 40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405">
                      <a:moveTo>
                        <a:pt x="8" y="0"/>
                      </a:moveTo>
                      <a:lnTo>
                        <a:pt x="0" y="3"/>
                      </a:lnTo>
                      <a:lnTo>
                        <a:pt x="0" y="405"/>
                      </a:lnTo>
                      <a:lnTo>
                        <a:pt x="8" y="405"/>
                      </a:lnTo>
                      <a:lnTo>
                        <a:pt x="8" y="3"/>
                      </a:lnTo>
                      <a:lnTo>
                        <a:pt x="4" y="7"/>
                      </a:lnTo>
                      <a:lnTo>
                        <a:pt x="8" y="3"/>
                      </a:lnTo>
                      <a:lnTo>
                        <a:pt x="8" y="0"/>
                      </a:lnTo>
                      <a:lnTo>
                        <a:pt x="4" y="0"/>
                      </a:lnTo>
                      <a:lnTo>
                        <a:pt x="0" y="0"/>
                      </a:lnTo>
                      <a:lnTo>
                        <a:pt x="0" y="3"/>
                      </a:lnTo>
                      <a:lnTo>
                        <a:pt x="8"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7114" name="Freeform 188"/>
                <p:cNvSpPr>
                  <a:spLocks/>
                </p:cNvSpPr>
                <p:nvPr/>
              </p:nvSpPr>
              <p:spPr bwMode="auto">
                <a:xfrm>
                  <a:off x="1147763" y="2559050"/>
                  <a:ext cx="231775" cy="111125"/>
                </a:xfrm>
                <a:custGeom>
                  <a:avLst/>
                  <a:gdLst>
                    <a:gd name="T0" fmla="*/ 2147483647 w 146"/>
                    <a:gd name="T1" fmla="*/ 2147483647 h 70"/>
                    <a:gd name="T2" fmla="*/ 2147483647 w 146"/>
                    <a:gd name="T3" fmla="*/ 2147483647 h 70"/>
                    <a:gd name="T4" fmla="*/ 2147483647 w 146"/>
                    <a:gd name="T5" fmla="*/ 0 h 70"/>
                    <a:gd name="T6" fmla="*/ 0 w 146"/>
                    <a:gd name="T7" fmla="*/ 2147483647 h 70"/>
                    <a:gd name="T8" fmla="*/ 2147483647 w 146"/>
                    <a:gd name="T9" fmla="*/ 2147483647 h 70"/>
                    <a:gd name="T10" fmla="*/ 2147483647 w 146"/>
                    <a:gd name="T11" fmla="*/ 2147483647 h 70"/>
                    <a:gd name="T12" fmla="*/ 2147483647 w 146"/>
                    <a:gd name="T13" fmla="*/ 2147483647 h 70"/>
                    <a:gd name="T14" fmla="*/ 2147483647 w 146"/>
                    <a:gd name="T15" fmla="*/ 2147483647 h 70"/>
                    <a:gd name="T16" fmla="*/ 2147483647 w 146"/>
                    <a:gd name="T17" fmla="*/ 2147483647 h 70"/>
                    <a:gd name="T18" fmla="*/ 2147483647 w 146"/>
                    <a:gd name="T19" fmla="*/ 2147483647 h 70"/>
                    <a:gd name="T20" fmla="*/ 2147483647 w 146"/>
                    <a:gd name="T21" fmla="*/ 2147483647 h 70"/>
                    <a:gd name="T22" fmla="*/ 2147483647 w 146"/>
                    <a:gd name="T23" fmla="*/ 2147483647 h 7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46"/>
                    <a:gd name="T37" fmla="*/ 0 h 70"/>
                    <a:gd name="T38" fmla="*/ 146 w 146"/>
                    <a:gd name="T39" fmla="*/ 70 h 7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46" h="70">
                      <a:moveTo>
                        <a:pt x="146" y="66"/>
                      </a:moveTo>
                      <a:lnTo>
                        <a:pt x="142" y="62"/>
                      </a:lnTo>
                      <a:lnTo>
                        <a:pt x="4" y="0"/>
                      </a:lnTo>
                      <a:lnTo>
                        <a:pt x="0" y="7"/>
                      </a:lnTo>
                      <a:lnTo>
                        <a:pt x="138" y="70"/>
                      </a:lnTo>
                      <a:lnTo>
                        <a:pt x="134" y="66"/>
                      </a:lnTo>
                      <a:lnTo>
                        <a:pt x="138" y="70"/>
                      </a:lnTo>
                      <a:lnTo>
                        <a:pt x="142" y="70"/>
                      </a:lnTo>
                      <a:lnTo>
                        <a:pt x="146" y="66"/>
                      </a:lnTo>
                      <a:lnTo>
                        <a:pt x="146" y="62"/>
                      </a:lnTo>
                      <a:lnTo>
                        <a:pt x="142" y="62"/>
                      </a:lnTo>
                      <a:lnTo>
                        <a:pt x="146" y="66"/>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7115" name="Freeform 189"/>
                <p:cNvSpPr>
                  <a:spLocks/>
                </p:cNvSpPr>
                <p:nvPr/>
              </p:nvSpPr>
              <p:spPr bwMode="auto">
                <a:xfrm>
                  <a:off x="1360488" y="2663825"/>
                  <a:ext cx="19050" cy="469900"/>
                </a:xfrm>
                <a:custGeom>
                  <a:avLst/>
                  <a:gdLst>
                    <a:gd name="T0" fmla="*/ 2147483647 w 12"/>
                    <a:gd name="T1" fmla="*/ 2147483647 h 296"/>
                    <a:gd name="T2" fmla="*/ 2147483647 w 12"/>
                    <a:gd name="T3" fmla="*/ 2147483647 h 296"/>
                    <a:gd name="T4" fmla="*/ 2147483647 w 12"/>
                    <a:gd name="T5" fmla="*/ 0 h 296"/>
                    <a:gd name="T6" fmla="*/ 0 w 12"/>
                    <a:gd name="T7" fmla="*/ 0 h 296"/>
                    <a:gd name="T8" fmla="*/ 0 w 12"/>
                    <a:gd name="T9" fmla="*/ 2147483647 h 296"/>
                    <a:gd name="T10" fmla="*/ 2147483647 w 12"/>
                    <a:gd name="T11" fmla="*/ 2147483647 h 296"/>
                    <a:gd name="T12" fmla="*/ 0 w 12"/>
                    <a:gd name="T13" fmla="*/ 2147483647 h 296"/>
                    <a:gd name="T14" fmla="*/ 2147483647 w 12"/>
                    <a:gd name="T15" fmla="*/ 2147483647 h 296"/>
                    <a:gd name="T16" fmla="*/ 2147483647 w 12"/>
                    <a:gd name="T17" fmla="*/ 2147483647 h 296"/>
                    <a:gd name="T18" fmla="*/ 2147483647 w 12"/>
                    <a:gd name="T19" fmla="*/ 2147483647 h 296"/>
                    <a:gd name="T20" fmla="*/ 2147483647 w 12"/>
                    <a:gd name="T21" fmla="*/ 2147483647 h 296"/>
                    <a:gd name="T22" fmla="*/ 2147483647 w 12"/>
                    <a:gd name="T23" fmla="*/ 2147483647 h 29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296"/>
                    <a:gd name="T38" fmla="*/ 12 w 12"/>
                    <a:gd name="T39" fmla="*/ 296 h 29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296">
                      <a:moveTo>
                        <a:pt x="8" y="296"/>
                      </a:moveTo>
                      <a:lnTo>
                        <a:pt x="12" y="292"/>
                      </a:lnTo>
                      <a:lnTo>
                        <a:pt x="12" y="0"/>
                      </a:lnTo>
                      <a:lnTo>
                        <a:pt x="0" y="0"/>
                      </a:lnTo>
                      <a:lnTo>
                        <a:pt x="0" y="292"/>
                      </a:lnTo>
                      <a:lnTo>
                        <a:pt x="4" y="288"/>
                      </a:lnTo>
                      <a:lnTo>
                        <a:pt x="0" y="292"/>
                      </a:lnTo>
                      <a:lnTo>
                        <a:pt x="4" y="296"/>
                      </a:lnTo>
                      <a:lnTo>
                        <a:pt x="8" y="296"/>
                      </a:lnTo>
                      <a:lnTo>
                        <a:pt x="12" y="292"/>
                      </a:lnTo>
                      <a:lnTo>
                        <a:pt x="8" y="296"/>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7116" name="Freeform 190"/>
                <p:cNvSpPr>
                  <a:spLocks/>
                </p:cNvSpPr>
                <p:nvPr/>
              </p:nvSpPr>
              <p:spPr bwMode="auto">
                <a:xfrm>
                  <a:off x="1141413" y="3121025"/>
                  <a:ext cx="231775" cy="93663"/>
                </a:xfrm>
                <a:custGeom>
                  <a:avLst/>
                  <a:gdLst>
                    <a:gd name="T0" fmla="*/ 0 w 146"/>
                    <a:gd name="T1" fmla="*/ 2147483647 h 59"/>
                    <a:gd name="T2" fmla="*/ 2147483647 w 146"/>
                    <a:gd name="T3" fmla="*/ 2147483647 h 59"/>
                    <a:gd name="T4" fmla="*/ 2147483647 w 146"/>
                    <a:gd name="T5" fmla="*/ 2147483647 h 59"/>
                    <a:gd name="T6" fmla="*/ 2147483647 w 146"/>
                    <a:gd name="T7" fmla="*/ 0 h 59"/>
                    <a:gd name="T8" fmla="*/ 2147483647 w 146"/>
                    <a:gd name="T9" fmla="*/ 2147483647 h 59"/>
                    <a:gd name="T10" fmla="*/ 2147483647 w 146"/>
                    <a:gd name="T11" fmla="*/ 2147483647 h 59"/>
                    <a:gd name="T12" fmla="*/ 2147483647 w 146"/>
                    <a:gd name="T13" fmla="*/ 2147483647 h 59"/>
                    <a:gd name="T14" fmla="*/ 0 w 146"/>
                    <a:gd name="T15" fmla="*/ 2147483647 h 59"/>
                    <a:gd name="T16" fmla="*/ 0 w 146"/>
                    <a:gd name="T17" fmla="*/ 2147483647 h 59"/>
                    <a:gd name="T18" fmla="*/ 0 w 146"/>
                    <a:gd name="T19" fmla="*/ 2147483647 h 59"/>
                    <a:gd name="T20" fmla="*/ 2147483647 w 146"/>
                    <a:gd name="T21" fmla="*/ 2147483647 h 59"/>
                    <a:gd name="T22" fmla="*/ 0 w 146"/>
                    <a:gd name="T23" fmla="*/ 2147483647 h 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46"/>
                    <a:gd name="T37" fmla="*/ 0 h 59"/>
                    <a:gd name="T38" fmla="*/ 146 w 146"/>
                    <a:gd name="T39" fmla="*/ 59 h 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46" h="59">
                      <a:moveTo>
                        <a:pt x="0" y="51"/>
                      </a:moveTo>
                      <a:lnTo>
                        <a:pt x="4" y="59"/>
                      </a:lnTo>
                      <a:lnTo>
                        <a:pt x="146" y="8"/>
                      </a:lnTo>
                      <a:lnTo>
                        <a:pt x="142" y="0"/>
                      </a:lnTo>
                      <a:lnTo>
                        <a:pt x="4" y="47"/>
                      </a:lnTo>
                      <a:lnTo>
                        <a:pt x="8" y="51"/>
                      </a:lnTo>
                      <a:lnTo>
                        <a:pt x="4" y="47"/>
                      </a:lnTo>
                      <a:lnTo>
                        <a:pt x="0" y="51"/>
                      </a:lnTo>
                      <a:lnTo>
                        <a:pt x="0" y="55"/>
                      </a:lnTo>
                      <a:lnTo>
                        <a:pt x="4" y="59"/>
                      </a:lnTo>
                      <a:lnTo>
                        <a:pt x="0" y="51"/>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7117" name="Freeform 191"/>
                <p:cNvSpPr>
                  <a:spLocks/>
                </p:cNvSpPr>
                <p:nvPr/>
              </p:nvSpPr>
              <p:spPr bwMode="auto">
                <a:xfrm>
                  <a:off x="1076325" y="2582863"/>
                  <a:ext cx="52388" cy="606425"/>
                </a:xfrm>
                <a:custGeom>
                  <a:avLst/>
                  <a:gdLst>
                    <a:gd name="T0" fmla="*/ 2147483647 w 33"/>
                    <a:gd name="T1" fmla="*/ 2147483647 h 382"/>
                    <a:gd name="T2" fmla="*/ 2147483647 w 33"/>
                    <a:gd name="T3" fmla="*/ 2147483647 h 382"/>
                    <a:gd name="T4" fmla="*/ 2147483647 w 33"/>
                    <a:gd name="T5" fmla="*/ 2147483647 h 382"/>
                    <a:gd name="T6" fmla="*/ 2147483647 w 33"/>
                    <a:gd name="T7" fmla="*/ 2147483647 h 382"/>
                    <a:gd name="T8" fmla="*/ 2147483647 w 33"/>
                    <a:gd name="T9" fmla="*/ 2147483647 h 382"/>
                    <a:gd name="T10" fmla="*/ 2147483647 w 33"/>
                    <a:gd name="T11" fmla="*/ 2147483647 h 382"/>
                    <a:gd name="T12" fmla="*/ 2147483647 w 33"/>
                    <a:gd name="T13" fmla="*/ 2147483647 h 382"/>
                    <a:gd name="T14" fmla="*/ 2147483647 w 33"/>
                    <a:gd name="T15" fmla="*/ 2147483647 h 382"/>
                    <a:gd name="T16" fmla="*/ 2147483647 w 33"/>
                    <a:gd name="T17" fmla="*/ 2147483647 h 382"/>
                    <a:gd name="T18" fmla="*/ 2147483647 w 33"/>
                    <a:gd name="T19" fmla="*/ 2147483647 h 382"/>
                    <a:gd name="T20" fmla="*/ 2147483647 w 33"/>
                    <a:gd name="T21" fmla="*/ 2147483647 h 382"/>
                    <a:gd name="T22" fmla="*/ 2147483647 w 33"/>
                    <a:gd name="T23" fmla="*/ 0 h 382"/>
                    <a:gd name="T24" fmla="*/ 2147483647 w 33"/>
                    <a:gd name="T25" fmla="*/ 0 h 382"/>
                    <a:gd name="T26" fmla="*/ 2147483647 w 33"/>
                    <a:gd name="T27" fmla="*/ 0 h 382"/>
                    <a:gd name="T28" fmla="*/ 2147483647 w 33"/>
                    <a:gd name="T29" fmla="*/ 2147483647 h 382"/>
                    <a:gd name="T30" fmla="*/ 2147483647 w 33"/>
                    <a:gd name="T31" fmla="*/ 2147483647 h 382"/>
                    <a:gd name="T32" fmla="*/ 0 w 33"/>
                    <a:gd name="T33" fmla="*/ 2147483647 h 382"/>
                    <a:gd name="T34" fmla="*/ 0 w 33"/>
                    <a:gd name="T35" fmla="*/ 2147483647 h 382"/>
                    <a:gd name="T36" fmla="*/ 0 w 33"/>
                    <a:gd name="T37" fmla="*/ 2147483647 h 382"/>
                    <a:gd name="T38" fmla="*/ 0 w 33"/>
                    <a:gd name="T39" fmla="*/ 2147483647 h 382"/>
                    <a:gd name="T40" fmla="*/ 0 w 33"/>
                    <a:gd name="T41" fmla="*/ 2147483647 h 382"/>
                    <a:gd name="T42" fmla="*/ 2147483647 w 33"/>
                    <a:gd name="T43" fmla="*/ 2147483647 h 382"/>
                    <a:gd name="T44" fmla="*/ 2147483647 w 33"/>
                    <a:gd name="T45" fmla="*/ 2147483647 h 382"/>
                    <a:gd name="T46" fmla="*/ 2147483647 w 33"/>
                    <a:gd name="T47" fmla="*/ 2147483647 h 382"/>
                    <a:gd name="T48" fmla="*/ 2147483647 w 33"/>
                    <a:gd name="T49" fmla="*/ 2147483647 h 38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3"/>
                    <a:gd name="T76" fmla="*/ 0 h 382"/>
                    <a:gd name="T77" fmla="*/ 33 w 33"/>
                    <a:gd name="T78" fmla="*/ 382 h 38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3" h="382">
                      <a:moveTo>
                        <a:pt x="16" y="382"/>
                      </a:moveTo>
                      <a:lnTo>
                        <a:pt x="16" y="382"/>
                      </a:lnTo>
                      <a:lnTo>
                        <a:pt x="21" y="378"/>
                      </a:lnTo>
                      <a:lnTo>
                        <a:pt x="25" y="374"/>
                      </a:lnTo>
                      <a:lnTo>
                        <a:pt x="29" y="370"/>
                      </a:lnTo>
                      <a:lnTo>
                        <a:pt x="33" y="366"/>
                      </a:lnTo>
                      <a:lnTo>
                        <a:pt x="33" y="16"/>
                      </a:lnTo>
                      <a:lnTo>
                        <a:pt x="29" y="12"/>
                      </a:lnTo>
                      <a:lnTo>
                        <a:pt x="25" y="8"/>
                      </a:lnTo>
                      <a:lnTo>
                        <a:pt x="21" y="4"/>
                      </a:lnTo>
                      <a:lnTo>
                        <a:pt x="16" y="0"/>
                      </a:lnTo>
                      <a:lnTo>
                        <a:pt x="8" y="4"/>
                      </a:lnTo>
                      <a:lnTo>
                        <a:pt x="4" y="8"/>
                      </a:lnTo>
                      <a:lnTo>
                        <a:pt x="0" y="12"/>
                      </a:lnTo>
                      <a:lnTo>
                        <a:pt x="0" y="16"/>
                      </a:lnTo>
                      <a:lnTo>
                        <a:pt x="0" y="366"/>
                      </a:lnTo>
                      <a:lnTo>
                        <a:pt x="0" y="370"/>
                      </a:lnTo>
                      <a:lnTo>
                        <a:pt x="4" y="374"/>
                      </a:lnTo>
                      <a:lnTo>
                        <a:pt x="8" y="378"/>
                      </a:lnTo>
                      <a:lnTo>
                        <a:pt x="16" y="382"/>
                      </a:lnTo>
                      <a:close/>
                    </a:path>
                  </a:pathLst>
                </a:custGeom>
                <a:solidFill>
                  <a:srgbClr val="666666"/>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7118" name="Freeform 192"/>
                <p:cNvSpPr>
                  <a:spLocks/>
                </p:cNvSpPr>
                <p:nvPr/>
              </p:nvSpPr>
              <p:spPr bwMode="auto">
                <a:xfrm>
                  <a:off x="1076325" y="2582863"/>
                  <a:ext cx="52388" cy="606425"/>
                </a:xfrm>
                <a:custGeom>
                  <a:avLst/>
                  <a:gdLst>
                    <a:gd name="T0" fmla="*/ 2147483647 w 33"/>
                    <a:gd name="T1" fmla="*/ 2147483647 h 382"/>
                    <a:gd name="T2" fmla="*/ 2147483647 w 33"/>
                    <a:gd name="T3" fmla="*/ 2147483647 h 382"/>
                    <a:gd name="T4" fmla="*/ 2147483647 w 33"/>
                    <a:gd name="T5" fmla="*/ 2147483647 h 382"/>
                    <a:gd name="T6" fmla="*/ 2147483647 w 33"/>
                    <a:gd name="T7" fmla="*/ 2147483647 h 382"/>
                    <a:gd name="T8" fmla="*/ 2147483647 w 33"/>
                    <a:gd name="T9" fmla="*/ 2147483647 h 382"/>
                    <a:gd name="T10" fmla="*/ 2147483647 w 33"/>
                    <a:gd name="T11" fmla="*/ 2147483647 h 382"/>
                    <a:gd name="T12" fmla="*/ 2147483647 w 33"/>
                    <a:gd name="T13" fmla="*/ 2147483647 h 382"/>
                    <a:gd name="T14" fmla="*/ 2147483647 w 33"/>
                    <a:gd name="T15" fmla="*/ 2147483647 h 382"/>
                    <a:gd name="T16" fmla="*/ 2147483647 w 33"/>
                    <a:gd name="T17" fmla="*/ 2147483647 h 382"/>
                    <a:gd name="T18" fmla="*/ 2147483647 w 33"/>
                    <a:gd name="T19" fmla="*/ 2147483647 h 382"/>
                    <a:gd name="T20" fmla="*/ 2147483647 w 33"/>
                    <a:gd name="T21" fmla="*/ 2147483647 h 382"/>
                    <a:gd name="T22" fmla="*/ 2147483647 w 33"/>
                    <a:gd name="T23" fmla="*/ 0 h 382"/>
                    <a:gd name="T24" fmla="*/ 2147483647 w 33"/>
                    <a:gd name="T25" fmla="*/ 0 h 382"/>
                    <a:gd name="T26" fmla="*/ 2147483647 w 33"/>
                    <a:gd name="T27" fmla="*/ 0 h 382"/>
                    <a:gd name="T28" fmla="*/ 2147483647 w 33"/>
                    <a:gd name="T29" fmla="*/ 2147483647 h 382"/>
                    <a:gd name="T30" fmla="*/ 2147483647 w 33"/>
                    <a:gd name="T31" fmla="*/ 2147483647 h 382"/>
                    <a:gd name="T32" fmla="*/ 0 w 33"/>
                    <a:gd name="T33" fmla="*/ 2147483647 h 382"/>
                    <a:gd name="T34" fmla="*/ 0 w 33"/>
                    <a:gd name="T35" fmla="*/ 2147483647 h 382"/>
                    <a:gd name="T36" fmla="*/ 0 w 33"/>
                    <a:gd name="T37" fmla="*/ 2147483647 h 382"/>
                    <a:gd name="T38" fmla="*/ 0 w 33"/>
                    <a:gd name="T39" fmla="*/ 2147483647 h 382"/>
                    <a:gd name="T40" fmla="*/ 0 w 33"/>
                    <a:gd name="T41" fmla="*/ 2147483647 h 382"/>
                    <a:gd name="T42" fmla="*/ 2147483647 w 33"/>
                    <a:gd name="T43" fmla="*/ 2147483647 h 382"/>
                    <a:gd name="T44" fmla="*/ 2147483647 w 33"/>
                    <a:gd name="T45" fmla="*/ 2147483647 h 382"/>
                    <a:gd name="T46" fmla="*/ 2147483647 w 33"/>
                    <a:gd name="T47" fmla="*/ 2147483647 h 382"/>
                    <a:gd name="T48" fmla="*/ 2147483647 w 33"/>
                    <a:gd name="T49" fmla="*/ 2147483647 h 38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3"/>
                    <a:gd name="T76" fmla="*/ 0 h 382"/>
                    <a:gd name="T77" fmla="*/ 33 w 33"/>
                    <a:gd name="T78" fmla="*/ 382 h 38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3" h="382">
                      <a:moveTo>
                        <a:pt x="16" y="382"/>
                      </a:moveTo>
                      <a:lnTo>
                        <a:pt x="16" y="382"/>
                      </a:lnTo>
                      <a:lnTo>
                        <a:pt x="21" y="378"/>
                      </a:lnTo>
                      <a:lnTo>
                        <a:pt x="25" y="374"/>
                      </a:lnTo>
                      <a:lnTo>
                        <a:pt x="29" y="370"/>
                      </a:lnTo>
                      <a:lnTo>
                        <a:pt x="33" y="366"/>
                      </a:lnTo>
                      <a:lnTo>
                        <a:pt x="33" y="16"/>
                      </a:lnTo>
                      <a:lnTo>
                        <a:pt x="29" y="12"/>
                      </a:lnTo>
                      <a:lnTo>
                        <a:pt x="25" y="8"/>
                      </a:lnTo>
                      <a:lnTo>
                        <a:pt x="21" y="4"/>
                      </a:lnTo>
                      <a:lnTo>
                        <a:pt x="16" y="0"/>
                      </a:lnTo>
                      <a:lnTo>
                        <a:pt x="8" y="4"/>
                      </a:lnTo>
                      <a:lnTo>
                        <a:pt x="4" y="8"/>
                      </a:lnTo>
                      <a:lnTo>
                        <a:pt x="0" y="12"/>
                      </a:lnTo>
                      <a:lnTo>
                        <a:pt x="0" y="16"/>
                      </a:lnTo>
                      <a:lnTo>
                        <a:pt x="0" y="366"/>
                      </a:lnTo>
                      <a:lnTo>
                        <a:pt x="0" y="370"/>
                      </a:lnTo>
                      <a:lnTo>
                        <a:pt x="4" y="374"/>
                      </a:lnTo>
                      <a:lnTo>
                        <a:pt x="8" y="378"/>
                      </a:lnTo>
                      <a:lnTo>
                        <a:pt x="16" y="382"/>
                      </a:lnTo>
                    </a:path>
                  </a:pathLst>
                </a:custGeom>
                <a:noFill/>
                <a:ln w="0">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57119" name="Line 193"/>
                <p:cNvSpPr>
                  <a:spLocks noChangeShapeType="1"/>
                </p:cNvSpPr>
                <p:nvPr/>
              </p:nvSpPr>
              <p:spPr bwMode="auto">
                <a:xfrm>
                  <a:off x="1076325" y="2708275"/>
                  <a:ext cx="52388" cy="1588"/>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7120" name="Line 194"/>
                <p:cNvSpPr>
                  <a:spLocks noChangeShapeType="1"/>
                </p:cNvSpPr>
                <p:nvPr/>
              </p:nvSpPr>
              <p:spPr bwMode="auto">
                <a:xfrm flipV="1">
                  <a:off x="1076325" y="2944813"/>
                  <a:ext cx="52388" cy="635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7121" name="Line 195"/>
                <p:cNvSpPr>
                  <a:spLocks noChangeShapeType="1"/>
                </p:cNvSpPr>
                <p:nvPr/>
              </p:nvSpPr>
              <p:spPr bwMode="auto">
                <a:xfrm flipV="1">
                  <a:off x="1154113" y="3114675"/>
                  <a:ext cx="212725" cy="61913"/>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7122" name="Freeform 196"/>
                <p:cNvSpPr>
                  <a:spLocks/>
                </p:cNvSpPr>
                <p:nvPr/>
              </p:nvSpPr>
              <p:spPr bwMode="auto">
                <a:xfrm>
                  <a:off x="1147763" y="3133725"/>
                  <a:ext cx="206375" cy="93663"/>
                </a:xfrm>
                <a:custGeom>
                  <a:avLst/>
                  <a:gdLst>
                    <a:gd name="T0" fmla="*/ 0 w 130"/>
                    <a:gd name="T1" fmla="*/ 2147483647 h 59"/>
                    <a:gd name="T2" fmla="*/ 0 w 130"/>
                    <a:gd name="T3" fmla="*/ 2147483647 h 59"/>
                    <a:gd name="T4" fmla="*/ 2147483647 w 130"/>
                    <a:gd name="T5" fmla="*/ 2147483647 h 59"/>
                    <a:gd name="T6" fmla="*/ 2147483647 w 130"/>
                    <a:gd name="T7" fmla="*/ 0 h 59"/>
                    <a:gd name="T8" fmla="*/ 0 w 130"/>
                    <a:gd name="T9" fmla="*/ 2147483647 h 59"/>
                    <a:gd name="T10" fmla="*/ 0 w 130"/>
                    <a:gd name="T11" fmla="*/ 2147483647 h 59"/>
                    <a:gd name="T12" fmla="*/ 0 60000 65536"/>
                    <a:gd name="T13" fmla="*/ 0 60000 65536"/>
                    <a:gd name="T14" fmla="*/ 0 60000 65536"/>
                    <a:gd name="T15" fmla="*/ 0 60000 65536"/>
                    <a:gd name="T16" fmla="*/ 0 60000 65536"/>
                    <a:gd name="T17" fmla="*/ 0 60000 65536"/>
                    <a:gd name="T18" fmla="*/ 0 w 130"/>
                    <a:gd name="T19" fmla="*/ 0 h 59"/>
                    <a:gd name="T20" fmla="*/ 130 w 130"/>
                    <a:gd name="T21" fmla="*/ 59 h 59"/>
                  </a:gdLst>
                  <a:ahLst/>
                  <a:cxnLst>
                    <a:cxn ang="T12">
                      <a:pos x="T0" y="T1"/>
                    </a:cxn>
                    <a:cxn ang="T13">
                      <a:pos x="T2" y="T3"/>
                    </a:cxn>
                    <a:cxn ang="T14">
                      <a:pos x="T4" y="T5"/>
                    </a:cxn>
                    <a:cxn ang="T15">
                      <a:pos x="T6" y="T7"/>
                    </a:cxn>
                    <a:cxn ang="T16">
                      <a:pos x="T8" y="T9"/>
                    </a:cxn>
                    <a:cxn ang="T17">
                      <a:pos x="T10" y="T11"/>
                    </a:cxn>
                  </a:cxnLst>
                  <a:rect l="T18" t="T19" r="T20" b="T21"/>
                  <a:pathLst>
                    <a:path w="130" h="59">
                      <a:moveTo>
                        <a:pt x="0" y="43"/>
                      </a:moveTo>
                      <a:lnTo>
                        <a:pt x="0" y="59"/>
                      </a:lnTo>
                      <a:lnTo>
                        <a:pt x="130" y="7"/>
                      </a:lnTo>
                      <a:lnTo>
                        <a:pt x="130" y="0"/>
                      </a:lnTo>
                      <a:lnTo>
                        <a:pt x="0" y="43"/>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7123" name="Freeform 197"/>
                <p:cNvSpPr>
                  <a:spLocks/>
                </p:cNvSpPr>
                <p:nvPr/>
              </p:nvSpPr>
              <p:spPr bwMode="auto">
                <a:xfrm>
                  <a:off x="1141413" y="3201988"/>
                  <a:ext cx="19050" cy="30163"/>
                </a:xfrm>
                <a:custGeom>
                  <a:avLst/>
                  <a:gdLst>
                    <a:gd name="T0" fmla="*/ 2147483647 w 12"/>
                    <a:gd name="T1" fmla="*/ 2147483647 h 19"/>
                    <a:gd name="T2" fmla="*/ 2147483647 w 12"/>
                    <a:gd name="T3" fmla="*/ 2147483647 h 19"/>
                    <a:gd name="T4" fmla="*/ 2147483647 w 12"/>
                    <a:gd name="T5" fmla="*/ 0 h 19"/>
                    <a:gd name="T6" fmla="*/ 0 w 12"/>
                    <a:gd name="T7" fmla="*/ 0 h 19"/>
                    <a:gd name="T8" fmla="*/ 0 w 12"/>
                    <a:gd name="T9" fmla="*/ 2147483647 h 19"/>
                    <a:gd name="T10" fmla="*/ 2147483647 w 12"/>
                    <a:gd name="T11" fmla="*/ 2147483647 h 19"/>
                    <a:gd name="T12" fmla="*/ 0 w 12"/>
                    <a:gd name="T13" fmla="*/ 2147483647 h 19"/>
                    <a:gd name="T14" fmla="*/ 2147483647 w 12"/>
                    <a:gd name="T15" fmla="*/ 2147483647 h 19"/>
                    <a:gd name="T16" fmla="*/ 2147483647 w 12"/>
                    <a:gd name="T17" fmla="*/ 2147483647 h 19"/>
                    <a:gd name="T18" fmla="*/ 2147483647 w 12"/>
                    <a:gd name="T19" fmla="*/ 2147483647 h 19"/>
                    <a:gd name="T20" fmla="*/ 2147483647 w 12"/>
                    <a:gd name="T21" fmla="*/ 2147483647 h 19"/>
                    <a:gd name="T22" fmla="*/ 2147483647 w 12"/>
                    <a:gd name="T23" fmla="*/ 2147483647 h 1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19"/>
                    <a:gd name="T38" fmla="*/ 12 w 12"/>
                    <a:gd name="T39" fmla="*/ 19 h 1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19">
                      <a:moveTo>
                        <a:pt x="4" y="8"/>
                      </a:moveTo>
                      <a:lnTo>
                        <a:pt x="12" y="16"/>
                      </a:lnTo>
                      <a:lnTo>
                        <a:pt x="12" y="0"/>
                      </a:lnTo>
                      <a:lnTo>
                        <a:pt x="0" y="0"/>
                      </a:lnTo>
                      <a:lnTo>
                        <a:pt x="0" y="16"/>
                      </a:lnTo>
                      <a:lnTo>
                        <a:pt x="8" y="19"/>
                      </a:lnTo>
                      <a:lnTo>
                        <a:pt x="0" y="16"/>
                      </a:lnTo>
                      <a:lnTo>
                        <a:pt x="4" y="16"/>
                      </a:lnTo>
                      <a:lnTo>
                        <a:pt x="4" y="19"/>
                      </a:lnTo>
                      <a:lnTo>
                        <a:pt x="8" y="16"/>
                      </a:lnTo>
                      <a:lnTo>
                        <a:pt x="12" y="16"/>
                      </a:lnTo>
                      <a:lnTo>
                        <a:pt x="4" y="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7124" name="Freeform 198"/>
                <p:cNvSpPr>
                  <a:spLocks/>
                </p:cNvSpPr>
                <p:nvPr/>
              </p:nvSpPr>
              <p:spPr bwMode="auto">
                <a:xfrm>
                  <a:off x="1147763" y="3138488"/>
                  <a:ext cx="212725" cy="93663"/>
                </a:xfrm>
                <a:custGeom>
                  <a:avLst/>
                  <a:gdLst>
                    <a:gd name="T0" fmla="*/ 2147483647 w 134"/>
                    <a:gd name="T1" fmla="*/ 2147483647 h 59"/>
                    <a:gd name="T2" fmla="*/ 2147483647 w 134"/>
                    <a:gd name="T3" fmla="*/ 0 h 59"/>
                    <a:gd name="T4" fmla="*/ 0 w 134"/>
                    <a:gd name="T5" fmla="*/ 2147483647 h 59"/>
                    <a:gd name="T6" fmla="*/ 2147483647 w 134"/>
                    <a:gd name="T7" fmla="*/ 2147483647 h 59"/>
                    <a:gd name="T8" fmla="*/ 2147483647 w 134"/>
                    <a:gd name="T9" fmla="*/ 2147483647 h 59"/>
                    <a:gd name="T10" fmla="*/ 2147483647 w 134"/>
                    <a:gd name="T11" fmla="*/ 2147483647 h 59"/>
                    <a:gd name="T12" fmla="*/ 2147483647 w 134"/>
                    <a:gd name="T13" fmla="*/ 2147483647 h 59"/>
                    <a:gd name="T14" fmla="*/ 2147483647 w 134"/>
                    <a:gd name="T15" fmla="*/ 2147483647 h 59"/>
                    <a:gd name="T16" fmla="*/ 2147483647 w 134"/>
                    <a:gd name="T17" fmla="*/ 0 h 59"/>
                    <a:gd name="T18" fmla="*/ 2147483647 w 134"/>
                    <a:gd name="T19" fmla="*/ 0 h 59"/>
                    <a:gd name="T20" fmla="*/ 2147483647 w 134"/>
                    <a:gd name="T21" fmla="*/ 0 h 59"/>
                    <a:gd name="T22" fmla="*/ 2147483647 w 134"/>
                    <a:gd name="T23" fmla="*/ 2147483647 h 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34"/>
                    <a:gd name="T37" fmla="*/ 0 h 59"/>
                    <a:gd name="T38" fmla="*/ 134 w 134"/>
                    <a:gd name="T39" fmla="*/ 59 h 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34" h="59">
                      <a:moveTo>
                        <a:pt x="126" y="4"/>
                      </a:moveTo>
                      <a:lnTo>
                        <a:pt x="130" y="0"/>
                      </a:lnTo>
                      <a:lnTo>
                        <a:pt x="0" y="48"/>
                      </a:lnTo>
                      <a:lnTo>
                        <a:pt x="4" y="59"/>
                      </a:lnTo>
                      <a:lnTo>
                        <a:pt x="134" y="8"/>
                      </a:lnTo>
                      <a:lnTo>
                        <a:pt x="134" y="4"/>
                      </a:lnTo>
                      <a:lnTo>
                        <a:pt x="134" y="8"/>
                      </a:lnTo>
                      <a:lnTo>
                        <a:pt x="134" y="4"/>
                      </a:lnTo>
                      <a:lnTo>
                        <a:pt x="134" y="0"/>
                      </a:lnTo>
                      <a:lnTo>
                        <a:pt x="130" y="0"/>
                      </a:lnTo>
                      <a:lnTo>
                        <a:pt x="126" y="4"/>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7125" name="Freeform 199"/>
                <p:cNvSpPr>
                  <a:spLocks/>
                </p:cNvSpPr>
                <p:nvPr/>
              </p:nvSpPr>
              <p:spPr bwMode="auto">
                <a:xfrm>
                  <a:off x="1347788" y="3127375"/>
                  <a:ext cx="12700" cy="17463"/>
                </a:xfrm>
                <a:custGeom>
                  <a:avLst/>
                  <a:gdLst>
                    <a:gd name="T0" fmla="*/ 2147483647 w 8"/>
                    <a:gd name="T1" fmla="*/ 2147483647 h 11"/>
                    <a:gd name="T2" fmla="*/ 0 w 8"/>
                    <a:gd name="T3" fmla="*/ 2147483647 h 11"/>
                    <a:gd name="T4" fmla="*/ 0 w 8"/>
                    <a:gd name="T5" fmla="*/ 2147483647 h 11"/>
                    <a:gd name="T6" fmla="*/ 2147483647 w 8"/>
                    <a:gd name="T7" fmla="*/ 2147483647 h 11"/>
                    <a:gd name="T8" fmla="*/ 2147483647 w 8"/>
                    <a:gd name="T9" fmla="*/ 2147483647 h 11"/>
                    <a:gd name="T10" fmla="*/ 2147483647 w 8"/>
                    <a:gd name="T11" fmla="*/ 0 h 11"/>
                    <a:gd name="T12" fmla="*/ 2147483647 w 8"/>
                    <a:gd name="T13" fmla="*/ 2147483647 h 11"/>
                    <a:gd name="T14" fmla="*/ 2147483647 w 8"/>
                    <a:gd name="T15" fmla="*/ 2147483647 h 11"/>
                    <a:gd name="T16" fmla="*/ 2147483647 w 8"/>
                    <a:gd name="T17" fmla="*/ 0 h 11"/>
                    <a:gd name="T18" fmla="*/ 0 w 8"/>
                    <a:gd name="T19" fmla="*/ 2147483647 h 11"/>
                    <a:gd name="T20" fmla="*/ 0 w 8"/>
                    <a:gd name="T21" fmla="*/ 2147483647 h 11"/>
                    <a:gd name="T22" fmla="*/ 2147483647 w 8"/>
                    <a:gd name="T23" fmla="*/ 2147483647 h 1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11"/>
                    <a:gd name="T38" fmla="*/ 8 w 8"/>
                    <a:gd name="T39" fmla="*/ 11 h 1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11">
                      <a:moveTo>
                        <a:pt x="8" y="11"/>
                      </a:moveTo>
                      <a:lnTo>
                        <a:pt x="0" y="4"/>
                      </a:lnTo>
                      <a:lnTo>
                        <a:pt x="0" y="11"/>
                      </a:lnTo>
                      <a:lnTo>
                        <a:pt x="8" y="11"/>
                      </a:lnTo>
                      <a:lnTo>
                        <a:pt x="8" y="4"/>
                      </a:lnTo>
                      <a:lnTo>
                        <a:pt x="4" y="0"/>
                      </a:lnTo>
                      <a:lnTo>
                        <a:pt x="8" y="4"/>
                      </a:lnTo>
                      <a:lnTo>
                        <a:pt x="4" y="0"/>
                      </a:lnTo>
                      <a:lnTo>
                        <a:pt x="0" y="4"/>
                      </a:lnTo>
                      <a:lnTo>
                        <a:pt x="8" y="11"/>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7126" name="Freeform 200"/>
                <p:cNvSpPr>
                  <a:spLocks/>
                </p:cNvSpPr>
                <p:nvPr/>
              </p:nvSpPr>
              <p:spPr bwMode="auto">
                <a:xfrm>
                  <a:off x="1141413" y="3127375"/>
                  <a:ext cx="219075" cy="80963"/>
                </a:xfrm>
                <a:custGeom>
                  <a:avLst/>
                  <a:gdLst>
                    <a:gd name="T0" fmla="*/ 2147483647 w 138"/>
                    <a:gd name="T1" fmla="*/ 2147483647 h 51"/>
                    <a:gd name="T2" fmla="*/ 2147483647 w 138"/>
                    <a:gd name="T3" fmla="*/ 2147483647 h 51"/>
                    <a:gd name="T4" fmla="*/ 2147483647 w 138"/>
                    <a:gd name="T5" fmla="*/ 2147483647 h 51"/>
                    <a:gd name="T6" fmla="*/ 2147483647 w 138"/>
                    <a:gd name="T7" fmla="*/ 0 h 51"/>
                    <a:gd name="T8" fmla="*/ 2147483647 w 138"/>
                    <a:gd name="T9" fmla="*/ 2147483647 h 51"/>
                    <a:gd name="T10" fmla="*/ 0 w 138"/>
                    <a:gd name="T11" fmla="*/ 2147483647 h 51"/>
                    <a:gd name="T12" fmla="*/ 2147483647 w 138"/>
                    <a:gd name="T13" fmla="*/ 2147483647 h 51"/>
                    <a:gd name="T14" fmla="*/ 0 w 138"/>
                    <a:gd name="T15" fmla="*/ 2147483647 h 51"/>
                    <a:gd name="T16" fmla="*/ 0 w 138"/>
                    <a:gd name="T17" fmla="*/ 2147483647 h 51"/>
                    <a:gd name="T18" fmla="*/ 2147483647 w 138"/>
                    <a:gd name="T19" fmla="*/ 2147483647 h 51"/>
                    <a:gd name="T20" fmla="*/ 2147483647 w 138"/>
                    <a:gd name="T21" fmla="*/ 2147483647 h 51"/>
                    <a:gd name="T22" fmla="*/ 2147483647 w 138"/>
                    <a:gd name="T23" fmla="*/ 2147483647 h 5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38"/>
                    <a:gd name="T37" fmla="*/ 0 h 51"/>
                    <a:gd name="T38" fmla="*/ 138 w 138"/>
                    <a:gd name="T39" fmla="*/ 51 h 5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38" h="51">
                      <a:moveTo>
                        <a:pt x="12" y="47"/>
                      </a:moveTo>
                      <a:lnTo>
                        <a:pt x="8" y="51"/>
                      </a:lnTo>
                      <a:lnTo>
                        <a:pt x="138" y="11"/>
                      </a:lnTo>
                      <a:lnTo>
                        <a:pt x="134" y="0"/>
                      </a:lnTo>
                      <a:lnTo>
                        <a:pt x="4" y="43"/>
                      </a:lnTo>
                      <a:lnTo>
                        <a:pt x="0" y="47"/>
                      </a:lnTo>
                      <a:lnTo>
                        <a:pt x="4" y="43"/>
                      </a:lnTo>
                      <a:lnTo>
                        <a:pt x="0" y="47"/>
                      </a:lnTo>
                      <a:lnTo>
                        <a:pt x="4" y="51"/>
                      </a:lnTo>
                      <a:lnTo>
                        <a:pt x="8" y="51"/>
                      </a:lnTo>
                      <a:lnTo>
                        <a:pt x="12" y="47"/>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7127" name="Freeform 201"/>
                <p:cNvSpPr>
                  <a:spLocks/>
                </p:cNvSpPr>
                <p:nvPr/>
              </p:nvSpPr>
              <p:spPr bwMode="auto">
                <a:xfrm>
                  <a:off x="1006475" y="3189288"/>
                  <a:ext cx="50800" cy="38100"/>
                </a:xfrm>
                <a:custGeom>
                  <a:avLst/>
                  <a:gdLst>
                    <a:gd name="T0" fmla="*/ 0 w 32"/>
                    <a:gd name="T1" fmla="*/ 2147483647 h 24"/>
                    <a:gd name="T2" fmla="*/ 2147483647 w 32"/>
                    <a:gd name="T3" fmla="*/ 2147483647 h 24"/>
                    <a:gd name="T4" fmla="*/ 2147483647 w 32"/>
                    <a:gd name="T5" fmla="*/ 2147483647 h 24"/>
                    <a:gd name="T6" fmla="*/ 2147483647 w 32"/>
                    <a:gd name="T7" fmla="*/ 2147483647 h 24"/>
                    <a:gd name="T8" fmla="*/ 2147483647 w 32"/>
                    <a:gd name="T9" fmla="*/ 2147483647 h 24"/>
                    <a:gd name="T10" fmla="*/ 2147483647 w 32"/>
                    <a:gd name="T11" fmla="*/ 2147483647 h 24"/>
                    <a:gd name="T12" fmla="*/ 2147483647 w 32"/>
                    <a:gd name="T13" fmla="*/ 2147483647 h 24"/>
                    <a:gd name="T14" fmla="*/ 2147483647 w 32"/>
                    <a:gd name="T15" fmla="*/ 2147483647 h 24"/>
                    <a:gd name="T16" fmla="*/ 2147483647 w 32"/>
                    <a:gd name="T17" fmla="*/ 2147483647 h 24"/>
                    <a:gd name="T18" fmla="*/ 2147483647 w 32"/>
                    <a:gd name="T19" fmla="*/ 2147483647 h 24"/>
                    <a:gd name="T20" fmla="*/ 2147483647 w 32"/>
                    <a:gd name="T21" fmla="*/ 2147483647 h 24"/>
                    <a:gd name="T22" fmla="*/ 2147483647 w 32"/>
                    <a:gd name="T23" fmla="*/ 2147483647 h 24"/>
                    <a:gd name="T24" fmla="*/ 2147483647 w 32"/>
                    <a:gd name="T25" fmla="*/ 2147483647 h 24"/>
                    <a:gd name="T26" fmla="*/ 2147483647 w 32"/>
                    <a:gd name="T27" fmla="*/ 2147483647 h 24"/>
                    <a:gd name="T28" fmla="*/ 2147483647 w 32"/>
                    <a:gd name="T29" fmla="*/ 2147483647 h 24"/>
                    <a:gd name="T30" fmla="*/ 2147483647 w 32"/>
                    <a:gd name="T31" fmla="*/ 2147483647 h 24"/>
                    <a:gd name="T32" fmla="*/ 2147483647 w 32"/>
                    <a:gd name="T33" fmla="*/ 0 h 24"/>
                    <a:gd name="T34" fmla="*/ 2147483647 w 32"/>
                    <a:gd name="T35" fmla="*/ 0 h 24"/>
                    <a:gd name="T36" fmla="*/ 0 w 32"/>
                    <a:gd name="T37" fmla="*/ 2147483647 h 2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2"/>
                    <a:gd name="T58" fmla="*/ 0 h 24"/>
                    <a:gd name="T59" fmla="*/ 32 w 32"/>
                    <a:gd name="T60" fmla="*/ 24 h 2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2" h="24">
                      <a:moveTo>
                        <a:pt x="0" y="8"/>
                      </a:moveTo>
                      <a:lnTo>
                        <a:pt x="4" y="8"/>
                      </a:lnTo>
                      <a:lnTo>
                        <a:pt x="4" y="12"/>
                      </a:lnTo>
                      <a:lnTo>
                        <a:pt x="8" y="16"/>
                      </a:lnTo>
                      <a:lnTo>
                        <a:pt x="12" y="16"/>
                      </a:lnTo>
                      <a:lnTo>
                        <a:pt x="20" y="20"/>
                      </a:lnTo>
                      <a:lnTo>
                        <a:pt x="28" y="24"/>
                      </a:lnTo>
                      <a:lnTo>
                        <a:pt x="32" y="16"/>
                      </a:lnTo>
                      <a:lnTo>
                        <a:pt x="24" y="12"/>
                      </a:lnTo>
                      <a:lnTo>
                        <a:pt x="16" y="8"/>
                      </a:lnTo>
                      <a:lnTo>
                        <a:pt x="12" y="8"/>
                      </a:lnTo>
                      <a:lnTo>
                        <a:pt x="12" y="4"/>
                      </a:lnTo>
                      <a:lnTo>
                        <a:pt x="8" y="4"/>
                      </a:lnTo>
                      <a:lnTo>
                        <a:pt x="8" y="0"/>
                      </a:lnTo>
                      <a:lnTo>
                        <a:pt x="4" y="0"/>
                      </a:lnTo>
                      <a:lnTo>
                        <a:pt x="0" y="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7128" name="Freeform 202"/>
                <p:cNvSpPr>
                  <a:spLocks/>
                </p:cNvSpPr>
                <p:nvPr/>
              </p:nvSpPr>
              <p:spPr bwMode="auto">
                <a:xfrm>
                  <a:off x="1089025" y="2601913"/>
                  <a:ext cx="26988" cy="25400"/>
                </a:xfrm>
                <a:custGeom>
                  <a:avLst/>
                  <a:gdLst>
                    <a:gd name="T0" fmla="*/ 2147483647 w 17"/>
                    <a:gd name="T1" fmla="*/ 0 h 16"/>
                    <a:gd name="T2" fmla="*/ 2147483647 w 17"/>
                    <a:gd name="T3" fmla="*/ 0 h 16"/>
                    <a:gd name="T4" fmla="*/ 0 w 17"/>
                    <a:gd name="T5" fmla="*/ 0 h 16"/>
                    <a:gd name="T6" fmla="*/ 0 w 17"/>
                    <a:gd name="T7" fmla="*/ 2147483647 h 16"/>
                    <a:gd name="T8" fmla="*/ 0 w 17"/>
                    <a:gd name="T9" fmla="*/ 2147483647 h 16"/>
                    <a:gd name="T10" fmla="*/ 0 w 17"/>
                    <a:gd name="T11" fmla="*/ 2147483647 h 16"/>
                    <a:gd name="T12" fmla="*/ 0 w 17"/>
                    <a:gd name="T13" fmla="*/ 2147483647 h 16"/>
                    <a:gd name="T14" fmla="*/ 2147483647 w 17"/>
                    <a:gd name="T15" fmla="*/ 2147483647 h 16"/>
                    <a:gd name="T16" fmla="*/ 2147483647 w 17"/>
                    <a:gd name="T17" fmla="*/ 2147483647 h 16"/>
                    <a:gd name="T18" fmla="*/ 2147483647 w 17"/>
                    <a:gd name="T19" fmla="*/ 2147483647 h 16"/>
                    <a:gd name="T20" fmla="*/ 2147483647 w 17"/>
                    <a:gd name="T21" fmla="*/ 2147483647 h 16"/>
                    <a:gd name="T22" fmla="*/ 2147483647 w 17"/>
                    <a:gd name="T23" fmla="*/ 2147483647 h 16"/>
                    <a:gd name="T24" fmla="*/ 2147483647 w 17"/>
                    <a:gd name="T25" fmla="*/ 2147483647 h 16"/>
                    <a:gd name="T26" fmla="*/ 2147483647 w 17"/>
                    <a:gd name="T27" fmla="*/ 2147483647 h 16"/>
                    <a:gd name="T28" fmla="*/ 2147483647 w 17"/>
                    <a:gd name="T29" fmla="*/ 0 h 16"/>
                    <a:gd name="T30" fmla="*/ 2147483647 w 17"/>
                    <a:gd name="T31" fmla="*/ 0 h 16"/>
                    <a:gd name="T32" fmla="*/ 2147483647 w 17"/>
                    <a:gd name="T33" fmla="*/ 0 h 16"/>
                    <a:gd name="T34" fmla="*/ 2147483647 w 17"/>
                    <a:gd name="T35" fmla="*/ 0 h 1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7"/>
                    <a:gd name="T55" fmla="*/ 0 h 16"/>
                    <a:gd name="T56" fmla="*/ 17 w 17"/>
                    <a:gd name="T57" fmla="*/ 16 h 1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7" h="16">
                      <a:moveTo>
                        <a:pt x="8" y="0"/>
                      </a:moveTo>
                      <a:lnTo>
                        <a:pt x="4" y="0"/>
                      </a:lnTo>
                      <a:lnTo>
                        <a:pt x="0" y="0"/>
                      </a:lnTo>
                      <a:lnTo>
                        <a:pt x="0" y="4"/>
                      </a:lnTo>
                      <a:lnTo>
                        <a:pt x="0" y="8"/>
                      </a:lnTo>
                      <a:lnTo>
                        <a:pt x="0" y="12"/>
                      </a:lnTo>
                      <a:lnTo>
                        <a:pt x="4" y="16"/>
                      </a:lnTo>
                      <a:lnTo>
                        <a:pt x="8" y="16"/>
                      </a:lnTo>
                      <a:lnTo>
                        <a:pt x="13" y="16"/>
                      </a:lnTo>
                      <a:lnTo>
                        <a:pt x="13" y="12"/>
                      </a:lnTo>
                      <a:lnTo>
                        <a:pt x="17" y="12"/>
                      </a:lnTo>
                      <a:lnTo>
                        <a:pt x="17" y="8"/>
                      </a:lnTo>
                      <a:lnTo>
                        <a:pt x="17" y="4"/>
                      </a:lnTo>
                      <a:lnTo>
                        <a:pt x="13" y="0"/>
                      </a:lnTo>
                      <a:lnTo>
                        <a:pt x="8" y="0"/>
                      </a:lnTo>
                      <a:close/>
                    </a:path>
                  </a:pathLst>
                </a:custGeom>
                <a:solidFill>
                  <a:srgbClr val="4C4C4C"/>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7129" name="Freeform 203"/>
                <p:cNvSpPr>
                  <a:spLocks/>
                </p:cNvSpPr>
                <p:nvPr/>
              </p:nvSpPr>
              <p:spPr bwMode="auto">
                <a:xfrm>
                  <a:off x="1089025" y="2601913"/>
                  <a:ext cx="26988" cy="25400"/>
                </a:xfrm>
                <a:custGeom>
                  <a:avLst/>
                  <a:gdLst>
                    <a:gd name="T0" fmla="*/ 2147483647 w 17"/>
                    <a:gd name="T1" fmla="*/ 0 h 16"/>
                    <a:gd name="T2" fmla="*/ 2147483647 w 17"/>
                    <a:gd name="T3" fmla="*/ 0 h 16"/>
                    <a:gd name="T4" fmla="*/ 2147483647 w 17"/>
                    <a:gd name="T5" fmla="*/ 0 h 16"/>
                    <a:gd name="T6" fmla="*/ 0 w 17"/>
                    <a:gd name="T7" fmla="*/ 0 h 16"/>
                    <a:gd name="T8" fmla="*/ 0 w 17"/>
                    <a:gd name="T9" fmla="*/ 2147483647 h 16"/>
                    <a:gd name="T10" fmla="*/ 0 w 17"/>
                    <a:gd name="T11" fmla="*/ 2147483647 h 16"/>
                    <a:gd name="T12" fmla="*/ 0 w 17"/>
                    <a:gd name="T13" fmla="*/ 2147483647 h 16"/>
                    <a:gd name="T14" fmla="*/ 0 w 17"/>
                    <a:gd name="T15" fmla="*/ 2147483647 h 16"/>
                    <a:gd name="T16" fmla="*/ 0 w 17"/>
                    <a:gd name="T17" fmla="*/ 2147483647 h 16"/>
                    <a:gd name="T18" fmla="*/ 2147483647 w 17"/>
                    <a:gd name="T19" fmla="*/ 2147483647 h 16"/>
                    <a:gd name="T20" fmla="*/ 2147483647 w 17"/>
                    <a:gd name="T21" fmla="*/ 2147483647 h 16"/>
                    <a:gd name="T22" fmla="*/ 2147483647 w 17"/>
                    <a:gd name="T23" fmla="*/ 2147483647 h 16"/>
                    <a:gd name="T24" fmla="*/ 2147483647 w 17"/>
                    <a:gd name="T25" fmla="*/ 2147483647 h 16"/>
                    <a:gd name="T26" fmla="*/ 2147483647 w 17"/>
                    <a:gd name="T27" fmla="*/ 2147483647 h 16"/>
                    <a:gd name="T28" fmla="*/ 2147483647 w 17"/>
                    <a:gd name="T29" fmla="*/ 2147483647 h 16"/>
                    <a:gd name="T30" fmla="*/ 2147483647 w 17"/>
                    <a:gd name="T31" fmla="*/ 2147483647 h 16"/>
                    <a:gd name="T32" fmla="*/ 2147483647 w 17"/>
                    <a:gd name="T33" fmla="*/ 2147483647 h 16"/>
                    <a:gd name="T34" fmla="*/ 2147483647 w 17"/>
                    <a:gd name="T35" fmla="*/ 2147483647 h 16"/>
                    <a:gd name="T36" fmla="*/ 2147483647 w 17"/>
                    <a:gd name="T37" fmla="*/ 0 h 16"/>
                    <a:gd name="T38" fmla="*/ 2147483647 w 17"/>
                    <a:gd name="T39" fmla="*/ 0 h 16"/>
                    <a:gd name="T40" fmla="*/ 2147483647 w 17"/>
                    <a:gd name="T41" fmla="*/ 0 h 1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7"/>
                    <a:gd name="T64" fmla="*/ 0 h 16"/>
                    <a:gd name="T65" fmla="*/ 17 w 17"/>
                    <a:gd name="T66" fmla="*/ 16 h 1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7" h="16">
                      <a:moveTo>
                        <a:pt x="8" y="0"/>
                      </a:moveTo>
                      <a:lnTo>
                        <a:pt x="8" y="0"/>
                      </a:lnTo>
                      <a:lnTo>
                        <a:pt x="4" y="0"/>
                      </a:lnTo>
                      <a:lnTo>
                        <a:pt x="0" y="0"/>
                      </a:lnTo>
                      <a:lnTo>
                        <a:pt x="0" y="4"/>
                      </a:lnTo>
                      <a:lnTo>
                        <a:pt x="0" y="8"/>
                      </a:lnTo>
                      <a:lnTo>
                        <a:pt x="0" y="12"/>
                      </a:lnTo>
                      <a:lnTo>
                        <a:pt x="4" y="16"/>
                      </a:lnTo>
                      <a:lnTo>
                        <a:pt x="8" y="16"/>
                      </a:lnTo>
                      <a:lnTo>
                        <a:pt x="13" y="16"/>
                      </a:lnTo>
                      <a:lnTo>
                        <a:pt x="13" y="12"/>
                      </a:lnTo>
                      <a:lnTo>
                        <a:pt x="17" y="12"/>
                      </a:lnTo>
                      <a:lnTo>
                        <a:pt x="17" y="8"/>
                      </a:lnTo>
                      <a:lnTo>
                        <a:pt x="17" y="4"/>
                      </a:lnTo>
                      <a:lnTo>
                        <a:pt x="13" y="0"/>
                      </a:lnTo>
                      <a:lnTo>
                        <a:pt x="8" y="0"/>
                      </a:lnTo>
                    </a:path>
                  </a:pathLst>
                </a:custGeom>
                <a:noFill/>
                <a:ln w="0">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sp>
            <p:nvSpPr>
              <p:cNvPr id="57019" name="TextBox 1246"/>
              <p:cNvSpPr txBox="1">
                <a:spLocks noChangeArrowheads="1"/>
              </p:cNvSpPr>
              <p:nvPr/>
            </p:nvSpPr>
            <p:spPr bwMode="auto">
              <a:xfrm>
                <a:off x="238124" y="3075801"/>
                <a:ext cx="1038225"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r>
                  <a:rPr lang="en-US" sz="1200"/>
                  <a:t>Tor Node 8</a:t>
                </a:r>
              </a:p>
            </p:txBody>
          </p:sp>
        </p:grpSp>
        <p:grpSp>
          <p:nvGrpSpPr>
            <p:cNvPr id="56331" name="Group 1357"/>
            <p:cNvGrpSpPr>
              <a:grpSpLocks/>
            </p:cNvGrpSpPr>
            <p:nvPr/>
          </p:nvGrpSpPr>
          <p:grpSpPr bwMode="auto">
            <a:xfrm>
              <a:off x="5486400" y="2895600"/>
              <a:ext cx="1038225" cy="762000"/>
              <a:chOff x="238124" y="2590800"/>
              <a:chExt cx="1038225" cy="762000"/>
            </a:xfrm>
          </p:grpSpPr>
          <p:grpSp>
            <p:nvGrpSpPr>
              <p:cNvPr id="56906" name="Group 114"/>
              <p:cNvGrpSpPr>
                <a:grpSpLocks noChangeAspect="1"/>
              </p:cNvGrpSpPr>
              <p:nvPr/>
            </p:nvGrpSpPr>
            <p:grpSpPr bwMode="auto">
              <a:xfrm>
                <a:off x="381002" y="2590800"/>
                <a:ext cx="735229" cy="503935"/>
                <a:chOff x="193675" y="2495550"/>
                <a:chExt cx="1185863" cy="812801"/>
              </a:xfrm>
            </p:grpSpPr>
            <p:sp>
              <p:nvSpPr>
                <p:cNvPr id="56908" name="Freeform 94"/>
                <p:cNvSpPr>
                  <a:spLocks/>
                </p:cNvSpPr>
                <p:nvPr/>
              </p:nvSpPr>
              <p:spPr bwMode="auto">
                <a:xfrm>
                  <a:off x="684213" y="2995613"/>
                  <a:ext cx="379413" cy="212725"/>
                </a:xfrm>
                <a:custGeom>
                  <a:avLst/>
                  <a:gdLst>
                    <a:gd name="T0" fmla="*/ 0 w 239"/>
                    <a:gd name="T1" fmla="*/ 2147483647 h 134"/>
                    <a:gd name="T2" fmla="*/ 2147483647 w 239"/>
                    <a:gd name="T3" fmla="*/ 2147483647 h 134"/>
                    <a:gd name="T4" fmla="*/ 2147483647 w 239"/>
                    <a:gd name="T5" fmla="*/ 2147483647 h 134"/>
                    <a:gd name="T6" fmla="*/ 2147483647 w 239"/>
                    <a:gd name="T7" fmla="*/ 0 h 134"/>
                    <a:gd name="T8" fmla="*/ 0 w 239"/>
                    <a:gd name="T9" fmla="*/ 2147483647 h 134"/>
                    <a:gd name="T10" fmla="*/ 0 w 239"/>
                    <a:gd name="T11" fmla="*/ 2147483647 h 134"/>
                    <a:gd name="T12" fmla="*/ 0 60000 65536"/>
                    <a:gd name="T13" fmla="*/ 0 60000 65536"/>
                    <a:gd name="T14" fmla="*/ 0 60000 65536"/>
                    <a:gd name="T15" fmla="*/ 0 60000 65536"/>
                    <a:gd name="T16" fmla="*/ 0 60000 65536"/>
                    <a:gd name="T17" fmla="*/ 0 60000 65536"/>
                    <a:gd name="T18" fmla="*/ 0 w 239"/>
                    <a:gd name="T19" fmla="*/ 0 h 134"/>
                    <a:gd name="T20" fmla="*/ 239 w 239"/>
                    <a:gd name="T21" fmla="*/ 134 h 134"/>
                  </a:gdLst>
                  <a:ahLst/>
                  <a:cxnLst>
                    <a:cxn ang="T12">
                      <a:pos x="T0" y="T1"/>
                    </a:cxn>
                    <a:cxn ang="T13">
                      <a:pos x="T2" y="T3"/>
                    </a:cxn>
                    <a:cxn ang="T14">
                      <a:pos x="T4" y="T5"/>
                    </a:cxn>
                    <a:cxn ang="T15">
                      <a:pos x="T6" y="T7"/>
                    </a:cxn>
                    <a:cxn ang="T16">
                      <a:pos x="T8" y="T9"/>
                    </a:cxn>
                    <a:cxn ang="T17">
                      <a:pos x="T10" y="T11"/>
                    </a:cxn>
                  </a:cxnLst>
                  <a:rect l="T18" t="T19" r="T20" b="T21"/>
                  <a:pathLst>
                    <a:path w="239" h="134">
                      <a:moveTo>
                        <a:pt x="0" y="47"/>
                      </a:moveTo>
                      <a:lnTo>
                        <a:pt x="81" y="83"/>
                      </a:lnTo>
                      <a:lnTo>
                        <a:pt x="239" y="134"/>
                      </a:lnTo>
                      <a:lnTo>
                        <a:pt x="239" y="0"/>
                      </a:lnTo>
                      <a:lnTo>
                        <a:pt x="0" y="47"/>
                      </a:lnTo>
                      <a:close/>
                    </a:path>
                  </a:pathLst>
                </a:custGeom>
                <a:solidFill>
                  <a:srgbClr val="191919"/>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909" name="Freeform 95"/>
                <p:cNvSpPr>
                  <a:spLocks/>
                </p:cNvSpPr>
                <p:nvPr/>
              </p:nvSpPr>
              <p:spPr bwMode="auto">
                <a:xfrm>
                  <a:off x="677863" y="3063875"/>
                  <a:ext cx="141288" cy="69850"/>
                </a:xfrm>
                <a:custGeom>
                  <a:avLst/>
                  <a:gdLst>
                    <a:gd name="T0" fmla="*/ 2147483647 w 89"/>
                    <a:gd name="T1" fmla="*/ 2147483647 h 44"/>
                    <a:gd name="T2" fmla="*/ 2147483647 w 89"/>
                    <a:gd name="T3" fmla="*/ 2147483647 h 44"/>
                    <a:gd name="T4" fmla="*/ 2147483647 w 89"/>
                    <a:gd name="T5" fmla="*/ 0 h 44"/>
                    <a:gd name="T6" fmla="*/ 0 w 89"/>
                    <a:gd name="T7" fmla="*/ 2147483647 h 44"/>
                    <a:gd name="T8" fmla="*/ 2147483647 w 89"/>
                    <a:gd name="T9" fmla="*/ 2147483647 h 44"/>
                    <a:gd name="T10" fmla="*/ 2147483647 w 89"/>
                    <a:gd name="T11" fmla="*/ 2147483647 h 44"/>
                    <a:gd name="T12" fmla="*/ 2147483647 w 89"/>
                    <a:gd name="T13" fmla="*/ 2147483647 h 44"/>
                    <a:gd name="T14" fmla="*/ 2147483647 w 89"/>
                    <a:gd name="T15" fmla="*/ 2147483647 h 44"/>
                    <a:gd name="T16" fmla="*/ 2147483647 w 89"/>
                    <a:gd name="T17" fmla="*/ 2147483647 h 44"/>
                    <a:gd name="T18" fmla="*/ 2147483647 w 89"/>
                    <a:gd name="T19" fmla="*/ 2147483647 h 44"/>
                    <a:gd name="T20" fmla="*/ 2147483647 w 89"/>
                    <a:gd name="T21" fmla="*/ 2147483647 h 44"/>
                    <a:gd name="T22" fmla="*/ 2147483647 w 89"/>
                    <a:gd name="T23" fmla="*/ 2147483647 h 4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9"/>
                    <a:gd name="T37" fmla="*/ 0 h 44"/>
                    <a:gd name="T38" fmla="*/ 89 w 89"/>
                    <a:gd name="T39" fmla="*/ 44 h 4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9" h="44">
                      <a:moveTo>
                        <a:pt x="89" y="32"/>
                      </a:moveTo>
                      <a:lnTo>
                        <a:pt x="89" y="36"/>
                      </a:lnTo>
                      <a:lnTo>
                        <a:pt x="4" y="0"/>
                      </a:lnTo>
                      <a:lnTo>
                        <a:pt x="0" y="8"/>
                      </a:lnTo>
                      <a:lnTo>
                        <a:pt x="85" y="44"/>
                      </a:lnTo>
                      <a:lnTo>
                        <a:pt x="89" y="44"/>
                      </a:lnTo>
                      <a:lnTo>
                        <a:pt x="89" y="40"/>
                      </a:lnTo>
                      <a:lnTo>
                        <a:pt x="89" y="36"/>
                      </a:lnTo>
                      <a:lnTo>
                        <a:pt x="89" y="32"/>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910" name="Freeform 96"/>
                <p:cNvSpPr>
                  <a:spLocks/>
                </p:cNvSpPr>
                <p:nvPr/>
              </p:nvSpPr>
              <p:spPr bwMode="auto">
                <a:xfrm>
                  <a:off x="812800" y="3114675"/>
                  <a:ext cx="263525" cy="100013"/>
                </a:xfrm>
                <a:custGeom>
                  <a:avLst/>
                  <a:gdLst>
                    <a:gd name="T0" fmla="*/ 2147483647 w 166"/>
                    <a:gd name="T1" fmla="*/ 2147483647 h 63"/>
                    <a:gd name="T2" fmla="*/ 2147483647 w 166"/>
                    <a:gd name="T3" fmla="*/ 2147483647 h 63"/>
                    <a:gd name="T4" fmla="*/ 2147483647 w 166"/>
                    <a:gd name="T5" fmla="*/ 0 h 63"/>
                    <a:gd name="T6" fmla="*/ 0 w 166"/>
                    <a:gd name="T7" fmla="*/ 2147483647 h 63"/>
                    <a:gd name="T8" fmla="*/ 2147483647 w 166"/>
                    <a:gd name="T9" fmla="*/ 2147483647 h 63"/>
                    <a:gd name="T10" fmla="*/ 2147483647 w 166"/>
                    <a:gd name="T11" fmla="*/ 2147483647 h 63"/>
                    <a:gd name="T12" fmla="*/ 2147483647 w 166"/>
                    <a:gd name="T13" fmla="*/ 2147483647 h 63"/>
                    <a:gd name="T14" fmla="*/ 2147483647 w 166"/>
                    <a:gd name="T15" fmla="*/ 2147483647 h 63"/>
                    <a:gd name="T16" fmla="*/ 2147483647 w 166"/>
                    <a:gd name="T17" fmla="*/ 2147483647 h 63"/>
                    <a:gd name="T18" fmla="*/ 2147483647 w 166"/>
                    <a:gd name="T19" fmla="*/ 2147483647 h 63"/>
                    <a:gd name="T20" fmla="*/ 2147483647 w 166"/>
                    <a:gd name="T21" fmla="*/ 2147483647 h 63"/>
                    <a:gd name="T22" fmla="*/ 2147483647 w 166"/>
                    <a:gd name="T23" fmla="*/ 2147483647 h 6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66"/>
                    <a:gd name="T37" fmla="*/ 0 h 63"/>
                    <a:gd name="T38" fmla="*/ 166 w 166"/>
                    <a:gd name="T39" fmla="*/ 63 h 6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66" h="63">
                      <a:moveTo>
                        <a:pt x="154" y="59"/>
                      </a:moveTo>
                      <a:lnTo>
                        <a:pt x="162" y="51"/>
                      </a:lnTo>
                      <a:lnTo>
                        <a:pt x="4" y="0"/>
                      </a:lnTo>
                      <a:lnTo>
                        <a:pt x="0" y="12"/>
                      </a:lnTo>
                      <a:lnTo>
                        <a:pt x="158" y="63"/>
                      </a:lnTo>
                      <a:lnTo>
                        <a:pt x="166" y="59"/>
                      </a:lnTo>
                      <a:lnTo>
                        <a:pt x="158" y="63"/>
                      </a:lnTo>
                      <a:lnTo>
                        <a:pt x="162" y="63"/>
                      </a:lnTo>
                      <a:lnTo>
                        <a:pt x="166" y="59"/>
                      </a:lnTo>
                      <a:lnTo>
                        <a:pt x="162" y="55"/>
                      </a:lnTo>
                      <a:lnTo>
                        <a:pt x="162" y="51"/>
                      </a:lnTo>
                      <a:lnTo>
                        <a:pt x="154" y="59"/>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911" name="Freeform 97"/>
                <p:cNvSpPr>
                  <a:spLocks/>
                </p:cNvSpPr>
                <p:nvPr/>
              </p:nvSpPr>
              <p:spPr bwMode="auto">
                <a:xfrm>
                  <a:off x="1050925" y="2989263"/>
                  <a:ext cx="25400" cy="219075"/>
                </a:xfrm>
                <a:custGeom>
                  <a:avLst/>
                  <a:gdLst>
                    <a:gd name="T0" fmla="*/ 2147483647 w 16"/>
                    <a:gd name="T1" fmla="*/ 2147483647 h 138"/>
                    <a:gd name="T2" fmla="*/ 0 w 16"/>
                    <a:gd name="T3" fmla="*/ 2147483647 h 138"/>
                    <a:gd name="T4" fmla="*/ 2147483647 w 16"/>
                    <a:gd name="T5" fmla="*/ 2147483647 h 138"/>
                    <a:gd name="T6" fmla="*/ 2147483647 w 16"/>
                    <a:gd name="T7" fmla="*/ 2147483647 h 138"/>
                    <a:gd name="T8" fmla="*/ 2147483647 w 16"/>
                    <a:gd name="T9" fmla="*/ 2147483647 h 138"/>
                    <a:gd name="T10" fmla="*/ 2147483647 w 16"/>
                    <a:gd name="T11" fmla="*/ 0 h 138"/>
                    <a:gd name="T12" fmla="*/ 2147483647 w 16"/>
                    <a:gd name="T13" fmla="*/ 2147483647 h 138"/>
                    <a:gd name="T14" fmla="*/ 2147483647 w 16"/>
                    <a:gd name="T15" fmla="*/ 2147483647 h 138"/>
                    <a:gd name="T16" fmla="*/ 2147483647 w 16"/>
                    <a:gd name="T17" fmla="*/ 0 h 138"/>
                    <a:gd name="T18" fmla="*/ 2147483647 w 16"/>
                    <a:gd name="T19" fmla="*/ 2147483647 h 138"/>
                    <a:gd name="T20" fmla="*/ 0 w 16"/>
                    <a:gd name="T21" fmla="*/ 2147483647 h 138"/>
                    <a:gd name="T22" fmla="*/ 2147483647 w 16"/>
                    <a:gd name="T23" fmla="*/ 2147483647 h 13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6"/>
                    <a:gd name="T37" fmla="*/ 0 h 138"/>
                    <a:gd name="T38" fmla="*/ 16 w 16"/>
                    <a:gd name="T39" fmla="*/ 138 h 13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6" h="138">
                      <a:moveTo>
                        <a:pt x="8" y="12"/>
                      </a:moveTo>
                      <a:lnTo>
                        <a:pt x="0" y="4"/>
                      </a:lnTo>
                      <a:lnTo>
                        <a:pt x="4" y="138"/>
                      </a:lnTo>
                      <a:lnTo>
                        <a:pt x="16" y="138"/>
                      </a:lnTo>
                      <a:lnTo>
                        <a:pt x="12" y="4"/>
                      </a:lnTo>
                      <a:lnTo>
                        <a:pt x="4" y="0"/>
                      </a:lnTo>
                      <a:lnTo>
                        <a:pt x="12" y="4"/>
                      </a:lnTo>
                      <a:lnTo>
                        <a:pt x="8" y="4"/>
                      </a:lnTo>
                      <a:lnTo>
                        <a:pt x="8" y="0"/>
                      </a:lnTo>
                      <a:lnTo>
                        <a:pt x="4" y="4"/>
                      </a:lnTo>
                      <a:lnTo>
                        <a:pt x="0" y="4"/>
                      </a:lnTo>
                      <a:lnTo>
                        <a:pt x="8" y="12"/>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912" name="Freeform 98"/>
                <p:cNvSpPr>
                  <a:spLocks/>
                </p:cNvSpPr>
                <p:nvPr/>
              </p:nvSpPr>
              <p:spPr bwMode="auto">
                <a:xfrm>
                  <a:off x="677863" y="2989263"/>
                  <a:ext cx="385763" cy="87313"/>
                </a:xfrm>
                <a:custGeom>
                  <a:avLst/>
                  <a:gdLst>
                    <a:gd name="T0" fmla="*/ 2147483647 w 243"/>
                    <a:gd name="T1" fmla="*/ 2147483647 h 55"/>
                    <a:gd name="T2" fmla="*/ 2147483647 w 243"/>
                    <a:gd name="T3" fmla="*/ 2147483647 h 55"/>
                    <a:gd name="T4" fmla="*/ 2147483647 w 243"/>
                    <a:gd name="T5" fmla="*/ 2147483647 h 55"/>
                    <a:gd name="T6" fmla="*/ 2147483647 w 243"/>
                    <a:gd name="T7" fmla="*/ 0 h 55"/>
                    <a:gd name="T8" fmla="*/ 2147483647 w 243"/>
                    <a:gd name="T9" fmla="*/ 2147483647 h 55"/>
                    <a:gd name="T10" fmla="*/ 0 w 243"/>
                    <a:gd name="T11" fmla="*/ 2147483647 h 55"/>
                    <a:gd name="T12" fmla="*/ 2147483647 w 243"/>
                    <a:gd name="T13" fmla="*/ 2147483647 h 55"/>
                    <a:gd name="T14" fmla="*/ 0 w 243"/>
                    <a:gd name="T15" fmla="*/ 2147483647 h 55"/>
                    <a:gd name="T16" fmla="*/ 0 w 243"/>
                    <a:gd name="T17" fmla="*/ 2147483647 h 55"/>
                    <a:gd name="T18" fmla="*/ 0 w 243"/>
                    <a:gd name="T19" fmla="*/ 2147483647 h 55"/>
                    <a:gd name="T20" fmla="*/ 2147483647 w 243"/>
                    <a:gd name="T21" fmla="*/ 2147483647 h 55"/>
                    <a:gd name="T22" fmla="*/ 2147483647 w 243"/>
                    <a:gd name="T23" fmla="*/ 2147483647 h 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43"/>
                    <a:gd name="T37" fmla="*/ 0 h 55"/>
                    <a:gd name="T38" fmla="*/ 243 w 243"/>
                    <a:gd name="T39" fmla="*/ 55 h 5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43" h="55">
                      <a:moveTo>
                        <a:pt x="4" y="47"/>
                      </a:moveTo>
                      <a:lnTo>
                        <a:pt x="4" y="55"/>
                      </a:lnTo>
                      <a:lnTo>
                        <a:pt x="243" y="12"/>
                      </a:lnTo>
                      <a:lnTo>
                        <a:pt x="239" y="0"/>
                      </a:lnTo>
                      <a:lnTo>
                        <a:pt x="4" y="47"/>
                      </a:lnTo>
                      <a:lnTo>
                        <a:pt x="0" y="55"/>
                      </a:lnTo>
                      <a:lnTo>
                        <a:pt x="4" y="47"/>
                      </a:lnTo>
                      <a:lnTo>
                        <a:pt x="0" y="47"/>
                      </a:lnTo>
                      <a:lnTo>
                        <a:pt x="0" y="51"/>
                      </a:lnTo>
                      <a:lnTo>
                        <a:pt x="0" y="55"/>
                      </a:lnTo>
                      <a:lnTo>
                        <a:pt x="4" y="55"/>
                      </a:lnTo>
                      <a:lnTo>
                        <a:pt x="4" y="47"/>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913" name="Freeform 99"/>
                <p:cNvSpPr>
                  <a:spLocks/>
                </p:cNvSpPr>
                <p:nvPr/>
              </p:nvSpPr>
              <p:spPr bwMode="auto">
                <a:xfrm>
                  <a:off x="754063" y="3127375"/>
                  <a:ext cx="258763" cy="174625"/>
                </a:xfrm>
                <a:custGeom>
                  <a:avLst/>
                  <a:gdLst>
                    <a:gd name="T0" fmla="*/ 2147483647 w 163"/>
                    <a:gd name="T1" fmla="*/ 0 h 110"/>
                    <a:gd name="T2" fmla="*/ 2147483647 w 163"/>
                    <a:gd name="T3" fmla="*/ 2147483647 h 110"/>
                    <a:gd name="T4" fmla="*/ 0 w 163"/>
                    <a:gd name="T5" fmla="*/ 2147483647 h 110"/>
                    <a:gd name="T6" fmla="*/ 0 w 163"/>
                    <a:gd name="T7" fmla="*/ 2147483647 h 110"/>
                    <a:gd name="T8" fmla="*/ 2147483647 w 163"/>
                    <a:gd name="T9" fmla="*/ 2147483647 h 110"/>
                    <a:gd name="T10" fmla="*/ 2147483647 w 163"/>
                    <a:gd name="T11" fmla="*/ 0 h 110"/>
                    <a:gd name="T12" fmla="*/ 2147483647 w 163"/>
                    <a:gd name="T13" fmla="*/ 0 h 110"/>
                    <a:gd name="T14" fmla="*/ 0 60000 65536"/>
                    <a:gd name="T15" fmla="*/ 0 60000 65536"/>
                    <a:gd name="T16" fmla="*/ 0 60000 65536"/>
                    <a:gd name="T17" fmla="*/ 0 60000 65536"/>
                    <a:gd name="T18" fmla="*/ 0 60000 65536"/>
                    <a:gd name="T19" fmla="*/ 0 60000 65536"/>
                    <a:gd name="T20" fmla="*/ 0 60000 65536"/>
                    <a:gd name="T21" fmla="*/ 0 w 163"/>
                    <a:gd name="T22" fmla="*/ 0 h 110"/>
                    <a:gd name="T23" fmla="*/ 163 w 163"/>
                    <a:gd name="T24" fmla="*/ 110 h 1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3" h="110">
                      <a:moveTo>
                        <a:pt x="163" y="0"/>
                      </a:moveTo>
                      <a:lnTo>
                        <a:pt x="163" y="43"/>
                      </a:lnTo>
                      <a:lnTo>
                        <a:pt x="0" y="110"/>
                      </a:lnTo>
                      <a:lnTo>
                        <a:pt x="0" y="94"/>
                      </a:lnTo>
                      <a:lnTo>
                        <a:pt x="33" y="43"/>
                      </a:lnTo>
                      <a:lnTo>
                        <a:pt x="163" y="0"/>
                      </a:lnTo>
                      <a:close/>
                    </a:path>
                  </a:pathLst>
                </a:custGeom>
                <a:solidFill>
                  <a:srgbClr val="CCCCCC"/>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914" name="Freeform 100"/>
                <p:cNvSpPr>
                  <a:spLocks/>
                </p:cNvSpPr>
                <p:nvPr/>
              </p:nvSpPr>
              <p:spPr bwMode="auto">
                <a:xfrm>
                  <a:off x="1000125" y="3127375"/>
                  <a:ext cx="19050" cy="74613"/>
                </a:xfrm>
                <a:custGeom>
                  <a:avLst/>
                  <a:gdLst>
                    <a:gd name="T0" fmla="*/ 2147483647 w 12"/>
                    <a:gd name="T1" fmla="*/ 2147483647 h 47"/>
                    <a:gd name="T2" fmla="*/ 2147483647 w 12"/>
                    <a:gd name="T3" fmla="*/ 2147483647 h 47"/>
                    <a:gd name="T4" fmla="*/ 2147483647 w 12"/>
                    <a:gd name="T5" fmla="*/ 0 h 47"/>
                    <a:gd name="T6" fmla="*/ 0 w 12"/>
                    <a:gd name="T7" fmla="*/ 0 h 47"/>
                    <a:gd name="T8" fmla="*/ 0 w 12"/>
                    <a:gd name="T9" fmla="*/ 2147483647 h 47"/>
                    <a:gd name="T10" fmla="*/ 2147483647 w 12"/>
                    <a:gd name="T11" fmla="*/ 2147483647 h 47"/>
                    <a:gd name="T12" fmla="*/ 0 w 12"/>
                    <a:gd name="T13" fmla="*/ 2147483647 h 47"/>
                    <a:gd name="T14" fmla="*/ 2147483647 w 12"/>
                    <a:gd name="T15" fmla="*/ 2147483647 h 47"/>
                    <a:gd name="T16" fmla="*/ 2147483647 w 12"/>
                    <a:gd name="T17" fmla="*/ 2147483647 h 47"/>
                    <a:gd name="T18" fmla="*/ 2147483647 w 12"/>
                    <a:gd name="T19" fmla="*/ 2147483647 h 47"/>
                    <a:gd name="T20" fmla="*/ 2147483647 w 12"/>
                    <a:gd name="T21" fmla="*/ 2147483647 h 47"/>
                    <a:gd name="T22" fmla="*/ 2147483647 w 12"/>
                    <a:gd name="T23" fmla="*/ 2147483647 h 4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47"/>
                    <a:gd name="T38" fmla="*/ 12 w 12"/>
                    <a:gd name="T39" fmla="*/ 47 h 4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47">
                      <a:moveTo>
                        <a:pt x="8" y="47"/>
                      </a:moveTo>
                      <a:lnTo>
                        <a:pt x="12" y="43"/>
                      </a:lnTo>
                      <a:lnTo>
                        <a:pt x="12" y="0"/>
                      </a:lnTo>
                      <a:lnTo>
                        <a:pt x="0" y="0"/>
                      </a:lnTo>
                      <a:lnTo>
                        <a:pt x="0" y="43"/>
                      </a:lnTo>
                      <a:lnTo>
                        <a:pt x="4" y="39"/>
                      </a:lnTo>
                      <a:lnTo>
                        <a:pt x="0" y="43"/>
                      </a:lnTo>
                      <a:lnTo>
                        <a:pt x="4" y="47"/>
                      </a:lnTo>
                      <a:lnTo>
                        <a:pt x="8" y="47"/>
                      </a:lnTo>
                      <a:lnTo>
                        <a:pt x="12" y="43"/>
                      </a:lnTo>
                      <a:lnTo>
                        <a:pt x="8" y="47"/>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915" name="Freeform 101"/>
                <p:cNvSpPr>
                  <a:spLocks/>
                </p:cNvSpPr>
                <p:nvPr/>
              </p:nvSpPr>
              <p:spPr bwMode="auto">
                <a:xfrm>
                  <a:off x="747713" y="3189288"/>
                  <a:ext cx="265113" cy="119063"/>
                </a:xfrm>
                <a:custGeom>
                  <a:avLst/>
                  <a:gdLst>
                    <a:gd name="T0" fmla="*/ 0 w 167"/>
                    <a:gd name="T1" fmla="*/ 2147483647 h 75"/>
                    <a:gd name="T2" fmla="*/ 2147483647 w 167"/>
                    <a:gd name="T3" fmla="*/ 2147483647 h 75"/>
                    <a:gd name="T4" fmla="*/ 2147483647 w 167"/>
                    <a:gd name="T5" fmla="*/ 2147483647 h 75"/>
                    <a:gd name="T6" fmla="*/ 2147483647 w 167"/>
                    <a:gd name="T7" fmla="*/ 0 h 75"/>
                    <a:gd name="T8" fmla="*/ 2147483647 w 167"/>
                    <a:gd name="T9" fmla="*/ 2147483647 h 75"/>
                    <a:gd name="T10" fmla="*/ 2147483647 w 167"/>
                    <a:gd name="T11" fmla="*/ 2147483647 h 75"/>
                    <a:gd name="T12" fmla="*/ 2147483647 w 167"/>
                    <a:gd name="T13" fmla="*/ 2147483647 h 75"/>
                    <a:gd name="T14" fmla="*/ 0 w 167"/>
                    <a:gd name="T15" fmla="*/ 2147483647 h 75"/>
                    <a:gd name="T16" fmla="*/ 0 w 167"/>
                    <a:gd name="T17" fmla="*/ 2147483647 h 75"/>
                    <a:gd name="T18" fmla="*/ 2147483647 w 167"/>
                    <a:gd name="T19" fmla="*/ 2147483647 h 75"/>
                    <a:gd name="T20" fmla="*/ 2147483647 w 167"/>
                    <a:gd name="T21" fmla="*/ 2147483647 h 75"/>
                    <a:gd name="T22" fmla="*/ 0 w 167"/>
                    <a:gd name="T23" fmla="*/ 2147483647 h 7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67"/>
                    <a:gd name="T37" fmla="*/ 0 h 75"/>
                    <a:gd name="T38" fmla="*/ 167 w 167"/>
                    <a:gd name="T39" fmla="*/ 75 h 7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67" h="75">
                      <a:moveTo>
                        <a:pt x="0" y="71"/>
                      </a:moveTo>
                      <a:lnTo>
                        <a:pt x="8" y="75"/>
                      </a:lnTo>
                      <a:lnTo>
                        <a:pt x="167" y="8"/>
                      </a:lnTo>
                      <a:lnTo>
                        <a:pt x="163" y="0"/>
                      </a:lnTo>
                      <a:lnTo>
                        <a:pt x="4" y="67"/>
                      </a:lnTo>
                      <a:lnTo>
                        <a:pt x="8" y="71"/>
                      </a:lnTo>
                      <a:lnTo>
                        <a:pt x="4" y="67"/>
                      </a:lnTo>
                      <a:lnTo>
                        <a:pt x="0" y="71"/>
                      </a:lnTo>
                      <a:lnTo>
                        <a:pt x="4" y="75"/>
                      </a:lnTo>
                      <a:lnTo>
                        <a:pt x="8" y="75"/>
                      </a:lnTo>
                      <a:lnTo>
                        <a:pt x="0" y="71"/>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916" name="Freeform 102"/>
                <p:cNvSpPr>
                  <a:spLocks/>
                </p:cNvSpPr>
                <p:nvPr/>
              </p:nvSpPr>
              <p:spPr bwMode="auto">
                <a:xfrm>
                  <a:off x="747713" y="3270250"/>
                  <a:ext cx="12700" cy="31750"/>
                </a:xfrm>
                <a:custGeom>
                  <a:avLst/>
                  <a:gdLst>
                    <a:gd name="T0" fmla="*/ 0 w 8"/>
                    <a:gd name="T1" fmla="*/ 0 h 20"/>
                    <a:gd name="T2" fmla="*/ 0 w 8"/>
                    <a:gd name="T3" fmla="*/ 2147483647 h 20"/>
                    <a:gd name="T4" fmla="*/ 0 w 8"/>
                    <a:gd name="T5" fmla="*/ 2147483647 h 20"/>
                    <a:gd name="T6" fmla="*/ 2147483647 w 8"/>
                    <a:gd name="T7" fmla="*/ 2147483647 h 20"/>
                    <a:gd name="T8" fmla="*/ 2147483647 w 8"/>
                    <a:gd name="T9" fmla="*/ 2147483647 h 20"/>
                    <a:gd name="T10" fmla="*/ 2147483647 w 8"/>
                    <a:gd name="T11" fmla="*/ 2147483647 h 20"/>
                    <a:gd name="T12" fmla="*/ 2147483647 w 8"/>
                    <a:gd name="T13" fmla="*/ 2147483647 h 20"/>
                    <a:gd name="T14" fmla="*/ 2147483647 w 8"/>
                    <a:gd name="T15" fmla="*/ 0 h 20"/>
                    <a:gd name="T16" fmla="*/ 2147483647 w 8"/>
                    <a:gd name="T17" fmla="*/ 0 h 20"/>
                    <a:gd name="T18" fmla="*/ 0 w 8"/>
                    <a:gd name="T19" fmla="*/ 0 h 20"/>
                    <a:gd name="T20" fmla="*/ 0 w 8"/>
                    <a:gd name="T21" fmla="*/ 2147483647 h 20"/>
                    <a:gd name="T22" fmla="*/ 0 w 8"/>
                    <a:gd name="T23" fmla="*/ 0 h 2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20"/>
                    <a:gd name="T38" fmla="*/ 8 w 8"/>
                    <a:gd name="T39" fmla="*/ 20 h 2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20">
                      <a:moveTo>
                        <a:pt x="0" y="0"/>
                      </a:moveTo>
                      <a:lnTo>
                        <a:pt x="0" y="4"/>
                      </a:lnTo>
                      <a:lnTo>
                        <a:pt x="0" y="20"/>
                      </a:lnTo>
                      <a:lnTo>
                        <a:pt x="8" y="20"/>
                      </a:lnTo>
                      <a:lnTo>
                        <a:pt x="8" y="4"/>
                      </a:lnTo>
                      <a:lnTo>
                        <a:pt x="8" y="0"/>
                      </a:lnTo>
                      <a:lnTo>
                        <a:pt x="4" y="0"/>
                      </a:lnTo>
                      <a:lnTo>
                        <a:pt x="0" y="0"/>
                      </a:lnTo>
                      <a:lnTo>
                        <a:pt x="0" y="4"/>
                      </a:lnTo>
                      <a:lnTo>
                        <a:pt x="0"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917" name="Freeform 103"/>
                <p:cNvSpPr>
                  <a:spLocks/>
                </p:cNvSpPr>
                <p:nvPr/>
              </p:nvSpPr>
              <p:spPr bwMode="auto">
                <a:xfrm>
                  <a:off x="747713" y="3189288"/>
                  <a:ext cx="65088" cy="87313"/>
                </a:xfrm>
                <a:custGeom>
                  <a:avLst/>
                  <a:gdLst>
                    <a:gd name="T0" fmla="*/ 2147483647 w 41"/>
                    <a:gd name="T1" fmla="*/ 0 h 55"/>
                    <a:gd name="T2" fmla="*/ 2147483647 w 41"/>
                    <a:gd name="T3" fmla="*/ 2147483647 h 55"/>
                    <a:gd name="T4" fmla="*/ 0 w 41"/>
                    <a:gd name="T5" fmla="*/ 2147483647 h 55"/>
                    <a:gd name="T6" fmla="*/ 2147483647 w 41"/>
                    <a:gd name="T7" fmla="*/ 2147483647 h 55"/>
                    <a:gd name="T8" fmla="*/ 2147483647 w 41"/>
                    <a:gd name="T9" fmla="*/ 2147483647 h 55"/>
                    <a:gd name="T10" fmla="*/ 2147483647 w 41"/>
                    <a:gd name="T11" fmla="*/ 2147483647 h 55"/>
                    <a:gd name="T12" fmla="*/ 2147483647 w 41"/>
                    <a:gd name="T13" fmla="*/ 2147483647 h 55"/>
                    <a:gd name="T14" fmla="*/ 2147483647 w 41"/>
                    <a:gd name="T15" fmla="*/ 2147483647 h 55"/>
                    <a:gd name="T16" fmla="*/ 2147483647 w 41"/>
                    <a:gd name="T17" fmla="*/ 0 h 55"/>
                    <a:gd name="T18" fmla="*/ 2147483647 w 41"/>
                    <a:gd name="T19" fmla="*/ 0 h 55"/>
                    <a:gd name="T20" fmla="*/ 2147483647 w 41"/>
                    <a:gd name="T21" fmla="*/ 2147483647 h 55"/>
                    <a:gd name="T22" fmla="*/ 2147483647 w 41"/>
                    <a:gd name="T23" fmla="*/ 0 h 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1"/>
                    <a:gd name="T37" fmla="*/ 0 h 55"/>
                    <a:gd name="T38" fmla="*/ 41 w 41"/>
                    <a:gd name="T39" fmla="*/ 55 h 5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1" h="55">
                      <a:moveTo>
                        <a:pt x="33" y="0"/>
                      </a:moveTo>
                      <a:lnTo>
                        <a:pt x="33" y="4"/>
                      </a:lnTo>
                      <a:lnTo>
                        <a:pt x="0" y="51"/>
                      </a:lnTo>
                      <a:lnTo>
                        <a:pt x="8" y="55"/>
                      </a:lnTo>
                      <a:lnTo>
                        <a:pt x="41" y="8"/>
                      </a:lnTo>
                      <a:lnTo>
                        <a:pt x="37" y="8"/>
                      </a:lnTo>
                      <a:lnTo>
                        <a:pt x="41" y="8"/>
                      </a:lnTo>
                      <a:lnTo>
                        <a:pt x="41" y="4"/>
                      </a:lnTo>
                      <a:lnTo>
                        <a:pt x="37" y="0"/>
                      </a:lnTo>
                      <a:lnTo>
                        <a:pt x="33" y="0"/>
                      </a:lnTo>
                      <a:lnTo>
                        <a:pt x="33" y="4"/>
                      </a:lnTo>
                      <a:lnTo>
                        <a:pt x="33"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918" name="Freeform 104"/>
                <p:cNvSpPr>
                  <a:spLocks/>
                </p:cNvSpPr>
                <p:nvPr/>
              </p:nvSpPr>
              <p:spPr bwMode="auto">
                <a:xfrm>
                  <a:off x="800100" y="3121025"/>
                  <a:ext cx="219075" cy="80963"/>
                </a:xfrm>
                <a:custGeom>
                  <a:avLst/>
                  <a:gdLst>
                    <a:gd name="T0" fmla="*/ 2147483647 w 138"/>
                    <a:gd name="T1" fmla="*/ 2147483647 h 51"/>
                    <a:gd name="T2" fmla="*/ 2147483647 w 138"/>
                    <a:gd name="T3" fmla="*/ 0 h 51"/>
                    <a:gd name="T4" fmla="*/ 0 w 138"/>
                    <a:gd name="T5" fmla="*/ 2147483647 h 51"/>
                    <a:gd name="T6" fmla="*/ 2147483647 w 138"/>
                    <a:gd name="T7" fmla="*/ 2147483647 h 51"/>
                    <a:gd name="T8" fmla="*/ 2147483647 w 138"/>
                    <a:gd name="T9" fmla="*/ 2147483647 h 51"/>
                    <a:gd name="T10" fmla="*/ 2147483647 w 138"/>
                    <a:gd name="T11" fmla="*/ 2147483647 h 51"/>
                    <a:gd name="T12" fmla="*/ 2147483647 w 138"/>
                    <a:gd name="T13" fmla="*/ 2147483647 h 51"/>
                    <a:gd name="T14" fmla="*/ 2147483647 w 138"/>
                    <a:gd name="T15" fmla="*/ 2147483647 h 51"/>
                    <a:gd name="T16" fmla="*/ 2147483647 w 138"/>
                    <a:gd name="T17" fmla="*/ 2147483647 h 51"/>
                    <a:gd name="T18" fmla="*/ 2147483647 w 138"/>
                    <a:gd name="T19" fmla="*/ 0 h 51"/>
                    <a:gd name="T20" fmla="*/ 2147483647 w 138"/>
                    <a:gd name="T21" fmla="*/ 0 h 51"/>
                    <a:gd name="T22" fmla="*/ 2147483647 w 138"/>
                    <a:gd name="T23" fmla="*/ 2147483647 h 5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38"/>
                    <a:gd name="T37" fmla="*/ 0 h 51"/>
                    <a:gd name="T38" fmla="*/ 138 w 138"/>
                    <a:gd name="T39" fmla="*/ 51 h 5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38" h="51">
                      <a:moveTo>
                        <a:pt x="138" y="4"/>
                      </a:moveTo>
                      <a:lnTo>
                        <a:pt x="130" y="0"/>
                      </a:lnTo>
                      <a:lnTo>
                        <a:pt x="0" y="43"/>
                      </a:lnTo>
                      <a:lnTo>
                        <a:pt x="4" y="51"/>
                      </a:lnTo>
                      <a:lnTo>
                        <a:pt x="134" y="8"/>
                      </a:lnTo>
                      <a:lnTo>
                        <a:pt x="126" y="4"/>
                      </a:lnTo>
                      <a:lnTo>
                        <a:pt x="134" y="8"/>
                      </a:lnTo>
                      <a:lnTo>
                        <a:pt x="138" y="8"/>
                      </a:lnTo>
                      <a:lnTo>
                        <a:pt x="138" y="4"/>
                      </a:lnTo>
                      <a:lnTo>
                        <a:pt x="134" y="0"/>
                      </a:lnTo>
                      <a:lnTo>
                        <a:pt x="130" y="0"/>
                      </a:lnTo>
                      <a:lnTo>
                        <a:pt x="138" y="4"/>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919" name="Freeform 105"/>
                <p:cNvSpPr>
                  <a:spLocks/>
                </p:cNvSpPr>
                <p:nvPr/>
              </p:nvSpPr>
              <p:spPr bwMode="auto">
                <a:xfrm>
                  <a:off x="593725" y="3033713"/>
                  <a:ext cx="385763" cy="49213"/>
                </a:xfrm>
                <a:custGeom>
                  <a:avLst/>
                  <a:gdLst>
                    <a:gd name="T0" fmla="*/ 0 w 243"/>
                    <a:gd name="T1" fmla="*/ 0 h 31"/>
                    <a:gd name="T2" fmla="*/ 0 w 243"/>
                    <a:gd name="T3" fmla="*/ 2147483647 h 31"/>
                    <a:gd name="T4" fmla="*/ 2147483647 w 243"/>
                    <a:gd name="T5" fmla="*/ 2147483647 h 31"/>
                    <a:gd name="T6" fmla="*/ 2147483647 w 243"/>
                    <a:gd name="T7" fmla="*/ 0 h 31"/>
                    <a:gd name="T8" fmla="*/ 0 w 243"/>
                    <a:gd name="T9" fmla="*/ 0 h 31"/>
                    <a:gd name="T10" fmla="*/ 0 w 243"/>
                    <a:gd name="T11" fmla="*/ 0 h 31"/>
                    <a:gd name="T12" fmla="*/ 0 60000 65536"/>
                    <a:gd name="T13" fmla="*/ 0 60000 65536"/>
                    <a:gd name="T14" fmla="*/ 0 60000 65536"/>
                    <a:gd name="T15" fmla="*/ 0 60000 65536"/>
                    <a:gd name="T16" fmla="*/ 0 60000 65536"/>
                    <a:gd name="T17" fmla="*/ 0 60000 65536"/>
                    <a:gd name="T18" fmla="*/ 0 w 243"/>
                    <a:gd name="T19" fmla="*/ 0 h 31"/>
                    <a:gd name="T20" fmla="*/ 243 w 243"/>
                    <a:gd name="T21" fmla="*/ 31 h 31"/>
                  </a:gdLst>
                  <a:ahLst/>
                  <a:cxnLst>
                    <a:cxn ang="T12">
                      <a:pos x="T0" y="T1"/>
                    </a:cxn>
                    <a:cxn ang="T13">
                      <a:pos x="T2" y="T3"/>
                    </a:cxn>
                    <a:cxn ang="T14">
                      <a:pos x="T4" y="T5"/>
                    </a:cxn>
                    <a:cxn ang="T15">
                      <a:pos x="T6" y="T7"/>
                    </a:cxn>
                    <a:cxn ang="T16">
                      <a:pos x="T8" y="T9"/>
                    </a:cxn>
                    <a:cxn ang="T17">
                      <a:pos x="T10" y="T11"/>
                    </a:cxn>
                  </a:cxnLst>
                  <a:rect l="T18" t="T19" r="T20" b="T21"/>
                  <a:pathLst>
                    <a:path w="243" h="31">
                      <a:moveTo>
                        <a:pt x="0" y="0"/>
                      </a:moveTo>
                      <a:lnTo>
                        <a:pt x="0" y="19"/>
                      </a:lnTo>
                      <a:lnTo>
                        <a:pt x="243" y="31"/>
                      </a:lnTo>
                      <a:lnTo>
                        <a:pt x="243" y="0"/>
                      </a:lnTo>
                      <a:lnTo>
                        <a:pt x="0" y="0"/>
                      </a:lnTo>
                      <a:close/>
                    </a:path>
                  </a:pathLst>
                </a:custGeom>
                <a:solidFill>
                  <a:srgbClr val="999999"/>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920" name="Freeform 106"/>
                <p:cNvSpPr>
                  <a:spLocks/>
                </p:cNvSpPr>
                <p:nvPr/>
              </p:nvSpPr>
              <p:spPr bwMode="auto">
                <a:xfrm>
                  <a:off x="581025" y="3033713"/>
                  <a:ext cx="19050" cy="36513"/>
                </a:xfrm>
                <a:custGeom>
                  <a:avLst/>
                  <a:gdLst>
                    <a:gd name="T0" fmla="*/ 2147483647 w 12"/>
                    <a:gd name="T1" fmla="*/ 2147483647 h 23"/>
                    <a:gd name="T2" fmla="*/ 2147483647 w 12"/>
                    <a:gd name="T3" fmla="*/ 2147483647 h 23"/>
                    <a:gd name="T4" fmla="*/ 2147483647 w 12"/>
                    <a:gd name="T5" fmla="*/ 0 h 23"/>
                    <a:gd name="T6" fmla="*/ 0 w 12"/>
                    <a:gd name="T7" fmla="*/ 0 h 23"/>
                    <a:gd name="T8" fmla="*/ 0 w 12"/>
                    <a:gd name="T9" fmla="*/ 2147483647 h 23"/>
                    <a:gd name="T10" fmla="*/ 2147483647 w 12"/>
                    <a:gd name="T11" fmla="*/ 2147483647 h 23"/>
                    <a:gd name="T12" fmla="*/ 0 w 12"/>
                    <a:gd name="T13" fmla="*/ 2147483647 h 23"/>
                    <a:gd name="T14" fmla="*/ 2147483647 w 12"/>
                    <a:gd name="T15" fmla="*/ 2147483647 h 23"/>
                    <a:gd name="T16" fmla="*/ 2147483647 w 12"/>
                    <a:gd name="T17" fmla="*/ 2147483647 h 23"/>
                    <a:gd name="T18" fmla="*/ 2147483647 w 12"/>
                    <a:gd name="T19" fmla="*/ 2147483647 h 23"/>
                    <a:gd name="T20" fmla="*/ 2147483647 w 12"/>
                    <a:gd name="T21" fmla="*/ 2147483647 h 23"/>
                    <a:gd name="T22" fmla="*/ 2147483647 w 12"/>
                    <a:gd name="T23" fmla="*/ 2147483647 h 2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23"/>
                    <a:gd name="T38" fmla="*/ 12 w 12"/>
                    <a:gd name="T39" fmla="*/ 23 h 2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23">
                      <a:moveTo>
                        <a:pt x="8" y="15"/>
                      </a:moveTo>
                      <a:lnTo>
                        <a:pt x="12" y="19"/>
                      </a:lnTo>
                      <a:lnTo>
                        <a:pt x="12" y="0"/>
                      </a:lnTo>
                      <a:lnTo>
                        <a:pt x="0" y="0"/>
                      </a:lnTo>
                      <a:lnTo>
                        <a:pt x="0" y="19"/>
                      </a:lnTo>
                      <a:lnTo>
                        <a:pt x="8" y="23"/>
                      </a:lnTo>
                      <a:lnTo>
                        <a:pt x="0" y="19"/>
                      </a:lnTo>
                      <a:lnTo>
                        <a:pt x="4" y="23"/>
                      </a:lnTo>
                      <a:lnTo>
                        <a:pt x="8" y="23"/>
                      </a:lnTo>
                      <a:lnTo>
                        <a:pt x="12" y="19"/>
                      </a:lnTo>
                      <a:lnTo>
                        <a:pt x="8" y="15"/>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921" name="Freeform 107"/>
                <p:cNvSpPr>
                  <a:spLocks/>
                </p:cNvSpPr>
                <p:nvPr/>
              </p:nvSpPr>
              <p:spPr bwMode="auto">
                <a:xfrm>
                  <a:off x="593725" y="3057525"/>
                  <a:ext cx="392113" cy="31750"/>
                </a:xfrm>
                <a:custGeom>
                  <a:avLst/>
                  <a:gdLst>
                    <a:gd name="T0" fmla="*/ 2147483647 w 247"/>
                    <a:gd name="T1" fmla="*/ 2147483647 h 20"/>
                    <a:gd name="T2" fmla="*/ 2147483647 w 247"/>
                    <a:gd name="T3" fmla="*/ 2147483647 h 20"/>
                    <a:gd name="T4" fmla="*/ 0 w 247"/>
                    <a:gd name="T5" fmla="*/ 0 h 20"/>
                    <a:gd name="T6" fmla="*/ 0 w 247"/>
                    <a:gd name="T7" fmla="*/ 2147483647 h 20"/>
                    <a:gd name="T8" fmla="*/ 2147483647 w 247"/>
                    <a:gd name="T9" fmla="*/ 2147483647 h 20"/>
                    <a:gd name="T10" fmla="*/ 2147483647 w 247"/>
                    <a:gd name="T11" fmla="*/ 2147483647 h 20"/>
                    <a:gd name="T12" fmla="*/ 2147483647 w 247"/>
                    <a:gd name="T13" fmla="*/ 2147483647 h 20"/>
                    <a:gd name="T14" fmla="*/ 2147483647 w 247"/>
                    <a:gd name="T15" fmla="*/ 2147483647 h 20"/>
                    <a:gd name="T16" fmla="*/ 2147483647 w 247"/>
                    <a:gd name="T17" fmla="*/ 2147483647 h 20"/>
                    <a:gd name="T18" fmla="*/ 2147483647 w 247"/>
                    <a:gd name="T19" fmla="*/ 2147483647 h 20"/>
                    <a:gd name="T20" fmla="*/ 2147483647 w 247"/>
                    <a:gd name="T21" fmla="*/ 2147483647 h 20"/>
                    <a:gd name="T22" fmla="*/ 2147483647 w 247"/>
                    <a:gd name="T23" fmla="*/ 2147483647 h 2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47"/>
                    <a:gd name="T37" fmla="*/ 0 h 20"/>
                    <a:gd name="T38" fmla="*/ 247 w 247"/>
                    <a:gd name="T39" fmla="*/ 20 h 2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47" h="20">
                      <a:moveTo>
                        <a:pt x="235" y="16"/>
                      </a:moveTo>
                      <a:lnTo>
                        <a:pt x="243" y="12"/>
                      </a:lnTo>
                      <a:lnTo>
                        <a:pt x="0" y="0"/>
                      </a:lnTo>
                      <a:lnTo>
                        <a:pt x="0" y="8"/>
                      </a:lnTo>
                      <a:lnTo>
                        <a:pt x="243" y="20"/>
                      </a:lnTo>
                      <a:lnTo>
                        <a:pt x="247" y="16"/>
                      </a:lnTo>
                      <a:lnTo>
                        <a:pt x="243" y="20"/>
                      </a:lnTo>
                      <a:lnTo>
                        <a:pt x="247" y="16"/>
                      </a:lnTo>
                      <a:lnTo>
                        <a:pt x="243" y="12"/>
                      </a:lnTo>
                      <a:lnTo>
                        <a:pt x="235" y="16"/>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922" name="Freeform 108"/>
                <p:cNvSpPr>
                  <a:spLocks/>
                </p:cNvSpPr>
                <p:nvPr/>
              </p:nvSpPr>
              <p:spPr bwMode="auto">
                <a:xfrm>
                  <a:off x="966788" y="3027363"/>
                  <a:ext cx="19050" cy="55563"/>
                </a:xfrm>
                <a:custGeom>
                  <a:avLst/>
                  <a:gdLst>
                    <a:gd name="T0" fmla="*/ 2147483647 w 12"/>
                    <a:gd name="T1" fmla="*/ 2147483647 h 35"/>
                    <a:gd name="T2" fmla="*/ 0 w 12"/>
                    <a:gd name="T3" fmla="*/ 2147483647 h 35"/>
                    <a:gd name="T4" fmla="*/ 0 w 12"/>
                    <a:gd name="T5" fmla="*/ 2147483647 h 35"/>
                    <a:gd name="T6" fmla="*/ 2147483647 w 12"/>
                    <a:gd name="T7" fmla="*/ 2147483647 h 35"/>
                    <a:gd name="T8" fmla="*/ 2147483647 w 12"/>
                    <a:gd name="T9" fmla="*/ 2147483647 h 35"/>
                    <a:gd name="T10" fmla="*/ 2147483647 w 12"/>
                    <a:gd name="T11" fmla="*/ 0 h 35"/>
                    <a:gd name="T12" fmla="*/ 2147483647 w 12"/>
                    <a:gd name="T13" fmla="*/ 2147483647 h 35"/>
                    <a:gd name="T14" fmla="*/ 2147483647 w 12"/>
                    <a:gd name="T15" fmla="*/ 2147483647 h 35"/>
                    <a:gd name="T16" fmla="*/ 2147483647 w 12"/>
                    <a:gd name="T17" fmla="*/ 0 h 35"/>
                    <a:gd name="T18" fmla="*/ 2147483647 w 12"/>
                    <a:gd name="T19" fmla="*/ 2147483647 h 35"/>
                    <a:gd name="T20" fmla="*/ 0 w 12"/>
                    <a:gd name="T21" fmla="*/ 2147483647 h 35"/>
                    <a:gd name="T22" fmla="*/ 2147483647 w 12"/>
                    <a:gd name="T23" fmla="*/ 2147483647 h 3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35"/>
                    <a:gd name="T38" fmla="*/ 12 w 12"/>
                    <a:gd name="T39" fmla="*/ 35 h 3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35">
                      <a:moveTo>
                        <a:pt x="8" y="11"/>
                      </a:moveTo>
                      <a:lnTo>
                        <a:pt x="0" y="4"/>
                      </a:lnTo>
                      <a:lnTo>
                        <a:pt x="0" y="35"/>
                      </a:lnTo>
                      <a:lnTo>
                        <a:pt x="12" y="35"/>
                      </a:lnTo>
                      <a:lnTo>
                        <a:pt x="12" y="4"/>
                      </a:lnTo>
                      <a:lnTo>
                        <a:pt x="8" y="0"/>
                      </a:lnTo>
                      <a:lnTo>
                        <a:pt x="12" y="4"/>
                      </a:lnTo>
                      <a:lnTo>
                        <a:pt x="8" y="4"/>
                      </a:lnTo>
                      <a:lnTo>
                        <a:pt x="8" y="0"/>
                      </a:lnTo>
                      <a:lnTo>
                        <a:pt x="4" y="4"/>
                      </a:lnTo>
                      <a:lnTo>
                        <a:pt x="0" y="4"/>
                      </a:lnTo>
                      <a:lnTo>
                        <a:pt x="8" y="11"/>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923" name="Freeform 109"/>
                <p:cNvSpPr>
                  <a:spLocks/>
                </p:cNvSpPr>
                <p:nvPr/>
              </p:nvSpPr>
              <p:spPr bwMode="auto">
                <a:xfrm>
                  <a:off x="581025" y="3027363"/>
                  <a:ext cx="398463" cy="17463"/>
                </a:xfrm>
                <a:custGeom>
                  <a:avLst/>
                  <a:gdLst>
                    <a:gd name="T0" fmla="*/ 2147483647 w 251"/>
                    <a:gd name="T1" fmla="*/ 2147483647 h 11"/>
                    <a:gd name="T2" fmla="*/ 2147483647 w 251"/>
                    <a:gd name="T3" fmla="*/ 2147483647 h 11"/>
                    <a:gd name="T4" fmla="*/ 2147483647 w 251"/>
                    <a:gd name="T5" fmla="*/ 2147483647 h 11"/>
                    <a:gd name="T6" fmla="*/ 2147483647 w 251"/>
                    <a:gd name="T7" fmla="*/ 0 h 11"/>
                    <a:gd name="T8" fmla="*/ 2147483647 w 251"/>
                    <a:gd name="T9" fmla="*/ 0 h 11"/>
                    <a:gd name="T10" fmla="*/ 0 w 251"/>
                    <a:gd name="T11" fmla="*/ 2147483647 h 11"/>
                    <a:gd name="T12" fmla="*/ 2147483647 w 251"/>
                    <a:gd name="T13" fmla="*/ 0 h 11"/>
                    <a:gd name="T14" fmla="*/ 2147483647 w 251"/>
                    <a:gd name="T15" fmla="*/ 2147483647 h 11"/>
                    <a:gd name="T16" fmla="*/ 0 w 251"/>
                    <a:gd name="T17" fmla="*/ 2147483647 h 11"/>
                    <a:gd name="T18" fmla="*/ 2147483647 w 251"/>
                    <a:gd name="T19" fmla="*/ 2147483647 h 11"/>
                    <a:gd name="T20" fmla="*/ 2147483647 w 251"/>
                    <a:gd name="T21" fmla="*/ 2147483647 h 11"/>
                    <a:gd name="T22" fmla="*/ 2147483647 w 251"/>
                    <a:gd name="T23" fmla="*/ 2147483647 h 1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51"/>
                    <a:gd name="T37" fmla="*/ 0 h 11"/>
                    <a:gd name="T38" fmla="*/ 251 w 251"/>
                    <a:gd name="T39" fmla="*/ 11 h 1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51" h="11">
                      <a:moveTo>
                        <a:pt x="12" y="4"/>
                      </a:moveTo>
                      <a:lnTo>
                        <a:pt x="8" y="11"/>
                      </a:lnTo>
                      <a:lnTo>
                        <a:pt x="251" y="11"/>
                      </a:lnTo>
                      <a:lnTo>
                        <a:pt x="251" y="0"/>
                      </a:lnTo>
                      <a:lnTo>
                        <a:pt x="8" y="0"/>
                      </a:lnTo>
                      <a:lnTo>
                        <a:pt x="0" y="4"/>
                      </a:lnTo>
                      <a:lnTo>
                        <a:pt x="8" y="0"/>
                      </a:lnTo>
                      <a:lnTo>
                        <a:pt x="4" y="4"/>
                      </a:lnTo>
                      <a:lnTo>
                        <a:pt x="0" y="4"/>
                      </a:lnTo>
                      <a:lnTo>
                        <a:pt x="4" y="7"/>
                      </a:lnTo>
                      <a:lnTo>
                        <a:pt x="8" y="11"/>
                      </a:lnTo>
                      <a:lnTo>
                        <a:pt x="12" y="4"/>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924" name="Freeform 110"/>
                <p:cNvSpPr>
                  <a:spLocks/>
                </p:cNvSpPr>
                <p:nvPr/>
              </p:nvSpPr>
              <p:spPr bwMode="auto">
                <a:xfrm>
                  <a:off x="200025" y="3063875"/>
                  <a:ext cx="812800" cy="212725"/>
                </a:xfrm>
                <a:custGeom>
                  <a:avLst/>
                  <a:gdLst>
                    <a:gd name="T0" fmla="*/ 2147483647 w 512"/>
                    <a:gd name="T1" fmla="*/ 2147483647 h 134"/>
                    <a:gd name="T2" fmla="*/ 2147483647 w 512"/>
                    <a:gd name="T3" fmla="*/ 0 h 134"/>
                    <a:gd name="T4" fmla="*/ 2147483647 w 512"/>
                    <a:gd name="T5" fmla="*/ 0 h 134"/>
                    <a:gd name="T6" fmla="*/ 2147483647 w 512"/>
                    <a:gd name="T7" fmla="*/ 2147483647 h 134"/>
                    <a:gd name="T8" fmla="*/ 2147483647 w 512"/>
                    <a:gd name="T9" fmla="*/ 2147483647 h 134"/>
                    <a:gd name="T10" fmla="*/ 2147483647 w 512"/>
                    <a:gd name="T11" fmla="*/ 2147483647 h 134"/>
                    <a:gd name="T12" fmla="*/ 2147483647 w 512"/>
                    <a:gd name="T13" fmla="*/ 2147483647 h 134"/>
                    <a:gd name="T14" fmla="*/ 2147483647 w 512"/>
                    <a:gd name="T15" fmla="*/ 2147483647 h 134"/>
                    <a:gd name="T16" fmla="*/ 2147483647 w 512"/>
                    <a:gd name="T17" fmla="*/ 2147483647 h 134"/>
                    <a:gd name="T18" fmla="*/ 2147483647 w 512"/>
                    <a:gd name="T19" fmla="*/ 2147483647 h 134"/>
                    <a:gd name="T20" fmla="*/ 2147483647 w 512"/>
                    <a:gd name="T21" fmla="*/ 2147483647 h 134"/>
                    <a:gd name="T22" fmla="*/ 2147483647 w 512"/>
                    <a:gd name="T23" fmla="*/ 2147483647 h 134"/>
                    <a:gd name="T24" fmla="*/ 2147483647 w 512"/>
                    <a:gd name="T25" fmla="*/ 2147483647 h 134"/>
                    <a:gd name="T26" fmla="*/ 2147483647 w 512"/>
                    <a:gd name="T27" fmla="*/ 2147483647 h 134"/>
                    <a:gd name="T28" fmla="*/ 2147483647 w 512"/>
                    <a:gd name="T29" fmla="*/ 2147483647 h 134"/>
                    <a:gd name="T30" fmla="*/ 2147483647 w 512"/>
                    <a:gd name="T31" fmla="*/ 2147483647 h 134"/>
                    <a:gd name="T32" fmla="*/ 2147483647 w 512"/>
                    <a:gd name="T33" fmla="*/ 2147483647 h 134"/>
                    <a:gd name="T34" fmla="*/ 2147483647 w 512"/>
                    <a:gd name="T35" fmla="*/ 2147483647 h 134"/>
                    <a:gd name="T36" fmla="*/ 2147483647 w 512"/>
                    <a:gd name="T37" fmla="*/ 2147483647 h 134"/>
                    <a:gd name="T38" fmla="*/ 2147483647 w 512"/>
                    <a:gd name="T39" fmla="*/ 2147483647 h 134"/>
                    <a:gd name="T40" fmla="*/ 2147483647 w 512"/>
                    <a:gd name="T41" fmla="*/ 2147483647 h 134"/>
                    <a:gd name="T42" fmla="*/ 2147483647 w 512"/>
                    <a:gd name="T43" fmla="*/ 2147483647 h 134"/>
                    <a:gd name="T44" fmla="*/ 2147483647 w 512"/>
                    <a:gd name="T45" fmla="*/ 2147483647 h 134"/>
                    <a:gd name="T46" fmla="*/ 2147483647 w 512"/>
                    <a:gd name="T47" fmla="*/ 2147483647 h 134"/>
                    <a:gd name="T48" fmla="*/ 2147483647 w 512"/>
                    <a:gd name="T49" fmla="*/ 2147483647 h 134"/>
                    <a:gd name="T50" fmla="*/ 0 w 512"/>
                    <a:gd name="T51" fmla="*/ 2147483647 h 134"/>
                    <a:gd name="T52" fmla="*/ 2147483647 w 512"/>
                    <a:gd name="T53" fmla="*/ 2147483647 h 134"/>
                    <a:gd name="T54" fmla="*/ 2147483647 w 512"/>
                    <a:gd name="T55" fmla="*/ 2147483647 h 134"/>
                    <a:gd name="T56" fmla="*/ 2147483647 w 512"/>
                    <a:gd name="T57" fmla="*/ 2147483647 h 134"/>
                    <a:gd name="T58" fmla="*/ 2147483647 w 512"/>
                    <a:gd name="T59" fmla="*/ 2147483647 h 134"/>
                    <a:gd name="T60" fmla="*/ 2147483647 w 512"/>
                    <a:gd name="T61" fmla="*/ 2147483647 h 134"/>
                    <a:gd name="T62" fmla="*/ 2147483647 w 512"/>
                    <a:gd name="T63" fmla="*/ 2147483647 h 134"/>
                    <a:gd name="T64" fmla="*/ 2147483647 w 512"/>
                    <a:gd name="T65" fmla="*/ 2147483647 h 134"/>
                    <a:gd name="T66" fmla="*/ 2147483647 w 512"/>
                    <a:gd name="T67" fmla="*/ 2147483647 h 134"/>
                    <a:gd name="T68" fmla="*/ 2147483647 w 512"/>
                    <a:gd name="T69" fmla="*/ 2147483647 h 134"/>
                    <a:gd name="T70" fmla="*/ 2147483647 w 512"/>
                    <a:gd name="T71" fmla="*/ 2147483647 h 134"/>
                    <a:gd name="T72" fmla="*/ 2147483647 w 512"/>
                    <a:gd name="T73" fmla="*/ 2147483647 h 134"/>
                    <a:gd name="T74" fmla="*/ 2147483647 w 512"/>
                    <a:gd name="T75" fmla="*/ 2147483647 h 134"/>
                    <a:gd name="T76" fmla="*/ 2147483647 w 512"/>
                    <a:gd name="T77" fmla="*/ 2147483647 h 134"/>
                    <a:gd name="T78" fmla="*/ 2147483647 w 512"/>
                    <a:gd name="T79" fmla="*/ 2147483647 h 134"/>
                    <a:gd name="T80" fmla="*/ 2147483647 w 512"/>
                    <a:gd name="T81" fmla="*/ 2147483647 h 134"/>
                    <a:gd name="T82" fmla="*/ 2147483647 w 512"/>
                    <a:gd name="T83" fmla="*/ 2147483647 h 134"/>
                    <a:gd name="T84" fmla="*/ 2147483647 w 512"/>
                    <a:gd name="T85" fmla="*/ 2147483647 h 134"/>
                    <a:gd name="T86" fmla="*/ 2147483647 w 512"/>
                    <a:gd name="T87" fmla="*/ 2147483647 h 134"/>
                    <a:gd name="T88" fmla="*/ 2147483647 w 512"/>
                    <a:gd name="T89" fmla="*/ 2147483647 h 134"/>
                    <a:gd name="T90" fmla="*/ 2147483647 w 512"/>
                    <a:gd name="T91" fmla="*/ 2147483647 h 134"/>
                    <a:gd name="T92" fmla="*/ 2147483647 w 512"/>
                    <a:gd name="T93" fmla="*/ 2147483647 h 134"/>
                    <a:gd name="T94" fmla="*/ 2147483647 w 512"/>
                    <a:gd name="T95" fmla="*/ 2147483647 h 134"/>
                    <a:gd name="T96" fmla="*/ 2147483647 w 512"/>
                    <a:gd name="T97" fmla="*/ 2147483647 h 134"/>
                    <a:gd name="T98" fmla="*/ 2147483647 w 512"/>
                    <a:gd name="T99" fmla="*/ 2147483647 h 134"/>
                    <a:gd name="T100" fmla="*/ 2147483647 w 512"/>
                    <a:gd name="T101" fmla="*/ 2147483647 h 134"/>
                    <a:gd name="T102" fmla="*/ 2147483647 w 512"/>
                    <a:gd name="T103" fmla="*/ 2147483647 h 134"/>
                    <a:gd name="T104" fmla="*/ 2147483647 w 512"/>
                    <a:gd name="T105" fmla="*/ 2147483647 h 134"/>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512"/>
                    <a:gd name="T160" fmla="*/ 0 h 134"/>
                    <a:gd name="T161" fmla="*/ 512 w 512"/>
                    <a:gd name="T162" fmla="*/ 134 h 134"/>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512" h="134">
                      <a:moveTo>
                        <a:pt x="512" y="40"/>
                      </a:moveTo>
                      <a:lnTo>
                        <a:pt x="151" y="0"/>
                      </a:lnTo>
                      <a:lnTo>
                        <a:pt x="146" y="4"/>
                      </a:lnTo>
                      <a:lnTo>
                        <a:pt x="142" y="4"/>
                      </a:lnTo>
                      <a:lnTo>
                        <a:pt x="134" y="8"/>
                      </a:lnTo>
                      <a:lnTo>
                        <a:pt x="122" y="16"/>
                      </a:lnTo>
                      <a:lnTo>
                        <a:pt x="110" y="20"/>
                      </a:lnTo>
                      <a:lnTo>
                        <a:pt x="98" y="24"/>
                      </a:lnTo>
                      <a:lnTo>
                        <a:pt x="82" y="28"/>
                      </a:lnTo>
                      <a:lnTo>
                        <a:pt x="69" y="36"/>
                      </a:lnTo>
                      <a:lnTo>
                        <a:pt x="61" y="40"/>
                      </a:lnTo>
                      <a:lnTo>
                        <a:pt x="53" y="40"/>
                      </a:lnTo>
                      <a:lnTo>
                        <a:pt x="49" y="44"/>
                      </a:lnTo>
                      <a:lnTo>
                        <a:pt x="45" y="44"/>
                      </a:lnTo>
                      <a:lnTo>
                        <a:pt x="41" y="44"/>
                      </a:lnTo>
                      <a:lnTo>
                        <a:pt x="37" y="47"/>
                      </a:lnTo>
                      <a:lnTo>
                        <a:pt x="29" y="47"/>
                      </a:lnTo>
                      <a:lnTo>
                        <a:pt x="25" y="51"/>
                      </a:lnTo>
                      <a:lnTo>
                        <a:pt x="17" y="51"/>
                      </a:lnTo>
                      <a:lnTo>
                        <a:pt x="13" y="55"/>
                      </a:lnTo>
                      <a:lnTo>
                        <a:pt x="8" y="55"/>
                      </a:lnTo>
                      <a:lnTo>
                        <a:pt x="4" y="59"/>
                      </a:lnTo>
                      <a:lnTo>
                        <a:pt x="0" y="59"/>
                      </a:lnTo>
                      <a:lnTo>
                        <a:pt x="349" y="134"/>
                      </a:lnTo>
                      <a:lnTo>
                        <a:pt x="353" y="134"/>
                      </a:lnTo>
                      <a:lnTo>
                        <a:pt x="353" y="130"/>
                      </a:lnTo>
                      <a:lnTo>
                        <a:pt x="357" y="130"/>
                      </a:lnTo>
                      <a:lnTo>
                        <a:pt x="366" y="126"/>
                      </a:lnTo>
                      <a:lnTo>
                        <a:pt x="374" y="122"/>
                      </a:lnTo>
                      <a:lnTo>
                        <a:pt x="378" y="118"/>
                      </a:lnTo>
                      <a:lnTo>
                        <a:pt x="386" y="114"/>
                      </a:lnTo>
                      <a:lnTo>
                        <a:pt x="394" y="114"/>
                      </a:lnTo>
                      <a:lnTo>
                        <a:pt x="402" y="110"/>
                      </a:lnTo>
                      <a:lnTo>
                        <a:pt x="406" y="106"/>
                      </a:lnTo>
                      <a:lnTo>
                        <a:pt x="414" y="106"/>
                      </a:lnTo>
                      <a:lnTo>
                        <a:pt x="418" y="103"/>
                      </a:lnTo>
                      <a:lnTo>
                        <a:pt x="426" y="99"/>
                      </a:lnTo>
                      <a:lnTo>
                        <a:pt x="430" y="95"/>
                      </a:lnTo>
                      <a:lnTo>
                        <a:pt x="439" y="91"/>
                      </a:lnTo>
                      <a:lnTo>
                        <a:pt x="447" y="87"/>
                      </a:lnTo>
                      <a:lnTo>
                        <a:pt x="455" y="83"/>
                      </a:lnTo>
                      <a:lnTo>
                        <a:pt x="463" y="75"/>
                      </a:lnTo>
                      <a:lnTo>
                        <a:pt x="471" y="67"/>
                      </a:lnTo>
                      <a:lnTo>
                        <a:pt x="483" y="63"/>
                      </a:lnTo>
                      <a:lnTo>
                        <a:pt x="487" y="59"/>
                      </a:lnTo>
                      <a:lnTo>
                        <a:pt x="495" y="51"/>
                      </a:lnTo>
                      <a:lnTo>
                        <a:pt x="499" y="47"/>
                      </a:lnTo>
                      <a:lnTo>
                        <a:pt x="512" y="40"/>
                      </a:lnTo>
                      <a:close/>
                    </a:path>
                  </a:pathLst>
                </a:custGeom>
                <a:solidFill>
                  <a:srgbClr val="999999"/>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925" name="Freeform 111"/>
                <p:cNvSpPr>
                  <a:spLocks/>
                </p:cNvSpPr>
                <p:nvPr/>
              </p:nvSpPr>
              <p:spPr bwMode="auto">
                <a:xfrm>
                  <a:off x="431800" y="3057525"/>
                  <a:ext cx="581025" cy="76200"/>
                </a:xfrm>
                <a:custGeom>
                  <a:avLst/>
                  <a:gdLst>
                    <a:gd name="T0" fmla="*/ 2147483647 w 366"/>
                    <a:gd name="T1" fmla="*/ 2147483647 h 48"/>
                    <a:gd name="T2" fmla="*/ 2147483647 w 366"/>
                    <a:gd name="T3" fmla="*/ 2147483647 h 48"/>
                    <a:gd name="T4" fmla="*/ 2147483647 w 366"/>
                    <a:gd name="T5" fmla="*/ 2147483647 h 48"/>
                    <a:gd name="T6" fmla="*/ 2147483647 w 366"/>
                    <a:gd name="T7" fmla="*/ 2147483647 h 48"/>
                    <a:gd name="T8" fmla="*/ 2147483647 w 366"/>
                    <a:gd name="T9" fmla="*/ 0 h 48"/>
                    <a:gd name="T10" fmla="*/ 2147483647 w 366"/>
                    <a:gd name="T11" fmla="*/ 0 h 48"/>
                    <a:gd name="T12" fmla="*/ 2147483647 w 366"/>
                    <a:gd name="T13" fmla="*/ 0 h 48"/>
                    <a:gd name="T14" fmla="*/ 2147483647 w 366"/>
                    <a:gd name="T15" fmla="*/ 0 h 48"/>
                    <a:gd name="T16" fmla="*/ 0 w 366"/>
                    <a:gd name="T17" fmla="*/ 2147483647 h 48"/>
                    <a:gd name="T18" fmla="*/ 0 w 366"/>
                    <a:gd name="T19" fmla="*/ 2147483647 h 48"/>
                    <a:gd name="T20" fmla="*/ 2147483647 w 366"/>
                    <a:gd name="T21" fmla="*/ 2147483647 h 48"/>
                    <a:gd name="T22" fmla="*/ 2147483647 w 366"/>
                    <a:gd name="T23" fmla="*/ 2147483647 h 4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66"/>
                    <a:gd name="T37" fmla="*/ 0 h 48"/>
                    <a:gd name="T38" fmla="*/ 366 w 366"/>
                    <a:gd name="T39" fmla="*/ 48 h 4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66" h="48">
                      <a:moveTo>
                        <a:pt x="9" y="8"/>
                      </a:moveTo>
                      <a:lnTo>
                        <a:pt x="5" y="8"/>
                      </a:lnTo>
                      <a:lnTo>
                        <a:pt x="366" y="48"/>
                      </a:lnTo>
                      <a:lnTo>
                        <a:pt x="366" y="40"/>
                      </a:lnTo>
                      <a:lnTo>
                        <a:pt x="9" y="0"/>
                      </a:lnTo>
                      <a:lnTo>
                        <a:pt x="5" y="0"/>
                      </a:lnTo>
                      <a:lnTo>
                        <a:pt x="9" y="0"/>
                      </a:lnTo>
                      <a:lnTo>
                        <a:pt x="5" y="0"/>
                      </a:lnTo>
                      <a:lnTo>
                        <a:pt x="0" y="4"/>
                      </a:lnTo>
                      <a:lnTo>
                        <a:pt x="0" y="8"/>
                      </a:lnTo>
                      <a:lnTo>
                        <a:pt x="5" y="8"/>
                      </a:lnTo>
                      <a:lnTo>
                        <a:pt x="9" y="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926" name="Freeform 112"/>
                <p:cNvSpPr>
                  <a:spLocks/>
                </p:cNvSpPr>
                <p:nvPr/>
              </p:nvSpPr>
              <p:spPr bwMode="auto">
                <a:xfrm>
                  <a:off x="330200" y="3057525"/>
                  <a:ext cx="115888" cy="63500"/>
                </a:xfrm>
                <a:custGeom>
                  <a:avLst/>
                  <a:gdLst>
                    <a:gd name="T0" fmla="*/ 2147483647 w 73"/>
                    <a:gd name="T1" fmla="*/ 2147483647 h 40"/>
                    <a:gd name="T2" fmla="*/ 2147483647 w 73"/>
                    <a:gd name="T3" fmla="*/ 2147483647 h 40"/>
                    <a:gd name="T4" fmla="*/ 2147483647 w 73"/>
                    <a:gd name="T5" fmla="*/ 2147483647 h 40"/>
                    <a:gd name="T6" fmla="*/ 2147483647 w 73"/>
                    <a:gd name="T7" fmla="*/ 2147483647 h 40"/>
                    <a:gd name="T8" fmla="*/ 2147483647 w 73"/>
                    <a:gd name="T9" fmla="*/ 2147483647 h 40"/>
                    <a:gd name="T10" fmla="*/ 2147483647 w 73"/>
                    <a:gd name="T11" fmla="*/ 2147483647 h 40"/>
                    <a:gd name="T12" fmla="*/ 2147483647 w 73"/>
                    <a:gd name="T13" fmla="*/ 2147483647 h 40"/>
                    <a:gd name="T14" fmla="*/ 2147483647 w 73"/>
                    <a:gd name="T15" fmla="*/ 2147483647 h 40"/>
                    <a:gd name="T16" fmla="*/ 2147483647 w 73"/>
                    <a:gd name="T17" fmla="*/ 2147483647 h 40"/>
                    <a:gd name="T18" fmla="*/ 2147483647 w 73"/>
                    <a:gd name="T19" fmla="*/ 2147483647 h 40"/>
                    <a:gd name="T20" fmla="*/ 2147483647 w 73"/>
                    <a:gd name="T21" fmla="*/ 0 h 40"/>
                    <a:gd name="T22" fmla="*/ 2147483647 w 73"/>
                    <a:gd name="T23" fmla="*/ 0 h 40"/>
                    <a:gd name="T24" fmla="*/ 2147483647 w 73"/>
                    <a:gd name="T25" fmla="*/ 2147483647 h 40"/>
                    <a:gd name="T26" fmla="*/ 2147483647 w 73"/>
                    <a:gd name="T27" fmla="*/ 2147483647 h 40"/>
                    <a:gd name="T28" fmla="*/ 2147483647 w 73"/>
                    <a:gd name="T29" fmla="*/ 2147483647 h 40"/>
                    <a:gd name="T30" fmla="*/ 2147483647 w 73"/>
                    <a:gd name="T31" fmla="*/ 2147483647 h 40"/>
                    <a:gd name="T32" fmla="*/ 2147483647 w 73"/>
                    <a:gd name="T33" fmla="*/ 2147483647 h 40"/>
                    <a:gd name="T34" fmla="*/ 2147483647 w 73"/>
                    <a:gd name="T35" fmla="*/ 2147483647 h 40"/>
                    <a:gd name="T36" fmla="*/ 0 w 73"/>
                    <a:gd name="T37" fmla="*/ 2147483647 h 40"/>
                    <a:gd name="T38" fmla="*/ 0 w 73"/>
                    <a:gd name="T39" fmla="*/ 2147483647 h 40"/>
                    <a:gd name="T40" fmla="*/ 2147483647 w 73"/>
                    <a:gd name="T41" fmla="*/ 2147483647 h 4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73"/>
                    <a:gd name="T64" fmla="*/ 0 h 40"/>
                    <a:gd name="T65" fmla="*/ 73 w 73"/>
                    <a:gd name="T66" fmla="*/ 40 h 40"/>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73" h="40">
                      <a:moveTo>
                        <a:pt x="4" y="40"/>
                      </a:moveTo>
                      <a:lnTo>
                        <a:pt x="4" y="40"/>
                      </a:lnTo>
                      <a:lnTo>
                        <a:pt x="16" y="32"/>
                      </a:lnTo>
                      <a:lnTo>
                        <a:pt x="32" y="28"/>
                      </a:lnTo>
                      <a:lnTo>
                        <a:pt x="44" y="24"/>
                      </a:lnTo>
                      <a:lnTo>
                        <a:pt x="52" y="20"/>
                      </a:lnTo>
                      <a:lnTo>
                        <a:pt x="60" y="12"/>
                      </a:lnTo>
                      <a:lnTo>
                        <a:pt x="69" y="12"/>
                      </a:lnTo>
                      <a:lnTo>
                        <a:pt x="73" y="8"/>
                      </a:lnTo>
                      <a:lnTo>
                        <a:pt x="69" y="0"/>
                      </a:lnTo>
                      <a:lnTo>
                        <a:pt x="64" y="4"/>
                      </a:lnTo>
                      <a:lnTo>
                        <a:pt x="56" y="4"/>
                      </a:lnTo>
                      <a:lnTo>
                        <a:pt x="48" y="8"/>
                      </a:lnTo>
                      <a:lnTo>
                        <a:pt x="40" y="12"/>
                      </a:lnTo>
                      <a:lnTo>
                        <a:pt x="28" y="20"/>
                      </a:lnTo>
                      <a:lnTo>
                        <a:pt x="12" y="24"/>
                      </a:lnTo>
                      <a:lnTo>
                        <a:pt x="0" y="28"/>
                      </a:lnTo>
                      <a:lnTo>
                        <a:pt x="4" y="4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927" name="Freeform 113"/>
                <p:cNvSpPr>
                  <a:spLocks/>
                </p:cNvSpPr>
                <p:nvPr/>
              </p:nvSpPr>
              <p:spPr bwMode="auto">
                <a:xfrm>
                  <a:off x="246063" y="3101975"/>
                  <a:ext cx="90488" cy="42863"/>
                </a:xfrm>
                <a:custGeom>
                  <a:avLst/>
                  <a:gdLst>
                    <a:gd name="T0" fmla="*/ 2147483647 w 57"/>
                    <a:gd name="T1" fmla="*/ 2147483647 h 27"/>
                    <a:gd name="T2" fmla="*/ 2147483647 w 57"/>
                    <a:gd name="T3" fmla="*/ 2147483647 h 27"/>
                    <a:gd name="T4" fmla="*/ 2147483647 w 57"/>
                    <a:gd name="T5" fmla="*/ 2147483647 h 27"/>
                    <a:gd name="T6" fmla="*/ 2147483647 w 57"/>
                    <a:gd name="T7" fmla="*/ 2147483647 h 27"/>
                    <a:gd name="T8" fmla="*/ 2147483647 w 57"/>
                    <a:gd name="T9" fmla="*/ 2147483647 h 27"/>
                    <a:gd name="T10" fmla="*/ 2147483647 w 57"/>
                    <a:gd name="T11" fmla="*/ 2147483647 h 27"/>
                    <a:gd name="T12" fmla="*/ 2147483647 w 57"/>
                    <a:gd name="T13" fmla="*/ 2147483647 h 27"/>
                    <a:gd name="T14" fmla="*/ 2147483647 w 57"/>
                    <a:gd name="T15" fmla="*/ 2147483647 h 27"/>
                    <a:gd name="T16" fmla="*/ 2147483647 w 57"/>
                    <a:gd name="T17" fmla="*/ 2147483647 h 27"/>
                    <a:gd name="T18" fmla="*/ 2147483647 w 57"/>
                    <a:gd name="T19" fmla="*/ 2147483647 h 27"/>
                    <a:gd name="T20" fmla="*/ 2147483647 w 57"/>
                    <a:gd name="T21" fmla="*/ 0 h 27"/>
                    <a:gd name="T22" fmla="*/ 2147483647 w 57"/>
                    <a:gd name="T23" fmla="*/ 2147483647 h 27"/>
                    <a:gd name="T24" fmla="*/ 2147483647 w 57"/>
                    <a:gd name="T25" fmla="*/ 2147483647 h 27"/>
                    <a:gd name="T26" fmla="*/ 2147483647 w 57"/>
                    <a:gd name="T27" fmla="*/ 2147483647 h 27"/>
                    <a:gd name="T28" fmla="*/ 2147483647 w 57"/>
                    <a:gd name="T29" fmla="*/ 2147483647 h 27"/>
                    <a:gd name="T30" fmla="*/ 2147483647 w 57"/>
                    <a:gd name="T31" fmla="*/ 2147483647 h 27"/>
                    <a:gd name="T32" fmla="*/ 2147483647 w 57"/>
                    <a:gd name="T33" fmla="*/ 2147483647 h 27"/>
                    <a:gd name="T34" fmla="*/ 2147483647 w 57"/>
                    <a:gd name="T35" fmla="*/ 2147483647 h 27"/>
                    <a:gd name="T36" fmla="*/ 0 w 57"/>
                    <a:gd name="T37" fmla="*/ 2147483647 h 27"/>
                    <a:gd name="T38" fmla="*/ 0 w 57"/>
                    <a:gd name="T39" fmla="*/ 2147483647 h 27"/>
                    <a:gd name="T40" fmla="*/ 2147483647 w 57"/>
                    <a:gd name="T41" fmla="*/ 2147483647 h 2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57"/>
                    <a:gd name="T64" fmla="*/ 0 h 27"/>
                    <a:gd name="T65" fmla="*/ 57 w 57"/>
                    <a:gd name="T66" fmla="*/ 27 h 27"/>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57" h="27">
                      <a:moveTo>
                        <a:pt x="4" y="27"/>
                      </a:moveTo>
                      <a:lnTo>
                        <a:pt x="4" y="27"/>
                      </a:lnTo>
                      <a:lnTo>
                        <a:pt x="8" y="27"/>
                      </a:lnTo>
                      <a:lnTo>
                        <a:pt x="12" y="23"/>
                      </a:lnTo>
                      <a:lnTo>
                        <a:pt x="16" y="23"/>
                      </a:lnTo>
                      <a:lnTo>
                        <a:pt x="20" y="23"/>
                      </a:lnTo>
                      <a:lnTo>
                        <a:pt x="24" y="20"/>
                      </a:lnTo>
                      <a:lnTo>
                        <a:pt x="32" y="20"/>
                      </a:lnTo>
                      <a:lnTo>
                        <a:pt x="40" y="16"/>
                      </a:lnTo>
                      <a:lnTo>
                        <a:pt x="57" y="12"/>
                      </a:lnTo>
                      <a:lnTo>
                        <a:pt x="53" y="0"/>
                      </a:lnTo>
                      <a:lnTo>
                        <a:pt x="40" y="4"/>
                      </a:lnTo>
                      <a:lnTo>
                        <a:pt x="28" y="8"/>
                      </a:lnTo>
                      <a:lnTo>
                        <a:pt x="20" y="12"/>
                      </a:lnTo>
                      <a:lnTo>
                        <a:pt x="16" y="12"/>
                      </a:lnTo>
                      <a:lnTo>
                        <a:pt x="12" y="16"/>
                      </a:lnTo>
                      <a:lnTo>
                        <a:pt x="8" y="16"/>
                      </a:lnTo>
                      <a:lnTo>
                        <a:pt x="4" y="16"/>
                      </a:lnTo>
                      <a:lnTo>
                        <a:pt x="0" y="20"/>
                      </a:lnTo>
                      <a:lnTo>
                        <a:pt x="4" y="27"/>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928" name="Freeform 114"/>
                <p:cNvSpPr>
                  <a:spLocks/>
                </p:cNvSpPr>
                <p:nvPr/>
              </p:nvSpPr>
              <p:spPr bwMode="auto">
                <a:xfrm>
                  <a:off x="193675" y="3133725"/>
                  <a:ext cx="58738" cy="30163"/>
                </a:xfrm>
                <a:custGeom>
                  <a:avLst/>
                  <a:gdLst>
                    <a:gd name="T0" fmla="*/ 2147483647 w 37"/>
                    <a:gd name="T1" fmla="*/ 2147483647 h 19"/>
                    <a:gd name="T2" fmla="*/ 2147483647 w 37"/>
                    <a:gd name="T3" fmla="*/ 2147483647 h 19"/>
                    <a:gd name="T4" fmla="*/ 2147483647 w 37"/>
                    <a:gd name="T5" fmla="*/ 2147483647 h 19"/>
                    <a:gd name="T6" fmla="*/ 2147483647 w 37"/>
                    <a:gd name="T7" fmla="*/ 2147483647 h 19"/>
                    <a:gd name="T8" fmla="*/ 2147483647 w 37"/>
                    <a:gd name="T9" fmla="*/ 2147483647 h 19"/>
                    <a:gd name="T10" fmla="*/ 2147483647 w 37"/>
                    <a:gd name="T11" fmla="*/ 2147483647 h 19"/>
                    <a:gd name="T12" fmla="*/ 2147483647 w 37"/>
                    <a:gd name="T13" fmla="*/ 2147483647 h 19"/>
                    <a:gd name="T14" fmla="*/ 2147483647 w 37"/>
                    <a:gd name="T15" fmla="*/ 2147483647 h 19"/>
                    <a:gd name="T16" fmla="*/ 2147483647 w 37"/>
                    <a:gd name="T17" fmla="*/ 2147483647 h 19"/>
                    <a:gd name="T18" fmla="*/ 2147483647 w 37"/>
                    <a:gd name="T19" fmla="*/ 2147483647 h 19"/>
                    <a:gd name="T20" fmla="*/ 2147483647 w 37"/>
                    <a:gd name="T21" fmla="*/ 0 h 19"/>
                    <a:gd name="T22" fmla="*/ 2147483647 w 37"/>
                    <a:gd name="T23" fmla="*/ 2147483647 h 19"/>
                    <a:gd name="T24" fmla="*/ 2147483647 w 37"/>
                    <a:gd name="T25" fmla="*/ 2147483647 h 19"/>
                    <a:gd name="T26" fmla="*/ 2147483647 w 37"/>
                    <a:gd name="T27" fmla="*/ 2147483647 h 19"/>
                    <a:gd name="T28" fmla="*/ 2147483647 w 37"/>
                    <a:gd name="T29" fmla="*/ 2147483647 h 19"/>
                    <a:gd name="T30" fmla="*/ 2147483647 w 37"/>
                    <a:gd name="T31" fmla="*/ 2147483647 h 19"/>
                    <a:gd name="T32" fmla="*/ 2147483647 w 37"/>
                    <a:gd name="T33" fmla="*/ 2147483647 h 19"/>
                    <a:gd name="T34" fmla="*/ 2147483647 w 37"/>
                    <a:gd name="T35" fmla="*/ 2147483647 h 19"/>
                    <a:gd name="T36" fmla="*/ 2147483647 w 37"/>
                    <a:gd name="T37" fmla="*/ 2147483647 h 19"/>
                    <a:gd name="T38" fmla="*/ 2147483647 w 37"/>
                    <a:gd name="T39" fmla="*/ 2147483647 h 19"/>
                    <a:gd name="T40" fmla="*/ 2147483647 w 37"/>
                    <a:gd name="T41" fmla="*/ 2147483647 h 19"/>
                    <a:gd name="T42" fmla="*/ 0 w 37"/>
                    <a:gd name="T43" fmla="*/ 2147483647 h 19"/>
                    <a:gd name="T44" fmla="*/ 0 w 37"/>
                    <a:gd name="T45" fmla="*/ 2147483647 h 19"/>
                    <a:gd name="T46" fmla="*/ 2147483647 w 37"/>
                    <a:gd name="T47" fmla="*/ 2147483647 h 19"/>
                    <a:gd name="T48" fmla="*/ 2147483647 w 37"/>
                    <a:gd name="T49" fmla="*/ 2147483647 h 19"/>
                    <a:gd name="T50" fmla="*/ 2147483647 w 37"/>
                    <a:gd name="T51" fmla="*/ 2147483647 h 19"/>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37"/>
                    <a:gd name="T79" fmla="*/ 0 h 19"/>
                    <a:gd name="T80" fmla="*/ 37 w 37"/>
                    <a:gd name="T81" fmla="*/ 19 h 19"/>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37" h="19">
                      <a:moveTo>
                        <a:pt x="8" y="11"/>
                      </a:moveTo>
                      <a:lnTo>
                        <a:pt x="8" y="19"/>
                      </a:lnTo>
                      <a:lnTo>
                        <a:pt x="12" y="19"/>
                      </a:lnTo>
                      <a:lnTo>
                        <a:pt x="17" y="15"/>
                      </a:lnTo>
                      <a:lnTo>
                        <a:pt x="21" y="15"/>
                      </a:lnTo>
                      <a:lnTo>
                        <a:pt x="25" y="15"/>
                      </a:lnTo>
                      <a:lnTo>
                        <a:pt x="29" y="11"/>
                      </a:lnTo>
                      <a:lnTo>
                        <a:pt x="37" y="7"/>
                      </a:lnTo>
                      <a:lnTo>
                        <a:pt x="33" y="0"/>
                      </a:lnTo>
                      <a:lnTo>
                        <a:pt x="25" y="3"/>
                      </a:lnTo>
                      <a:lnTo>
                        <a:pt x="21" y="3"/>
                      </a:lnTo>
                      <a:lnTo>
                        <a:pt x="17" y="7"/>
                      </a:lnTo>
                      <a:lnTo>
                        <a:pt x="12" y="7"/>
                      </a:lnTo>
                      <a:lnTo>
                        <a:pt x="8" y="11"/>
                      </a:lnTo>
                      <a:lnTo>
                        <a:pt x="4" y="11"/>
                      </a:lnTo>
                      <a:lnTo>
                        <a:pt x="4" y="19"/>
                      </a:lnTo>
                      <a:lnTo>
                        <a:pt x="4" y="11"/>
                      </a:lnTo>
                      <a:lnTo>
                        <a:pt x="0" y="15"/>
                      </a:lnTo>
                      <a:lnTo>
                        <a:pt x="0" y="19"/>
                      </a:lnTo>
                      <a:lnTo>
                        <a:pt x="4" y="19"/>
                      </a:lnTo>
                      <a:lnTo>
                        <a:pt x="8" y="19"/>
                      </a:lnTo>
                      <a:lnTo>
                        <a:pt x="8" y="11"/>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929" name="Freeform 115"/>
                <p:cNvSpPr>
                  <a:spLocks/>
                </p:cNvSpPr>
                <p:nvPr/>
              </p:nvSpPr>
              <p:spPr bwMode="auto">
                <a:xfrm>
                  <a:off x="200025" y="3151188"/>
                  <a:ext cx="566738" cy="131763"/>
                </a:xfrm>
                <a:custGeom>
                  <a:avLst/>
                  <a:gdLst>
                    <a:gd name="T0" fmla="*/ 2147483647 w 357"/>
                    <a:gd name="T1" fmla="*/ 2147483647 h 83"/>
                    <a:gd name="T2" fmla="*/ 2147483647 w 357"/>
                    <a:gd name="T3" fmla="*/ 2147483647 h 83"/>
                    <a:gd name="T4" fmla="*/ 2147483647 w 357"/>
                    <a:gd name="T5" fmla="*/ 0 h 83"/>
                    <a:gd name="T6" fmla="*/ 0 w 357"/>
                    <a:gd name="T7" fmla="*/ 2147483647 h 83"/>
                    <a:gd name="T8" fmla="*/ 2147483647 w 357"/>
                    <a:gd name="T9" fmla="*/ 2147483647 h 83"/>
                    <a:gd name="T10" fmla="*/ 2147483647 w 357"/>
                    <a:gd name="T11" fmla="*/ 2147483647 h 83"/>
                    <a:gd name="T12" fmla="*/ 2147483647 w 357"/>
                    <a:gd name="T13" fmla="*/ 2147483647 h 83"/>
                    <a:gd name="T14" fmla="*/ 2147483647 w 357"/>
                    <a:gd name="T15" fmla="*/ 2147483647 h 83"/>
                    <a:gd name="T16" fmla="*/ 2147483647 w 357"/>
                    <a:gd name="T17" fmla="*/ 2147483647 h 83"/>
                    <a:gd name="T18" fmla="*/ 2147483647 w 357"/>
                    <a:gd name="T19" fmla="*/ 2147483647 h 83"/>
                    <a:gd name="T20" fmla="*/ 2147483647 w 357"/>
                    <a:gd name="T21" fmla="*/ 2147483647 h 83"/>
                    <a:gd name="T22" fmla="*/ 2147483647 w 357"/>
                    <a:gd name="T23" fmla="*/ 2147483647 h 8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57"/>
                    <a:gd name="T37" fmla="*/ 0 h 83"/>
                    <a:gd name="T38" fmla="*/ 357 w 357"/>
                    <a:gd name="T39" fmla="*/ 83 h 8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57" h="83">
                      <a:moveTo>
                        <a:pt x="349" y="75"/>
                      </a:moveTo>
                      <a:lnTo>
                        <a:pt x="353" y="75"/>
                      </a:lnTo>
                      <a:lnTo>
                        <a:pt x="4" y="0"/>
                      </a:lnTo>
                      <a:lnTo>
                        <a:pt x="0" y="8"/>
                      </a:lnTo>
                      <a:lnTo>
                        <a:pt x="349" y="83"/>
                      </a:lnTo>
                      <a:lnTo>
                        <a:pt x="353" y="83"/>
                      </a:lnTo>
                      <a:lnTo>
                        <a:pt x="349" y="83"/>
                      </a:lnTo>
                      <a:lnTo>
                        <a:pt x="353" y="83"/>
                      </a:lnTo>
                      <a:lnTo>
                        <a:pt x="357" y="79"/>
                      </a:lnTo>
                      <a:lnTo>
                        <a:pt x="353" y="75"/>
                      </a:lnTo>
                      <a:lnTo>
                        <a:pt x="349" y="75"/>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930" name="Freeform 116"/>
                <p:cNvSpPr>
                  <a:spLocks/>
                </p:cNvSpPr>
                <p:nvPr/>
              </p:nvSpPr>
              <p:spPr bwMode="auto">
                <a:xfrm>
                  <a:off x="754063" y="3232150"/>
                  <a:ext cx="71438" cy="50800"/>
                </a:xfrm>
                <a:custGeom>
                  <a:avLst/>
                  <a:gdLst>
                    <a:gd name="T0" fmla="*/ 2147483647 w 45"/>
                    <a:gd name="T1" fmla="*/ 0 h 32"/>
                    <a:gd name="T2" fmla="*/ 2147483647 w 45"/>
                    <a:gd name="T3" fmla="*/ 2147483647 h 32"/>
                    <a:gd name="T4" fmla="*/ 2147483647 w 45"/>
                    <a:gd name="T5" fmla="*/ 2147483647 h 32"/>
                    <a:gd name="T6" fmla="*/ 2147483647 w 45"/>
                    <a:gd name="T7" fmla="*/ 2147483647 h 32"/>
                    <a:gd name="T8" fmla="*/ 2147483647 w 45"/>
                    <a:gd name="T9" fmla="*/ 2147483647 h 32"/>
                    <a:gd name="T10" fmla="*/ 2147483647 w 45"/>
                    <a:gd name="T11" fmla="*/ 2147483647 h 32"/>
                    <a:gd name="T12" fmla="*/ 2147483647 w 45"/>
                    <a:gd name="T13" fmla="*/ 2147483647 h 32"/>
                    <a:gd name="T14" fmla="*/ 2147483647 w 45"/>
                    <a:gd name="T15" fmla="*/ 2147483647 h 32"/>
                    <a:gd name="T16" fmla="*/ 0 w 45"/>
                    <a:gd name="T17" fmla="*/ 2147483647 h 32"/>
                    <a:gd name="T18" fmla="*/ 0 w 45"/>
                    <a:gd name="T19" fmla="*/ 2147483647 h 32"/>
                    <a:gd name="T20" fmla="*/ 2147483647 w 45"/>
                    <a:gd name="T21" fmla="*/ 2147483647 h 32"/>
                    <a:gd name="T22" fmla="*/ 2147483647 w 45"/>
                    <a:gd name="T23" fmla="*/ 2147483647 h 32"/>
                    <a:gd name="T24" fmla="*/ 2147483647 w 45"/>
                    <a:gd name="T25" fmla="*/ 2147483647 h 32"/>
                    <a:gd name="T26" fmla="*/ 2147483647 w 45"/>
                    <a:gd name="T27" fmla="*/ 2147483647 h 32"/>
                    <a:gd name="T28" fmla="*/ 2147483647 w 45"/>
                    <a:gd name="T29" fmla="*/ 2147483647 h 32"/>
                    <a:gd name="T30" fmla="*/ 2147483647 w 45"/>
                    <a:gd name="T31" fmla="*/ 2147483647 h 32"/>
                    <a:gd name="T32" fmla="*/ 2147483647 w 45"/>
                    <a:gd name="T33" fmla="*/ 2147483647 h 32"/>
                    <a:gd name="T34" fmla="*/ 2147483647 w 45"/>
                    <a:gd name="T35" fmla="*/ 2147483647 h 32"/>
                    <a:gd name="T36" fmla="*/ 2147483647 w 45"/>
                    <a:gd name="T37" fmla="*/ 2147483647 h 32"/>
                    <a:gd name="T38" fmla="*/ 2147483647 w 45"/>
                    <a:gd name="T39" fmla="*/ 2147483647 h 32"/>
                    <a:gd name="T40" fmla="*/ 2147483647 w 45"/>
                    <a:gd name="T41" fmla="*/ 0 h 3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45"/>
                    <a:gd name="T64" fmla="*/ 0 h 32"/>
                    <a:gd name="T65" fmla="*/ 45 w 45"/>
                    <a:gd name="T66" fmla="*/ 32 h 32"/>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45" h="32">
                      <a:moveTo>
                        <a:pt x="45" y="0"/>
                      </a:moveTo>
                      <a:lnTo>
                        <a:pt x="41" y="4"/>
                      </a:lnTo>
                      <a:lnTo>
                        <a:pt x="37" y="4"/>
                      </a:lnTo>
                      <a:lnTo>
                        <a:pt x="29" y="8"/>
                      </a:lnTo>
                      <a:lnTo>
                        <a:pt x="21" y="12"/>
                      </a:lnTo>
                      <a:lnTo>
                        <a:pt x="13" y="16"/>
                      </a:lnTo>
                      <a:lnTo>
                        <a:pt x="8" y="20"/>
                      </a:lnTo>
                      <a:lnTo>
                        <a:pt x="4" y="20"/>
                      </a:lnTo>
                      <a:lnTo>
                        <a:pt x="0" y="24"/>
                      </a:lnTo>
                      <a:lnTo>
                        <a:pt x="4" y="32"/>
                      </a:lnTo>
                      <a:lnTo>
                        <a:pt x="8" y="28"/>
                      </a:lnTo>
                      <a:lnTo>
                        <a:pt x="13" y="28"/>
                      </a:lnTo>
                      <a:lnTo>
                        <a:pt x="17" y="24"/>
                      </a:lnTo>
                      <a:lnTo>
                        <a:pt x="25" y="20"/>
                      </a:lnTo>
                      <a:lnTo>
                        <a:pt x="33" y="16"/>
                      </a:lnTo>
                      <a:lnTo>
                        <a:pt x="41" y="12"/>
                      </a:lnTo>
                      <a:lnTo>
                        <a:pt x="45" y="12"/>
                      </a:lnTo>
                      <a:lnTo>
                        <a:pt x="45"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931" name="Freeform 117"/>
                <p:cNvSpPr>
                  <a:spLocks/>
                </p:cNvSpPr>
                <p:nvPr/>
              </p:nvSpPr>
              <p:spPr bwMode="auto">
                <a:xfrm>
                  <a:off x="825500" y="3195638"/>
                  <a:ext cx="90488" cy="55563"/>
                </a:xfrm>
                <a:custGeom>
                  <a:avLst/>
                  <a:gdLst>
                    <a:gd name="T0" fmla="*/ 2147483647 w 57"/>
                    <a:gd name="T1" fmla="*/ 0 h 35"/>
                    <a:gd name="T2" fmla="*/ 2147483647 w 57"/>
                    <a:gd name="T3" fmla="*/ 0 h 35"/>
                    <a:gd name="T4" fmla="*/ 2147483647 w 57"/>
                    <a:gd name="T5" fmla="*/ 2147483647 h 35"/>
                    <a:gd name="T6" fmla="*/ 2147483647 w 57"/>
                    <a:gd name="T7" fmla="*/ 2147483647 h 35"/>
                    <a:gd name="T8" fmla="*/ 2147483647 w 57"/>
                    <a:gd name="T9" fmla="*/ 2147483647 h 35"/>
                    <a:gd name="T10" fmla="*/ 2147483647 w 57"/>
                    <a:gd name="T11" fmla="*/ 2147483647 h 35"/>
                    <a:gd name="T12" fmla="*/ 2147483647 w 57"/>
                    <a:gd name="T13" fmla="*/ 2147483647 h 35"/>
                    <a:gd name="T14" fmla="*/ 2147483647 w 57"/>
                    <a:gd name="T15" fmla="*/ 2147483647 h 35"/>
                    <a:gd name="T16" fmla="*/ 2147483647 w 57"/>
                    <a:gd name="T17" fmla="*/ 2147483647 h 35"/>
                    <a:gd name="T18" fmla="*/ 0 w 57"/>
                    <a:gd name="T19" fmla="*/ 2147483647 h 35"/>
                    <a:gd name="T20" fmla="*/ 0 w 57"/>
                    <a:gd name="T21" fmla="*/ 2147483647 h 35"/>
                    <a:gd name="T22" fmla="*/ 2147483647 w 57"/>
                    <a:gd name="T23" fmla="*/ 2147483647 h 35"/>
                    <a:gd name="T24" fmla="*/ 2147483647 w 57"/>
                    <a:gd name="T25" fmla="*/ 2147483647 h 35"/>
                    <a:gd name="T26" fmla="*/ 2147483647 w 57"/>
                    <a:gd name="T27" fmla="*/ 2147483647 h 35"/>
                    <a:gd name="T28" fmla="*/ 2147483647 w 57"/>
                    <a:gd name="T29" fmla="*/ 2147483647 h 35"/>
                    <a:gd name="T30" fmla="*/ 2147483647 w 57"/>
                    <a:gd name="T31" fmla="*/ 2147483647 h 35"/>
                    <a:gd name="T32" fmla="*/ 2147483647 w 57"/>
                    <a:gd name="T33" fmla="*/ 2147483647 h 35"/>
                    <a:gd name="T34" fmla="*/ 2147483647 w 57"/>
                    <a:gd name="T35" fmla="*/ 2147483647 h 35"/>
                    <a:gd name="T36" fmla="*/ 2147483647 w 57"/>
                    <a:gd name="T37" fmla="*/ 2147483647 h 35"/>
                    <a:gd name="T38" fmla="*/ 2147483647 w 57"/>
                    <a:gd name="T39" fmla="*/ 2147483647 h 35"/>
                    <a:gd name="T40" fmla="*/ 2147483647 w 57"/>
                    <a:gd name="T41" fmla="*/ 0 h 3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57"/>
                    <a:gd name="T64" fmla="*/ 0 h 35"/>
                    <a:gd name="T65" fmla="*/ 57 w 57"/>
                    <a:gd name="T66" fmla="*/ 35 h 3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57" h="35">
                      <a:moveTo>
                        <a:pt x="49" y="0"/>
                      </a:moveTo>
                      <a:lnTo>
                        <a:pt x="49" y="0"/>
                      </a:lnTo>
                      <a:lnTo>
                        <a:pt x="41" y="4"/>
                      </a:lnTo>
                      <a:lnTo>
                        <a:pt x="32" y="8"/>
                      </a:lnTo>
                      <a:lnTo>
                        <a:pt x="28" y="12"/>
                      </a:lnTo>
                      <a:lnTo>
                        <a:pt x="24" y="16"/>
                      </a:lnTo>
                      <a:lnTo>
                        <a:pt x="16" y="20"/>
                      </a:lnTo>
                      <a:lnTo>
                        <a:pt x="12" y="20"/>
                      </a:lnTo>
                      <a:lnTo>
                        <a:pt x="4" y="23"/>
                      </a:lnTo>
                      <a:lnTo>
                        <a:pt x="0" y="23"/>
                      </a:lnTo>
                      <a:lnTo>
                        <a:pt x="0" y="35"/>
                      </a:lnTo>
                      <a:lnTo>
                        <a:pt x="8" y="31"/>
                      </a:lnTo>
                      <a:lnTo>
                        <a:pt x="16" y="27"/>
                      </a:lnTo>
                      <a:lnTo>
                        <a:pt x="20" y="27"/>
                      </a:lnTo>
                      <a:lnTo>
                        <a:pt x="28" y="23"/>
                      </a:lnTo>
                      <a:lnTo>
                        <a:pt x="32" y="20"/>
                      </a:lnTo>
                      <a:lnTo>
                        <a:pt x="41" y="20"/>
                      </a:lnTo>
                      <a:lnTo>
                        <a:pt x="49" y="12"/>
                      </a:lnTo>
                      <a:lnTo>
                        <a:pt x="57" y="8"/>
                      </a:lnTo>
                      <a:lnTo>
                        <a:pt x="49"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932" name="Freeform 118"/>
                <p:cNvSpPr>
                  <a:spLocks/>
                </p:cNvSpPr>
                <p:nvPr/>
              </p:nvSpPr>
              <p:spPr bwMode="auto">
                <a:xfrm>
                  <a:off x="903288" y="3133725"/>
                  <a:ext cx="96838" cy="74613"/>
                </a:xfrm>
                <a:custGeom>
                  <a:avLst/>
                  <a:gdLst>
                    <a:gd name="T0" fmla="*/ 2147483647 w 61"/>
                    <a:gd name="T1" fmla="*/ 0 h 47"/>
                    <a:gd name="T2" fmla="*/ 2147483647 w 61"/>
                    <a:gd name="T3" fmla="*/ 2147483647 h 47"/>
                    <a:gd name="T4" fmla="*/ 2147483647 w 61"/>
                    <a:gd name="T5" fmla="*/ 2147483647 h 47"/>
                    <a:gd name="T6" fmla="*/ 2147483647 w 61"/>
                    <a:gd name="T7" fmla="*/ 2147483647 h 47"/>
                    <a:gd name="T8" fmla="*/ 2147483647 w 61"/>
                    <a:gd name="T9" fmla="*/ 2147483647 h 47"/>
                    <a:gd name="T10" fmla="*/ 2147483647 w 61"/>
                    <a:gd name="T11" fmla="*/ 2147483647 h 47"/>
                    <a:gd name="T12" fmla="*/ 2147483647 w 61"/>
                    <a:gd name="T13" fmla="*/ 2147483647 h 47"/>
                    <a:gd name="T14" fmla="*/ 2147483647 w 61"/>
                    <a:gd name="T15" fmla="*/ 2147483647 h 47"/>
                    <a:gd name="T16" fmla="*/ 2147483647 w 61"/>
                    <a:gd name="T17" fmla="*/ 2147483647 h 47"/>
                    <a:gd name="T18" fmla="*/ 0 w 61"/>
                    <a:gd name="T19" fmla="*/ 2147483647 h 47"/>
                    <a:gd name="T20" fmla="*/ 2147483647 w 61"/>
                    <a:gd name="T21" fmla="*/ 2147483647 h 47"/>
                    <a:gd name="T22" fmla="*/ 2147483647 w 61"/>
                    <a:gd name="T23" fmla="*/ 2147483647 h 47"/>
                    <a:gd name="T24" fmla="*/ 2147483647 w 61"/>
                    <a:gd name="T25" fmla="*/ 2147483647 h 47"/>
                    <a:gd name="T26" fmla="*/ 2147483647 w 61"/>
                    <a:gd name="T27" fmla="*/ 2147483647 h 47"/>
                    <a:gd name="T28" fmla="*/ 2147483647 w 61"/>
                    <a:gd name="T29" fmla="*/ 2147483647 h 47"/>
                    <a:gd name="T30" fmla="*/ 2147483647 w 61"/>
                    <a:gd name="T31" fmla="*/ 2147483647 h 47"/>
                    <a:gd name="T32" fmla="*/ 2147483647 w 61"/>
                    <a:gd name="T33" fmla="*/ 2147483647 h 47"/>
                    <a:gd name="T34" fmla="*/ 2147483647 w 61"/>
                    <a:gd name="T35" fmla="*/ 2147483647 h 47"/>
                    <a:gd name="T36" fmla="*/ 2147483647 w 61"/>
                    <a:gd name="T37" fmla="*/ 2147483647 h 47"/>
                    <a:gd name="T38" fmla="*/ 2147483647 w 61"/>
                    <a:gd name="T39" fmla="*/ 2147483647 h 47"/>
                    <a:gd name="T40" fmla="*/ 2147483647 w 61"/>
                    <a:gd name="T41" fmla="*/ 2147483647 h 47"/>
                    <a:gd name="T42" fmla="*/ 2147483647 w 61"/>
                    <a:gd name="T43" fmla="*/ 2147483647 h 47"/>
                    <a:gd name="T44" fmla="*/ 2147483647 w 61"/>
                    <a:gd name="T45" fmla="*/ 2147483647 h 47"/>
                    <a:gd name="T46" fmla="*/ 2147483647 w 61"/>
                    <a:gd name="T47" fmla="*/ 0 h 47"/>
                    <a:gd name="T48" fmla="*/ 2147483647 w 61"/>
                    <a:gd name="T49" fmla="*/ 2147483647 h 47"/>
                    <a:gd name="T50" fmla="*/ 2147483647 w 61"/>
                    <a:gd name="T51" fmla="*/ 0 h 47"/>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61"/>
                    <a:gd name="T79" fmla="*/ 0 h 47"/>
                    <a:gd name="T80" fmla="*/ 61 w 61"/>
                    <a:gd name="T81" fmla="*/ 47 h 47"/>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61" h="47">
                      <a:moveTo>
                        <a:pt x="52" y="0"/>
                      </a:moveTo>
                      <a:lnTo>
                        <a:pt x="52" y="3"/>
                      </a:lnTo>
                      <a:lnTo>
                        <a:pt x="48" y="3"/>
                      </a:lnTo>
                      <a:lnTo>
                        <a:pt x="44" y="11"/>
                      </a:lnTo>
                      <a:lnTo>
                        <a:pt x="36" y="15"/>
                      </a:lnTo>
                      <a:lnTo>
                        <a:pt x="28" y="23"/>
                      </a:lnTo>
                      <a:lnTo>
                        <a:pt x="20" y="27"/>
                      </a:lnTo>
                      <a:lnTo>
                        <a:pt x="8" y="35"/>
                      </a:lnTo>
                      <a:lnTo>
                        <a:pt x="0" y="39"/>
                      </a:lnTo>
                      <a:lnTo>
                        <a:pt x="8" y="47"/>
                      </a:lnTo>
                      <a:lnTo>
                        <a:pt x="16" y="43"/>
                      </a:lnTo>
                      <a:lnTo>
                        <a:pt x="24" y="35"/>
                      </a:lnTo>
                      <a:lnTo>
                        <a:pt x="32" y="27"/>
                      </a:lnTo>
                      <a:lnTo>
                        <a:pt x="40" y="23"/>
                      </a:lnTo>
                      <a:lnTo>
                        <a:pt x="48" y="15"/>
                      </a:lnTo>
                      <a:lnTo>
                        <a:pt x="52" y="15"/>
                      </a:lnTo>
                      <a:lnTo>
                        <a:pt x="56" y="11"/>
                      </a:lnTo>
                      <a:lnTo>
                        <a:pt x="61" y="7"/>
                      </a:lnTo>
                      <a:lnTo>
                        <a:pt x="61" y="3"/>
                      </a:lnTo>
                      <a:lnTo>
                        <a:pt x="56" y="0"/>
                      </a:lnTo>
                      <a:lnTo>
                        <a:pt x="52" y="3"/>
                      </a:lnTo>
                      <a:lnTo>
                        <a:pt x="52"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933" name="Freeform 119"/>
                <p:cNvSpPr>
                  <a:spLocks/>
                </p:cNvSpPr>
                <p:nvPr/>
              </p:nvSpPr>
              <p:spPr bwMode="auto">
                <a:xfrm>
                  <a:off x="985838" y="3121025"/>
                  <a:ext cx="33338" cy="23813"/>
                </a:xfrm>
                <a:custGeom>
                  <a:avLst/>
                  <a:gdLst>
                    <a:gd name="T0" fmla="*/ 2147483647 w 21"/>
                    <a:gd name="T1" fmla="*/ 2147483647 h 15"/>
                    <a:gd name="T2" fmla="*/ 2147483647 w 21"/>
                    <a:gd name="T3" fmla="*/ 0 h 15"/>
                    <a:gd name="T4" fmla="*/ 0 w 21"/>
                    <a:gd name="T5" fmla="*/ 2147483647 h 15"/>
                    <a:gd name="T6" fmla="*/ 2147483647 w 21"/>
                    <a:gd name="T7" fmla="*/ 2147483647 h 15"/>
                    <a:gd name="T8" fmla="*/ 2147483647 w 21"/>
                    <a:gd name="T9" fmla="*/ 2147483647 h 15"/>
                    <a:gd name="T10" fmla="*/ 2147483647 w 21"/>
                    <a:gd name="T11" fmla="*/ 0 h 15"/>
                    <a:gd name="T12" fmla="*/ 2147483647 w 21"/>
                    <a:gd name="T13" fmla="*/ 2147483647 h 15"/>
                    <a:gd name="T14" fmla="*/ 2147483647 w 21"/>
                    <a:gd name="T15" fmla="*/ 2147483647 h 15"/>
                    <a:gd name="T16" fmla="*/ 2147483647 w 21"/>
                    <a:gd name="T17" fmla="*/ 2147483647 h 15"/>
                    <a:gd name="T18" fmla="*/ 2147483647 w 21"/>
                    <a:gd name="T19" fmla="*/ 0 h 15"/>
                    <a:gd name="T20" fmla="*/ 2147483647 w 21"/>
                    <a:gd name="T21" fmla="*/ 0 h 15"/>
                    <a:gd name="T22" fmla="*/ 2147483647 w 21"/>
                    <a:gd name="T23" fmla="*/ 2147483647 h 1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1"/>
                    <a:gd name="T37" fmla="*/ 0 h 15"/>
                    <a:gd name="T38" fmla="*/ 21 w 21"/>
                    <a:gd name="T39" fmla="*/ 15 h 1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1" h="15">
                      <a:moveTo>
                        <a:pt x="17" y="8"/>
                      </a:moveTo>
                      <a:lnTo>
                        <a:pt x="13" y="0"/>
                      </a:lnTo>
                      <a:lnTo>
                        <a:pt x="0" y="8"/>
                      </a:lnTo>
                      <a:lnTo>
                        <a:pt x="9" y="15"/>
                      </a:lnTo>
                      <a:lnTo>
                        <a:pt x="21" y="8"/>
                      </a:lnTo>
                      <a:lnTo>
                        <a:pt x="17" y="0"/>
                      </a:lnTo>
                      <a:lnTo>
                        <a:pt x="21" y="8"/>
                      </a:lnTo>
                      <a:lnTo>
                        <a:pt x="21" y="4"/>
                      </a:lnTo>
                      <a:lnTo>
                        <a:pt x="17" y="0"/>
                      </a:lnTo>
                      <a:lnTo>
                        <a:pt x="13" y="0"/>
                      </a:lnTo>
                      <a:lnTo>
                        <a:pt x="17" y="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934" name="Freeform 120"/>
                <p:cNvSpPr>
                  <a:spLocks/>
                </p:cNvSpPr>
                <p:nvPr/>
              </p:nvSpPr>
              <p:spPr bwMode="auto">
                <a:xfrm>
                  <a:off x="265113" y="3151188"/>
                  <a:ext cx="638175" cy="100013"/>
                </a:xfrm>
                <a:custGeom>
                  <a:avLst/>
                  <a:gdLst>
                    <a:gd name="T0" fmla="*/ 2147483647 w 402"/>
                    <a:gd name="T1" fmla="*/ 2147483647 h 63"/>
                    <a:gd name="T2" fmla="*/ 2147483647 w 402"/>
                    <a:gd name="T3" fmla="*/ 2147483647 h 63"/>
                    <a:gd name="T4" fmla="*/ 0 w 402"/>
                    <a:gd name="T5" fmla="*/ 0 h 63"/>
                    <a:gd name="T6" fmla="*/ 0 60000 65536"/>
                    <a:gd name="T7" fmla="*/ 0 60000 65536"/>
                    <a:gd name="T8" fmla="*/ 0 60000 65536"/>
                    <a:gd name="T9" fmla="*/ 0 w 402"/>
                    <a:gd name="T10" fmla="*/ 0 h 63"/>
                    <a:gd name="T11" fmla="*/ 402 w 402"/>
                    <a:gd name="T12" fmla="*/ 63 h 63"/>
                  </a:gdLst>
                  <a:ahLst/>
                  <a:cxnLst>
                    <a:cxn ang="T6">
                      <a:pos x="T0" y="T1"/>
                    </a:cxn>
                    <a:cxn ang="T7">
                      <a:pos x="T2" y="T3"/>
                    </a:cxn>
                    <a:cxn ang="T8">
                      <a:pos x="T4" y="T5"/>
                    </a:cxn>
                  </a:cxnLst>
                  <a:rect l="T9" t="T10" r="T11" b="T12"/>
                  <a:pathLst>
                    <a:path w="402" h="63">
                      <a:moveTo>
                        <a:pt x="402" y="16"/>
                      </a:moveTo>
                      <a:lnTo>
                        <a:pt x="312" y="63"/>
                      </a:lnTo>
                      <a:lnTo>
                        <a:pt x="0" y="0"/>
                      </a:lnTo>
                    </a:path>
                  </a:pathLst>
                </a:custGeom>
                <a:noFill/>
                <a:ln w="0">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56935" name="Freeform 121"/>
                <p:cNvSpPr>
                  <a:spLocks/>
                </p:cNvSpPr>
                <p:nvPr/>
              </p:nvSpPr>
              <p:spPr bwMode="auto">
                <a:xfrm>
                  <a:off x="465138" y="3082925"/>
                  <a:ext cx="488950" cy="61913"/>
                </a:xfrm>
                <a:custGeom>
                  <a:avLst/>
                  <a:gdLst>
                    <a:gd name="T0" fmla="*/ 2147483647 w 308"/>
                    <a:gd name="T1" fmla="*/ 2147483647 h 39"/>
                    <a:gd name="T2" fmla="*/ 2147483647 w 308"/>
                    <a:gd name="T3" fmla="*/ 2147483647 h 39"/>
                    <a:gd name="T4" fmla="*/ 0 w 308"/>
                    <a:gd name="T5" fmla="*/ 0 h 39"/>
                    <a:gd name="T6" fmla="*/ 0 60000 65536"/>
                    <a:gd name="T7" fmla="*/ 0 60000 65536"/>
                    <a:gd name="T8" fmla="*/ 0 60000 65536"/>
                    <a:gd name="T9" fmla="*/ 0 w 308"/>
                    <a:gd name="T10" fmla="*/ 0 h 39"/>
                    <a:gd name="T11" fmla="*/ 308 w 308"/>
                    <a:gd name="T12" fmla="*/ 39 h 39"/>
                  </a:gdLst>
                  <a:ahLst/>
                  <a:cxnLst>
                    <a:cxn ang="T6">
                      <a:pos x="T0" y="T1"/>
                    </a:cxn>
                    <a:cxn ang="T7">
                      <a:pos x="T2" y="T3"/>
                    </a:cxn>
                    <a:cxn ang="T8">
                      <a:pos x="T4" y="T5"/>
                    </a:cxn>
                  </a:cxnLst>
                  <a:rect l="T9" t="T10" r="T11" b="T12"/>
                  <a:pathLst>
                    <a:path w="308" h="39">
                      <a:moveTo>
                        <a:pt x="308" y="35"/>
                      </a:moveTo>
                      <a:lnTo>
                        <a:pt x="296" y="39"/>
                      </a:lnTo>
                      <a:lnTo>
                        <a:pt x="0" y="0"/>
                      </a:lnTo>
                    </a:path>
                  </a:pathLst>
                </a:custGeom>
                <a:noFill/>
                <a:ln w="0">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56936" name="Freeform 122"/>
                <p:cNvSpPr>
                  <a:spLocks/>
                </p:cNvSpPr>
                <p:nvPr/>
              </p:nvSpPr>
              <p:spPr bwMode="auto">
                <a:xfrm>
                  <a:off x="200025" y="3157538"/>
                  <a:ext cx="554038" cy="144463"/>
                </a:xfrm>
                <a:custGeom>
                  <a:avLst/>
                  <a:gdLst>
                    <a:gd name="T0" fmla="*/ 2147483647 w 349"/>
                    <a:gd name="T1" fmla="*/ 2147483647 h 91"/>
                    <a:gd name="T2" fmla="*/ 2147483647 w 349"/>
                    <a:gd name="T3" fmla="*/ 2147483647 h 91"/>
                    <a:gd name="T4" fmla="*/ 0 w 349"/>
                    <a:gd name="T5" fmla="*/ 0 h 91"/>
                    <a:gd name="T6" fmla="*/ 0 w 349"/>
                    <a:gd name="T7" fmla="*/ 2147483647 h 91"/>
                    <a:gd name="T8" fmla="*/ 2147483647 w 349"/>
                    <a:gd name="T9" fmla="*/ 2147483647 h 91"/>
                    <a:gd name="T10" fmla="*/ 2147483647 w 349"/>
                    <a:gd name="T11" fmla="*/ 2147483647 h 91"/>
                    <a:gd name="T12" fmla="*/ 0 60000 65536"/>
                    <a:gd name="T13" fmla="*/ 0 60000 65536"/>
                    <a:gd name="T14" fmla="*/ 0 60000 65536"/>
                    <a:gd name="T15" fmla="*/ 0 60000 65536"/>
                    <a:gd name="T16" fmla="*/ 0 60000 65536"/>
                    <a:gd name="T17" fmla="*/ 0 60000 65536"/>
                    <a:gd name="T18" fmla="*/ 0 w 349"/>
                    <a:gd name="T19" fmla="*/ 0 h 91"/>
                    <a:gd name="T20" fmla="*/ 349 w 349"/>
                    <a:gd name="T21" fmla="*/ 91 h 91"/>
                  </a:gdLst>
                  <a:ahLst/>
                  <a:cxnLst>
                    <a:cxn ang="T12">
                      <a:pos x="T0" y="T1"/>
                    </a:cxn>
                    <a:cxn ang="T13">
                      <a:pos x="T2" y="T3"/>
                    </a:cxn>
                    <a:cxn ang="T14">
                      <a:pos x="T4" y="T5"/>
                    </a:cxn>
                    <a:cxn ang="T15">
                      <a:pos x="T6" y="T7"/>
                    </a:cxn>
                    <a:cxn ang="T16">
                      <a:pos x="T8" y="T9"/>
                    </a:cxn>
                    <a:cxn ang="T17">
                      <a:pos x="T10" y="T11"/>
                    </a:cxn>
                  </a:cxnLst>
                  <a:rect l="T18" t="T19" r="T20" b="T21"/>
                  <a:pathLst>
                    <a:path w="349" h="91">
                      <a:moveTo>
                        <a:pt x="349" y="91"/>
                      </a:moveTo>
                      <a:lnTo>
                        <a:pt x="349" y="75"/>
                      </a:lnTo>
                      <a:lnTo>
                        <a:pt x="0" y="0"/>
                      </a:lnTo>
                      <a:lnTo>
                        <a:pt x="0" y="12"/>
                      </a:lnTo>
                      <a:lnTo>
                        <a:pt x="349" y="91"/>
                      </a:lnTo>
                      <a:close/>
                    </a:path>
                  </a:pathLst>
                </a:custGeom>
                <a:solidFill>
                  <a:srgbClr val="CCCCCC"/>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937" name="Freeform 123"/>
                <p:cNvSpPr>
                  <a:spLocks/>
                </p:cNvSpPr>
                <p:nvPr/>
              </p:nvSpPr>
              <p:spPr bwMode="auto">
                <a:xfrm>
                  <a:off x="747713" y="3270250"/>
                  <a:ext cx="19050" cy="31750"/>
                </a:xfrm>
                <a:custGeom>
                  <a:avLst/>
                  <a:gdLst>
                    <a:gd name="T0" fmla="*/ 2147483647 w 12"/>
                    <a:gd name="T1" fmla="*/ 2147483647 h 20"/>
                    <a:gd name="T2" fmla="*/ 0 w 12"/>
                    <a:gd name="T3" fmla="*/ 2147483647 h 20"/>
                    <a:gd name="T4" fmla="*/ 0 w 12"/>
                    <a:gd name="T5" fmla="*/ 2147483647 h 20"/>
                    <a:gd name="T6" fmla="*/ 2147483647 w 12"/>
                    <a:gd name="T7" fmla="*/ 2147483647 h 20"/>
                    <a:gd name="T8" fmla="*/ 2147483647 w 12"/>
                    <a:gd name="T9" fmla="*/ 2147483647 h 20"/>
                    <a:gd name="T10" fmla="*/ 2147483647 w 12"/>
                    <a:gd name="T11" fmla="*/ 0 h 20"/>
                    <a:gd name="T12" fmla="*/ 2147483647 w 12"/>
                    <a:gd name="T13" fmla="*/ 2147483647 h 20"/>
                    <a:gd name="T14" fmla="*/ 2147483647 w 12"/>
                    <a:gd name="T15" fmla="*/ 0 h 20"/>
                    <a:gd name="T16" fmla="*/ 2147483647 w 12"/>
                    <a:gd name="T17" fmla="*/ 0 h 20"/>
                    <a:gd name="T18" fmla="*/ 2147483647 w 12"/>
                    <a:gd name="T19" fmla="*/ 0 h 20"/>
                    <a:gd name="T20" fmla="*/ 0 w 12"/>
                    <a:gd name="T21" fmla="*/ 2147483647 h 20"/>
                    <a:gd name="T22" fmla="*/ 2147483647 w 12"/>
                    <a:gd name="T23" fmla="*/ 2147483647 h 2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20"/>
                    <a:gd name="T38" fmla="*/ 12 w 12"/>
                    <a:gd name="T39" fmla="*/ 20 h 2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20">
                      <a:moveTo>
                        <a:pt x="4" y="8"/>
                      </a:moveTo>
                      <a:lnTo>
                        <a:pt x="0" y="4"/>
                      </a:lnTo>
                      <a:lnTo>
                        <a:pt x="0" y="20"/>
                      </a:lnTo>
                      <a:lnTo>
                        <a:pt x="12" y="20"/>
                      </a:lnTo>
                      <a:lnTo>
                        <a:pt x="12" y="4"/>
                      </a:lnTo>
                      <a:lnTo>
                        <a:pt x="8" y="0"/>
                      </a:lnTo>
                      <a:lnTo>
                        <a:pt x="12" y="4"/>
                      </a:lnTo>
                      <a:lnTo>
                        <a:pt x="8" y="0"/>
                      </a:lnTo>
                      <a:lnTo>
                        <a:pt x="4" y="0"/>
                      </a:lnTo>
                      <a:lnTo>
                        <a:pt x="0" y="4"/>
                      </a:lnTo>
                      <a:lnTo>
                        <a:pt x="4" y="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938" name="Freeform 124"/>
                <p:cNvSpPr>
                  <a:spLocks/>
                </p:cNvSpPr>
                <p:nvPr/>
              </p:nvSpPr>
              <p:spPr bwMode="auto">
                <a:xfrm>
                  <a:off x="193675" y="3151188"/>
                  <a:ext cx="566738" cy="131763"/>
                </a:xfrm>
                <a:custGeom>
                  <a:avLst/>
                  <a:gdLst>
                    <a:gd name="T0" fmla="*/ 2147483647 w 357"/>
                    <a:gd name="T1" fmla="*/ 2147483647 h 83"/>
                    <a:gd name="T2" fmla="*/ 2147483647 w 357"/>
                    <a:gd name="T3" fmla="*/ 2147483647 h 83"/>
                    <a:gd name="T4" fmla="*/ 2147483647 w 357"/>
                    <a:gd name="T5" fmla="*/ 2147483647 h 83"/>
                    <a:gd name="T6" fmla="*/ 2147483647 w 357"/>
                    <a:gd name="T7" fmla="*/ 2147483647 h 83"/>
                    <a:gd name="T8" fmla="*/ 2147483647 w 357"/>
                    <a:gd name="T9" fmla="*/ 0 h 83"/>
                    <a:gd name="T10" fmla="*/ 0 w 357"/>
                    <a:gd name="T11" fmla="*/ 2147483647 h 83"/>
                    <a:gd name="T12" fmla="*/ 2147483647 w 357"/>
                    <a:gd name="T13" fmla="*/ 0 h 83"/>
                    <a:gd name="T14" fmla="*/ 2147483647 w 357"/>
                    <a:gd name="T15" fmla="*/ 0 h 83"/>
                    <a:gd name="T16" fmla="*/ 0 w 357"/>
                    <a:gd name="T17" fmla="*/ 2147483647 h 83"/>
                    <a:gd name="T18" fmla="*/ 0 w 357"/>
                    <a:gd name="T19" fmla="*/ 2147483647 h 83"/>
                    <a:gd name="T20" fmla="*/ 2147483647 w 357"/>
                    <a:gd name="T21" fmla="*/ 2147483647 h 83"/>
                    <a:gd name="T22" fmla="*/ 2147483647 w 357"/>
                    <a:gd name="T23" fmla="*/ 2147483647 h 8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57"/>
                    <a:gd name="T37" fmla="*/ 0 h 83"/>
                    <a:gd name="T38" fmla="*/ 357 w 357"/>
                    <a:gd name="T39" fmla="*/ 83 h 8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57" h="83">
                      <a:moveTo>
                        <a:pt x="12" y="4"/>
                      </a:moveTo>
                      <a:lnTo>
                        <a:pt x="4" y="8"/>
                      </a:lnTo>
                      <a:lnTo>
                        <a:pt x="353" y="83"/>
                      </a:lnTo>
                      <a:lnTo>
                        <a:pt x="357" y="75"/>
                      </a:lnTo>
                      <a:lnTo>
                        <a:pt x="8" y="0"/>
                      </a:lnTo>
                      <a:lnTo>
                        <a:pt x="0" y="4"/>
                      </a:lnTo>
                      <a:lnTo>
                        <a:pt x="8" y="0"/>
                      </a:lnTo>
                      <a:lnTo>
                        <a:pt x="4" y="0"/>
                      </a:lnTo>
                      <a:lnTo>
                        <a:pt x="0" y="4"/>
                      </a:lnTo>
                      <a:lnTo>
                        <a:pt x="0" y="8"/>
                      </a:lnTo>
                      <a:lnTo>
                        <a:pt x="4" y="8"/>
                      </a:lnTo>
                      <a:lnTo>
                        <a:pt x="12" y="4"/>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939" name="Freeform 125"/>
                <p:cNvSpPr>
                  <a:spLocks/>
                </p:cNvSpPr>
                <p:nvPr/>
              </p:nvSpPr>
              <p:spPr bwMode="auto">
                <a:xfrm>
                  <a:off x="193675" y="3157538"/>
                  <a:ext cx="19050" cy="25400"/>
                </a:xfrm>
                <a:custGeom>
                  <a:avLst/>
                  <a:gdLst>
                    <a:gd name="T0" fmla="*/ 2147483647 w 12"/>
                    <a:gd name="T1" fmla="*/ 2147483647 h 16"/>
                    <a:gd name="T2" fmla="*/ 2147483647 w 12"/>
                    <a:gd name="T3" fmla="*/ 2147483647 h 16"/>
                    <a:gd name="T4" fmla="*/ 2147483647 w 12"/>
                    <a:gd name="T5" fmla="*/ 0 h 16"/>
                    <a:gd name="T6" fmla="*/ 0 w 12"/>
                    <a:gd name="T7" fmla="*/ 0 h 16"/>
                    <a:gd name="T8" fmla="*/ 0 w 12"/>
                    <a:gd name="T9" fmla="*/ 2147483647 h 16"/>
                    <a:gd name="T10" fmla="*/ 2147483647 w 12"/>
                    <a:gd name="T11" fmla="*/ 2147483647 h 16"/>
                    <a:gd name="T12" fmla="*/ 0 w 12"/>
                    <a:gd name="T13" fmla="*/ 2147483647 h 16"/>
                    <a:gd name="T14" fmla="*/ 2147483647 w 12"/>
                    <a:gd name="T15" fmla="*/ 2147483647 h 16"/>
                    <a:gd name="T16" fmla="*/ 2147483647 w 12"/>
                    <a:gd name="T17" fmla="*/ 2147483647 h 16"/>
                    <a:gd name="T18" fmla="*/ 2147483647 w 12"/>
                    <a:gd name="T19" fmla="*/ 2147483647 h 16"/>
                    <a:gd name="T20" fmla="*/ 2147483647 w 12"/>
                    <a:gd name="T21" fmla="*/ 2147483647 h 16"/>
                    <a:gd name="T22" fmla="*/ 2147483647 w 12"/>
                    <a:gd name="T23" fmla="*/ 2147483647 h 1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16"/>
                    <a:gd name="T38" fmla="*/ 12 w 12"/>
                    <a:gd name="T39" fmla="*/ 16 h 1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16">
                      <a:moveTo>
                        <a:pt x="8" y="8"/>
                      </a:moveTo>
                      <a:lnTo>
                        <a:pt x="12" y="12"/>
                      </a:lnTo>
                      <a:lnTo>
                        <a:pt x="12" y="0"/>
                      </a:lnTo>
                      <a:lnTo>
                        <a:pt x="0" y="0"/>
                      </a:lnTo>
                      <a:lnTo>
                        <a:pt x="0" y="12"/>
                      </a:lnTo>
                      <a:lnTo>
                        <a:pt x="4" y="16"/>
                      </a:lnTo>
                      <a:lnTo>
                        <a:pt x="0" y="12"/>
                      </a:lnTo>
                      <a:lnTo>
                        <a:pt x="4" y="16"/>
                      </a:lnTo>
                      <a:lnTo>
                        <a:pt x="8" y="16"/>
                      </a:lnTo>
                      <a:lnTo>
                        <a:pt x="12" y="12"/>
                      </a:lnTo>
                      <a:lnTo>
                        <a:pt x="8" y="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940" name="Freeform 126"/>
                <p:cNvSpPr>
                  <a:spLocks/>
                </p:cNvSpPr>
                <p:nvPr/>
              </p:nvSpPr>
              <p:spPr bwMode="auto">
                <a:xfrm>
                  <a:off x="200025" y="3170238"/>
                  <a:ext cx="566738" cy="138113"/>
                </a:xfrm>
                <a:custGeom>
                  <a:avLst/>
                  <a:gdLst>
                    <a:gd name="T0" fmla="*/ 2147483647 w 357"/>
                    <a:gd name="T1" fmla="*/ 2147483647 h 87"/>
                    <a:gd name="T2" fmla="*/ 2147483647 w 357"/>
                    <a:gd name="T3" fmla="*/ 2147483647 h 87"/>
                    <a:gd name="T4" fmla="*/ 2147483647 w 357"/>
                    <a:gd name="T5" fmla="*/ 0 h 87"/>
                    <a:gd name="T6" fmla="*/ 0 w 357"/>
                    <a:gd name="T7" fmla="*/ 2147483647 h 87"/>
                    <a:gd name="T8" fmla="*/ 2147483647 w 357"/>
                    <a:gd name="T9" fmla="*/ 2147483647 h 87"/>
                    <a:gd name="T10" fmla="*/ 2147483647 w 357"/>
                    <a:gd name="T11" fmla="*/ 2147483647 h 87"/>
                    <a:gd name="T12" fmla="*/ 2147483647 w 357"/>
                    <a:gd name="T13" fmla="*/ 2147483647 h 87"/>
                    <a:gd name="T14" fmla="*/ 2147483647 w 357"/>
                    <a:gd name="T15" fmla="*/ 2147483647 h 87"/>
                    <a:gd name="T16" fmla="*/ 2147483647 w 357"/>
                    <a:gd name="T17" fmla="*/ 2147483647 h 87"/>
                    <a:gd name="T18" fmla="*/ 2147483647 w 357"/>
                    <a:gd name="T19" fmla="*/ 2147483647 h 87"/>
                    <a:gd name="T20" fmla="*/ 2147483647 w 357"/>
                    <a:gd name="T21" fmla="*/ 2147483647 h 87"/>
                    <a:gd name="T22" fmla="*/ 2147483647 w 357"/>
                    <a:gd name="T23" fmla="*/ 2147483647 h 8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57"/>
                    <a:gd name="T37" fmla="*/ 0 h 87"/>
                    <a:gd name="T38" fmla="*/ 357 w 357"/>
                    <a:gd name="T39" fmla="*/ 87 h 8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57" h="87">
                      <a:moveTo>
                        <a:pt x="345" y="83"/>
                      </a:moveTo>
                      <a:lnTo>
                        <a:pt x="353" y="79"/>
                      </a:lnTo>
                      <a:lnTo>
                        <a:pt x="4" y="0"/>
                      </a:lnTo>
                      <a:lnTo>
                        <a:pt x="0" y="8"/>
                      </a:lnTo>
                      <a:lnTo>
                        <a:pt x="349" y="87"/>
                      </a:lnTo>
                      <a:lnTo>
                        <a:pt x="357" y="83"/>
                      </a:lnTo>
                      <a:lnTo>
                        <a:pt x="349" y="87"/>
                      </a:lnTo>
                      <a:lnTo>
                        <a:pt x="353" y="87"/>
                      </a:lnTo>
                      <a:lnTo>
                        <a:pt x="357" y="83"/>
                      </a:lnTo>
                      <a:lnTo>
                        <a:pt x="353" y="79"/>
                      </a:lnTo>
                      <a:lnTo>
                        <a:pt x="345" y="83"/>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941" name="Line 127"/>
                <p:cNvSpPr>
                  <a:spLocks noChangeShapeType="1"/>
                </p:cNvSpPr>
                <p:nvPr/>
              </p:nvSpPr>
              <p:spPr bwMode="auto">
                <a:xfrm flipH="1" flipV="1">
                  <a:off x="309563" y="3138488"/>
                  <a:ext cx="490538" cy="93663"/>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6942" name="Line 128"/>
                <p:cNvSpPr>
                  <a:spLocks noChangeShapeType="1"/>
                </p:cNvSpPr>
                <p:nvPr/>
              </p:nvSpPr>
              <p:spPr bwMode="auto">
                <a:xfrm flipH="1" flipV="1">
                  <a:off x="349250" y="3127375"/>
                  <a:ext cx="488950" cy="87313"/>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6943" name="Line 129"/>
                <p:cNvSpPr>
                  <a:spLocks noChangeShapeType="1"/>
                </p:cNvSpPr>
                <p:nvPr/>
              </p:nvSpPr>
              <p:spPr bwMode="auto">
                <a:xfrm flipH="1" flipV="1">
                  <a:off x="387350" y="3108325"/>
                  <a:ext cx="488950" cy="87313"/>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6944" name="Line 130"/>
                <p:cNvSpPr>
                  <a:spLocks noChangeShapeType="1"/>
                </p:cNvSpPr>
                <p:nvPr/>
              </p:nvSpPr>
              <p:spPr bwMode="auto">
                <a:xfrm flipH="1" flipV="1">
                  <a:off x="439738" y="3101975"/>
                  <a:ext cx="469900" cy="68263"/>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6945" name="Line 131"/>
                <p:cNvSpPr>
                  <a:spLocks noChangeShapeType="1"/>
                </p:cNvSpPr>
                <p:nvPr/>
              </p:nvSpPr>
              <p:spPr bwMode="auto">
                <a:xfrm flipV="1">
                  <a:off x="766763" y="3214688"/>
                  <a:ext cx="20638" cy="635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6946" name="Line 132"/>
                <p:cNvSpPr>
                  <a:spLocks noChangeShapeType="1"/>
                </p:cNvSpPr>
                <p:nvPr/>
              </p:nvSpPr>
              <p:spPr bwMode="auto">
                <a:xfrm flipV="1">
                  <a:off x="715963" y="3201988"/>
                  <a:ext cx="19050" cy="1270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6947" name="Line 133"/>
                <p:cNvSpPr>
                  <a:spLocks noChangeShapeType="1"/>
                </p:cNvSpPr>
                <p:nvPr/>
              </p:nvSpPr>
              <p:spPr bwMode="auto">
                <a:xfrm flipV="1">
                  <a:off x="665163" y="3195638"/>
                  <a:ext cx="19050" cy="635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6948" name="Line 134"/>
                <p:cNvSpPr>
                  <a:spLocks noChangeShapeType="1"/>
                </p:cNvSpPr>
                <p:nvPr/>
              </p:nvSpPr>
              <p:spPr bwMode="auto">
                <a:xfrm flipV="1">
                  <a:off x="722313" y="3227388"/>
                  <a:ext cx="19050" cy="11113"/>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6949" name="Line 135"/>
                <p:cNvSpPr>
                  <a:spLocks noChangeShapeType="1"/>
                </p:cNvSpPr>
                <p:nvPr/>
              </p:nvSpPr>
              <p:spPr bwMode="auto">
                <a:xfrm flipV="1">
                  <a:off x="677863" y="3221038"/>
                  <a:ext cx="19050" cy="11113"/>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6950" name="Line 136"/>
                <p:cNvSpPr>
                  <a:spLocks noChangeShapeType="1"/>
                </p:cNvSpPr>
                <p:nvPr/>
              </p:nvSpPr>
              <p:spPr bwMode="auto">
                <a:xfrm flipV="1">
                  <a:off x="619125" y="3214688"/>
                  <a:ext cx="19050" cy="635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6951" name="Line 137"/>
                <p:cNvSpPr>
                  <a:spLocks noChangeShapeType="1"/>
                </p:cNvSpPr>
                <p:nvPr/>
              </p:nvSpPr>
              <p:spPr bwMode="auto">
                <a:xfrm flipV="1">
                  <a:off x="619125" y="3182938"/>
                  <a:ext cx="19050" cy="1270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6952" name="Line 138"/>
                <p:cNvSpPr>
                  <a:spLocks noChangeShapeType="1"/>
                </p:cNvSpPr>
                <p:nvPr/>
              </p:nvSpPr>
              <p:spPr bwMode="auto">
                <a:xfrm flipV="1">
                  <a:off x="574675" y="3176588"/>
                  <a:ext cx="19050" cy="1270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6953" name="Line 139"/>
                <p:cNvSpPr>
                  <a:spLocks noChangeShapeType="1"/>
                </p:cNvSpPr>
                <p:nvPr/>
              </p:nvSpPr>
              <p:spPr bwMode="auto">
                <a:xfrm flipV="1">
                  <a:off x="522288" y="3170238"/>
                  <a:ext cx="19050" cy="635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6954" name="Line 140"/>
                <p:cNvSpPr>
                  <a:spLocks noChangeShapeType="1"/>
                </p:cNvSpPr>
                <p:nvPr/>
              </p:nvSpPr>
              <p:spPr bwMode="auto">
                <a:xfrm flipV="1">
                  <a:off x="766763" y="3189288"/>
                  <a:ext cx="20638" cy="635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6955" name="Line 141"/>
                <p:cNvSpPr>
                  <a:spLocks noChangeShapeType="1"/>
                </p:cNvSpPr>
                <p:nvPr/>
              </p:nvSpPr>
              <p:spPr bwMode="auto">
                <a:xfrm flipV="1">
                  <a:off x="715963" y="3176588"/>
                  <a:ext cx="19050" cy="1270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6956" name="Line 142"/>
                <p:cNvSpPr>
                  <a:spLocks noChangeShapeType="1"/>
                </p:cNvSpPr>
                <p:nvPr/>
              </p:nvSpPr>
              <p:spPr bwMode="auto">
                <a:xfrm flipV="1">
                  <a:off x="665163" y="3170238"/>
                  <a:ext cx="19050" cy="635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6957" name="Line 143"/>
                <p:cNvSpPr>
                  <a:spLocks noChangeShapeType="1"/>
                </p:cNvSpPr>
                <p:nvPr/>
              </p:nvSpPr>
              <p:spPr bwMode="auto">
                <a:xfrm flipV="1">
                  <a:off x="625475" y="3163888"/>
                  <a:ext cx="19050" cy="635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6958" name="Line 144"/>
                <p:cNvSpPr>
                  <a:spLocks noChangeShapeType="1"/>
                </p:cNvSpPr>
                <p:nvPr/>
              </p:nvSpPr>
              <p:spPr bwMode="auto">
                <a:xfrm flipV="1">
                  <a:off x="574675" y="3151188"/>
                  <a:ext cx="19050" cy="1270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6959" name="Line 145"/>
                <p:cNvSpPr>
                  <a:spLocks noChangeShapeType="1"/>
                </p:cNvSpPr>
                <p:nvPr/>
              </p:nvSpPr>
              <p:spPr bwMode="auto">
                <a:xfrm flipV="1">
                  <a:off x="522288" y="3144838"/>
                  <a:ext cx="19050" cy="635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6960" name="Line 146"/>
                <p:cNvSpPr>
                  <a:spLocks noChangeShapeType="1"/>
                </p:cNvSpPr>
                <p:nvPr/>
              </p:nvSpPr>
              <p:spPr bwMode="auto">
                <a:xfrm flipV="1">
                  <a:off x="819150" y="3170238"/>
                  <a:ext cx="19050" cy="1270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6961" name="Line 147"/>
                <p:cNvSpPr>
                  <a:spLocks noChangeShapeType="1"/>
                </p:cNvSpPr>
                <p:nvPr/>
              </p:nvSpPr>
              <p:spPr bwMode="auto">
                <a:xfrm flipV="1">
                  <a:off x="766763" y="3163888"/>
                  <a:ext cx="20638" cy="1270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6962" name="Line 148"/>
                <p:cNvSpPr>
                  <a:spLocks noChangeShapeType="1"/>
                </p:cNvSpPr>
                <p:nvPr/>
              </p:nvSpPr>
              <p:spPr bwMode="auto">
                <a:xfrm flipV="1">
                  <a:off x="869950" y="3151188"/>
                  <a:ext cx="20638" cy="1270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6963" name="Line 149"/>
                <p:cNvSpPr>
                  <a:spLocks noChangeShapeType="1"/>
                </p:cNvSpPr>
                <p:nvPr/>
              </p:nvSpPr>
              <p:spPr bwMode="auto">
                <a:xfrm flipV="1">
                  <a:off x="819150" y="3144838"/>
                  <a:ext cx="19050" cy="1270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6964" name="Line 150"/>
                <p:cNvSpPr>
                  <a:spLocks noChangeShapeType="1"/>
                </p:cNvSpPr>
                <p:nvPr/>
              </p:nvSpPr>
              <p:spPr bwMode="auto">
                <a:xfrm flipV="1">
                  <a:off x="722313" y="3157538"/>
                  <a:ext cx="19050" cy="635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6965" name="Line 151"/>
                <p:cNvSpPr>
                  <a:spLocks noChangeShapeType="1"/>
                </p:cNvSpPr>
                <p:nvPr/>
              </p:nvSpPr>
              <p:spPr bwMode="auto">
                <a:xfrm flipV="1">
                  <a:off x="677863" y="3144838"/>
                  <a:ext cx="19050" cy="1270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6966" name="Line 152"/>
                <p:cNvSpPr>
                  <a:spLocks noChangeShapeType="1"/>
                </p:cNvSpPr>
                <p:nvPr/>
              </p:nvSpPr>
              <p:spPr bwMode="auto">
                <a:xfrm flipV="1">
                  <a:off x="625475" y="3138488"/>
                  <a:ext cx="19050" cy="635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6967" name="Freeform 153"/>
                <p:cNvSpPr>
                  <a:spLocks/>
                </p:cNvSpPr>
                <p:nvPr/>
              </p:nvSpPr>
              <p:spPr bwMode="auto">
                <a:xfrm>
                  <a:off x="568325" y="2501900"/>
                  <a:ext cx="438150" cy="561975"/>
                </a:xfrm>
                <a:custGeom>
                  <a:avLst/>
                  <a:gdLst>
                    <a:gd name="T0" fmla="*/ 2147483647 w 276"/>
                    <a:gd name="T1" fmla="*/ 2147483647 h 354"/>
                    <a:gd name="T2" fmla="*/ 2147483647 w 276"/>
                    <a:gd name="T3" fmla="*/ 0 h 354"/>
                    <a:gd name="T4" fmla="*/ 0 w 276"/>
                    <a:gd name="T5" fmla="*/ 2147483647 h 354"/>
                    <a:gd name="T6" fmla="*/ 0 w 276"/>
                    <a:gd name="T7" fmla="*/ 2147483647 h 354"/>
                    <a:gd name="T8" fmla="*/ 2147483647 w 276"/>
                    <a:gd name="T9" fmla="*/ 2147483647 h 354"/>
                    <a:gd name="T10" fmla="*/ 2147483647 w 276"/>
                    <a:gd name="T11" fmla="*/ 2147483647 h 354"/>
                    <a:gd name="T12" fmla="*/ 0 60000 65536"/>
                    <a:gd name="T13" fmla="*/ 0 60000 65536"/>
                    <a:gd name="T14" fmla="*/ 0 60000 65536"/>
                    <a:gd name="T15" fmla="*/ 0 60000 65536"/>
                    <a:gd name="T16" fmla="*/ 0 60000 65536"/>
                    <a:gd name="T17" fmla="*/ 0 60000 65536"/>
                    <a:gd name="T18" fmla="*/ 0 w 276"/>
                    <a:gd name="T19" fmla="*/ 0 h 354"/>
                    <a:gd name="T20" fmla="*/ 276 w 276"/>
                    <a:gd name="T21" fmla="*/ 354 h 354"/>
                  </a:gdLst>
                  <a:ahLst/>
                  <a:cxnLst>
                    <a:cxn ang="T12">
                      <a:pos x="T0" y="T1"/>
                    </a:cxn>
                    <a:cxn ang="T13">
                      <a:pos x="T2" y="T3"/>
                    </a:cxn>
                    <a:cxn ang="T14">
                      <a:pos x="T4" y="T5"/>
                    </a:cxn>
                    <a:cxn ang="T15">
                      <a:pos x="T6" y="T7"/>
                    </a:cxn>
                    <a:cxn ang="T16">
                      <a:pos x="T8" y="T9"/>
                    </a:cxn>
                    <a:cxn ang="T17">
                      <a:pos x="T10" y="T11"/>
                    </a:cxn>
                  </a:cxnLst>
                  <a:rect l="T18" t="T19" r="T20" b="T21"/>
                  <a:pathLst>
                    <a:path w="276" h="354">
                      <a:moveTo>
                        <a:pt x="276" y="354"/>
                      </a:moveTo>
                      <a:lnTo>
                        <a:pt x="276" y="0"/>
                      </a:lnTo>
                      <a:lnTo>
                        <a:pt x="0" y="67"/>
                      </a:lnTo>
                      <a:lnTo>
                        <a:pt x="0" y="342"/>
                      </a:lnTo>
                      <a:lnTo>
                        <a:pt x="276" y="354"/>
                      </a:lnTo>
                      <a:close/>
                    </a:path>
                  </a:pathLst>
                </a:custGeom>
                <a:solidFill>
                  <a:srgbClr val="666666"/>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968" name="Freeform 154"/>
                <p:cNvSpPr>
                  <a:spLocks/>
                </p:cNvSpPr>
                <p:nvPr/>
              </p:nvSpPr>
              <p:spPr bwMode="auto">
                <a:xfrm>
                  <a:off x="1000125" y="2495550"/>
                  <a:ext cx="12700" cy="568325"/>
                </a:xfrm>
                <a:custGeom>
                  <a:avLst/>
                  <a:gdLst>
                    <a:gd name="T0" fmla="*/ 2147483647 w 8"/>
                    <a:gd name="T1" fmla="*/ 2147483647 h 358"/>
                    <a:gd name="T2" fmla="*/ 0 w 8"/>
                    <a:gd name="T3" fmla="*/ 2147483647 h 358"/>
                    <a:gd name="T4" fmla="*/ 0 w 8"/>
                    <a:gd name="T5" fmla="*/ 2147483647 h 358"/>
                    <a:gd name="T6" fmla="*/ 2147483647 w 8"/>
                    <a:gd name="T7" fmla="*/ 2147483647 h 358"/>
                    <a:gd name="T8" fmla="*/ 2147483647 w 8"/>
                    <a:gd name="T9" fmla="*/ 2147483647 h 358"/>
                    <a:gd name="T10" fmla="*/ 2147483647 w 8"/>
                    <a:gd name="T11" fmla="*/ 0 h 358"/>
                    <a:gd name="T12" fmla="*/ 2147483647 w 8"/>
                    <a:gd name="T13" fmla="*/ 2147483647 h 358"/>
                    <a:gd name="T14" fmla="*/ 2147483647 w 8"/>
                    <a:gd name="T15" fmla="*/ 0 h 358"/>
                    <a:gd name="T16" fmla="*/ 2147483647 w 8"/>
                    <a:gd name="T17" fmla="*/ 0 h 358"/>
                    <a:gd name="T18" fmla="*/ 0 w 8"/>
                    <a:gd name="T19" fmla="*/ 0 h 358"/>
                    <a:gd name="T20" fmla="*/ 0 w 8"/>
                    <a:gd name="T21" fmla="*/ 2147483647 h 358"/>
                    <a:gd name="T22" fmla="*/ 2147483647 w 8"/>
                    <a:gd name="T23" fmla="*/ 2147483647 h 35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358"/>
                    <a:gd name="T38" fmla="*/ 8 w 8"/>
                    <a:gd name="T39" fmla="*/ 358 h 35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358">
                      <a:moveTo>
                        <a:pt x="8" y="8"/>
                      </a:moveTo>
                      <a:lnTo>
                        <a:pt x="0" y="4"/>
                      </a:lnTo>
                      <a:lnTo>
                        <a:pt x="0" y="358"/>
                      </a:lnTo>
                      <a:lnTo>
                        <a:pt x="8" y="358"/>
                      </a:lnTo>
                      <a:lnTo>
                        <a:pt x="8" y="4"/>
                      </a:lnTo>
                      <a:lnTo>
                        <a:pt x="4" y="0"/>
                      </a:lnTo>
                      <a:lnTo>
                        <a:pt x="8" y="4"/>
                      </a:lnTo>
                      <a:lnTo>
                        <a:pt x="8" y="0"/>
                      </a:lnTo>
                      <a:lnTo>
                        <a:pt x="4" y="0"/>
                      </a:lnTo>
                      <a:lnTo>
                        <a:pt x="0" y="0"/>
                      </a:lnTo>
                      <a:lnTo>
                        <a:pt x="0" y="4"/>
                      </a:lnTo>
                      <a:lnTo>
                        <a:pt x="8" y="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969" name="Freeform 155"/>
                <p:cNvSpPr>
                  <a:spLocks/>
                </p:cNvSpPr>
                <p:nvPr/>
              </p:nvSpPr>
              <p:spPr bwMode="auto">
                <a:xfrm>
                  <a:off x="561975" y="2495550"/>
                  <a:ext cx="450850" cy="119063"/>
                </a:xfrm>
                <a:custGeom>
                  <a:avLst/>
                  <a:gdLst>
                    <a:gd name="T0" fmla="*/ 2147483647 w 284"/>
                    <a:gd name="T1" fmla="*/ 2147483647 h 75"/>
                    <a:gd name="T2" fmla="*/ 2147483647 w 284"/>
                    <a:gd name="T3" fmla="*/ 2147483647 h 75"/>
                    <a:gd name="T4" fmla="*/ 2147483647 w 284"/>
                    <a:gd name="T5" fmla="*/ 2147483647 h 75"/>
                    <a:gd name="T6" fmla="*/ 2147483647 w 284"/>
                    <a:gd name="T7" fmla="*/ 0 h 75"/>
                    <a:gd name="T8" fmla="*/ 2147483647 w 284"/>
                    <a:gd name="T9" fmla="*/ 2147483647 h 75"/>
                    <a:gd name="T10" fmla="*/ 0 w 284"/>
                    <a:gd name="T11" fmla="*/ 2147483647 h 75"/>
                    <a:gd name="T12" fmla="*/ 2147483647 w 284"/>
                    <a:gd name="T13" fmla="*/ 2147483647 h 75"/>
                    <a:gd name="T14" fmla="*/ 0 w 284"/>
                    <a:gd name="T15" fmla="*/ 2147483647 h 75"/>
                    <a:gd name="T16" fmla="*/ 0 w 284"/>
                    <a:gd name="T17" fmla="*/ 2147483647 h 75"/>
                    <a:gd name="T18" fmla="*/ 2147483647 w 284"/>
                    <a:gd name="T19" fmla="*/ 2147483647 h 75"/>
                    <a:gd name="T20" fmla="*/ 2147483647 w 284"/>
                    <a:gd name="T21" fmla="*/ 2147483647 h 75"/>
                    <a:gd name="T22" fmla="*/ 2147483647 w 284"/>
                    <a:gd name="T23" fmla="*/ 2147483647 h 7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84"/>
                    <a:gd name="T37" fmla="*/ 0 h 75"/>
                    <a:gd name="T38" fmla="*/ 284 w 284"/>
                    <a:gd name="T39" fmla="*/ 75 h 7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84" h="75">
                      <a:moveTo>
                        <a:pt x="12" y="71"/>
                      </a:moveTo>
                      <a:lnTo>
                        <a:pt x="8" y="75"/>
                      </a:lnTo>
                      <a:lnTo>
                        <a:pt x="284" y="8"/>
                      </a:lnTo>
                      <a:lnTo>
                        <a:pt x="280" y="0"/>
                      </a:lnTo>
                      <a:lnTo>
                        <a:pt x="4" y="63"/>
                      </a:lnTo>
                      <a:lnTo>
                        <a:pt x="0" y="71"/>
                      </a:lnTo>
                      <a:lnTo>
                        <a:pt x="4" y="63"/>
                      </a:lnTo>
                      <a:lnTo>
                        <a:pt x="0" y="67"/>
                      </a:lnTo>
                      <a:lnTo>
                        <a:pt x="0" y="71"/>
                      </a:lnTo>
                      <a:lnTo>
                        <a:pt x="4" y="75"/>
                      </a:lnTo>
                      <a:lnTo>
                        <a:pt x="8" y="75"/>
                      </a:lnTo>
                      <a:lnTo>
                        <a:pt x="12" y="71"/>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970" name="Freeform 156"/>
                <p:cNvSpPr>
                  <a:spLocks/>
                </p:cNvSpPr>
                <p:nvPr/>
              </p:nvSpPr>
              <p:spPr bwMode="auto">
                <a:xfrm>
                  <a:off x="561975" y="2608263"/>
                  <a:ext cx="19050" cy="442913"/>
                </a:xfrm>
                <a:custGeom>
                  <a:avLst/>
                  <a:gdLst>
                    <a:gd name="T0" fmla="*/ 2147483647 w 12"/>
                    <a:gd name="T1" fmla="*/ 2147483647 h 279"/>
                    <a:gd name="T2" fmla="*/ 2147483647 w 12"/>
                    <a:gd name="T3" fmla="*/ 2147483647 h 279"/>
                    <a:gd name="T4" fmla="*/ 2147483647 w 12"/>
                    <a:gd name="T5" fmla="*/ 0 h 279"/>
                    <a:gd name="T6" fmla="*/ 0 w 12"/>
                    <a:gd name="T7" fmla="*/ 0 h 279"/>
                    <a:gd name="T8" fmla="*/ 0 w 12"/>
                    <a:gd name="T9" fmla="*/ 2147483647 h 279"/>
                    <a:gd name="T10" fmla="*/ 2147483647 w 12"/>
                    <a:gd name="T11" fmla="*/ 2147483647 h 279"/>
                    <a:gd name="T12" fmla="*/ 0 w 12"/>
                    <a:gd name="T13" fmla="*/ 2147483647 h 279"/>
                    <a:gd name="T14" fmla="*/ 0 w 12"/>
                    <a:gd name="T15" fmla="*/ 2147483647 h 279"/>
                    <a:gd name="T16" fmla="*/ 2147483647 w 12"/>
                    <a:gd name="T17" fmla="*/ 2147483647 h 279"/>
                    <a:gd name="T18" fmla="*/ 2147483647 w 12"/>
                    <a:gd name="T19" fmla="*/ 2147483647 h 279"/>
                    <a:gd name="T20" fmla="*/ 2147483647 w 12"/>
                    <a:gd name="T21" fmla="*/ 2147483647 h 279"/>
                    <a:gd name="T22" fmla="*/ 2147483647 w 12"/>
                    <a:gd name="T23" fmla="*/ 2147483647 h 27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279"/>
                    <a:gd name="T38" fmla="*/ 12 w 12"/>
                    <a:gd name="T39" fmla="*/ 279 h 27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279">
                      <a:moveTo>
                        <a:pt x="4" y="271"/>
                      </a:moveTo>
                      <a:lnTo>
                        <a:pt x="12" y="275"/>
                      </a:lnTo>
                      <a:lnTo>
                        <a:pt x="12" y="0"/>
                      </a:lnTo>
                      <a:lnTo>
                        <a:pt x="0" y="0"/>
                      </a:lnTo>
                      <a:lnTo>
                        <a:pt x="0" y="275"/>
                      </a:lnTo>
                      <a:lnTo>
                        <a:pt x="4" y="279"/>
                      </a:lnTo>
                      <a:lnTo>
                        <a:pt x="0" y="275"/>
                      </a:lnTo>
                      <a:lnTo>
                        <a:pt x="0" y="279"/>
                      </a:lnTo>
                      <a:lnTo>
                        <a:pt x="4" y="279"/>
                      </a:lnTo>
                      <a:lnTo>
                        <a:pt x="8" y="279"/>
                      </a:lnTo>
                      <a:lnTo>
                        <a:pt x="12" y="275"/>
                      </a:lnTo>
                      <a:lnTo>
                        <a:pt x="4" y="271"/>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971" name="Freeform 157"/>
                <p:cNvSpPr>
                  <a:spLocks/>
                </p:cNvSpPr>
                <p:nvPr/>
              </p:nvSpPr>
              <p:spPr bwMode="auto">
                <a:xfrm>
                  <a:off x="568325" y="3038475"/>
                  <a:ext cx="444500" cy="31750"/>
                </a:xfrm>
                <a:custGeom>
                  <a:avLst/>
                  <a:gdLst>
                    <a:gd name="T0" fmla="*/ 2147483647 w 280"/>
                    <a:gd name="T1" fmla="*/ 2147483647 h 20"/>
                    <a:gd name="T2" fmla="*/ 2147483647 w 280"/>
                    <a:gd name="T3" fmla="*/ 2147483647 h 20"/>
                    <a:gd name="T4" fmla="*/ 0 w 280"/>
                    <a:gd name="T5" fmla="*/ 0 h 20"/>
                    <a:gd name="T6" fmla="*/ 0 w 280"/>
                    <a:gd name="T7" fmla="*/ 2147483647 h 20"/>
                    <a:gd name="T8" fmla="*/ 2147483647 w 280"/>
                    <a:gd name="T9" fmla="*/ 2147483647 h 20"/>
                    <a:gd name="T10" fmla="*/ 2147483647 w 280"/>
                    <a:gd name="T11" fmla="*/ 2147483647 h 20"/>
                    <a:gd name="T12" fmla="*/ 2147483647 w 280"/>
                    <a:gd name="T13" fmla="*/ 2147483647 h 20"/>
                    <a:gd name="T14" fmla="*/ 2147483647 w 280"/>
                    <a:gd name="T15" fmla="*/ 2147483647 h 20"/>
                    <a:gd name="T16" fmla="*/ 2147483647 w 280"/>
                    <a:gd name="T17" fmla="*/ 2147483647 h 20"/>
                    <a:gd name="T18" fmla="*/ 2147483647 w 280"/>
                    <a:gd name="T19" fmla="*/ 2147483647 h 20"/>
                    <a:gd name="T20" fmla="*/ 2147483647 w 280"/>
                    <a:gd name="T21" fmla="*/ 2147483647 h 20"/>
                    <a:gd name="T22" fmla="*/ 2147483647 w 280"/>
                    <a:gd name="T23" fmla="*/ 2147483647 h 2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80"/>
                    <a:gd name="T37" fmla="*/ 0 h 20"/>
                    <a:gd name="T38" fmla="*/ 280 w 280"/>
                    <a:gd name="T39" fmla="*/ 20 h 2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80" h="20">
                      <a:moveTo>
                        <a:pt x="272" y="16"/>
                      </a:moveTo>
                      <a:lnTo>
                        <a:pt x="276" y="12"/>
                      </a:lnTo>
                      <a:lnTo>
                        <a:pt x="0" y="0"/>
                      </a:lnTo>
                      <a:lnTo>
                        <a:pt x="0" y="8"/>
                      </a:lnTo>
                      <a:lnTo>
                        <a:pt x="276" y="20"/>
                      </a:lnTo>
                      <a:lnTo>
                        <a:pt x="280" y="16"/>
                      </a:lnTo>
                      <a:lnTo>
                        <a:pt x="276" y="20"/>
                      </a:lnTo>
                      <a:lnTo>
                        <a:pt x="280" y="20"/>
                      </a:lnTo>
                      <a:lnTo>
                        <a:pt x="280" y="16"/>
                      </a:lnTo>
                      <a:lnTo>
                        <a:pt x="280" y="12"/>
                      </a:lnTo>
                      <a:lnTo>
                        <a:pt x="276" y="12"/>
                      </a:lnTo>
                      <a:lnTo>
                        <a:pt x="272" y="16"/>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972" name="Freeform 158"/>
                <p:cNvSpPr>
                  <a:spLocks/>
                </p:cNvSpPr>
                <p:nvPr/>
              </p:nvSpPr>
              <p:spPr bwMode="auto">
                <a:xfrm>
                  <a:off x="1000125" y="2495550"/>
                  <a:ext cx="12700" cy="568325"/>
                </a:xfrm>
                <a:custGeom>
                  <a:avLst/>
                  <a:gdLst>
                    <a:gd name="T0" fmla="*/ 2147483647 w 8"/>
                    <a:gd name="T1" fmla="*/ 0 h 358"/>
                    <a:gd name="T2" fmla="*/ 0 w 8"/>
                    <a:gd name="T3" fmla="*/ 2147483647 h 358"/>
                    <a:gd name="T4" fmla="*/ 0 w 8"/>
                    <a:gd name="T5" fmla="*/ 2147483647 h 358"/>
                    <a:gd name="T6" fmla="*/ 2147483647 w 8"/>
                    <a:gd name="T7" fmla="*/ 2147483647 h 358"/>
                    <a:gd name="T8" fmla="*/ 2147483647 w 8"/>
                    <a:gd name="T9" fmla="*/ 2147483647 h 358"/>
                    <a:gd name="T10" fmla="*/ 2147483647 w 8"/>
                    <a:gd name="T11" fmla="*/ 2147483647 h 358"/>
                    <a:gd name="T12" fmla="*/ 2147483647 w 8"/>
                    <a:gd name="T13" fmla="*/ 2147483647 h 358"/>
                    <a:gd name="T14" fmla="*/ 2147483647 w 8"/>
                    <a:gd name="T15" fmla="*/ 0 h 358"/>
                    <a:gd name="T16" fmla="*/ 2147483647 w 8"/>
                    <a:gd name="T17" fmla="*/ 0 h 358"/>
                    <a:gd name="T18" fmla="*/ 0 w 8"/>
                    <a:gd name="T19" fmla="*/ 0 h 358"/>
                    <a:gd name="T20" fmla="*/ 0 w 8"/>
                    <a:gd name="T21" fmla="*/ 2147483647 h 358"/>
                    <a:gd name="T22" fmla="*/ 2147483647 w 8"/>
                    <a:gd name="T23" fmla="*/ 0 h 35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358"/>
                    <a:gd name="T38" fmla="*/ 8 w 8"/>
                    <a:gd name="T39" fmla="*/ 358 h 35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358">
                      <a:moveTo>
                        <a:pt x="8" y="0"/>
                      </a:moveTo>
                      <a:lnTo>
                        <a:pt x="0" y="4"/>
                      </a:lnTo>
                      <a:lnTo>
                        <a:pt x="0" y="358"/>
                      </a:lnTo>
                      <a:lnTo>
                        <a:pt x="8" y="358"/>
                      </a:lnTo>
                      <a:lnTo>
                        <a:pt x="8" y="4"/>
                      </a:lnTo>
                      <a:lnTo>
                        <a:pt x="4" y="8"/>
                      </a:lnTo>
                      <a:lnTo>
                        <a:pt x="8" y="4"/>
                      </a:lnTo>
                      <a:lnTo>
                        <a:pt x="8" y="0"/>
                      </a:lnTo>
                      <a:lnTo>
                        <a:pt x="4" y="0"/>
                      </a:lnTo>
                      <a:lnTo>
                        <a:pt x="0" y="0"/>
                      </a:lnTo>
                      <a:lnTo>
                        <a:pt x="0" y="4"/>
                      </a:lnTo>
                      <a:lnTo>
                        <a:pt x="8"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973" name="Freeform 159"/>
                <p:cNvSpPr>
                  <a:spLocks/>
                </p:cNvSpPr>
                <p:nvPr/>
              </p:nvSpPr>
              <p:spPr bwMode="auto">
                <a:xfrm>
                  <a:off x="1082675" y="2570163"/>
                  <a:ext cx="19050" cy="444500"/>
                </a:xfrm>
                <a:custGeom>
                  <a:avLst/>
                  <a:gdLst>
                    <a:gd name="T0" fmla="*/ 2147483647 w 12"/>
                    <a:gd name="T1" fmla="*/ 2147483647 h 280"/>
                    <a:gd name="T2" fmla="*/ 2147483647 w 12"/>
                    <a:gd name="T3" fmla="*/ 2147483647 h 280"/>
                    <a:gd name="T4" fmla="*/ 2147483647 w 12"/>
                    <a:gd name="T5" fmla="*/ 0 h 280"/>
                    <a:gd name="T6" fmla="*/ 0 w 12"/>
                    <a:gd name="T7" fmla="*/ 0 h 280"/>
                    <a:gd name="T8" fmla="*/ 0 w 12"/>
                    <a:gd name="T9" fmla="*/ 2147483647 h 280"/>
                    <a:gd name="T10" fmla="*/ 2147483647 w 12"/>
                    <a:gd name="T11" fmla="*/ 2147483647 h 280"/>
                    <a:gd name="T12" fmla="*/ 0 w 12"/>
                    <a:gd name="T13" fmla="*/ 2147483647 h 280"/>
                    <a:gd name="T14" fmla="*/ 2147483647 w 12"/>
                    <a:gd name="T15" fmla="*/ 2147483647 h 280"/>
                    <a:gd name="T16" fmla="*/ 2147483647 w 12"/>
                    <a:gd name="T17" fmla="*/ 2147483647 h 280"/>
                    <a:gd name="T18" fmla="*/ 2147483647 w 12"/>
                    <a:gd name="T19" fmla="*/ 2147483647 h 280"/>
                    <a:gd name="T20" fmla="*/ 2147483647 w 12"/>
                    <a:gd name="T21" fmla="*/ 2147483647 h 280"/>
                    <a:gd name="T22" fmla="*/ 2147483647 w 12"/>
                    <a:gd name="T23" fmla="*/ 2147483647 h 28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280"/>
                    <a:gd name="T38" fmla="*/ 12 w 12"/>
                    <a:gd name="T39" fmla="*/ 280 h 28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280">
                      <a:moveTo>
                        <a:pt x="8" y="280"/>
                      </a:moveTo>
                      <a:lnTo>
                        <a:pt x="12" y="276"/>
                      </a:lnTo>
                      <a:lnTo>
                        <a:pt x="12" y="0"/>
                      </a:lnTo>
                      <a:lnTo>
                        <a:pt x="0" y="0"/>
                      </a:lnTo>
                      <a:lnTo>
                        <a:pt x="0" y="276"/>
                      </a:lnTo>
                      <a:lnTo>
                        <a:pt x="4" y="272"/>
                      </a:lnTo>
                      <a:lnTo>
                        <a:pt x="0" y="276"/>
                      </a:lnTo>
                      <a:lnTo>
                        <a:pt x="4" y="280"/>
                      </a:lnTo>
                      <a:lnTo>
                        <a:pt x="8" y="280"/>
                      </a:lnTo>
                      <a:lnTo>
                        <a:pt x="12" y="280"/>
                      </a:lnTo>
                      <a:lnTo>
                        <a:pt x="12" y="276"/>
                      </a:lnTo>
                      <a:lnTo>
                        <a:pt x="8" y="28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974" name="Freeform 160"/>
                <p:cNvSpPr>
                  <a:spLocks/>
                </p:cNvSpPr>
                <p:nvPr/>
              </p:nvSpPr>
              <p:spPr bwMode="auto">
                <a:xfrm>
                  <a:off x="1000125" y="3001963"/>
                  <a:ext cx="95250" cy="68263"/>
                </a:xfrm>
                <a:custGeom>
                  <a:avLst/>
                  <a:gdLst>
                    <a:gd name="T0" fmla="*/ 0 w 60"/>
                    <a:gd name="T1" fmla="*/ 2147483647 h 43"/>
                    <a:gd name="T2" fmla="*/ 2147483647 w 60"/>
                    <a:gd name="T3" fmla="*/ 2147483647 h 43"/>
                    <a:gd name="T4" fmla="*/ 2147483647 w 60"/>
                    <a:gd name="T5" fmla="*/ 2147483647 h 43"/>
                    <a:gd name="T6" fmla="*/ 2147483647 w 60"/>
                    <a:gd name="T7" fmla="*/ 0 h 43"/>
                    <a:gd name="T8" fmla="*/ 2147483647 w 60"/>
                    <a:gd name="T9" fmla="*/ 2147483647 h 43"/>
                    <a:gd name="T10" fmla="*/ 2147483647 w 60"/>
                    <a:gd name="T11" fmla="*/ 2147483647 h 43"/>
                    <a:gd name="T12" fmla="*/ 2147483647 w 60"/>
                    <a:gd name="T13" fmla="*/ 2147483647 h 43"/>
                    <a:gd name="T14" fmla="*/ 0 w 60"/>
                    <a:gd name="T15" fmla="*/ 2147483647 h 43"/>
                    <a:gd name="T16" fmla="*/ 0 w 60"/>
                    <a:gd name="T17" fmla="*/ 2147483647 h 43"/>
                    <a:gd name="T18" fmla="*/ 2147483647 w 60"/>
                    <a:gd name="T19" fmla="*/ 2147483647 h 43"/>
                    <a:gd name="T20" fmla="*/ 2147483647 w 60"/>
                    <a:gd name="T21" fmla="*/ 2147483647 h 43"/>
                    <a:gd name="T22" fmla="*/ 0 w 60"/>
                    <a:gd name="T23" fmla="*/ 2147483647 h 4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60"/>
                    <a:gd name="T37" fmla="*/ 0 h 43"/>
                    <a:gd name="T38" fmla="*/ 60 w 60"/>
                    <a:gd name="T39" fmla="*/ 43 h 4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60" h="43">
                      <a:moveTo>
                        <a:pt x="0" y="39"/>
                      </a:moveTo>
                      <a:lnTo>
                        <a:pt x="8" y="43"/>
                      </a:lnTo>
                      <a:lnTo>
                        <a:pt x="60" y="8"/>
                      </a:lnTo>
                      <a:lnTo>
                        <a:pt x="56" y="0"/>
                      </a:lnTo>
                      <a:lnTo>
                        <a:pt x="4" y="35"/>
                      </a:lnTo>
                      <a:lnTo>
                        <a:pt x="8" y="39"/>
                      </a:lnTo>
                      <a:lnTo>
                        <a:pt x="4" y="35"/>
                      </a:lnTo>
                      <a:lnTo>
                        <a:pt x="0" y="39"/>
                      </a:lnTo>
                      <a:lnTo>
                        <a:pt x="0" y="43"/>
                      </a:lnTo>
                      <a:lnTo>
                        <a:pt x="4" y="43"/>
                      </a:lnTo>
                      <a:lnTo>
                        <a:pt x="8" y="43"/>
                      </a:lnTo>
                      <a:lnTo>
                        <a:pt x="0" y="39"/>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975" name="Freeform 161"/>
                <p:cNvSpPr>
                  <a:spLocks/>
                </p:cNvSpPr>
                <p:nvPr/>
              </p:nvSpPr>
              <p:spPr bwMode="auto">
                <a:xfrm>
                  <a:off x="593725" y="2570163"/>
                  <a:ext cx="366713" cy="412750"/>
                </a:xfrm>
                <a:custGeom>
                  <a:avLst/>
                  <a:gdLst>
                    <a:gd name="T0" fmla="*/ 2147483647 w 231"/>
                    <a:gd name="T1" fmla="*/ 2147483647 h 260"/>
                    <a:gd name="T2" fmla="*/ 2147483647 w 231"/>
                    <a:gd name="T3" fmla="*/ 0 h 260"/>
                    <a:gd name="T4" fmla="*/ 0 w 231"/>
                    <a:gd name="T5" fmla="*/ 2147483647 h 260"/>
                    <a:gd name="T6" fmla="*/ 0 w 231"/>
                    <a:gd name="T7" fmla="*/ 2147483647 h 260"/>
                    <a:gd name="T8" fmla="*/ 2147483647 w 231"/>
                    <a:gd name="T9" fmla="*/ 2147483647 h 260"/>
                    <a:gd name="T10" fmla="*/ 2147483647 w 231"/>
                    <a:gd name="T11" fmla="*/ 2147483647 h 260"/>
                    <a:gd name="T12" fmla="*/ 0 60000 65536"/>
                    <a:gd name="T13" fmla="*/ 0 60000 65536"/>
                    <a:gd name="T14" fmla="*/ 0 60000 65536"/>
                    <a:gd name="T15" fmla="*/ 0 60000 65536"/>
                    <a:gd name="T16" fmla="*/ 0 60000 65536"/>
                    <a:gd name="T17" fmla="*/ 0 60000 65536"/>
                    <a:gd name="T18" fmla="*/ 0 w 231"/>
                    <a:gd name="T19" fmla="*/ 0 h 260"/>
                    <a:gd name="T20" fmla="*/ 231 w 231"/>
                    <a:gd name="T21" fmla="*/ 260 h 260"/>
                  </a:gdLst>
                  <a:ahLst/>
                  <a:cxnLst>
                    <a:cxn ang="T12">
                      <a:pos x="T0" y="T1"/>
                    </a:cxn>
                    <a:cxn ang="T13">
                      <a:pos x="T2" y="T3"/>
                    </a:cxn>
                    <a:cxn ang="T14">
                      <a:pos x="T4" y="T5"/>
                    </a:cxn>
                    <a:cxn ang="T15">
                      <a:pos x="T6" y="T7"/>
                    </a:cxn>
                    <a:cxn ang="T16">
                      <a:pos x="T8" y="T9"/>
                    </a:cxn>
                    <a:cxn ang="T17">
                      <a:pos x="T10" y="T11"/>
                    </a:cxn>
                  </a:cxnLst>
                  <a:rect l="T18" t="T19" r="T20" b="T21"/>
                  <a:pathLst>
                    <a:path w="231" h="260">
                      <a:moveTo>
                        <a:pt x="231" y="260"/>
                      </a:moveTo>
                      <a:lnTo>
                        <a:pt x="231" y="0"/>
                      </a:lnTo>
                      <a:lnTo>
                        <a:pt x="0" y="52"/>
                      </a:lnTo>
                      <a:lnTo>
                        <a:pt x="0" y="260"/>
                      </a:lnTo>
                      <a:lnTo>
                        <a:pt x="231" y="26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976" name="Freeform 162"/>
                <p:cNvSpPr>
                  <a:spLocks/>
                </p:cNvSpPr>
                <p:nvPr/>
              </p:nvSpPr>
              <p:spPr bwMode="auto">
                <a:xfrm>
                  <a:off x="954088" y="2563813"/>
                  <a:ext cx="12700" cy="419100"/>
                </a:xfrm>
                <a:custGeom>
                  <a:avLst/>
                  <a:gdLst>
                    <a:gd name="T0" fmla="*/ 2147483647 w 8"/>
                    <a:gd name="T1" fmla="*/ 2147483647 h 264"/>
                    <a:gd name="T2" fmla="*/ 0 w 8"/>
                    <a:gd name="T3" fmla="*/ 2147483647 h 264"/>
                    <a:gd name="T4" fmla="*/ 0 w 8"/>
                    <a:gd name="T5" fmla="*/ 2147483647 h 264"/>
                    <a:gd name="T6" fmla="*/ 2147483647 w 8"/>
                    <a:gd name="T7" fmla="*/ 2147483647 h 264"/>
                    <a:gd name="T8" fmla="*/ 2147483647 w 8"/>
                    <a:gd name="T9" fmla="*/ 2147483647 h 264"/>
                    <a:gd name="T10" fmla="*/ 2147483647 w 8"/>
                    <a:gd name="T11" fmla="*/ 0 h 264"/>
                    <a:gd name="T12" fmla="*/ 2147483647 w 8"/>
                    <a:gd name="T13" fmla="*/ 2147483647 h 264"/>
                    <a:gd name="T14" fmla="*/ 2147483647 w 8"/>
                    <a:gd name="T15" fmla="*/ 0 h 264"/>
                    <a:gd name="T16" fmla="*/ 2147483647 w 8"/>
                    <a:gd name="T17" fmla="*/ 0 h 264"/>
                    <a:gd name="T18" fmla="*/ 0 w 8"/>
                    <a:gd name="T19" fmla="*/ 0 h 264"/>
                    <a:gd name="T20" fmla="*/ 0 w 8"/>
                    <a:gd name="T21" fmla="*/ 2147483647 h 264"/>
                    <a:gd name="T22" fmla="*/ 2147483647 w 8"/>
                    <a:gd name="T23" fmla="*/ 2147483647 h 26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264"/>
                    <a:gd name="T38" fmla="*/ 8 w 8"/>
                    <a:gd name="T39" fmla="*/ 264 h 26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264">
                      <a:moveTo>
                        <a:pt x="4" y="8"/>
                      </a:moveTo>
                      <a:lnTo>
                        <a:pt x="0" y="4"/>
                      </a:lnTo>
                      <a:lnTo>
                        <a:pt x="0" y="264"/>
                      </a:lnTo>
                      <a:lnTo>
                        <a:pt x="8" y="264"/>
                      </a:lnTo>
                      <a:lnTo>
                        <a:pt x="8" y="4"/>
                      </a:lnTo>
                      <a:lnTo>
                        <a:pt x="4" y="0"/>
                      </a:lnTo>
                      <a:lnTo>
                        <a:pt x="8" y="4"/>
                      </a:lnTo>
                      <a:lnTo>
                        <a:pt x="8" y="0"/>
                      </a:lnTo>
                      <a:lnTo>
                        <a:pt x="4" y="0"/>
                      </a:lnTo>
                      <a:lnTo>
                        <a:pt x="0" y="0"/>
                      </a:lnTo>
                      <a:lnTo>
                        <a:pt x="0" y="4"/>
                      </a:lnTo>
                      <a:lnTo>
                        <a:pt x="4" y="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977" name="Freeform 163"/>
                <p:cNvSpPr>
                  <a:spLocks/>
                </p:cNvSpPr>
                <p:nvPr/>
              </p:nvSpPr>
              <p:spPr bwMode="auto">
                <a:xfrm>
                  <a:off x="587375" y="2563813"/>
                  <a:ext cx="373063" cy="93663"/>
                </a:xfrm>
                <a:custGeom>
                  <a:avLst/>
                  <a:gdLst>
                    <a:gd name="T0" fmla="*/ 2147483647 w 235"/>
                    <a:gd name="T1" fmla="*/ 2147483647 h 59"/>
                    <a:gd name="T2" fmla="*/ 2147483647 w 235"/>
                    <a:gd name="T3" fmla="*/ 2147483647 h 59"/>
                    <a:gd name="T4" fmla="*/ 2147483647 w 235"/>
                    <a:gd name="T5" fmla="*/ 2147483647 h 59"/>
                    <a:gd name="T6" fmla="*/ 2147483647 w 235"/>
                    <a:gd name="T7" fmla="*/ 0 h 59"/>
                    <a:gd name="T8" fmla="*/ 2147483647 w 235"/>
                    <a:gd name="T9" fmla="*/ 2147483647 h 59"/>
                    <a:gd name="T10" fmla="*/ 0 w 235"/>
                    <a:gd name="T11" fmla="*/ 2147483647 h 59"/>
                    <a:gd name="T12" fmla="*/ 2147483647 w 235"/>
                    <a:gd name="T13" fmla="*/ 2147483647 h 59"/>
                    <a:gd name="T14" fmla="*/ 0 w 235"/>
                    <a:gd name="T15" fmla="*/ 2147483647 h 59"/>
                    <a:gd name="T16" fmla="*/ 0 w 235"/>
                    <a:gd name="T17" fmla="*/ 2147483647 h 59"/>
                    <a:gd name="T18" fmla="*/ 0 w 235"/>
                    <a:gd name="T19" fmla="*/ 2147483647 h 59"/>
                    <a:gd name="T20" fmla="*/ 2147483647 w 235"/>
                    <a:gd name="T21" fmla="*/ 2147483647 h 59"/>
                    <a:gd name="T22" fmla="*/ 2147483647 w 235"/>
                    <a:gd name="T23" fmla="*/ 2147483647 h 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35"/>
                    <a:gd name="T37" fmla="*/ 0 h 59"/>
                    <a:gd name="T38" fmla="*/ 235 w 235"/>
                    <a:gd name="T39" fmla="*/ 59 h 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35" h="59">
                      <a:moveTo>
                        <a:pt x="8" y="56"/>
                      </a:moveTo>
                      <a:lnTo>
                        <a:pt x="4" y="59"/>
                      </a:lnTo>
                      <a:lnTo>
                        <a:pt x="235" y="8"/>
                      </a:lnTo>
                      <a:lnTo>
                        <a:pt x="235" y="0"/>
                      </a:lnTo>
                      <a:lnTo>
                        <a:pt x="4" y="48"/>
                      </a:lnTo>
                      <a:lnTo>
                        <a:pt x="0" y="56"/>
                      </a:lnTo>
                      <a:lnTo>
                        <a:pt x="4" y="48"/>
                      </a:lnTo>
                      <a:lnTo>
                        <a:pt x="0" y="52"/>
                      </a:lnTo>
                      <a:lnTo>
                        <a:pt x="0" y="56"/>
                      </a:lnTo>
                      <a:lnTo>
                        <a:pt x="4" y="59"/>
                      </a:lnTo>
                      <a:lnTo>
                        <a:pt x="8" y="56"/>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978" name="Freeform 164"/>
                <p:cNvSpPr>
                  <a:spLocks/>
                </p:cNvSpPr>
                <p:nvPr/>
              </p:nvSpPr>
              <p:spPr bwMode="auto">
                <a:xfrm>
                  <a:off x="587375" y="2652713"/>
                  <a:ext cx="12700" cy="336550"/>
                </a:xfrm>
                <a:custGeom>
                  <a:avLst/>
                  <a:gdLst>
                    <a:gd name="T0" fmla="*/ 2147483647 w 8"/>
                    <a:gd name="T1" fmla="*/ 2147483647 h 212"/>
                    <a:gd name="T2" fmla="*/ 2147483647 w 8"/>
                    <a:gd name="T3" fmla="*/ 2147483647 h 212"/>
                    <a:gd name="T4" fmla="*/ 2147483647 w 8"/>
                    <a:gd name="T5" fmla="*/ 0 h 212"/>
                    <a:gd name="T6" fmla="*/ 0 w 8"/>
                    <a:gd name="T7" fmla="*/ 0 h 212"/>
                    <a:gd name="T8" fmla="*/ 0 w 8"/>
                    <a:gd name="T9" fmla="*/ 2147483647 h 212"/>
                    <a:gd name="T10" fmla="*/ 2147483647 w 8"/>
                    <a:gd name="T11" fmla="*/ 2147483647 h 212"/>
                    <a:gd name="T12" fmla="*/ 0 w 8"/>
                    <a:gd name="T13" fmla="*/ 2147483647 h 212"/>
                    <a:gd name="T14" fmla="*/ 0 w 8"/>
                    <a:gd name="T15" fmla="*/ 2147483647 h 212"/>
                    <a:gd name="T16" fmla="*/ 2147483647 w 8"/>
                    <a:gd name="T17" fmla="*/ 2147483647 h 212"/>
                    <a:gd name="T18" fmla="*/ 2147483647 w 8"/>
                    <a:gd name="T19" fmla="*/ 2147483647 h 212"/>
                    <a:gd name="T20" fmla="*/ 2147483647 w 8"/>
                    <a:gd name="T21" fmla="*/ 2147483647 h 212"/>
                    <a:gd name="T22" fmla="*/ 2147483647 w 8"/>
                    <a:gd name="T23" fmla="*/ 2147483647 h 21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212"/>
                    <a:gd name="T38" fmla="*/ 8 w 8"/>
                    <a:gd name="T39" fmla="*/ 212 h 21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212">
                      <a:moveTo>
                        <a:pt x="4" y="200"/>
                      </a:moveTo>
                      <a:lnTo>
                        <a:pt x="8" y="208"/>
                      </a:lnTo>
                      <a:lnTo>
                        <a:pt x="8" y="0"/>
                      </a:lnTo>
                      <a:lnTo>
                        <a:pt x="0" y="0"/>
                      </a:lnTo>
                      <a:lnTo>
                        <a:pt x="0" y="208"/>
                      </a:lnTo>
                      <a:lnTo>
                        <a:pt x="4" y="212"/>
                      </a:lnTo>
                      <a:lnTo>
                        <a:pt x="0" y="208"/>
                      </a:lnTo>
                      <a:lnTo>
                        <a:pt x="0" y="212"/>
                      </a:lnTo>
                      <a:lnTo>
                        <a:pt x="4" y="212"/>
                      </a:lnTo>
                      <a:lnTo>
                        <a:pt x="8" y="212"/>
                      </a:lnTo>
                      <a:lnTo>
                        <a:pt x="8" y="208"/>
                      </a:lnTo>
                      <a:lnTo>
                        <a:pt x="4" y="20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979" name="Freeform 165"/>
                <p:cNvSpPr>
                  <a:spLocks/>
                </p:cNvSpPr>
                <p:nvPr/>
              </p:nvSpPr>
              <p:spPr bwMode="auto">
                <a:xfrm>
                  <a:off x="593725" y="2970213"/>
                  <a:ext cx="373063" cy="19050"/>
                </a:xfrm>
                <a:custGeom>
                  <a:avLst/>
                  <a:gdLst>
                    <a:gd name="T0" fmla="*/ 2147483647 w 235"/>
                    <a:gd name="T1" fmla="*/ 2147483647 h 12"/>
                    <a:gd name="T2" fmla="*/ 2147483647 w 235"/>
                    <a:gd name="T3" fmla="*/ 2147483647 h 12"/>
                    <a:gd name="T4" fmla="*/ 0 w 235"/>
                    <a:gd name="T5" fmla="*/ 0 h 12"/>
                    <a:gd name="T6" fmla="*/ 0 w 235"/>
                    <a:gd name="T7" fmla="*/ 2147483647 h 12"/>
                    <a:gd name="T8" fmla="*/ 2147483647 w 235"/>
                    <a:gd name="T9" fmla="*/ 2147483647 h 12"/>
                    <a:gd name="T10" fmla="*/ 2147483647 w 235"/>
                    <a:gd name="T11" fmla="*/ 2147483647 h 12"/>
                    <a:gd name="T12" fmla="*/ 2147483647 w 235"/>
                    <a:gd name="T13" fmla="*/ 2147483647 h 12"/>
                    <a:gd name="T14" fmla="*/ 2147483647 w 235"/>
                    <a:gd name="T15" fmla="*/ 2147483647 h 12"/>
                    <a:gd name="T16" fmla="*/ 2147483647 w 235"/>
                    <a:gd name="T17" fmla="*/ 2147483647 h 12"/>
                    <a:gd name="T18" fmla="*/ 2147483647 w 235"/>
                    <a:gd name="T19" fmla="*/ 2147483647 h 12"/>
                    <a:gd name="T20" fmla="*/ 2147483647 w 235"/>
                    <a:gd name="T21" fmla="*/ 2147483647 h 12"/>
                    <a:gd name="T22" fmla="*/ 2147483647 w 235"/>
                    <a:gd name="T23" fmla="*/ 2147483647 h 1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35"/>
                    <a:gd name="T37" fmla="*/ 0 h 12"/>
                    <a:gd name="T38" fmla="*/ 235 w 235"/>
                    <a:gd name="T39" fmla="*/ 12 h 1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35" h="12">
                      <a:moveTo>
                        <a:pt x="227" y="8"/>
                      </a:moveTo>
                      <a:lnTo>
                        <a:pt x="231" y="4"/>
                      </a:lnTo>
                      <a:lnTo>
                        <a:pt x="0" y="0"/>
                      </a:lnTo>
                      <a:lnTo>
                        <a:pt x="0" y="12"/>
                      </a:lnTo>
                      <a:lnTo>
                        <a:pt x="231" y="12"/>
                      </a:lnTo>
                      <a:lnTo>
                        <a:pt x="235" y="8"/>
                      </a:lnTo>
                      <a:lnTo>
                        <a:pt x="231" y="12"/>
                      </a:lnTo>
                      <a:lnTo>
                        <a:pt x="235" y="12"/>
                      </a:lnTo>
                      <a:lnTo>
                        <a:pt x="235" y="8"/>
                      </a:lnTo>
                      <a:lnTo>
                        <a:pt x="235" y="4"/>
                      </a:lnTo>
                      <a:lnTo>
                        <a:pt x="231" y="4"/>
                      </a:lnTo>
                      <a:lnTo>
                        <a:pt x="227" y="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980" name="Freeform 166"/>
                <p:cNvSpPr>
                  <a:spLocks/>
                </p:cNvSpPr>
                <p:nvPr/>
              </p:nvSpPr>
              <p:spPr bwMode="auto">
                <a:xfrm>
                  <a:off x="973138" y="3070225"/>
                  <a:ext cx="52388" cy="19050"/>
                </a:xfrm>
                <a:custGeom>
                  <a:avLst/>
                  <a:gdLst>
                    <a:gd name="T0" fmla="*/ 2147483647 w 33"/>
                    <a:gd name="T1" fmla="*/ 2147483647 h 12"/>
                    <a:gd name="T2" fmla="*/ 2147483647 w 33"/>
                    <a:gd name="T3" fmla="*/ 0 h 12"/>
                    <a:gd name="T4" fmla="*/ 0 w 33"/>
                    <a:gd name="T5" fmla="*/ 2147483647 h 12"/>
                    <a:gd name="T6" fmla="*/ 2147483647 w 33"/>
                    <a:gd name="T7" fmla="*/ 2147483647 h 12"/>
                    <a:gd name="T8" fmla="*/ 2147483647 w 33"/>
                    <a:gd name="T9" fmla="*/ 2147483647 h 12"/>
                    <a:gd name="T10" fmla="*/ 2147483647 w 33"/>
                    <a:gd name="T11" fmla="*/ 2147483647 h 12"/>
                    <a:gd name="T12" fmla="*/ 2147483647 w 33"/>
                    <a:gd name="T13" fmla="*/ 2147483647 h 12"/>
                    <a:gd name="T14" fmla="*/ 2147483647 w 33"/>
                    <a:gd name="T15" fmla="*/ 2147483647 h 12"/>
                    <a:gd name="T16" fmla="*/ 2147483647 w 33"/>
                    <a:gd name="T17" fmla="*/ 2147483647 h 12"/>
                    <a:gd name="T18" fmla="*/ 2147483647 w 33"/>
                    <a:gd name="T19" fmla="*/ 2147483647 h 12"/>
                    <a:gd name="T20" fmla="*/ 2147483647 w 33"/>
                    <a:gd name="T21" fmla="*/ 0 h 12"/>
                    <a:gd name="T22" fmla="*/ 2147483647 w 33"/>
                    <a:gd name="T23" fmla="*/ 2147483647 h 1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3"/>
                    <a:gd name="T37" fmla="*/ 0 h 12"/>
                    <a:gd name="T38" fmla="*/ 33 w 33"/>
                    <a:gd name="T39" fmla="*/ 12 h 1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3" h="12">
                      <a:moveTo>
                        <a:pt x="25" y="4"/>
                      </a:moveTo>
                      <a:lnTo>
                        <a:pt x="29" y="0"/>
                      </a:lnTo>
                      <a:lnTo>
                        <a:pt x="0" y="4"/>
                      </a:lnTo>
                      <a:lnTo>
                        <a:pt x="4" y="12"/>
                      </a:lnTo>
                      <a:lnTo>
                        <a:pt x="29" y="12"/>
                      </a:lnTo>
                      <a:lnTo>
                        <a:pt x="33" y="4"/>
                      </a:lnTo>
                      <a:lnTo>
                        <a:pt x="29" y="12"/>
                      </a:lnTo>
                      <a:lnTo>
                        <a:pt x="33" y="8"/>
                      </a:lnTo>
                      <a:lnTo>
                        <a:pt x="33" y="4"/>
                      </a:lnTo>
                      <a:lnTo>
                        <a:pt x="29" y="0"/>
                      </a:lnTo>
                      <a:lnTo>
                        <a:pt x="25" y="4"/>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981" name="Freeform 167"/>
                <p:cNvSpPr>
                  <a:spLocks/>
                </p:cNvSpPr>
                <p:nvPr/>
              </p:nvSpPr>
              <p:spPr bwMode="auto">
                <a:xfrm>
                  <a:off x="1012825" y="3051175"/>
                  <a:ext cx="12700" cy="25400"/>
                </a:xfrm>
                <a:custGeom>
                  <a:avLst/>
                  <a:gdLst>
                    <a:gd name="T0" fmla="*/ 2147483647 w 8"/>
                    <a:gd name="T1" fmla="*/ 2147483647 h 16"/>
                    <a:gd name="T2" fmla="*/ 0 w 8"/>
                    <a:gd name="T3" fmla="*/ 2147483647 h 16"/>
                    <a:gd name="T4" fmla="*/ 0 w 8"/>
                    <a:gd name="T5" fmla="*/ 2147483647 h 16"/>
                    <a:gd name="T6" fmla="*/ 2147483647 w 8"/>
                    <a:gd name="T7" fmla="*/ 2147483647 h 16"/>
                    <a:gd name="T8" fmla="*/ 2147483647 w 8"/>
                    <a:gd name="T9" fmla="*/ 2147483647 h 16"/>
                    <a:gd name="T10" fmla="*/ 0 w 8"/>
                    <a:gd name="T11" fmla="*/ 0 h 16"/>
                    <a:gd name="T12" fmla="*/ 2147483647 w 8"/>
                    <a:gd name="T13" fmla="*/ 2147483647 h 16"/>
                    <a:gd name="T14" fmla="*/ 2147483647 w 8"/>
                    <a:gd name="T15" fmla="*/ 0 h 16"/>
                    <a:gd name="T16" fmla="*/ 2147483647 w 8"/>
                    <a:gd name="T17" fmla="*/ 0 h 16"/>
                    <a:gd name="T18" fmla="*/ 0 w 8"/>
                    <a:gd name="T19" fmla="*/ 0 h 16"/>
                    <a:gd name="T20" fmla="*/ 0 w 8"/>
                    <a:gd name="T21" fmla="*/ 2147483647 h 16"/>
                    <a:gd name="T22" fmla="*/ 2147483647 w 8"/>
                    <a:gd name="T23" fmla="*/ 2147483647 h 1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16"/>
                    <a:gd name="T38" fmla="*/ 8 w 8"/>
                    <a:gd name="T39" fmla="*/ 16 h 1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16">
                      <a:moveTo>
                        <a:pt x="4" y="8"/>
                      </a:moveTo>
                      <a:lnTo>
                        <a:pt x="0" y="4"/>
                      </a:lnTo>
                      <a:lnTo>
                        <a:pt x="0" y="16"/>
                      </a:lnTo>
                      <a:lnTo>
                        <a:pt x="8" y="16"/>
                      </a:lnTo>
                      <a:lnTo>
                        <a:pt x="8" y="4"/>
                      </a:lnTo>
                      <a:lnTo>
                        <a:pt x="0" y="0"/>
                      </a:lnTo>
                      <a:lnTo>
                        <a:pt x="8" y="4"/>
                      </a:lnTo>
                      <a:lnTo>
                        <a:pt x="8" y="0"/>
                      </a:lnTo>
                      <a:lnTo>
                        <a:pt x="4" y="0"/>
                      </a:lnTo>
                      <a:lnTo>
                        <a:pt x="0" y="0"/>
                      </a:lnTo>
                      <a:lnTo>
                        <a:pt x="0" y="4"/>
                      </a:lnTo>
                      <a:lnTo>
                        <a:pt x="4" y="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982" name="Freeform 168"/>
                <p:cNvSpPr>
                  <a:spLocks/>
                </p:cNvSpPr>
                <p:nvPr/>
              </p:nvSpPr>
              <p:spPr bwMode="auto">
                <a:xfrm>
                  <a:off x="1000125" y="3051175"/>
                  <a:ext cx="19050" cy="19050"/>
                </a:xfrm>
                <a:custGeom>
                  <a:avLst/>
                  <a:gdLst>
                    <a:gd name="T0" fmla="*/ 2147483647 w 12"/>
                    <a:gd name="T1" fmla="*/ 2147483647 h 12"/>
                    <a:gd name="T2" fmla="*/ 2147483647 w 12"/>
                    <a:gd name="T3" fmla="*/ 2147483647 h 12"/>
                    <a:gd name="T4" fmla="*/ 2147483647 w 12"/>
                    <a:gd name="T5" fmla="*/ 2147483647 h 12"/>
                    <a:gd name="T6" fmla="*/ 2147483647 w 12"/>
                    <a:gd name="T7" fmla="*/ 0 h 12"/>
                    <a:gd name="T8" fmla="*/ 2147483647 w 12"/>
                    <a:gd name="T9" fmla="*/ 2147483647 h 12"/>
                    <a:gd name="T10" fmla="*/ 2147483647 w 12"/>
                    <a:gd name="T11" fmla="*/ 2147483647 h 12"/>
                    <a:gd name="T12" fmla="*/ 2147483647 w 12"/>
                    <a:gd name="T13" fmla="*/ 2147483647 h 12"/>
                    <a:gd name="T14" fmla="*/ 0 w 12"/>
                    <a:gd name="T15" fmla="*/ 2147483647 h 12"/>
                    <a:gd name="T16" fmla="*/ 0 w 12"/>
                    <a:gd name="T17" fmla="*/ 2147483647 h 12"/>
                    <a:gd name="T18" fmla="*/ 2147483647 w 12"/>
                    <a:gd name="T19" fmla="*/ 2147483647 h 12"/>
                    <a:gd name="T20" fmla="*/ 2147483647 w 12"/>
                    <a:gd name="T21" fmla="*/ 2147483647 h 12"/>
                    <a:gd name="T22" fmla="*/ 2147483647 w 12"/>
                    <a:gd name="T23" fmla="*/ 2147483647 h 1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12"/>
                    <a:gd name="T38" fmla="*/ 12 w 12"/>
                    <a:gd name="T39" fmla="*/ 12 h 1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12">
                      <a:moveTo>
                        <a:pt x="4" y="12"/>
                      </a:moveTo>
                      <a:lnTo>
                        <a:pt x="8" y="12"/>
                      </a:lnTo>
                      <a:lnTo>
                        <a:pt x="12" y="8"/>
                      </a:lnTo>
                      <a:lnTo>
                        <a:pt x="8" y="0"/>
                      </a:lnTo>
                      <a:lnTo>
                        <a:pt x="4" y="4"/>
                      </a:lnTo>
                      <a:lnTo>
                        <a:pt x="0" y="8"/>
                      </a:lnTo>
                      <a:lnTo>
                        <a:pt x="4" y="12"/>
                      </a:lnTo>
                      <a:lnTo>
                        <a:pt x="8" y="12"/>
                      </a:lnTo>
                      <a:lnTo>
                        <a:pt x="4" y="12"/>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983" name="Freeform 169"/>
                <p:cNvSpPr>
                  <a:spLocks/>
                </p:cNvSpPr>
                <p:nvPr/>
              </p:nvSpPr>
              <p:spPr bwMode="auto">
                <a:xfrm>
                  <a:off x="966788" y="3057525"/>
                  <a:ext cx="39688" cy="12700"/>
                </a:xfrm>
                <a:custGeom>
                  <a:avLst/>
                  <a:gdLst>
                    <a:gd name="T0" fmla="*/ 2147483647 w 25"/>
                    <a:gd name="T1" fmla="*/ 2147483647 h 8"/>
                    <a:gd name="T2" fmla="*/ 2147483647 w 25"/>
                    <a:gd name="T3" fmla="*/ 2147483647 h 8"/>
                    <a:gd name="T4" fmla="*/ 2147483647 w 25"/>
                    <a:gd name="T5" fmla="*/ 2147483647 h 8"/>
                    <a:gd name="T6" fmla="*/ 2147483647 w 25"/>
                    <a:gd name="T7" fmla="*/ 0 h 8"/>
                    <a:gd name="T8" fmla="*/ 2147483647 w 25"/>
                    <a:gd name="T9" fmla="*/ 0 h 8"/>
                    <a:gd name="T10" fmla="*/ 0 w 25"/>
                    <a:gd name="T11" fmla="*/ 2147483647 h 8"/>
                    <a:gd name="T12" fmla="*/ 2147483647 w 25"/>
                    <a:gd name="T13" fmla="*/ 0 h 8"/>
                    <a:gd name="T14" fmla="*/ 2147483647 w 25"/>
                    <a:gd name="T15" fmla="*/ 0 h 8"/>
                    <a:gd name="T16" fmla="*/ 0 w 25"/>
                    <a:gd name="T17" fmla="*/ 2147483647 h 8"/>
                    <a:gd name="T18" fmla="*/ 2147483647 w 25"/>
                    <a:gd name="T19" fmla="*/ 2147483647 h 8"/>
                    <a:gd name="T20" fmla="*/ 2147483647 w 25"/>
                    <a:gd name="T21" fmla="*/ 2147483647 h 8"/>
                    <a:gd name="T22" fmla="*/ 2147483647 w 25"/>
                    <a:gd name="T23" fmla="*/ 2147483647 h 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5"/>
                    <a:gd name="T37" fmla="*/ 0 h 8"/>
                    <a:gd name="T38" fmla="*/ 25 w 25"/>
                    <a:gd name="T39" fmla="*/ 8 h 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5" h="8">
                      <a:moveTo>
                        <a:pt x="12" y="4"/>
                      </a:moveTo>
                      <a:lnTo>
                        <a:pt x="8" y="8"/>
                      </a:lnTo>
                      <a:lnTo>
                        <a:pt x="25" y="8"/>
                      </a:lnTo>
                      <a:lnTo>
                        <a:pt x="25" y="0"/>
                      </a:lnTo>
                      <a:lnTo>
                        <a:pt x="8" y="0"/>
                      </a:lnTo>
                      <a:lnTo>
                        <a:pt x="0" y="4"/>
                      </a:lnTo>
                      <a:lnTo>
                        <a:pt x="8" y="0"/>
                      </a:lnTo>
                      <a:lnTo>
                        <a:pt x="4" y="0"/>
                      </a:lnTo>
                      <a:lnTo>
                        <a:pt x="0" y="4"/>
                      </a:lnTo>
                      <a:lnTo>
                        <a:pt x="4" y="8"/>
                      </a:lnTo>
                      <a:lnTo>
                        <a:pt x="8" y="8"/>
                      </a:lnTo>
                      <a:lnTo>
                        <a:pt x="12" y="4"/>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984" name="Freeform 170"/>
                <p:cNvSpPr>
                  <a:spLocks/>
                </p:cNvSpPr>
                <p:nvPr/>
              </p:nvSpPr>
              <p:spPr bwMode="auto">
                <a:xfrm>
                  <a:off x="966788" y="3063875"/>
                  <a:ext cx="19050" cy="25400"/>
                </a:xfrm>
                <a:custGeom>
                  <a:avLst/>
                  <a:gdLst>
                    <a:gd name="T0" fmla="*/ 2147483647 w 12"/>
                    <a:gd name="T1" fmla="*/ 2147483647 h 16"/>
                    <a:gd name="T2" fmla="*/ 2147483647 w 12"/>
                    <a:gd name="T3" fmla="*/ 2147483647 h 16"/>
                    <a:gd name="T4" fmla="*/ 2147483647 w 12"/>
                    <a:gd name="T5" fmla="*/ 0 h 16"/>
                    <a:gd name="T6" fmla="*/ 0 w 12"/>
                    <a:gd name="T7" fmla="*/ 0 h 16"/>
                    <a:gd name="T8" fmla="*/ 0 w 12"/>
                    <a:gd name="T9" fmla="*/ 2147483647 h 16"/>
                    <a:gd name="T10" fmla="*/ 2147483647 w 12"/>
                    <a:gd name="T11" fmla="*/ 2147483647 h 16"/>
                    <a:gd name="T12" fmla="*/ 0 w 12"/>
                    <a:gd name="T13" fmla="*/ 2147483647 h 16"/>
                    <a:gd name="T14" fmla="*/ 2147483647 w 12"/>
                    <a:gd name="T15" fmla="*/ 2147483647 h 16"/>
                    <a:gd name="T16" fmla="*/ 2147483647 w 12"/>
                    <a:gd name="T17" fmla="*/ 2147483647 h 16"/>
                    <a:gd name="T18" fmla="*/ 2147483647 w 12"/>
                    <a:gd name="T19" fmla="*/ 2147483647 h 16"/>
                    <a:gd name="T20" fmla="*/ 2147483647 w 12"/>
                    <a:gd name="T21" fmla="*/ 2147483647 h 16"/>
                    <a:gd name="T22" fmla="*/ 2147483647 w 12"/>
                    <a:gd name="T23" fmla="*/ 2147483647 h 1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16"/>
                    <a:gd name="T38" fmla="*/ 12 w 12"/>
                    <a:gd name="T39" fmla="*/ 16 h 1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16">
                      <a:moveTo>
                        <a:pt x="4" y="8"/>
                      </a:moveTo>
                      <a:lnTo>
                        <a:pt x="12" y="12"/>
                      </a:lnTo>
                      <a:lnTo>
                        <a:pt x="12" y="0"/>
                      </a:lnTo>
                      <a:lnTo>
                        <a:pt x="0" y="0"/>
                      </a:lnTo>
                      <a:lnTo>
                        <a:pt x="0" y="12"/>
                      </a:lnTo>
                      <a:lnTo>
                        <a:pt x="8" y="16"/>
                      </a:lnTo>
                      <a:lnTo>
                        <a:pt x="0" y="12"/>
                      </a:lnTo>
                      <a:lnTo>
                        <a:pt x="4" y="16"/>
                      </a:lnTo>
                      <a:lnTo>
                        <a:pt x="8" y="16"/>
                      </a:lnTo>
                      <a:lnTo>
                        <a:pt x="12" y="12"/>
                      </a:lnTo>
                      <a:lnTo>
                        <a:pt x="4" y="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985" name="Freeform 171"/>
                <p:cNvSpPr>
                  <a:spLocks/>
                </p:cNvSpPr>
                <p:nvPr/>
              </p:nvSpPr>
              <p:spPr bwMode="auto">
                <a:xfrm>
                  <a:off x="1019175" y="2589213"/>
                  <a:ext cx="334963" cy="649288"/>
                </a:xfrm>
                <a:custGeom>
                  <a:avLst/>
                  <a:gdLst>
                    <a:gd name="T0" fmla="*/ 2147483647 w 211"/>
                    <a:gd name="T1" fmla="*/ 0 h 409"/>
                    <a:gd name="T2" fmla="*/ 0 w 211"/>
                    <a:gd name="T3" fmla="*/ 2147483647 h 409"/>
                    <a:gd name="T4" fmla="*/ 0 w 211"/>
                    <a:gd name="T5" fmla="*/ 2147483647 h 409"/>
                    <a:gd name="T6" fmla="*/ 2147483647 w 211"/>
                    <a:gd name="T7" fmla="*/ 2147483647 h 409"/>
                    <a:gd name="T8" fmla="*/ 2147483647 w 211"/>
                    <a:gd name="T9" fmla="*/ 2147483647 h 409"/>
                    <a:gd name="T10" fmla="*/ 2147483647 w 211"/>
                    <a:gd name="T11" fmla="*/ 2147483647 h 409"/>
                    <a:gd name="T12" fmla="*/ 2147483647 w 211"/>
                    <a:gd name="T13" fmla="*/ 2147483647 h 409"/>
                    <a:gd name="T14" fmla="*/ 2147483647 w 211"/>
                    <a:gd name="T15" fmla="*/ 2147483647 h 409"/>
                    <a:gd name="T16" fmla="*/ 2147483647 w 211"/>
                    <a:gd name="T17" fmla="*/ 2147483647 h 409"/>
                    <a:gd name="T18" fmla="*/ 2147483647 w 211"/>
                    <a:gd name="T19" fmla="*/ 2147483647 h 409"/>
                    <a:gd name="T20" fmla="*/ 2147483647 w 211"/>
                    <a:gd name="T21" fmla="*/ 2147483647 h 409"/>
                    <a:gd name="T22" fmla="*/ 2147483647 w 211"/>
                    <a:gd name="T23" fmla="*/ 2147483647 h 409"/>
                    <a:gd name="T24" fmla="*/ 2147483647 w 211"/>
                    <a:gd name="T25" fmla="*/ 2147483647 h 409"/>
                    <a:gd name="T26" fmla="*/ 2147483647 w 211"/>
                    <a:gd name="T27" fmla="*/ 2147483647 h 409"/>
                    <a:gd name="T28" fmla="*/ 2147483647 w 211"/>
                    <a:gd name="T29" fmla="*/ 2147483647 h 409"/>
                    <a:gd name="T30" fmla="*/ 2147483647 w 211"/>
                    <a:gd name="T31" fmla="*/ 2147483647 h 409"/>
                    <a:gd name="T32" fmla="*/ 2147483647 w 211"/>
                    <a:gd name="T33" fmla="*/ 2147483647 h 409"/>
                    <a:gd name="T34" fmla="*/ 2147483647 w 211"/>
                    <a:gd name="T35" fmla="*/ 2147483647 h 409"/>
                    <a:gd name="T36" fmla="*/ 2147483647 w 211"/>
                    <a:gd name="T37" fmla="*/ 2147483647 h 409"/>
                    <a:gd name="T38" fmla="*/ 2147483647 w 211"/>
                    <a:gd name="T39" fmla="*/ 2147483647 h 409"/>
                    <a:gd name="T40" fmla="*/ 2147483647 w 211"/>
                    <a:gd name="T41" fmla="*/ 2147483647 h 409"/>
                    <a:gd name="T42" fmla="*/ 2147483647 w 211"/>
                    <a:gd name="T43" fmla="*/ 2147483647 h 409"/>
                    <a:gd name="T44" fmla="*/ 2147483647 w 211"/>
                    <a:gd name="T45" fmla="*/ 2147483647 h 409"/>
                    <a:gd name="T46" fmla="*/ 2147483647 w 211"/>
                    <a:gd name="T47" fmla="*/ 0 h 409"/>
                    <a:gd name="T48" fmla="*/ 2147483647 w 211"/>
                    <a:gd name="T49" fmla="*/ 0 h 409"/>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11"/>
                    <a:gd name="T76" fmla="*/ 0 h 409"/>
                    <a:gd name="T77" fmla="*/ 211 w 211"/>
                    <a:gd name="T78" fmla="*/ 409 h 409"/>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11" h="409">
                      <a:moveTo>
                        <a:pt x="28" y="0"/>
                      </a:moveTo>
                      <a:lnTo>
                        <a:pt x="0" y="4"/>
                      </a:lnTo>
                      <a:lnTo>
                        <a:pt x="0" y="402"/>
                      </a:lnTo>
                      <a:lnTo>
                        <a:pt x="85" y="409"/>
                      </a:lnTo>
                      <a:lnTo>
                        <a:pt x="109" y="402"/>
                      </a:lnTo>
                      <a:lnTo>
                        <a:pt x="113" y="402"/>
                      </a:lnTo>
                      <a:lnTo>
                        <a:pt x="121" y="402"/>
                      </a:lnTo>
                      <a:lnTo>
                        <a:pt x="125" y="402"/>
                      </a:lnTo>
                      <a:lnTo>
                        <a:pt x="134" y="402"/>
                      </a:lnTo>
                      <a:lnTo>
                        <a:pt x="146" y="398"/>
                      </a:lnTo>
                      <a:lnTo>
                        <a:pt x="154" y="394"/>
                      </a:lnTo>
                      <a:lnTo>
                        <a:pt x="166" y="394"/>
                      </a:lnTo>
                      <a:lnTo>
                        <a:pt x="174" y="390"/>
                      </a:lnTo>
                      <a:lnTo>
                        <a:pt x="178" y="386"/>
                      </a:lnTo>
                      <a:lnTo>
                        <a:pt x="186" y="382"/>
                      </a:lnTo>
                      <a:lnTo>
                        <a:pt x="190" y="378"/>
                      </a:lnTo>
                      <a:lnTo>
                        <a:pt x="190" y="374"/>
                      </a:lnTo>
                      <a:lnTo>
                        <a:pt x="194" y="374"/>
                      </a:lnTo>
                      <a:lnTo>
                        <a:pt x="194" y="370"/>
                      </a:lnTo>
                      <a:lnTo>
                        <a:pt x="211" y="358"/>
                      </a:lnTo>
                      <a:lnTo>
                        <a:pt x="211" y="335"/>
                      </a:lnTo>
                      <a:lnTo>
                        <a:pt x="28" y="0"/>
                      </a:lnTo>
                      <a:close/>
                    </a:path>
                  </a:pathLst>
                </a:custGeom>
                <a:solidFill>
                  <a:srgbClr val="333333"/>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986" name="Freeform 172"/>
                <p:cNvSpPr>
                  <a:spLocks/>
                </p:cNvSpPr>
                <p:nvPr/>
              </p:nvSpPr>
              <p:spPr bwMode="auto">
                <a:xfrm>
                  <a:off x="1012825" y="2582863"/>
                  <a:ext cx="50800" cy="19050"/>
                </a:xfrm>
                <a:custGeom>
                  <a:avLst/>
                  <a:gdLst>
                    <a:gd name="T0" fmla="*/ 2147483647 w 32"/>
                    <a:gd name="T1" fmla="*/ 2147483647 h 12"/>
                    <a:gd name="T2" fmla="*/ 2147483647 w 32"/>
                    <a:gd name="T3" fmla="*/ 2147483647 h 12"/>
                    <a:gd name="T4" fmla="*/ 2147483647 w 32"/>
                    <a:gd name="T5" fmla="*/ 2147483647 h 12"/>
                    <a:gd name="T6" fmla="*/ 2147483647 w 32"/>
                    <a:gd name="T7" fmla="*/ 0 h 12"/>
                    <a:gd name="T8" fmla="*/ 2147483647 w 32"/>
                    <a:gd name="T9" fmla="*/ 2147483647 h 12"/>
                    <a:gd name="T10" fmla="*/ 0 w 32"/>
                    <a:gd name="T11" fmla="*/ 2147483647 h 12"/>
                    <a:gd name="T12" fmla="*/ 2147483647 w 32"/>
                    <a:gd name="T13" fmla="*/ 2147483647 h 12"/>
                    <a:gd name="T14" fmla="*/ 0 w 32"/>
                    <a:gd name="T15" fmla="*/ 2147483647 h 12"/>
                    <a:gd name="T16" fmla="*/ 0 w 32"/>
                    <a:gd name="T17" fmla="*/ 2147483647 h 12"/>
                    <a:gd name="T18" fmla="*/ 0 w 32"/>
                    <a:gd name="T19" fmla="*/ 2147483647 h 12"/>
                    <a:gd name="T20" fmla="*/ 2147483647 w 32"/>
                    <a:gd name="T21" fmla="*/ 2147483647 h 12"/>
                    <a:gd name="T22" fmla="*/ 2147483647 w 32"/>
                    <a:gd name="T23" fmla="*/ 2147483647 h 1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2"/>
                    <a:gd name="T37" fmla="*/ 0 h 12"/>
                    <a:gd name="T38" fmla="*/ 32 w 32"/>
                    <a:gd name="T39" fmla="*/ 12 h 1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2" h="12">
                      <a:moveTo>
                        <a:pt x="8" y="8"/>
                      </a:moveTo>
                      <a:lnTo>
                        <a:pt x="4" y="12"/>
                      </a:lnTo>
                      <a:lnTo>
                        <a:pt x="32" y="8"/>
                      </a:lnTo>
                      <a:lnTo>
                        <a:pt x="32" y="0"/>
                      </a:lnTo>
                      <a:lnTo>
                        <a:pt x="4" y="4"/>
                      </a:lnTo>
                      <a:lnTo>
                        <a:pt x="0" y="8"/>
                      </a:lnTo>
                      <a:lnTo>
                        <a:pt x="4" y="4"/>
                      </a:lnTo>
                      <a:lnTo>
                        <a:pt x="0" y="8"/>
                      </a:lnTo>
                      <a:lnTo>
                        <a:pt x="0" y="12"/>
                      </a:lnTo>
                      <a:lnTo>
                        <a:pt x="4" y="12"/>
                      </a:lnTo>
                      <a:lnTo>
                        <a:pt x="8" y="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987" name="Freeform 173"/>
                <p:cNvSpPr>
                  <a:spLocks/>
                </p:cNvSpPr>
                <p:nvPr/>
              </p:nvSpPr>
              <p:spPr bwMode="auto">
                <a:xfrm>
                  <a:off x="1012825" y="2595563"/>
                  <a:ext cx="12700" cy="636588"/>
                </a:xfrm>
                <a:custGeom>
                  <a:avLst/>
                  <a:gdLst>
                    <a:gd name="T0" fmla="*/ 2147483647 w 8"/>
                    <a:gd name="T1" fmla="*/ 2147483647 h 401"/>
                    <a:gd name="T2" fmla="*/ 2147483647 w 8"/>
                    <a:gd name="T3" fmla="*/ 2147483647 h 401"/>
                    <a:gd name="T4" fmla="*/ 2147483647 w 8"/>
                    <a:gd name="T5" fmla="*/ 0 h 401"/>
                    <a:gd name="T6" fmla="*/ 0 w 8"/>
                    <a:gd name="T7" fmla="*/ 0 h 401"/>
                    <a:gd name="T8" fmla="*/ 0 w 8"/>
                    <a:gd name="T9" fmla="*/ 2147483647 h 401"/>
                    <a:gd name="T10" fmla="*/ 2147483647 w 8"/>
                    <a:gd name="T11" fmla="*/ 2147483647 h 401"/>
                    <a:gd name="T12" fmla="*/ 0 w 8"/>
                    <a:gd name="T13" fmla="*/ 2147483647 h 401"/>
                    <a:gd name="T14" fmla="*/ 0 w 8"/>
                    <a:gd name="T15" fmla="*/ 2147483647 h 401"/>
                    <a:gd name="T16" fmla="*/ 2147483647 w 8"/>
                    <a:gd name="T17" fmla="*/ 2147483647 h 401"/>
                    <a:gd name="T18" fmla="*/ 2147483647 w 8"/>
                    <a:gd name="T19" fmla="*/ 2147483647 h 401"/>
                    <a:gd name="T20" fmla="*/ 2147483647 w 8"/>
                    <a:gd name="T21" fmla="*/ 2147483647 h 401"/>
                    <a:gd name="T22" fmla="*/ 2147483647 w 8"/>
                    <a:gd name="T23" fmla="*/ 2147483647 h 40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401"/>
                    <a:gd name="T38" fmla="*/ 8 w 8"/>
                    <a:gd name="T39" fmla="*/ 401 h 40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401">
                      <a:moveTo>
                        <a:pt x="4" y="394"/>
                      </a:moveTo>
                      <a:lnTo>
                        <a:pt x="8" y="398"/>
                      </a:lnTo>
                      <a:lnTo>
                        <a:pt x="8" y="0"/>
                      </a:lnTo>
                      <a:lnTo>
                        <a:pt x="0" y="0"/>
                      </a:lnTo>
                      <a:lnTo>
                        <a:pt x="0" y="398"/>
                      </a:lnTo>
                      <a:lnTo>
                        <a:pt x="4" y="401"/>
                      </a:lnTo>
                      <a:lnTo>
                        <a:pt x="0" y="398"/>
                      </a:lnTo>
                      <a:lnTo>
                        <a:pt x="0" y="401"/>
                      </a:lnTo>
                      <a:lnTo>
                        <a:pt x="4" y="401"/>
                      </a:lnTo>
                      <a:lnTo>
                        <a:pt x="8" y="401"/>
                      </a:lnTo>
                      <a:lnTo>
                        <a:pt x="8" y="398"/>
                      </a:lnTo>
                      <a:lnTo>
                        <a:pt x="4" y="394"/>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988" name="Freeform 174"/>
                <p:cNvSpPr>
                  <a:spLocks/>
                </p:cNvSpPr>
                <p:nvPr/>
              </p:nvSpPr>
              <p:spPr bwMode="auto">
                <a:xfrm>
                  <a:off x="1019175" y="3221038"/>
                  <a:ext cx="141288" cy="23813"/>
                </a:xfrm>
                <a:custGeom>
                  <a:avLst/>
                  <a:gdLst>
                    <a:gd name="T0" fmla="*/ 2147483647 w 89"/>
                    <a:gd name="T1" fmla="*/ 2147483647 h 15"/>
                    <a:gd name="T2" fmla="*/ 2147483647 w 89"/>
                    <a:gd name="T3" fmla="*/ 2147483647 h 15"/>
                    <a:gd name="T4" fmla="*/ 0 w 89"/>
                    <a:gd name="T5" fmla="*/ 0 h 15"/>
                    <a:gd name="T6" fmla="*/ 0 w 89"/>
                    <a:gd name="T7" fmla="*/ 2147483647 h 15"/>
                    <a:gd name="T8" fmla="*/ 2147483647 w 89"/>
                    <a:gd name="T9" fmla="*/ 2147483647 h 15"/>
                    <a:gd name="T10" fmla="*/ 2147483647 w 89"/>
                    <a:gd name="T11" fmla="*/ 2147483647 h 15"/>
                    <a:gd name="T12" fmla="*/ 2147483647 w 89"/>
                    <a:gd name="T13" fmla="*/ 2147483647 h 15"/>
                    <a:gd name="T14" fmla="*/ 2147483647 w 89"/>
                    <a:gd name="T15" fmla="*/ 2147483647 h 15"/>
                    <a:gd name="T16" fmla="*/ 2147483647 w 89"/>
                    <a:gd name="T17" fmla="*/ 2147483647 h 15"/>
                    <a:gd name="T18" fmla="*/ 2147483647 w 89"/>
                    <a:gd name="T19" fmla="*/ 2147483647 h 15"/>
                    <a:gd name="T20" fmla="*/ 2147483647 w 89"/>
                    <a:gd name="T21" fmla="*/ 2147483647 h 15"/>
                    <a:gd name="T22" fmla="*/ 2147483647 w 89"/>
                    <a:gd name="T23" fmla="*/ 2147483647 h 1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9"/>
                    <a:gd name="T37" fmla="*/ 0 h 15"/>
                    <a:gd name="T38" fmla="*/ 89 w 89"/>
                    <a:gd name="T39" fmla="*/ 15 h 1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9" h="15">
                      <a:moveTo>
                        <a:pt x="81" y="7"/>
                      </a:moveTo>
                      <a:lnTo>
                        <a:pt x="85" y="7"/>
                      </a:lnTo>
                      <a:lnTo>
                        <a:pt x="0" y="0"/>
                      </a:lnTo>
                      <a:lnTo>
                        <a:pt x="0" y="7"/>
                      </a:lnTo>
                      <a:lnTo>
                        <a:pt x="85" y="15"/>
                      </a:lnTo>
                      <a:lnTo>
                        <a:pt x="89" y="11"/>
                      </a:lnTo>
                      <a:lnTo>
                        <a:pt x="85" y="7"/>
                      </a:lnTo>
                      <a:lnTo>
                        <a:pt x="81" y="7"/>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989" name="Freeform 175"/>
                <p:cNvSpPr>
                  <a:spLocks/>
                </p:cNvSpPr>
                <p:nvPr/>
              </p:nvSpPr>
              <p:spPr bwMode="auto">
                <a:xfrm>
                  <a:off x="1147763" y="3221038"/>
                  <a:ext cx="50800" cy="23813"/>
                </a:xfrm>
                <a:custGeom>
                  <a:avLst/>
                  <a:gdLst>
                    <a:gd name="T0" fmla="*/ 2147483647 w 32"/>
                    <a:gd name="T1" fmla="*/ 0 h 15"/>
                    <a:gd name="T2" fmla="*/ 2147483647 w 32"/>
                    <a:gd name="T3" fmla="*/ 0 h 15"/>
                    <a:gd name="T4" fmla="*/ 0 w 32"/>
                    <a:gd name="T5" fmla="*/ 2147483647 h 15"/>
                    <a:gd name="T6" fmla="*/ 2147483647 w 32"/>
                    <a:gd name="T7" fmla="*/ 2147483647 h 15"/>
                    <a:gd name="T8" fmla="*/ 2147483647 w 32"/>
                    <a:gd name="T9" fmla="*/ 2147483647 h 15"/>
                    <a:gd name="T10" fmla="*/ 2147483647 w 32"/>
                    <a:gd name="T11" fmla="*/ 2147483647 h 15"/>
                    <a:gd name="T12" fmla="*/ 2147483647 w 32"/>
                    <a:gd name="T13" fmla="*/ 2147483647 h 15"/>
                    <a:gd name="T14" fmla="*/ 2147483647 w 32"/>
                    <a:gd name="T15" fmla="*/ 2147483647 h 15"/>
                    <a:gd name="T16" fmla="*/ 2147483647 w 32"/>
                    <a:gd name="T17" fmla="*/ 0 h 15"/>
                    <a:gd name="T18" fmla="*/ 2147483647 w 32"/>
                    <a:gd name="T19" fmla="*/ 0 h 15"/>
                    <a:gd name="T20" fmla="*/ 2147483647 w 32"/>
                    <a:gd name="T21" fmla="*/ 0 h 15"/>
                    <a:gd name="T22" fmla="*/ 2147483647 w 32"/>
                    <a:gd name="T23" fmla="*/ 0 h 1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2"/>
                    <a:gd name="T37" fmla="*/ 0 h 15"/>
                    <a:gd name="T38" fmla="*/ 32 w 32"/>
                    <a:gd name="T39" fmla="*/ 15 h 1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2" h="15">
                      <a:moveTo>
                        <a:pt x="28" y="0"/>
                      </a:moveTo>
                      <a:lnTo>
                        <a:pt x="24" y="0"/>
                      </a:lnTo>
                      <a:lnTo>
                        <a:pt x="0" y="7"/>
                      </a:lnTo>
                      <a:lnTo>
                        <a:pt x="4" y="15"/>
                      </a:lnTo>
                      <a:lnTo>
                        <a:pt x="28" y="7"/>
                      </a:lnTo>
                      <a:lnTo>
                        <a:pt x="32" y="4"/>
                      </a:lnTo>
                      <a:lnTo>
                        <a:pt x="32" y="0"/>
                      </a:lnTo>
                      <a:lnTo>
                        <a:pt x="28" y="0"/>
                      </a:lnTo>
                      <a:lnTo>
                        <a:pt x="24" y="0"/>
                      </a:lnTo>
                      <a:lnTo>
                        <a:pt x="28"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990" name="Freeform 176"/>
                <p:cNvSpPr>
                  <a:spLocks/>
                </p:cNvSpPr>
                <p:nvPr/>
              </p:nvSpPr>
              <p:spPr bwMode="auto">
                <a:xfrm>
                  <a:off x="1192213" y="3208338"/>
                  <a:ext cx="96838" cy="23813"/>
                </a:xfrm>
                <a:custGeom>
                  <a:avLst/>
                  <a:gdLst>
                    <a:gd name="T0" fmla="*/ 2147483647 w 61"/>
                    <a:gd name="T1" fmla="*/ 0 h 15"/>
                    <a:gd name="T2" fmla="*/ 2147483647 w 61"/>
                    <a:gd name="T3" fmla="*/ 0 h 15"/>
                    <a:gd name="T4" fmla="*/ 2147483647 w 61"/>
                    <a:gd name="T5" fmla="*/ 0 h 15"/>
                    <a:gd name="T6" fmla="*/ 2147483647 w 61"/>
                    <a:gd name="T7" fmla="*/ 2147483647 h 15"/>
                    <a:gd name="T8" fmla="*/ 2147483647 w 61"/>
                    <a:gd name="T9" fmla="*/ 2147483647 h 15"/>
                    <a:gd name="T10" fmla="*/ 2147483647 w 61"/>
                    <a:gd name="T11" fmla="*/ 2147483647 h 15"/>
                    <a:gd name="T12" fmla="*/ 2147483647 w 61"/>
                    <a:gd name="T13" fmla="*/ 2147483647 h 15"/>
                    <a:gd name="T14" fmla="*/ 2147483647 w 61"/>
                    <a:gd name="T15" fmla="*/ 2147483647 h 15"/>
                    <a:gd name="T16" fmla="*/ 0 w 61"/>
                    <a:gd name="T17" fmla="*/ 2147483647 h 15"/>
                    <a:gd name="T18" fmla="*/ 0 w 61"/>
                    <a:gd name="T19" fmla="*/ 2147483647 h 15"/>
                    <a:gd name="T20" fmla="*/ 0 w 61"/>
                    <a:gd name="T21" fmla="*/ 2147483647 h 15"/>
                    <a:gd name="T22" fmla="*/ 0 w 61"/>
                    <a:gd name="T23" fmla="*/ 2147483647 h 15"/>
                    <a:gd name="T24" fmla="*/ 2147483647 w 61"/>
                    <a:gd name="T25" fmla="*/ 2147483647 h 15"/>
                    <a:gd name="T26" fmla="*/ 2147483647 w 61"/>
                    <a:gd name="T27" fmla="*/ 2147483647 h 15"/>
                    <a:gd name="T28" fmla="*/ 2147483647 w 61"/>
                    <a:gd name="T29" fmla="*/ 2147483647 h 15"/>
                    <a:gd name="T30" fmla="*/ 2147483647 w 61"/>
                    <a:gd name="T31" fmla="*/ 2147483647 h 15"/>
                    <a:gd name="T32" fmla="*/ 2147483647 w 61"/>
                    <a:gd name="T33" fmla="*/ 2147483647 h 15"/>
                    <a:gd name="T34" fmla="*/ 2147483647 w 61"/>
                    <a:gd name="T35" fmla="*/ 2147483647 h 15"/>
                    <a:gd name="T36" fmla="*/ 2147483647 w 61"/>
                    <a:gd name="T37" fmla="*/ 2147483647 h 15"/>
                    <a:gd name="T38" fmla="*/ 2147483647 w 61"/>
                    <a:gd name="T39" fmla="*/ 2147483647 h 15"/>
                    <a:gd name="T40" fmla="*/ 2147483647 w 61"/>
                    <a:gd name="T41" fmla="*/ 0 h 1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61"/>
                    <a:gd name="T64" fmla="*/ 0 h 15"/>
                    <a:gd name="T65" fmla="*/ 61 w 61"/>
                    <a:gd name="T66" fmla="*/ 15 h 1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61" h="15">
                      <a:moveTo>
                        <a:pt x="57" y="0"/>
                      </a:moveTo>
                      <a:lnTo>
                        <a:pt x="57" y="0"/>
                      </a:lnTo>
                      <a:lnTo>
                        <a:pt x="45" y="0"/>
                      </a:lnTo>
                      <a:lnTo>
                        <a:pt x="37" y="4"/>
                      </a:lnTo>
                      <a:lnTo>
                        <a:pt x="25" y="4"/>
                      </a:lnTo>
                      <a:lnTo>
                        <a:pt x="16" y="8"/>
                      </a:lnTo>
                      <a:lnTo>
                        <a:pt x="12" y="8"/>
                      </a:lnTo>
                      <a:lnTo>
                        <a:pt x="4" y="8"/>
                      </a:lnTo>
                      <a:lnTo>
                        <a:pt x="0" y="8"/>
                      </a:lnTo>
                      <a:lnTo>
                        <a:pt x="0" y="15"/>
                      </a:lnTo>
                      <a:lnTo>
                        <a:pt x="4" y="15"/>
                      </a:lnTo>
                      <a:lnTo>
                        <a:pt x="12" y="15"/>
                      </a:lnTo>
                      <a:lnTo>
                        <a:pt x="16" y="15"/>
                      </a:lnTo>
                      <a:lnTo>
                        <a:pt x="29" y="15"/>
                      </a:lnTo>
                      <a:lnTo>
                        <a:pt x="37" y="12"/>
                      </a:lnTo>
                      <a:lnTo>
                        <a:pt x="49" y="12"/>
                      </a:lnTo>
                      <a:lnTo>
                        <a:pt x="61" y="8"/>
                      </a:lnTo>
                      <a:lnTo>
                        <a:pt x="57"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991" name="Freeform 177"/>
                <p:cNvSpPr>
                  <a:spLocks/>
                </p:cNvSpPr>
                <p:nvPr/>
              </p:nvSpPr>
              <p:spPr bwMode="auto">
                <a:xfrm>
                  <a:off x="1282700" y="3170238"/>
                  <a:ext cx="52388" cy="50800"/>
                </a:xfrm>
                <a:custGeom>
                  <a:avLst/>
                  <a:gdLst>
                    <a:gd name="T0" fmla="*/ 2147483647 w 33"/>
                    <a:gd name="T1" fmla="*/ 2147483647 h 32"/>
                    <a:gd name="T2" fmla="*/ 2147483647 w 33"/>
                    <a:gd name="T3" fmla="*/ 2147483647 h 32"/>
                    <a:gd name="T4" fmla="*/ 2147483647 w 33"/>
                    <a:gd name="T5" fmla="*/ 2147483647 h 32"/>
                    <a:gd name="T6" fmla="*/ 2147483647 w 33"/>
                    <a:gd name="T7" fmla="*/ 2147483647 h 32"/>
                    <a:gd name="T8" fmla="*/ 2147483647 w 33"/>
                    <a:gd name="T9" fmla="*/ 2147483647 h 32"/>
                    <a:gd name="T10" fmla="*/ 2147483647 w 33"/>
                    <a:gd name="T11" fmla="*/ 2147483647 h 32"/>
                    <a:gd name="T12" fmla="*/ 2147483647 w 33"/>
                    <a:gd name="T13" fmla="*/ 2147483647 h 32"/>
                    <a:gd name="T14" fmla="*/ 2147483647 w 33"/>
                    <a:gd name="T15" fmla="*/ 2147483647 h 32"/>
                    <a:gd name="T16" fmla="*/ 2147483647 w 33"/>
                    <a:gd name="T17" fmla="*/ 2147483647 h 32"/>
                    <a:gd name="T18" fmla="*/ 0 w 33"/>
                    <a:gd name="T19" fmla="*/ 2147483647 h 32"/>
                    <a:gd name="T20" fmla="*/ 2147483647 w 33"/>
                    <a:gd name="T21" fmla="*/ 2147483647 h 32"/>
                    <a:gd name="T22" fmla="*/ 2147483647 w 33"/>
                    <a:gd name="T23" fmla="*/ 2147483647 h 32"/>
                    <a:gd name="T24" fmla="*/ 2147483647 w 33"/>
                    <a:gd name="T25" fmla="*/ 2147483647 h 32"/>
                    <a:gd name="T26" fmla="*/ 2147483647 w 33"/>
                    <a:gd name="T27" fmla="*/ 2147483647 h 32"/>
                    <a:gd name="T28" fmla="*/ 2147483647 w 33"/>
                    <a:gd name="T29" fmla="*/ 2147483647 h 32"/>
                    <a:gd name="T30" fmla="*/ 2147483647 w 33"/>
                    <a:gd name="T31" fmla="*/ 2147483647 h 32"/>
                    <a:gd name="T32" fmla="*/ 2147483647 w 33"/>
                    <a:gd name="T33" fmla="*/ 2147483647 h 32"/>
                    <a:gd name="T34" fmla="*/ 2147483647 w 33"/>
                    <a:gd name="T35" fmla="*/ 2147483647 h 32"/>
                    <a:gd name="T36" fmla="*/ 2147483647 w 33"/>
                    <a:gd name="T37" fmla="*/ 2147483647 h 32"/>
                    <a:gd name="T38" fmla="*/ 2147483647 w 33"/>
                    <a:gd name="T39" fmla="*/ 2147483647 h 32"/>
                    <a:gd name="T40" fmla="*/ 2147483647 w 33"/>
                    <a:gd name="T41" fmla="*/ 2147483647 h 32"/>
                    <a:gd name="T42" fmla="*/ 2147483647 w 33"/>
                    <a:gd name="T43" fmla="*/ 2147483647 h 32"/>
                    <a:gd name="T44" fmla="*/ 2147483647 w 33"/>
                    <a:gd name="T45" fmla="*/ 0 h 32"/>
                    <a:gd name="T46" fmla="*/ 2147483647 w 33"/>
                    <a:gd name="T47" fmla="*/ 0 h 32"/>
                    <a:gd name="T48" fmla="*/ 2147483647 w 33"/>
                    <a:gd name="T49" fmla="*/ 2147483647 h 32"/>
                    <a:gd name="T50" fmla="*/ 2147483647 w 33"/>
                    <a:gd name="T51" fmla="*/ 2147483647 h 32"/>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33"/>
                    <a:gd name="T79" fmla="*/ 0 h 32"/>
                    <a:gd name="T80" fmla="*/ 33 w 33"/>
                    <a:gd name="T81" fmla="*/ 32 h 32"/>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33" h="32">
                      <a:moveTo>
                        <a:pt x="24" y="4"/>
                      </a:moveTo>
                      <a:lnTo>
                        <a:pt x="24" y="4"/>
                      </a:lnTo>
                      <a:lnTo>
                        <a:pt x="20" y="8"/>
                      </a:lnTo>
                      <a:lnTo>
                        <a:pt x="16" y="12"/>
                      </a:lnTo>
                      <a:lnTo>
                        <a:pt x="12" y="16"/>
                      </a:lnTo>
                      <a:lnTo>
                        <a:pt x="4" y="20"/>
                      </a:lnTo>
                      <a:lnTo>
                        <a:pt x="0" y="24"/>
                      </a:lnTo>
                      <a:lnTo>
                        <a:pt x="4" y="32"/>
                      </a:lnTo>
                      <a:lnTo>
                        <a:pt x="12" y="28"/>
                      </a:lnTo>
                      <a:lnTo>
                        <a:pt x="16" y="24"/>
                      </a:lnTo>
                      <a:lnTo>
                        <a:pt x="20" y="20"/>
                      </a:lnTo>
                      <a:lnTo>
                        <a:pt x="24" y="16"/>
                      </a:lnTo>
                      <a:lnTo>
                        <a:pt x="28" y="12"/>
                      </a:lnTo>
                      <a:lnTo>
                        <a:pt x="33" y="8"/>
                      </a:lnTo>
                      <a:lnTo>
                        <a:pt x="28" y="8"/>
                      </a:lnTo>
                      <a:lnTo>
                        <a:pt x="33" y="8"/>
                      </a:lnTo>
                      <a:lnTo>
                        <a:pt x="33" y="4"/>
                      </a:lnTo>
                      <a:lnTo>
                        <a:pt x="28" y="0"/>
                      </a:lnTo>
                      <a:lnTo>
                        <a:pt x="24" y="0"/>
                      </a:lnTo>
                      <a:lnTo>
                        <a:pt x="24" y="4"/>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992" name="Freeform 178"/>
                <p:cNvSpPr>
                  <a:spLocks/>
                </p:cNvSpPr>
                <p:nvPr/>
              </p:nvSpPr>
              <p:spPr bwMode="auto">
                <a:xfrm>
                  <a:off x="1320800" y="3151188"/>
                  <a:ext cx="39688" cy="31750"/>
                </a:xfrm>
                <a:custGeom>
                  <a:avLst/>
                  <a:gdLst>
                    <a:gd name="T0" fmla="*/ 2147483647 w 25"/>
                    <a:gd name="T1" fmla="*/ 2147483647 h 20"/>
                    <a:gd name="T2" fmla="*/ 2147483647 w 25"/>
                    <a:gd name="T3" fmla="*/ 0 h 20"/>
                    <a:gd name="T4" fmla="*/ 0 w 25"/>
                    <a:gd name="T5" fmla="*/ 2147483647 h 20"/>
                    <a:gd name="T6" fmla="*/ 2147483647 w 25"/>
                    <a:gd name="T7" fmla="*/ 2147483647 h 20"/>
                    <a:gd name="T8" fmla="*/ 2147483647 w 25"/>
                    <a:gd name="T9" fmla="*/ 2147483647 h 20"/>
                    <a:gd name="T10" fmla="*/ 2147483647 w 25"/>
                    <a:gd name="T11" fmla="*/ 2147483647 h 20"/>
                    <a:gd name="T12" fmla="*/ 2147483647 w 25"/>
                    <a:gd name="T13" fmla="*/ 2147483647 h 20"/>
                    <a:gd name="T14" fmla="*/ 2147483647 w 25"/>
                    <a:gd name="T15" fmla="*/ 2147483647 h 20"/>
                    <a:gd name="T16" fmla="*/ 2147483647 w 25"/>
                    <a:gd name="T17" fmla="*/ 0 h 20"/>
                    <a:gd name="T18" fmla="*/ 2147483647 w 25"/>
                    <a:gd name="T19" fmla="*/ 0 h 20"/>
                    <a:gd name="T20" fmla="*/ 2147483647 w 25"/>
                    <a:gd name="T21" fmla="*/ 0 h 20"/>
                    <a:gd name="T22" fmla="*/ 2147483647 w 25"/>
                    <a:gd name="T23" fmla="*/ 2147483647 h 2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5"/>
                    <a:gd name="T37" fmla="*/ 0 h 20"/>
                    <a:gd name="T38" fmla="*/ 25 w 25"/>
                    <a:gd name="T39" fmla="*/ 20 h 2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5" h="20">
                      <a:moveTo>
                        <a:pt x="17" y="4"/>
                      </a:moveTo>
                      <a:lnTo>
                        <a:pt x="21" y="0"/>
                      </a:lnTo>
                      <a:lnTo>
                        <a:pt x="0" y="16"/>
                      </a:lnTo>
                      <a:lnTo>
                        <a:pt x="4" y="20"/>
                      </a:lnTo>
                      <a:lnTo>
                        <a:pt x="25" y="8"/>
                      </a:lnTo>
                      <a:lnTo>
                        <a:pt x="25" y="4"/>
                      </a:lnTo>
                      <a:lnTo>
                        <a:pt x="25" y="8"/>
                      </a:lnTo>
                      <a:lnTo>
                        <a:pt x="25" y="4"/>
                      </a:lnTo>
                      <a:lnTo>
                        <a:pt x="25" y="0"/>
                      </a:lnTo>
                      <a:lnTo>
                        <a:pt x="21" y="0"/>
                      </a:lnTo>
                      <a:lnTo>
                        <a:pt x="17" y="4"/>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993" name="Freeform 179"/>
                <p:cNvSpPr>
                  <a:spLocks/>
                </p:cNvSpPr>
                <p:nvPr/>
              </p:nvSpPr>
              <p:spPr bwMode="auto">
                <a:xfrm>
                  <a:off x="1347788" y="3114675"/>
                  <a:ext cx="12700" cy="42863"/>
                </a:xfrm>
                <a:custGeom>
                  <a:avLst/>
                  <a:gdLst>
                    <a:gd name="T0" fmla="*/ 0 w 8"/>
                    <a:gd name="T1" fmla="*/ 2147483647 h 27"/>
                    <a:gd name="T2" fmla="*/ 0 w 8"/>
                    <a:gd name="T3" fmla="*/ 2147483647 h 27"/>
                    <a:gd name="T4" fmla="*/ 0 w 8"/>
                    <a:gd name="T5" fmla="*/ 2147483647 h 27"/>
                    <a:gd name="T6" fmla="*/ 2147483647 w 8"/>
                    <a:gd name="T7" fmla="*/ 2147483647 h 27"/>
                    <a:gd name="T8" fmla="*/ 2147483647 w 8"/>
                    <a:gd name="T9" fmla="*/ 2147483647 h 27"/>
                    <a:gd name="T10" fmla="*/ 2147483647 w 8"/>
                    <a:gd name="T11" fmla="*/ 0 h 27"/>
                    <a:gd name="T12" fmla="*/ 2147483647 w 8"/>
                    <a:gd name="T13" fmla="*/ 2147483647 h 27"/>
                    <a:gd name="T14" fmla="*/ 2147483647 w 8"/>
                    <a:gd name="T15" fmla="*/ 0 h 27"/>
                    <a:gd name="T16" fmla="*/ 2147483647 w 8"/>
                    <a:gd name="T17" fmla="*/ 0 h 27"/>
                    <a:gd name="T18" fmla="*/ 0 w 8"/>
                    <a:gd name="T19" fmla="*/ 0 h 27"/>
                    <a:gd name="T20" fmla="*/ 0 w 8"/>
                    <a:gd name="T21" fmla="*/ 2147483647 h 27"/>
                    <a:gd name="T22" fmla="*/ 0 w 8"/>
                    <a:gd name="T23" fmla="*/ 2147483647 h 2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27"/>
                    <a:gd name="T38" fmla="*/ 8 w 8"/>
                    <a:gd name="T39" fmla="*/ 27 h 2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27">
                      <a:moveTo>
                        <a:pt x="0" y="4"/>
                      </a:moveTo>
                      <a:lnTo>
                        <a:pt x="0" y="4"/>
                      </a:lnTo>
                      <a:lnTo>
                        <a:pt x="0" y="27"/>
                      </a:lnTo>
                      <a:lnTo>
                        <a:pt x="8" y="27"/>
                      </a:lnTo>
                      <a:lnTo>
                        <a:pt x="8" y="4"/>
                      </a:lnTo>
                      <a:lnTo>
                        <a:pt x="8" y="0"/>
                      </a:lnTo>
                      <a:lnTo>
                        <a:pt x="8" y="4"/>
                      </a:lnTo>
                      <a:lnTo>
                        <a:pt x="8" y="0"/>
                      </a:lnTo>
                      <a:lnTo>
                        <a:pt x="4" y="0"/>
                      </a:lnTo>
                      <a:lnTo>
                        <a:pt x="0" y="0"/>
                      </a:lnTo>
                      <a:lnTo>
                        <a:pt x="0" y="4"/>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994" name="Freeform 180"/>
                <p:cNvSpPr>
                  <a:spLocks/>
                </p:cNvSpPr>
                <p:nvPr/>
              </p:nvSpPr>
              <p:spPr bwMode="auto">
                <a:xfrm>
                  <a:off x="1057275" y="2582863"/>
                  <a:ext cx="303213" cy="538163"/>
                </a:xfrm>
                <a:custGeom>
                  <a:avLst/>
                  <a:gdLst>
                    <a:gd name="T0" fmla="*/ 2147483647 w 191"/>
                    <a:gd name="T1" fmla="*/ 2147483647 h 339"/>
                    <a:gd name="T2" fmla="*/ 0 w 191"/>
                    <a:gd name="T3" fmla="*/ 2147483647 h 339"/>
                    <a:gd name="T4" fmla="*/ 2147483647 w 191"/>
                    <a:gd name="T5" fmla="*/ 2147483647 h 339"/>
                    <a:gd name="T6" fmla="*/ 2147483647 w 191"/>
                    <a:gd name="T7" fmla="*/ 2147483647 h 339"/>
                    <a:gd name="T8" fmla="*/ 2147483647 w 191"/>
                    <a:gd name="T9" fmla="*/ 0 h 339"/>
                    <a:gd name="T10" fmla="*/ 2147483647 w 191"/>
                    <a:gd name="T11" fmla="*/ 0 h 339"/>
                    <a:gd name="T12" fmla="*/ 2147483647 w 191"/>
                    <a:gd name="T13" fmla="*/ 0 h 339"/>
                    <a:gd name="T14" fmla="*/ 2147483647 w 191"/>
                    <a:gd name="T15" fmla="*/ 0 h 339"/>
                    <a:gd name="T16" fmla="*/ 0 w 191"/>
                    <a:gd name="T17" fmla="*/ 0 h 339"/>
                    <a:gd name="T18" fmla="*/ 0 w 191"/>
                    <a:gd name="T19" fmla="*/ 0 h 339"/>
                    <a:gd name="T20" fmla="*/ 0 w 191"/>
                    <a:gd name="T21" fmla="*/ 2147483647 h 339"/>
                    <a:gd name="T22" fmla="*/ 2147483647 w 191"/>
                    <a:gd name="T23" fmla="*/ 2147483647 h 33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91"/>
                    <a:gd name="T37" fmla="*/ 0 h 339"/>
                    <a:gd name="T38" fmla="*/ 191 w 191"/>
                    <a:gd name="T39" fmla="*/ 339 h 33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91" h="339">
                      <a:moveTo>
                        <a:pt x="4" y="8"/>
                      </a:moveTo>
                      <a:lnTo>
                        <a:pt x="0" y="4"/>
                      </a:lnTo>
                      <a:lnTo>
                        <a:pt x="183" y="339"/>
                      </a:lnTo>
                      <a:lnTo>
                        <a:pt x="191" y="335"/>
                      </a:lnTo>
                      <a:lnTo>
                        <a:pt x="8" y="0"/>
                      </a:lnTo>
                      <a:lnTo>
                        <a:pt x="4" y="0"/>
                      </a:lnTo>
                      <a:lnTo>
                        <a:pt x="8" y="0"/>
                      </a:lnTo>
                      <a:lnTo>
                        <a:pt x="4" y="0"/>
                      </a:lnTo>
                      <a:lnTo>
                        <a:pt x="0" y="0"/>
                      </a:lnTo>
                      <a:lnTo>
                        <a:pt x="0" y="4"/>
                      </a:lnTo>
                      <a:lnTo>
                        <a:pt x="4" y="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995" name="Freeform 181"/>
                <p:cNvSpPr>
                  <a:spLocks/>
                </p:cNvSpPr>
                <p:nvPr/>
              </p:nvSpPr>
              <p:spPr bwMode="auto">
                <a:xfrm>
                  <a:off x="1063625" y="2563813"/>
                  <a:ext cx="84138" cy="638175"/>
                </a:xfrm>
                <a:custGeom>
                  <a:avLst/>
                  <a:gdLst>
                    <a:gd name="T0" fmla="*/ 2147483647 w 53"/>
                    <a:gd name="T1" fmla="*/ 2147483647 h 402"/>
                    <a:gd name="T2" fmla="*/ 2147483647 w 53"/>
                    <a:gd name="T3" fmla="*/ 0 h 402"/>
                    <a:gd name="T4" fmla="*/ 0 w 53"/>
                    <a:gd name="T5" fmla="*/ 2147483647 h 402"/>
                    <a:gd name="T6" fmla="*/ 0 w 53"/>
                    <a:gd name="T7" fmla="*/ 2147483647 h 402"/>
                    <a:gd name="T8" fmla="*/ 2147483647 w 53"/>
                    <a:gd name="T9" fmla="*/ 2147483647 h 402"/>
                    <a:gd name="T10" fmla="*/ 2147483647 w 53"/>
                    <a:gd name="T11" fmla="*/ 2147483647 h 402"/>
                    <a:gd name="T12" fmla="*/ 0 60000 65536"/>
                    <a:gd name="T13" fmla="*/ 0 60000 65536"/>
                    <a:gd name="T14" fmla="*/ 0 60000 65536"/>
                    <a:gd name="T15" fmla="*/ 0 60000 65536"/>
                    <a:gd name="T16" fmla="*/ 0 60000 65536"/>
                    <a:gd name="T17" fmla="*/ 0 60000 65536"/>
                    <a:gd name="T18" fmla="*/ 0 w 53"/>
                    <a:gd name="T19" fmla="*/ 0 h 402"/>
                    <a:gd name="T20" fmla="*/ 53 w 53"/>
                    <a:gd name="T21" fmla="*/ 402 h 402"/>
                  </a:gdLst>
                  <a:ahLst/>
                  <a:cxnLst>
                    <a:cxn ang="T12">
                      <a:pos x="T0" y="T1"/>
                    </a:cxn>
                    <a:cxn ang="T13">
                      <a:pos x="T2" y="T3"/>
                    </a:cxn>
                    <a:cxn ang="T14">
                      <a:pos x="T4" y="T5"/>
                    </a:cxn>
                    <a:cxn ang="T15">
                      <a:pos x="T6" y="T7"/>
                    </a:cxn>
                    <a:cxn ang="T16">
                      <a:pos x="T8" y="T9"/>
                    </a:cxn>
                    <a:cxn ang="T17">
                      <a:pos x="T10" y="T11"/>
                    </a:cxn>
                  </a:cxnLst>
                  <a:rect l="T18" t="T19" r="T20" b="T21"/>
                  <a:pathLst>
                    <a:path w="53" h="402">
                      <a:moveTo>
                        <a:pt x="53" y="402"/>
                      </a:moveTo>
                      <a:lnTo>
                        <a:pt x="53" y="0"/>
                      </a:lnTo>
                      <a:lnTo>
                        <a:pt x="0" y="16"/>
                      </a:lnTo>
                      <a:lnTo>
                        <a:pt x="0" y="398"/>
                      </a:lnTo>
                      <a:lnTo>
                        <a:pt x="53" y="402"/>
                      </a:lnTo>
                      <a:close/>
                    </a:path>
                  </a:pathLst>
                </a:custGeom>
                <a:solidFill>
                  <a:srgbClr val="999999"/>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996" name="Freeform 182"/>
                <p:cNvSpPr>
                  <a:spLocks/>
                </p:cNvSpPr>
                <p:nvPr/>
              </p:nvSpPr>
              <p:spPr bwMode="auto">
                <a:xfrm>
                  <a:off x="1141413" y="2559050"/>
                  <a:ext cx="12700" cy="642938"/>
                </a:xfrm>
                <a:custGeom>
                  <a:avLst/>
                  <a:gdLst>
                    <a:gd name="T0" fmla="*/ 2147483647 w 8"/>
                    <a:gd name="T1" fmla="*/ 2147483647 h 405"/>
                    <a:gd name="T2" fmla="*/ 0 w 8"/>
                    <a:gd name="T3" fmla="*/ 2147483647 h 405"/>
                    <a:gd name="T4" fmla="*/ 0 w 8"/>
                    <a:gd name="T5" fmla="*/ 2147483647 h 405"/>
                    <a:gd name="T6" fmla="*/ 2147483647 w 8"/>
                    <a:gd name="T7" fmla="*/ 2147483647 h 405"/>
                    <a:gd name="T8" fmla="*/ 2147483647 w 8"/>
                    <a:gd name="T9" fmla="*/ 2147483647 h 405"/>
                    <a:gd name="T10" fmla="*/ 2147483647 w 8"/>
                    <a:gd name="T11" fmla="*/ 0 h 405"/>
                    <a:gd name="T12" fmla="*/ 2147483647 w 8"/>
                    <a:gd name="T13" fmla="*/ 2147483647 h 405"/>
                    <a:gd name="T14" fmla="*/ 2147483647 w 8"/>
                    <a:gd name="T15" fmla="*/ 0 h 405"/>
                    <a:gd name="T16" fmla="*/ 2147483647 w 8"/>
                    <a:gd name="T17" fmla="*/ 0 h 405"/>
                    <a:gd name="T18" fmla="*/ 0 w 8"/>
                    <a:gd name="T19" fmla="*/ 0 h 405"/>
                    <a:gd name="T20" fmla="*/ 0 w 8"/>
                    <a:gd name="T21" fmla="*/ 2147483647 h 405"/>
                    <a:gd name="T22" fmla="*/ 2147483647 w 8"/>
                    <a:gd name="T23" fmla="*/ 2147483647 h 40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405"/>
                    <a:gd name="T38" fmla="*/ 8 w 8"/>
                    <a:gd name="T39" fmla="*/ 405 h 40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405">
                      <a:moveTo>
                        <a:pt x="8" y="7"/>
                      </a:moveTo>
                      <a:lnTo>
                        <a:pt x="0" y="3"/>
                      </a:lnTo>
                      <a:lnTo>
                        <a:pt x="0" y="405"/>
                      </a:lnTo>
                      <a:lnTo>
                        <a:pt x="8" y="405"/>
                      </a:lnTo>
                      <a:lnTo>
                        <a:pt x="8" y="3"/>
                      </a:lnTo>
                      <a:lnTo>
                        <a:pt x="4" y="0"/>
                      </a:lnTo>
                      <a:lnTo>
                        <a:pt x="8" y="3"/>
                      </a:lnTo>
                      <a:lnTo>
                        <a:pt x="8" y="0"/>
                      </a:lnTo>
                      <a:lnTo>
                        <a:pt x="4" y="0"/>
                      </a:lnTo>
                      <a:lnTo>
                        <a:pt x="0" y="0"/>
                      </a:lnTo>
                      <a:lnTo>
                        <a:pt x="0" y="3"/>
                      </a:lnTo>
                      <a:lnTo>
                        <a:pt x="8" y="7"/>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997" name="Freeform 183"/>
                <p:cNvSpPr>
                  <a:spLocks/>
                </p:cNvSpPr>
                <p:nvPr/>
              </p:nvSpPr>
              <p:spPr bwMode="auto">
                <a:xfrm>
                  <a:off x="1057275" y="2559050"/>
                  <a:ext cx="96838" cy="36513"/>
                </a:xfrm>
                <a:custGeom>
                  <a:avLst/>
                  <a:gdLst>
                    <a:gd name="T0" fmla="*/ 2147483647 w 61"/>
                    <a:gd name="T1" fmla="*/ 2147483647 h 23"/>
                    <a:gd name="T2" fmla="*/ 2147483647 w 61"/>
                    <a:gd name="T3" fmla="*/ 2147483647 h 23"/>
                    <a:gd name="T4" fmla="*/ 2147483647 w 61"/>
                    <a:gd name="T5" fmla="*/ 2147483647 h 23"/>
                    <a:gd name="T6" fmla="*/ 2147483647 w 61"/>
                    <a:gd name="T7" fmla="*/ 0 h 23"/>
                    <a:gd name="T8" fmla="*/ 2147483647 w 61"/>
                    <a:gd name="T9" fmla="*/ 2147483647 h 23"/>
                    <a:gd name="T10" fmla="*/ 0 w 61"/>
                    <a:gd name="T11" fmla="*/ 2147483647 h 23"/>
                    <a:gd name="T12" fmla="*/ 2147483647 w 61"/>
                    <a:gd name="T13" fmla="*/ 2147483647 h 23"/>
                    <a:gd name="T14" fmla="*/ 0 w 61"/>
                    <a:gd name="T15" fmla="*/ 2147483647 h 23"/>
                    <a:gd name="T16" fmla="*/ 0 w 61"/>
                    <a:gd name="T17" fmla="*/ 2147483647 h 23"/>
                    <a:gd name="T18" fmla="*/ 0 w 61"/>
                    <a:gd name="T19" fmla="*/ 2147483647 h 23"/>
                    <a:gd name="T20" fmla="*/ 2147483647 w 61"/>
                    <a:gd name="T21" fmla="*/ 2147483647 h 23"/>
                    <a:gd name="T22" fmla="*/ 2147483647 w 61"/>
                    <a:gd name="T23" fmla="*/ 2147483647 h 2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61"/>
                    <a:gd name="T37" fmla="*/ 0 h 23"/>
                    <a:gd name="T38" fmla="*/ 61 w 61"/>
                    <a:gd name="T39" fmla="*/ 23 h 2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61" h="23">
                      <a:moveTo>
                        <a:pt x="8" y="19"/>
                      </a:moveTo>
                      <a:lnTo>
                        <a:pt x="4" y="23"/>
                      </a:lnTo>
                      <a:lnTo>
                        <a:pt x="61" y="7"/>
                      </a:lnTo>
                      <a:lnTo>
                        <a:pt x="57" y="0"/>
                      </a:lnTo>
                      <a:lnTo>
                        <a:pt x="4" y="15"/>
                      </a:lnTo>
                      <a:lnTo>
                        <a:pt x="0" y="19"/>
                      </a:lnTo>
                      <a:lnTo>
                        <a:pt x="4" y="15"/>
                      </a:lnTo>
                      <a:lnTo>
                        <a:pt x="0" y="15"/>
                      </a:lnTo>
                      <a:lnTo>
                        <a:pt x="0" y="19"/>
                      </a:lnTo>
                      <a:lnTo>
                        <a:pt x="0" y="23"/>
                      </a:lnTo>
                      <a:lnTo>
                        <a:pt x="4" y="23"/>
                      </a:lnTo>
                      <a:lnTo>
                        <a:pt x="8" y="19"/>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998" name="Freeform 184"/>
                <p:cNvSpPr>
                  <a:spLocks/>
                </p:cNvSpPr>
                <p:nvPr/>
              </p:nvSpPr>
              <p:spPr bwMode="auto">
                <a:xfrm>
                  <a:off x="1057275" y="2589213"/>
                  <a:ext cx="12700" cy="612775"/>
                </a:xfrm>
                <a:custGeom>
                  <a:avLst/>
                  <a:gdLst>
                    <a:gd name="T0" fmla="*/ 2147483647 w 8"/>
                    <a:gd name="T1" fmla="*/ 2147483647 h 386"/>
                    <a:gd name="T2" fmla="*/ 2147483647 w 8"/>
                    <a:gd name="T3" fmla="*/ 2147483647 h 386"/>
                    <a:gd name="T4" fmla="*/ 2147483647 w 8"/>
                    <a:gd name="T5" fmla="*/ 0 h 386"/>
                    <a:gd name="T6" fmla="*/ 0 w 8"/>
                    <a:gd name="T7" fmla="*/ 0 h 386"/>
                    <a:gd name="T8" fmla="*/ 0 w 8"/>
                    <a:gd name="T9" fmla="*/ 2147483647 h 386"/>
                    <a:gd name="T10" fmla="*/ 2147483647 w 8"/>
                    <a:gd name="T11" fmla="*/ 2147483647 h 386"/>
                    <a:gd name="T12" fmla="*/ 0 w 8"/>
                    <a:gd name="T13" fmla="*/ 2147483647 h 386"/>
                    <a:gd name="T14" fmla="*/ 0 w 8"/>
                    <a:gd name="T15" fmla="*/ 2147483647 h 386"/>
                    <a:gd name="T16" fmla="*/ 2147483647 w 8"/>
                    <a:gd name="T17" fmla="*/ 2147483647 h 386"/>
                    <a:gd name="T18" fmla="*/ 2147483647 w 8"/>
                    <a:gd name="T19" fmla="*/ 2147483647 h 386"/>
                    <a:gd name="T20" fmla="*/ 2147483647 w 8"/>
                    <a:gd name="T21" fmla="*/ 2147483647 h 386"/>
                    <a:gd name="T22" fmla="*/ 2147483647 w 8"/>
                    <a:gd name="T23" fmla="*/ 2147483647 h 38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386"/>
                    <a:gd name="T38" fmla="*/ 8 w 8"/>
                    <a:gd name="T39" fmla="*/ 386 h 38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386">
                      <a:moveTo>
                        <a:pt x="4" y="378"/>
                      </a:moveTo>
                      <a:lnTo>
                        <a:pt x="8" y="382"/>
                      </a:lnTo>
                      <a:lnTo>
                        <a:pt x="8" y="0"/>
                      </a:lnTo>
                      <a:lnTo>
                        <a:pt x="0" y="0"/>
                      </a:lnTo>
                      <a:lnTo>
                        <a:pt x="0" y="382"/>
                      </a:lnTo>
                      <a:lnTo>
                        <a:pt x="4" y="386"/>
                      </a:lnTo>
                      <a:lnTo>
                        <a:pt x="0" y="382"/>
                      </a:lnTo>
                      <a:lnTo>
                        <a:pt x="0" y="386"/>
                      </a:lnTo>
                      <a:lnTo>
                        <a:pt x="4" y="386"/>
                      </a:lnTo>
                      <a:lnTo>
                        <a:pt x="8" y="386"/>
                      </a:lnTo>
                      <a:lnTo>
                        <a:pt x="8" y="382"/>
                      </a:lnTo>
                      <a:lnTo>
                        <a:pt x="4" y="37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999" name="Freeform 185"/>
                <p:cNvSpPr>
                  <a:spLocks/>
                </p:cNvSpPr>
                <p:nvPr/>
              </p:nvSpPr>
              <p:spPr bwMode="auto">
                <a:xfrm>
                  <a:off x="1063625" y="3189288"/>
                  <a:ext cx="90488" cy="25400"/>
                </a:xfrm>
                <a:custGeom>
                  <a:avLst/>
                  <a:gdLst>
                    <a:gd name="T0" fmla="*/ 2147483647 w 57"/>
                    <a:gd name="T1" fmla="*/ 2147483647 h 16"/>
                    <a:gd name="T2" fmla="*/ 2147483647 w 57"/>
                    <a:gd name="T3" fmla="*/ 2147483647 h 16"/>
                    <a:gd name="T4" fmla="*/ 0 w 57"/>
                    <a:gd name="T5" fmla="*/ 0 h 16"/>
                    <a:gd name="T6" fmla="*/ 0 w 57"/>
                    <a:gd name="T7" fmla="*/ 2147483647 h 16"/>
                    <a:gd name="T8" fmla="*/ 2147483647 w 57"/>
                    <a:gd name="T9" fmla="*/ 2147483647 h 16"/>
                    <a:gd name="T10" fmla="*/ 2147483647 w 57"/>
                    <a:gd name="T11" fmla="*/ 2147483647 h 16"/>
                    <a:gd name="T12" fmla="*/ 2147483647 w 57"/>
                    <a:gd name="T13" fmla="*/ 2147483647 h 16"/>
                    <a:gd name="T14" fmla="*/ 2147483647 w 57"/>
                    <a:gd name="T15" fmla="*/ 2147483647 h 16"/>
                    <a:gd name="T16" fmla="*/ 2147483647 w 57"/>
                    <a:gd name="T17" fmla="*/ 2147483647 h 16"/>
                    <a:gd name="T18" fmla="*/ 2147483647 w 57"/>
                    <a:gd name="T19" fmla="*/ 2147483647 h 16"/>
                    <a:gd name="T20" fmla="*/ 2147483647 w 57"/>
                    <a:gd name="T21" fmla="*/ 2147483647 h 16"/>
                    <a:gd name="T22" fmla="*/ 2147483647 w 57"/>
                    <a:gd name="T23" fmla="*/ 2147483647 h 1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57"/>
                    <a:gd name="T37" fmla="*/ 0 h 16"/>
                    <a:gd name="T38" fmla="*/ 57 w 57"/>
                    <a:gd name="T39" fmla="*/ 16 h 1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57" h="16">
                      <a:moveTo>
                        <a:pt x="49" y="8"/>
                      </a:moveTo>
                      <a:lnTo>
                        <a:pt x="53" y="4"/>
                      </a:lnTo>
                      <a:lnTo>
                        <a:pt x="0" y="0"/>
                      </a:lnTo>
                      <a:lnTo>
                        <a:pt x="0" y="8"/>
                      </a:lnTo>
                      <a:lnTo>
                        <a:pt x="53" y="16"/>
                      </a:lnTo>
                      <a:lnTo>
                        <a:pt x="57" y="8"/>
                      </a:lnTo>
                      <a:lnTo>
                        <a:pt x="53" y="16"/>
                      </a:lnTo>
                      <a:lnTo>
                        <a:pt x="57" y="12"/>
                      </a:lnTo>
                      <a:lnTo>
                        <a:pt x="57" y="8"/>
                      </a:lnTo>
                      <a:lnTo>
                        <a:pt x="53" y="4"/>
                      </a:lnTo>
                      <a:lnTo>
                        <a:pt x="49" y="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7000" name="Freeform 186"/>
                <p:cNvSpPr>
                  <a:spLocks/>
                </p:cNvSpPr>
                <p:nvPr/>
              </p:nvSpPr>
              <p:spPr bwMode="auto">
                <a:xfrm>
                  <a:off x="1147763" y="2563813"/>
                  <a:ext cx="225425" cy="638175"/>
                </a:xfrm>
                <a:custGeom>
                  <a:avLst/>
                  <a:gdLst>
                    <a:gd name="T0" fmla="*/ 0 w 142"/>
                    <a:gd name="T1" fmla="*/ 2147483647 h 402"/>
                    <a:gd name="T2" fmla="*/ 0 w 142"/>
                    <a:gd name="T3" fmla="*/ 0 h 402"/>
                    <a:gd name="T4" fmla="*/ 2147483647 w 142"/>
                    <a:gd name="T5" fmla="*/ 2147483647 h 402"/>
                    <a:gd name="T6" fmla="*/ 2147483647 w 142"/>
                    <a:gd name="T7" fmla="*/ 2147483647 h 402"/>
                    <a:gd name="T8" fmla="*/ 0 w 142"/>
                    <a:gd name="T9" fmla="*/ 2147483647 h 402"/>
                    <a:gd name="T10" fmla="*/ 0 w 142"/>
                    <a:gd name="T11" fmla="*/ 2147483647 h 402"/>
                    <a:gd name="T12" fmla="*/ 0 60000 65536"/>
                    <a:gd name="T13" fmla="*/ 0 60000 65536"/>
                    <a:gd name="T14" fmla="*/ 0 60000 65536"/>
                    <a:gd name="T15" fmla="*/ 0 60000 65536"/>
                    <a:gd name="T16" fmla="*/ 0 60000 65536"/>
                    <a:gd name="T17" fmla="*/ 0 60000 65536"/>
                    <a:gd name="T18" fmla="*/ 0 w 142"/>
                    <a:gd name="T19" fmla="*/ 0 h 402"/>
                    <a:gd name="T20" fmla="*/ 142 w 142"/>
                    <a:gd name="T21" fmla="*/ 402 h 402"/>
                  </a:gdLst>
                  <a:ahLst/>
                  <a:cxnLst>
                    <a:cxn ang="T12">
                      <a:pos x="T0" y="T1"/>
                    </a:cxn>
                    <a:cxn ang="T13">
                      <a:pos x="T2" y="T3"/>
                    </a:cxn>
                    <a:cxn ang="T14">
                      <a:pos x="T4" y="T5"/>
                    </a:cxn>
                    <a:cxn ang="T15">
                      <a:pos x="T6" y="T7"/>
                    </a:cxn>
                    <a:cxn ang="T16">
                      <a:pos x="T8" y="T9"/>
                    </a:cxn>
                    <a:cxn ang="T17">
                      <a:pos x="T10" y="T11"/>
                    </a:cxn>
                  </a:cxnLst>
                  <a:rect l="T18" t="T19" r="T20" b="T21"/>
                  <a:pathLst>
                    <a:path w="142" h="402">
                      <a:moveTo>
                        <a:pt x="0" y="402"/>
                      </a:moveTo>
                      <a:lnTo>
                        <a:pt x="0" y="0"/>
                      </a:lnTo>
                      <a:lnTo>
                        <a:pt x="142" y="63"/>
                      </a:lnTo>
                      <a:lnTo>
                        <a:pt x="142" y="355"/>
                      </a:lnTo>
                      <a:lnTo>
                        <a:pt x="0" y="402"/>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7001" name="Freeform 187"/>
                <p:cNvSpPr>
                  <a:spLocks/>
                </p:cNvSpPr>
                <p:nvPr/>
              </p:nvSpPr>
              <p:spPr bwMode="auto">
                <a:xfrm>
                  <a:off x="1141413" y="2559050"/>
                  <a:ext cx="12700" cy="642938"/>
                </a:xfrm>
                <a:custGeom>
                  <a:avLst/>
                  <a:gdLst>
                    <a:gd name="T0" fmla="*/ 2147483647 w 8"/>
                    <a:gd name="T1" fmla="*/ 0 h 405"/>
                    <a:gd name="T2" fmla="*/ 0 w 8"/>
                    <a:gd name="T3" fmla="*/ 2147483647 h 405"/>
                    <a:gd name="T4" fmla="*/ 0 w 8"/>
                    <a:gd name="T5" fmla="*/ 2147483647 h 405"/>
                    <a:gd name="T6" fmla="*/ 2147483647 w 8"/>
                    <a:gd name="T7" fmla="*/ 2147483647 h 405"/>
                    <a:gd name="T8" fmla="*/ 2147483647 w 8"/>
                    <a:gd name="T9" fmla="*/ 2147483647 h 405"/>
                    <a:gd name="T10" fmla="*/ 2147483647 w 8"/>
                    <a:gd name="T11" fmla="*/ 2147483647 h 405"/>
                    <a:gd name="T12" fmla="*/ 2147483647 w 8"/>
                    <a:gd name="T13" fmla="*/ 2147483647 h 405"/>
                    <a:gd name="T14" fmla="*/ 2147483647 w 8"/>
                    <a:gd name="T15" fmla="*/ 0 h 405"/>
                    <a:gd name="T16" fmla="*/ 2147483647 w 8"/>
                    <a:gd name="T17" fmla="*/ 0 h 405"/>
                    <a:gd name="T18" fmla="*/ 0 w 8"/>
                    <a:gd name="T19" fmla="*/ 0 h 405"/>
                    <a:gd name="T20" fmla="*/ 0 w 8"/>
                    <a:gd name="T21" fmla="*/ 2147483647 h 405"/>
                    <a:gd name="T22" fmla="*/ 2147483647 w 8"/>
                    <a:gd name="T23" fmla="*/ 0 h 40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405"/>
                    <a:gd name="T38" fmla="*/ 8 w 8"/>
                    <a:gd name="T39" fmla="*/ 405 h 40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405">
                      <a:moveTo>
                        <a:pt x="8" y="0"/>
                      </a:moveTo>
                      <a:lnTo>
                        <a:pt x="0" y="3"/>
                      </a:lnTo>
                      <a:lnTo>
                        <a:pt x="0" y="405"/>
                      </a:lnTo>
                      <a:lnTo>
                        <a:pt x="8" y="405"/>
                      </a:lnTo>
                      <a:lnTo>
                        <a:pt x="8" y="3"/>
                      </a:lnTo>
                      <a:lnTo>
                        <a:pt x="4" y="7"/>
                      </a:lnTo>
                      <a:lnTo>
                        <a:pt x="8" y="3"/>
                      </a:lnTo>
                      <a:lnTo>
                        <a:pt x="8" y="0"/>
                      </a:lnTo>
                      <a:lnTo>
                        <a:pt x="4" y="0"/>
                      </a:lnTo>
                      <a:lnTo>
                        <a:pt x="0" y="0"/>
                      </a:lnTo>
                      <a:lnTo>
                        <a:pt x="0" y="3"/>
                      </a:lnTo>
                      <a:lnTo>
                        <a:pt x="8"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7002" name="Freeform 188"/>
                <p:cNvSpPr>
                  <a:spLocks/>
                </p:cNvSpPr>
                <p:nvPr/>
              </p:nvSpPr>
              <p:spPr bwMode="auto">
                <a:xfrm>
                  <a:off x="1147763" y="2559050"/>
                  <a:ext cx="231775" cy="111125"/>
                </a:xfrm>
                <a:custGeom>
                  <a:avLst/>
                  <a:gdLst>
                    <a:gd name="T0" fmla="*/ 2147483647 w 146"/>
                    <a:gd name="T1" fmla="*/ 2147483647 h 70"/>
                    <a:gd name="T2" fmla="*/ 2147483647 w 146"/>
                    <a:gd name="T3" fmla="*/ 2147483647 h 70"/>
                    <a:gd name="T4" fmla="*/ 2147483647 w 146"/>
                    <a:gd name="T5" fmla="*/ 0 h 70"/>
                    <a:gd name="T6" fmla="*/ 0 w 146"/>
                    <a:gd name="T7" fmla="*/ 2147483647 h 70"/>
                    <a:gd name="T8" fmla="*/ 2147483647 w 146"/>
                    <a:gd name="T9" fmla="*/ 2147483647 h 70"/>
                    <a:gd name="T10" fmla="*/ 2147483647 w 146"/>
                    <a:gd name="T11" fmla="*/ 2147483647 h 70"/>
                    <a:gd name="T12" fmla="*/ 2147483647 w 146"/>
                    <a:gd name="T13" fmla="*/ 2147483647 h 70"/>
                    <a:gd name="T14" fmla="*/ 2147483647 w 146"/>
                    <a:gd name="T15" fmla="*/ 2147483647 h 70"/>
                    <a:gd name="T16" fmla="*/ 2147483647 w 146"/>
                    <a:gd name="T17" fmla="*/ 2147483647 h 70"/>
                    <a:gd name="T18" fmla="*/ 2147483647 w 146"/>
                    <a:gd name="T19" fmla="*/ 2147483647 h 70"/>
                    <a:gd name="T20" fmla="*/ 2147483647 w 146"/>
                    <a:gd name="T21" fmla="*/ 2147483647 h 70"/>
                    <a:gd name="T22" fmla="*/ 2147483647 w 146"/>
                    <a:gd name="T23" fmla="*/ 2147483647 h 7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46"/>
                    <a:gd name="T37" fmla="*/ 0 h 70"/>
                    <a:gd name="T38" fmla="*/ 146 w 146"/>
                    <a:gd name="T39" fmla="*/ 70 h 7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46" h="70">
                      <a:moveTo>
                        <a:pt x="146" y="66"/>
                      </a:moveTo>
                      <a:lnTo>
                        <a:pt x="142" y="62"/>
                      </a:lnTo>
                      <a:lnTo>
                        <a:pt x="4" y="0"/>
                      </a:lnTo>
                      <a:lnTo>
                        <a:pt x="0" y="7"/>
                      </a:lnTo>
                      <a:lnTo>
                        <a:pt x="138" y="70"/>
                      </a:lnTo>
                      <a:lnTo>
                        <a:pt x="134" y="66"/>
                      </a:lnTo>
                      <a:lnTo>
                        <a:pt x="138" y="70"/>
                      </a:lnTo>
                      <a:lnTo>
                        <a:pt x="142" y="70"/>
                      </a:lnTo>
                      <a:lnTo>
                        <a:pt x="146" y="66"/>
                      </a:lnTo>
                      <a:lnTo>
                        <a:pt x="146" y="62"/>
                      </a:lnTo>
                      <a:lnTo>
                        <a:pt x="142" y="62"/>
                      </a:lnTo>
                      <a:lnTo>
                        <a:pt x="146" y="66"/>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7003" name="Freeform 189"/>
                <p:cNvSpPr>
                  <a:spLocks/>
                </p:cNvSpPr>
                <p:nvPr/>
              </p:nvSpPr>
              <p:spPr bwMode="auto">
                <a:xfrm>
                  <a:off x="1360488" y="2663825"/>
                  <a:ext cx="19050" cy="469900"/>
                </a:xfrm>
                <a:custGeom>
                  <a:avLst/>
                  <a:gdLst>
                    <a:gd name="T0" fmla="*/ 2147483647 w 12"/>
                    <a:gd name="T1" fmla="*/ 2147483647 h 296"/>
                    <a:gd name="T2" fmla="*/ 2147483647 w 12"/>
                    <a:gd name="T3" fmla="*/ 2147483647 h 296"/>
                    <a:gd name="T4" fmla="*/ 2147483647 w 12"/>
                    <a:gd name="T5" fmla="*/ 0 h 296"/>
                    <a:gd name="T6" fmla="*/ 0 w 12"/>
                    <a:gd name="T7" fmla="*/ 0 h 296"/>
                    <a:gd name="T8" fmla="*/ 0 w 12"/>
                    <a:gd name="T9" fmla="*/ 2147483647 h 296"/>
                    <a:gd name="T10" fmla="*/ 2147483647 w 12"/>
                    <a:gd name="T11" fmla="*/ 2147483647 h 296"/>
                    <a:gd name="T12" fmla="*/ 0 w 12"/>
                    <a:gd name="T13" fmla="*/ 2147483647 h 296"/>
                    <a:gd name="T14" fmla="*/ 2147483647 w 12"/>
                    <a:gd name="T15" fmla="*/ 2147483647 h 296"/>
                    <a:gd name="T16" fmla="*/ 2147483647 w 12"/>
                    <a:gd name="T17" fmla="*/ 2147483647 h 296"/>
                    <a:gd name="T18" fmla="*/ 2147483647 w 12"/>
                    <a:gd name="T19" fmla="*/ 2147483647 h 296"/>
                    <a:gd name="T20" fmla="*/ 2147483647 w 12"/>
                    <a:gd name="T21" fmla="*/ 2147483647 h 296"/>
                    <a:gd name="T22" fmla="*/ 2147483647 w 12"/>
                    <a:gd name="T23" fmla="*/ 2147483647 h 29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296"/>
                    <a:gd name="T38" fmla="*/ 12 w 12"/>
                    <a:gd name="T39" fmla="*/ 296 h 29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296">
                      <a:moveTo>
                        <a:pt x="8" y="296"/>
                      </a:moveTo>
                      <a:lnTo>
                        <a:pt x="12" y="292"/>
                      </a:lnTo>
                      <a:lnTo>
                        <a:pt x="12" y="0"/>
                      </a:lnTo>
                      <a:lnTo>
                        <a:pt x="0" y="0"/>
                      </a:lnTo>
                      <a:lnTo>
                        <a:pt x="0" y="292"/>
                      </a:lnTo>
                      <a:lnTo>
                        <a:pt x="4" y="288"/>
                      </a:lnTo>
                      <a:lnTo>
                        <a:pt x="0" y="292"/>
                      </a:lnTo>
                      <a:lnTo>
                        <a:pt x="4" y="296"/>
                      </a:lnTo>
                      <a:lnTo>
                        <a:pt x="8" y="296"/>
                      </a:lnTo>
                      <a:lnTo>
                        <a:pt x="12" y="292"/>
                      </a:lnTo>
                      <a:lnTo>
                        <a:pt x="8" y="296"/>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7004" name="Freeform 190"/>
                <p:cNvSpPr>
                  <a:spLocks/>
                </p:cNvSpPr>
                <p:nvPr/>
              </p:nvSpPr>
              <p:spPr bwMode="auto">
                <a:xfrm>
                  <a:off x="1141413" y="3121025"/>
                  <a:ext cx="231775" cy="93663"/>
                </a:xfrm>
                <a:custGeom>
                  <a:avLst/>
                  <a:gdLst>
                    <a:gd name="T0" fmla="*/ 0 w 146"/>
                    <a:gd name="T1" fmla="*/ 2147483647 h 59"/>
                    <a:gd name="T2" fmla="*/ 2147483647 w 146"/>
                    <a:gd name="T3" fmla="*/ 2147483647 h 59"/>
                    <a:gd name="T4" fmla="*/ 2147483647 w 146"/>
                    <a:gd name="T5" fmla="*/ 2147483647 h 59"/>
                    <a:gd name="T6" fmla="*/ 2147483647 w 146"/>
                    <a:gd name="T7" fmla="*/ 0 h 59"/>
                    <a:gd name="T8" fmla="*/ 2147483647 w 146"/>
                    <a:gd name="T9" fmla="*/ 2147483647 h 59"/>
                    <a:gd name="T10" fmla="*/ 2147483647 w 146"/>
                    <a:gd name="T11" fmla="*/ 2147483647 h 59"/>
                    <a:gd name="T12" fmla="*/ 2147483647 w 146"/>
                    <a:gd name="T13" fmla="*/ 2147483647 h 59"/>
                    <a:gd name="T14" fmla="*/ 0 w 146"/>
                    <a:gd name="T15" fmla="*/ 2147483647 h 59"/>
                    <a:gd name="T16" fmla="*/ 0 w 146"/>
                    <a:gd name="T17" fmla="*/ 2147483647 h 59"/>
                    <a:gd name="T18" fmla="*/ 0 w 146"/>
                    <a:gd name="T19" fmla="*/ 2147483647 h 59"/>
                    <a:gd name="T20" fmla="*/ 2147483647 w 146"/>
                    <a:gd name="T21" fmla="*/ 2147483647 h 59"/>
                    <a:gd name="T22" fmla="*/ 0 w 146"/>
                    <a:gd name="T23" fmla="*/ 2147483647 h 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46"/>
                    <a:gd name="T37" fmla="*/ 0 h 59"/>
                    <a:gd name="T38" fmla="*/ 146 w 146"/>
                    <a:gd name="T39" fmla="*/ 59 h 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46" h="59">
                      <a:moveTo>
                        <a:pt x="0" y="51"/>
                      </a:moveTo>
                      <a:lnTo>
                        <a:pt x="4" y="59"/>
                      </a:lnTo>
                      <a:lnTo>
                        <a:pt x="146" y="8"/>
                      </a:lnTo>
                      <a:lnTo>
                        <a:pt x="142" y="0"/>
                      </a:lnTo>
                      <a:lnTo>
                        <a:pt x="4" y="47"/>
                      </a:lnTo>
                      <a:lnTo>
                        <a:pt x="8" y="51"/>
                      </a:lnTo>
                      <a:lnTo>
                        <a:pt x="4" y="47"/>
                      </a:lnTo>
                      <a:lnTo>
                        <a:pt x="0" y="51"/>
                      </a:lnTo>
                      <a:lnTo>
                        <a:pt x="0" y="55"/>
                      </a:lnTo>
                      <a:lnTo>
                        <a:pt x="4" y="59"/>
                      </a:lnTo>
                      <a:lnTo>
                        <a:pt x="0" y="51"/>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7005" name="Freeform 191"/>
                <p:cNvSpPr>
                  <a:spLocks/>
                </p:cNvSpPr>
                <p:nvPr/>
              </p:nvSpPr>
              <p:spPr bwMode="auto">
                <a:xfrm>
                  <a:off x="1076325" y="2582863"/>
                  <a:ext cx="52388" cy="606425"/>
                </a:xfrm>
                <a:custGeom>
                  <a:avLst/>
                  <a:gdLst>
                    <a:gd name="T0" fmla="*/ 2147483647 w 33"/>
                    <a:gd name="T1" fmla="*/ 2147483647 h 382"/>
                    <a:gd name="T2" fmla="*/ 2147483647 w 33"/>
                    <a:gd name="T3" fmla="*/ 2147483647 h 382"/>
                    <a:gd name="T4" fmla="*/ 2147483647 w 33"/>
                    <a:gd name="T5" fmla="*/ 2147483647 h 382"/>
                    <a:gd name="T6" fmla="*/ 2147483647 w 33"/>
                    <a:gd name="T7" fmla="*/ 2147483647 h 382"/>
                    <a:gd name="T8" fmla="*/ 2147483647 w 33"/>
                    <a:gd name="T9" fmla="*/ 2147483647 h 382"/>
                    <a:gd name="T10" fmla="*/ 2147483647 w 33"/>
                    <a:gd name="T11" fmla="*/ 2147483647 h 382"/>
                    <a:gd name="T12" fmla="*/ 2147483647 w 33"/>
                    <a:gd name="T13" fmla="*/ 2147483647 h 382"/>
                    <a:gd name="T14" fmla="*/ 2147483647 w 33"/>
                    <a:gd name="T15" fmla="*/ 2147483647 h 382"/>
                    <a:gd name="T16" fmla="*/ 2147483647 w 33"/>
                    <a:gd name="T17" fmla="*/ 2147483647 h 382"/>
                    <a:gd name="T18" fmla="*/ 2147483647 w 33"/>
                    <a:gd name="T19" fmla="*/ 2147483647 h 382"/>
                    <a:gd name="T20" fmla="*/ 2147483647 w 33"/>
                    <a:gd name="T21" fmla="*/ 2147483647 h 382"/>
                    <a:gd name="T22" fmla="*/ 2147483647 w 33"/>
                    <a:gd name="T23" fmla="*/ 0 h 382"/>
                    <a:gd name="T24" fmla="*/ 2147483647 w 33"/>
                    <a:gd name="T25" fmla="*/ 0 h 382"/>
                    <a:gd name="T26" fmla="*/ 2147483647 w 33"/>
                    <a:gd name="T27" fmla="*/ 0 h 382"/>
                    <a:gd name="T28" fmla="*/ 2147483647 w 33"/>
                    <a:gd name="T29" fmla="*/ 2147483647 h 382"/>
                    <a:gd name="T30" fmla="*/ 2147483647 w 33"/>
                    <a:gd name="T31" fmla="*/ 2147483647 h 382"/>
                    <a:gd name="T32" fmla="*/ 0 w 33"/>
                    <a:gd name="T33" fmla="*/ 2147483647 h 382"/>
                    <a:gd name="T34" fmla="*/ 0 w 33"/>
                    <a:gd name="T35" fmla="*/ 2147483647 h 382"/>
                    <a:gd name="T36" fmla="*/ 0 w 33"/>
                    <a:gd name="T37" fmla="*/ 2147483647 h 382"/>
                    <a:gd name="T38" fmla="*/ 0 w 33"/>
                    <a:gd name="T39" fmla="*/ 2147483647 h 382"/>
                    <a:gd name="T40" fmla="*/ 0 w 33"/>
                    <a:gd name="T41" fmla="*/ 2147483647 h 382"/>
                    <a:gd name="T42" fmla="*/ 2147483647 w 33"/>
                    <a:gd name="T43" fmla="*/ 2147483647 h 382"/>
                    <a:gd name="T44" fmla="*/ 2147483647 w 33"/>
                    <a:gd name="T45" fmla="*/ 2147483647 h 382"/>
                    <a:gd name="T46" fmla="*/ 2147483647 w 33"/>
                    <a:gd name="T47" fmla="*/ 2147483647 h 382"/>
                    <a:gd name="T48" fmla="*/ 2147483647 w 33"/>
                    <a:gd name="T49" fmla="*/ 2147483647 h 38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3"/>
                    <a:gd name="T76" fmla="*/ 0 h 382"/>
                    <a:gd name="T77" fmla="*/ 33 w 33"/>
                    <a:gd name="T78" fmla="*/ 382 h 38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3" h="382">
                      <a:moveTo>
                        <a:pt x="16" y="382"/>
                      </a:moveTo>
                      <a:lnTo>
                        <a:pt x="16" y="382"/>
                      </a:lnTo>
                      <a:lnTo>
                        <a:pt x="21" y="378"/>
                      </a:lnTo>
                      <a:lnTo>
                        <a:pt x="25" y="374"/>
                      </a:lnTo>
                      <a:lnTo>
                        <a:pt x="29" y="370"/>
                      </a:lnTo>
                      <a:lnTo>
                        <a:pt x="33" y="366"/>
                      </a:lnTo>
                      <a:lnTo>
                        <a:pt x="33" y="16"/>
                      </a:lnTo>
                      <a:lnTo>
                        <a:pt x="29" y="12"/>
                      </a:lnTo>
                      <a:lnTo>
                        <a:pt x="25" y="8"/>
                      </a:lnTo>
                      <a:lnTo>
                        <a:pt x="21" y="4"/>
                      </a:lnTo>
                      <a:lnTo>
                        <a:pt x="16" y="0"/>
                      </a:lnTo>
                      <a:lnTo>
                        <a:pt x="8" y="4"/>
                      </a:lnTo>
                      <a:lnTo>
                        <a:pt x="4" y="8"/>
                      </a:lnTo>
                      <a:lnTo>
                        <a:pt x="0" y="12"/>
                      </a:lnTo>
                      <a:lnTo>
                        <a:pt x="0" y="16"/>
                      </a:lnTo>
                      <a:lnTo>
                        <a:pt x="0" y="366"/>
                      </a:lnTo>
                      <a:lnTo>
                        <a:pt x="0" y="370"/>
                      </a:lnTo>
                      <a:lnTo>
                        <a:pt x="4" y="374"/>
                      </a:lnTo>
                      <a:lnTo>
                        <a:pt x="8" y="378"/>
                      </a:lnTo>
                      <a:lnTo>
                        <a:pt x="16" y="382"/>
                      </a:lnTo>
                      <a:close/>
                    </a:path>
                  </a:pathLst>
                </a:custGeom>
                <a:solidFill>
                  <a:srgbClr val="666666"/>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7006" name="Freeform 192"/>
                <p:cNvSpPr>
                  <a:spLocks/>
                </p:cNvSpPr>
                <p:nvPr/>
              </p:nvSpPr>
              <p:spPr bwMode="auto">
                <a:xfrm>
                  <a:off x="1076325" y="2582863"/>
                  <a:ext cx="52388" cy="606425"/>
                </a:xfrm>
                <a:custGeom>
                  <a:avLst/>
                  <a:gdLst>
                    <a:gd name="T0" fmla="*/ 2147483647 w 33"/>
                    <a:gd name="T1" fmla="*/ 2147483647 h 382"/>
                    <a:gd name="T2" fmla="*/ 2147483647 w 33"/>
                    <a:gd name="T3" fmla="*/ 2147483647 h 382"/>
                    <a:gd name="T4" fmla="*/ 2147483647 w 33"/>
                    <a:gd name="T5" fmla="*/ 2147483647 h 382"/>
                    <a:gd name="T6" fmla="*/ 2147483647 w 33"/>
                    <a:gd name="T7" fmla="*/ 2147483647 h 382"/>
                    <a:gd name="T8" fmla="*/ 2147483647 w 33"/>
                    <a:gd name="T9" fmla="*/ 2147483647 h 382"/>
                    <a:gd name="T10" fmla="*/ 2147483647 w 33"/>
                    <a:gd name="T11" fmla="*/ 2147483647 h 382"/>
                    <a:gd name="T12" fmla="*/ 2147483647 w 33"/>
                    <a:gd name="T13" fmla="*/ 2147483647 h 382"/>
                    <a:gd name="T14" fmla="*/ 2147483647 w 33"/>
                    <a:gd name="T15" fmla="*/ 2147483647 h 382"/>
                    <a:gd name="T16" fmla="*/ 2147483647 w 33"/>
                    <a:gd name="T17" fmla="*/ 2147483647 h 382"/>
                    <a:gd name="T18" fmla="*/ 2147483647 w 33"/>
                    <a:gd name="T19" fmla="*/ 2147483647 h 382"/>
                    <a:gd name="T20" fmla="*/ 2147483647 w 33"/>
                    <a:gd name="T21" fmla="*/ 2147483647 h 382"/>
                    <a:gd name="T22" fmla="*/ 2147483647 w 33"/>
                    <a:gd name="T23" fmla="*/ 0 h 382"/>
                    <a:gd name="T24" fmla="*/ 2147483647 w 33"/>
                    <a:gd name="T25" fmla="*/ 0 h 382"/>
                    <a:gd name="T26" fmla="*/ 2147483647 w 33"/>
                    <a:gd name="T27" fmla="*/ 0 h 382"/>
                    <a:gd name="T28" fmla="*/ 2147483647 w 33"/>
                    <a:gd name="T29" fmla="*/ 2147483647 h 382"/>
                    <a:gd name="T30" fmla="*/ 2147483647 w 33"/>
                    <a:gd name="T31" fmla="*/ 2147483647 h 382"/>
                    <a:gd name="T32" fmla="*/ 0 w 33"/>
                    <a:gd name="T33" fmla="*/ 2147483647 h 382"/>
                    <a:gd name="T34" fmla="*/ 0 w 33"/>
                    <a:gd name="T35" fmla="*/ 2147483647 h 382"/>
                    <a:gd name="T36" fmla="*/ 0 w 33"/>
                    <a:gd name="T37" fmla="*/ 2147483647 h 382"/>
                    <a:gd name="T38" fmla="*/ 0 w 33"/>
                    <a:gd name="T39" fmla="*/ 2147483647 h 382"/>
                    <a:gd name="T40" fmla="*/ 0 w 33"/>
                    <a:gd name="T41" fmla="*/ 2147483647 h 382"/>
                    <a:gd name="T42" fmla="*/ 2147483647 w 33"/>
                    <a:gd name="T43" fmla="*/ 2147483647 h 382"/>
                    <a:gd name="T44" fmla="*/ 2147483647 w 33"/>
                    <a:gd name="T45" fmla="*/ 2147483647 h 382"/>
                    <a:gd name="T46" fmla="*/ 2147483647 w 33"/>
                    <a:gd name="T47" fmla="*/ 2147483647 h 382"/>
                    <a:gd name="T48" fmla="*/ 2147483647 w 33"/>
                    <a:gd name="T49" fmla="*/ 2147483647 h 38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3"/>
                    <a:gd name="T76" fmla="*/ 0 h 382"/>
                    <a:gd name="T77" fmla="*/ 33 w 33"/>
                    <a:gd name="T78" fmla="*/ 382 h 38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3" h="382">
                      <a:moveTo>
                        <a:pt x="16" y="382"/>
                      </a:moveTo>
                      <a:lnTo>
                        <a:pt x="16" y="382"/>
                      </a:lnTo>
                      <a:lnTo>
                        <a:pt x="21" y="378"/>
                      </a:lnTo>
                      <a:lnTo>
                        <a:pt x="25" y="374"/>
                      </a:lnTo>
                      <a:lnTo>
                        <a:pt x="29" y="370"/>
                      </a:lnTo>
                      <a:lnTo>
                        <a:pt x="33" y="366"/>
                      </a:lnTo>
                      <a:lnTo>
                        <a:pt x="33" y="16"/>
                      </a:lnTo>
                      <a:lnTo>
                        <a:pt x="29" y="12"/>
                      </a:lnTo>
                      <a:lnTo>
                        <a:pt x="25" y="8"/>
                      </a:lnTo>
                      <a:lnTo>
                        <a:pt x="21" y="4"/>
                      </a:lnTo>
                      <a:lnTo>
                        <a:pt x="16" y="0"/>
                      </a:lnTo>
                      <a:lnTo>
                        <a:pt x="8" y="4"/>
                      </a:lnTo>
                      <a:lnTo>
                        <a:pt x="4" y="8"/>
                      </a:lnTo>
                      <a:lnTo>
                        <a:pt x="0" y="12"/>
                      </a:lnTo>
                      <a:lnTo>
                        <a:pt x="0" y="16"/>
                      </a:lnTo>
                      <a:lnTo>
                        <a:pt x="0" y="366"/>
                      </a:lnTo>
                      <a:lnTo>
                        <a:pt x="0" y="370"/>
                      </a:lnTo>
                      <a:lnTo>
                        <a:pt x="4" y="374"/>
                      </a:lnTo>
                      <a:lnTo>
                        <a:pt x="8" y="378"/>
                      </a:lnTo>
                      <a:lnTo>
                        <a:pt x="16" y="382"/>
                      </a:lnTo>
                    </a:path>
                  </a:pathLst>
                </a:custGeom>
                <a:noFill/>
                <a:ln w="0">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57007" name="Line 193"/>
                <p:cNvSpPr>
                  <a:spLocks noChangeShapeType="1"/>
                </p:cNvSpPr>
                <p:nvPr/>
              </p:nvSpPr>
              <p:spPr bwMode="auto">
                <a:xfrm>
                  <a:off x="1076325" y="2708275"/>
                  <a:ext cx="52388" cy="1588"/>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7008" name="Line 194"/>
                <p:cNvSpPr>
                  <a:spLocks noChangeShapeType="1"/>
                </p:cNvSpPr>
                <p:nvPr/>
              </p:nvSpPr>
              <p:spPr bwMode="auto">
                <a:xfrm flipV="1">
                  <a:off x="1076325" y="2944813"/>
                  <a:ext cx="52388" cy="635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7009" name="Line 195"/>
                <p:cNvSpPr>
                  <a:spLocks noChangeShapeType="1"/>
                </p:cNvSpPr>
                <p:nvPr/>
              </p:nvSpPr>
              <p:spPr bwMode="auto">
                <a:xfrm flipV="1">
                  <a:off x="1154113" y="3114675"/>
                  <a:ext cx="212725" cy="61913"/>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7010" name="Freeform 196"/>
                <p:cNvSpPr>
                  <a:spLocks/>
                </p:cNvSpPr>
                <p:nvPr/>
              </p:nvSpPr>
              <p:spPr bwMode="auto">
                <a:xfrm>
                  <a:off x="1147763" y="3133725"/>
                  <a:ext cx="206375" cy="93663"/>
                </a:xfrm>
                <a:custGeom>
                  <a:avLst/>
                  <a:gdLst>
                    <a:gd name="T0" fmla="*/ 0 w 130"/>
                    <a:gd name="T1" fmla="*/ 2147483647 h 59"/>
                    <a:gd name="T2" fmla="*/ 0 w 130"/>
                    <a:gd name="T3" fmla="*/ 2147483647 h 59"/>
                    <a:gd name="T4" fmla="*/ 2147483647 w 130"/>
                    <a:gd name="T5" fmla="*/ 2147483647 h 59"/>
                    <a:gd name="T6" fmla="*/ 2147483647 w 130"/>
                    <a:gd name="T7" fmla="*/ 0 h 59"/>
                    <a:gd name="T8" fmla="*/ 0 w 130"/>
                    <a:gd name="T9" fmla="*/ 2147483647 h 59"/>
                    <a:gd name="T10" fmla="*/ 0 w 130"/>
                    <a:gd name="T11" fmla="*/ 2147483647 h 59"/>
                    <a:gd name="T12" fmla="*/ 0 60000 65536"/>
                    <a:gd name="T13" fmla="*/ 0 60000 65536"/>
                    <a:gd name="T14" fmla="*/ 0 60000 65536"/>
                    <a:gd name="T15" fmla="*/ 0 60000 65536"/>
                    <a:gd name="T16" fmla="*/ 0 60000 65536"/>
                    <a:gd name="T17" fmla="*/ 0 60000 65536"/>
                    <a:gd name="T18" fmla="*/ 0 w 130"/>
                    <a:gd name="T19" fmla="*/ 0 h 59"/>
                    <a:gd name="T20" fmla="*/ 130 w 130"/>
                    <a:gd name="T21" fmla="*/ 59 h 59"/>
                  </a:gdLst>
                  <a:ahLst/>
                  <a:cxnLst>
                    <a:cxn ang="T12">
                      <a:pos x="T0" y="T1"/>
                    </a:cxn>
                    <a:cxn ang="T13">
                      <a:pos x="T2" y="T3"/>
                    </a:cxn>
                    <a:cxn ang="T14">
                      <a:pos x="T4" y="T5"/>
                    </a:cxn>
                    <a:cxn ang="T15">
                      <a:pos x="T6" y="T7"/>
                    </a:cxn>
                    <a:cxn ang="T16">
                      <a:pos x="T8" y="T9"/>
                    </a:cxn>
                    <a:cxn ang="T17">
                      <a:pos x="T10" y="T11"/>
                    </a:cxn>
                  </a:cxnLst>
                  <a:rect l="T18" t="T19" r="T20" b="T21"/>
                  <a:pathLst>
                    <a:path w="130" h="59">
                      <a:moveTo>
                        <a:pt x="0" y="43"/>
                      </a:moveTo>
                      <a:lnTo>
                        <a:pt x="0" y="59"/>
                      </a:lnTo>
                      <a:lnTo>
                        <a:pt x="130" y="7"/>
                      </a:lnTo>
                      <a:lnTo>
                        <a:pt x="130" y="0"/>
                      </a:lnTo>
                      <a:lnTo>
                        <a:pt x="0" y="43"/>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7011" name="Freeform 197"/>
                <p:cNvSpPr>
                  <a:spLocks/>
                </p:cNvSpPr>
                <p:nvPr/>
              </p:nvSpPr>
              <p:spPr bwMode="auto">
                <a:xfrm>
                  <a:off x="1141413" y="3201988"/>
                  <a:ext cx="19050" cy="30163"/>
                </a:xfrm>
                <a:custGeom>
                  <a:avLst/>
                  <a:gdLst>
                    <a:gd name="T0" fmla="*/ 2147483647 w 12"/>
                    <a:gd name="T1" fmla="*/ 2147483647 h 19"/>
                    <a:gd name="T2" fmla="*/ 2147483647 w 12"/>
                    <a:gd name="T3" fmla="*/ 2147483647 h 19"/>
                    <a:gd name="T4" fmla="*/ 2147483647 w 12"/>
                    <a:gd name="T5" fmla="*/ 0 h 19"/>
                    <a:gd name="T6" fmla="*/ 0 w 12"/>
                    <a:gd name="T7" fmla="*/ 0 h 19"/>
                    <a:gd name="T8" fmla="*/ 0 w 12"/>
                    <a:gd name="T9" fmla="*/ 2147483647 h 19"/>
                    <a:gd name="T10" fmla="*/ 2147483647 w 12"/>
                    <a:gd name="T11" fmla="*/ 2147483647 h 19"/>
                    <a:gd name="T12" fmla="*/ 0 w 12"/>
                    <a:gd name="T13" fmla="*/ 2147483647 h 19"/>
                    <a:gd name="T14" fmla="*/ 2147483647 w 12"/>
                    <a:gd name="T15" fmla="*/ 2147483647 h 19"/>
                    <a:gd name="T16" fmla="*/ 2147483647 w 12"/>
                    <a:gd name="T17" fmla="*/ 2147483647 h 19"/>
                    <a:gd name="T18" fmla="*/ 2147483647 w 12"/>
                    <a:gd name="T19" fmla="*/ 2147483647 h 19"/>
                    <a:gd name="T20" fmla="*/ 2147483647 w 12"/>
                    <a:gd name="T21" fmla="*/ 2147483647 h 19"/>
                    <a:gd name="T22" fmla="*/ 2147483647 w 12"/>
                    <a:gd name="T23" fmla="*/ 2147483647 h 1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19"/>
                    <a:gd name="T38" fmla="*/ 12 w 12"/>
                    <a:gd name="T39" fmla="*/ 19 h 1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19">
                      <a:moveTo>
                        <a:pt x="4" y="8"/>
                      </a:moveTo>
                      <a:lnTo>
                        <a:pt x="12" y="16"/>
                      </a:lnTo>
                      <a:lnTo>
                        <a:pt x="12" y="0"/>
                      </a:lnTo>
                      <a:lnTo>
                        <a:pt x="0" y="0"/>
                      </a:lnTo>
                      <a:lnTo>
                        <a:pt x="0" y="16"/>
                      </a:lnTo>
                      <a:lnTo>
                        <a:pt x="8" y="19"/>
                      </a:lnTo>
                      <a:lnTo>
                        <a:pt x="0" y="16"/>
                      </a:lnTo>
                      <a:lnTo>
                        <a:pt x="4" y="16"/>
                      </a:lnTo>
                      <a:lnTo>
                        <a:pt x="4" y="19"/>
                      </a:lnTo>
                      <a:lnTo>
                        <a:pt x="8" y="16"/>
                      </a:lnTo>
                      <a:lnTo>
                        <a:pt x="12" y="16"/>
                      </a:lnTo>
                      <a:lnTo>
                        <a:pt x="4" y="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7012" name="Freeform 198"/>
                <p:cNvSpPr>
                  <a:spLocks/>
                </p:cNvSpPr>
                <p:nvPr/>
              </p:nvSpPr>
              <p:spPr bwMode="auto">
                <a:xfrm>
                  <a:off x="1147763" y="3138488"/>
                  <a:ext cx="212725" cy="93663"/>
                </a:xfrm>
                <a:custGeom>
                  <a:avLst/>
                  <a:gdLst>
                    <a:gd name="T0" fmla="*/ 2147483647 w 134"/>
                    <a:gd name="T1" fmla="*/ 2147483647 h 59"/>
                    <a:gd name="T2" fmla="*/ 2147483647 w 134"/>
                    <a:gd name="T3" fmla="*/ 0 h 59"/>
                    <a:gd name="T4" fmla="*/ 0 w 134"/>
                    <a:gd name="T5" fmla="*/ 2147483647 h 59"/>
                    <a:gd name="T6" fmla="*/ 2147483647 w 134"/>
                    <a:gd name="T7" fmla="*/ 2147483647 h 59"/>
                    <a:gd name="T8" fmla="*/ 2147483647 w 134"/>
                    <a:gd name="T9" fmla="*/ 2147483647 h 59"/>
                    <a:gd name="T10" fmla="*/ 2147483647 w 134"/>
                    <a:gd name="T11" fmla="*/ 2147483647 h 59"/>
                    <a:gd name="T12" fmla="*/ 2147483647 w 134"/>
                    <a:gd name="T13" fmla="*/ 2147483647 h 59"/>
                    <a:gd name="T14" fmla="*/ 2147483647 w 134"/>
                    <a:gd name="T15" fmla="*/ 2147483647 h 59"/>
                    <a:gd name="T16" fmla="*/ 2147483647 w 134"/>
                    <a:gd name="T17" fmla="*/ 0 h 59"/>
                    <a:gd name="T18" fmla="*/ 2147483647 w 134"/>
                    <a:gd name="T19" fmla="*/ 0 h 59"/>
                    <a:gd name="T20" fmla="*/ 2147483647 w 134"/>
                    <a:gd name="T21" fmla="*/ 0 h 59"/>
                    <a:gd name="T22" fmla="*/ 2147483647 w 134"/>
                    <a:gd name="T23" fmla="*/ 2147483647 h 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34"/>
                    <a:gd name="T37" fmla="*/ 0 h 59"/>
                    <a:gd name="T38" fmla="*/ 134 w 134"/>
                    <a:gd name="T39" fmla="*/ 59 h 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34" h="59">
                      <a:moveTo>
                        <a:pt x="126" y="4"/>
                      </a:moveTo>
                      <a:lnTo>
                        <a:pt x="130" y="0"/>
                      </a:lnTo>
                      <a:lnTo>
                        <a:pt x="0" y="48"/>
                      </a:lnTo>
                      <a:lnTo>
                        <a:pt x="4" y="59"/>
                      </a:lnTo>
                      <a:lnTo>
                        <a:pt x="134" y="8"/>
                      </a:lnTo>
                      <a:lnTo>
                        <a:pt x="134" y="4"/>
                      </a:lnTo>
                      <a:lnTo>
                        <a:pt x="134" y="8"/>
                      </a:lnTo>
                      <a:lnTo>
                        <a:pt x="134" y="4"/>
                      </a:lnTo>
                      <a:lnTo>
                        <a:pt x="134" y="0"/>
                      </a:lnTo>
                      <a:lnTo>
                        <a:pt x="130" y="0"/>
                      </a:lnTo>
                      <a:lnTo>
                        <a:pt x="126" y="4"/>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7013" name="Freeform 199"/>
                <p:cNvSpPr>
                  <a:spLocks/>
                </p:cNvSpPr>
                <p:nvPr/>
              </p:nvSpPr>
              <p:spPr bwMode="auto">
                <a:xfrm>
                  <a:off x="1347788" y="3127375"/>
                  <a:ext cx="12700" cy="17463"/>
                </a:xfrm>
                <a:custGeom>
                  <a:avLst/>
                  <a:gdLst>
                    <a:gd name="T0" fmla="*/ 2147483647 w 8"/>
                    <a:gd name="T1" fmla="*/ 2147483647 h 11"/>
                    <a:gd name="T2" fmla="*/ 0 w 8"/>
                    <a:gd name="T3" fmla="*/ 2147483647 h 11"/>
                    <a:gd name="T4" fmla="*/ 0 w 8"/>
                    <a:gd name="T5" fmla="*/ 2147483647 h 11"/>
                    <a:gd name="T6" fmla="*/ 2147483647 w 8"/>
                    <a:gd name="T7" fmla="*/ 2147483647 h 11"/>
                    <a:gd name="T8" fmla="*/ 2147483647 w 8"/>
                    <a:gd name="T9" fmla="*/ 2147483647 h 11"/>
                    <a:gd name="T10" fmla="*/ 2147483647 w 8"/>
                    <a:gd name="T11" fmla="*/ 0 h 11"/>
                    <a:gd name="T12" fmla="*/ 2147483647 w 8"/>
                    <a:gd name="T13" fmla="*/ 2147483647 h 11"/>
                    <a:gd name="T14" fmla="*/ 2147483647 w 8"/>
                    <a:gd name="T15" fmla="*/ 2147483647 h 11"/>
                    <a:gd name="T16" fmla="*/ 2147483647 w 8"/>
                    <a:gd name="T17" fmla="*/ 0 h 11"/>
                    <a:gd name="T18" fmla="*/ 0 w 8"/>
                    <a:gd name="T19" fmla="*/ 2147483647 h 11"/>
                    <a:gd name="T20" fmla="*/ 0 w 8"/>
                    <a:gd name="T21" fmla="*/ 2147483647 h 11"/>
                    <a:gd name="T22" fmla="*/ 2147483647 w 8"/>
                    <a:gd name="T23" fmla="*/ 2147483647 h 1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11"/>
                    <a:gd name="T38" fmla="*/ 8 w 8"/>
                    <a:gd name="T39" fmla="*/ 11 h 1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11">
                      <a:moveTo>
                        <a:pt x="8" y="11"/>
                      </a:moveTo>
                      <a:lnTo>
                        <a:pt x="0" y="4"/>
                      </a:lnTo>
                      <a:lnTo>
                        <a:pt x="0" y="11"/>
                      </a:lnTo>
                      <a:lnTo>
                        <a:pt x="8" y="11"/>
                      </a:lnTo>
                      <a:lnTo>
                        <a:pt x="8" y="4"/>
                      </a:lnTo>
                      <a:lnTo>
                        <a:pt x="4" y="0"/>
                      </a:lnTo>
                      <a:lnTo>
                        <a:pt x="8" y="4"/>
                      </a:lnTo>
                      <a:lnTo>
                        <a:pt x="4" y="0"/>
                      </a:lnTo>
                      <a:lnTo>
                        <a:pt x="0" y="4"/>
                      </a:lnTo>
                      <a:lnTo>
                        <a:pt x="8" y="11"/>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7014" name="Freeform 200"/>
                <p:cNvSpPr>
                  <a:spLocks/>
                </p:cNvSpPr>
                <p:nvPr/>
              </p:nvSpPr>
              <p:spPr bwMode="auto">
                <a:xfrm>
                  <a:off x="1141413" y="3127375"/>
                  <a:ext cx="219075" cy="80963"/>
                </a:xfrm>
                <a:custGeom>
                  <a:avLst/>
                  <a:gdLst>
                    <a:gd name="T0" fmla="*/ 2147483647 w 138"/>
                    <a:gd name="T1" fmla="*/ 2147483647 h 51"/>
                    <a:gd name="T2" fmla="*/ 2147483647 w 138"/>
                    <a:gd name="T3" fmla="*/ 2147483647 h 51"/>
                    <a:gd name="T4" fmla="*/ 2147483647 w 138"/>
                    <a:gd name="T5" fmla="*/ 2147483647 h 51"/>
                    <a:gd name="T6" fmla="*/ 2147483647 w 138"/>
                    <a:gd name="T7" fmla="*/ 0 h 51"/>
                    <a:gd name="T8" fmla="*/ 2147483647 w 138"/>
                    <a:gd name="T9" fmla="*/ 2147483647 h 51"/>
                    <a:gd name="T10" fmla="*/ 0 w 138"/>
                    <a:gd name="T11" fmla="*/ 2147483647 h 51"/>
                    <a:gd name="T12" fmla="*/ 2147483647 w 138"/>
                    <a:gd name="T13" fmla="*/ 2147483647 h 51"/>
                    <a:gd name="T14" fmla="*/ 0 w 138"/>
                    <a:gd name="T15" fmla="*/ 2147483647 h 51"/>
                    <a:gd name="T16" fmla="*/ 0 w 138"/>
                    <a:gd name="T17" fmla="*/ 2147483647 h 51"/>
                    <a:gd name="T18" fmla="*/ 2147483647 w 138"/>
                    <a:gd name="T19" fmla="*/ 2147483647 h 51"/>
                    <a:gd name="T20" fmla="*/ 2147483647 w 138"/>
                    <a:gd name="T21" fmla="*/ 2147483647 h 51"/>
                    <a:gd name="T22" fmla="*/ 2147483647 w 138"/>
                    <a:gd name="T23" fmla="*/ 2147483647 h 5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38"/>
                    <a:gd name="T37" fmla="*/ 0 h 51"/>
                    <a:gd name="T38" fmla="*/ 138 w 138"/>
                    <a:gd name="T39" fmla="*/ 51 h 5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38" h="51">
                      <a:moveTo>
                        <a:pt x="12" y="47"/>
                      </a:moveTo>
                      <a:lnTo>
                        <a:pt x="8" y="51"/>
                      </a:lnTo>
                      <a:lnTo>
                        <a:pt x="138" y="11"/>
                      </a:lnTo>
                      <a:lnTo>
                        <a:pt x="134" y="0"/>
                      </a:lnTo>
                      <a:lnTo>
                        <a:pt x="4" y="43"/>
                      </a:lnTo>
                      <a:lnTo>
                        <a:pt x="0" y="47"/>
                      </a:lnTo>
                      <a:lnTo>
                        <a:pt x="4" y="43"/>
                      </a:lnTo>
                      <a:lnTo>
                        <a:pt x="0" y="47"/>
                      </a:lnTo>
                      <a:lnTo>
                        <a:pt x="4" y="51"/>
                      </a:lnTo>
                      <a:lnTo>
                        <a:pt x="8" y="51"/>
                      </a:lnTo>
                      <a:lnTo>
                        <a:pt x="12" y="47"/>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7015" name="Freeform 201"/>
                <p:cNvSpPr>
                  <a:spLocks/>
                </p:cNvSpPr>
                <p:nvPr/>
              </p:nvSpPr>
              <p:spPr bwMode="auto">
                <a:xfrm>
                  <a:off x="1006475" y="3189288"/>
                  <a:ext cx="50800" cy="38100"/>
                </a:xfrm>
                <a:custGeom>
                  <a:avLst/>
                  <a:gdLst>
                    <a:gd name="T0" fmla="*/ 0 w 32"/>
                    <a:gd name="T1" fmla="*/ 2147483647 h 24"/>
                    <a:gd name="T2" fmla="*/ 2147483647 w 32"/>
                    <a:gd name="T3" fmla="*/ 2147483647 h 24"/>
                    <a:gd name="T4" fmla="*/ 2147483647 w 32"/>
                    <a:gd name="T5" fmla="*/ 2147483647 h 24"/>
                    <a:gd name="T6" fmla="*/ 2147483647 w 32"/>
                    <a:gd name="T7" fmla="*/ 2147483647 h 24"/>
                    <a:gd name="T8" fmla="*/ 2147483647 w 32"/>
                    <a:gd name="T9" fmla="*/ 2147483647 h 24"/>
                    <a:gd name="T10" fmla="*/ 2147483647 w 32"/>
                    <a:gd name="T11" fmla="*/ 2147483647 h 24"/>
                    <a:gd name="T12" fmla="*/ 2147483647 w 32"/>
                    <a:gd name="T13" fmla="*/ 2147483647 h 24"/>
                    <a:gd name="T14" fmla="*/ 2147483647 w 32"/>
                    <a:gd name="T15" fmla="*/ 2147483647 h 24"/>
                    <a:gd name="T16" fmla="*/ 2147483647 w 32"/>
                    <a:gd name="T17" fmla="*/ 2147483647 h 24"/>
                    <a:gd name="T18" fmla="*/ 2147483647 w 32"/>
                    <a:gd name="T19" fmla="*/ 2147483647 h 24"/>
                    <a:gd name="T20" fmla="*/ 2147483647 w 32"/>
                    <a:gd name="T21" fmla="*/ 2147483647 h 24"/>
                    <a:gd name="T22" fmla="*/ 2147483647 w 32"/>
                    <a:gd name="T23" fmla="*/ 2147483647 h 24"/>
                    <a:gd name="T24" fmla="*/ 2147483647 w 32"/>
                    <a:gd name="T25" fmla="*/ 2147483647 h 24"/>
                    <a:gd name="T26" fmla="*/ 2147483647 w 32"/>
                    <a:gd name="T27" fmla="*/ 2147483647 h 24"/>
                    <a:gd name="T28" fmla="*/ 2147483647 w 32"/>
                    <a:gd name="T29" fmla="*/ 2147483647 h 24"/>
                    <a:gd name="T30" fmla="*/ 2147483647 w 32"/>
                    <a:gd name="T31" fmla="*/ 2147483647 h 24"/>
                    <a:gd name="T32" fmla="*/ 2147483647 w 32"/>
                    <a:gd name="T33" fmla="*/ 0 h 24"/>
                    <a:gd name="T34" fmla="*/ 2147483647 w 32"/>
                    <a:gd name="T35" fmla="*/ 0 h 24"/>
                    <a:gd name="T36" fmla="*/ 0 w 32"/>
                    <a:gd name="T37" fmla="*/ 2147483647 h 2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2"/>
                    <a:gd name="T58" fmla="*/ 0 h 24"/>
                    <a:gd name="T59" fmla="*/ 32 w 32"/>
                    <a:gd name="T60" fmla="*/ 24 h 2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2" h="24">
                      <a:moveTo>
                        <a:pt x="0" y="8"/>
                      </a:moveTo>
                      <a:lnTo>
                        <a:pt x="4" y="8"/>
                      </a:lnTo>
                      <a:lnTo>
                        <a:pt x="4" y="12"/>
                      </a:lnTo>
                      <a:lnTo>
                        <a:pt x="8" y="16"/>
                      </a:lnTo>
                      <a:lnTo>
                        <a:pt x="12" y="16"/>
                      </a:lnTo>
                      <a:lnTo>
                        <a:pt x="20" y="20"/>
                      </a:lnTo>
                      <a:lnTo>
                        <a:pt x="28" y="24"/>
                      </a:lnTo>
                      <a:lnTo>
                        <a:pt x="32" y="16"/>
                      </a:lnTo>
                      <a:lnTo>
                        <a:pt x="24" y="12"/>
                      </a:lnTo>
                      <a:lnTo>
                        <a:pt x="16" y="8"/>
                      </a:lnTo>
                      <a:lnTo>
                        <a:pt x="12" y="8"/>
                      </a:lnTo>
                      <a:lnTo>
                        <a:pt x="12" y="4"/>
                      </a:lnTo>
                      <a:lnTo>
                        <a:pt x="8" y="4"/>
                      </a:lnTo>
                      <a:lnTo>
                        <a:pt x="8" y="0"/>
                      </a:lnTo>
                      <a:lnTo>
                        <a:pt x="4" y="0"/>
                      </a:lnTo>
                      <a:lnTo>
                        <a:pt x="0" y="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7016" name="Freeform 202"/>
                <p:cNvSpPr>
                  <a:spLocks/>
                </p:cNvSpPr>
                <p:nvPr/>
              </p:nvSpPr>
              <p:spPr bwMode="auto">
                <a:xfrm>
                  <a:off x="1089025" y="2601913"/>
                  <a:ext cx="26988" cy="25400"/>
                </a:xfrm>
                <a:custGeom>
                  <a:avLst/>
                  <a:gdLst>
                    <a:gd name="T0" fmla="*/ 2147483647 w 17"/>
                    <a:gd name="T1" fmla="*/ 0 h 16"/>
                    <a:gd name="T2" fmla="*/ 2147483647 w 17"/>
                    <a:gd name="T3" fmla="*/ 0 h 16"/>
                    <a:gd name="T4" fmla="*/ 0 w 17"/>
                    <a:gd name="T5" fmla="*/ 0 h 16"/>
                    <a:gd name="T6" fmla="*/ 0 w 17"/>
                    <a:gd name="T7" fmla="*/ 2147483647 h 16"/>
                    <a:gd name="T8" fmla="*/ 0 w 17"/>
                    <a:gd name="T9" fmla="*/ 2147483647 h 16"/>
                    <a:gd name="T10" fmla="*/ 0 w 17"/>
                    <a:gd name="T11" fmla="*/ 2147483647 h 16"/>
                    <a:gd name="T12" fmla="*/ 0 w 17"/>
                    <a:gd name="T13" fmla="*/ 2147483647 h 16"/>
                    <a:gd name="T14" fmla="*/ 2147483647 w 17"/>
                    <a:gd name="T15" fmla="*/ 2147483647 h 16"/>
                    <a:gd name="T16" fmla="*/ 2147483647 w 17"/>
                    <a:gd name="T17" fmla="*/ 2147483647 h 16"/>
                    <a:gd name="T18" fmla="*/ 2147483647 w 17"/>
                    <a:gd name="T19" fmla="*/ 2147483647 h 16"/>
                    <a:gd name="T20" fmla="*/ 2147483647 w 17"/>
                    <a:gd name="T21" fmla="*/ 2147483647 h 16"/>
                    <a:gd name="T22" fmla="*/ 2147483647 w 17"/>
                    <a:gd name="T23" fmla="*/ 2147483647 h 16"/>
                    <a:gd name="T24" fmla="*/ 2147483647 w 17"/>
                    <a:gd name="T25" fmla="*/ 2147483647 h 16"/>
                    <a:gd name="T26" fmla="*/ 2147483647 w 17"/>
                    <a:gd name="T27" fmla="*/ 2147483647 h 16"/>
                    <a:gd name="T28" fmla="*/ 2147483647 w 17"/>
                    <a:gd name="T29" fmla="*/ 0 h 16"/>
                    <a:gd name="T30" fmla="*/ 2147483647 w 17"/>
                    <a:gd name="T31" fmla="*/ 0 h 16"/>
                    <a:gd name="T32" fmla="*/ 2147483647 w 17"/>
                    <a:gd name="T33" fmla="*/ 0 h 16"/>
                    <a:gd name="T34" fmla="*/ 2147483647 w 17"/>
                    <a:gd name="T35" fmla="*/ 0 h 1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7"/>
                    <a:gd name="T55" fmla="*/ 0 h 16"/>
                    <a:gd name="T56" fmla="*/ 17 w 17"/>
                    <a:gd name="T57" fmla="*/ 16 h 1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7" h="16">
                      <a:moveTo>
                        <a:pt x="8" y="0"/>
                      </a:moveTo>
                      <a:lnTo>
                        <a:pt x="4" y="0"/>
                      </a:lnTo>
                      <a:lnTo>
                        <a:pt x="0" y="0"/>
                      </a:lnTo>
                      <a:lnTo>
                        <a:pt x="0" y="4"/>
                      </a:lnTo>
                      <a:lnTo>
                        <a:pt x="0" y="8"/>
                      </a:lnTo>
                      <a:lnTo>
                        <a:pt x="0" y="12"/>
                      </a:lnTo>
                      <a:lnTo>
                        <a:pt x="4" y="16"/>
                      </a:lnTo>
                      <a:lnTo>
                        <a:pt x="8" y="16"/>
                      </a:lnTo>
                      <a:lnTo>
                        <a:pt x="13" y="16"/>
                      </a:lnTo>
                      <a:lnTo>
                        <a:pt x="13" y="12"/>
                      </a:lnTo>
                      <a:lnTo>
                        <a:pt x="17" y="12"/>
                      </a:lnTo>
                      <a:lnTo>
                        <a:pt x="17" y="8"/>
                      </a:lnTo>
                      <a:lnTo>
                        <a:pt x="17" y="4"/>
                      </a:lnTo>
                      <a:lnTo>
                        <a:pt x="13" y="0"/>
                      </a:lnTo>
                      <a:lnTo>
                        <a:pt x="8" y="0"/>
                      </a:lnTo>
                      <a:close/>
                    </a:path>
                  </a:pathLst>
                </a:custGeom>
                <a:solidFill>
                  <a:srgbClr val="4C4C4C"/>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7017" name="Freeform 203"/>
                <p:cNvSpPr>
                  <a:spLocks/>
                </p:cNvSpPr>
                <p:nvPr/>
              </p:nvSpPr>
              <p:spPr bwMode="auto">
                <a:xfrm>
                  <a:off x="1089025" y="2601913"/>
                  <a:ext cx="26988" cy="25400"/>
                </a:xfrm>
                <a:custGeom>
                  <a:avLst/>
                  <a:gdLst>
                    <a:gd name="T0" fmla="*/ 2147483647 w 17"/>
                    <a:gd name="T1" fmla="*/ 0 h 16"/>
                    <a:gd name="T2" fmla="*/ 2147483647 w 17"/>
                    <a:gd name="T3" fmla="*/ 0 h 16"/>
                    <a:gd name="T4" fmla="*/ 2147483647 w 17"/>
                    <a:gd name="T5" fmla="*/ 0 h 16"/>
                    <a:gd name="T6" fmla="*/ 0 w 17"/>
                    <a:gd name="T7" fmla="*/ 0 h 16"/>
                    <a:gd name="T8" fmla="*/ 0 w 17"/>
                    <a:gd name="T9" fmla="*/ 2147483647 h 16"/>
                    <a:gd name="T10" fmla="*/ 0 w 17"/>
                    <a:gd name="T11" fmla="*/ 2147483647 h 16"/>
                    <a:gd name="T12" fmla="*/ 0 w 17"/>
                    <a:gd name="T13" fmla="*/ 2147483647 h 16"/>
                    <a:gd name="T14" fmla="*/ 0 w 17"/>
                    <a:gd name="T15" fmla="*/ 2147483647 h 16"/>
                    <a:gd name="T16" fmla="*/ 0 w 17"/>
                    <a:gd name="T17" fmla="*/ 2147483647 h 16"/>
                    <a:gd name="T18" fmla="*/ 2147483647 w 17"/>
                    <a:gd name="T19" fmla="*/ 2147483647 h 16"/>
                    <a:gd name="T20" fmla="*/ 2147483647 w 17"/>
                    <a:gd name="T21" fmla="*/ 2147483647 h 16"/>
                    <a:gd name="T22" fmla="*/ 2147483647 w 17"/>
                    <a:gd name="T23" fmla="*/ 2147483647 h 16"/>
                    <a:gd name="T24" fmla="*/ 2147483647 w 17"/>
                    <a:gd name="T25" fmla="*/ 2147483647 h 16"/>
                    <a:gd name="T26" fmla="*/ 2147483647 w 17"/>
                    <a:gd name="T27" fmla="*/ 2147483647 h 16"/>
                    <a:gd name="T28" fmla="*/ 2147483647 w 17"/>
                    <a:gd name="T29" fmla="*/ 2147483647 h 16"/>
                    <a:gd name="T30" fmla="*/ 2147483647 w 17"/>
                    <a:gd name="T31" fmla="*/ 2147483647 h 16"/>
                    <a:gd name="T32" fmla="*/ 2147483647 w 17"/>
                    <a:gd name="T33" fmla="*/ 2147483647 h 16"/>
                    <a:gd name="T34" fmla="*/ 2147483647 w 17"/>
                    <a:gd name="T35" fmla="*/ 2147483647 h 16"/>
                    <a:gd name="T36" fmla="*/ 2147483647 w 17"/>
                    <a:gd name="T37" fmla="*/ 0 h 16"/>
                    <a:gd name="T38" fmla="*/ 2147483647 w 17"/>
                    <a:gd name="T39" fmla="*/ 0 h 16"/>
                    <a:gd name="T40" fmla="*/ 2147483647 w 17"/>
                    <a:gd name="T41" fmla="*/ 0 h 1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7"/>
                    <a:gd name="T64" fmla="*/ 0 h 16"/>
                    <a:gd name="T65" fmla="*/ 17 w 17"/>
                    <a:gd name="T66" fmla="*/ 16 h 1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7" h="16">
                      <a:moveTo>
                        <a:pt x="8" y="0"/>
                      </a:moveTo>
                      <a:lnTo>
                        <a:pt x="8" y="0"/>
                      </a:lnTo>
                      <a:lnTo>
                        <a:pt x="4" y="0"/>
                      </a:lnTo>
                      <a:lnTo>
                        <a:pt x="0" y="0"/>
                      </a:lnTo>
                      <a:lnTo>
                        <a:pt x="0" y="4"/>
                      </a:lnTo>
                      <a:lnTo>
                        <a:pt x="0" y="8"/>
                      </a:lnTo>
                      <a:lnTo>
                        <a:pt x="0" y="12"/>
                      </a:lnTo>
                      <a:lnTo>
                        <a:pt x="4" y="16"/>
                      </a:lnTo>
                      <a:lnTo>
                        <a:pt x="8" y="16"/>
                      </a:lnTo>
                      <a:lnTo>
                        <a:pt x="13" y="16"/>
                      </a:lnTo>
                      <a:lnTo>
                        <a:pt x="13" y="12"/>
                      </a:lnTo>
                      <a:lnTo>
                        <a:pt x="17" y="12"/>
                      </a:lnTo>
                      <a:lnTo>
                        <a:pt x="17" y="8"/>
                      </a:lnTo>
                      <a:lnTo>
                        <a:pt x="17" y="4"/>
                      </a:lnTo>
                      <a:lnTo>
                        <a:pt x="13" y="0"/>
                      </a:lnTo>
                      <a:lnTo>
                        <a:pt x="8" y="0"/>
                      </a:lnTo>
                    </a:path>
                  </a:pathLst>
                </a:custGeom>
                <a:noFill/>
                <a:ln w="0">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sp>
            <p:nvSpPr>
              <p:cNvPr id="56907" name="TextBox 1359"/>
              <p:cNvSpPr txBox="1">
                <a:spLocks noChangeArrowheads="1"/>
              </p:cNvSpPr>
              <p:nvPr/>
            </p:nvSpPr>
            <p:spPr bwMode="auto">
              <a:xfrm>
                <a:off x="238124" y="3075801"/>
                <a:ext cx="1038225"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r>
                  <a:rPr lang="en-US" sz="1200"/>
                  <a:t>Tor Node 3</a:t>
                </a:r>
              </a:p>
            </p:txBody>
          </p:sp>
        </p:grpSp>
        <p:grpSp>
          <p:nvGrpSpPr>
            <p:cNvPr id="56332" name="Group 1470"/>
            <p:cNvGrpSpPr>
              <a:grpSpLocks/>
            </p:cNvGrpSpPr>
            <p:nvPr/>
          </p:nvGrpSpPr>
          <p:grpSpPr bwMode="auto">
            <a:xfrm>
              <a:off x="3276600" y="4343400"/>
              <a:ext cx="1038225" cy="762000"/>
              <a:chOff x="238124" y="2590800"/>
              <a:chExt cx="1038225" cy="762000"/>
            </a:xfrm>
          </p:grpSpPr>
          <p:grpSp>
            <p:nvGrpSpPr>
              <p:cNvPr id="56794" name="Group 114"/>
              <p:cNvGrpSpPr>
                <a:grpSpLocks noChangeAspect="1"/>
              </p:cNvGrpSpPr>
              <p:nvPr/>
            </p:nvGrpSpPr>
            <p:grpSpPr bwMode="auto">
              <a:xfrm>
                <a:off x="381002" y="2590800"/>
                <a:ext cx="735229" cy="503935"/>
                <a:chOff x="193675" y="2495550"/>
                <a:chExt cx="1185863" cy="812801"/>
              </a:xfrm>
            </p:grpSpPr>
            <p:sp>
              <p:nvSpPr>
                <p:cNvPr id="56796" name="Freeform 94"/>
                <p:cNvSpPr>
                  <a:spLocks/>
                </p:cNvSpPr>
                <p:nvPr/>
              </p:nvSpPr>
              <p:spPr bwMode="auto">
                <a:xfrm>
                  <a:off x="684213" y="2995613"/>
                  <a:ext cx="379413" cy="212725"/>
                </a:xfrm>
                <a:custGeom>
                  <a:avLst/>
                  <a:gdLst>
                    <a:gd name="T0" fmla="*/ 0 w 239"/>
                    <a:gd name="T1" fmla="*/ 2147483647 h 134"/>
                    <a:gd name="T2" fmla="*/ 2147483647 w 239"/>
                    <a:gd name="T3" fmla="*/ 2147483647 h 134"/>
                    <a:gd name="T4" fmla="*/ 2147483647 w 239"/>
                    <a:gd name="T5" fmla="*/ 2147483647 h 134"/>
                    <a:gd name="T6" fmla="*/ 2147483647 w 239"/>
                    <a:gd name="T7" fmla="*/ 0 h 134"/>
                    <a:gd name="T8" fmla="*/ 0 w 239"/>
                    <a:gd name="T9" fmla="*/ 2147483647 h 134"/>
                    <a:gd name="T10" fmla="*/ 0 w 239"/>
                    <a:gd name="T11" fmla="*/ 2147483647 h 134"/>
                    <a:gd name="T12" fmla="*/ 0 60000 65536"/>
                    <a:gd name="T13" fmla="*/ 0 60000 65536"/>
                    <a:gd name="T14" fmla="*/ 0 60000 65536"/>
                    <a:gd name="T15" fmla="*/ 0 60000 65536"/>
                    <a:gd name="T16" fmla="*/ 0 60000 65536"/>
                    <a:gd name="T17" fmla="*/ 0 60000 65536"/>
                    <a:gd name="T18" fmla="*/ 0 w 239"/>
                    <a:gd name="T19" fmla="*/ 0 h 134"/>
                    <a:gd name="T20" fmla="*/ 239 w 239"/>
                    <a:gd name="T21" fmla="*/ 134 h 134"/>
                  </a:gdLst>
                  <a:ahLst/>
                  <a:cxnLst>
                    <a:cxn ang="T12">
                      <a:pos x="T0" y="T1"/>
                    </a:cxn>
                    <a:cxn ang="T13">
                      <a:pos x="T2" y="T3"/>
                    </a:cxn>
                    <a:cxn ang="T14">
                      <a:pos x="T4" y="T5"/>
                    </a:cxn>
                    <a:cxn ang="T15">
                      <a:pos x="T6" y="T7"/>
                    </a:cxn>
                    <a:cxn ang="T16">
                      <a:pos x="T8" y="T9"/>
                    </a:cxn>
                    <a:cxn ang="T17">
                      <a:pos x="T10" y="T11"/>
                    </a:cxn>
                  </a:cxnLst>
                  <a:rect l="T18" t="T19" r="T20" b="T21"/>
                  <a:pathLst>
                    <a:path w="239" h="134">
                      <a:moveTo>
                        <a:pt x="0" y="47"/>
                      </a:moveTo>
                      <a:lnTo>
                        <a:pt x="81" y="83"/>
                      </a:lnTo>
                      <a:lnTo>
                        <a:pt x="239" y="134"/>
                      </a:lnTo>
                      <a:lnTo>
                        <a:pt x="239" y="0"/>
                      </a:lnTo>
                      <a:lnTo>
                        <a:pt x="0" y="47"/>
                      </a:lnTo>
                      <a:close/>
                    </a:path>
                  </a:pathLst>
                </a:custGeom>
                <a:solidFill>
                  <a:srgbClr val="191919"/>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797" name="Freeform 95"/>
                <p:cNvSpPr>
                  <a:spLocks/>
                </p:cNvSpPr>
                <p:nvPr/>
              </p:nvSpPr>
              <p:spPr bwMode="auto">
                <a:xfrm>
                  <a:off x="677863" y="3063875"/>
                  <a:ext cx="141288" cy="69850"/>
                </a:xfrm>
                <a:custGeom>
                  <a:avLst/>
                  <a:gdLst>
                    <a:gd name="T0" fmla="*/ 2147483647 w 89"/>
                    <a:gd name="T1" fmla="*/ 2147483647 h 44"/>
                    <a:gd name="T2" fmla="*/ 2147483647 w 89"/>
                    <a:gd name="T3" fmla="*/ 2147483647 h 44"/>
                    <a:gd name="T4" fmla="*/ 2147483647 w 89"/>
                    <a:gd name="T5" fmla="*/ 0 h 44"/>
                    <a:gd name="T6" fmla="*/ 0 w 89"/>
                    <a:gd name="T7" fmla="*/ 2147483647 h 44"/>
                    <a:gd name="T8" fmla="*/ 2147483647 w 89"/>
                    <a:gd name="T9" fmla="*/ 2147483647 h 44"/>
                    <a:gd name="T10" fmla="*/ 2147483647 w 89"/>
                    <a:gd name="T11" fmla="*/ 2147483647 h 44"/>
                    <a:gd name="T12" fmla="*/ 2147483647 w 89"/>
                    <a:gd name="T13" fmla="*/ 2147483647 h 44"/>
                    <a:gd name="T14" fmla="*/ 2147483647 w 89"/>
                    <a:gd name="T15" fmla="*/ 2147483647 h 44"/>
                    <a:gd name="T16" fmla="*/ 2147483647 w 89"/>
                    <a:gd name="T17" fmla="*/ 2147483647 h 44"/>
                    <a:gd name="T18" fmla="*/ 2147483647 w 89"/>
                    <a:gd name="T19" fmla="*/ 2147483647 h 44"/>
                    <a:gd name="T20" fmla="*/ 2147483647 w 89"/>
                    <a:gd name="T21" fmla="*/ 2147483647 h 44"/>
                    <a:gd name="T22" fmla="*/ 2147483647 w 89"/>
                    <a:gd name="T23" fmla="*/ 2147483647 h 4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9"/>
                    <a:gd name="T37" fmla="*/ 0 h 44"/>
                    <a:gd name="T38" fmla="*/ 89 w 89"/>
                    <a:gd name="T39" fmla="*/ 44 h 4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9" h="44">
                      <a:moveTo>
                        <a:pt x="89" y="32"/>
                      </a:moveTo>
                      <a:lnTo>
                        <a:pt x="89" y="36"/>
                      </a:lnTo>
                      <a:lnTo>
                        <a:pt x="4" y="0"/>
                      </a:lnTo>
                      <a:lnTo>
                        <a:pt x="0" y="8"/>
                      </a:lnTo>
                      <a:lnTo>
                        <a:pt x="85" y="44"/>
                      </a:lnTo>
                      <a:lnTo>
                        <a:pt x="89" y="44"/>
                      </a:lnTo>
                      <a:lnTo>
                        <a:pt x="89" y="40"/>
                      </a:lnTo>
                      <a:lnTo>
                        <a:pt x="89" y="36"/>
                      </a:lnTo>
                      <a:lnTo>
                        <a:pt x="89" y="32"/>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798" name="Freeform 96"/>
                <p:cNvSpPr>
                  <a:spLocks/>
                </p:cNvSpPr>
                <p:nvPr/>
              </p:nvSpPr>
              <p:spPr bwMode="auto">
                <a:xfrm>
                  <a:off x="812800" y="3114675"/>
                  <a:ext cx="263525" cy="100013"/>
                </a:xfrm>
                <a:custGeom>
                  <a:avLst/>
                  <a:gdLst>
                    <a:gd name="T0" fmla="*/ 2147483647 w 166"/>
                    <a:gd name="T1" fmla="*/ 2147483647 h 63"/>
                    <a:gd name="T2" fmla="*/ 2147483647 w 166"/>
                    <a:gd name="T3" fmla="*/ 2147483647 h 63"/>
                    <a:gd name="T4" fmla="*/ 2147483647 w 166"/>
                    <a:gd name="T5" fmla="*/ 0 h 63"/>
                    <a:gd name="T6" fmla="*/ 0 w 166"/>
                    <a:gd name="T7" fmla="*/ 2147483647 h 63"/>
                    <a:gd name="T8" fmla="*/ 2147483647 w 166"/>
                    <a:gd name="T9" fmla="*/ 2147483647 h 63"/>
                    <a:gd name="T10" fmla="*/ 2147483647 w 166"/>
                    <a:gd name="T11" fmla="*/ 2147483647 h 63"/>
                    <a:gd name="T12" fmla="*/ 2147483647 w 166"/>
                    <a:gd name="T13" fmla="*/ 2147483647 h 63"/>
                    <a:gd name="T14" fmla="*/ 2147483647 w 166"/>
                    <a:gd name="T15" fmla="*/ 2147483647 h 63"/>
                    <a:gd name="T16" fmla="*/ 2147483647 w 166"/>
                    <a:gd name="T17" fmla="*/ 2147483647 h 63"/>
                    <a:gd name="T18" fmla="*/ 2147483647 w 166"/>
                    <a:gd name="T19" fmla="*/ 2147483647 h 63"/>
                    <a:gd name="T20" fmla="*/ 2147483647 w 166"/>
                    <a:gd name="T21" fmla="*/ 2147483647 h 63"/>
                    <a:gd name="T22" fmla="*/ 2147483647 w 166"/>
                    <a:gd name="T23" fmla="*/ 2147483647 h 6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66"/>
                    <a:gd name="T37" fmla="*/ 0 h 63"/>
                    <a:gd name="T38" fmla="*/ 166 w 166"/>
                    <a:gd name="T39" fmla="*/ 63 h 6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66" h="63">
                      <a:moveTo>
                        <a:pt x="154" y="59"/>
                      </a:moveTo>
                      <a:lnTo>
                        <a:pt x="162" y="51"/>
                      </a:lnTo>
                      <a:lnTo>
                        <a:pt x="4" y="0"/>
                      </a:lnTo>
                      <a:lnTo>
                        <a:pt x="0" y="12"/>
                      </a:lnTo>
                      <a:lnTo>
                        <a:pt x="158" y="63"/>
                      </a:lnTo>
                      <a:lnTo>
                        <a:pt x="166" y="59"/>
                      </a:lnTo>
                      <a:lnTo>
                        <a:pt x="158" y="63"/>
                      </a:lnTo>
                      <a:lnTo>
                        <a:pt x="162" y="63"/>
                      </a:lnTo>
                      <a:lnTo>
                        <a:pt x="166" y="59"/>
                      </a:lnTo>
                      <a:lnTo>
                        <a:pt x="162" y="55"/>
                      </a:lnTo>
                      <a:lnTo>
                        <a:pt x="162" y="51"/>
                      </a:lnTo>
                      <a:lnTo>
                        <a:pt x="154" y="59"/>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799" name="Freeform 97"/>
                <p:cNvSpPr>
                  <a:spLocks/>
                </p:cNvSpPr>
                <p:nvPr/>
              </p:nvSpPr>
              <p:spPr bwMode="auto">
                <a:xfrm>
                  <a:off x="1050925" y="2989263"/>
                  <a:ext cx="25400" cy="219075"/>
                </a:xfrm>
                <a:custGeom>
                  <a:avLst/>
                  <a:gdLst>
                    <a:gd name="T0" fmla="*/ 2147483647 w 16"/>
                    <a:gd name="T1" fmla="*/ 2147483647 h 138"/>
                    <a:gd name="T2" fmla="*/ 0 w 16"/>
                    <a:gd name="T3" fmla="*/ 2147483647 h 138"/>
                    <a:gd name="T4" fmla="*/ 2147483647 w 16"/>
                    <a:gd name="T5" fmla="*/ 2147483647 h 138"/>
                    <a:gd name="T6" fmla="*/ 2147483647 w 16"/>
                    <a:gd name="T7" fmla="*/ 2147483647 h 138"/>
                    <a:gd name="T8" fmla="*/ 2147483647 w 16"/>
                    <a:gd name="T9" fmla="*/ 2147483647 h 138"/>
                    <a:gd name="T10" fmla="*/ 2147483647 w 16"/>
                    <a:gd name="T11" fmla="*/ 0 h 138"/>
                    <a:gd name="T12" fmla="*/ 2147483647 w 16"/>
                    <a:gd name="T13" fmla="*/ 2147483647 h 138"/>
                    <a:gd name="T14" fmla="*/ 2147483647 w 16"/>
                    <a:gd name="T15" fmla="*/ 2147483647 h 138"/>
                    <a:gd name="T16" fmla="*/ 2147483647 w 16"/>
                    <a:gd name="T17" fmla="*/ 0 h 138"/>
                    <a:gd name="T18" fmla="*/ 2147483647 w 16"/>
                    <a:gd name="T19" fmla="*/ 2147483647 h 138"/>
                    <a:gd name="T20" fmla="*/ 0 w 16"/>
                    <a:gd name="T21" fmla="*/ 2147483647 h 138"/>
                    <a:gd name="T22" fmla="*/ 2147483647 w 16"/>
                    <a:gd name="T23" fmla="*/ 2147483647 h 13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6"/>
                    <a:gd name="T37" fmla="*/ 0 h 138"/>
                    <a:gd name="T38" fmla="*/ 16 w 16"/>
                    <a:gd name="T39" fmla="*/ 138 h 13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6" h="138">
                      <a:moveTo>
                        <a:pt x="8" y="12"/>
                      </a:moveTo>
                      <a:lnTo>
                        <a:pt x="0" y="4"/>
                      </a:lnTo>
                      <a:lnTo>
                        <a:pt x="4" y="138"/>
                      </a:lnTo>
                      <a:lnTo>
                        <a:pt x="16" y="138"/>
                      </a:lnTo>
                      <a:lnTo>
                        <a:pt x="12" y="4"/>
                      </a:lnTo>
                      <a:lnTo>
                        <a:pt x="4" y="0"/>
                      </a:lnTo>
                      <a:lnTo>
                        <a:pt x="12" y="4"/>
                      </a:lnTo>
                      <a:lnTo>
                        <a:pt x="8" y="4"/>
                      </a:lnTo>
                      <a:lnTo>
                        <a:pt x="8" y="0"/>
                      </a:lnTo>
                      <a:lnTo>
                        <a:pt x="4" y="4"/>
                      </a:lnTo>
                      <a:lnTo>
                        <a:pt x="0" y="4"/>
                      </a:lnTo>
                      <a:lnTo>
                        <a:pt x="8" y="12"/>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800" name="Freeform 98"/>
                <p:cNvSpPr>
                  <a:spLocks/>
                </p:cNvSpPr>
                <p:nvPr/>
              </p:nvSpPr>
              <p:spPr bwMode="auto">
                <a:xfrm>
                  <a:off x="677863" y="2989263"/>
                  <a:ext cx="385763" cy="87313"/>
                </a:xfrm>
                <a:custGeom>
                  <a:avLst/>
                  <a:gdLst>
                    <a:gd name="T0" fmla="*/ 2147483647 w 243"/>
                    <a:gd name="T1" fmla="*/ 2147483647 h 55"/>
                    <a:gd name="T2" fmla="*/ 2147483647 w 243"/>
                    <a:gd name="T3" fmla="*/ 2147483647 h 55"/>
                    <a:gd name="T4" fmla="*/ 2147483647 w 243"/>
                    <a:gd name="T5" fmla="*/ 2147483647 h 55"/>
                    <a:gd name="T6" fmla="*/ 2147483647 w 243"/>
                    <a:gd name="T7" fmla="*/ 0 h 55"/>
                    <a:gd name="T8" fmla="*/ 2147483647 w 243"/>
                    <a:gd name="T9" fmla="*/ 2147483647 h 55"/>
                    <a:gd name="T10" fmla="*/ 0 w 243"/>
                    <a:gd name="T11" fmla="*/ 2147483647 h 55"/>
                    <a:gd name="T12" fmla="*/ 2147483647 w 243"/>
                    <a:gd name="T13" fmla="*/ 2147483647 h 55"/>
                    <a:gd name="T14" fmla="*/ 0 w 243"/>
                    <a:gd name="T15" fmla="*/ 2147483647 h 55"/>
                    <a:gd name="T16" fmla="*/ 0 w 243"/>
                    <a:gd name="T17" fmla="*/ 2147483647 h 55"/>
                    <a:gd name="T18" fmla="*/ 0 w 243"/>
                    <a:gd name="T19" fmla="*/ 2147483647 h 55"/>
                    <a:gd name="T20" fmla="*/ 2147483647 w 243"/>
                    <a:gd name="T21" fmla="*/ 2147483647 h 55"/>
                    <a:gd name="T22" fmla="*/ 2147483647 w 243"/>
                    <a:gd name="T23" fmla="*/ 2147483647 h 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43"/>
                    <a:gd name="T37" fmla="*/ 0 h 55"/>
                    <a:gd name="T38" fmla="*/ 243 w 243"/>
                    <a:gd name="T39" fmla="*/ 55 h 5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43" h="55">
                      <a:moveTo>
                        <a:pt x="4" y="47"/>
                      </a:moveTo>
                      <a:lnTo>
                        <a:pt x="4" y="55"/>
                      </a:lnTo>
                      <a:lnTo>
                        <a:pt x="243" y="12"/>
                      </a:lnTo>
                      <a:lnTo>
                        <a:pt x="239" y="0"/>
                      </a:lnTo>
                      <a:lnTo>
                        <a:pt x="4" y="47"/>
                      </a:lnTo>
                      <a:lnTo>
                        <a:pt x="0" y="55"/>
                      </a:lnTo>
                      <a:lnTo>
                        <a:pt x="4" y="47"/>
                      </a:lnTo>
                      <a:lnTo>
                        <a:pt x="0" y="47"/>
                      </a:lnTo>
                      <a:lnTo>
                        <a:pt x="0" y="51"/>
                      </a:lnTo>
                      <a:lnTo>
                        <a:pt x="0" y="55"/>
                      </a:lnTo>
                      <a:lnTo>
                        <a:pt x="4" y="55"/>
                      </a:lnTo>
                      <a:lnTo>
                        <a:pt x="4" y="47"/>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801" name="Freeform 99"/>
                <p:cNvSpPr>
                  <a:spLocks/>
                </p:cNvSpPr>
                <p:nvPr/>
              </p:nvSpPr>
              <p:spPr bwMode="auto">
                <a:xfrm>
                  <a:off x="754063" y="3127375"/>
                  <a:ext cx="258763" cy="174625"/>
                </a:xfrm>
                <a:custGeom>
                  <a:avLst/>
                  <a:gdLst>
                    <a:gd name="T0" fmla="*/ 2147483647 w 163"/>
                    <a:gd name="T1" fmla="*/ 0 h 110"/>
                    <a:gd name="T2" fmla="*/ 2147483647 w 163"/>
                    <a:gd name="T3" fmla="*/ 2147483647 h 110"/>
                    <a:gd name="T4" fmla="*/ 0 w 163"/>
                    <a:gd name="T5" fmla="*/ 2147483647 h 110"/>
                    <a:gd name="T6" fmla="*/ 0 w 163"/>
                    <a:gd name="T7" fmla="*/ 2147483647 h 110"/>
                    <a:gd name="T8" fmla="*/ 2147483647 w 163"/>
                    <a:gd name="T9" fmla="*/ 2147483647 h 110"/>
                    <a:gd name="T10" fmla="*/ 2147483647 w 163"/>
                    <a:gd name="T11" fmla="*/ 0 h 110"/>
                    <a:gd name="T12" fmla="*/ 2147483647 w 163"/>
                    <a:gd name="T13" fmla="*/ 0 h 110"/>
                    <a:gd name="T14" fmla="*/ 0 60000 65536"/>
                    <a:gd name="T15" fmla="*/ 0 60000 65536"/>
                    <a:gd name="T16" fmla="*/ 0 60000 65536"/>
                    <a:gd name="T17" fmla="*/ 0 60000 65536"/>
                    <a:gd name="T18" fmla="*/ 0 60000 65536"/>
                    <a:gd name="T19" fmla="*/ 0 60000 65536"/>
                    <a:gd name="T20" fmla="*/ 0 60000 65536"/>
                    <a:gd name="T21" fmla="*/ 0 w 163"/>
                    <a:gd name="T22" fmla="*/ 0 h 110"/>
                    <a:gd name="T23" fmla="*/ 163 w 163"/>
                    <a:gd name="T24" fmla="*/ 110 h 1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3" h="110">
                      <a:moveTo>
                        <a:pt x="163" y="0"/>
                      </a:moveTo>
                      <a:lnTo>
                        <a:pt x="163" y="43"/>
                      </a:lnTo>
                      <a:lnTo>
                        <a:pt x="0" y="110"/>
                      </a:lnTo>
                      <a:lnTo>
                        <a:pt x="0" y="94"/>
                      </a:lnTo>
                      <a:lnTo>
                        <a:pt x="33" y="43"/>
                      </a:lnTo>
                      <a:lnTo>
                        <a:pt x="163" y="0"/>
                      </a:lnTo>
                      <a:close/>
                    </a:path>
                  </a:pathLst>
                </a:custGeom>
                <a:solidFill>
                  <a:srgbClr val="CCCCCC"/>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802" name="Freeform 100"/>
                <p:cNvSpPr>
                  <a:spLocks/>
                </p:cNvSpPr>
                <p:nvPr/>
              </p:nvSpPr>
              <p:spPr bwMode="auto">
                <a:xfrm>
                  <a:off x="1000125" y="3127375"/>
                  <a:ext cx="19050" cy="74613"/>
                </a:xfrm>
                <a:custGeom>
                  <a:avLst/>
                  <a:gdLst>
                    <a:gd name="T0" fmla="*/ 2147483647 w 12"/>
                    <a:gd name="T1" fmla="*/ 2147483647 h 47"/>
                    <a:gd name="T2" fmla="*/ 2147483647 w 12"/>
                    <a:gd name="T3" fmla="*/ 2147483647 h 47"/>
                    <a:gd name="T4" fmla="*/ 2147483647 w 12"/>
                    <a:gd name="T5" fmla="*/ 0 h 47"/>
                    <a:gd name="T6" fmla="*/ 0 w 12"/>
                    <a:gd name="T7" fmla="*/ 0 h 47"/>
                    <a:gd name="T8" fmla="*/ 0 w 12"/>
                    <a:gd name="T9" fmla="*/ 2147483647 h 47"/>
                    <a:gd name="T10" fmla="*/ 2147483647 w 12"/>
                    <a:gd name="T11" fmla="*/ 2147483647 h 47"/>
                    <a:gd name="T12" fmla="*/ 0 w 12"/>
                    <a:gd name="T13" fmla="*/ 2147483647 h 47"/>
                    <a:gd name="T14" fmla="*/ 2147483647 w 12"/>
                    <a:gd name="T15" fmla="*/ 2147483647 h 47"/>
                    <a:gd name="T16" fmla="*/ 2147483647 w 12"/>
                    <a:gd name="T17" fmla="*/ 2147483647 h 47"/>
                    <a:gd name="T18" fmla="*/ 2147483647 w 12"/>
                    <a:gd name="T19" fmla="*/ 2147483647 h 47"/>
                    <a:gd name="T20" fmla="*/ 2147483647 w 12"/>
                    <a:gd name="T21" fmla="*/ 2147483647 h 47"/>
                    <a:gd name="T22" fmla="*/ 2147483647 w 12"/>
                    <a:gd name="T23" fmla="*/ 2147483647 h 4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47"/>
                    <a:gd name="T38" fmla="*/ 12 w 12"/>
                    <a:gd name="T39" fmla="*/ 47 h 4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47">
                      <a:moveTo>
                        <a:pt x="8" y="47"/>
                      </a:moveTo>
                      <a:lnTo>
                        <a:pt x="12" y="43"/>
                      </a:lnTo>
                      <a:lnTo>
                        <a:pt x="12" y="0"/>
                      </a:lnTo>
                      <a:lnTo>
                        <a:pt x="0" y="0"/>
                      </a:lnTo>
                      <a:lnTo>
                        <a:pt x="0" y="43"/>
                      </a:lnTo>
                      <a:lnTo>
                        <a:pt x="4" y="39"/>
                      </a:lnTo>
                      <a:lnTo>
                        <a:pt x="0" y="43"/>
                      </a:lnTo>
                      <a:lnTo>
                        <a:pt x="4" y="47"/>
                      </a:lnTo>
                      <a:lnTo>
                        <a:pt x="8" y="47"/>
                      </a:lnTo>
                      <a:lnTo>
                        <a:pt x="12" y="43"/>
                      </a:lnTo>
                      <a:lnTo>
                        <a:pt x="8" y="47"/>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803" name="Freeform 101"/>
                <p:cNvSpPr>
                  <a:spLocks/>
                </p:cNvSpPr>
                <p:nvPr/>
              </p:nvSpPr>
              <p:spPr bwMode="auto">
                <a:xfrm>
                  <a:off x="747713" y="3189288"/>
                  <a:ext cx="265113" cy="119063"/>
                </a:xfrm>
                <a:custGeom>
                  <a:avLst/>
                  <a:gdLst>
                    <a:gd name="T0" fmla="*/ 0 w 167"/>
                    <a:gd name="T1" fmla="*/ 2147483647 h 75"/>
                    <a:gd name="T2" fmla="*/ 2147483647 w 167"/>
                    <a:gd name="T3" fmla="*/ 2147483647 h 75"/>
                    <a:gd name="T4" fmla="*/ 2147483647 w 167"/>
                    <a:gd name="T5" fmla="*/ 2147483647 h 75"/>
                    <a:gd name="T6" fmla="*/ 2147483647 w 167"/>
                    <a:gd name="T7" fmla="*/ 0 h 75"/>
                    <a:gd name="T8" fmla="*/ 2147483647 w 167"/>
                    <a:gd name="T9" fmla="*/ 2147483647 h 75"/>
                    <a:gd name="T10" fmla="*/ 2147483647 w 167"/>
                    <a:gd name="T11" fmla="*/ 2147483647 h 75"/>
                    <a:gd name="T12" fmla="*/ 2147483647 w 167"/>
                    <a:gd name="T13" fmla="*/ 2147483647 h 75"/>
                    <a:gd name="T14" fmla="*/ 0 w 167"/>
                    <a:gd name="T15" fmla="*/ 2147483647 h 75"/>
                    <a:gd name="T16" fmla="*/ 0 w 167"/>
                    <a:gd name="T17" fmla="*/ 2147483647 h 75"/>
                    <a:gd name="T18" fmla="*/ 2147483647 w 167"/>
                    <a:gd name="T19" fmla="*/ 2147483647 h 75"/>
                    <a:gd name="T20" fmla="*/ 2147483647 w 167"/>
                    <a:gd name="T21" fmla="*/ 2147483647 h 75"/>
                    <a:gd name="T22" fmla="*/ 0 w 167"/>
                    <a:gd name="T23" fmla="*/ 2147483647 h 7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67"/>
                    <a:gd name="T37" fmla="*/ 0 h 75"/>
                    <a:gd name="T38" fmla="*/ 167 w 167"/>
                    <a:gd name="T39" fmla="*/ 75 h 7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67" h="75">
                      <a:moveTo>
                        <a:pt x="0" y="71"/>
                      </a:moveTo>
                      <a:lnTo>
                        <a:pt x="8" y="75"/>
                      </a:lnTo>
                      <a:lnTo>
                        <a:pt x="167" y="8"/>
                      </a:lnTo>
                      <a:lnTo>
                        <a:pt x="163" y="0"/>
                      </a:lnTo>
                      <a:lnTo>
                        <a:pt x="4" y="67"/>
                      </a:lnTo>
                      <a:lnTo>
                        <a:pt x="8" y="71"/>
                      </a:lnTo>
                      <a:lnTo>
                        <a:pt x="4" y="67"/>
                      </a:lnTo>
                      <a:lnTo>
                        <a:pt x="0" y="71"/>
                      </a:lnTo>
                      <a:lnTo>
                        <a:pt x="4" y="75"/>
                      </a:lnTo>
                      <a:lnTo>
                        <a:pt x="8" y="75"/>
                      </a:lnTo>
                      <a:lnTo>
                        <a:pt x="0" y="71"/>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804" name="Freeform 102"/>
                <p:cNvSpPr>
                  <a:spLocks/>
                </p:cNvSpPr>
                <p:nvPr/>
              </p:nvSpPr>
              <p:spPr bwMode="auto">
                <a:xfrm>
                  <a:off x="747713" y="3270250"/>
                  <a:ext cx="12700" cy="31750"/>
                </a:xfrm>
                <a:custGeom>
                  <a:avLst/>
                  <a:gdLst>
                    <a:gd name="T0" fmla="*/ 0 w 8"/>
                    <a:gd name="T1" fmla="*/ 0 h 20"/>
                    <a:gd name="T2" fmla="*/ 0 w 8"/>
                    <a:gd name="T3" fmla="*/ 2147483647 h 20"/>
                    <a:gd name="T4" fmla="*/ 0 w 8"/>
                    <a:gd name="T5" fmla="*/ 2147483647 h 20"/>
                    <a:gd name="T6" fmla="*/ 2147483647 w 8"/>
                    <a:gd name="T7" fmla="*/ 2147483647 h 20"/>
                    <a:gd name="T8" fmla="*/ 2147483647 w 8"/>
                    <a:gd name="T9" fmla="*/ 2147483647 h 20"/>
                    <a:gd name="T10" fmla="*/ 2147483647 w 8"/>
                    <a:gd name="T11" fmla="*/ 2147483647 h 20"/>
                    <a:gd name="T12" fmla="*/ 2147483647 w 8"/>
                    <a:gd name="T13" fmla="*/ 2147483647 h 20"/>
                    <a:gd name="T14" fmla="*/ 2147483647 w 8"/>
                    <a:gd name="T15" fmla="*/ 0 h 20"/>
                    <a:gd name="T16" fmla="*/ 2147483647 w 8"/>
                    <a:gd name="T17" fmla="*/ 0 h 20"/>
                    <a:gd name="T18" fmla="*/ 0 w 8"/>
                    <a:gd name="T19" fmla="*/ 0 h 20"/>
                    <a:gd name="T20" fmla="*/ 0 w 8"/>
                    <a:gd name="T21" fmla="*/ 2147483647 h 20"/>
                    <a:gd name="T22" fmla="*/ 0 w 8"/>
                    <a:gd name="T23" fmla="*/ 0 h 2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20"/>
                    <a:gd name="T38" fmla="*/ 8 w 8"/>
                    <a:gd name="T39" fmla="*/ 20 h 2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20">
                      <a:moveTo>
                        <a:pt x="0" y="0"/>
                      </a:moveTo>
                      <a:lnTo>
                        <a:pt x="0" y="4"/>
                      </a:lnTo>
                      <a:lnTo>
                        <a:pt x="0" y="20"/>
                      </a:lnTo>
                      <a:lnTo>
                        <a:pt x="8" y="20"/>
                      </a:lnTo>
                      <a:lnTo>
                        <a:pt x="8" y="4"/>
                      </a:lnTo>
                      <a:lnTo>
                        <a:pt x="8" y="0"/>
                      </a:lnTo>
                      <a:lnTo>
                        <a:pt x="4" y="0"/>
                      </a:lnTo>
                      <a:lnTo>
                        <a:pt x="0" y="0"/>
                      </a:lnTo>
                      <a:lnTo>
                        <a:pt x="0" y="4"/>
                      </a:lnTo>
                      <a:lnTo>
                        <a:pt x="0"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805" name="Freeform 103"/>
                <p:cNvSpPr>
                  <a:spLocks/>
                </p:cNvSpPr>
                <p:nvPr/>
              </p:nvSpPr>
              <p:spPr bwMode="auto">
                <a:xfrm>
                  <a:off x="747713" y="3189288"/>
                  <a:ext cx="65088" cy="87313"/>
                </a:xfrm>
                <a:custGeom>
                  <a:avLst/>
                  <a:gdLst>
                    <a:gd name="T0" fmla="*/ 2147483647 w 41"/>
                    <a:gd name="T1" fmla="*/ 0 h 55"/>
                    <a:gd name="T2" fmla="*/ 2147483647 w 41"/>
                    <a:gd name="T3" fmla="*/ 2147483647 h 55"/>
                    <a:gd name="T4" fmla="*/ 0 w 41"/>
                    <a:gd name="T5" fmla="*/ 2147483647 h 55"/>
                    <a:gd name="T6" fmla="*/ 2147483647 w 41"/>
                    <a:gd name="T7" fmla="*/ 2147483647 h 55"/>
                    <a:gd name="T8" fmla="*/ 2147483647 w 41"/>
                    <a:gd name="T9" fmla="*/ 2147483647 h 55"/>
                    <a:gd name="T10" fmla="*/ 2147483647 w 41"/>
                    <a:gd name="T11" fmla="*/ 2147483647 h 55"/>
                    <a:gd name="T12" fmla="*/ 2147483647 w 41"/>
                    <a:gd name="T13" fmla="*/ 2147483647 h 55"/>
                    <a:gd name="T14" fmla="*/ 2147483647 w 41"/>
                    <a:gd name="T15" fmla="*/ 2147483647 h 55"/>
                    <a:gd name="T16" fmla="*/ 2147483647 w 41"/>
                    <a:gd name="T17" fmla="*/ 0 h 55"/>
                    <a:gd name="T18" fmla="*/ 2147483647 w 41"/>
                    <a:gd name="T19" fmla="*/ 0 h 55"/>
                    <a:gd name="T20" fmla="*/ 2147483647 w 41"/>
                    <a:gd name="T21" fmla="*/ 2147483647 h 55"/>
                    <a:gd name="T22" fmla="*/ 2147483647 w 41"/>
                    <a:gd name="T23" fmla="*/ 0 h 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1"/>
                    <a:gd name="T37" fmla="*/ 0 h 55"/>
                    <a:gd name="T38" fmla="*/ 41 w 41"/>
                    <a:gd name="T39" fmla="*/ 55 h 5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1" h="55">
                      <a:moveTo>
                        <a:pt x="33" y="0"/>
                      </a:moveTo>
                      <a:lnTo>
                        <a:pt x="33" y="4"/>
                      </a:lnTo>
                      <a:lnTo>
                        <a:pt x="0" y="51"/>
                      </a:lnTo>
                      <a:lnTo>
                        <a:pt x="8" y="55"/>
                      </a:lnTo>
                      <a:lnTo>
                        <a:pt x="41" y="8"/>
                      </a:lnTo>
                      <a:lnTo>
                        <a:pt x="37" y="8"/>
                      </a:lnTo>
                      <a:lnTo>
                        <a:pt x="41" y="8"/>
                      </a:lnTo>
                      <a:lnTo>
                        <a:pt x="41" y="4"/>
                      </a:lnTo>
                      <a:lnTo>
                        <a:pt x="37" y="0"/>
                      </a:lnTo>
                      <a:lnTo>
                        <a:pt x="33" y="0"/>
                      </a:lnTo>
                      <a:lnTo>
                        <a:pt x="33" y="4"/>
                      </a:lnTo>
                      <a:lnTo>
                        <a:pt x="33"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806" name="Freeform 104"/>
                <p:cNvSpPr>
                  <a:spLocks/>
                </p:cNvSpPr>
                <p:nvPr/>
              </p:nvSpPr>
              <p:spPr bwMode="auto">
                <a:xfrm>
                  <a:off x="800100" y="3121025"/>
                  <a:ext cx="219075" cy="80963"/>
                </a:xfrm>
                <a:custGeom>
                  <a:avLst/>
                  <a:gdLst>
                    <a:gd name="T0" fmla="*/ 2147483647 w 138"/>
                    <a:gd name="T1" fmla="*/ 2147483647 h 51"/>
                    <a:gd name="T2" fmla="*/ 2147483647 w 138"/>
                    <a:gd name="T3" fmla="*/ 0 h 51"/>
                    <a:gd name="T4" fmla="*/ 0 w 138"/>
                    <a:gd name="T5" fmla="*/ 2147483647 h 51"/>
                    <a:gd name="T6" fmla="*/ 2147483647 w 138"/>
                    <a:gd name="T7" fmla="*/ 2147483647 h 51"/>
                    <a:gd name="T8" fmla="*/ 2147483647 w 138"/>
                    <a:gd name="T9" fmla="*/ 2147483647 h 51"/>
                    <a:gd name="T10" fmla="*/ 2147483647 w 138"/>
                    <a:gd name="T11" fmla="*/ 2147483647 h 51"/>
                    <a:gd name="T12" fmla="*/ 2147483647 w 138"/>
                    <a:gd name="T13" fmla="*/ 2147483647 h 51"/>
                    <a:gd name="T14" fmla="*/ 2147483647 w 138"/>
                    <a:gd name="T15" fmla="*/ 2147483647 h 51"/>
                    <a:gd name="T16" fmla="*/ 2147483647 w 138"/>
                    <a:gd name="T17" fmla="*/ 2147483647 h 51"/>
                    <a:gd name="T18" fmla="*/ 2147483647 w 138"/>
                    <a:gd name="T19" fmla="*/ 0 h 51"/>
                    <a:gd name="T20" fmla="*/ 2147483647 w 138"/>
                    <a:gd name="T21" fmla="*/ 0 h 51"/>
                    <a:gd name="T22" fmla="*/ 2147483647 w 138"/>
                    <a:gd name="T23" fmla="*/ 2147483647 h 5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38"/>
                    <a:gd name="T37" fmla="*/ 0 h 51"/>
                    <a:gd name="T38" fmla="*/ 138 w 138"/>
                    <a:gd name="T39" fmla="*/ 51 h 5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38" h="51">
                      <a:moveTo>
                        <a:pt x="138" y="4"/>
                      </a:moveTo>
                      <a:lnTo>
                        <a:pt x="130" y="0"/>
                      </a:lnTo>
                      <a:lnTo>
                        <a:pt x="0" y="43"/>
                      </a:lnTo>
                      <a:lnTo>
                        <a:pt x="4" y="51"/>
                      </a:lnTo>
                      <a:lnTo>
                        <a:pt x="134" y="8"/>
                      </a:lnTo>
                      <a:lnTo>
                        <a:pt x="126" y="4"/>
                      </a:lnTo>
                      <a:lnTo>
                        <a:pt x="134" y="8"/>
                      </a:lnTo>
                      <a:lnTo>
                        <a:pt x="138" y="8"/>
                      </a:lnTo>
                      <a:lnTo>
                        <a:pt x="138" y="4"/>
                      </a:lnTo>
                      <a:lnTo>
                        <a:pt x="134" y="0"/>
                      </a:lnTo>
                      <a:lnTo>
                        <a:pt x="130" y="0"/>
                      </a:lnTo>
                      <a:lnTo>
                        <a:pt x="138" y="4"/>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807" name="Freeform 105"/>
                <p:cNvSpPr>
                  <a:spLocks/>
                </p:cNvSpPr>
                <p:nvPr/>
              </p:nvSpPr>
              <p:spPr bwMode="auto">
                <a:xfrm>
                  <a:off x="593725" y="3033713"/>
                  <a:ext cx="385763" cy="49213"/>
                </a:xfrm>
                <a:custGeom>
                  <a:avLst/>
                  <a:gdLst>
                    <a:gd name="T0" fmla="*/ 0 w 243"/>
                    <a:gd name="T1" fmla="*/ 0 h 31"/>
                    <a:gd name="T2" fmla="*/ 0 w 243"/>
                    <a:gd name="T3" fmla="*/ 2147483647 h 31"/>
                    <a:gd name="T4" fmla="*/ 2147483647 w 243"/>
                    <a:gd name="T5" fmla="*/ 2147483647 h 31"/>
                    <a:gd name="T6" fmla="*/ 2147483647 w 243"/>
                    <a:gd name="T7" fmla="*/ 0 h 31"/>
                    <a:gd name="T8" fmla="*/ 0 w 243"/>
                    <a:gd name="T9" fmla="*/ 0 h 31"/>
                    <a:gd name="T10" fmla="*/ 0 w 243"/>
                    <a:gd name="T11" fmla="*/ 0 h 31"/>
                    <a:gd name="T12" fmla="*/ 0 60000 65536"/>
                    <a:gd name="T13" fmla="*/ 0 60000 65536"/>
                    <a:gd name="T14" fmla="*/ 0 60000 65536"/>
                    <a:gd name="T15" fmla="*/ 0 60000 65536"/>
                    <a:gd name="T16" fmla="*/ 0 60000 65536"/>
                    <a:gd name="T17" fmla="*/ 0 60000 65536"/>
                    <a:gd name="T18" fmla="*/ 0 w 243"/>
                    <a:gd name="T19" fmla="*/ 0 h 31"/>
                    <a:gd name="T20" fmla="*/ 243 w 243"/>
                    <a:gd name="T21" fmla="*/ 31 h 31"/>
                  </a:gdLst>
                  <a:ahLst/>
                  <a:cxnLst>
                    <a:cxn ang="T12">
                      <a:pos x="T0" y="T1"/>
                    </a:cxn>
                    <a:cxn ang="T13">
                      <a:pos x="T2" y="T3"/>
                    </a:cxn>
                    <a:cxn ang="T14">
                      <a:pos x="T4" y="T5"/>
                    </a:cxn>
                    <a:cxn ang="T15">
                      <a:pos x="T6" y="T7"/>
                    </a:cxn>
                    <a:cxn ang="T16">
                      <a:pos x="T8" y="T9"/>
                    </a:cxn>
                    <a:cxn ang="T17">
                      <a:pos x="T10" y="T11"/>
                    </a:cxn>
                  </a:cxnLst>
                  <a:rect l="T18" t="T19" r="T20" b="T21"/>
                  <a:pathLst>
                    <a:path w="243" h="31">
                      <a:moveTo>
                        <a:pt x="0" y="0"/>
                      </a:moveTo>
                      <a:lnTo>
                        <a:pt x="0" y="19"/>
                      </a:lnTo>
                      <a:lnTo>
                        <a:pt x="243" y="31"/>
                      </a:lnTo>
                      <a:lnTo>
                        <a:pt x="243" y="0"/>
                      </a:lnTo>
                      <a:lnTo>
                        <a:pt x="0" y="0"/>
                      </a:lnTo>
                      <a:close/>
                    </a:path>
                  </a:pathLst>
                </a:custGeom>
                <a:solidFill>
                  <a:srgbClr val="999999"/>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808" name="Freeform 106"/>
                <p:cNvSpPr>
                  <a:spLocks/>
                </p:cNvSpPr>
                <p:nvPr/>
              </p:nvSpPr>
              <p:spPr bwMode="auto">
                <a:xfrm>
                  <a:off x="581025" y="3033713"/>
                  <a:ext cx="19050" cy="36513"/>
                </a:xfrm>
                <a:custGeom>
                  <a:avLst/>
                  <a:gdLst>
                    <a:gd name="T0" fmla="*/ 2147483647 w 12"/>
                    <a:gd name="T1" fmla="*/ 2147483647 h 23"/>
                    <a:gd name="T2" fmla="*/ 2147483647 w 12"/>
                    <a:gd name="T3" fmla="*/ 2147483647 h 23"/>
                    <a:gd name="T4" fmla="*/ 2147483647 w 12"/>
                    <a:gd name="T5" fmla="*/ 0 h 23"/>
                    <a:gd name="T6" fmla="*/ 0 w 12"/>
                    <a:gd name="T7" fmla="*/ 0 h 23"/>
                    <a:gd name="T8" fmla="*/ 0 w 12"/>
                    <a:gd name="T9" fmla="*/ 2147483647 h 23"/>
                    <a:gd name="T10" fmla="*/ 2147483647 w 12"/>
                    <a:gd name="T11" fmla="*/ 2147483647 h 23"/>
                    <a:gd name="T12" fmla="*/ 0 w 12"/>
                    <a:gd name="T13" fmla="*/ 2147483647 h 23"/>
                    <a:gd name="T14" fmla="*/ 2147483647 w 12"/>
                    <a:gd name="T15" fmla="*/ 2147483647 h 23"/>
                    <a:gd name="T16" fmla="*/ 2147483647 w 12"/>
                    <a:gd name="T17" fmla="*/ 2147483647 h 23"/>
                    <a:gd name="T18" fmla="*/ 2147483647 w 12"/>
                    <a:gd name="T19" fmla="*/ 2147483647 h 23"/>
                    <a:gd name="T20" fmla="*/ 2147483647 w 12"/>
                    <a:gd name="T21" fmla="*/ 2147483647 h 23"/>
                    <a:gd name="T22" fmla="*/ 2147483647 w 12"/>
                    <a:gd name="T23" fmla="*/ 2147483647 h 2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23"/>
                    <a:gd name="T38" fmla="*/ 12 w 12"/>
                    <a:gd name="T39" fmla="*/ 23 h 2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23">
                      <a:moveTo>
                        <a:pt x="8" y="15"/>
                      </a:moveTo>
                      <a:lnTo>
                        <a:pt x="12" y="19"/>
                      </a:lnTo>
                      <a:lnTo>
                        <a:pt x="12" y="0"/>
                      </a:lnTo>
                      <a:lnTo>
                        <a:pt x="0" y="0"/>
                      </a:lnTo>
                      <a:lnTo>
                        <a:pt x="0" y="19"/>
                      </a:lnTo>
                      <a:lnTo>
                        <a:pt x="8" y="23"/>
                      </a:lnTo>
                      <a:lnTo>
                        <a:pt x="0" y="19"/>
                      </a:lnTo>
                      <a:lnTo>
                        <a:pt x="4" y="23"/>
                      </a:lnTo>
                      <a:lnTo>
                        <a:pt x="8" y="23"/>
                      </a:lnTo>
                      <a:lnTo>
                        <a:pt x="12" y="19"/>
                      </a:lnTo>
                      <a:lnTo>
                        <a:pt x="8" y="15"/>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809" name="Freeform 107"/>
                <p:cNvSpPr>
                  <a:spLocks/>
                </p:cNvSpPr>
                <p:nvPr/>
              </p:nvSpPr>
              <p:spPr bwMode="auto">
                <a:xfrm>
                  <a:off x="593725" y="3057525"/>
                  <a:ext cx="392113" cy="31750"/>
                </a:xfrm>
                <a:custGeom>
                  <a:avLst/>
                  <a:gdLst>
                    <a:gd name="T0" fmla="*/ 2147483647 w 247"/>
                    <a:gd name="T1" fmla="*/ 2147483647 h 20"/>
                    <a:gd name="T2" fmla="*/ 2147483647 w 247"/>
                    <a:gd name="T3" fmla="*/ 2147483647 h 20"/>
                    <a:gd name="T4" fmla="*/ 0 w 247"/>
                    <a:gd name="T5" fmla="*/ 0 h 20"/>
                    <a:gd name="T6" fmla="*/ 0 w 247"/>
                    <a:gd name="T7" fmla="*/ 2147483647 h 20"/>
                    <a:gd name="T8" fmla="*/ 2147483647 w 247"/>
                    <a:gd name="T9" fmla="*/ 2147483647 h 20"/>
                    <a:gd name="T10" fmla="*/ 2147483647 w 247"/>
                    <a:gd name="T11" fmla="*/ 2147483647 h 20"/>
                    <a:gd name="T12" fmla="*/ 2147483647 w 247"/>
                    <a:gd name="T13" fmla="*/ 2147483647 h 20"/>
                    <a:gd name="T14" fmla="*/ 2147483647 w 247"/>
                    <a:gd name="T15" fmla="*/ 2147483647 h 20"/>
                    <a:gd name="T16" fmla="*/ 2147483647 w 247"/>
                    <a:gd name="T17" fmla="*/ 2147483647 h 20"/>
                    <a:gd name="T18" fmla="*/ 2147483647 w 247"/>
                    <a:gd name="T19" fmla="*/ 2147483647 h 20"/>
                    <a:gd name="T20" fmla="*/ 2147483647 w 247"/>
                    <a:gd name="T21" fmla="*/ 2147483647 h 20"/>
                    <a:gd name="T22" fmla="*/ 2147483647 w 247"/>
                    <a:gd name="T23" fmla="*/ 2147483647 h 2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47"/>
                    <a:gd name="T37" fmla="*/ 0 h 20"/>
                    <a:gd name="T38" fmla="*/ 247 w 247"/>
                    <a:gd name="T39" fmla="*/ 20 h 2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47" h="20">
                      <a:moveTo>
                        <a:pt x="235" y="16"/>
                      </a:moveTo>
                      <a:lnTo>
                        <a:pt x="243" y="12"/>
                      </a:lnTo>
                      <a:lnTo>
                        <a:pt x="0" y="0"/>
                      </a:lnTo>
                      <a:lnTo>
                        <a:pt x="0" y="8"/>
                      </a:lnTo>
                      <a:lnTo>
                        <a:pt x="243" y="20"/>
                      </a:lnTo>
                      <a:lnTo>
                        <a:pt x="247" y="16"/>
                      </a:lnTo>
                      <a:lnTo>
                        <a:pt x="243" y="20"/>
                      </a:lnTo>
                      <a:lnTo>
                        <a:pt x="247" y="16"/>
                      </a:lnTo>
                      <a:lnTo>
                        <a:pt x="243" y="12"/>
                      </a:lnTo>
                      <a:lnTo>
                        <a:pt x="235" y="16"/>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810" name="Freeform 108"/>
                <p:cNvSpPr>
                  <a:spLocks/>
                </p:cNvSpPr>
                <p:nvPr/>
              </p:nvSpPr>
              <p:spPr bwMode="auto">
                <a:xfrm>
                  <a:off x="966788" y="3027363"/>
                  <a:ext cx="19050" cy="55563"/>
                </a:xfrm>
                <a:custGeom>
                  <a:avLst/>
                  <a:gdLst>
                    <a:gd name="T0" fmla="*/ 2147483647 w 12"/>
                    <a:gd name="T1" fmla="*/ 2147483647 h 35"/>
                    <a:gd name="T2" fmla="*/ 0 w 12"/>
                    <a:gd name="T3" fmla="*/ 2147483647 h 35"/>
                    <a:gd name="T4" fmla="*/ 0 w 12"/>
                    <a:gd name="T5" fmla="*/ 2147483647 h 35"/>
                    <a:gd name="T6" fmla="*/ 2147483647 w 12"/>
                    <a:gd name="T7" fmla="*/ 2147483647 h 35"/>
                    <a:gd name="T8" fmla="*/ 2147483647 w 12"/>
                    <a:gd name="T9" fmla="*/ 2147483647 h 35"/>
                    <a:gd name="T10" fmla="*/ 2147483647 w 12"/>
                    <a:gd name="T11" fmla="*/ 0 h 35"/>
                    <a:gd name="T12" fmla="*/ 2147483647 w 12"/>
                    <a:gd name="T13" fmla="*/ 2147483647 h 35"/>
                    <a:gd name="T14" fmla="*/ 2147483647 w 12"/>
                    <a:gd name="T15" fmla="*/ 2147483647 h 35"/>
                    <a:gd name="T16" fmla="*/ 2147483647 w 12"/>
                    <a:gd name="T17" fmla="*/ 0 h 35"/>
                    <a:gd name="T18" fmla="*/ 2147483647 w 12"/>
                    <a:gd name="T19" fmla="*/ 2147483647 h 35"/>
                    <a:gd name="T20" fmla="*/ 0 w 12"/>
                    <a:gd name="T21" fmla="*/ 2147483647 h 35"/>
                    <a:gd name="T22" fmla="*/ 2147483647 w 12"/>
                    <a:gd name="T23" fmla="*/ 2147483647 h 3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35"/>
                    <a:gd name="T38" fmla="*/ 12 w 12"/>
                    <a:gd name="T39" fmla="*/ 35 h 3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35">
                      <a:moveTo>
                        <a:pt x="8" y="11"/>
                      </a:moveTo>
                      <a:lnTo>
                        <a:pt x="0" y="4"/>
                      </a:lnTo>
                      <a:lnTo>
                        <a:pt x="0" y="35"/>
                      </a:lnTo>
                      <a:lnTo>
                        <a:pt x="12" y="35"/>
                      </a:lnTo>
                      <a:lnTo>
                        <a:pt x="12" y="4"/>
                      </a:lnTo>
                      <a:lnTo>
                        <a:pt x="8" y="0"/>
                      </a:lnTo>
                      <a:lnTo>
                        <a:pt x="12" y="4"/>
                      </a:lnTo>
                      <a:lnTo>
                        <a:pt x="8" y="4"/>
                      </a:lnTo>
                      <a:lnTo>
                        <a:pt x="8" y="0"/>
                      </a:lnTo>
                      <a:lnTo>
                        <a:pt x="4" y="4"/>
                      </a:lnTo>
                      <a:lnTo>
                        <a:pt x="0" y="4"/>
                      </a:lnTo>
                      <a:lnTo>
                        <a:pt x="8" y="11"/>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811" name="Freeform 109"/>
                <p:cNvSpPr>
                  <a:spLocks/>
                </p:cNvSpPr>
                <p:nvPr/>
              </p:nvSpPr>
              <p:spPr bwMode="auto">
                <a:xfrm>
                  <a:off x="581025" y="3027363"/>
                  <a:ext cx="398463" cy="17463"/>
                </a:xfrm>
                <a:custGeom>
                  <a:avLst/>
                  <a:gdLst>
                    <a:gd name="T0" fmla="*/ 2147483647 w 251"/>
                    <a:gd name="T1" fmla="*/ 2147483647 h 11"/>
                    <a:gd name="T2" fmla="*/ 2147483647 w 251"/>
                    <a:gd name="T3" fmla="*/ 2147483647 h 11"/>
                    <a:gd name="T4" fmla="*/ 2147483647 w 251"/>
                    <a:gd name="T5" fmla="*/ 2147483647 h 11"/>
                    <a:gd name="T6" fmla="*/ 2147483647 w 251"/>
                    <a:gd name="T7" fmla="*/ 0 h 11"/>
                    <a:gd name="T8" fmla="*/ 2147483647 w 251"/>
                    <a:gd name="T9" fmla="*/ 0 h 11"/>
                    <a:gd name="T10" fmla="*/ 0 w 251"/>
                    <a:gd name="T11" fmla="*/ 2147483647 h 11"/>
                    <a:gd name="T12" fmla="*/ 2147483647 w 251"/>
                    <a:gd name="T13" fmla="*/ 0 h 11"/>
                    <a:gd name="T14" fmla="*/ 2147483647 w 251"/>
                    <a:gd name="T15" fmla="*/ 2147483647 h 11"/>
                    <a:gd name="T16" fmla="*/ 0 w 251"/>
                    <a:gd name="T17" fmla="*/ 2147483647 h 11"/>
                    <a:gd name="T18" fmla="*/ 2147483647 w 251"/>
                    <a:gd name="T19" fmla="*/ 2147483647 h 11"/>
                    <a:gd name="T20" fmla="*/ 2147483647 w 251"/>
                    <a:gd name="T21" fmla="*/ 2147483647 h 11"/>
                    <a:gd name="T22" fmla="*/ 2147483647 w 251"/>
                    <a:gd name="T23" fmla="*/ 2147483647 h 1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51"/>
                    <a:gd name="T37" fmla="*/ 0 h 11"/>
                    <a:gd name="T38" fmla="*/ 251 w 251"/>
                    <a:gd name="T39" fmla="*/ 11 h 1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51" h="11">
                      <a:moveTo>
                        <a:pt x="12" y="4"/>
                      </a:moveTo>
                      <a:lnTo>
                        <a:pt x="8" y="11"/>
                      </a:lnTo>
                      <a:lnTo>
                        <a:pt x="251" y="11"/>
                      </a:lnTo>
                      <a:lnTo>
                        <a:pt x="251" y="0"/>
                      </a:lnTo>
                      <a:lnTo>
                        <a:pt x="8" y="0"/>
                      </a:lnTo>
                      <a:lnTo>
                        <a:pt x="0" y="4"/>
                      </a:lnTo>
                      <a:lnTo>
                        <a:pt x="8" y="0"/>
                      </a:lnTo>
                      <a:lnTo>
                        <a:pt x="4" y="4"/>
                      </a:lnTo>
                      <a:lnTo>
                        <a:pt x="0" y="4"/>
                      </a:lnTo>
                      <a:lnTo>
                        <a:pt x="4" y="7"/>
                      </a:lnTo>
                      <a:lnTo>
                        <a:pt x="8" y="11"/>
                      </a:lnTo>
                      <a:lnTo>
                        <a:pt x="12" y="4"/>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812" name="Freeform 110"/>
                <p:cNvSpPr>
                  <a:spLocks/>
                </p:cNvSpPr>
                <p:nvPr/>
              </p:nvSpPr>
              <p:spPr bwMode="auto">
                <a:xfrm>
                  <a:off x="200025" y="3063875"/>
                  <a:ext cx="812800" cy="212725"/>
                </a:xfrm>
                <a:custGeom>
                  <a:avLst/>
                  <a:gdLst>
                    <a:gd name="T0" fmla="*/ 2147483647 w 512"/>
                    <a:gd name="T1" fmla="*/ 2147483647 h 134"/>
                    <a:gd name="T2" fmla="*/ 2147483647 w 512"/>
                    <a:gd name="T3" fmla="*/ 0 h 134"/>
                    <a:gd name="T4" fmla="*/ 2147483647 w 512"/>
                    <a:gd name="T5" fmla="*/ 0 h 134"/>
                    <a:gd name="T6" fmla="*/ 2147483647 w 512"/>
                    <a:gd name="T7" fmla="*/ 2147483647 h 134"/>
                    <a:gd name="T8" fmla="*/ 2147483647 w 512"/>
                    <a:gd name="T9" fmla="*/ 2147483647 h 134"/>
                    <a:gd name="T10" fmla="*/ 2147483647 w 512"/>
                    <a:gd name="T11" fmla="*/ 2147483647 h 134"/>
                    <a:gd name="T12" fmla="*/ 2147483647 w 512"/>
                    <a:gd name="T13" fmla="*/ 2147483647 h 134"/>
                    <a:gd name="T14" fmla="*/ 2147483647 w 512"/>
                    <a:gd name="T15" fmla="*/ 2147483647 h 134"/>
                    <a:gd name="T16" fmla="*/ 2147483647 w 512"/>
                    <a:gd name="T17" fmla="*/ 2147483647 h 134"/>
                    <a:gd name="T18" fmla="*/ 2147483647 w 512"/>
                    <a:gd name="T19" fmla="*/ 2147483647 h 134"/>
                    <a:gd name="T20" fmla="*/ 2147483647 w 512"/>
                    <a:gd name="T21" fmla="*/ 2147483647 h 134"/>
                    <a:gd name="T22" fmla="*/ 2147483647 w 512"/>
                    <a:gd name="T23" fmla="*/ 2147483647 h 134"/>
                    <a:gd name="T24" fmla="*/ 2147483647 w 512"/>
                    <a:gd name="T25" fmla="*/ 2147483647 h 134"/>
                    <a:gd name="T26" fmla="*/ 2147483647 w 512"/>
                    <a:gd name="T27" fmla="*/ 2147483647 h 134"/>
                    <a:gd name="T28" fmla="*/ 2147483647 w 512"/>
                    <a:gd name="T29" fmla="*/ 2147483647 h 134"/>
                    <a:gd name="T30" fmla="*/ 2147483647 w 512"/>
                    <a:gd name="T31" fmla="*/ 2147483647 h 134"/>
                    <a:gd name="T32" fmla="*/ 2147483647 w 512"/>
                    <a:gd name="T33" fmla="*/ 2147483647 h 134"/>
                    <a:gd name="T34" fmla="*/ 2147483647 w 512"/>
                    <a:gd name="T35" fmla="*/ 2147483647 h 134"/>
                    <a:gd name="T36" fmla="*/ 2147483647 w 512"/>
                    <a:gd name="T37" fmla="*/ 2147483647 h 134"/>
                    <a:gd name="T38" fmla="*/ 2147483647 w 512"/>
                    <a:gd name="T39" fmla="*/ 2147483647 h 134"/>
                    <a:gd name="T40" fmla="*/ 2147483647 w 512"/>
                    <a:gd name="T41" fmla="*/ 2147483647 h 134"/>
                    <a:gd name="T42" fmla="*/ 2147483647 w 512"/>
                    <a:gd name="T43" fmla="*/ 2147483647 h 134"/>
                    <a:gd name="T44" fmla="*/ 2147483647 w 512"/>
                    <a:gd name="T45" fmla="*/ 2147483647 h 134"/>
                    <a:gd name="T46" fmla="*/ 2147483647 w 512"/>
                    <a:gd name="T47" fmla="*/ 2147483647 h 134"/>
                    <a:gd name="T48" fmla="*/ 2147483647 w 512"/>
                    <a:gd name="T49" fmla="*/ 2147483647 h 134"/>
                    <a:gd name="T50" fmla="*/ 0 w 512"/>
                    <a:gd name="T51" fmla="*/ 2147483647 h 134"/>
                    <a:gd name="T52" fmla="*/ 2147483647 w 512"/>
                    <a:gd name="T53" fmla="*/ 2147483647 h 134"/>
                    <a:gd name="T54" fmla="*/ 2147483647 w 512"/>
                    <a:gd name="T55" fmla="*/ 2147483647 h 134"/>
                    <a:gd name="T56" fmla="*/ 2147483647 w 512"/>
                    <a:gd name="T57" fmla="*/ 2147483647 h 134"/>
                    <a:gd name="T58" fmla="*/ 2147483647 w 512"/>
                    <a:gd name="T59" fmla="*/ 2147483647 h 134"/>
                    <a:gd name="T60" fmla="*/ 2147483647 w 512"/>
                    <a:gd name="T61" fmla="*/ 2147483647 h 134"/>
                    <a:gd name="T62" fmla="*/ 2147483647 w 512"/>
                    <a:gd name="T63" fmla="*/ 2147483647 h 134"/>
                    <a:gd name="T64" fmla="*/ 2147483647 w 512"/>
                    <a:gd name="T65" fmla="*/ 2147483647 h 134"/>
                    <a:gd name="T66" fmla="*/ 2147483647 w 512"/>
                    <a:gd name="T67" fmla="*/ 2147483647 h 134"/>
                    <a:gd name="T68" fmla="*/ 2147483647 w 512"/>
                    <a:gd name="T69" fmla="*/ 2147483647 h 134"/>
                    <a:gd name="T70" fmla="*/ 2147483647 w 512"/>
                    <a:gd name="T71" fmla="*/ 2147483647 h 134"/>
                    <a:gd name="T72" fmla="*/ 2147483647 w 512"/>
                    <a:gd name="T73" fmla="*/ 2147483647 h 134"/>
                    <a:gd name="T74" fmla="*/ 2147483647 w 512"/>
                    <a:gd name="T75" fmla="*/ 2147483647 h 134"/>
                    <a:gd name="T76" fmla="*/ 2147483647 w 512"/>
                    <a:gd name="T77" fmla="*/ 2147483647 h 134"/>
                    <a:gd name="T78" fmla="*/ 2147483647 w 512"/>
                    <a:gd name="T79" fmla="*/ 2147483647 h 134"/>
                    <a:gd name="T80" fmla="*/ 2147483647 w 512"/>
                    <a:gd name="T81" fmla="*/ 2147483647 h 134"/>
                    <a:gd name="T82" fmla="*/ 2147483647 w 512"/>
                    <a:gd name="T83" fmla="*/ 2147483647 h 134"/>
                    <a:gd name="T84" fmla="*/ 2147483647 w 512"/>
                    <a:gd name="T85" fmla="*/ 2147483647 h 134"/>
                    <a:gd name="T86" fmla="*/ 2147483647 w 512"/>
                    <a:gd name="T87" fmla="*/ 2147483647 h 134"/>
                    <a:gd name="T88" fmla="*/ 2147483647 w 512"/>
                    <a:gd name="T89" fmla="*/ 2147483647 h 134"/>
                    <a:gd name="T90" fmla="*/ 2147483647 w 512"/>
                    <a:gd name="T91" fmla="*/ 2147483647 h 134"/>
                    <a:gd name="T92" fmla="*/ 2147483647 w 512"/>
                    <a:gd name="T93" fmla="*/ 2147483647 h 134"/>
                    <a:gd name="T94" fmla="*/ 2147483647 w 512"/>
                    <a:gd name="T95" fmla="*/ 2147483647 h 134"/>
                    <a:gd name="T96" fmla="*/ 2147483647 w 512"/>
                    <a:gd name="T97" fmla="*/ 2147483647 h 134"/>
                    <a:gd name="T98" fmla="*/ 2147483647 w 512"/>
                    <a:gd name="T99" fmla="*/ 2147483647 h 134"/>
                    <a:gd name="T100" fmla="*/ 2147483647 w 512"/>
                    <a:gd name="T101" fmla="*/ 2147483647 h 134"/>
                    <a:gd name="T102" fmla="*/ 2147483647 w 512"/>
                    <a:gd name="T103" fmla="*/ 2147483647 h 134"/>
                    <a:gd name="T104" fmla="*/ 2147483647 w 512"/>
                    <a:gd name="T105" fmla="*/ 2147483647 h 134"/>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512"/>
                    <a:gd name="T160" fmla="*/ 0 h 134"/>
                    <a:gd name="T161" fmla="*/ 512 w 512"/>
                    <a:gd name="T162" fmla="*/ 134 h 134"/>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512" h="134">
                      <a:moveTo>
                        <a:pt x="512" y="40"/>
                      </a:moveTo>
                      <a:lnTo>
                        <a:pt x="151" y="0"/>
                      </a:lnTo>
                      <a:lnTo>
                        <a:pt x="146" y="4"/>
                      </a:lnTo>
                      <a:lnTo>
                        <a:pt x="142" y="4"/>
                      </a:lnTo>
                      <a:lnTo>
                        <a:pt x="134" y="8"/>
                      </a:lnTo>
                      <a:lnTo>
                        <a:pt x="122" y="16"/>
                      </a:lnTo>
                      <a:lnTo>
                        <a:pt x="110" y="20"/>
                      </a:lnTo>
                      <a:lnTo>
                        <a:pt x="98" y="24"/>
                      </a:lnTo>
                      <a:lnTo>
                        <a:pt x="82" y="28"/>
                      </a:lnTo>
                      <a:lnTo>
                        <a:pt x="69" y="36"/>
                      </a:lnTo>
                      <a:lnTo>
                        <a:pt x="61" y="40"/>
                      </a:lnTo>
                      <a:lnTo>
                        <a:pt x="53" y="40"/>
                      </a:lnTo>
                      <a:lnTo>
                        <a:pt x="49" y="44"/>
                      </a:lnTo>
                      <a:lnTo>
                        <a:pt x="45" y="44"/>
                      </a:lnTo>
                      <a:lnTo>
                        <a:pt x="41" y="44"/>
                      </a:lnTo>
                      <a:lnTo>
                        <a:pt x="37" y="47"/>
                      </a:lnTo>
                      <a:lnTo>
                        <a:pt x="29" y="47"/>
                      </a:lnTo>
                      <a:lnTo>
                        <a:pt x="25" y="51"/>
                      </a:lnTo>
                      <a:lnTo>
                        <a:pt x="17" y="51"/>
                      </a:lnTo>
                      <a:lnTo>
                        <a:pt x="13" y="55"/>
                      </a:lnTo>
                      <a:lnTo>
                        <a:pt x="8" y="55"/>
                      </a:lnTo>
                      <a:lnTo>
                        <a:pt x="4" y="59"/>
                      </a:lnTo>
                      <a:lnTo>
                        <a:pt x="0" y="59"/>
                      </a:lnTo>
                      <a:lnTo>
                        <a:pt x="349" y="134"/>
                      </a:lnTo>
                      <a:lnTo>
                        <a:pt x="353" y="134"/>
                      </a:lnTo>
                      <a:lnTo>
                        <a:pt x="353" y="130"/>
                      </a:lnTo>
                      <a:lnTo>
                        <a:pt x="357" y="130"/>
                      </a:lnTo>
                      <a:lnTo>
                        <a:pt x="366" y="126"/>
                      </a:lnTo>
                      <a:lnTo>
                        <a:pt x="374" y="122"/>
                      </a:lnTo>
                      <a:lnTo>
                        <a:pt x="378" y="118"/>
                      </a:lnTo>
                      <a:lnTo>
                        <a:pt x="386" y="114"/>
                      </a:lnTo>
                      <a:lnTo>
                        <a:pt x="394" y="114"/>
                      </a:lnTo>
                      <a:lnTo>
                        <a:pt x="402" y="110"/>
                      </a:lnTo>
                      <a:lnTo>
                        <a:pt x="406" y="106"/>
                      </a:lnTo>
                      <a:lnTo>
                        <a:pt x="414" y="106"/>
                      </a:lnTo>
                      <a:lnTo>
                        <a:pt x="418" y="103"/>
                      </a:lnTo>
                      <a:lnTo>
                        <a:pt x="426" y="99"/>
                      </a:lnTo>
                      <a:lnTo>
                        <a:pt x="430" y="95"/>
                      </a:lnTo>
                      <a:lnTo>
                        <a:pt x="439" y="91"/>
                      </a:lnTo>
                      <a:lnTo>
                        <a:pt x="447" y="87"/>
                      </a:lnTo>
                      <a:lnTo>
                        <a:pt x="455" y="83"/>
                      </a:lnTo>
                      <a:lnTo>
                        <a:pt x="463" y="75"/>
                      </a:lnTo>
                      <a:lnTo>
                        <a:pt x="471" y="67"/>
                      </a:lnTo>
                      <a:lnTo>
                        <a:pt x="483" y="63"/>
                      </a:lnTo>
                      <a:lnTo>
                        <a:pt x="487" y="59"/>
                      </a:lnTo>
                      <a:lnTo>
                        <a:pt x="495" y="51"/>
                      </a:lnTo>
                      <a:lnTo>
                        <a:pt x="499" y="47"/>
                      </a:lnTo>
                      <a:lnTo>
                        <a:pt x="512" y="40"/>
                      </a:lnTo>
                      <a:close/>
                    </a:path>
                  </a:pathLst>
                </a:custGeom>
                <a:solidFill>
                  <a:srgbClr val="999999"/>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813" name="Freeform 111"/>
                <p:cNvSpPr>
                  <a:spLocks/>
                </p:cNvSpPr>
                <p:nvPr/>
              </p:nvSpPr>
              <p:spPr bwMode="auto">
                <a:xfrm>
                  <a:off x="431800" y="3057525"/>
                  <a:ext cx="581025" cy="76200"/>
                </a:xfrm>
                <a:custGeom>
                  <a:avLst/>
                  <a:gdLst>
                    <a:gd name="T0" fmla="*/ 2147483647 w 366"/>
                    <a:gd name="T1" fmla="*/ 2147483647 h 48"/>
                    <a:gd name="T2" fmla="*/ 2147483647 w 366"/>
                    <a:gd name="T3" fmla="*/ 2147483647 h 48"/>
                    <a:gd name="T4" fmla="*/ 2147483647 w 366"/>
                    <a:gd name="T5" fmla="*/ 2147483647 h 48"/>
                    <a:gd name="T6" fmla="*/ 2147483647 w 366"/>
                    <a:gd name="T7" fmla="*/ 2147483647 h 48"/>
                    <a:gd name="T8" fmla="*/ 2147483647 w 366"/>
                    <a:gd name="T9" fmla="*/ 0 h 48"/>
                    <a:gd name="T10" fmla="*/ 2147483647 w 366"/>
                    <a:gd name="T11" fmla="*/ 0 h 48"/>
                    <a:gd name="T12" fmla="*/ 2147483647 w 366"/>
                    <a:gd name="T13" fmla="*/ 0 h 48"/>
                    <a:gd name="T14" fmla="*/ 2147483647 w 366"/>
                    <a:gd name="T15" fmla="*/ 0 h 48"/>
                    <a:gd name="T16" fmla="*/ 0 w 366"/>
                    <a:gd name="T17" fmla="*/ 2147483647 h 48"/>
                    <a:gd name="T18" fmla="*/ 0 w 366"/>
                    <a:gd name="T19" fmla="*/ 2147483647 h 48"/>
                    <a:gd name="T20" fmla="*/ 2147483647 w 366"/>
                    <a:gd name="T21" fmla="*/ 2147483647 h 48"/>
                    <a:gd name="T22" fmla="*/ 2147483647 w 366"/>
                    <a:gd name="T23" fmla="*/ 2147483647 h 4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66"/>
                    <a:gd name="T37" fmla="*/ 0 h 48"/>
                    <a:gd name="T38" fmla="*/ 366 w 366"/>
                    <a:gd name="T39" fmla="*/ 48 h 4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66" h="48">
                      <a:moveTo>
                        <a:pt x="9" y="8"/>
                      </a:moveTo>
                      <a:lnTo>
                        <a:pt x="5" y="8"/>
                      </a:lnTo>
                      <a:lnTo>
                        <a:pt x="366" y="48"/>
                      </a:lnTo>
                      <a:lnTo>
                        <a:pt x="366" y="40"/>
                      </a:lnTo>
                      <a:lnTo>
                        <a:pt x="9" y="0"/>
                      </a:lnTo>
                      <a:lnTo>
                        <a:pt x="5" y="0"/>
                      </a:lnTo>
                      <a:lnTo>
                        <a:pt x="9" y="0"/>
                      </a:lnTo>
                      <a:lnTo>
                        <a:pt x="5" y="0"/>
                      </a:lnTo>
                      <a:lnTo>
                        <a:pt x="0" y="4"/>
                      </a:lnTo>
                      <a:lnTo>
                        <a:pt x="0" y="8"/>
                      </a:lnTo>
                      <a:lnTo>
                        <a:pt x="5" y="8"/>
                      </a:lnTo>
                      <a:lnTo>
                        <a:pt x="9" y="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814" name="Freeform 112"/>
                <p:cNvSpPr>
                  <a:spLocks/>
                </p:cNvSpPr>
                <p:nvPr/>
              </p:nvSpPr>
              <p:spPr bwMode="auto">
                <a:xfrm>
                  <a:off x="330200" y="3057525"/>
                  <a:ext cx="115888" cy="63500"/>
                </a:xfrm>
                <a:custGeom>
                  <a:avLst/>
                  <a:gdLst>
                    <a:gd name="T0" fmla="*/ 2147483647 w 73"/>
                    <a:gd name="T1" fmla="*/ 2147483647 h 40"/>
                    <a:gd name="T2" fmla="*/ 2147483647 w 73"/>
                    <a:gd name="T3" fmla="*/ 2147483647 h 40"/>
                    <a:gd name="T4" fmla="*/ 2147483647 w 73"/>
                    <a:gd name="T5" fmla="*/ 2147483647 h 40"/>
                    <a:gd name="T6" fmla="*/ 2147483647 w 73"/>
                    <a:gd name="T7" fmla="*/ 2147483647 h 40"/>
                    <a:gd name="T8" fmla="*/ 2147483647 w 73"/>
                    <a:gd name="T9" fmla="*/ 2147483647 h 40"/>
                    <a:gd name="T10" fmla="*/ 2147483647 w 73"/>
                    <a:gd name="T11" fmla="*/ 2147483647 h 40"/>
                    <a:gd name="T12" fmla="*/ 2147483647 w 73"/>
                    <a:gd name="T13" fmla="*/ 2147483647 h 40"/>
                    <a:gd name="T14" fmla="*/ 2147483647 w 73"/>
                    <a:gd name="T15" fmla="*/ 2147483647 h 40"/>
                    <a:gd name="T16" fmla="*/ 2147483647 w 73"/>
                    <a:gd name="T17" fmla="*/ 2147483647 h 40"/>
                    <a:gd name="T18" fmla="*/ 2147483647 w 73"/>
                    <a:gd name="T19" fmla="*/ 2147483647 h 40"/>
                    <a:gd name="T20" fmla="*/ 2147483647 w 73"/>
                    <a:gd name="T21" fmla="*/ 0 h 40"/>
                    <a:gd name="T22" fmla="*/ 2147483647 w 73"/>
                    <a:gd name="T23" fmla="*/ 0 h 40"/>
                    <a:gd name="T24" fmla="*/ 2147483647 w 73"/>
                    <a:gd name="T25" fmla="*/ 2147483647 h 40"/>
                    <a:gd name="T26" fmla="*/ 2147483647 w 73"/>
                    <a:gd name="T27" fmla="*/ 2147483647 h 40"/>
                    <a:gd name="T28" fmla="*/ 2147483647 w 73"/>
                    <a:gd name="T29" fmla="*/ 2147483647 h 40"/>
                    <a:gd name="T30" fmla="*/ 2147483647 w 73"/>
                    <a:gd name="T31" fmla="*/ 2147483647 h 40"/>
                    <a:gd name="T32" fmla="*/ 2147483647 w 73"/>
                    <a:gd name="T33" fmla="*/ 2147483647 h 40"/>
                    <a:gd name="T34" fmla="*/ 2147483647 w 73"/>
                    <a:gd name="T35" fmla="*/ 2147483647 h 40"/>
                    <a:gd name="T36" fmla="*/ 0 w 73"/>
                    <a:gd name="T37" fmla="*/ 2147483647 h 40"/>
                    <a:gd name="T38" fmla="*/ 0 w 73"/>
                    <a:gd name="T39" fmla="*/ 2147483647 h 40"/>
                    <a:gd name="T40" fmla="*/ 2147483647 w 73"/>
                    <a:gd name="T41" fmla="*/ 2147483647 h 4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73"/>
                    <a:gd name="T64" fmla="*/ 0 h 40"/>
                    <a:gd name="T65" fmla="*/ 73 w 73"/>
                    <a:gd name="T66" fmla="*/ 40 h 40"/>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73" h="40">
                      <a:moveTo>
                        <a:pt x="4" y="40"/>
                      </a:moveTo>
                      <a:lnTo>
                        <a:pt x="4" y="40"/>
                      </a:lnTo>
                      <a:lnTo>
                        <a:pt x="16" y="32"/>
                      </a:lnTo>
                      <a:lnTo>
                        <a:pt x="32" y="28"/>
                      </a:lnTo>
                      <a:lnTo>
                        <a:pt x="44" y="24"/>
                      </a:lnTo>
                      <a:lnTo>
                        <a:pt x="52" y="20"/>
                      </a:lnTo>
                      <a:lnTo>
                        <a:pt x="60" y="12"/>
                      </a:lnTo>
                      <a:lnTo>
                        <a:pt x="69" y="12"/>
                      </a:lnTo>
                      <a:lnTo>
                        <a:pt x="73" y="8"/>
                      </a:lnTo>
                      <a:lnTo>
                        <a:pt x="69" y="0"/>
                      </a:lnTo>
                      <a:lnTo>
                        <a:pt x="64" y="4"/>
                      </a:lnTo>
                      <a:lnTo>
                        <a:pt x="56" y="4"/>
                      </a:lnTo>
                      <a:lnTo>
                        <a:pt x="48" y="8"/>
                      </a:lnTo>
                      <a:lnTo>
                        <a:pt x="40" y="12"/>
                      </a:lnTo>
                      <a:lnTo>
                        <a:pt x="28" y="20"/>
                      </a:lnTo>
                      <a:lnTo>
                        <a:pt x="12" y="24"/>
                      </a:lnTo>
                      <a:lnTo>
                        <a:pt x="0" y="28"/>
                      </a:lnTo>
                      <a:lnTo>
                        <a:pt x="4" y="4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815" name="Freeform 113"/>
                <p:cNvSpPr>
                  <a:spLocks/>
                </p:cNvSpPr>
                <p:nvPr/>
              </p:nvSpPr>
              <p:spPr bwMode="auto">
                <a:xfrm>
                  <a:off x="246063" y="3101975"/>
                  <a:ext cx="90488" cy="42863"/>
                </a:xfrm>
                <a:custGeom>
                  <a:avLst/>
                  <a:gdLst>
                    <a:gd name="T0" fmla="*/ 2147483647 w 57"/>
                    <a:gd name="T1" fmla="*/ 2147483647 h 27"/>
                    <a:gd name="T2" fmla="*/ 2147483647 w 57"/>
                    <a:gd name="T3" fmla="*/ 2147483647 h 27"/>
                    <a:gd name="T4" fmla="*/ 2147483647 w 57"/>
                    <a:gd name="T5" fmla="*/ 2147483647 h 27"/>
                    <a:gd name="T6" fmla="*/ 2147483647 w 57"/>
                    <a:gd name="T7" fmla="*/ 2147483647 h 27"/>
                    <a:gd name="T8" fmla="*/ 2147483647 w 57"/>
                    <a:gd name="T9" fmla="*/ 2147483647 h 27"/>
                    <a:gd name="T10" fmla="*/ 2147483647 w 57"/>
                    <a:gd name="T11" fmla="*/ 2147483647 h 27"/>
                    <a:gd name="T12" fmla="*/ 2147483647 w 57"/>
                    <a:gd name="T13" fmla="*/ 2147483647 h 27"/>
                    <a:gd name="T14" fmla="*/ 2147483647 w 57"/>
                    <a:gd name="T15" fmla="*/ 2147483647 h 27"/>
                    <a:gd name="T16" fmla="*/ 2147483647 w 57"/>
                    <a:gd name="T17" fmla="*/ 2147483647 h 27"/>
                    <a:gd name="T18" fmla="*/ 2147483647 w 57"/>
                    <a:gd name="T19" fmla="*/ 2147483647 h 27"/>
                    <a:gd name="T20" fmla="*/ 2147483647 w 57"/>
                    <a:gd name="T21" fmla="*/ 0 h 27"/>
                    <a:gd name="T22" fmla="*/ 2147483647 w 57"/>
                    <a:gd name="T23" fmla="*/ 2147483647 h 27"/>
                    <a:gd name="T24" fmla="*/ 2147483647 w 57"/>
                    <a:gd name="T25" fmla="*/ 2147483647 h 27"/>
                    <a:gd name="T26" fmla="*/ 2147483647 w 57"/>
                    <a:gd name="T27" fmla="*/ 2147483647 h 27"/>
                    <a:gd name="T28" fmla="*/ 2147483647 w 57"/>
                    <a:gd name="T29" fmla="*/ 2147483647 h 27"/>
                    <a:gd name="T30" fmla="*/ 2147483647 w 57"/>
                    <a:gd name="T31" fmla="*/ 2147483647 h 27"/>
                    <a:gd name="T32" fmla="*/ 2147483647 w 57"/>
                    <a:gd name="T33" fmla="*/ 2147483647 h 27"/>
                    <a:gd name="T34" fmla="*/ 2147483647 w 57"/>
                    <a:gd name="T35" fmla="*/ 2147483647 h 27"/>
                    <a:gd name="T36" fmla="*/ 0 w 57"/>
                    <a:gd name="T37" fmla="*/ 2147483647 h 27"/>
                    <a:gd name="T38" fmla="*/ 0 w 57"/>
                    <a:gd name="T39" fmla="*/ 2147483647 h 27"/>
                    <a:gd name="T40" fmla="*/ 2147483647 w 57"/>
                    <a:gd name="T41" fmla="*/ 2147483647 h 2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57"/>
                    <a:gd name="T64" fmla="*/ 0 h 27"/>
                    <a:gd name="T65" fmla="*/ 57 w 57"/>
                    <a:gd name="T66" fmla="*/ 27 h 27"/>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57" h="27">
                      <a:moveTo>
                        <a:pt x="4" y="27"/>
                      </a:moveTo>
                      <a:lnTo>
                        <a:pt x="4" y="27"/>
                      </a:lnTo>
                      <a:lnTo>
                        <a:pt x="8" y="27"/>
                      </a:lnTo>
                      <a:lnTo>
                        <a:pt x="12" y="23"/>
                      </a:lnTo>
                      <a:lnTo>
                        <a:pt x="16" y="23"/>
                      </a:lnTo>
                      <a:lnTo>
                        <a:pt x="20" y="23"/>
                      </a:lnTo>
                      <a:lnTo>
                        <a:pt x="24" y="20"/>
                      </a:lnTo>
                      <a:lnTo>
                        <a:pt x="32" y="20"/>
                      </a:lnTo>
                      <a:lnTo>
                        <a:pt x="40" y="16"/>
                      </a:lnTo>
                      <a:lnTo>
                        <a:pt x="57" y="12"/>
                      </a:lnTo>
                      <a:lnTo>
                        <a:pt x="53" y="0"/>
                      </a:lnTo>
                      <a:lnTo>
                        <a:pt x="40" y="4"/>
                      </a:lnTo>
                      <a:lnTo>
                        <a:pt x="28" y="8"/>
                      </a:lnTo>
                      <a:lnTo>
                        <a:pt x="20" y="12"/>
                      </a:lnTo>
                      <a:lnTo>
                        <a:pt x="16" y="12"/>
                      </a:lnTo>
                      <a:lnTo>
                        <a:pt x="12" y="16"/>
                      </a:lnTo>
                      <a:lnTo>
                        <a:pt x="8" y="16"/>
                      </a:lnTo>
                      <a:lnTo>
                        <a:pt x="4" y="16"/>
                      </a:lnTo>
                      <a:lnTo>
                        <a:pt x="0" y="20"/>
                      </a:lnTo>
                      <a:lnTo>
                        <a:pt x="4" y="27"/>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816" name="Freeform 114"/>
                <p:cNvSpPr>
                  <a:spLocks/>
                </p:cNvSpPr>
                <p:nvPr/>
              </p:nvSpPr>
              <p:spPr bwMode="auto">
                <a:xfrm>
                  <a:off x="193675" y="3133725"/>
                  <a:ext cx="58738" cy="30163"/>
                </a:xfrm>
                <a:custGeom>
                  <a:avLst/>
                  <a:gdLst>
                    <a:gd name="T0" fmla="*/ 2147483647 w 37"/>
                    <a:gd name="T1" fmla="*/ 2147483647 h 19"/>
                    <a:gd name="T2" fmla="*/ 2147483647 w 37"/>
                    <a:gd name="T3" fmla="*/ 2147483647 h 19"/>
                    <a:gd name="T4" fmla="*/ 2147483647 w 37"/>
                    <a:gd name="T5" fmla="*/ 2147483647 h 19"/>
                    <a:gd name="T6" fmla="*/ 2147483647 w 37"/>
                    <a:gd name="T7" fmla="*/ 2147483647 h 19"/>
                    <a:gd name="T8" fmla="*/ 2147483647 w 37"/>
                    <a:gd name="T9" fmla="*/ 2147483647 h 19"/>
                    <a:gd name="T10" fmla="*/ 2147483647 w 37"/>
                    <a:gd name="T11" fmla="*/ 2147483647 h 19"/>
                    <a:gd name="T12" fmla="*/ 2147483647 w 37"/>
                    <a:gd name="T13" fmla="*/ 2147483647 h 19"/>
                    <a:gd name="T14" fmla="*/ 2147483647 w 37"/>
                    <a:gd name="T15" fmla="*/ 2147483647 h 19"/>
                    <a:gd name="T16" fmla="*/ 2147483647 w 37"/>
                    <a:gd name="T17" fmla="*/ 2147483647 h 19"/>
                    <a:gd name="T18" fmla="*/ 2147483647 w 37"/>
                    <a:gd name="T19" fmla="*/ 2147483647 h 19"/>
                    <a:gd name="T20" fmla="*/ 2147483647 w 37"/>
                    <a:gd name="T21" fmla="*/ 0 h 19"/>
                    <a:gd name="T22" fmla="*/ 2147483647 w 37"/>
                    <a:gd name="T23" fmla="*/ 2147483647 h 19"/>
                    <a:gd name="T24" fmla="*/ 2147483647 w 37"/>
                    <a:gd name="T25" fmla="*/ 2147483647 h 19"/>
                    <a:gd name="T26" fmla="*/ 2147483647 w 37"/>
                    <a:gd name="T27" fmla="*/ 2147483647 h 19"/>
                    <a:gd name="T28" fmla="*/ 2147483647 w 37"/>
                    <a:gd name="T29" fmla="*/ 2147483647 h 19"/>
                    <a:gd name="T30" fmla="*/ 2147483647 w 37"/>
                    <a:gd name="T31" fmla="*/ 2147483647 h 19"/>
                    <a:gd name="T32" fmla="*/ 2147483647 w 37"/>
                    <a:gd name="T33" fmla="*/ 2147483647 h 19"/>
                    <a:gd name="T34" fmla="*/ 2147483647 w 37"/>
                    <a:gd name="T35" fmla="*/ 2147483647 h 19"/>
                    <a:gd name="T36" fmla="*/ 2147483647 w 37"/>
                    <a:gd name="T37" fmla="*/ 2147483647 h 19"/>
                    <a:gd name="T38" fmla="*/ 2147483647 w 37"/>
                    <a:gd name="T39" fmla="*/ 2147483647 h 19"/>
                    <a:gd name="T40" fmla="*/ 2147483647 w 37"/>
                    <a:gd name="T41" fmla="*/ 2147483647 h 19"/>
                    <a:gd name="T42" fmla="*/ 0 w 37"/>
                    <a:gd name="T43" fmla="*/ 2147483647 h 19"/>
                    <a:gd name="T44" fmla="*/ 0 w 37"/>
                    <a:gd name="T45" fmla="*/ 2147483647 h 19"/>
                    <a:gd name="T46" fmla="*/ 2147483647 w 37"/>
                    <a:gd name="T47" fmla="*/ 2147483647 h 19"/>
                    <a:gd name="T48" fmla="*/ 2147483647 w 37"/>
                    <a:gd name="T49" fmla="*/ 2147483647 h 19"/>
                    <a:gd name="T50" fmla="*/ 2147483647 w 37"/>
                    <a:gd name="T51" fmla="*/ 2147483647 h 19"/>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37"/>
                    <a:gd name="T79" fmla="*/ 0 h 19"/>
                    <a:gd name="T80" fmla="*/ 37 w 37"/>
                    <a:gd name="T81" fmla="*/ 19 h 19"/>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37" h="19">
                      <a:moveTo>
                        <a:pt x="8" y="11"/>
                      </a:moveTo>
                      <a:lnTo>
                        <a:pt x="8" y="19"/>
                      </a:lnTo>
                      <a:lnTo>
                        <a:pt x="12" y="19"/>
                      </a:lnTo>
                      <a:lnTo>
                        <a:pt x="17" y="15"/>
                      </a:lnTo>
                      <a:lnTo>
                        <a:pt x="21" y="15"/>
                      </a:lnTo>
                      <a:lnTo>
                        <a:pt x="25" y="15"/>
                      </a:lnTo>
                      <a:lnTo>
                        <a:pt x="29" y="11"/>
                      </a:lnTo>
                      <a:lnTo>
                        <a:pt x="37" y="7"/>
                      </a:lnTo>
                      <a:lnTo>
                        <a:pt x="33" y="0"/>
                      </a:lnTo>
                      <a:lnTo>
                        <a:pt x="25" y="3"/>
                      </a:lnTo>
                      <a:lnTo>
                        <a:pt x="21" y="3"/>
                      </a:lnTo>
                      <a:lnTo>
                        <a:pt x="17" y="7"/>
                      </a:lnTo>
                      <a:lnTo>
                        <a:pt x="12" y="7"/>
                      </a:lnTo>
                      <a:lnTo>
                        <a:pt x="8" y="11"/>
                      </a:lnTo>
                      <a:lnTo>
                        <a:pt x="4" y="11"/>
                      </a:lnTo>
                      <a:lnTo>
                        <a:pt x="4" y="19"/>
                      </a:lnTo>
                      <a:lnTo>
                        <a:pt x="4" y="11"/>
                      </a:lnTo>
                      <a:lnTo>
                        <a:pt x="0" y="15"/>
                      </a:lnTo>
                      <a:lnTo>
                        <a:pt x="0" y="19"/>
                      </a:lnTo>
                      <a:lnTo>
                        <a:pt x="4" y="19"/>
                      </a:lnTo>
                      <a:lnTo>
                        <a:pt x="8" y="19"/>
                      </a:lnTo>
                      <a:lnTo>
                        <a:pt x="8" y="11"/>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817" name="Freeform 115"/>
                <p:cNvSpPr>
                  <a:spLocks/>
                </p:cNvSpPr>
                <p:nvPr/>
              </p:nvSpPr>
              <p:spPr bwMode="auto">
                <a:xfrm>
                  <a:off x="200025" y="3151188"/>
                  <a:ext cx="566738" cy="131763"/>
                </a:xfrm>
                <a:custGeom>
                  <a:avLst/>
                  <a:gdLst>
                    <a:gd name="T0" fmla="*/ 2147483647 w 357"/>
                    <a:gd name="T1" fmla="*/ 2147483647 h 83"/>
                    <a:gd name="T2" fmla="*/ 2147483647 w 357"/>
                    <a:gd name="T3" fmla="*/ 2147483647 h 83"/>
                    <a:gd name="T4" fmla="*/ 2147483647 w 357"/>
                    <a:gd name="T5" fmla="*/ 0 h 83"/>
                    <a:gd name="T6" fmla="*/ 0 w 357"/>
                    <a:gd name="T7" fmla="*/ 2147483647 h 83"/>
                    <a:gd name="T8" fmla="*/ 2147483647 w 357"/>
                    <a:gd name="T9" fmla="*/ 2147483647 h 83"/>
                    <a:gd name="T10" fmla="*/ 2147483647 w 357"/>
                    <a:gd name="T11" fmla="*/ 2147483647 h 83"/>
                    <a:gd name="T12" fmla="*/ 2147483647 w 357"/>
                    <a:gd name="T13" fmla="*/ 2147483647 h 83"/>
                    <a:gd name="T14" fmla="*/ 2147483647 w 357"/>
                    <a:gd name="T15" fmla="*/ 2147483647 h 83"/>
                    <a:gd name="T16" fmla="*/ 2147483647 w 357"/>
                    <a:gd name="T17" fmla="*/ 2147483647 h 83"/>
                    <a:gd name="T18" fmla="*/ 2147483647 w 357"/>
                    <a:gd name="T19" fmla="*/ 2147483647 h 83"/>
                    <a:gd name="T20" fmla="*/ 2147483647 w 357"/>
                    <a:gd name="T21" fmla="*/ 2147483647 h 83"/>
                    <a:gd name="T22" fmla="*/ 2147483647 w 357"/>
                    <a:gd name="T23" fmla="*/ 2147483647 h 8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57"/>
                    <a:gd name="T37" fmla="*/ 0 h 83"/>
                    <a:gd name="T38" fmla="*/ 357 w 357"/>
                    <a:gd name="T39" fmla="*/ 83 h 8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57" h="83">
                      <a:moveTo>
                        <a:pt x="349" y="75"/>
                      </a:moveTo>
                      <a:lnTo>
                        <a:pt x="353" y="75"/>
                      </a:lnTo>
                      <a:lnTo>
                        <a:pt x="4" y="0"/>
                      </a:lnTo>
                      <a:lnTo>
                        <a:pt x="0" y="8"/>
                      </a:lnTo>
                      <a:lnTo>
                        <a:pt x="349" y="83"/>
                      </a:lnTo>
                      <a:lnTo>
                        <a:pt x="353" y="83"/>
                      </a:lnTo>
                      <a:lnTo>
                        <a:pt x="349" y="83"/>
                      </a:lnTo>
                      <a:lnTo>
                        <a:pt x="353" y="83"/>
                      </a:lnTo>
                      <a:lnTo>
                        <a:pt x="357" y="79"/>
                      </a:lnTo>
                      <a:lnTo>
                        <a:pt x="353" y="75"/>
                      </a:lnTo>
                      <a:lnTo>
                        <a:pt x="349" y="75"/>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818" name="Freeform 116"/>
                <p:cNvSpPr>
                  <a:spLocks/>
                </p:cNvSpPr>
                <p:nvPr/>
              </p:nvSpPr>
              <p:spPr bwMode="auto">
                <a:xfrm>
                  <a:off x="754063" y="3232150"/>
                  <a:ext cx="71438" cy="50800"/>
                </a:xfrm>
                <a:custGeom>
                  <a:avLst/>
                  <a:gdLst>
                    <a:gd name="T0" fmla="*/ 2147483647 w 45"/>
                    <a:gd name="T1" fmla="*/ 0 h 32"/>
                    <a:gd name="T2" fmla="*/ 2147483647 w 45"/>
                    <a:gd name="T3" fmla="*/ 2147483647 h 32"/>
                    <a:gd name="T4" fmla="*/ 2147483647 w 45"/>
                    <a:gd name="T5" fmla="*/ 2147483647 h 32"/>
                    <a:gd name="T6" fmla="*/ 2147483647 w 45"/>
                    <a:gd name="T7" fmla="*/ 2147483647 h 32"/>
                    <a:gd name="T8" fmla="*/ 2147483647 w 45"/>
                    <a:gd name="T9" fmla="*/ 2147483647 h 32"/>
                    <a:gd name="T10" fmla="*/ 2147483647 w 45"/>
                    <a:gd name="T11" fmla="*/ 2147483647 h 32"/>
                    <a:gd name="T12" fmla="*/ 2147483647 w 45"/>
                    <a:gd name="T13" fmla="*/ 2147483647 h 32"/>
                    <a:gd name="T14" fmla="*/ 2147483647 w 45"/>
                    <a:gd name="T15" fmla="*/ 2147483647 h 32"/>
                    <a:gd name="T16" fmla="*/ 0 w 45"/>
                    <a:gd name="T17" fmla="*/ 2147483647 h 32"/>
                    <a:gd name="T18" fmla="*/ 0 w 45"/>
                    <a:gd name="T19" fmla="*/ 2147483647 h 32"/>
                    <a:gd name="T20" fmla="*/ 2147483647 w 45"/>
                    <a:gd name="T21" fmla="*/ 2147483647 h 32"/>
                    <a:gd name="T22" fmla="*/ 2147483647 w 45"/>
                    <a:gd name="T23" fmla="*/ 2147483647 h 32"/>
                    <a:gd name="T24" fmla="*/ 2147483647 w 45"/>
                    <a:gd name="T25" fmla="*/ 2147483647 h 32"/>
                    <a:gd name="T26" fmla="*/ 2147483647 w 45"/>
                    <a:gd name="T27" fmla="*/ 2147483647 h 32"/>
                    <a:gd name="T28" fmla="*/ 2147483647 w 45"/>
                    <a:gd name="T29" fmla="*/ 2147483647 h 32"/>
                    <a:gd name="T30" fmla="*/ 2147483647 w 45"/>
                    <a:gd name="T31" fmla="*/ 2147483647 h 32"/>
                    <a:gd name="T32" fmla="*/ 2147483647 w 45"/>
                    <a:gd name="T33" fmla="*/ 2147483647 h 32"/>
                    <a:gd name="T34" fmla="*/ 2147483647 w 45"/>
                    <a:gd name="T35" fmla="*/ 2147483647 h 32"/>
                    <a:gd name="T36" fmla="*/ 2147483647 w 45"/>
                    <a:gd name="T37" fmla="*/ 2147483647 h 32"/>
                    <a:gd name="T38" fmla="*/ 2147483647 w 45"/>
                    <a:gd name="T39" fmla="*/ 2147483647 h 32"/>
                    <a:gd name="T40" fmla="*/ 2147483647 w 45"/>
                    <a:gd name="T41" fmla="*/ 0 h 3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45"/>
                    <a:gd name="T64" fmla="*/ 0 h 32"/>
                    <a:gd name="T65" fmla="*/ 45 w 45"/>
                    <a:gd name="T66" fmla="*/ 32 h 32"/>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45" h="32">
                      <a:moveTo>
                        <a:pt x="45" y="0"/>
                      </a:moveTo>
                      <a:lnTo>
                        <a:pt x="41" y="4"/>
                      </a:lnTo>
                      <a:lnTo>
                        <a:pt x="37" y="4"/>
                      </a:lnTo>
                      <a:lnTo>
                        <a:pt x="29" y="8"/>
                      </a:lnTo>
                      <a:lnTo>
                        <a:pt x="21" y="12"/>
                      </a:lnTo>
                      <a:lnTo>
                        <a:pt x="13" y="16"/>
                      </a:lnTo>
                      <a:lnTo>
                        <a:pt x="8" y="20"/>
                      </a:lnTo>
                      <a:lnTo>
                        <a:pt x="4" y="20"/>
                      </a:lnTo>
                      <a:lnTo>
                        <a:pt x="0" y="24"/>
                      </a:lnTo>
                      <a:lnTo>
                        <a:pt x="4" y="32"/>
                      </a:lnTo>
                      <a:lnTo>
                        <a:pt x="8" y="28"/>
                      </a:lnTo>
                      <a:lnTo>
                        <a:pt x="13" y="28"/>
                      </a:lnTo>
                      <a:lnTo>
                        <a:pt x="17" y="24"/>
                      </a:lnTo>
                      <a:lnTo>
                        <a:pt x="25" y="20"/>
                      </a:lnTo>
                      <a:lnTo>
                        <a:pt x="33" y="16"/>
                      </a:lnTo>
                      <a:lnTo>
                        <a:pt x="41" y="12"/>
                      </a:lnTo>
                      <a:lnTo>
                        <a:pt x="45" y="12"/>
                      </a:lnTo>
                      <a:lnTo>
                        <a:pt x="45"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819" name="Freeform 117"/>
                <p:cNvSpPr>
                  <a:spLocks/>
                </p:cNvSpPr>
                <p:nvPr/>
              </p:nvSpPr>
              <p:spPr bwMode="auto">
                <a:xfrm>
                  <a:off x="825500" y="3195638"/>
                  <a:ext cx="90488" cy="55563"/>
                </a:xfrm>
                <a:custGeom>
                  <a:avLst/>
                  <a:gdLst>
                    <a:gd name="T0" fmla="*/ 2147483647 w 57"/>
                    <a:gd name="T1" fmla="*/ 0 h 35"/>
                    <a:gd name="T2" fmla="*/ 2147483647 w 57"/>
                    <a:gd name="T3" fmla="*/ 0 h 35"/>
                    <a:gd name="T4" fmla="*/ 2147483647 w 57"/>
                    <a:gd name="T5" fmla="*/ 2147483647 h 35"/>
                    <a:gd name="T6" fmla="*/ 2147483647 w 57"/>
                    <a:gd name="T7" fmla="*/ 2147483647 h 35"/>
                    <a:gd name="T8" fmla="*/ 2147483647 w 57"/>
                    <a:gd name="T9" fmla="*/ 2147483647 h 35"/>
                    <a:gd name="T10" fmla="*/ 2147483647 w 57"/>
                    <a:gd name="T11" fmla="*/ 2147483647 h 35"/>
                    <a:gd name="T12" fmla="*/ 2147483647 w 57"/>
                    <a:gd name="T13" fmla="*/ 2147483647 h 35"/>
                    <a:gd name="T14" fmla="*/ 2147483647 w 57"/>
                    <a:gd name="T15" fmla="*/ 2147483647 h 35"/>
                    <a:gd name="T16" fmla="*/ 2147483647 w 57"/>
                    <a:gd name="T17" fmla="*/ 2147483647 h 35"/>
                    <a:gd name="T18" fmla="*/ 0 w 57"/>
                    <a:gd name="T19" fmla="*/ 2147483647 h 35"/>
                    <a:gd name="T20" fmla="*/ 0 w 57"/>
                    <a:gd name="T21" fmla="*/ 2147483647 h 35"/>
                    <a:gd name="T22" fmla="*/ 2147483647 w 57"/>
                    <a:gd name="T23" fmla="*/ 2147483647 h 35"/>
                    <a:gd name="T24" fmla="*/ 2147483647 w 57"/>
                    <a:gd name="T25" fmla="*/ 2147483647 h 35"/>
                    <a:gd name="T26" fmla="*/ 2147483647 w 57"/>
                    <a:gd name="T27" fmla="*/ 2147483647 h 35"/>
                    <a:gd name="T28" fmla="*/ 2147483647 w 57"/>
                    <a:gd name="T29" fmla="*/ 2147483647 h 35"/>
                    <a:gd name="T30" fmla="*/ 2147483647 w 57"/>
                    <a:gd name="T31" fmla="*/ 2147483647 h 35"/>
                    <a:gd name="T32" fmla="*/ 2147483647 w 57"/>
                    <a:gd name="T33" fmla="*/ 2147483647 h 35"/>
                    <a:gd name="T34" fmla="*/ 2147483647 w 57"/>
                    <a:gd name="T35" fmla="*/ 2147483647 h 35"/>
                    <a:gd name="T36" fmla="*/ 2147483647 w 57"/>
                    <a:gd name="T37" fmla="*/ 2147483647 h 35"/>
                    <a:gd name="T38" fmla="*/ 2147483647 w 57"/>
                    <a:gd name="T39" fmla="*/ 2147483647 h 35"/>
                    <a:gd name="T40" fmla="*/ 2147483647 w 57"/>
                    <a:gd name="T41" fmla="*/ 0 h 3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57"/>
                    <a:gd name="T64" fmla="*/ 0 h 35"/>
                    <a:gd name="T65" fmla="*/ 57 w 57"/>
                    <a:gd name="T66" fmla="*/ 35 h 3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57" h="35">
                      <a:moveTo>
                        <a:pt x="49" y="0"/>
                      </a:moveTo>
                      <a:lnTo>
                        <a:pt x="49" y="0"/>
                      </a:lnTo>
                      <a:lnTo>
                        <a:pt x="41" y="4"/>
                      </a:lnTo>
                      <a:lnTo>
                        <a:pt x="32" y="8"/>
                      </a:lnTo>
                      <a:lnTo>
                        <a:pt x="28" y="12"/>
                      </a:lnTo>
                      <a:lnTo>
                        <a:pt x="24" y="16"/>
                      </a:lnTo>
                      <a:lnTo>
                        <a:pt x="16" y="20"/>
                      </a:lnTo>
                      <a:lnTo>
                        <a:pt x="12" y="20"/>
                      </a:lnTo>
                      <a:lnTo>
                        <a:pt x="4" y="23"/>
                      </a:lnTo>
                      <a:lnTo>
                        <a:pt x="0" y="23"/>
                      </a:lnTo>
                      <a:lnTo>
                        <a:pt x="0" y="35"/>
                      </a:lnTo>
                      <a:lnTo>
                        <a:pt x="8" y="31"/>
                      </a:lnTo>
                      <a:lnTo>
                        <a:pt x="16" y="27"/>
                      </a:lnTo>
                      <a:lnTo>
                        <a:pt x="20" y="27"/>
                      </a:lnTo>
                      <a:lnTo>
                        <a:pt x="28" y="23"/>
                      </a:lnTo>
                      <a:lnTo>
                        <a:pt x="32" y="20"/>
                      </a:lnTo>
                      <a:lnTo>
                        <a:pt x="41" y="20"/>
                      </a:lnTo>
                      <a:lnTo>
                        <a:pt x="49" y="12"/>
                      </a:lnTo>
                      <a:lnTo>
                        <a:pt x="57" y="8"/>
                      </a:lnTo>
                      <a:lnTo>
                        <a:pt x="49"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820" name="Freeform 118"/>
                <p:cNvSpPr>
                  <a:spLocks/>
                </p:cNvSpPr>
                <p:nvPr/>
              </p:nvSpPr>
              <p:spPr bwMode="auto">
                <a:xfrm>
                  <a:off x="903288" y="3133725"/>
                  <a:ext cx="96838" cy="74613"/>
                </a:xfrm>
                <a:custGeom>
                  <a:avLst/>
                  <a:gdLst>
                    <a:gd name="T0" fmla="*/ 2147483647 w 61"/>
                    <a:gd name="T1" fmla="*/ 0 h 47"/>
                    <a:gd name="T2" fmla="*/ 2147483647 w 61"/>
                    <a:gd name="T3" fmla="*/ 2147483647 h 47"/>
                    <a:gd name="T4" fmla="*/ 2147483647 w 61"/>
                    <a:gd name="T5" fmla="*/ 2147483647 h 47"/>
                    <a:gd name="T6" fmla="*/ 2147483647 w 61"/>
                    <a:gd name="T7" fmla="*/ 2147483647 h 47"/>
                    <a:gd name="T8" fmla="*/ 2147483647 w 61"/>
                    <a:gd name="T9" fmla="*/ 2147483647 h 47"/>
                    <a:gd name="T10" fmla="*/ 2147483647 w 61"/>
                    <a:gd name="T11" fmla="*/ 2147483647 h 47"/>
                    <a:gd name="T12" fmla="*/ 2147483647 w 61"/>
                    <a:gd name="T13" fmla="*/ 2147483647 h 47"/>
                    <a:gd name="T14" fmla="*/ 2147483647 w 61"/>
                    <a:gd name="T15" fmla="*/ 2147483647 h 47"/>
                    <a:gd name="T16" fmla="*/ 2147483647 w 61"/>
                    <a:gd name="T17" fmla="*/ 2147483647 h 47"/>
                    <a:gd name="T18" fmla="*/ 0 w 61"/>
                    <a:gd name="T19" fmla="*/ 2147483647 h 47"/>
                    <a:gd name="T20" fmla="*/ 2147483647 w 61"/>
                    <a:gd name="T21" fmla="*/ 2147483647 h 47"/>
                    <a:gd name="T22" fmla="*/ 2147483647 w 61"/>
                    <a:gd name="T23" fmla="*/ 2147483647 h 47"/>
                    <a:gd name="T24" fmla="*/ 2147483647 w 61"/>
                    <a:gd name="T25" fmla="*/ 2147483647 h 47"/>
                    <a:gd name="T26" fmla="*/ 2147483647 w 61"/>
                    <a:gd name="T27" fmla="*/ 2147483647 h 47"/>
                    <a:gd name="T28" fmla="*/ 2147483647 w 61"/>
                    <a:gd name="T29" fmla="*/ 2147483647 h 47"/>
                    <a:gd name="T30" fmla="*/ 2147483647 w 61"/>
                    <a:gd name="T31" fmla="*/ 2147483647 h 47"/>
                    <a:gd name="T32" fmla="*/ 2147483647 w 61"/>
                    <a:gd name="T33" fmla="*/ 2147483647 h 47"/>
                    <a:gd name="T34" fmla="*/ 2147483647 w 61"/>
                    <a:gd name="T35" fmla="*/ 2147483647 h 47"/>
                    <a:gd name="T36" fmla="*/ 2147483647 w 61"/>
                    <a:gd name="T37" fmla="*/ 2147483647 h 47"/>
                    <a:gd name="T38" fmla="*/ 2147483647 w 61"/>
                    <a:gd name="T39" fmla="*/ 2147483647 h 47"/>
                    <a:gd name="T40" fmla="*/ 2147483647 w 61"/>
                    <a:gd name="T41" fmla="*/ 2147483647 h 47"/>
                    <a:gd name="T42" fmla="*/ 2147483647 w 61"/>
                    <a:gd name="T43" fmla="*/ 2147483647 h 47"/>
                    <a:gd name="T44" fmla="*/ 2147483647 w 61"/>
                    <a:gd name="T45" fmla="*/ 2147483647 h 47"/>
                    <a:gd name="T46" fmla="*/ 2147483647 w 61"/>
                    <a:gd name="T47" fmla="*/ 0 h 47"/>
                    <a:gd name="T48" fmla="*/ 2147483647 w 61"/>
                    <a:gd name="T49" fmla="*/ 2147483647 h 47"/>
                    <a:gd name="T50" fmla="*/ 2147483647 w 61"/>
                    <a:gd name="T51" fmla="*/ 0 h 47"/>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61"/>
                    <a:gd name="T79" fmla="*/ 0 h 47"/>
                    <a:gd name="T80" fmla="*/ 61 w 61"/>
                    <a:gd name="T81" fmla="*/ 47 h 47"/>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61" h="47">
                      <a:moveTo>
                        <a:pt x="52" y="0"/>
                      </a:moveTo>
                      <a:lnTo>
                        <a:pt x="52" y="3"/>
                      </a:lnTo>
                      <a:lnTo>
                        <a:pt x="48" y="3"/>
                      </a:lnTo>
                      <a:lnTo>
                        <a:pt x="44" y="11"/>
                      </a:lnTo>
                      <a:lnTo>
                        <a:pt x="36" y="15"/>
                      </a:lnTo>
                      <a:lnTo>
                        <a:pt x="28" y="23"/>
                      </a:lnTo>
                      <a:lnTo>
                        <a:pt x="20" y="27"/>
                      </a:lnTo>
                      <a:lnTo>
                        <a:pt x="8" y="35"/>
                      </a:lnTo>
                      <a:lnTo>
                        <a:pt x="0" y="39"/>
                      </a:lnTo>
                      <a:lnTo>
                        <a:pt x="8" y="47"/>
                      </a:lnTo>
                      <a:lnTo>
                        <a:pt x="16" y="43"/>
                      </a:lnTo>
                      <a:lnTo>
                        <a:pt x="24" y="35"/>
                      </a:lnTo>
                      <a:lnTo>
                        <a:pt x="32" y="27"/>
                      </a:lnTo>
                      <a:lnTo>
                        <a:pt x="40" y="23"/>
                      </a:lnTo>
                      <a:lnTo>
                        <a:pt x="48" y="15"/>
                      </a:lnTo>
                      <a:lnTo>
                        <a:pt x="52" y="15"/>
                      </a:lnTo>
                      <a:lnTo>
                        <a:pt x="56" y="11"/>
                      </a:lnTo>
                      <a:lnTo>
                        <a:pt x="61" y="7"/>
                      </a:lnTo>
                      <a:lnTo>
                        <a:pt x="61" y="3"/>
                      </a:lnTo>
                      <a:lnTo>
                        <a:pt x="56" y="0"/>
                      </a:lnTo>
                      <a:lnTo>
                        <a:pt x="52" y="3"/>
                      </a:lnTo>
                      <a:lnTo>
                        <a:pt x="52"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821" name="Freeform 119"/>
                <p:cNvSpPr>
                  <a:spLocks/>
                </p:cNvSpPr>
                <p:nvPr/>
              </p:nvSpPr>
              <p:spPr bwMode="auto">
                <a:xfrm>
                  <a:off x="985838" y="3121025"/>
                  <a:ext cx="33338" cy="23813"/>
                </a:xfrm>
                <a:custGeom>
                  <a:avLst/>
                  <a:gdLst>
                    <a:gd name="T0" fmla="*/ 2147483647 w 21"/>
                    <a:gd name="T1" fmla="*/ 2147483647 h 15"/>
                    <a:gd name="T2" fmla="*/ 2147483647 w 21"/>
                    <a:gd name="T3" fmla="*/ 0 h 15"/>
                    <a:gd name="T4" fmla="*/ 0 w 21"/>
                    <a:gd name="T5" fmla="*/ 2147483647 h 15"/>
                    <a:gd name="T6" fmla="*/ 2147483647 w 21"/>
                    <a:gd name="T7" fmla="*/ 2147483647 h 15"/>
                    <a:gd name="T8" fmla="*/ 2147483647 w 21"/>
                    <a:gd name="T9" fmla="*/ 2147483647 h 15"/>
                    <a:gd name="T10" fmla="*/ 2147483647 w 21"/>
                    <a:gd name="T11" fmla="*/ 0 h 15"/>
                    <a:gd name="T12" fmla="*/ 2147483647 w 21"/>
                    <a:gd name="T13" fmla="*/ 2147483647 h 15"/>
                    <a:gd name="T14" fmla="*/ 2147483647 w 21"/>
                    <a:gd name="T15" fmla="*/ 2147483647 h 15"/>
                    <a:gd name="T16" fmla="*/ 2147483647 w 21"/>
                    <a:gd name="T17" fmla="*/ 2147483647 h 15"/>
                    <a:gd name="T18" fmla="*/ 2147483647 w 21"/>
                    <a:gd name="T19" fmla="*/ 0 h 15"/>
                    <a:gd name="T20" fmla="*/ 2147483647 w 21"/>
                    <a:gd name="T21" fmla="*/ 0 h 15"/>
                    <a:gd name="T22" fmla="*/ 2147483647 w 21"/>
                    <a:gd name="T23" fmla="*/ 2147483647 h 1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1"/>
                    <a:gd name="T37" fmla="*/ 0 h 15"/>
                    <a:gd name="T38" fmla="*/ 21 w 21"/>
                    <a:gd name="T39" fmla="*/ 15 h 1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1" h="15">
                      <a:moveTo>
                        <a:pt x="17" y="8"/>
                      </a:moveTo>
                      <a:lnTo>
                        <a:pt x="13" y="0"/>
                      </a:lnTo>
                      <a:lnTo>
                        <a:pt x="0" y="8"/>
                      </a:lnTo>
                      <a:lnTo>
                        <a:pt x="9" y="15"/>
                      </a:lnTo>
                      <a:lnTo>
                        <a:pt x="21" y="8"/>
                      </a:lnTo>
                      <a:lnTo>
                        <a:pt x="17" y="0"/>
                      </a:lnTo>
                      <a:lnTo>
                        <a:pt x="21" y="8"/>
                      </a:lnTo>
                      <a:lnTo>
                        <a:pt x="21" y="4"/>
                      </a:lnTo>
                      <a:lnTo>
                        <a:pt x="17" y="0"/>
                      </a:lnTo>
                      <a:lnTo>
                        <a:pt x="13" y="0"/>
                      </a:lnTo>
                      <a:lnTo>
                        <a:pt x="17" y="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822" name="Freeform 120"/>
                <p:cNvSpPr>
                  <a:spLocks/>
                </p:cNvSpPr>
                <p:nvPr/>
              </p:nvSpPr>
              <p:spPr bwMode="auto">
                <a:xfrm>
                  <a:off x="265113" y="3151188"/>
                  <a:ext cx="638175" cy="100013"/>
                </a:xfrm>
                <a:custGeom>
                  <a:avLst/>
                  <a:gdLst>
                    <a:gd name="T0" fmla="*/ 2147483647 w 402"/>
                    <a:gd name="T1" fmla="*/ 2147483647 h 63"/>
                    <a:gd name="T2" fmla="*/ 2147483647 w 402"/>
                    <a:gd name="T3" fmla="*/ 2147483647 h 63"/>
                    <a:gd name="T4" fmla="*/ 0 w 402"/>
                    <a:gd name="T5" fmla="*/ 0 h 63"/>
                    <a:gd name="T6" fmla="*/ 0 60000 65536"/>
                    <a:gd name="T7" fmla="*/ 0 60000 65536"/>
                    <a:gd name="T8" fmla="*/ 0 60000 65536"/>
                    <a:gd name="T9" fmla="*/ 0 w 402"/>
                    <a:gd name="T10" fmla="*/ 0 h 63"/>
                    <a:gd name="T11" fmla="*/ 402 w 402"/>
                    <a:gd name="T12" fmla="*/ 63 h 63"/>
                  </a:gdLst>
                  <a:ahLst/>
                  <a:cxnLst>
                    <a:cxn ang="T6">
                      <a:pos x="T0" y="T1"/>
                    </a:cxn>
                    <a:cxn ang="T7">
                      <a:pos x="T2" y="T3"/>
                    </a:cxn>
                    <a:cxn ang="T8">
                      <a:pos x="T4" y="T5"/>
                    </a:cxn>
                  </a:cxnLst>
                  <a:rect l="T9" t="T10" r="T11" b="T12"/>
                  <a:pathLst>
                    <a:path w="402" h="63">
                      <a:moveTo>
                        <a:pt x="402" y="16"/>
                      </a:moveTo>
                      <a:lnTo>
                        <a:pt x="312" y="63"/>
                      </a:lnTo>
                      <a:lnTo>
                        <a:pt x="0" y="0"/>
                      </a:lnTo>
                    </a:path>
                  </a:pathLst>
                </a:custGeom>
                <a:noFill/>
                <a:ln w="0">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56823" name="Freeform 121"/>
                <p:cNvSpPr>
                  <a:spLocks/>
                </p:cNvSpPr>
                <p:nvPr/>
              </p:nvSpPr>
              <p:spPr bwMode="auto">
                <a:xfrm>
                  <a:off x="465138" y="3082925"/>
                  <a:ext cx="488950" cy="61913"/>
                </a:xfrm>
                <a:custGeom>
                  <a:avLst/>
                  <a:gdLst>
                    <a:gd name="T0" fmla="*/ 2147483647 w 308"/>
                    <a:gd name="T1" fmla="*/ 2147483647 h 39"/>
                    <a:gd name="T2" fmla="*/ 2147483647 w 308"/>
                    <a:gd name="T3" fmla="*/ 2147483647 h 39"/>
                    <a:gd name="T4" fmla="*/ 0 w 308"/>
                    <a:gd name="T5" fmla="*/ 0 h 39"/>
                    <a:gd name="T6" fmla="*/ 0 60000 65536"/>
                    <a:gd name="T7" fmla="*/ 0 60000 65536"/>
                    <a:gd name="T8" fmla="*/ 0 60000 65536"/>
                    <a:gd name="T9" fmla="*/ 0 w 308"/>
                    <a:gd name="T10" fmla="*/ 0 h 39"/>
                    <a:gd name="T11" fmla="*/ 308 w 308"/>
                    <a:gd name="T12" fmla="*/ 39 h 39"/>
                  </a:gdLst>
                  <a:ahLst/>
                  <a:cxnLst>
                    <a:cxn ang="T6">
                      <a:pos x="T0" y="T1"/>
                    </a:cxn>
                    <a:cxn ang="T7">
                      <a:pos x="T2" y="T3"/>
                    </a:cxn>
                    <a:cxn ang="T8">
                      <a:pos x="T4" y="T5"/>
                    </a:cxn>
                  </a:cxnLst>
                  <a:rect l="T9" t="T10" r="T11" b="T12"/>
                  <a:pathLst>
                    <a:path w="308" h="39">
                      <a:moveTo>
                        <a:pt x="308" y="35"/>
                      </a:moveTo>
                      <a:lnTo>
                        <a:pt x="296" y="39"/>
                      </a:lnTo>
                      <a:lnTo>
                        <a:pt x="0" y="0"/>
                      </a:lnTo>
                    </a:path>
                  </a:pathLst>
                </a:custGeom>
                <a:noFill/>
                <a:ln w="0">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56824" name="Freeform 122"/>
                <p:cNvSpPr>
                  <a:spLocks/>
                </p:cNvSpPr>
                <p:nvPr/>
              </p:nvSpPr>
              <p:spPr bwMode="auto">
                <a:xfrm>
                  <a:off x="200025" y="3157538"/>
                  <a:ext cx="554038" cy="144463"/>
                </a:xfrm>
                <a:custGeom>
                  <a:avLst/>
                  <a:gdLst>
                    <a:gd name="T0" fmla="*/ 2147483647 w 349"/>
                    <a:gd name="T1" fmla="*/ 2147483647 h 91"/>
                    <a:gd name="T2" fmla="*/ 2147483647 w 349"/>
                    <a:gd name="T3" fmla="*/ 2147483647 h 91"/>
                    <a:gd name="T4" fmla="*/ 0 w 349"/>
                    <a:gd name="T5" fmla="*/ 0 h 91"/>
                    <a:gd name="T6" fmla="*/ 0 w 349"/>
                    <a:gd name="T7" fmla="*/ 2147483647 h 91"/>
                    <a:gd name="T8" fmla="*/ 2147483647 w 349"/>
                    <a:gd name="T9" fmla="*/ 2147483647 h 91"/>
                    <a:gd name="T10" fmla="*/ 2147483647 w 349"/>
                    <a:gd name="T11" fmla="*/ 2147483647 h 91"/>
                    <a:gd name="T12" fmla="*/ 0 60000 65536"/>
                    <a:gd name="T13" fmla="*/ 0 60000 65536"/>
                    <a:gd name="T14" fmla="*/ 0 60000 65536"/>
                    <a:gd name="T15" fmla="*/ 0 60000 65536"/>
                    <a:gd name="T16" fmla="*/ 0 60000 65536"/>
                    <a:gd name="T17" fmla="*/ 0 60000 65536"/>
                    <a:gd name="T18" fmla="*/ 0 w 349"/>
                    <a:gd name="T19" fmla="*/ 0 h 91"/>
                    <a:gd name="T20" fmla="*/ 349 w 349"/>
                    <a:gd name="T21" fmla="*/ 91 h 91"/>
                  </a:gdLst>
                  <a:ahLst/>
                  <a:cxnLst>
                    <a:cxn ang="T12">
                      <a:pos x="T0" y="T1"/>
                    </a:cxn>
                    <a:cxn ang="T13">
                      <a:pos x="T2" y="T3"/>
                    </a:cxn>
                    <a:cxn ang="T14">
                      <a:pos x="T4" y="T5"/>
                    </a:cxn>
                    <a:cxn ang="T15">
                      <a:pos x="T6" y="T7"/>
                    </a:cxn>
                    <a:cxn ang="T16">
                      <a:pos x="T8" y="T9"/>
                    </a:cxn>
                    <a:cxn ang="T17">
                      <a:pos x="T10" y="T11"/>
                    </a:cxn>
                  </a:cxnLst>
                  <a:rect l="T18" t="T19" r="T20" b="T21"/>
                  <a:pathLst>
                    <a:path w="349" h="91">
                      <a:moveTo>
                        <a:pt x="349" y="91"/>
                      </a:moveTo>
                      <a:lnTo>
                        <a:pt x="349" y="75"/>
                      </a:lnTo>
                      <a:lnTo>
                        <a:pt x="0" y="0"/>
                      </a:lnTo>
                      <a:lnTo>
                        <a:pt x="0" y="12"/>
                      </a:lnTo>
                      <a:lnTo>
                        <a:pt x="349" y="91"/>
                      </a:lnTo>
                      <a:close/>
                    </a:path>
                  </a:pathLst>
                </a:custGeom>
                <a:solidFill>
                  <a:srgbClr val="CCCCCC"/>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825" name="Freeform 123"/>
                <p:cNvSpPr>
                  <a:spLocks/>
                </p:cNvSpPr>
                <p:nvPr/>
              </p:nvSpPr>
              <p:spPr bwMode="auto">
                <a:xfrm>
                  <a:off x="747713" y="3270250"/>
                  <a:ext cx="19050" cy="31750"/>
                </a:xfrm>
                <a:custGeom>
                  <a:avLst/>
                  <a:gdLst>
                    <a:gd name="T0" fmla="*/ 2147483647 w 12"/>
                    <a:gd name="T1" fmla="*/ 2147483647 h 20"/>
                    <a:gd name="T2" fmla="*/ 0 w 12"/>
                    <a:gd name="T3" fmla="*/ 2147483647 h 20"/>
                    <a:gd name="T4" fmla="*/ 0 w 12"/>
                    <a:gd name="T5" fmla="*/ 2147483647 h 20"/>
                    <a:gd name="T6" fmla="*/ 2147483647 w 12"/>
                    <a:gd name="T7" fmla="*/ 2147483647 h 20"/>
                    <a:gd name="T8" fmla="*/ 2147483647 w 12"/>
                    <a:gd name="T9" fmla="*/ 2147483647 h 20"/>
                    <a:gd name="T10" fmla="*/ 2147483647 w 12"/>
                    <a:gd name="T11" fmla="*/ 0 h 20"/>
                    <a:gd name="T12" fmla="*/ 2147483647 w 12"/>
                    <a:gd name="T13" fmla="*/ 2147483647 h 20"/>
                    <a:gd name="T14" fmla="*/ 2147483647 w 12"/>
                    <a:gd name="T15" fmla="*/ 0 h 20"/>
                    <a:gd name="T16" fmla="*/ 2147483647 w 12"/>
                    <a:gd name="T17" fmla="*/ 0 h 20"/>
                    <a:gd name="T18" fmla="*/ 2147483647 w 12"/>
                    <a:gd name="T19" fmla="*/ 0 h 20"/>
                    <a:gd name="T20" fmla="*/ 0 w 12"/>
                    <a:gd name="T21" fmla="*/ 2147483647 h 20"/>
                    <a:gd name="T22" fmla="*/ 2147483647 w 12"/>
                    <a:gd name="T23" fmla="*/ 2147483647 h 2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20"/>
                    <a:gd name="T38" fmla="*/ 12 w 12"/>
                    <a:gd name="T39" fmla="*/ 20 h 2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20">
                      <a:moveTo>
                        <a:pt x="4" y="8"/>
                      </a:moveTo>
                      <a:lnTo>
                        <a:pt x="0" y="4"/>
                      </a:lnTo>
                      <a:lnTo>
                        <a:pt x="0" y="20"/>
                      </a:lnTo>
                      <a:lnTo>
                        <a:pt x="12" y="20"/>
                      </a:lnTo>
                      <a:lnTo>
                        <a:pt x="12" y="4"/>
                      </a:lnTo>
                      <a:lnTo>
                        <a:pt x="8" y="0"/>
                      </a:lnTo>
                      <a:lnTo>
                        <a:pt x="12" y="4"/>
                      </a:lnTo>
                      <a:lnTo>
                        <a:pt x="8" y="0"/>
                      </a:lnTo>
                      <a:lnTo>
                        <a:pt x="4" y="0"/>
                      </a:lnTo>
                      <a:lnTo>
                        <a:pt x="0" y="4"/>
                      </a:lnTo>
                      <a:lnTo>
                        <a:pt x="4" y="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826" name="Freeform 124"/>
                <p:cNvSpPr>
                  <a:spLocks/>
                </p:cNvSpPr>
                <p:nvPr/>
              </p:nvSpPr>
              <p:spPr bwMode="auto">
                <a:xfrm>
                  <a:off x="193675" y="3151188"/>
                  <a:ext cx="566738" cy="131763"/>
                </a:xfrm>
                <a:custGeom>
                  <a:avLst/>
                  <a:gdLst>
                    <a:gd name="T0" fmla="*/ 2147483647 w 357"/>
                    <a:gd name="T1" fmla="*/ 2147483647 h 83"/>
                    <a:gd name="T2" fmla="*/ 2147483647 w 357"/>
                    <a:gd name="T3" fmla="*/ 2147483647 h 83"/>
                    <a:gd name="T4" fmla="*/ 2147483647 w 357"/>
                    <a:gd name="T5" fmla="*/ 2147483647 h 83"/>
                    <a:gd name="T6" fmla="*/ 2147483647 w 357"/>
                    <a:gd name="T7" fmla="*/ 2147483647 h 83"/>
                    <a:gd name="T8" fmla="*/ 2147483647 w 357"/>
                    <a:gd name="T9" fmla="*/ 0 h 83"/>
                    <a:gd name="T10" fmla="*/ 0 w 357"/>
                    <a:gd name="T11" fmla="*/ 2147483647 h 83"/>
                    <a:gd name="T12" fmla="*/ 2147483647 w 357"/>
                    <a:gd name="T13" fmla="*/ 0 h 83"/>
                    <a:gd name="T14" fmla="*/ 2147483647 w 357"/>
                    <a:gd name="T15" fmla="*/ 0 h 83"/>
                    <a:gd name="T16" fmla="*/ 0 w 357"/>
                    <a:gd name="T17" fmla="*/ 2147483647 h 83"/>
                    <a:gd name="T18" fmla="*/ 0 w 357"/>
                    <a:gd name="T19" fmla="*/ 2147483647 h 83"/>
                    <a:gd name="T20" fmla="*/ 2147483647 w 357"/>
                    <a:gd name="T21" fmla="*/ 2147483647 h 83"/>
                    <a:gd name="T22" fmla="*/ 2147483647 w 357"/>
                    <a:gd name="T23" fmla="*/ 2147483647 h 8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57"/>
                    <a:gd name="T37" fmla="*/ 0 h 83"/>
                    <a:gd name="T38" fmla="*/ 357 w 357"/>
                    <a:gd name="T39" fmla="*/ 83 h 8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57" h="83">
                      <a:moveTo>
                        <a:pt x="12" y="4"/>
                      </a:moveTo>
                      <a:lnTo>
                        <a:pt x="4" y="8"/>
                      </a:lnTo>
                      <a:lnTo>
                        <a:pt x="353" y="83"/>
                      </a:lnTo>
                      <a:lnTo>
                        <a:pt x="357" y="75"/>
                      </a:lnTo>
                      <a:lnTo>
                        <a:pt x="8" y="0"/>
                      </a:lnTo>
                      <a:lnTo>
                        <a:pt x="0" y="4"/>
                      </a:lnTo>
                      <a:lnTo>
                        <a:pt x="8" y="0"/>
                      </a:lnTo>
                      <a:lnTo>
                        <a:pt x="4" y="0"/>
                      </a:lnTo>
                      <a:lnTo>
                        <a:pt x="0" y="4"/>
                      </a:lnTo>
                      <a:lnTo>
                        <a:pt x="0" y="8"/>
                      </a:lnTo>
                      <a:lnTo>
                        <a:pt x="4" y="8"/>
                      </a:lnTo>
                      <a:lnTo>
                        <a:pt x="12" y="4"/>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827" name="Freeform 125"/>
                <p:cNvSpPr>
                  <a:spLocks/>
                </p:cNvSpPr>
                <p:nvPr/>
              </p:nvSpPr>
              <p:spPr bwMode="auto">
                <a:xfrm>
                  <a:off x="193675" y="3157538"/>
                  <a:ext cx="19050" cy="25400"/>
                </a:xfrm>
                <a:custGeom>
                  <a:avLst/>
                  <a:gdLst>
                    <a:gd name="T0" fmla="*/ 2147483647 w 12"/>
                    <a:gd name="T1" fmla="*/ 2147483647 h 16"/>
                    <a:gd name="T2" fmla="*/ 2147483647 w 12"/>
                    <a:gd name="T3" fmla="*/ 2147483647 h 16"/>
                    <a:gd name="T4" fmla="*/ 2147483647 w 12"/>
                    <a:gd name="T5" fmla="*/ 0 h 16"/>
                    <a:gd name="T6" fmla="*/ 0 w 12"/>
                    <a:gd name="T7" fmla="*/ 0 h 16"/>
                    <a:gd name="T8" fmla="*/ 0 w 12"/>
                    <a:gd name="T9" fmla="*/ 2147483647 h 16"/>
                    <a:gd name="T10" fmla="*/ 2147483647 w 12"/>
                    <a:gd name="T11" fmla="*/ 2147483647 h 16"/>
                    <a:gd name="T12" fmla="*/ 0 w 12"/>
                    <a:gd name="T13" fmla="*/ 2147483647 h 16"/>
                    <a:gd name="T14" fmla="*/ 2147483647 w 12"/>
                    <a:gd name="T15" fmla="*/ 2147483647 h 16"/>
                    <a:gd name="T16" fmla="*/ 2147483647 w 12"/>
                    <a:gd name="T17" fmla="*/ 2147483647 h 16"/>
                    <a:gd name="T18" fmla="*/ 2147483647 w 12"/>
                    <a:gd name="T19" fmla="*/ 2147483647 h 16"/>
                    <a:gd name="T20" fmla="*/ 2147483647 w 12"/>
                    <a:gd name="T21" fmla="*/ 2147483647 h 16"/>
                    <a:gd name="T22" fmla="*/ 2147483647 w 12"/>
                    <a:gd name="T23" fmla="*/ 2147483647 h 1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16"/>
                    <a:gd name="T38" fmla="*/ 12 w 12"/>
                    <a:gd name="T39" fmla="*/ 16 h 1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16">
                      <a:moveTo>
                        <a:pt x="8" y="8"/>
                      </a:moveTo>
                      <a:lnTo>
                        <a:pt x="12" y="12"/>
                      </a:lnTo>
                      <a:lnTo>
                        <a:pt x="12" y="0"/>
                      </a:lnTo>
                      <a:lnTo>
                        <a:pt x="0" y="0"/>
                      </a:lnTo>
                      <a:lnTo>
                        <a:pt x="0" y="12"/>
                      </a:lnTo>
                      <a:lnTo>
                        <a:pt x="4" y="16"/>
                      </a:lnTo>
                      <a:lnTo>
                        <a:pt x="0" y="12"/>
                      </a:lnTo>
                      <a:lnTo>
                        <a:pt x="4" y="16"/>
                      </a:lnTo>
                      <a:lnTo>
                        <a:pt x="8" y="16"/>
                      </a:lnTo>
                      <a:lnTo>
                        <a:pt x="12" y="12"/>
                      </a:lnTo>
                      <a:lnTo>
                        <a:pt x="8" y="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828" name="Freeform 126"/>
                <p:cNvSpPr>
                  <a:spLocks/>
                </p:cNvSpPr>
                <p:nvPr/>
              </p:nvSpPr>
              <p:spPr bwMode="auto">
                <a:xfrm>
                  <a:off x="200025" y="3170238"/>
                  <a:ext cx="566738" cy="138113"/>
                </a:xfrm>
                <a:custGeom>
                  <a:avLst/>
                  <a:gdLst>
                    <a:gd name="T0" fmla="*/ 2147483647 w 357"/>
                    <a:gd name="T1" fmla="*/ 2147483647 h 87"/>
                    <a:gd name="T2" fmla="*/ 2147483647 w 357"/>
                    <a:gd name="T3" fmla="*/ 2147483647 h 87"/>
                    <a:gd name="T4" fmla="*/ 2147483647 w 357"/>
                    <a:gd name="T5" fmla="*/ 0 h 87"/>
                    <a:gd name="T6" fmla="*/ 0 w 357"/>
                    <a:gd name="T7" fmla="*/ 2147483647 h 87"/>
                    <a:gd name="T8" fmla="*/ 2147483647 w 357"/>
                    <a:gd name="T9" fmla="*/ 2147483647 h 87"/>
                    <a:gd name="T10" fmla="*/ 2147483647 w 357"/>
                    <a:gd name="T11" fmla="*/ 2147483647 h 87"/>
                    <a:gd name="T12" fmla="*/ 2147483647 w 357"/>
                    <a:gd name="T13" fmla="*/ 2147483647 h 87"/>
                    <a:gd name="T14" fmla="*/ 2147483647 w 357"/>
                    <a:gd name="T15" fmla="*/ 2147483647 h 87"/>
                    <a:gd name="T16" fmla="*/ 2147483647 w 357"/>
                    <a:gd name="T17" fmla="*/ 2147483647 h 87"/>
                    <a:gd name="T18" fmla="*/ 2147483647 w 357"/>
                    <a:gd name="T19" fmla="*/ 2147483647 h 87"/>
                    <a:gd name="T20" fmla="*/ 2147483647 w 357"/>
                    <a:gd name="T21" fmla="*/ 2147483647 h 87"/>
                    <a:gd name="T22" fmla="*/ 2147483647 w 357"/>
                    <a:gd name="T23" fmla="*/ 2147483647 h 8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57"/>
                    <a:gd name="T37" fmla="*/ 0 h 87"/>
                    <a:gd name="T38" fmla="*/ 357 w 357"/>
                    <a:gd name="T39" fmla="*/ 87 h 8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57" h="87">
                      <a:moveTo>
                        <a:pt x="345" y="83"/>
                      </a:moveTo>
                      <a:lnTo>
                        <a:pt x="353" y="79"/>
                      </a:lnTo>
                      <a:lnTo>
                        <a:pt x="4" y="0"/>
                      </a:lnTo>
                      <a:lnTo>
                        <a:pt x="0" y="8"/>
                      </a:lnTo>
                      <a:lnTo>
                        <a:pt x="349" y="87"/>
                      </a:lnTo>
                      <a:lnTo>
                        <a:pt x="357" y="83"/>
                      </a:lnTo>
                      <a:lnTo>
                        <a:pt x="349" y="87"/>
                      </a:lnTo>
                      <a:lnTo>
                        <a:pt x="353" y="87"/>
                      </a:lnTo>
                      <a:lnTo>
                        <a:pt x="357" y="83"/>
                      </a:lnTo>
                      <a:lnTo>
                        <a:pt x="353" y="79"/>
                      </a:lnTo>
                      <a:lnTo>
                        <a:pt x="345" y="83"/>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829" name="Line 127"/>
                <p:cNvSpPr>
                  <a:spLocks noChangeShapeType="1"/>
                </p:cNvSpPr>
                <p:nvPr/>
              </p:nvSpPr>
              <p:spPr bwMode="auto">
                <a:xfrm flipH="1" flipV="1">
                  <a:off x="309563" y="3138488"/>
                  <a:ext cx="490538" cy="93663"/>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6830" name="Line 128"/>
                <p:cNvSpPr>
                  <a:spLocks noChangeShapeType="1"/>
                </p:cNvSpPr>
                <p:nvPr/>
              </p:nvSpPr>
              <p:spPr bwMode="auto">
                <a:xfrm flipH="1" flipV="1">
                  <a:off x="349250" y="3127375"/>
                  <a:ext cx="488950" cy="87313"/>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6831" name="Line 129"/>
                <p:cNvSpPr>
                  <a:spLocks noChangeShapeType="1"/>
                </p:cNvSpPr>
                <p:nvPr/>
              </p:nvSpPr>
              <p:spPr bwMode="auto">
                <a:xfrm flipH="1" flipV="1">
                  <a:off x="387350" y="3108325"/>
                  <a:ext cx="488950" cy="87313"/>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6832" name="Line 130"/>
                <p:cNvSpPr>
                  <a:spLocks noChangeShapeType="1"/>
                </p:cNvSpPr>
                <p:nvPr/>
              </p:nvSpPr>
              <p:spPr bwMode="auto">
                <a:xfrm flipH="1" flipV="1">
                  <a:off x="439738" y="3101975"/>
                  <a:ext cx="469900" cy="68263"/>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6833" name="Line 131"/>
                <p:cNvSpPr>
                  <a:spLocks noChangeShapeType="1"/>
                </p:cNvSpPr>
                <p:nvPr/>
              </p:nvSpPr>
              <p:spPr bwMode="auto">
                <a:xfrm flipV="1">
                  <a:off x="766763" y="3214688"/>
                  <a:ext cx="20638" cy="635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6834" name="Line 132"/>
                <p:cNvSpPr>
                  <a:spLocks noChangeShapeType="1"/>
                </p:cNvSpPr>
                <p:nvPr/>
              </p:nvSpPr>
              <p:spPr bwMode="auto">
                <a:xfrm flipV="1">
                  <a:off x="715963" y="3201988"/>
                  <a:ext cx="19050" cy="1270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6835" name="Line 133"/>
                <p:cNvSpPr>
                  <a:spLocks noChangeShapeType="1"/>
                </p:cNvSpPr>
                <p:nvPr/>
              </p:nvSpPr>
              <p:spPr bwMode="auto">
                <a:xfrm flipV="1">
                  <a:off x="665163" y="3195638"/>
                  <a:ext cx="19050" cy="635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6836" name="Line 134"/>
                <p:cNvSpPr>
                  <a:spLocks noChangeShapeType="1"/>
                </p:cNvSpPr>
                <p:nvPr/>
              </p:nvSpPr>
              <p:spPr bwMode="auto">
                <a:xfrm flipV="1">
                  <a:off x="722313" y="3227388"/>
                  <a:ext cx="19050" cy="11113"/>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6837" name="Line 135"/>
                <p:cNvSpPr>
                  <a:spLocks noChangeShapeType="1"/>
                </p:cNvSpPr>
                <p:nvPr/>
              </p:nvSpPr>
              <p:spPr bwMode="auto">
                <a:xfrm flipV="1">
                  <a:off x="677863" y="3221038"/>
                  <a:ext cx="19050" cy="11113"/>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6838" name="Line 136"/>
                <p:cNvSpPr>
                  <a:spLocks noChangeShapeType="1"/>
                </p:cNvSpPr>
                <p:nvPr/>
              </p:nvSpPr>
              <p:spPr bwMode="auto">
                <a:xfrm flipV="1">
                  <a:off x="619125" y="3214688"/>
                  <a:ext cx="19050" cy="635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6839" name="Line 137"/>
                <p:cNvSpPr>
                  <a:spLocks noChangeShapeType="1"/>
                </p:cNvSpPr>
                <p:nvPr/>
              </p:nvSpPr>
              <p:spPr bwMode="auto">
                <a:xfrm flipV="1">
                  <a:off x="619125" y="3182938"/>
                  <a:ext cx="19050" cy="1270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6840" name="Line 138"/>
                <p:cNvSpPr>
                  <a:spLocks noChangeShapeType="1"/>
                </p:cNvSpPr>
                <p:nvPr/>
              </p:nvSpPr>
              <p:spPr bwMode="auto">
                <a:xfrm flipV="1">
                  <a:off x="574675" y="3176588"/>
                  <a:ext cx="19050" cy="1270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6841" name="Line 139"/>
                <p:cNvSpPr>
                  <a:spLocks noChangeShapeType="1"/>
                </p:cNvSpPr>
                <p:nvPr/>
              </p:nvSpPr>
              <p:spPr bwMode="auto">
                <a:xfrm flipV="1">
                  <a:off x="522288" y="3170238"/>
                  <a:ext cx="19050" cy="635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6842" name="Line 140"/>
                <p:cNvSpPr>
                  <a:spLocks noChangeShapeType="1"/>
                </p:cNvSpPr>
                <p:nvPr/>
              </p:nvSpPr>
              <p:spPr bwMode="auto">
                <a:xfrm flipV="1">
                  <a:off x="766763" y="3189288"/>
                  <a:ext cx="20638" cy="635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6843" name="Line 141"/>
                <p:cNvSpPr>
                  <a:spLocks noChangeShapeType="1"/>
                </p:cNvSpPr>
                <p:nvPr/>
              </p:nvSpPr>
              <p:spPr bwMode="auto">
                <a:xfrm flipV="1">
                  <a:off x="715963" y="3176588"/>
                  <a:ext cx="19050" cy="1270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6844" name="Line 142"/>
                <p:cNvSpPr>
                  <a:spLocks noChangeShapeType="1"/>
                </p:cNvSpPr>
                <p:nvPr/>
              </p:nvSpPr>
              <p:spPr bwMode="auto">
                <a:xfrm flipV="1">
                  <a:off x="665163" y="3170238"/>
                  <a:ext cx="19050" cy="635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6845" name="Line 143"/>
                <p:cNvSpPr>
                  <a:spLocks noChangeShapeType="1"/>
                </p:cNvSpPr>
                <p:nvPr/>
              </p:nvSpPr>
              <p:spPr bwMode="auto">
                <a:xfrm flipV="1">
                  <a:off x="625475" y="3163888"/>
                  <a:ext cx="19050" cy="635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6846" name="Line 144"/>
                <p:cNvSpPr>
                  <a:spLocks noChangeShapeType="1"/>
                </p:cNvSpPr>
                <p:nvPr/>
              </p:nvSpPr>
              <p:spPr bwMode="auto">
                <a:xfrm flipV="1">
                  <a:off x="574675" y="3151188"/>
                  <a:ext cx="19050" cy="1270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6847" name="Line 145"/>
                <p:cNvSpPr>
                  <a:spLocks noChangeShapeType="1"/>
                </p:cNvSpPr>
                <p:nvPr/>
              </p:nvSpPr>
              <p:spPr bwMode="auto">
                <a:xfrm flipV="1">
                  <a:off x="522288" y="3144838"/>
                  <a:ext cx="19050" cy="635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6848" name="Line 146"/>
                <p:cNvSpPr>
                  <a:spLocks noChangeShapeType="1"/>
                </p:cNvSpPr>
                <p:nvPr/>
              </p:nvSpPr>
              <p:spPr bwMode="auto">
                <a:xfrm flipV="1">
                  <a:off x="819150" y="3170238"/>
                  <a:ext cx="19050" cy="1270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6849" name="Line 147"/>
                <p:cNvSpPr>
                  <a:spLocks noChangeShapeType="1"/>
                </p:cNvSpPr>
                <p:nvPr/>
              </p:nvSpPr>
              <p:spPr bwMode="auto">
                <a:xfrm flipV="1">
                  <a:off x="766763" y="3163888"/>
                  <a:ext cx="20638" cy="1270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6850" name="Line 148"/>
                <p:cNvSpPr>
                  <a:spLocks noChangeShapeType="1"/>
                </p:cNvSpPr>
                <p:nvPr/>
              </p:nvSpPr>
              <p:spPr bwMode="auto">
                <a:xfrm flipV="1">
                  <a:off x="869950" y="3151188"/>
                  <a:ext cx="20638" cy="1270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6851" name="Line 149"/>
                <p:cNvSpPr>
                  <a:spLocks noChangeShapeType="1"/>
                </p:cNvSpPr>
                <p:nvPr/>
              </p:nvSpPr>
              <p:spPr bwMode="auto">
                <a:xfrm flipV="1">
                  <a:off x="819150" y="3144838"/>
                  <a:ext cx="19050" cy="1270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6852" name="Line 150"/>
                <p:cNvSpPr>
                  <a:spLocks noChangeShapeType="1"/>
                </p:cNvSpPr>
                <p:nvPr/>
              </p:nvSpPr>
              <p:spPr bwMode="auto">
                <a:xfrm flipV="1">
                  <a:off x="722313" y="3157538"/>
                  <a:ext cx="19050" cy="635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6853" name="Line 151"/>
                <p:cNvSpPr>
                  <a:spLocks noChangeShapeType="1"/>
                </p:cNvSpPr>
                <p:nvPr/>
              </p:nvSpPr>
              <p:spPr bwMode="auto">
                <a:xfrm flipV="1">
                  <a:off x="677863" y="3144838"/>
                  <a:ext cx="19050" cy="1270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6854" name="Line 152"/>
                <p:cNvSpPr>
                  <a:spLocks noChangeShapeType="1"/>
                </p:cNvSpPr>
                <p:nvPr/>
              </p:nvSpPr>
              <p:spPr bwMode="auto">
                <a:xfrm flipV="1">
                  <a:off x="625475" y="3138488"/>
                  <a:ext cx="19050" cy="635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6855" name="Freeform 153"/>
                <p:cNvSpPr>
                  <a:spLocks/>
                </p:cNvSpPr>
                <p:nvPr/>
              </p:nvSpPr>
              <p:spPr bwMode="auto">
                <a:xfrm>
                  <a:off x="568325" y="2501900"/>
                  <a:ext cx="438150" cy="561975"/>
                </a:xfrm>
                <a:custGeom>
                  <a:avLst/>
                  <a:gdLst>
                    <a:gd name="T0" fmla="*/ 2147483647 w 276"/>
                    <a:gd name="T1" fmla="*/ 2147483647 h 354"/>
                    <a:gd name="T2" fmla="*/ 2147483647 w 276"/>
                    <a:gd name="T3" fmla="*/ 0 h 354"/>
                    <a:gd name="T4" fmla="*/ 0 w 276"/>
                    <a:gd name="T5" fmla="*/ 2147483647 h 354"/>
                    <a:gd name="T6" fmla="*/ 0 w 276"/>
                    <a:gd name="T7" fmla="*/ 2147483647 h 354"/>
                    <a:gd name="T8" fmla="*/ 2147483647 w 276"/>
                    <a:gd name="T9" fmla="*/ 2147483647 h 354"/>
                    <a:gd name="T10" fmla="*/ 2147483647 w 276"/>
                    <a:gd name="T11" fmla="*/ 2147483647 h 354"/>
                    <a:gd name="T12" fmla="*/ 0 60000 65536"/>
                    <a:gd name="T13" fmla="*/ 0 60000 65536"/>
                    <a:gd name="T14" fmla="*/ 0 60000 65536"/>
                    <a:gd name="T15" fmla="*/ 0 60000 65536"/>
                    <a:gd name="T16" fmla="*/ 0 60000 65536"/>
                    <a:gd name="T17" fmla="*/ 0 60000 65536"/>
                    <a:gd name="T18" fmla="*/ 0 w 276"/>
                    <a:gd name="T19" fmla="*/ 0 h 354"/>
                    <a:gd name="T20" fmla="*/ 276 w 276"/>
                    <a:gd name="T21" fmla="*/ 354 h 354"/>
                  </a:gdLst>
                  <a:ahLst/>
                  <a:cxnLst>
                    <a:cxn ang="T12">
                      <a:pos x="T0" y="T1"/>
                    </a:cxn>
                    <a:cxn ang="T13">
                      <a:pos x="T2" y="T3"/>
                    </a:cxn>
                    <a:cxn ang="T14">
                      <a:pos x="T4" y="T5"/>
                    </a:cxn>
                    <a:cxn ang="T15">
                      <a:pos x="T6" y="T7"/>
                    </a:cxn>
                    <a:cxn ang="T16">
                      <a:pos x="T8" y="T9"/>
                    </a:cxn>
                    <a:cxn ang="T17">
                      <a:pos x="T10" y="T11"/>
                    </a:cxn>
                  </a:cxnLst>
                  <a:rect l="T18" t="T19" r="T20" b="T21"/>
                  <a:pathLst>
                    <a:path w="276" h="354">
                      <a:moveTo>
                        <a:pt x="276" y="354"/>
                      </a:moveTo>
                      <a:lnTo>
                        <a:pt x="276" y="0"/>
                      </a:lnTo>
                      <a:lnTo>
                        <a:pt x="0" y="67"/>
                      </a:lnTo>
                      <a:lnTo>
                        <a:pt x="0" y="342"/>
                      </a:lnTo>
                      <a:lnTo>
                        <a:pt x="276" y="354"/>
                      </a:lnTo>
                      <a:close/>
                    </a:path>
                  </a:pathLst>
                </a:custGeom>
                <a:solidFill>
                  <a:srgbClr val="666666"/>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856" name="Freeform 154"/>
                <p:cNvSpPr>
                  <a:spLocks/>
                </p:cNvSpPr>
                <p:nvPr/>
              </p:nvSpPr>
              <p:spPr bwMode="auto">
                <a:xfrm>
                  <a:off x="1000125" y="2495550"/>
                  <a:ext cx="12700" cy="568325"/>
                </a:xfrm>
                <a:custGeom>
                  <a:avLst/>
                  <a:gdLst>
                    <a:gd name="T0" fmla="*/ 2147483647 w 8"/>
                    <a:gd name="T1" fmla="*/ 2147483647 h 358"/>
                    <a:gd name="T2" fmla="*/ 0 w 8"/>
                    <a:gd name="T3" fmla="*/ 2147483647 h 358"/>
                    <a:gd name="T4" fmla="*/ 0 w 8"/>
                    <a:gd name="T5" fmla="*/ 2147483647 h 358"/>
                    <a:gd name="T6" fmla="*/ 2147483647 w 8"/>
                    <a:gd name="T7" fmla="*/ 2147483647 h 358"/>
                    <a:gd name="T8" fmla="*/ 2147483647 w 8"/>
                    <a:gd name="T9" fmla="*/ 2147483647 h 358"/>
                    <a:gd name="T10" fmla="*/ 2147483647 w 8"/>
                    <a:gd name="T11" fmla="*/ 0 h 358"/>
                    <a:gd name="T12" fmla="*/ 2147483647 w 8"/>
                    <a:gd name="T13" fmla="*/ 2147483647 h 358"/>
                    <a:gd name="T14" fmla="*/ 2147483647 w 8"/>
                    <a:gd name="T15" fmla="*/ 0 h 358"/>
                    <a:gd name="T16" fmla="*/ 2147483647 w 8"/>
                    <a:gd name="T17" fmla="*/ 0 h 358"/>
                    <a:gd name="T18" fmla="*/ 0 w 8"/>
                    <a:gd name="T19" fmla="*/ 0 h 358"/>
                    <a:gd name="T20" fmla="*/ 0 w 8"/>
                    <a:gd name="T21" fmla="*/ 2147483647 h 358"/>
                    <a:gd name="T22" fmla="*/ 2147483647 w 8"/>
                    <a:gd name="T23" fmla="*/ 2147483647 h 35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358"/>
                    <a:gd name="T38" fmla="*/ 8 w 8"/>
                    <a:gd name="T39" fmla="*/ 358 h 35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358">
                      <a:moveTo>
                        <a:pt x="8" y="8"/>
                      </a:moveTo>
                      <a:lnTo>
                        <a:pt x="0" y="4"/>
                      </a:lnTo>
                      <a:lnTo>
                        <a:pt x="0" y="358"/>
                      </a:lnTo>
                      <a:lnTo>
                        <a:pt x="8" y="358"/>
                      </a:lnTo>
                      <a:lnTo>
                        <a:pt x="8" y="4"/>
                      </a:lnTo>
                      <a:lnTo>
                        <a:pt x="4" y="0"/>
                      </a:lnTo>
                      <a:lnTo>
                        <a:pt x="8" y="4"/>
                      </a:lnTo>
                      <a:lnTo>
                        <a:pt x="8" y="0"/>
                      </a:lnTo>
                      <a:lnTo>
                        <a:pt x="4" y="0"/>
                      </a:lnTo>
                      <a:lnTo>
                        <a:pt x="0" y="0"/>
                      </a:lnTo>
                      <a:lnTo>
                        <a:pt x="0" y="4"/>
                      </a:lnTo>
                      <a:lnTo>
                        <a:pt x="8" y="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857" name="Freeform 155"/>
                <p:cNvSpPr>
                  <a:spLocks/>
                </p:cNvSpPr>
                <p:nvPr/>
              </p:nvSpPr>
              <p:spPr bwMode="auto">
                <a:xfrm>
                  <a:off x="561975" y="2495550"/>
                  <a:ext cx="450850" cy="119063"/>
                </a:xfrm>
                <a:custGeom>
                  <a:avLst/>
                  <a:gdLst>
                    <a:gd name="T0" fmla="*/ 2147483647 w 284"/>
                    <a:gd name="T1" fmla="*/ 2147483647 h 75"/>
                    <a:gd name="T2" fmla="*/ 2147483647 w 284"/>
                    <a:gd name="T3" fmla="*/ 2147483647 h 75"/>
                    <a:gd name="T4" fmla="*/ 2147483647 w 284"/>
                    <a:gd name="T5" fmla="*/ 2147483647 h 75"/>
                    <a:gd name="T6" fmla="*/ 2147483647 w 284"/>
                    <a:gd name="T7" fmla="*/ 0 h 75"/>
                    <a:gd name="T8" fmla="*/ 2147483647 w 284"/>
                    <a:gd name="T9" fmla="*/ 2147483647 h 75"/>
                    <a:gd name="T10" fmla="*/ 0 w 284"/>
                    <a:gd name="T11" fmla="*/ 2147483647 h 75"/>
                    <a:gd name="T12" fmla="*/ 2147483647 w 284"/>
                    <a:gd name="T13" fmla="*/ 2147483647 h 75"/>
                    <a:gd name="T14" fmla="*/ 0 w 284"/>
                    <a:gd name="T15" fmla="*/ 2147483647 h 75"/>
                    <a:gd name="T16" fmla="*/ 0 w 284"/>
                    <a:gd name="T17" fmla="*/ 2147483647 h 75"/>
                    <a:gd name="T18" fmla="*/ 2147483647 w 284"/>
                    <a:gd name="T19" fmla="*/ 2147483647 h 75"/>
                    <a:gd name="T20" fmla="*/ 2147483647 w 284"/>
                    <a:gd name="T21" fmla="*/ 2147483647 h 75"/>
                    <a:gd name="T22" fmla="*/ 2147483647 w 284"/>
                    <a:gd name="T23" fmla="*/ 2147483647 h 7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84"/>
                    <a:gd name="T37" fmla="*/ 0 h 75"/>
                    <a:gd name="T38" fmla="*/ 284 w 284"/>
                    <a:gd name="T39" fmla="*/ 75 h 7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84" h="75">
                      <a:moveTo>
                        <a:pt x="12" y="71"/>
                      </a:moveTo>
                      <a:lnTo>
                        <a:pt x="8" y="75"/>
                      </a:lnTo>
                      <a:lnTo>
                        <a:pt x="284" y="8"/>
                      </a:lnTo>
                      <a:lnTo>
                        <a:pt x="280" y="0"/>
                      </a:lnTo>
                      <a:lnTo>
                        <a:pt x="4" y="63"/>
                      </a:lnTo>
                      <a:lnTo>
                        <a:pt x="0" y="71"/>
                      </a:lnTo>
                      <a:lnTo>
                        <a:pt x="4" y="63"/>
                      </a:lnTo>
                      <a:lnTo>
                        <a:pt x="0" y="67"/>
                      </a:lnTo>
                      <a:lnTo>
                        <a:pt x="0" y="71"/>
                      </a:lnTo>
                      <a:lnTo>
                        <a:pt x="4" y="75"/>
                      </a:lnTo>
                      <a:lnTo>
                        <a:pt x="8" y="75"/>
                      </a:lnTo>
                      <a:lnTo>
                        <a:pt x="12" y="71"/>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858" name="Freeform 156"/>
                <p:cNvSpPr>
                  <a:spLocks/>
                </p:cNvSpPr>
                <p:nvPr/>
              </p:nvSpPr>
              <p:spPr bwMode="auto">
                <a:xfrm>
                  <a:off x="561975" y="2608263"/>
                  <a:ext cx="19050" cy="442913"/>
                </a:xfrm>
                <a:custGeom>
                  <a:avLst/>
                  <a:gdLst>
                    <a:gd name="T0" fmla="*/ 2147483647 w 12"/>
                    <a:gd name="T1" fmla="*/ 2147483647 h 279"/>
                    <a:gd name="T2" fmla="*/ 2147483647 w 12"/>
                    <a:gd name="T3" fmla="*/ 2147483647 h 279"/>
                    <a:gd name="T4" fmla="*/ 2147483647 w 12"/>
                    <a:gd name="T5" fmla="*/ 0 h 279"/>
                    <a:gd name="T6" fmla="*/ 0 w 12"/>
                    <a:gd name="T7" fmla="*/ 0 h 279"/>
                    <a:gd name="T8" fmla="*/ 0 w 12"/>
                    <a:gd name="T9" fmla="*/ 2147483647 h 279"/>
                    <a:gd name="T10" fmla="*/ 2147483647 w 12"/>
                    <a:gd name="T11" fmla="*/ 2147483647 h 279"/>
                    <a:gd name="T12" fmla="*/ 0 w 12"/>
                    <a:gd name="T13" fmla="*/ 2147483647 h 279"/>
                    <a:gd name="T14" fmla="*/ 0 w 12"/>
                    <a:gd name="T15" fmla="*/ 2147483647 h 279"/>
                    <a:gd name="T16" fmla="*/ 2147483647 w 12"/>
                    <a:gd name="T17" fmla="*/ 2147483647 h 279"/>
                    <a:gd name="T18" fmla="*/ 2147483647 w 12"/>
                    <a:gd name="T19" fmla="*/ 2147483647 h 279"/>
                    <a:gd name="T20" fmla="*/ 2147483647 w 12"/>
                    <a:gd name="T21" fmla="*/ 2147483647 h 279"/>
                    <a:gd name="T22" fmla="*/ 2147483647 w 12"/>
                    <a:gd name="T23" fmla="*/ 2147483647 h 27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279"/>
                    <a:gd name="T38" fmla="*/ 12 w 12"/>
                    <a:gd name="T39" fmla="*/ 279 h 27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279">
                      <a:moveTo>
                        <a:pt x="4" y="271"/>
                      </a:moveTo>
                      <a:lnTo>
                        <a:pt x="12" y="275"/>
                      </a:lnTo>
                      <a:lnTo>
                        <a:pt x="12" y="0"/>
                      </a:lnTo>
                      <a:lnTo>
                        <a:pt x="0" y="0"/>
                      </a:lnTo>
                      <a:lnTo>
                        <a:pt x="0" y="275"/>
                      </a:lnTo>
                      <a:lnTo>
                        <a:pt x="4" y="279"/>
                      </a:lnTo>
                      <a:lnTo>
                        <a:pt x="0" y="275"/>
                      </a:lnTo>
                      <a:lnTo>
                        <a:pt x="0" y="279"/>
                      </a:lnTo>
                      <a:lnTo>
                        <a:pt x="4" y="279"/>
                      </a:lnTo>
                      <a:lnTo>
                        <a:pt x="8" y="279"/>
                      </a:lnTo>
                      <a:lnTo>
                        <a:pt x="12" y="275"/>
                      </a:lnTo>
                      <a:lnTo>
                        <a:pt x="4" y="271"/>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859" name="Freeform 157"/>
                <p:cNvSpPr>
                  <a:spLocks/>
                </p:cNvSpPr>
                <p:nvPr/>
              </p:nvSpPr>
              <p:spPr bwMode="auto">
                <a:xfrm>
                  <a:off x="568325" y="3038475"/>
                  <a:ext cx="444500" cy="31750"/>
                </a:xfrm>
                <a:custGeom>
                  <a:avLst/>
                  <a:gdLst>
                    <a:gd name="T0" fmla="*/ 2147483647 w 280"/>
                    <a:gd name="T1" fmla="*/ 2147483647 h 20"/>
                    <a:gd name="T2" fmla="*/ 2147483647 w 280"/>
                    <a:gd name="T3" fmla="*/ 2147483647 h 20"/>
                    <a:gd name="T4" fmla="*/ 0 w 280"/>
                    <a:gd name="T5" fmla="*/ 0 h 20"/>
                    <a:gd name="T6" fmla="*/ 0 w 280"/>
                    <a:gd name="T7" fmla="*/ 2147483647 h 20"/>
                    <a:gd name="T8" fmla="*/ 2147483647 w 280"/>
                    <a:gd name="T9" fmla="*/ 2147483647 h 20"/>
                    <a:gd name="T10" fmla="*/ 2147483647 w 280"/>
                    <a:gd name="T11" fmla="*/ 2147483647 h 20"/>
                    <a:gd name="T12" fmla="*/ 2147483647 w 280"/>
                    <a:gd name="T13" fmla="*/ 2147483647 h 20"/>
                    <a:gd name="T14" fmla="*/ 2147483647 w 280"/>
                    <a:gd name="T15" fmla="*/ 2147483647 h 20"/>
                    <a:gd name="T16" fmla="*/ 2147483647 w 280"/>
                    <a:gd name="T17" fmla="*/ 2147483647 h 20"/>
                    <a:gd name="T18" fmla="*/ 2147483647 w 280"/>
                    <a:gd name="T19" fmla="*/ 2147483647 h 20"/>
                    <a:gd name="T20" fmla="*/ 2147483647 w 280"/>
                    <a:gd name="T21" fmla="*/ 2147483647 h 20"/>
                    <a:gd name="T22" fmla="*/ 2147483647 w 280"/>
                    <a:gd name="T23" fmla="*/ 2147483647 h 2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80"/>
                    <a:gd name="T37" fmla="*/ 0 h 20"/>
                    <a:gd name="T38" fmla="*/ 280 w 280"/>
                    <a:gd name="T39" fmla="*/ 20 h 2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80" h="20">
                      <a:moveTo>
                        <a:pt x="272" y="16"/>
                      </a:moveTo>
                      <a:lnTo>
                        <a:pt x="276" y="12"/>
                      </a:lnTo>
                      <a:lnTo>
                        <a:pt x="0" y="0"/>
                      </a:lnTo>
                      <a:lnTo>
                        <a:pt x="0" y="8"/>
                      </a:lnTo>
                      <a:lnTo>
                        <a:pt x="276" y="20"/>
                      </a:lnTo>
                      <a:lnTo>
                        <a:pt x="280" y="16"/>
                      </a:lnTo>
                      <a:lnTo>
                        <a:pt x="276" y="20"/>
                      </a:lnTo>
                      <a:lnTo>
                        <a:pt x="280" y="20"/>
                      </a:lnTo>
                      <a:lnTo>
                        <a:pt x="280" y="16"/>
                      </a:lnTo>
                      <a:lnTo>
                        <a:pt x="280" y="12"/>
                      </a:lnTo>
                      <a:lnTo>
                        <a:pt x="276" y="12"/>
                      </a:lnTo>
                      <a:lnTo>
                        <a:pt x="272" y="16"/>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860" name="Freeform 158"/>
                <p:cNvSpPr>
                  <a:spLocks/>
                </p:cNvSpPr>
                <p:nvPr/>
              </p:nvSpPr>
              <p:spPr bwMode="auto">
                <a:xfrm>
                  <a:off x="1000125" y="2495550"/>
                  <a:ext cx="12700" cy="568325"/>
                </a:xfrm>
                <a:custGeom>
                  <a:avLst/>
                  <a:gdLst>
                    <a:gd name="T0" fmla="*/ 2147483647 w 8"/>
                    <a:gd name="T1" fmla="*/ 0 h 358"/>
                    <a:gd name="T2" fmla="*/ 0 w 8"/>
                    <a:gd name="T3" fmla="*/ 2147483647 h 358"/>
                    <a:gd name="T4" fmla="*/ 0 w 8"/>
                    <a:gd name="T5" fmla="*/ 2147483647 h 358"/>
                    <a:gd name="T6" fmla="*/ 2147483647 w 8"/>
                    <a:gd name="T7" fmla="*/ 2147483647 h 358"/>
                    <a:gd name="T8" fmla="*/ 2147483647 w 8"/>
                    <a:gd name="T9" fmla="*/ 2147483647 h 358"/>
                    <a:gd name="T10" fmla="*/ 2147483647 w 8"/>
                    <a:gd name="T11" fmla="*/ 2147483647 h 358"/>
                    <a:gd name="T12" fmla="*/ 2147483647 w 8"/>
                    <a:gd name="T13" fmla="*/ 2147483647 h 358"/>
                    <a:gd name="T14" fmla="*/ 2147483647 w 8"/>
                    <a:gd name="T15" fmla="*/ 0 h 358"/>
                    <a:gd name="T16" fmla="*/ 2147483647 w 8"/>
                    <a:gd name="T17" fmla="*/ 0 h 358"/>
                    <a:gd name="T18" fmla="*/ 0 w 8"/>
                    <a:gd name="T19" fmla="*/ 0 h 358"/>
                    <a:gd name="T20" fmla="*/ 0 w 8"/>
                    <a:gd name="T21" fmla="*/ 2147483647 h 358"/>
                    <a:gd name="T22" fmla="*/ 2147483647 w 8"/>
                    <a:gd name="T23" fmla="*/ 0 h 35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358"/>
                    <a:gd name="T38" fmla="*/ 8 w 8"/>
                    <a:gd name="T39" fmla="*/ 358 h 35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358">
                      <a:moveTo>
                        <a:pt x="8" y="0"/>
                      </a:moveTo>
                      <a:lnTo>
                        <a:pt x="0" y="4"/>
                      </a:lnTo>
                      <a:lnTo>
                        <a:pt x="0" y="358"/>
                      </a:lnTo>
                      <a:lnTo>
                        <a:pt x="8" y="358"/>
                      </a:lnTo>
                      <a:lnTo>
                        <a:pt x="8" y="4"/>
                      </a:lnTo>
                      <a:lnTo>
                        <a:pt x="4" y="8"/>
                      </a:lnTo>
                      <a:lnTo>
                        <a:pt x="8" y="4"/>
                      </a:lnTo>
                      <a:lnTo>
                        <a:pt x="8" y="0"/>
                      </a:lnTo>
                      <a:lnTo>
                        <a:pt x="4" y="0"/>
                      </a:lnTo>
                      <a:lnTo>
                        <a:pt x="0" y="0"/>
                      </a:lnTo>
                      <a:lnTo>
                        <a:pt x="0" y="4"/>
                      </a:lnTo>
                      <a:lnTo>
                        <a:pt x="8"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861" name="Freeform 159"/>
                <p:cNvSpPr>
                  <a:spLocks/>
                </p:cNvSpPr>
                <p:nvPr/>
              </p:nvSpPr>
              <p:spPr bwMode="auto">
                <a:xfrm>
                  <a:off x="1082675" y="2570163"/>
                  <a:ext cx="19050" cy="444500"/>
                </a:xfrm>
                <a:custGeom>
                  <a:avLst/>
                  <a:gdLst>
                    <a:gd name="T0" fmla="*/ 2147483647 w 12"/>
                    <a:gd name="T1" fmla="*/ 2147483647 h 280"/>
                    <a:gd name="T2" fmla="*/ 2147483647 w 12"/>
                    <a:gd name="T3" fmla="*/ 2147483647 h 280"/>
                    <a:gd name="T4" fmla="*/ 2147483647 w 12"/>
                    <a:gd name="T5" fmla="*/ 0 h 280"/>
                    <a:gd name="T6" fmla="*/ 0 w 12"/>
                    <a:gd name="T7" fmla="*/ 0 h 280"/>
                    <a:gd name="T8" fmla="*/ 0 w 12"/>
                    <a:gd name="T9" fmla="*/ 2147483647 h 280"/>
                    <a:gd name="T10" fmla="*/ 2147483647 w 12"/>
                    <a:gd name="T11" fmla="*/ 2147483647 h 280"/>
                    <a:gd name="T12" fmla="*/ 0 w 12"/>
                    <a:gd name="T13" fmla="*/ 2147483647 h 280"/>
                    <a:gd name="T14" fmla="*/ 2147483647 w 12"/>
                    <a:gd name="T15" fmla="*/ 2147483647 h 280"/>
                    <a:gd name="T16" fmla="*/ 2147483647 w 12"/>
                    <a:gd name="T17" fmla="*/ 2147483647 h 280"/>
                    <a:gd name="T18" fmla="*/ 2147483647 w 12"/>
                    <a:gd name="T19" fmla="*/ 2147483647 h 280"/>
                    <a:gd name="T20" fmla="*/ 2147483647 w 12"/>
                    <a:gd name="T21" fmla="*/ 2147483647 h 280"/>
                    <a:gd name="T22" fmla="*/ 2147483647 w 12"/>
                    <a:gd name="T23" fmla="*/ 2147483647 h 28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280"/>
                    <a:gd name="T38" fmla="*/ 12 w 12"/>
                    <a:gd name="T39" fmla="*/ 280 h 28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280">
                      <a:moveTo>
                        <a:pt x="8" y="280"/>
                      </a:moveTo>
                      <a:lnTo>
                        <a:pt x="12" y="276"/>
                      </a:lnTo>
                      <a:lnTo>
                        <a:pt x="12" y="0"/>
                      </a:lnTo>
                      <a:lnTo>
                        <a:pt x="0" y="0"/>
                      </a:lnTo>
                      <a:lnTo>
                        <a:pt x="0" y="276"/>
                      </a:lnTo>
                      <a:lnTo>
                        <a:pt x="4" y="272"/>
                      </a:lnTo>
                      <a:lnTo>
                        <a:pt x="0" y="276"/>
                      </a:lnTo>
                      <a:lnTo>
                        <a:pt x="4" y="280"/>
                      </a:lnTo>
                      <a:lnTo>
                        <a:pt x="8" y="280"/>
                      </a:lnTo>
                      <a:lnTo>
                        <a:pt x="12" y="280"/>
                      </a:lnTo>
                      <a:lnTo>
                        <a:pt x="12" y="276"/>
                      </a:lnTo>
                      <a:lnTo>
                        <a:pt x="8" y="28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862" name="Freeform 160"/>
                <p:cNvSpPr>
                  <a:spLocks/>
                </p:cNvSpPr>
                <p:nvPr/>
              </p:nvSpPr>
              <p:spPr bwMode="auto">
                <a:xfrm>
                  <a:off x="1000125" y="3001963"/>
                  <a:ext cx="95250" cy="68263"/>
                </a:xfrm>
                <a:custGeom>
                  <a:avLst/>
                  <a:gdLst>
                    <a:gd name="T0" fmla="*/ 0 w 60"/>
                    <a:gd name="T1" fmla="*/ 2147483647 h 43"/>
                    <a:gd name="T2" fmla="*/ 2147483647 w 60"/>
                    <a:gd name="T3" fmla="*/ 2147483647 h 43"/>
                    <a:gd name="T4" fmla="*/ 2147483647 w 60"/>
                    <a:gd name="T5" fmla="*/ 2147483647 h 43"/>
                    <a:gd name="T6" fmla="*/ 2147483647 w 60"/>
                    <a:gd name="T7" fmla="*/ 0 h 43"/>
                    <a:gd name="T8" fmla="*/ 2147483647 w 60"/>
                    <a:gd name="T9" fmla="*/ 2147483647 h 43"/>
                    <a:gd name="T10" fmla="*/ 2147483647 w 60"/>
                    <a:gd name="T11" fmla="*/ 2147483647 h 43"/>
                    <a:gd name="T12" fmla="*/ 2147483647 w 60"/>
                    <a:gd name="T13" fmla="*/ 2147483647 h 43"/>
                    <a:gd name="T14" fmla="*/ 0 w 60"/>
                    <a:gd name="T15" fmla="*/ 2147483647 h 43"/>
                    <a:gd name="T16" fmla="*/ 0 w 60"/>
                    <a:gd name="T17" fmla="*/ 2147483647 h 43"/>
                    <a:gd name="T18" fmla="*/ 2147483647 w 60"/>
                    <a:gd name="T19" fmla="*/ 2147483647 h 43"/>
                    <a:gd name="T20" fmla="*/ 2147483647 w 60"/>
                    <a:gd name="T21" fmla="*/ 2147483647 h 43"/>
                    <a:gd name="T22" fmla="*/ 0 w 60"/>
                    <a:gd name="T23" fmla="*/ 2147483647 h 4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60"/>
                    <a:gd name="T37" fmla="*/ 0 h 43"/>
                    <a:gd name="T38" fmla="*/ 60 w 60"/>
                    <a:gd name="T39" fmla="*/ 43 h 4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60" h="43">
                      <a:moveTo>
                        <a:pt x="0" y="39"/>
                      </a:moveTo>
                      <a:lnTo>
                        <a:pt x="8" y="43"/>
                      </a:lnTo>
                      <a:lnTo>
                        <a:pt x="60" y="8"/>
                      </a:lnTo>
                      <a:lnTo>
                        <a:pt x="56" y="0"/>
                      </a:lnTo>
                      <a:lnTo>
                        <a:pt x="4" y="35"/>
                      </a:lnTo>
                      <a:lnTo>
                        <a:pt x="8" y="39"/>
                      </a:lnTo>
                      <a:lnTo>
                        <a:pt x="4" y="35"/>
                      </a:lnTo>
                      <a:lnTo>
                        <a:pt x="0" y="39"/>
                      </a:lnTo>
                      <a:lnTo>
                        <a:pt x="0" y="43"/>
                      </a:lnTo>
                      <a:lnTo>
                        <a:pt x="4" y="43"/>
                      </a:lnTo>
                      <a:lnTo>
                        <a:pt x="8" y="43"/>
                      </a:lnTo>
                      <a:lnTo>
                        <a:pt x="0" y="39"/>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863" name="Freeform 161"/>
                <p:cNvSpPr>
                  <a:spLocks/>
                </p:cNvSpPr>
                <p:nvPr/>
              </p:nvSpPr>
              <p:spPr bwMode="auto">
                <a:xfrm>
                  <a:off x="593725" y="2570163"/>
                  <a:ext cx="366713" cy="412750"/>
                </a:xfrm>
                <a:custGeom>
                  <a:avLst/>
                  <a:gdLst>
                    <a:gd name="T0" fmla="*/ 2147483647 w 231"/>
                    <a:gd name="T1" fmla="*/ 2147483647 h 260"/>
                    <a:gd name="T2" fmla="*/ 2147483647 w 231"/>
                    <a:gd name="T3" fmla="*/ 0 h 260"/>
                    <a:gd name="T4" fmla="*/ 0 w 231"/>
                    <a:gd name="T5" fmla="*/ 2147483647 h 260"/>
                    <a:gd name="T6" fmla="*/ 0 w 231"/>
                    <a:gd name="T7" fmla="*/ 2147483647 h 260"/>
                    <a:gd name="T8" fmla="*/ 2147483647 w 231"/>
                    <a:gd name="T9" fmla="*/ 2147483647 h 260"/>
                    <a:gd name="T10" fmla="*/ 2147483647 w 231"/>
                    <a:gd name="T11" fmla="*/ 2147483647 h 260"/>
                    <a:gd name="T12" fmla="*/ 0 60000 65536"/>
                    <a:gd name="T13" fmla="*/ 0 60000 65536"/>
                    <a:gd name="T14" fmla="*/ 0 60000 65536"/>
                    <a:gd name="T15" fmla="*/ 0 60000 65536"/>
                    <a:gd name="T16" fmla="*/ 0 60000 65536"/>
                    <a:gd name="T17" fmla="*/ 0 60000 65536"/>
                    <a:gd name="T18" fmla="*/ 0 w 231"/>
                    <a:gd name="T19" fmla="*/ 0 h 260"/>
                    <a:gd name="T20" fmla="*/ 231 w 231"/>
                    <a:gd name="T21" fmla="*/ 260 h 260"/>
                  </a:gdLst>
                  <a:ahLst/>
                  <a:cxnLst>
                    <a:cxn ang="T12">
                      <a:pos x="T0" y="T1"/>
                    </a:cxn>
                    <a:cxn ang="T13">
                      <a:pos x="T2" y="T3"/>
                    </a:cxn>
                    <a:cxn ang="T14">
                      <a:pos x="T4" y="T5"/>
                    </a:cxn>
                    <a:cxn ang="T15">
                      <a:pos x="T6" y="T7"/>
                    </a:cxn>
                    <a:cxn ang="T16">
                      <a:pos x="T8" y="T9"/>
                    </a:cxn>
                    <a:cxn ang="T17">
                      <a:pos x="T10" y="T11"/>
                    </a:cxn>
                  </a:cxnLst>
                  <a:rect l="T18" t="T19" r="T20" b="T21"/>
                  <a:pathLst>
                    <a:path w="231" h="260">
                      <a:moveTo>
                        <a:pt x="231" y="260"/>
                      </a:moveTo>
                      <a:lnTo>
                        <a:pt x="231" y="0"/>
                      </a:lnTo>
                      <a:lnTo>
                        <a:pt x="0" y="52"/>
                      </a:lnTo>
                      <a:lnTo>
                        <a:pt x="0" y="260"/>
                      </a:lnTo>
                      <a:lnTo>
                        <a:pt x="231" y="26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864" name="Freeform 162"/>
                <p:cNvSpPr>
                  <a:spLocks/>
                </p:cNvSpPr>
                <p:nvPr/>
              </p:nvSpPr>
              <p:spPr bwMode="auto">
                <a:xfrm>
                  <a:off x="954088" y="2563813"/>
                  <a:ext cx="12700" cy="419100"/>
                </a:xfrm>
                <a:custGeom>
                  <a:avLst/>
                  <a:gdLst>
                    <a:gd name="T0" fmla="*/ 2147483647 w 8"/>
                    <a:gd name="T1" fmla="*/ 2147483647 h 264"/>
                    <a:gd name="T2" fmla="*/ 0 w 8"/>
                    <a:gd name="T3" fmla="*/ 2147483647 h 264"/>
                    <a:gd name="T4" fmla="*/ 0 w 8"/>
                    <a:gd name="T5" fmla="*/ 2147483647 h 264"/>
                    <a:gd name="T6" fmla="*/ 2147483647 w 8"/>
                    <a:gd name="T7" fmla="*/ 2147483647 h 264"/>
                    <a:gd name="T8" fmla="*/ 2147483647 w 8"/>
                    <a:gd name="T9" fmla="*/ 2147483647 h 264"/>
                    <a:gd name="T10" fmla="*/ 2147483647 w 8"/>
                    <a:gd name="T11" fmla="*/ 0 h 264"/>
                    <a:gd name="T12" fmla="*/ 2147483647 w 8"/>
                    <a:gd name="T13" fmla="*/ 2147483647 h 264"/>
                    <a:gd name="T14" fmla="*/ 2147483647 w 8"/>
                    <a:gd name="T15" fmla="*/ 0 h 264"/>
                    <a:gd name="T16" fmla="*/ 2147483647 w 8"/>
                    <a:gd name="T17" fmla="*/ 0 h 264"/>
                    <a:gd name="T18" fmla="*/ 0 w 8"/>
                    <a:gd name="T19" fmla="*/ 0 h 264"/>
                    <a:gd name="T20" fmla="*/ 0 w 8"/>
                    <a:gd name="T21" fmla="*/ 2147483647 h 264"/>
                    <a:gd name="T22" fmla="*/ 2147483647 w 8"/>
                    <a:gd name="T23" fmla="*/ 2147483647 h 26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264"/>
                    <a:gd name="T38" fmla="*/ 8 w 8"/>
                    <a:gd name="T39" fmla="*/ 264 h 26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264">
                      <a:moveTo>
                        <a:pt x="4" y="8"/>
                      </a:moveTo>
                      <a:lnTo>
                        <a:pt x="0" y="4"/>
                      </a:lnTo>
                      <a:lnTo>
                        <a:pt x="0" y="264"/>
                      </a:lnTo>
                      <a:lnTo>
                        <a:pt x="8" y="264"/>
                      </a:lnTo>
                      <a:lnTo>
                        <a:pt x="8" y="4"/>
                      </a:lnTo>
                      <a:lnTo>
                        <a:pt x="4" y="0"/>
                      </a:lnTo>
                      <a:lnTo>
                        <a:pt x="8" y="4"/>
                      </a:lnTo>
                      <a:lnTo>
                        <a:pt x="8" y="0"/>
                      </a:lnTo>
                      <a:lnTo>
                        <a:pt x="4" y="0"/>
                      </a:lnTo>
                      <a:lnTo>
                        <a:pt x="0" y="0"/>
                      </a:lnTo>
                      <a:lnTo>
                        <a:pt x="0" y="4"/>
                      </a:lnTo>
                      <a:lnTo>
                        <a:pt x="4" y="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865" name="Freeform 163"/>
                <p:cNvSpPr>
                  <a:spLocks/>
                </p:cNvSpPr>
                <p:nvPr/>
              </p:nvSpPr>
              <p:spPr bwMode="auto">
                <a:xfrm>
                  <a:off x="587375" y="2563813"/>
                  <a:ext cx="373063" cy="93663"/>
                </a:xfrm>
                <a:custGeom>
                  <a:avLst/>
                  <a:gdLst>
                    <a:gd name="T0" fmla="*/ 2147483647 w 235"/>
                    <a:gd name="T1" fmla="*/ 2147483647 h 59"/>
                    <a:gd name="T2" fmla="*/ 2147483647 w 235"/>
                    <a:gd name="T3" fmla="*/ 2147483647 h 59"/>
                    <a:gd name="T4" fmla="*/ 2147483647 w 235"/>
                    <a:gd name="T5" fmla="*/ 2147483647 h 59"/>
                    <a:gd name="T6" fmla="*/ 2147483647 w 235"/>
                    <a:gd name="T7" fmla="*/ 0 h 59"/>
                    <a:gd name="T8" fmla="*/ 2147483647 w 235"/>
                    <a:gd name="T9" fmla="*/ 2147483647 h 59"/>
                    <a:gd name="T10" fmla="*/ 0 w 235"/>
                    <a:gd name="T11" fmla="*/ 2147483647 h 59"/>
                    <a:gd name="T12" fmla="*/ 2147483647 w 235"/>
                    <a:gd name="T13" fmla="*/ 2147483647 h 59"/>
                    <a:gd name="T14" fmla="*/ 0 w 235"/>
                    <a:gd name="T15" fmla="*/ 2147483647 h 59"/>
                    <a:gd name="T16" fmla="*/ 0 w 235"/>
                    <a:gd name="T17" fmla="*/ 2147483647 h 59"/>
                    <a:gd name="T18" fmla="*/ 0 w 235"/>
                    <a:gd name="T19" fmla="*/ 2147483647 h 59"/>
                    <a:gd name="T20" fmla="*/ 2147483647 w 235"/>
                    <a:gd name="T21" fmla="*/ 2147483647 h 59"/>
                    <a:gd name="T22" fmla="*/ 2147483647 w 235"/>
                    <a:gd name="T23" fmla="*/ 2147483647 h 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35"/>
                    <a:gd name="T37" fmla="*/ 0 h 59"/>
                    <a:gd name="T38" fmla="*/ 235 w 235"/>
                    <a:gd name="T39" fmla="*/ 59 h 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35" h="59">
                      <a:moveTo>
                        <a:pt x="8" y="56"/>
                      </a:moveTo>
                      <a:lnTo>
                        <a:pt x="4" y="59"/>
                      </a:lnTo>
                      <a:lnTo>
                        <a:pt x="235" y="8"/>
                      </a:lnTo>
                      <a:lnTo>
                        <a:pt x="235" y="0"/>
                      </a:lnTo>
                      <a:lnTo>
                        <a:pt x="4" y="48"/>
                      </a:lnTo>
                      <a:lnTo>
                        <a:pt x="0" y="56"/>
                      </a:lnTo>
                      <a:lnTo>
                        <a:pt x="4" y="48"/>
                      </a:lnTo>
                      <a:lnTo>
                        <a:pt x="0" y="52"/>
                      </a:lnTo>
                      <a:lnTo>
                        <a:pt x="0" y="56"/>
                      </a:lnTo>
                      <a:lnTo>
                        <a:pt x="4" y="59"/>
                      </a:lnTo>
                      <a:lnTo>
                        <a:pt x="8" y="56"/>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866" name="Freeform 164"/>
                <p:cNvSpPr>
                  <a:spLocks/>
                </p:cNvSpPr>
                <p:nvPr/>
              </p:nvSpPr>
              <p:spPr bwMode="auto">
                <a:xfrm>
                  <a:off x="587375" y="2652713"/>
                  <a:ext cx="12700" cy="336550"/>
                </a:xfrm>
                <a:custGeom>
                  <a:avLst/>
                  <a:gdLst>
                    <a:gd name="T0" fmla="*/ 2147483647 w 8"/>
                    <a:gd name="T1" fmla="*/ 2147483647 h 212"/>
                    <a:gd name="T2" fmla="*/ 2147483647 w 8"/>
                    <a:gd name="T3" fmla="*/ 2147483647 h 212"/>
                    <a:gd name="T4" fmla="*/ 2147483647 w 8"/>
                    <a:gd name="T5" fmla="*/ 0 h 212"/>
                    <a:gd name="T6" fmla="*/ 0 w 8"/>
                    <a:gd name="T7" fmla="*/ 0 h 212"/>
                    <a:gd name="T8" fmla="*/ 0 w 8"/>
                    <a:gd name="T9" fmla="*/ 2147483647 h 212"/>
                    <a:gd name="T10" fmla="*/ 2147483647 w 8"/>
                    <a:gd name="T11" fmla="*/ 2147483647 h 212"/>
                    <a:gd name="T12" fmla="*/ 0 w 8"/>
                    <a:gd name="T13" fmla="*/ 2147483647 h 212"/>
                    <a:gd name="T14" fmla="*/ 0 w 8"/>
                    <a:gd name="T15" fmla="*/ 2147483647 h 212"/>
                    <a:gd name="T16" fmla="*/ 2147483647 w 8"/>
                    <a:gd name="T17" fmla="*/ 2147483647 h 212"/>
                    <a:gd name="T18" fmla="*/ 2147483647 w 8"/>
                    <a:gd name="T19" fmla="*/ 2147483647 h 212"/>
                    <a:gd name="T20" fmla="*/ 2147483647 w 8"/>
                    <a:gd name="T21" fmla="*/ 2147483647 h 212"/>
                    <a:gd name="T22" fmla="*/ 2147483647 w 8"/>
                    <a:gd name="T23" fmla="*/ 2147483647 h 21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212"/>
                    <a:gd name="T38" fmla="*/ 8 w 8"/>
                    <a:gd name="T39" fmla="*/ 212 h 21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212">
                      <a:moveTo>
                        <a:pt x="4" y="200"/>
                      </a:moveTo>
                      <a:lnTo>
                        <a:pt x="8" y="208"/>
                      </a:lnTo>
                      <a:lnTo>
                        <a:pt x="8" y="0"/>
                      </a:lnTo>
                      <a:lnTo>
                        <a:pt x="0" y="0"/>
                      </a:lnTo>
                      <a:lnTo>
                        <a:pt x="0" y="208"/>
                      </a:lnTo>
                      <a:lnTo>
                        <a:pt x="4" y="212"/>
                      </a:lnTo>
                      <a:lnTo>
                        <a:pt x="0" y="208"/>
                      </a:lnTo>
                      <a:lnTo>
                        <a:pt x="0" y="212"/>
                      </a:lnTo>
                      <a:lnTo>
                        <a:pt x="4" y="212"/>
                      </a:lnTo>
                      <a:lnTo>
                        <a:pt x="8" y="212"/>
                      </a:lnTo>
                      <a:lnTo>
                        <a:pt x="8" y="208"/>
                      </a:lnTo>
                      <a:lnTo>
                        <a:pt x="4" y="20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867" name="Freeform 165"/>
                <p:cNvSpPr>
                  <a:spLocks/>
                </p:cNvSpPr>
                <p:nvPr/>
              </p:nvSpPr>
              <p:spPr bwMode="auto">
                <a:xfrm>
                  <a:off x="593725" y="2970213"/>
                  <a:ext cx="373063" cy="19050"/>
                </a:xfrm>
                <a:custGeom>
                  <a:avLst/>
                  <a:gdLst>
                    <a:gd name="T0" fmla="*/ 2147483647 w 235"/>
                    <a:gd name="T1" fmla="*/ 2147483647 h 12"/>
                    <a:gd name="T2" fmla="*/ 2147483647 w 235"/>
                    <a:gd name="T3" fmla="*/ 2147483647 h 12"/>
                    <a:gd name="T4" fmla="*/ 0 w 235"/>
                    <a:gd name="T5" fmla="*/ 0 h 12"/>
                    <a:gd name="T6" fmla="*/ 0 w 235"/>
                    <a:gd name="T7" fmla="*/ 2147483647 h 12"/>
                    <a:gd name="T8" fmla="*/ 2147483647 w 235"/>
                    <a:gd name="T9" fmla="*/ 2147483647 h 12"/>
                    <a:gd name="T10" fmla="*/ 2147483647 w 235"/>
                    <a:gd name="T11" fmla="*/ 2147483647 h 12"/>
                    <a:gd name="T12" fmla="*/ 2147483647 w 235"/>
                    <a:gd name="T13" fmla="*/ 2147483647 h 12"/>
                    <a:gd name="T14" fmla="*/ 2147483647 w 235"/>
                    <a:gd name="T15" fmla="*/ 2147483647 h 12"/>
                    <a:gd name="T16" fmla="*/ 2147483647 w 235"/>
                    <a:gd name="T17" fmla="*/ 2147483647 h 12"/>
                    <a:gd name="T18" fmla="*/ 2147483647 w 235"/>
                    <a:gd name="T19" fmla="*/ 2147483647 h 12"/>
                    <a:gd name="T20" fmla="*/ 2147483647 w 235"/>
                    <a:gd name="T21" fmla="*/ 2147483647 h 12"/>
                    <a:gd name="T22" fmla="*/ 2147483647 w 235"/>
                    <a:gd name="T23" fmla="*/ 2147483647 h 1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35"/>
                    <a:gd name="T37" fmla="*/ 0 h 12"/>
                    <a:gd name="T38" fmla="*/ 235 w 235"/>
                    <a:gd name="T39" fmla="*/ 12 h 1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35" h="12">
                      <a:moveTo>
                        <a:pt x="227" y="8"/>
                      </a:moveTo>
                      <a:lnTo>
                        <a:pt x="231" y="4"/>
                      </a:lnTo>
                      <a:lnTo>
                        <a:pt x="0" y="0"/>
                      </a:lnTo>
                      <a:lnTo>
                        <a:pt x="0" y="12"/>
                      </a:lnTo>
                      <a:lnTo>
                        <a:pt x="231" y="12"/>
                      </a:lnTo>
                      <a:lnTo>
                        <a:pt x="235" y="8"/>
                      </a:lnTo>
                      <a:lnTo>
                        <a:pt x="231" y="12"/>
                      </a:lnTo>
                      <a:lnTo>
                        <a:pt x="235" y="12"/>
                      </a:lnTo>
                      <a:lnTo>
                        <a:pt x="235" y="8"/>
                      </a:lnTo>
                      <a:lnTo>
                        <a:pt x="235" y="4"/>
                      </a:lnTo>
                      <a:lnTo>
                        <a:pt x="231" y="4"/>
                      </a:lnTo>
                      <a:lnTo>
                        <a:pt x="227" y="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868" name="Freeform 166"/>
                <p:cNvSpPr>
                  <a:spLocks/>
                </p:cNvSpPr>
                <p:nvPr/>
              </p:nvSpPr>
              <p:spPr bwMode="auto">
                <a:xfrm>
                  <a:off x="973138" y="3070225"/>
                  <a:ext cx="52388" cy="19050"/>
                </a:xfrm>
                <a:custGeom>
                  <a:avLst/>
                  <a:gdLst>
                    <a:gd name="T0" fmla="*/ 2147483647 w 33"/>
                    <a:gd name="T1" fmla="*/ 2147483647 h 12"/>
                    <a:gd name="T2" fmla="*/ 2147483647 w 33"/>
                    <a:gd name="T3" fmla="*/ 0 h 12"/>
                    <a:gd name="T4" fmla="*/ 0 w 33"/>
                    <a:gd name="T5" fmla="*/ 2147483647 h 12"/>
                    <a:gd name="T6" fmla="*/ 2147483647 w 33"/>
                    <a:gd name="T7" fmla="*/ 2147483647 h 12"/>
                    <a:gd name="T8" fmla="*/ 2147483647 w 33"/>
                    <a:gd name="T9" fmla="*/ 2147483647 h 12"/>
                    <a:gd name="T10" fmla="*/ 2147483647 w 33"/>
                    <a:gd name="T11" fmla="*/ 2147483647 h 12"/>
                    <a:gd name="T12" fmla="*/ 2147483647 w 33"/>
                    <a:gd name="T13" fmla="*/ 2147483647 h 12"/>
                    <a:gd name="T14" fmla="*/ 2147483647 w 33"/>
                    <a:gd name="T15" fmla="*/ 2147483647 h 12"/>
                    <a:gd name="T16" fmla="*/ 2147483647 w 33"/>
                    <a:gd name="T17" fmla="*/ 2147483647 h 12"/>
                    <a:gd name="T18" fmla="*/ 2147483647 w 33"/>
                    <a:gd name="T19" fmla="*/ 2147483647 h 12"/>
                    <a:gd name="T20" fmla="*/ 2147483647 w 33"/>
                    <a:gd name="T21" fmla="*/ 0 h 12"/>
                    <a:gd name="T22" fmla="*/ 2147483647 w 33"/>
                    <a:gd name="T23" fmla="*/ 2147483647 h 1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3"/>
                    <a:gd name="T37" fmla="*/ 0 h 12"/>
                    <a:gd name="T38" fmla="*/ 33 w 33"/>
                    <a:gd name="T39" fmla="*/ 12 h 1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3" h="12">
                      <a:moveTo>
                        <a:pt x="25" y="4"/>
                      </a:moveTo>
                      <a:lnTo>
                        <a:pt x="29" y="0"/>
                      </a:lnTo>
                      <a:lnTo>
                        <a:pt x="0" y="4"/>
                      </a:lnTo>
                      <a:lnTo>
                        <a:pt x="4" y="12"/>
                      </a:lnTo>
                      <a:lnTo>
                        <a:pt x="29" y="12"/>
                      </a:lnTo>
                      <a:lnTo>
                        <a:pt x="33" y="4"/>
                      </a:lnTo>
                      <a:lnTo>
                        <a:pt x="29" y="12"/>
                      </a:lnTo>
                      <a:lnTo>
                        <a:pt x="33" y="8"/>
                      </a:lnTo>
                      <a:lnTo>
                        <a:pt x="33" y="4"/>
                      </a:lnTo>
                      <a:lnTo>
                        <a:pt x="29" y="0"/>
                      </a:lnTo>
                      <a:lnTo>
                        <a:pt x="25" y="4"/>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869" name="Freeform 167"/>
                <p:cNvSpPr>
                  <a:spLocks/>
                </p:cNvSpPr>
                <p:nvPr/>
              </p:nvSpPr>
              <p:spPr bwMode="auto">
                <a:xfrm>
                  <a:off x="1012825" y="3051175"/>
                  <a:ext cx="12700" cy="25400"/>
                </a:xfrm>
                <a:custGeom>
                  <a:avLst/>
                  <a:gdLst>
                    <a:gd name="T0" fmla="*/ 2147483647 w 8"/>
                    <a:gd name="T1" fmla="*/ 2147483647 h 16"/>
                    <a:gd name="T2" fmla="*/ 0 w 8"/>
                    <a:gd name="T3" fmla="*/ 2147483647 h 16"/>
                    <a:gd name="T4" fmla="*/ 0 w 8"/>
                    <a:gd name="T5" fmla="*/ 2147483647 h 16"/>
                    <a:gd name="T6" fmla="*/ 2147483647 w 8"/>
                    <a:gd name="T7" fmla="*/ 2147483647 h 16"/>
                    <a:gd name="T8" fmla="*/ 2147483647 w 8"/>
                    <a:gd name="T9" fmla="*/ 2147483647 h 16"/>
                    <a:gd name="T10" fmla="*/ 0 w 8"/>
                    <a:gd name="T11" fmla="*/ 0 h 16"/>
                    <a:gd name="T12" fmla="*/ 2147483647 w 8"/>
                    <a:gd name="T13" fmla="*/ 2147483647 h 16"/>
                    <a:gd name="T14" fmla="*/ 2147483647 w 8"/>
                    <a:gd name="T15" fmla="*/ 0 h 16"/>
                    <a:gd name="T16" fmla="*/ 2147483647 w 8"/>
                    <a:gd name="T17" fmla="*/ 0 h 16"/>
                    <a:gd name="T18" fmla="*/ 0 w 8"/>
                    <a:gd name="T19" fmla="*/ 0 h 16"/>
                    <a:gd name="T20" fmla="*/ 0 w 8"/>
                    <a:gd name="T21" fmla="*/ 2147483647 h 16"/>
                    <a:gd name="T22" fmla="*/ 2147483647 w 8"/>
                    <a:gd name="T23" fmla="*/ 2147483647 h 1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16"/>
                    <a:gd name="T38" fmla="*/ 8 w 8"/>
                    <a:gd name="T39" fmla="*/ 16 h 1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16">
                      <a:moveTo>
                        <a:pt x="4" y="8"/>
                      </a:moveTo>
                      <a:lnTo>
                        <a:pt x="0" y="4"/>
                      </a:lnTo>
                      <a:lnTo>
                        <a:pt x="0" y="16"/>
                      </a:lnTo>
                      <a:lnTo>
                        <a:pt x="8" y="16"/>
                      </a:lnTo>
                      <a:lnTo>
                        <a:pt x="8" y="4"/>
                      </a:lnTo>
                      <a:lnTo>
                        <a:pt x="0" y="0"/>
                      </a:lnTo>
                      <a:lnTo>
                        <a:pt x="8" y="4"/>
                      </a:lnTo>
                      <a:lnTo>
                        <a:pt x="8" y="0"/>
                      </a:lnTo>
                      <a:lnTo>
                        <a:pt x="4" y="0"/>
                      </a:lnTo>
                      <a:lnTo>
                        <a:pt x="0" y="0"/>
                      </a:lnTo>
                      <a:lnTo>
                        <a:pt x="0" y="4"/>
                      </a:lnTo>
                      <a:lnTo>
                        <a:pt x="4" y="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870" name="Freeform 168"/>
                <p:cNvSpPr>
                  <a:spLocks/>
                </p:cNvSpPr>
                <p:nvPr/>
              </p:nvSpPr>
              <p:spPr bwMode="auto">
                <a:xfrm>
                  <a:off x="1000125" y="3051175"/>
                  <a:ext cx="19050" cy="19050"/>
                </a:xfrm>
                <a:custGeom>
                  <a:avLst/>
                  <a:gdLst>
                    <a:gd name="T0" fmla="*/ 2147483647 w 12"/>
                    <a:gd name="T1" fmla="*/ 2147483647 h 12"/>
                    <a:gd name="T2" fmla="*/ 2147483647 w 12"/>
                    <a:gd name="T3" fmla="*/ 2147483647 h 12"/>
                    <a:gd name="T4" fmla="*/ 2147483647 w 12"/>
                    <a:gd name="T5" fmla="*/ 2147483647 h 12"/>
                    <a:gd name="T6" fmla="*/ 2147483647 w 12"/>
                    <a:gd name="T7" fmla="*/ 0 h 12"/>
                    <a:gd name="T8" fmla="*/ 2147483647 w 12"/>
                    <a:gd name="T9" fmla="*/ 2147483647 h 12"/>
                    <a:gd name="T10" fmla="*/ 2147483647 w 12"/>
                    <a:gd name="T11" fmla="*/ 2147483647 h 12"/>
                    <a:gd name="T12" fmla="*/ 2147483647 w 12"/>
                    <a:gd name="T13" fmla="*/ 2147483647 h 12"/>
                    <a:gd name="T14" fmla="*/ 0 w 12"/>
                    <a:gd name="T15" fmla="*/ 2147483647 h 12"/>
                    <a:gd name="T16" fmla="*/ 0 w 12"/>
                    <a:gd name="T17" fmla="*/ 2147483647 h 12"/>
                    <a:gd name="T18" fmla="*/ 2147483647 w 12"/>
                    <a:gd name="T19" fmla="*/ 2147483647 h 12"/>
                    <a:gd name="T20" fmla="*/ 2147483647 w 12"/>
                    <a:gd name="T21" fmla="*/ 2147483647 h 12"/>
                    <a:gd name="T22" fmla="*/ 2147483647 w 12"/>
                    <a:gd name="T23" fmla="*/ 2147483647 h 1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12"/>
                    <a:gd name="T38" fmla="*/ 12 w 12"/>
                    <a:gd name="T39" fmla="*/ 12 h 1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12">
                      <a:moveTo>
                        <a:pt x="4" y="12"/>
                      </a:moveTo>
                      <a:lnTo>
                        <a:pt x="8" y="12"/>
                      </a:lnTo>
                      <a:lnTo>
                        <a:pt x="12" y="8"/>
                      </a:lnTo>
                      <a:lnTo>
                        <a:pt x="8" y="0"/>
                      </a:lnTo>
                      <a:lnTo>
                        <a:pt x="4" y="4"/>
                      </a:lnTo>
                      <a:lnTo>
                        <a:pt x="0" y="8"/>
                      </a:lnTo>
                      <a:lnTo>
                        <a:pt x="4" y="12"/>
                      </a:lnTo>
                      <a:lnTo>
                        <a:pt x="8" y="12"/>
                      </a:lnTo>
                      <a:lnTo>
                        <a:pt x="4" y="12"/>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871" name="Freeform 169"/>
                <p:cNvSpPr>
                  <a:spLocks/>
                </p:cNvSpPr>
                <p:nvPr/>
              </p:nvSpPr>
              <p:spPr bwMode="auto">
                <a:xfrm>
                  <a:off x="966788" y="3057525"/>
                  <a:ext cx="39688" cy="12700"/>
                </a:xfrm>
                <a:custGeom>
                  <a:avLst/>
                  <a:gdLst>
                    <a:gd name="T0" fmla="*/ 2147483647 w 25"/>
                    <a:gd name="T1" fmla="*/ 2147483647 h 8"/>
                    <a:gd name="T2" fmla="*/ 2147483647 w 25"/>
                    <a:gd name="T3" fmla="*/ 2147483647 h 8"/>
                    <a:gd name="T4" fmla="*/ 2147483647 w 25"/>
                    <a:gd name="T5" fmla="*/ 2147483647 h 8"/>
                    <a:gd name="T6" fmla="*/ 2147483647 w 25"/>
                    <a:gd name="T7" fmla="*/ 0 h 8"/>
                    <a:gd name="T8" fmla="*/ 2147483647 w 25"/>
                    <a:gd name="T9" fmla="*/ 0 h 8"/>
                    <a:gd name="T10" fmla="*/ 0 w 25"/>
                    <a:gd name="T11" fmla="*/ 2147483647 h 8"/>
                    <a:gd name="T12" fmla="*/ 2147483647 w 25"/>
                    <a:gd name="T13" fmla="*/ 0 h 8"/>
                    <a:gd name="T14" fmla="*/ 2147483647 w 25"/>
                    <a:gd name="T15" fmla="*/ 0 h 8"/>
                    <a:gd name="T16" fmla="*/ 0 w 25"/>
                    <a:gd name="T17" fmla="*/ 2147483647 h 8"/>
                    <a:gd name="T18" fmla="*/ 2147483647 w 25"/>
                    <a:gd name="T19" fmla="*/ 2147483647 h 8"/>
                    <a:gd name="T20" fmla="*/ 2147483647 w 25"/>
                    <a:gd name="T21" fmla="*/ 2147483647 h 8"/>
                    <a:gd name="T22" fmla="*/ 2147483647 w 25"/>
                    <a:gd name="T23" fmla="*/ 2147483647 h 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5"/>
                    <a:gd name="T37" fmla="*/ 0 h 8"/>
                    <a:gd name="T38" fmla="*/ 25 w 25"/>
                    <a:gd name="T39" fmla="*/ 8 h 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5" h="8">
                      <a:moveTo>
                        <a:pt x="12" y="4"/>
                      </a:moveTo>
                      <a:lnTo>
                        <a:pt x="8" y="8"/>
                      </a:lnTo>
                      <a:lnTo>
                        <a:pt x="25" y="8"/>
                      </a:lnTo>
                      <a:lnTo>
                        <a:pt x="25" y="0"/>
                      </a:lnTo>
                      <a:lnTo>
                        <a:pt x="8" y="0"/>
                      </a:lnTo>
                      <a:lnTo>
                        <a:pt x="0" y="4"/>
                      </a:lnTo>
                      <a:lnTo>
                        <a:pt x="8" y="0"/>
                      </a:lnTo>
                      <a:lnTo>
                        <a:pt x="4" y="0"/>
                      </a:lnTo>
                      <a:lnTo>
                        <a:pt x="0" y="4"/>
                      </a:lnTo>
                      <a:lnTo>
                        <a:pt x="4" y="8"/>
                      </a:lnTo>
                      <a:lnTo>
                        <a:pt x="8" y="8"/>
                      </a:lnTo>
                      <a:lnTo>
                        <a:pt x="12" y="4"/>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872" name="Freeform 170"/>
                <p:cNvSpPr>
                  <a:spLocks/>
                </p:cNvSpPr>
                <p:nvPr/>
              </p:nvSpPr>
              <p:spPr bwMode="auto">
                <a:xfrm>
                  <a:off x="966788" y="3063875"/>
                  <a:ext cx="19050" cy="25400"/>
                </a:xfrm>
                <a:custGeom>
                  <a:avLst/>
                  <a:gdLst>
                    <a:gd name="T0" fmla="*/ 2147483647 w 12"/>
                    <a:gd name="T1" fmla="*/ 2147483647 h 16"/>
                    <a:gd name="T2" fmla="*/ 2147483647 w 12"/>
                    <a:gd name="T3" fmla="*/ 2147483647 h 16"/>
                    <a:gd name="T4" fmla="*/ 2147483647 w 12"/>
                    <a:gd name="T5" fmla="*/ 0 h 16"/>
                    <a:gd name="T6" fmla="*/ 0 w 12"/>
                    <a:gd name="T7" fmla="*/ 0 h 16"/>
                    <a:gd name="T8" fmla="*/ 0 w 12"/>
                    <a:gd name="T9" fmla="*/ 2147483647 h 16"/>
                    <a:gd name="T10" fmla="*/ 2147483647 w 12"/>
                    <a:gd name="T11" fmla="*/ 2147483647 h 16"/>
                    <a:gd name="T12" fmla="*/ 0 w 12"/>
                    <a:gd name="T13" fmla="*/ 2147483647 h 16"/>
                    <a:gd name="T14" fmla="*/ 2147483647 w 12"/>
                    <a:gd name="T15" fmla="*/ 2147483647 h 16"/>
                    <a:gd name="T16" fmla="*/ 2147483647 w 12"/>
                    <a:gd name="T17" fmla="*/ 2147483647 h 16"/>
                    <a:gd name="T18" fmla="*/ 2147483647 w 12"/>
                    <a:gd name="T19" fmla="*/ 2147483647 h 16"/>
                    <a:gd name="T20" fmla="*/ 2147483647 w 12"/>
                    <a:gd name="T21" fmla="*/ 2147483647 h 16"/>
                    <a:gd name="T22" fmla="*/ 2147483647 w 12"/>
                    <a:gd name="T23" fmla="*/ 2147483647 h 1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16"/>
                    <a:gd name="T38" fmla="*/ 12 w 12"/>
                    <a:gd name="T39" fmla="*/ 16 h 1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16">
                      <a:moveTo>
                        <a:pt x="4" y="8"/>
                      </a:moveTo>
                      <a:lnTo>
                        <a:pt x="12" y="12"/>
                      </a:lnTo>
                      <a:lnTo>
                        <a:pt x="12" y="0"/>
                      </a:lnTo>
                      <a:lnTo>
                        <a:pt x="0" y="0"/>
                      </a:lnTo>
                      <a:lnTo>
                        <a:pt x="0" y="12"/>
                      </a:lnTo>
                      <a:lnTo>
                        <a:pt x="8" y="16"/>
                      </a:lnTo>
                      <a:lnTo>
                        <a:pt x="0" y="12"/>
                      </a:lnTo>
                      <a:lnTo>
                        <a:pt x="4" y="16"/>
                      </a:lnTo>
                      <a:lnTo>
                        <a:pt x="8" y="16"/>
                      </a:lnTo>
                      <a:lnTo>
                        <a:pt x="12" y="12"/>
                      </a:lnTo>
                      <a:lnTo>
                        <a:pt x="4" y="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873" name="Freeform 171"/>
                <p:cNvSpPr>
                  <a:spLocks/>
                </p:cNvSpPr>
                <p:nvPr/>
              </p:nvSpPr>
              <p:spPr bwMode="auto">
                <a:xfrm>
                  <a:off x="1019175" y="2589213"/>
                  <a:ext cx="334963" cy="649288"/>
                </a:xfrm>
                <a:custGeom>
                  <a:avLst/>
                  <a:gdLst>
                    <a:gd name="T0" fmla="*/ 2147483647 w 211"/>
                    <a:gd name="T1" fmla="*/ 0 h 409"/>
                    <a:gd name="T2" fmla="*/ 0 w 211"/>
                    <a:gd name="T3" fmla="*/ 2147483647 h 409"/>
                    <a:gd name="T4" fmla="*/ 0 w 211"/>
                    <a:gd name="T5" fmla="*/ 2147483647 h 409"/>
                    <a:gd name="T6" fmla="*/ 2147483647 w 211"/>
                    <a:gd name="T7" fmla="*/ 2147483647 h 409"/>
                    <a:gd name="T8" fmla="*/ 2147483647 w 211"/>
                    <a:gd name="T9" fmla="*/ 2147483647 h 409"/>
                    <a:gd name="T10" fmla="*/ 2147483647 w 211"/>
                    <a:gd name="T11" fmla="*/ 2147483647 h 409"/>
                    <a:gd name="T12" fmla="*/ 2147483647 w 211"/>
                    <a:gd name="T13" fmla="*/ 2147483647 h 409"/>
                    <a:gd name="T14" fmla="*/ 2147483647 w 211"/>
                    <a:gd name="T15" fmla="*/ 2147483647 h 409"/>
                    <a:gd name="T16" fmla="*/ 2147483647 w 211"/>
                    <a:gd name="T17" fmla="*/ 2147483647 h 409"/>
                    <a:gd name="T18" fmla="*/ 2147483647 w 211"/>
                    <a:gd name="T19" fmla="*/ 2147483647 h 409"/>
                    <a:gd name="T20" fmla="*/ 2147483647 w 211"/>
                    <a:gd name="T21" fmla="*/ 2147483647 h 409"/>
                    <a:gd name="T22" fmla="*/ 2147483647 w 211"/>
                    <a:gd name="T23" fmla="*/ 2147483647 h 409"/>
                    <a:gd name="T24" fmla="*/ 2147483647 w 211"/>
                    <a:gd name="T25" fmla="*/ 2147483647 h 409"/>
                    <a:gd name="T26" fmla="*/ 2147483647 w 211"/>
                    <a:gd name="T27" fmla="*/ 2147483647 h 409"/>
                    <a:gd name="T28" fmla="*/ 2147483647 w 211"/>
                    <a:gd name="T29" fmla="*/ 2147483647 h 409"/>
                    <a:gd name="T30" fmla="*/ 2147483647 w 211"/>
                    <a:gd name="T31" fmla="*/ 2147483647 h 409"/>
                    <a:gd name="T32" fmla="*/ 2147483647 w 211"/>
                    <a:gd name="T33" fmla="*/ 2147483647 h 409"/>
                    <a:gd name="T34" fmla="*/ 2147483647 w 211"/>
                    <a:gd name="T35" fmla="*/ 2147483647 h 409"/>
                    <a:gd name="T36" fmla="*/ 2147483647 w 211"/>
                    <a:gd name="T37" fmla="*/ 2147483647 h 409"/>
                    <a:gd name="T38" fmla="*/ 2147483647 w 211"/>
                    <a:gd name="T39" fmla="*/ 2147483647 h 409"/>
                    <a:gd name="T40" fmla="*/ 2147483647 w 211"/>
                    <a:gd name="T41" fmla="*/ 2147483647 h 409"/>
                    <a:gd name="T42" fmla="*/ 2147483647 w 211"/>
                    <a:gd name="T43" fmla="*/ 2147483647 h 409"/>
                    <a:gd name="T44" fmla="*/ 2147483647 w 211"/>
                    <a:gd name="T45" fmla="*/ 2147483647 h 409"/>
                    <a:gd name="T46" fmla="*/ 2147483647 w 211"/>
                    <a:gd name="T47" fmla="*/ 0 h 409"/>
                    <a:gd name="T48" fmla="*/ 2147483647 w 211"/>
                    <a:gd name="T49" fmla="*/ 0 h 409"/>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11"/>
                    <a:gd name="T76" fmla="*/ 0 h 409"/>
                    <a:gd name="T77" fmla="*/ 211 w 211"/>
                    <a:gd name="T78" fmla="*/ 409 h 409"/>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11" h="409">
                      <a:moveTo>
                        <a:pt x="28" y="0"/>
                      </a:moveTo>
                      <a:lnTo>
                        <a:pt x="0" y="4"/>
                      </a:lnTo>
                      <a:lnTo>
                        <a:pt x="0" y="402"/>
                      </a:lnTo>
                      <a:lnTo>
                        <a:pt x="85" y="409"/>
                      </a:lnTo>
                      <a:lnTo>
                        <a:pt x="109" y="402"/>
                      </a:lnTo>
                      <a:lnTo>
                        <a:pt x="113" y="402"/>
                      </a:lnTo>
                      <a:lnTo>
                        <a:pt x="121" y="402"/>
                      </a:lnTo>
                      <a:lnTo>
                        <a:pt x="125" y="402"/>
                      </a:lnTo>
                      <a:lnTo>
                        <a:pt x="134" y="402"/>
                      </a:lnTo>
                      <a:lnTo>
                        <a:pt x="146" y="398"/>
                      </a:lnTo>
                      <a:lnTo>
                        <a:pt x="154" y="394"/>
                      </a:lnTo>
                      <a:lnTo>
                        <a:pt x="166" y="394"/>
                      </a:lnTo>
                      <a:lnTo>
                        <a:pt x="174" y="390"/>
                      </a:lnTo>
                      <a:lnTo>
                        <a:pt x="178" y="386"/>
                      </a:lnTo>
                      <a:lnTo>
                        <a:pt x="186" y="382"/>
                      </a:lnTo>
                      <a:lnTo>
                        <a:pt x="190" y="378"/>
                      </a:lnTo>
                      <a:lnTo>
                        <a:pt x="190" y="374"/>
                      </a:lnTo>
                      <a:lnTo>
                        <a:pt x="194" y="374"/>
                      </a:lnTo>
                      <a:lnTo>
                        <a:pt x="194" y="370"/>
                      </a:lnTo>
                      <a:lnTo>
                        <a:pt x="211" y="358"/>
                      </a:lnTo>
                      <a:lnTo>
                        <a:pt x="211" y="335"/>
                      </a:lnTo>
                      <a:lnTo>
                        <a:pt x="28" y="0"/>
                      </a:lnTo>
                      <a:close/>
                    </a:path>
                  </a:pathLst>
                </a:custGeom>
                <a:solidFill>
                  <a:srgbClr val="333333"/>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874" name="Freeform 172"/>
                <p:cNvSpPr>
                  <a:spLocks/>
                </p:cNvSpPr>
                <p:nvPr/>
              </p:nvSpPr>
              <p:spPr bwMode="auto">
                <a:xfrm>
                  <a:off x="1012825" y="2582863"/>
                  <a:ext cx="50800" cy="19050"/>
                </a:xfrm>
                <a:custGeom>
                  <a:avLst/>
                  <a:gdLst>
                    <a:gd name="T0" fmla="*/ 2147483647 w 32"/>
                    <a:gd name="T1" fmla="*/ 2147483647 h 12"/>
                    <a:gd name="T2" fmla="*/ 2147483647 w 32"/>
                    <a:gd name="T3" fmla="*/ 2147483647 h 12"/>
                    <a:gd name="T4" fmla="*/ 2147483647 w 32"/>
                    <a:gd name="T5" fmla="*/ 2147483647 h 12"/>
                    <a:gd name="T6" fmla="*/ 2147483647 w 32"/>
                    <a:gd name="T7" fmla="*/ 0 h 12"/>
                    <a:gd name="T8" fmla="*/ 2147483647 w 32"/>
                    <a:gd name="T9" fmla="*/ 2147483647 h 12"/>
                    <a:gd name="T10" fmla="*/ 0 w 32"/>
                    <a:gd name="T11" fmla="*/ 2147483647 h 12"/>
                    <a:gd name="T12" fmla="*/ 2147483647 w 32"/>
                    <a:gd name="T13" fmla="*/ 2147483647 h 12"/>
                    <a:gd name="T14" fmla="*/ 0 w 32"/>
                    <a:gd name="T15" fmla="*/ 2147483647 h 12"/>
                    <a:gd name="T16" fmla="*/ 0 w 32"/>
                    <a:gd name="T17" fmla="*/ 2147483647 h 12"/>
                    <a:gd name="T18" fmla="*/ 0 w 32"/>
                    <a:gd name="T19" fmla="*/ 2147483647 h 12"/>
                    <a:gd name="T20" fmla="*/ 2147483647 w 32"/>
                    <a:gd name="T21" fmla="*/ 2147483647 h 12"/>
                    <a:gd name="T22" fmla="*/ 2147483647 w 32"/>
                    <a:gd name="T23" fmla="*/ 2147483647 h 1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2"/>
                    <a:gd name="T37" fmla="*/ 0 h 12"/>
                    <a:gd name="T38" fmla="*/ 32 w 32"/>
                    <a:gd name="T39" fmla="*/ 12 h 1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2" h="12">
                      <a:moveTo>
                        <a:pt x="8" y="8"/>
                      </a:moveTo>
                      <a:lnTo>
                        <a:pt x="4" y="12"/>
                      </a:lnTo>
                      <a:lnTo>
                        <a:pt x="32" y="8"/>
                      </a:lnTo>
                      <a:lnTo>
                        <a:pt x="32" y="0"/>
                      </a:lnTo>
                      <a:lnTo>
                        <a:pt x="4" y="4"/>
                      </a:lnTo>
                      <a:lnTo>
                        <a:pt x="0" y="8"/>
                      </a:lnTo>
                      <a:lnTo>
                        <a:pt x="4" y="4"/>
                      </a:lnTo>
                      <a:lnTo>
                        <a:pt x="0" y="8"/>
                      </a:lnTo>
                      <a:lnTo>
                        <a:pt x="0" y="12"/>
                      </a:lnTo>
                      <a:lnTo>
                        <a:pt x="4" y="12"/>
                      </a:lnTo>
                      <a:lnTo>
                        <a:pt x="8" y="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875" name="Freeform 173"/>
                <p:cNvSpPr>
                  <a:spLocks/>
                </p:cNvSpPr>
                <p:nvPr/>
              </p:nvSpPr>
              <p:spPr bwMode="auto">
                <a:xfrm>
                  <a:off x="1012825" y="2595563"/>
                  <a:ext cx="12700" cy="636588"/>
                </a:xfrm>
                <a:custGeom>
                  <a:avLst/>
                  <a:gdLst>
                    <a:gd name="T0" fmla="*/ 2147483647 w 8"/>
                    <a:gd name="T1" fmla="*/ 2147483647 h 401"/>
                    <a:gd name="T2" fmla="*/ 2147483647 w 8"/>
                    <a:gd name="T3" fmla="*/ 2147483647 h 401"/>
                    <a:gd name="T4" fmla="*/ 2147483647 w 8"/>
                    <a:gd name="T5" fmla="*/ 0 h 401"/>
                    <a:gd name="T6" fmla="*/ 0 w 8"/>
                    <a:gd name="T7" fmla="*/ 0 h 401"/>
                    <a:gd name="T8" fmla="*/ 0 w 8"/>
                    <a:gd name="T9" fmla="*/ 2147483647 h 401"/>
                    <a:gd name="T10" fmla="*/ 2147483647 w 8"/>
                    <a:gd name="T11" fmla="*/ 2147483647 h 401"/>
                    <a:gd name="T12" fmla="*/ 0 w 8"/>
                    <a:gd name="T13" fmla="*/ 2147483647 h 401"/>
                    <a:gd name="T14" fmla="*/ 0 w 8"/>
                    <a:gd name="T15" fmla="*/ 2147483647 h 401"/>
                    <a:gd name="T16" fmla="*/ 2147483647 w 8"/>
                    <a:gd name="T17" fmla="*/ 2147483647 h 401"/>
                    <a:gd name="T18" fmla="*/ 2147483647 w 8"/>
                    <a:gd name="T19" fmla="*/ 2147483647 h 401"/>
                    <a:gd name="T20" fmla="*/ 2147483647 w 8"/>
                    <a:gd name="T21" fmla="*/ 2147483647 h 401"/>
                    <a:gd name="T22" fmla="*/ 2147483647 w 8"/>
                    <a:gd name="T23" fmla="*/ 2147483647 h 40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401"/>
                    <a:gd name="T38" fmla="*/ 8 w 8"/>
                    <a:gd name="T39" fmla="*/ 401 h 40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401">
                      <a:moveTo>
                        <a:pt x="4" y="394"/>
                      </a:moveTo>
                      <a:lnTo>
                        <a:pt x="8" y="398"/>
                      </a:lnTo>
                      <a:lnTo>
                        <a:pt x="8" y="0"/>
                      </a:lnTo>
                      <a:lnTo>
                        <a:pt x="0" y="0"/>
                      </a:lnTo>
                      <a:lnTo>
                        <a:pt x="0" y="398"/>
                      </a:lnTo>
                      <a:lnTo>
                        <a:pt x="4" y="401"/>
                      </a:lnTo>
                      <a:lnTo>
                        <a:pt x="0" y="398"/>
                      </a:lnTo>
                      <a:lnTo>
                        <a:pt x="0" y="401"/>
                      </a:lnTo>
                      <a:lnTo>
                        <a:pt x="4" y="401"/>
                      </a:lnTo>
                      <a:lnTo>
                        <a:pt x="8" y="401"/>
                      </a:lnTo>
                      <a:lnTo>
                        <a:pt x="8" y="398"/>
                      </a:lnTo>
                      <a:lnTo>
                        <a:pt x="4" y="394"/>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876" name="Freeform 174"/>
                <p:cNvSpPr>
                  <a:spLocks/>
                </p:cNvSpPr>
                <p:nvPr/>
              </p:nvSpPr>
              <p:spPr bwMode="auto">
                <a:xfrm>
                  <a:off x="1019175" y="3221038"/>
                  <a:ext cx="141288" cy="23813"/>
                </a:xfrm>
                <a:custGeom>
                  <a:avLst/>
                  <a:gdLst>
                    <a:gd name="T0" fmla="*/ 2147483647 w 89"/>
                    <a:gd name="T1" fmla="*/ 2147483647 h 15"/>
                    <a:gd name="T2" fmla="*/ 2147483647 w 89"/>
                    <a:gd name="T3" fmla="*/ 2147483647 h 15"/>
                    <a:gd name="T4" fmla="*/ 0 w 89"/>
                    <a:gd name="T5" fmla="*/ 0 h 15"/>
                    <a:gd name="T6" fmla="*/ 0 w 89"/>
                    <a:gd name="T7" fmla="*/ 2147483647 h 15"/>
                    <a:gd name="T8" fmla="*/ 2147483647 w 89"/>
                    <a:gd name="T9" fmla="*/ 2147483647 h 15"/>
                    <a:gd name="T10" fmla="*/ 2147483647 w 89"/>
                    <a:gd name="T11" fmla="*/ 2147483647 h 15"/>
                    <a:gd name="T12" fmla="*/ 2147483647 w 89"/>
                    <a:gd name="T13" fmla="*/ 2147483647 h 15"/>
                    <a:gd name="T14" fmla="*/ 2147483647 w 89"/>
                    <a:gd name="T15" fmla="*/ 2147483647 h 15"/>
                    <a:gd name="T16" fmla="*/ 2147483647 w 89"/>
                    <a:gd name="T17" fmla="*/ 2147483647 h 15"/>
                    <a:gd name="T18" fmla="*/ 2147483647 w 89"/>
                    <a:gd name="T19" fmla="*/ 2147483647 h 15"/>
                    <a:gd name="T20" fmla="*/ 2147483647 w 89"/>
                    <a:gd name="T21" fmla="*/ 2147483647 h 15"/>
                    <a:gd name="T22" fmla="*/ 2147483647 w 89"/>
                    <a:gd name="T23" fmla="*/ 2147483647 h 1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9"/>
                    <a:gd name="T37" fmla="*/ 0 h 15"/>
                    <a:gd name="T38" fmla="*/ 89 w 89"/>
                    <a:gd name="T39" fmla="*/ 15 h 1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9" h="15">
                      <a:moveTo>
                        <a:pt x="81" y="7"/>
                      </a:moveTo>
                      <a:lnTo>
                        <a:pt x="85" y="7"/>
                      </a:lnTo>
                      <a:lnTo>
                        <a:pt x="0" y="0"/>
                      </a:lnTo>
                      <a:lnTo>
                        <a:pt x="0" y="7"/>
                      </a:lnTo>
                      <a:lnTo>
                        <a:pt x="85" y="15"/>
                      </a:lnTo>
                      <a:lnTo>
                        <a:pt x="89" y="11"/>
                      </a:lnTo>
                      <a:lnTo>
                        <a:pt x="85" y="7"/>
                      </a:lnTo>
                      <a:lnTo>
                        <a:pt x="81" y="7"/>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877" name="Freeform 175"/>
                <p:cNvSpPr>
                  <a:spLocks/>
                </p:cNvSpPr>
                <p:nvPr/>
              </p:nvSpPr>
              <p:spPr bwMode="auto">
                <a:xfrm>
                  <a:off x="1147763" y="3221038"/>
                  <a:ext cx="50800" cy="23813"/>
                </a:xfrm>
                <a:custGeom>
                  <a:avLst/>
                  <a:gdLst>
                    <a:gd name="T0" fmla="*/ 2147483647 w 32"/>
                    <a:gd name="T1" fmla="*/ 0 h 15"/>
                    <a:gd name="T2" fmla="*/ 2147483647 w 32"/>
                    <a:gd name="T3" fmla="*/ 0 h 15"/>
                    <a:gd name="T4" fmla="*/ 0 w 32"/>
                    <a:gd name="T5" fmla="*/ 2147483647 h 15"/>
                    <a:gd name="T6" fmla="*/ 2147483647 w 32"/>
                    <a:gd name="T7" fmla="*/ 2147483647 h 15"/>
                    <a:gd name="T8" fmla="*/ 2147483647 w 32"/>
                    <a:gd name="T9" fmla="*/ 2147483647 h 15"/>
                    <a:gd name="T10" fmla="*/ 2147483647 w 32"/>
                    <a:gd name="T11" fmla="*/ 2147483647 h 15"/>
                    <a:gd name="T12" fmla="*/ 2147483647 w 32"/>
                    <a:gd name="T13" fmla="*/ 2147483647 h 15"/>
                    <a:gd name="T14" fmla="*/ 2147483647 w 32"/>
                    <a:gd name="T15" fmla="*/ 2147483647 h 15"/>
                    <a:gd name="T16" fmla="*/ 2147483647 w 32"/>
                    <a:gd name="T17" fmla="*/ 0 h 15"/>
                    <a:gd name="T18" fmla="*/ 2147483647 w 32"/>
                    <a:gd name="T19" fmla="*/ 0 h 15"/>
                    <a:gd name="T20" fmla="*/ 2147483647 w 32"/>
                    <a:gd name="T21" fmla="*/ 0 h 15"/>
                    <a:gd name="T22" fmla="*/ 2147483647 w 32"/>
                    <a:gd name="T23" fmla="*/ 0 h 1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2"/>
                    <a:gd name="T37" fmla="*/ 0 h 15"/>
                    <a:gd name="T38" fmla="*/ 32 w 32"/>
                    <a:gd name="T39" fmla="*/ 15 h 1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2" h="15">
                      <a:moveTo>
                        <a:pt x="28" y="0"/>
                      </a:moveTo>
                      <a:lnTo>
                        <a:pt x="24" y="0"/>
                      </a:lnTo>
                      <a:lnTo>
                        <a:pt x="0" y="7"/>
                      </a:lnTo>
                      <a:lnTo>
                        <a:pt x="4" y="15"/>
                      </a:lnTo>
                      <a:lnTo>
                        <a:pt x="28" y="7"/>
                      </a:lnTo>
                      <a:lnTo>
                        <a:pt x="32" y="4"/>
                      </a:lnTo>
                      <a:lnTo>
                        <a:pt x="32" y="0"/>
                      </a:lnTo>
                      <a:lnTo>
                        <a:pt x="28" y="0"/>
                      </a:lnTo>
                      <a:lnTo>
                        <a:pt x="24" y="0"/>
                      </a:lnTo>
                      <a:lnTo>
                        <a:pt x="28"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878" name="Freeform 176"/>
                <p:cNvSpPr>
                  <a:spLocks/>
                </p:cNvSpPr>
                <p:nvPr/>
              </p:nvSpPr>
              <p:spPr bwMode="auto">
                <a:xfrm>
                  <a:off x="1192213" y="3208338"/>
                  <a:ext cx="96838" cy="23813"/>
                </a:xfrm>
                <a:custGeom>
                  <a:avLst/>
                  <a:gdLst>
                    <a:gd name="T0" fmla="*/ 2147483647 w 61"/>
                    <a:gd name="T1" fmla="*/ 0 h 15"/>
                    <a:gd name="T2" fmla="*/ 2147483647 w 61"/>
                    <a:gd name="T3" fmla="*/ 0 h 15"/>
                    <a:gd name="T4" fmla="*/ 2147483647 w 61"/>
                    <a:gd name="T5" fmla="*/ 0 h 15"/>
                    <a:gd name="T6" fmla="*/ 2147483647 w 61"/>
                    <a:gd name="T7" fmla="*/ 2147483647 h 15"/>
                    <a:gd name="T8" fmla="*/ 2147483647 w 61"/>
                    <a:gd name="T9" fmla="*/ 2147483647 h 15"/>
                    <a:gd name="T10" fmla="*/ 2147483647 w 61"/>
                    <a:gd name="T11" fmla="*/ 2147483647 h 15"/>
                    <a:gd name="T12" fmla="*/ 2147483647 w 61"/>
                    <a:gd name="T13" fmla="*/ 2147483647 h 15"/>
                    <a:gd name="T14" fmla="*/ 2147483647 w 61"/>
                    <a:gd name="T15" fmla="*/ 2147483647 h 15"/>
                    <a:gd name="T16" fmla="*/ 0 w 61"/>
                    <a:gd name="T17" fmla="*/ 2147483647 h 15"/>
                    <a:gd name="T18" fmla="*/ 0 w 61"/>
                    <a:gd name="T19" fmla="*/ 2147483647 h 15"/>
                    <a:gd name="T20" fmla="*/ 0 w 61"/>
                    <a:gd name="T21" fmla="*/ 2147483647 h 15"/>
                    <a:gd name="T22" fmla="*/ 0 w 61"/>
                    <a:gd name="T23" fmla="*/ 2147483647 h 15"/>
                    <a:gd name="T24" fmla="*/ 2147483647 w 61"/>
                    <a:gd name="T25" fmla="*/ 2147483647 h 15"/>
                    <a:gd name="T26" fmla="*/ 2147483647 w 61"/>
                    <a:gd name="T27" fmla="*/ 2147483647 h 15"/>
                    <a:gd name="T28" fmla="*/ 2147483647 w 61"/>
                    <a:gd name="T29" fmla="*/ 2147483647 h 15"/>
                    <a:gd name="T30" fmla="*/ 2147483647 w 61"/>
                    <a:gd name="T31" fmla="*/ 2147483647 h 15"/>
                    <a:gd name="T32" fmla="*/ 2147483647 w 61"/>
                    <a:gd name="T33" fmla="*/ 2147483647 h 15"/>
                    <a:gd name="T34" fmla="*/ 2147483647 w 61"/>
                    <a:gd name="T35" fmla="*/ 2147483647 h 15"/>
                    <a:gd name="T36" fmla="*/ 2147483647 w 61"/>
                    <a:gd name="T37" fmla="*/ 2147483647 h 15"/>
                    <a:gd name="T38" fmla="*/ 2147483647 w 61"/>
                    <a:gd name="T39" fmla="*/ 2147483647 h 15"/>
                    <a:gd name="T40" fmla="*/ 2147483647 w 61"/>
                    <a:gd name="T41" fmla="*/ 0 h 1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61"/>
                    <a:gd name="T64" fmla="*/ 0 h 15"/>
                    <a:gd name="T65" fmla="*/ 61 w 61"/>
                    <a:gd name="T66" fmla="*/ 15 h 1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61" h="15">
                      <a:moveTo>
                        <a:pt x="57" y="0"/>
                      </a:moveTo>
                      <a:lnTo>
                        <a:pt x="57" y="0"/>
                      </a:lnTo>
                      <a:lnTo>
                        <a:pt x="45" y="0"/>
                      </a:lnTo>
                      <a:lnTo>
                        <a:pt x="37" y="4"/>
                      </a:lnTo>
                      <a:lnTo>
                        <a:pt x="25" y="4"/>
                      </a:lnTo>
                      <a:lnTo>
                        <a:pt x="16" y="8"/>
                      </a:lnTo>
                      <a:lnTo>
                        <a:pt x="12" y="8"/>
                      </a:lnTo>
                      <a:lnTo>
                        <a:pt x="4" y="8"/>
                      </a:lnTo>
                      <a:lnTo>
                        <a:pt x="0" y="8"/>
                      </a:lnTo>
                      <a:lnTo>
                        <a:pt x="0" y="15"/>
                      </a:lnTo>
                      <a:lnTo>
                        <a:pt x="4" y="15"/>
                      </a:lnTo>
                      <a:lnTo>
                        <a:pt x="12" y="15"/>
                      </a:lnTo>
                      <a:lnTo>
                        <a:pt x="16" y="15"/>
                      </a:lnTo>
                      <a:lnTo>
                        <a:pt x="29" y="15"/>
                      </a:lnTo>
                      <a:lnTo>
                        <a:pt x="37" y="12"/>
                      </a:lnTo>
                      <a:lnTo>
                        <a:pt x="49" y="12"/>
                      </a:lnTo>
                      <a:lnTo>
                        <a:pt x="61" y="8"/>
                      </a:lnTo>
                      <a:lnTo>
                        <a:pt x="57"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879" name="Freeform 177"/>
                <p:cNvSpPr>
                  <a:spLocks/>
                </p:cNvSpPr>
                <p:nvPr/>
              </p:nvSpPr>
              <p:spPr bwMode="auto">
                <a:xfrm>
                  <a:off x="1282700" y="3170238"/>
                  <a:ext cx="52388" cy="50800"/>
                </a:xfrm>
                <a:custGeom>
                  <a:avLst/>
                  <a:gdLst>
                    <a:gd name="T0" fmla="*/ 2147483647 w 33"/>
                    <a:gd name="T1" fmla="*/ 2147483647 h 32"/>
                    <a:gd name="T2" fmla="*/ 2147483647 w 33"/>
                    <a:gd name="T3" fmla="*/ 2147483647 h 32"/>
                    <a:gd name="T4" fmla="*/ 2147483647 w 33"/>
                    <a:gd name="T5" fmla="*/ 2147483647 h 32"/>
                    <a:gd name="T6" fmla="*/ 2147483647 w 33"/>
                    <a:gd name="T7" fmla="*/ 2147483647 h 32"/>
                    <a:gd name="T8" fmla="*/ 2147483647 w 33"/>
                    <a:gd name="T9" fmla="*/ 2147483647 h 32"/>
                    <a:gd name="T10" fmla="*/ 2147483647 w 33"/>
                    <a:gd name="T11" fmla="*/ 2147483647 h 32"/>
                    <a:gd name="T12" fmla="*/ 2147483647 w 33"/>
                    <a:gd name="T13" fmla="*/ 2147483647 h 32"/>
                    <a:gd name="T14" fmla="*/ 2147483647 w 33"/>
                    <a:gd name="T15" fmla="*/ 2147483647 h 32"/>
                    <a:gd name="T16" fmla="*/ 2147483647 w 33"/>
                    <a:gd name="T17" fmla="*/ 2147483647 h 32"/>
                    <a:gd name="T18" fmla="*/ 0 w 33"/>
                    <a:gd name="T19" fmla="*/ 2147483647 h 32"/>
                    <a:gd name="T20" fmla="*/ 2147483647 w 33"/>
                    <a:gd name="T21" fmla="*/ 2147483647 h 32"/>
                    <a:gd name="T22" fmla="*/ 2147483647 w 33"/>
                    <a:gd name="T23" fmla="*/ 2147483647 h 32"/>
                    <a:gd name="T24" fmla="*/ 2147483647 w 33"/>
                    <a:gd name="T25" fmla="*/ 2147483647 h 32"/>
                    <a:gd name="T26" fmla="*/ 2147483647 w 33"/>
                    <a:gd name="T27" fmla="*/ 2147483647 h 32"/>
                    <a:gd name="T28" fmla="*/ 2147483647 w 33"/>
                    <a:gd name="T29" fmla="*/ 2147483647 h 32"/>
                    <a:gd name="T30" fmla="*/ 2147483647 w 33"/>
                    <a:gd name="T31" fmla="*/ 2147483647 h 32"/>
                    <a:gd name="T32" fmla="*/ 2147483647 w 33"/>
                    <a:gd name="T33" fmla="*/ 2147483647 h 32"/>
                    <a:gd name="T34" fmla="*/ 2147483647 w 33"/>
                    <a:gd name="T35" fmla="*/ 2147483647 h 32"/>
                    <a:gd name="T36" fmla="*/ 2147483647 w 33"/>
                    <a:gd name="T37" fmla="*/ 2147483647 h 32"/>
                    <a:gd name="T38" fmla="*/ 2147483647 w 33"/>
                    <a:gd name="T39" fmla="*/ 2147483647 h 32"/>
                    <a:gd name="T40" fmla="*/ 2147483647 w 33"/>
                    <a:gd name="T41" fmla="*/ 2147483647 h 32"/>
                    <a:gd name="T42" fmla="*/ 2147483647 w 33"/>
                    <a:gd name="T43" fmla="*/ 2147483647 h 32"/>
                    <a:gd name="T44" fmla="*/ 2147483647 w 33"/>
                    <a:gd name="T45" fmla="*/ 0 h 32"/>
                    <a:gd name="T46" fmla="*/ 2147483647 w 33"/>
                    <a:gd name="T47" fmla="*/ 0 h 32"/>
                    <a:gd name="T48" fmla="*/ 2147483647 w 33"/>
                    <a:gd name="T49" fmla="*/ 2147483647 h 32"/>
                    <a:gd name="T50" fmla="*/ 2147483647 w 33"/>
                    <a:gd name="T51" fmla="*/ 2147483647 h 32"/>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33"/>
                    <a:gd name="T79" fmla="*/ 0 h 32"/>
                    <a:gd name="T80" fmla="*/ 33 w 33"/>
                    <a:gd name="T81" fmla="*/ 32 h 32"/>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33" h="32">
                      <a:moveTo>
                        <a:pt x="24" y="4"/>
                      </a:moveTo>
                      <a:lnTo>
                        <a:pt x="24" y="4"/>
                      </a:lnTo>
                      <a:lnTo>
                        <a:pt x="20" y="8"/>
                      </a:lnTo>
                      <a:lnTo>
                        <a:pt x="16" y="12"/>
                      </a:lnTo>
                      <a:lnTo>
                        <a:pt x="12" y="16"/>
                      </a:lnTo>
                      <a:lnTo>
                        <a:pt x="4" y="20"/>
                      </a:lnTo>
                      <a:lnTo>
                        <a:pt x="0" y="24"/>
                      </a:lnTo>
                      <a:lnTo>
                        <a:pt x="4" y="32"/>
                      </a:lnTo>
                      <a:lnTo>
                        <a:pt x="12" y="28"/>
                      </a:lnTo>
                      <a:lnTo>
                        <a:pt x="16" y="24"/>
                      </a:lnTo>
                      <a:lnTo>
                        <a:pt x="20" y="20"/>
                      </a:lnTo>
                      <a:lnTo>
                        <a:pt x="24" y="16"/>
                      </a:lnTo>
                      <a:lnTo>
                        <a:pt x="28" y="12"/>
                      </a:lnTo>
                      <a:lnTo>
                        <a:pt x="33" y="8"/>
                      </a:lnTo>
                      <a:lnTo>
                        <a:pt x="28" y="8"/>
                      </a:lnTo>
                      <a:lnTo>
                        <a:pt x="33" y="8"/>
                      </a:lnTo>
                      <a:lnTo>
                        <a:pt x="33" y="4"/>
                      </a:lnTo>
                      <a:lnTo>
                        <a:pt x="28" y="0"/>
                      </a:lnTo>
                      <a:lnTo>
                        <a:pt x="24" y="0"/>
                      </a:lnTo>
                      <a:lnTo>
                        <a:pt x="24" y="4"/>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880" name="Freeform 178"/>
                <p:cNvSpPr>
                  <a:spLocks/>
                </p:cNvSpPr>
                <p:nvPr/>
              </p:nvSpPr>
              <p:spPr bwMode="auto">
                <a:xfrm>
                  <a:off x="1320800" y="3151188"/>
                  <a:ext cx="39688" cy="31750"/>
                </a:xfrm>
                <a:custGeom>
                  <a:avLst/>
                  <a:gdLst>
                    <a:gd name="T0" fmla="*/ 2147483647 w 25"/>
                    <a:gd name="T1" fmla="*/ 2147483647 h 20"/>
                    <a:gd name="T2" fmla="*/ 2147483647 w 25"/>
                    <a:gd name="T3" fmla="*/ 0 h 20"/>
                    <a:gd name="T4" fmla="*/ 0 w 25"/>
                    <a:gd name="T5" fmla="*/ 2147483647 h 20"/>
                    <a:gd name="T6" fmla="*/ 2147483647 w 25"/>
                    <a:gd name="T7" fmla="*/ 2147483647 h 20"/>
                    <a:gd name="T8" fmla="*/ 2147483647 w 25"/>
                    <a:gd name="T9" fmla="*/ 2147483647 h 20"/>
                    <a:gd name="T10" fmla="*/ 2147483647 w 25"/>
                    <a:gd name="T11" fmla="*/ 2147483647 h 20"/>
                    <a:gd name="T12" fmla="*/ 2147483647 w 25"/>
                    <a:gd name="T13" fmla="*/ 2147483647 h 20"/>
                    <a:gd name="T14" fmla="*/ 2147483647 w 25"/>
                    <a:gd name="T15" fmla="*/ 2147483647 h 20"/>
                    <a:gd name="T16" fmla="*/ 2147483647 w 25"/>
                    <a:gd name="T17" fmla="*/ 0 h 20"/>
                    <a:gd name="T18" fmla="*/ 2147483647 w 25"/>
                    <a:gd name="T19" fmla="*/ 0 h 20"/>
                    <a:gd name="T20" fmla="*/ 2147483647 w 25"/>
                    <a:gd name="T21" fmla="*/ 0 h 20"/>
                    <a:gd name="T22" fmla="*/ 2147483647 w 25"/>
                    <a:gd name="T23" fmla="*/ 2147483647 h 2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5"/>
                    <a:gd name="T37" fmla="*/ 0 h 20"/>
                    <a:gd name="T38" fmla="*/ 25 w 25"/>
                    <a:gd name="T39" fmla="*/ 20 h 2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5" h="20">
                      <a:moveTo>
                        <a:pt x="17" y="4"/>
                      </a:moveTo>
                      <a:lnTo>
                        <a:pt x="21" y="0"/>
                      </a:lnTo>
                      <a:lnTo>
                        <a:pt x="0" y="16"/>
                      </a:lnTo>
                      <a:lnTo>
                        <a:pt x="4" y="20"/>
                      </a:lnTo>
                      <a:lnTo>
                        <a:pt x="25" y="8"/>
                      </a:lnTo>
                      <a:lnTo>
                        <a:pt x="25" y="4"/>
                      </a:lnTo>
                      <a:lnTo>
                        <a:pt x="25" y="8"/>
                      </a:lnTo>
                      <a:lnTo>
                        <a:pt x="25" y="4"/>
                      </a:lnTo>
                      <a:lnTo>
                        <a:pt x="25" y="0"/>
                      </a:lnTo>
                      <a:lnTo>
                        <a:pt x="21" y="0"/>
                      </a:lnTo>
                      <a:lnTo>
                        <a:pt x="17" y="4"/>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881" name="Freeform 179"/>
                <p:cNvSpPr>
                  <a:spLocks/>
                </p:cNvSpPr>
                <p:nvPr/>
              </p:nvSpPr>
              <p:spPr bwMode="auto">
                <a:xfrm>
                  <a:off x="1347788" y="3114675"/>
                  <a:ext cx="12700" cy="42863"/>
                </a:xfrm>
                <a:custGeom>
                  <a:avLst/>
                  <a:gdLst>
                    <a:gd name="T0" fmla="*/ 0 w 8"/>
                    <a:gd name="T1" fmla="*/ 2147483647 h 27"/>
                    <a:gd name="T2" fmla="*/ 0 w 8"/>
                    <a:gd name="T3" fmla="*/ 2147483647 h 27"/>
                    <a:gd name="T4" fmla="*/ 0 w 8"/>
                    <a:gd name="T5" fmla="*/ 2147483647 h 27"/>
                    <a:gd name="T6" fmla="*/ 2147483647 w 8"/>
                    <a:gd name="T7" fmla="*/ 2147483647 h 27"/>
                    <a:gd name="T8" fmla="*/ 2147483647 w 8"/>
                    <a:gd name="T9" fmla="*/ 2147483647 h 27"/>
                    <a:gd name="T10" fmla="*/ 2147483647 w 8"/>
                    <a:gd name="T11" fmla="*/ 0 h 27"/>
                    <a:gd name="T12" fmla="*/ 2147483647 w 8"/>
                    <a:gd name="T13" fmla="*/ 2147483647 h 27"/>
                    <a:gd name="T14" fmla="*/ 2147483647 w 8"/>
                    <a:gd name="T15" fmla="*/ 0 h 27"/>
                    <a:gd name="T16" fmla="*/ 2147483647 w 8"/>
                    <a:gd name="T17" fmla="*/ 0 h 27"/>
                    <a:gd name="T18" fmla="*/ 0 w 8"/>
                    <a:gd name="T19" fmla="*/ 0 h 27"/>
                    <a:gd name="T20" fmla="*/ 0 w 8"/>
                    <a:gd name="T21" fmla="*/ 2147483647 h 27"/>
                    <a:gd name="T22" fmla="*/ 0 w 8"/>
                    <a:gd name="T23" fmla="*/ 2147483647 h 2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27"/>
                    <a:gd name="T38" fmla="*/ 8 w 8"/>
                    <a:gd name="T39" fmla="*/ 27 h 2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27">
                      <a:moveTo>
                        <a:pt x="0" y="4"/>
                      </a:moveTo>
                      <a:lnTo>
                        <a:pt x="0" y="4"/>
                      </a:lnTo>
                      <a:lnTo>
                        <a:pt x="0" y="27"/>
                      </a:lnTo>
                      <a:lnTo>
                        <a:pt x="8" y="27"/>
                      </a:lnTo>
                      <a:lnTo>
                        <a:pt x="8" y="4"/>
                      </a:lnTo>
                      <a:lnTo>
                        <a:pt x="8" y="0"/>
                      </a:lnTo>
                      <a:lnTo>
                        <a:pt x="8" y="4"/>
                      </a:lnTo>
                      <a:lnTo>
                        <a:pt x="8" y="0"/>
                      </a:lnTo>
                      <a:lnTo>
                        <a:pt x="4" y="0"/>
                      </a:lnTo>
                      <a:lnTo>
                        <a:pt x="0" y="0"/>
                      </a:lnTo>
                      <a:lnTo>
                        <a:pt x="0" y="4"/>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882" name="Freeform 180"/>
                <p:cNvSpPr>
                  <a:spLocks/>
                </p:cNvSpPr>
                <p:nvPr/>
              </p:nvSpPr>
              <p:spPr bwMode="auto">
                <a:xfrm>
                  <a:off x="1057275" y="2582863"/>
                  <a:ext cx="303213" cy="538163"/>
                </a:xfrm>
                <a:custGeom>
                  <a:avLst/>
                  <a:gdLst>
                    <a:gd name="T0" fmla="*/ 2147483647 w 191"/>
                    <a:gd name="T1" fmla="*/ 2147483647 h 339"/>
                    <a:gd name="T2" fmla="*/ 0 w 191"/>
                    <a:gd name="T3" fmla="*/ 2147483647 h 339"/>
                    <a:gd name="T4" fmla="*/ 2147483647 w 191"/>
                    <a:gd name="T5" fmla="*/ 2147483647 h 339"/>
                    <a:gd name="T6" fmla="*/ 2147483647 w 191"/>
                    <a:gd name="T7" fmla="*/ 2147483647 h 339"/>
                    <a:gd name="T8" fmla="*/ 2147483647 w 191"/>
                    <a:gd name="T9" fmla="*/ 0 h 339"/>
                    <a:gd name="T10" fmla="*/ 2147483647 w 191"/>
                    <a:gd name="T11" fmla="*/ 0 h 339"/>
                    <a:gd name="T12" fmla="*/ 2147483647 w 191"/>
                    <a:gd name="T13" fmla="*/ 0 h 339"/>
                    <a:gd name="T14" fmla="*/ 2147483647 w 191"/>
                    <a:gd name="T15" fmla="*/ 0 h 339"/>
                    <a:gd name="T16" fmla="*/ 0 w 191"/>
                    <a:gd name="T17" fmla="*/ 0 h 339"/>
                    <a:gd name="T18" fmla="*/ 0 w 191"/>
                    <a:gd name="T19" fmla="*/ 0 h 339"/>
                    <a:gd name="T20" fmla="*/ 0 w 191"/>
                    <a:gd name="T21" fmla="*/ 2147483647 h 339"/>
                    <a:gd name="T22" fmla="*/ 2147483647 w 191"/>
                    <a:gd name="T23" fmla="*/ 2147483647 h 33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91"/>
                    <a:gd name="T37" fmla="*/ 0 h 339"/>
                    <a:gd name="T38" fmla="*/ 191 w 191"/>
                    <a:gd name="T39" fmla="*/ 339 h 33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91" h="339">
                      <a:moveTo>
                        <a:pt x="4" y="8"/>
                      </a:moveTo>
                      <a:lnTo>
                        <a:pt x="0" y="4"/>
                      </a:lnTo>
                      <a:lnTo>
                        <a:pt x="183" y="339"/>
                      </a:lnTo>
                      <a:lnTo>
                        <a:pt x="191" y="335"/>
                      </a:lnTo>
                      <a:lnTo>
                        <a:pt x="8" y="0"/>
                      </a:lnTo>
                      <a:lnTo>
                        <a:pt x="4" y="0"/>
                      </a:lnTo>
                      <a:lnTo>
                        <a:pt x="8" y="0"/>
                      </a:lnTo>
                      <a:lnTo>
                        <a:pt x="4" y="0"/>
                      </a:lnTo>
                      <a:lnTo>
                        <a:pt x="0" y="0"/>
                      </a:lnTo>
                      <a:lnTo>
                        <a:pt x="0" y="4"/>
                      </a:lnTo>
                      <a:lnTo>
                        <a:pt x="4" y="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883" name="Freeform 181"/>
                <p:cNvSpPr>
                  <a:spLocks/>
                </p:cNvSpPr>
                <p:nvPr/>
              </p:nvSpPr>
              <p:spPr bwMode="auto">
                <a:xfrm>
                  <a:off x="1063625" y="2563813"/>
                  <a:ext cx="84138" cy="638175"/>
                </a:xfrm>
                <a:custGeom>
                  <a:avLst/>
                  <a:gdLst>
                    <a:gd name="T0" fmla="*/ 2147483647 w 53"/>
                    <a:gd name="T1" fmla="*/ 2147483647 h 402"/>
                    <a:gd name="T2" fmla="*/ 2147483647 w 53"/>
                    <a:gd name="T3" fmla="*/ 0 h 402"/>
                    <a:gd name="T4" fmla="*/ 0 w 53"/>
                    <a:gd name="T5" fmla="*/ 2147483647 h 402"/>
                    <a:gd name="T6" fmla="*/ 0 w 53"/>
                    <a:gd name="T7" fmla="*/ 2147483647 h 402"/>
                    <a:gd name="T8" fmla="*/ 2147483647 w 53"/>
                    <a:gd name="T9" fmla="*/ 2147483647 h 402"/>
                    <a:gd name="T10" fmla="*/ 2147483647 w 53"/>
                    <a:gd name="T11" fmla="*/ 2147483647 h 402"/>
                    <a:gd name="T12" fmla="*/ 0 60000 65536"/>
                    <a:gd name="T13" fmla="*/ 0 60000 65536"/>
                    <a:gd name="T14" fmla="*/ 0 60000 65536"/>
                    <a:gd name="T15" fmla="*/ 0 60000 65536"/>
                    <a:gd name="T16" fmla="*/ 0 60000 65536"/>
                    <a:gd name="T17" fmla="*/ 0 60000 65536"/>
                    <a:gd name="T18" fmla="*/ 0 w 53"/>
                    <a:gd name="T19" fmla="*/ 0 h 402"/>
                    <a:gd name="T20" fmla="*/ 53 w 53"/>
                    <a:gd name="T21" fmla="*/ 402 h 402"/>
                  </a:gdLst>
                  <a:ahLst/>
                  <a:cxnLst>
                    <a:cxn ang="T12">
                      <a:pos x="T0" y="T1"/>
                    </a:cxn>
                    <a:cxn ang="T13">
                      <a:pos x="T2" y="T3"/>
                    </a:cxn>
                    <a:cxn ang="T14">
                      <a:pos x="T4" y="T5"/>
                    </a:cxn>
                    <a:cxn ang="T15">
                      <a:pos x="T6" y="T7"/>
                    </a:cxn>
                    <a:cxn ang="T16">
                      <a:pos x="T8" y="T9"/>
                    </a:cxn>
                    <a:cxn ang="T17">
                      <a:pos x="T10" y="T11"/>
                    </a:cxn>
                  </a:cxnLst>
                  <a:rect l="T18" t="T19" r="T20" b="T21"/>
                  <a:pathLst>
                    <a:path w="53" h="402">
                      <a:moveTo>
                        <a:pt x="53" y="402"/>
                      </a:moveTo>
                      <a:lnTo>
                        <a:pt x="53" y="0"/>
                      </a:lnTo>
                      <a:lnTo>
                        <a:pt x="0" y="16"/>
                      </a:lnTo>
                      <a:lnTo>
                        <a:pt x="0" y="398"/>
                      </a:lnTo>
                      <a:lnTo>
                        <a:pt x="53" y="402"/>
                      </a:lnTo>
                      <a:close/>
                    </a:path>
                  </a:pathLst>
                </a:custGeom>
                <a:solidFill>
                  <a:srgbClr val="999999"/>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884" name="Freeform 182"/>
                <p:cNvSpPr>
                  <a:spLocks/>
                </p:cNvSpPr>
                <p:nvPr/>
              </p:nvSpPr>
              <p:spPr bwMode="auto">
                <a:xfrm>
                  <a:off x="1141413" y="2559050"/>
                  <a:ext cx="12700" cy="642938"/>
                </a:xfrm>
                <a:custGeom>
                  <a:avLst/>
                  <a:gdLst>
                    <a:gd name="T0" fmla="*/ 2147483647 w 8"/>
                    <a:gd name="T1" fmla="*/ 2147483647 h 405"/>
                    <a:gd name="T2" fmla="*/ 0 w 8"/>
                    <a:gd name="T3" fmla="*/ 2147483647 h 405"/>
                    <a:gd name="T4" fmla="*/ 0 w 8"/>
                    <a:gd name="T5" fmla="*/ 2147483647 h 405"/>
                    <a:gd name="T6" fmla="*/ 2147483647 w 8"/>
                    <a:gd name="T7" fmla="*/ 2147483647 h 405"/>
                    <a:gd name="T8" fmla="*/ 2147483647 w 8"/>
                    <a:gd name="T9" fmla="*/ 2147483647 h 405"/>
                    <a:gd name="T10" fmla="*/ 2147483647 w 8"/>
                    <a:gd name="T11" fmla="*/ 0 h 405"/>
                    <a:gd name="T12" fmla="*/ 2147483647 w 8"/>
                    <a:gd name="T13" fmla="*/ 2147483647 h 405"/>
                    <a:gd name="T14" fmla="*/ 2147483647 w 8"/>
                    <a:gd name="T15" fmla="*/ 0 h 405"/>
                    <a:gd name="T16" fmla="*/ 2147483647 w 8"/>
                    <a:gd name="T17" fmla="*/ 0 h 405"/>
                    <a:gd name="T18" fmla="*/ 0 w 8"/>
                    <a:gd name="T19" fmla="*/ 0 h 405"/>
                    <a:gd name="T20" fmla="*/ 0 w 8"/>
                    <a:gd name="T21" fmla="*/ 2147483647 h 405"/>
                    <a:gd name="T22" fmla="*/ 2147483647 w 8"/>
                    <a:gd name="T23" fmla="*/ 2147483647 h 40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405"/>
                    <a:gd name="T38" fmla="*/ 8 w 8"/>
                    <a:gd name="T39" fmla="*/ 405 h 40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405">
                      <a:moveTo>
                        <a:pt x="8" y="7"/>
                      </a:moveTo>
                      <a:lnTo>
                        <a:pt x="0" y="3"/>
                      </a:lnTo>
                      <a:lnTo>
                        <a:pt x="0" y="405"/>
                      </a:lnTo>
                      <a:lnTo>
                        <a:pt x="8" y="405"/>
                      </a:lnTo>
                      <a:lnTo>
                        <a:pt x="8" y="3"/>
                      </a:lnTo>
                      <a:lnTo>
                        <a:pt x="4" y="0"/>
                      </a:lnTo>
                      <a:lnTo>
                        <a:pt x="8" y="3"/>
                      </a:lnTo>
                      <a:lnTo>
                        <a:pt x="8" y="0"/>
                      </a:lnTo>
                      <a:lnTo>
                        <a:pt x="4" y="0"/>
                      </a:lnTo>
                      <a:lnTo>
                        <a:pt x="0" y="0"/>
                      </a:lnTo>
                      <a:lnTo>
                        <a:pt x="0" y="3"/>
                      </a:lnTo>
                      <a:lnTo>
                        <a:pt x="8" y="7"/>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885" name="Freeform 183"/>
                <p:cNvSpPr>
                  <a:spLocks/>
                </p:cNvSpPr>
                <p:nvPr/>
              </p:nvSpPr>
              <p:spPr bwMode="auto">
                <a:xfrm>
                  <a:off x="1057275" y="2559050"/>
                  <a:ext cx="96838" cy="36513"/>
                </a:xfrm>
                <a:custGeom>
                  <a:avLst/>
                  <a:gdLst>
                    <a:gd name="T0" fmla="*/ 2147483647 w 61"/>
                    <a:gd name="T1" fmla="*/ 2147483647 h 23"/>
                    <a:gd name="T2" fmla="*/ 2147483647 w 61"/>
                    <a:gd name="T3" fmla="*/ 2147483647 h 23"/>
                    <a:gd name="T4" fmla="*/ 2147483647 w 61"/>
                    <a:gd name="T5" fmla="*/ 2147483647 h 23"/>
                    <a:gd name="T6" fmla="*/ 2147483647 w 61"/>
                    <a:gd name="T7" fmla="*/ 0 h 23"/>
                    <a:gd name="T8" fmla="*/ 2147483647 w 61"/>
                    <a:gd name="T9" fmla="*/ 2147483647 h 23"/>
                    <a:gd name="T10" fmla="*/ 0 w 61"/>
                    <a:gd name="T11" fmla="*/ 2147483647 h 23"/>
                    <a:gd name="T12" fmla="*/ 2147483647 w 61"/>
                    <a:gd name="T13" fmla="*/ 2147483647 h 23"/>
                    <a:gd name="T14" fmla="*/ 0 w 61"/>
                    <a:gd name="T15" fmla="*/ 2147483647 h 23"/>
                    <a:gd name="T16" fmla="*/ 0 w 61"/>
                    <a:gd name="T17" fmla="*/ 2147483647 h 23"/>
                    <a:gd name="T18" fmla="*/ 0 w 61"/>
                    <a:gd name="T19" fmla="*/ 2147483647 h 23"/>
                    <a:gd name="T20" fmla="*/ 2147483647 w 61"/>
                    <a:gd name="T21" fmla="*/ 2147483647 h 23"/>
                    <a:gd name="T22" fmla="*/ 2147483647 w 61"/>
                    <a:gd name="T23" fmla="*/ 2147483647 h 2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61"/>
                    <a:gd name="T37" fmla="*/ 0 h 23"/>
                    <a:gd name="T38" fmla="*/ 61 w 61"/>
                    <a:gd name="T39" fmla="*/ 23 h 2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61" h="23">
                      <a:moveTo>
                        <a:pt x="8" y="19"/>
                      </a:moveTo>
                      <a:lnTo>
                        <a:pt x="4" y="23"/>
                      </a:lnTo>
                      <a:lnTo>
                        <a:pt x="61" y="7"/>
                      </a:lnTo>
                      <a:lnTo>
                        <a:pt x="57" y="0"/>
                      </a:lnTo>
                      <a:lnTo>
                        <a:pt x="4" y="15"/>
                      </a:lnTo>
                      <a:lnTo>
                        <a:pt x="0" y="19"/>
                      </a:lnTo>
                      <a:lnTo>
                        <a:pt x="4" y="15"/>
                      </a:lnTo>
                      <a:lnTo>
                        <a:pt x="0" y="15"/>
                      </a:lnTo>
                      <a:lnTo>
                        <a:pt x="0" y="19"/>
                      </a:lnTo>
                      <a:lnTo>
                        <a:pt x="0" y="23"/>
                      </a:lnTo>
                      <a:lnTo>
                        <a:pt x="4" y="23"/>
                      </a:lnTo>
                      <a:lnTo>
                        <a:pt x="8" y="19"/>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886" name="Freeform 184"/>
                <p:cNvSpPr>
                  <a:spLocks/>
                </p:cNvSpPr>
                <p:nvPr/>
              </p:nvSpPr>
              <p:spPr bwMode="auto">
                <a:xfrm>
                  <a:off x="1057275" y="2589213"/>
                  <a:ext cx="12700" cy="612775"/>
                </a:xfrm>
                <a:custGeom>
                  <a:avLst/>
                  <a:gdLst>
                    <a:gd name="T0" fmla="*/ 2147483647 w 8"/>
                    <a:gd name="T1" fmla="*/ 2147483647 h 386"/>
                    <a:gd name="T2" fmla="*/ 2147483647 w 8"/>
                    <a:gd name="T3" fmla="*/ 2147483647 h 386"/>
                    <a:gd name="T4" fmla="*/ 2147483647 w 8"/>
                    <a:gd name="T5" fmla="*/ 0 h 386"/>
                    <a:gd name="T6" fmla="*/ 0 w 8"/>
                    <a:gd name="T7" fmla="*/ 0 h 386"/>
                    <a:gd name="T8" fmla="*/ 0 w 8"/>
                    <a:gd name="T9" fmla="*/ 2147483647 h 386"/>
                    <a:gd name="T10" fmla="*/ 2147483647 w 8"/>
                    <a:gd name="T11" fmla="*/ 2147483647 h 386"/>
                    <a:gd name="T12" fmla="*/ 0 w 8"/>
                    <a:gd name="T13" fmla="*/ 2147483647 h 386"/>
                    <a:gd name="T14" fmla="*/ 0 w 8"/>
                    <a:gd name="T15" fmla="*/ 2147483647 h 386"/>
                    <a:gd name="T16" fmla="*/ 2147483647 w 8"/>
                    <a:gd name="T17" fmla="*/ 2147483647 h 386"/>
                    <a:gd name="T18" fmla="*/ 2147483647 w 8"/>
                    <a:gd name="T19" fmla="*/ 2147483647 h 386"/>
                    <a:gd name="T20" fmla="*/ 2147483647 w 8"/>
                    <a:gd name="T21" fmla="*/ 2147483647 h 386"/>
                    <a:gd name="T22" fmla="*/ 2147483647 w 8"/>
                    <a:gd name="T23" fmla="*/ 2147483647 h 38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386"/>
                    <a:gd name="T38" fmla="*/ 8 w 8"/>
                    <a:gd name="T39" fmla="*/ 386 h 38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386">
                      <a:moveTo>
                        <a:pt x="4" y="378"/>
                      </a:moveTo>
                      <a:lnTo>
                        <a:pt x="8" y="382"/>
                      </a:lnTo>
                      <a:lnTo>
                        <a:pt x="8" y="0"/>
                      </a:lnTo>
                      <a:lnTo>
                        <a:pt x="0" y="0"/>
                      </a:lnTo>
                      <a:lnTo>
                        <a:pt x="0" y="382"/>
                      </a:lnTo>
                      <a:lnTo>
                        <a:pt x="4" y="386"/>
                      </a:lnTo>
                      <a:lnTo>
                        <a:pt x="0" y="382"/>
                      </a:lnTo>
                      <a:lnTo>
                        <a:pt x="0" y="386"/>
                      </a:lnTo>
                      <a:lnTo>
                        <a:pt x="4" y="386"/>
                      </a:lnTo>
                      <a:lnTo>
                        <a:pt x="8" y="386"/>
                      </a:lnTo>
                      <a:lnTo>
                        <a:pt x="8" y="382"/>
                      </a:lnTo>
                      <a:lnTo>
                        <a:pt x="4" y="37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887" name="Freeform 185"/>
                <p:cNvSpPr>
                  <a:spLocks/>
                </p:cNvSpPr>
                <p:nvPr/>
              </p:nvSpPr>
              <p:spPr bwMode="auto">
                <a:xfrm>
                  <a:off x="1063625" y="3189288"/>
                  <a:ext cx="90488" cy="25400"/>
                </a:xfrm>
                <a:custGeom>
                  <a:avLst/>
                  <a:gdLst>
                    <a:gd name="T0" fmla="*/ 2147483647 w 57"/>
                    <a:gd name="T1" fmla="*/ 2147483647 h 16"/>
                    <a:gd name="T2" fmla="*/ 2147483647 w 57"/>
                    <a:gd name="T3" fmla="*/ 2147483647 h 16"/>
                    <a:gd name="T4" fmla="*/ 0 w 57"/>
                    <a:gd name="T5" fmla="*/ 0 h 16"/>
                    <a:gd name="T6" fmla="*/ 0 w 57"/>
                    <a:gd name="T7" fmla="*/ 2147483647 h 16"/>
                    <a:gd name="T8" fmla="*/ 2147483647 w 57"/>
                    <a:gd name="T9" fmla="*/ 2147483647 h 16"/>
                    <a:gd name="T10" fmla="*/ 2147483647 w 57"/>
                    <a:gd name="T11" fmla="*/ 2147483647 h 16"/>
                    <a:gd name="T12" fmla="*/ 2147483647 w 57"/>
                    <a:gd name="T13" fmla="*/ 2147483647 h 16"/>
                    <a:gd name="T14" fmla="*/ 2147483647 w 57"/>
                    <a:gd name="T15" fmla="*/ 2147483647 h 16"/>
                    <a:gd name="T16" fmla="*/ 2147483647 w 57"/>
                    <a:gd name="T17" fmla="*/ 2147483647 h 16"/>
                    <a:gd name="T18" fmla="*/ 2147483647 w 57"/>
                    <a:gd name="T19" fmla="*/ 2147483647 h 16"/>
                    <a:gd name="T20" fmla="*/ 2147483647 w 57"/>
                    <a:gd name="T21" fmla="*/ 2147483647 h 16"/>
                    <a:gd name="T22" fmla="*/ 2147483647 w 57"/>
                    <a:gd name="T23" fmla="*/ 2147483647 h 1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57"/>
                    <a:gd name="T37" fmla="*/ 0 h 16"/>
                    <a:gd name="T38" fmla="*/ 57 w 57"/>
                    <a:gd name="T39" fmla="*/ 16 h 1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57" h="16">
                      <a:moveTo>
                        <a:pt x="49" y="8"/>
                      </a:moveTo>
                      <a:lnTo>
                        <a:pt x="53" y="4"/>
                      </a:lnTo>
                      <a:lnTo>
                        <a:pt x="0" y="0"/>
                      </a:lnTo>
                      <a:lnTo>
                        <a:pt x="0" y="8"/>
                      </a:lnTo>
                      <a:lnTo>
                        <a:pt x="53" y="16"/>
                      </a:lnTo>
                      <a:lnTo>
                        <a:pt x="57" y="8"/>
                      </a:lnTo>
                      <a:lnTo>
                        <a:pt x="53" y="16"/>
                      </a:lnTo>
                      <a:lnTo>
                        <a:pt x="57" y="12"/>
                      </a:lnTo>
                      <a:lnTo>
                        <a:pt x="57" y="8"/>
                      </a:lnTo>
                      <a:lnTo>
                        <a:pt x="53" y="4"/>
                      </a:lnTo>
                      <a:lnTo>
                        <a:pt x="49" y="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888" name="Freeform 186"/>
                <p:cNvSpPr>
                  <a:spLocks/>
                </p:cNvSpPr>
                <p:nvPr/>
              </p:nvSpPr>
              <p:spPr bwMode="auto">
                <a:xfrm>
                  <a:off x="1147763" y="2563813"/>
                  <a:ext cx="225425" cy="638175"/>
                </a:xfrm>
                <a:custGeom>
                  <a:avLst/>
                  <a:gdLst>
                    <a:gd name="T0" fmla="*/ 0 w 142"/>
                    <a:gd name="T1" fmla="*/ 2147483647 h 402"/>
                    <a:gd name="T2" fmla="*/ 0 w 142"/>
                    <a:gd name="T3" fmla="*/ 0 h 402"/>
                    <a:gd name="T4" fmla="*/ 2147483647 w 142"/>
                    <a:gd name="T5" fmla="*/ 2147483647 h 402"/>
                    <a:gd name="T6" fmla="*/ 2147483647 w 142"/>
                    <a:gd name="T7" fmla="*/ 2147483647 h 402"/>
                    <a:gd name="T8" fmla="*/ 0 w 142"/>
                    <a:gd name="T9" fmla="*/ 2147483647 h 402"/>
                    <a:gd name="T10" fmla="*/ 0 w 142"/>
                    <a:gd name="T11" fmla="*/ 2147483647 h 402"/>
                    <a:gd name="T12" fmla="*/ 0 60000 65536"/>
                    <a:gd name="T13" fmla="*/ 0 60000 65536"/>
                    <a:gd name="T14" fmla="*/ 0 60000 65536"/>
                    <a:gd name="T15" fmla="*/ 0 60000 65536"/>
                    <a:gd name="T16" fmla="*/ 0 60000 65536"/>
                    <a:gd name="T17" fmla="*/ 0 60000 65536"/>
                    <a:gd name="T18" fmla="*/ 0 w 142"/>
                    <a:gd name="T19" fmla="*/ 0 h 402"/>
                    <a:gd name="T20" fmla="*/ 142 w 142"/>
                    <a:gd name="T21" fmla="*/ 402 h 402"/>
                  </a:gdLst>
                  <a:ahLst/>
                  <a:cxnLst>
                    <a:cxn ang="T12">
                      <a:pos x="T0" y="T1"/>
                    </a:cxn>
                    <a:cxn ang="T13">
                      <a:pos x="T2" y="T3"/>
                    </a:cxn>
                    <a:cxn ang="T14">
                      <a:pos x="T4" y="T5"/>
                    </a:cxn>
                    <a:cxn ang="T15">
                      <a:pos x="T6" y="T7"/>
                    </a:cxn>
                    <a:cxn ang="T16">
                      <a:pos x="T8" y="T9"/>
                    </a:cxn>
                    <a:cxn ang="T17">
                      <a:pos x="T10" y="T11"/>
                    </a:cxn>
                  </a:cxnLst>
                  <a:rect l="T18" t="T19" r="T20" b="T21"/>
                  <a:pathLst>
                    <a:path w="142" h="402">
                      <a:moveTo>
                        <a:pt x="0" y="402"/>
                      </a:moveTo>
                      <a:lnTo>
                        <a:pt x="0" y="0"/>
                      </a:lnTo>
                      <a:lnTo>
                        <a:pt x="142" y="63"/>
                      </a:lnTo>
                      <a:lnTo>
                        <a:pt x="142" y="355"/>
                      </a:lnTo>
                      <a:lnTo>
                        <a:pt x="0" y="402"/>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889" name="Freeform 187"/>
                <p:cNvSpPr>
                  <a:spLocks/>
                </p:cNvSpPr>
                <p:nvPr/>
              </p:nvSpPr>
              <p:spPr bwMode="auto">
                <a:xfrm>
                  <a:off x="1141413" y="2559050"/>
                  <a:ext cx="12700" cy="642938"/>
                </a:xfrm>
                <a:custGeom>
                  <a:avLst/>
                  <a:gdLst>
                    <a:gd name="T0" fmla="*/ 2147483647 w 8"/>
                    <a:gd name="T1" fmla="*/ 0 h 405"/>
                    <a:gd name="T2" fmla="*/ 0 w 8"/>
                    <a:gd name="T3" fmla="*/ 2147483647 h 405"/>
                    <a:gd name="T4" fmla="*/ 0 w 8"/>
                    <a:gd name="T5" fmla="*/ 2147483647 h 405"/>
                    <a:gd name="T6" fmla="*/ 2147483647 w 8"/>
                    <a:gd name="T7" fmla="*/ 2147483647 h 405"/>
                    <a:gd name="T8" fmla="*/ 2147483647 w 8"/>
                    <a:gd name="T9" fmla="*/ 2147483647 h 405"/>
                    <a:gd name="T10" fmla="*/ 2147483647 w 8"/>
                    <a:gd name="T11" fmla="*/ 2147483647 h 405"/>
                    <a:gd name="T12" fmla="*/ 2147483647 w 8"/>
                    <a:gd name="T13" fmla="*/ 2147483647 h 405"/>
                    <a:gd name="T14" fmla="*/ 2147483647 w 8"/>
                    <a:gd name="T15" fmla="*/ 0 h 405"/>
                    <a:gd name="T16" fmla="*/ 2147483647 w 8"/>
                    <a:gd name="T17" fmla="*/ 0 h 405"/>
                    <a:gd name="T18" fmla="*/ 0 w 8"/>
                    <a:gd name="T19" fmla="*/ 0 h 405"/>
                    <a:gd name="T20" fmla="*/ 0 w 8"/>
                    <a:gd name="T21" fmla="*/ 2147483647 h 405"/>
                    <a:gd name="T22" fmla="*/ 2147483647 w 8"/>
                    <a:gd name="T23" fmla="*/ 0 h 40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405"/>
                    <a:gd name="T38" fmla="*/ 8 w 8"/>
                    <a:gd name="T39" fmla="*/ 405 h 40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405">
                      <a:moveTo>
                        <a:pt x="8" y="0"/>
                      </a:moveTo>
                      <a:lnTo>
                        <a:pt x="0" y="3"/>
                      </a:lnTo>
                      <a:lnTo>
                        <a:pt x="0" y="405"/>
                      </a:lnTo>
                      <a:lnTo>
                        <a:pt x="8" y="405"/>
                      </a:lnTo>
                      <a:lnTo>
                        <a:pt x="8" y="3"/>
                      </a:lnTo>
                      <a:lnTo>
                        <a:pt x="4" y="7"/>
                      </a:lnTo>
                      <a:lnTo>
                        <a:pt x="8" y="3"/>
                      </a:lnTo>
                      <a:lnTo>
                        <a:pt x="8" y="0"/>
                      </a:lnTo>
                      <a:lnTo>
                        <a:pt x="4" y="0"/>
                      </a:lnTo>
                      <a:lnTo>
                        <a:pt x="0" y="0"/>
                      </a:lnTo>
                      <a:lnTo>
                        <a:pt x="0" y="3"/>
                      </a:lnTo>
                      <a:lnTo>
                        <a:pt x="8"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890" name="Freeform 188"/>
                <p:cNvSpPr>
                  <a:spLocks/>
                </p:cNvSpPr>
                <p:nvPr/>
              </p:nvSpPr>
              <p:spPr bwMode="auto">
                <a:xfrm>
                  <a:off x="1147763" y="2559050"/>
                  <a:ext cx="231775" cy="111125"/>
                </a:xfrm>
                <a:custGeom>
                  <a:avLst/>
                  <a:gdLst>
                    <a:gd name="T0" fmla="*/ 2147483647 w 146"/>
                    <a:gd name="T1" fmla="*/ 2147483647 h 70"/>
                    <a:gd name="T2" fmla="*/ 2147483647 w 146"/>
                    <a:gd name="T3" fmla="*/ 2147483647 h 70"/>
                    <a:gd name="T4" fmla="*/ 2147483647 w 146"/>
                    <a:gd name="T5" fmla="*/ 0 h 70"/>
                    <a:gd name="T6" fmla="*/ 0 w 146"/>
                    <a:gd name="T7" fmla="*/ 2147483647 h 70"/>
                    <a:gd name="T8" fmla="*/ 2147483647 w 146"/>
                    <a:gd name="T9" fmla="*/ 2147483647 h 70"/>
                    <a:gd name="T10" fmla="*/ 2147483647 w 146"/>
                    <a:gd name="T11" fmla="*/ 2147483647 h 70"/>
                    <a:gd name="T12" fmla="*/ 2147483647 w 146"/>
                    <a:gd name="T13" fmla="*/ 2147483647 h 70"/>
                    <a:gd name="T14" fmla="*/ 2147483647 w 146"/>
                    <a:gd name="T15" fmla="*/ 2147483647 h 70"/>
                    <a:gd name="T16" fmla="*/ 2147483647 w 146"/>
                    <a:gd name="T17" fmla="*/ 2147483647 h 70"/>
                    <a:gd name="T18" fmla="*/ 2147483647 w 146"/>
                    <a:gd name="T19" fmla="*/ 2147483647 h 70"/>
                    <a:gd name="T20" fmla="*/ 2147483647 w 146"/>
                    <a:gd name="T21" fmla="*/ 2147483647 h 70"/>
                    <a:gd name="T22" fmla="*/ 2147483647 w 146"/>
                    <a:gd name="T23" fmla="*/ 2147483647 h 7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46"/>
                    <a:gd name="T37" fmla="*/ 0 h 70"/>
                    <a:gd name="T38" fmla="*/ 146 w 146"/>
                    <a:gd name="T39" fmla="*/ 70 h 7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46" h="70">
                      <a:moveTo>
                        <a:pt x="146" y="66"/>
                      </a:moveTo>
                      <a:lnTo>
                        <a:pt x="142" y="62"/>
                      </a:lnTo>
                      <a:lnTo>
                        <a:pt x="4" y="0"/>
                      </a:lnTo>
                      <a:lnTo>
                        <a:pt x="0" y="7"/>
                      </a:lnTo>
                      <a:lnTo>
                        <a:pt x="138" y="70"/>
                      </a:lnTo>
                      <a:lnTo>
                        <a:pt x="134" y="66"/>
                      </a:lnTo>
                      <a:lnTo>
                        <a:pt x="138" y="70"/>
                      </a:lnTo>
                      <a:lnTo>
                        <a:pt x="142" y="70"/>
                      </a:lnTo>
                      <a:lnTo>
                        <a:pt x="146" y="66"/>
                      </a:lnTo>
                      <a:lnTo>
                        <a:pt x="146" y="62"/>
                      </a:lnTo>
                      <a:lnTo>
                        <a:pt x="142" y="62"/>
                      </a:lnTo>
                      <a:lnTo>
                        <a:pt x="146" y="66"/>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891" name="Freeform 189"/>
                <p:cNvSpPr>
                  <a:spLocks/>
                </p:cNvSpPr>
                <p:nvPr/>
              </p:nvSpPr>
              <p:spPr bwMode="auto">
                <a:xfrm>
                  <a:off x="1360488" y="2663825"/>
                  <a:ext cx="19050" cy="469900"/>
                </a:xfrm>
                <a:custGeom>
                  <a:avLst/>
                  <a:gdLst>
                    <a:gd name="T0" fmla="*/ 2147483647 w 12"/>
                    <a:gd name="T1" fmla="*/ 2147483647 h 296"/>
                    <a:gd name="T2" fmla="*/ 2147483647 w 12"/>
                    <a:gd name="T3" fmla="*/ 2147483647 h 296"/>
                    <a:gd name="T4" fmla="*/ 2147483647 w 12"/>
                    <a:gd name="T5" fmla="*/ 0 h 296"/>
                    <a:gd name="T6" fmla="*/ 0 w 12"/>
                    <a:gd name="T7" fmla="*/ 0 h 296"/>
                    <a:gd name="T8" fmla="*/ 0 w 12"/>
                    <a:gd name="T9" fmla="*/ 2147483647 h 296"/>
                    <a:gd name="T10" fmla="*/ 2147483647 w 12"/>
                    <a:gd name="T11" fmla="*/ 2147483647 h 296"/>
                    <a:gd name="T12" fmla="*/ 0 w 12"/>
                    <a:gd name="T13" fmla="*/ 2147483647 h 296"/>
                    <a:gd name="T14" fmla="*/ 2147483647 w 12"/>
                    <a:gd name="T15" fmla="*/ 2147483647 h 296"/>
                    <a:gd name="T16" fmla="*/ 2147483647 w 12"/>
                    <a:gd name="T17" fmla="*/ 2147483647 h 296"/>
                    <a:gd name="T18" fmla="*/ 2147483647 w 12"/>
                    <a:gd name="T19" fmla="*/ 2147483647 h 296"/>
                    <a:gd name="T20" fmla="*/ 2147483647 w 12"/>
                    <a:gd name="T21" fmla="*/ 2147483647 h 296"/>
                    <a:gd name="T22" fmla="*/ 2147483647 w 12"/>
                    <a:gd name="T23" fmla="*/ 2147483647 h 29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296"/>
                    <a:gd name="T38" fmla="*/ 12 w 12"/>
                    <a:gd name="T39" fmla="*/ 296 h 29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296">
                      <a:moveTo>
                        <a:pt x="8" y="296"/>
                      </a:moveTo>
                      <a:lnTo>
                        <a:pt x="12" y="292"/>
                      </a:lnTo>
                      <a:lnTo>
                        <a:pt x="12" y="0"/>
                      </a:lnTo>
                      <a:lnTo>
                        <a:pt x="0" y="0"/>
                      </a:lnTo>
                      <a:lnTo>
                        <a:pt x="0" y="292"/>
                      </a:lnTo>
                      <a:lnTo>
                        <a:pt x="4" y="288"/>
                      </a:lnTo>
                      <a:lnTo>
                        <a:pt x="0" y="292"/>
                      </a:lnTo>
                      <a:lnTo>
                        <a:pt x="4" y="296"/>
                      </a:lnTo>
                      <a:lnTo>
                        <a:pt x="8" y="296"/>
                      </a:lnTo>
                      <a:lnTo>
                        <a:pt x="12" y="292"/>
                      </a:lnTo>
                      <a:lnTo>
                        <a:pt x="8" y="296"/>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892" name="Freeform 190"/>
                <p:cNvSpPr>
                  <a:spLocks/>
                </p:cNvSpPr>
                <p:nvPr/>
              </p:nvSpPr>
              <p:spPr bwMode="auto">
                <a:xfrm>
                  <a:off x="1141413" y="3121025"/>
                  <a:ext cx="231775" cy="93663"/>
                </a:xfrm>
                <a:custGeom>
                  <a:avLst/>
                  <a:gdLst>
                    <a:gd name="T0" fmla="*/ 0 w 146"/>
                    <a:gd name="T1" fmla="*/ 2147483647 h 59"/>
                    <a:gd name="T2" fmla="*/ 2147483647 w 146"/>
                    <a:gd name="T3" fmla="*/ 2147483647 h 59"/>
                    <a:gd name="T4" fmla="*/ 2147483647 w 146"/>
                    <a:gd name="T5" fmla="*/ 2147483647 h 59"/>
                    <a:gd name="T6" fmla="*/ 2147483647 w 146"/>
                    <a:gd name="T7" fmla="*/ 0 h 59"/>
                    <a:gd name="T8" fmla="*/ 2147483647 w 146"/>
                    <a:gd name="T9" fmla="*/ 2147483647 h 59"/>
                    <a:gd name="T10" fmla="*/ 2147483647 w 146"/>
                    <a:gd name="T11" fmla="*/ 2147483647 h 59"/>
                    <a:gd name="T12" fmla="*/ 2147483647 w 146"/>
                    <a:gd name="T13" fmla="*/ 2147483647 h 59"/>
                    <a:gd name="T14" fmla="*/ 0 w 146"/>
                    <a:gd name="T15" fmla="*/ 2147483647 h 59"/>
                    <a:gd name="T16" fmla="*/ 0 w 146"/>
                    <a:gd name="T17" fmla="*/ 2147483647 h 59"/>
                    <a:gd name="T18" fmla="*/ 0 w 146"/>
                    <a:gd name="T19" fmla="*/ 2147483647 h 59"/>
                    <a:gd name="T20" fmla="*/ 2147483647 w 146"/>
                    <a:gd name="T21" fmla="*/ 2147483647 h 59"/>
                    <a:gd name="T22" fmla="*/ 0 w 146"/>
                    <a:gd name="T23" fmla="*/ 2147483647 h 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46"/>
                    <a:gd name="T37" fmla="*/ 0 h 59"/>
                    <a:gd name="T38" fmla="*/ 146 w 146"/>
                    <a:gd name="T39" fmla="*/ 59 h 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46" h="59">
                      <a:moveTo>
                        <a:pt x="0" y="51"/>
                      </a:moveTo>
                      <a:lnTo>
                        <a:pt x="4" y="59"/>
                      </a:lnTo>
                      <a:lnTo>
                        <a:pt x="146" y="8"/>
                      </a:lnTo>
                      <a:lnTo>
                        <a:pt x="142" y="0"/>
                      </a:lnTo>
                      <a:lnTo>
                        <a:pt x="4" y="47"/>
                      </a:lnTo>
                      <a:lnTo>
                        <a:pt x="8" y="51"/>
                      </a:lnTo>
                      <a:lnTo>
                        <a:pt x="4" y="47"/>
                      </a:lnTo>
                      <a:lnTo>
                        <a:pt x="0" y="51"/>
                      </a:lnTo>
                      <a:lnTo>
                        <a:pt x="0" y="55"/>
                      </a:lnTo>
                      <a:lnTo>
                        <a:pt x="4" y="59"/>
                      </a:lnTo>
                      <a:lnTo>
                        <a:pt x="0" y="51"/>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893" name="Freeform 191"/>
                <p:cNvSpPr>
                  <a:spLocks/>
                </p:cNvSpPr>
                <p:nvPr/>
              </p:nvSpPr>
              <p:spPr bwMode="auto">
                <a:xfrm>
                  <a:off x="1076325" y="2582863"/>
                  <a:ext cx="52388" cy="606425"/>
                </a:xfrm>
                <a:custGeom>
                  <a:avLst/>
                  <a:gdLst>
                    <a:gd name="T0" fmla="*/ 2147483647 w 33"/>
                    <a:gd name="T1" fmla="*/ 2147483647 h 382"/>
                    <a:gd name="T2" fmla="*/ 2147483647 w 33"/>
                    <a:gd name="T3" fmla="*/ 2147483647 h 382"/>
                    <a:gd name="T4" fmla="*/ 2147483647 w 33"/>
                    <a:gd name="T5" fmla="*/ 2147483647 h 382"/>
                    <a:gd name="T6" fmla="*/ 2147483647 w 33"/>
                    <a:gd name="T7" fmla="*/ 2147483647 h 382"/>
                    <a:gd name="T8" fmla="*/ 2147483647 w 33"/>
                    <a:gd name="T9" fmla="*/ 2147483647 h 382"/>
                    <a:gd name="T10" fmla="*/ 2147483647 w 33"/>
                    <a:gd name="T11" fmla="*/ 2147483647 h 382"/>
                    <a:gd name="T12" fmla="*/ 2147483647 w 33"/>
                    <a:gd name="T13" fmla="*/ 2147483647 h 382"/>
                    <a:gd name="T14" fmla="*/ 2147483647 w 33"/>
                    <a:gd name="T15" fmla="*/ 2147483647 h 382"/>
                    <a:gd name="T16" fmla="*/ 2147483647 w 33"/>
                    <a:gd name="T17" fmla="*/ 2147483647 h 382"/>
                    <a:gd name="T18" fmla="*/ 2147483647 w 33"/>
                    <a:gd name="T19" fmla="*/ 2147483647 h 382"/>
                    <a:gd name="T20" fmla="*/ 2147483647 w 33"/>
                    <a:gd name="T21" fmla="*/ 2147483647 h 382"/>
                    <a:gd name="T22" fmla="*/ 2147483647 w 33"/>
                    <a:gd name="T23" fmla="*/ 0 h 382"/>
                    <a:gd name="T24" fmla="*/ 2147483647 w 33"/>
                    <a:gd name="T25" fmla="*/ 0 h 382"/>
                    <a:gd name="T26" fmla="*/ 2147483647 w 33"/>
                    <a:gd name="T27" fmla="*/ 0 h 382"/>
                    <a:gd name="T28" fmla="*/ 2147483647 w 33"/>
                    <a:gd name="T29" fmla="*/ 2147483647 h 382"/>
                    <a:gd name="T30" fmla="*/ 2147483647 w 33"/>
                    <a:gd name="T31" fmla="*/ 2147483647 h 382"/>
                    <a:gd name="T32" fmla="*/ 0 w 33"/>
                    <a:gd name="T33" fmla="*/ 2147483647 h 382"/>
                    <a:gd name="T34" fmla="*/ 0 w 33"/>
                    <a:gd name="T35" fmla="*/ 2147483647 h 382"/>
                    <a:gd name="T36" fmla="*/ 0 w 33"/>
                    <a:gd name="T37" fmla="*/ 2147483647 h 382"/>
                    <a:gd name="T38" fmla="*/ 0 w 33"/>
                    <a:gd name="T39" fmla="*/ 2147483647 h 382"/>
                    <a:gd name="T40" fmla="*/ 0 w 33"/>
                    <a:gd name="T41" fmla="*/ 2147483647 h 382"/>
                    <a:gd name="T42" fmla="*/ 2147483647 w 33"/>
                    <a:gd name="T43" fmla="*/ 2147483647 h 382"/>
                    <a:gd name="T44" fmla="*/ 2147483647 w 33"/>
                    <a:gd name="T45" fmla="*/ 2147483647 h 382"/>
                    <a:gd name="T46" fmla="*/ 2147483647 w 33"/>
                    <a:gd name="T47" fmla="*/ 2147483647 h 382"/>
                    <a:gd name="T48" fmla="*/ 2147483647 w 33"/>
                    <a:gd name="T49" fmla="*/ 2147483647 h 38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3"/>
                    <a:gd name="T76" fmla="*/ 0 h 382"/>
                    <a:gd name="T77" fmla="*/ 33 w 33"/>
                    <a:gd name="T78" fmla="*/ 382 h 38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3" h="382">
                      <a:moveTo>
                        <a:pt x="16" y="382"/>
                      </a:moveTo>
                      <a:lnTo>
                        <a:pt x="16" y="382"/>
                      </a:lnTo>
                      <a:lnTo>
                        <a:pt x="21" y="378"/>
                      </a:lnTo>
                      <a:lnTo>
                        <a:pt x="25" y="374"/>
                      </a:lnTo>
                      <a:lnTo>
                        <a:pt x="29" y="370"/>
                      </a:lnTo>
                      <a:lnTo>
                        <a:pt x="33" y="366"/>
                      </a:lnTo>
                      <a:lnTo>
                        <a:pt x="33" y="16"/>
                      </a:lnTo>
                      <a:lnTo>
                        <a:pt x="29" y="12"/>
                      </a:lnTo>
                      <a:lnTo>
                        <a:pt x="25" y="8"/>
                      </a:lnTo>
                      <a:lnTo>
                        <a:pt x="21" y="4"/>
                      </a:lnTo>
                      <a:lnTo>
                        <a:pt x="16" y="0"/>
                      </a:lnTo>
                      <a:lnTo>
                        <a:pt x="8" y="4"/>
                      </a:lnTo>
                      <a:lnTo>
                        <a:pt x="4" y="8"/>
                      </a:lnTo>
                      <a:lnTo>
                        <a:pt x="0" y="12"/>
                      </a:lnTo>
                      <a:lnTo>
                        <a:pt x="0" y="16"/>
                      </a:lnTo>
                      <a:lnTo>
                        <a:pt x="0" y="366"/>
                      </a:lnTo>
                      <a:lnTo>
                        <a:pt x="0" y="370"/>
                      </a:lnTo>
                      <a:lnTo>
                        <a:pt x="4" y="374"/>
                      </a:lnTo>
                      <a:lnTo>
                        <a:pt x="8" y="378"/>
                      </a:lnTo>
                      <a:lnTo>
                        <a:pt x="16" y="382"/>
                      </a:lnTo>
                      <a:close/>
                    </a:path>
                  </a:pathLst>
                </a:custGeom>
                <a:solidFill>
                  <a:srgbClr val="666666"/>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894" name="Freeform 192"/>
                <p:cNvSpPr>
                  <a:spLocks/>
                </p:cNvSpPr>
                <p:nvPr/>
              </p:nvSpPr>
              <p:spPr bwMode="auto">
                <a:xfrm>
                  <a:off x="1076325" y="2582863"/>
                  <a:ext cx="52388" cy="606425"/>
                </a:xfrm>
                <a:custGeom>
                  <a:avLst/>
                  <a:gdLst>
                    <a:gd name="T0" fmla="*/ 2147483647 w 33"/>
                    <a:gd name="T1" fmla="*/ 2147483647 h 382"/>
                    <a:gd name="T2" fmla="*/ 2147483647 w 33"/>
                    <a:gd name="T3" fmla="*/ 2147483647 h 382"/>
                    <a:gd name="T4" fmla="*/ 2147483647 w 33"/>
                    <a:gd name="T5" fmla="*/ 2147483647 h 382"/>
                    <a:gd name="T6" fmla="*/ 2147483647 w 33"/>
                    <a:gd name="T7" fmla="*/ 2147483647 h 382"/>
                    <a:gd name="T8" fmla="*/ 2147483647 w 33"/>
                    <a:gd name="T9" fmla="*/ 2147483647 h 382"/>
                    <a:gd name="T10" fmla="*/ 2147483647 w 33"/>
                    <a:gd name="T11" fmla="*/ 2147483647 h 382"/>
                    <a:gd name="T12" fmla="*/ 2147483647 w 33"/>
                    <a:gd name="T13" fmla="*/ 2147483647 h 382"/>
                    <a:gd name="T14" fmla="*/ 2147483647 w 33"/>
                    <a:gd name="T15" fmla="*/ 2147483647 h 382"/>
                    <a:gd name="T16" fmla="*/ 2147483647 w 33"/>
                    <a:gd name="T17" fmla="*/ 2147483647 h 382"/>
                    <a:gd name="T18" fmla="*/ 2147483647 w 33"/>
                    <a:gd name="T19" fmla="*/ 2147483647 h 382"/>
                    <a:gd name="T20" fmla="*/ 2147483647 w 33"/>
                    <a:gd name="T21" fmla="*/ 2147483647 h 382"/>
                    <a:gd name="T22" fmla="*/ 2147483647 w 33"/>
                    <a:gd name="T23" fmla="*/ 0 h 382"/>
                    <a:gd name="T24" fmla="*/ 2147483647 w 33"/>
                    <a:gd name="T25" fmla="*/ 0 h 382"/>
                    <a:gd name="T26" fmla="*/ 2147483647 w 33"/>
                    <a:gd name="T27" fmla="*/ 0 h 382"/>
                    <a:gd name="T28" fmla="*/ 2147483647 w 33"/>
                    <a:gd name="T29" fmla="*/ 2147483647 h 382"/>
                    <a:gd name="T30" fmla="*/ 2147483647 w 33"/>
                    <a:gd name="T31" fmla="*/ 2147483647 h 382"/>
                    <a:gd name="T32" fmla="*/ 0 w 33"/>
                    <a:gd name="T33" fmla="*/ 2147483647 h 382"/>
                    <a:gd name="T34" fmla="*/ 0 w 33"/>
                    <a:gd name="T35" fmla="*/ 2147483647 h 382"/>
                    <a:gd name="T36" fmla="*/ 0 w 33"/>
                    <a:gd name="T37" fmla="*/ 2147483647 h 382"/>
                    <a:gd name="T38" fmla="*/ 0 w 33"/>
                    <a:gd name="T39" fmla="*/ 2147483647 h 382"/>
                    <a:gd name="T40" fmla="*/ 0 w 33"/>
                    <a:gd name="T41" fmla="*/ 2147483647 h 382"/>
                    <a:gd name="T42" fmla="*/ 2147483647 w 33"/>
                    <a:gd name="T43" fmla="*/ 2147483647 h 382"/>
                    <a:gd name="T44" fmla="*/ 2147483647 w 33"/>
                    <a:gd name="T45" fmla="*/ 2147483647 h 382"/>
                    <a:gd name="T46" fmla="*/ 2147483647 w 33"/>
                    <a:gd name="T47" fmla="*/ 2147483647 h 382"/>
                    <a:gd name="T48" fmla="*/ 2147483647 w 33"/>
                    <a:gd name="T49" fmla="*/ 2147483647 h 38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3"/>
                    <a:gd name="T76" fmla="*/ 0 h 382"/>
                    <a:gd name="T77" fmla="*/ 33 w 33"/>
                    <a:gd name="T78" fmla="*/ 382 h 38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3" h="382">
                      <a:moveTo>
                        <a:pt x="16" y="382"/>
                      </a:moveTo>
                      <a:lnTo>
                        <a:pt x="16" y="382"/>
                      </a:lnTo>
                      <a:lnTo>
                        <a:pt x="21" y="378"/>
                      </a:lnTo>
                      <a:lnTo>
                        <a:pt x="25" y="374"/>
                      </a:lnTo>
                      <a:lnTo>
                        <a:pt x="29" y="370"/>
                      </a:lnTo>
                      <a:lnTo>
                        <a:pt x="33" y="366"/>
                      </a:lnTo>
                      <a:lnTo>
                        <a:pt x="33" y="16"/>
                      </a:lnTo>
                      <a:lnTo>
                        <a:pt x="29" y="12"/>
                      </a:lnTo>
                      <a:lnTo>
                        <a:pt x="25" y="8"/>
                      </a:lnTo>
                      <a:lnTo>
                        <a:pt x="21" y="4"/>
                      </a:lnTo>
                      <a:lnTo>
                        <a:pt x="16" y="0"/>
                      </a:lnTo>
                      <a:lnTo>
                        <a:pt x="8" y="4"/>
                      </a:lnTo>
                      <a:lnTo>
                        <a:pt x="4" y="8"/>
                      </a:lnTo>
                      <a:lnTo>
                        <a:pt x="0" y="12"/>
                      </a:lnTo>
                      <a:lnTo>
                        <a:pt x="0" y="16"/>
                      </a:lnTo>
                      <a:lnTo>
                        <a:pt x="0" y="366"/>
                      </a:lnTo>
                      <a:lnTo>
                        <a:pt x="0" y="370"/>
                      </a:lnTo>
                      <a:lnTo>
                        <a:pt x="4" y="374"/>
                      </a:lnTo>
                      <a:lnTo>
                        <a:pt x="8" y="378"/>
                      </a:lnTo>
                      <a:lnTo>
                        <a:pt x="16" y="382"/>
                      </a:lnTo>
                    </a:path>
                  </a:pathLst>
                </a:custGeom>
                <a:noFill/>
                <a:ln w="0">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56895" name="Line 193"/>
                <p:cNvSpPr>
                  <a:spLocks noChangeShapeType="1"/>
                </p:cNvSpPr>
                <p:nvPr/>
              </p:nvSpPr>
              <p:spPr bwMode="auto">
                <a:xfrm>
                  <a:off x="1076325" y="2708275"/>
                  <a:ext cx="52388" cy="1588"/>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6896" name="Line 194"/>
                <p:cNvSpPr>
                  <a:spLocks noChangeShapeType="1"/>
                </p:cNvSpPr>
                <p:nvPr/>
              </p:nvSpPr>
              <p:spPr bwMode="auto">
                <a:xfrm flipV="1">
                  <a:off x="1076325" y="2944813"/>
                  <a:ext cx="52388" cy="635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6897" name="Line 195"/>
                <p:cNvSpPr>
                  <a:spLocks noChangeShapeType="1"/>
                </p:cNvSpPr>
                <p:nvPr/>
              </p:nvSpPr>
              <p:spPr bwMode="auto">
                <a:xfrm flipV="1">
                  <a:off x="1154113" y="3114675"/>
                  <a:ext cx="212725" cy="61913"/>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6898" name="Freeform 196"/>
                <p:cNvSpPr>
                  <a:spLocks/>
                </p:cNvSpPr>
                <p:nvPr/>
              </p:nvSpPr>
              <p:spPr bwMode="auto">
                <a:xfrm>
                  <a:off x="1147763" y="3133725"/>
                  <a:ext cx="206375" cy="93663"/>
                </a:xfrm>
                <a:custGeom>
                  <a:avLst/>
                  <a:gdLst>
                    <a:gd name="T0" fmla="*/ 0 w 130"/>
                    <a:gd name="T1" fmla="*/ 2147483647 h 59"/>
                    <a:gd name="T2" fmla="*/ 0 w 130"/>
                    <a:gd name="T3" fmla="*/ 2147483647 h 59"/>
                    <a:gd name="T4" fmla="*/ 2147483647 w 130"/>
                    <a:gd name="T5" fmla="*/ 2147483647 h 59"/>
                    <a:gd name="T6" fmla="*/ 2147483647 w 130"/>
                    <a:gd name="T7" fmla="*/ 0 h 59"/>
                    <a:gd name="T8" fmla="*/ 0 w 130"/>
                    <a:gd name="T9" fmla="*/ 2147483647 h 59"/>
                    <a:gd name="T10" fmla="*/ 0 w 130"/>
                    <a:gd name="T11" fmla="*/ 2147483647 h 59"/>
                    <a:gd name="T12" fmla="*/ 0 60000 65536"/>
                    <a:gd name="T13" fmla="*/ 0 60000 65536"/>
                    <a:gd name="T14" fmla="*/ 0 60000 65536"/>
                    <a:gd name="T15" fmla="*/ 0 60000 65536"/>
                    <a:gd name="T16" fmla="*/ 0 60000 65536"/>
                    <a:gd name="T17" fmla="*/ 0 60000 65536"/>
                    <a:gd name="T18" fmla="*/ 0 w 130"/>
                    <a:gd name="T19" fmla="*/ 0 h 59"/>
                    <a:gd name="T20" fmla="*/ 130 w 130"/>
                    <a:gd name="T21" fmla="*/ 59 h 59"/>
                  </a:gdLst>
                  <a:ahLst/>
                  <a:cxnLst>
                    <a:cxn ang="T12">
                      <a:pos x="T0" y="T1"/>
                    </a:cxn>
                    <a:cxn ang="T13">
                      <a:pos x="T2" y="T3"/>
                    </a:cxn>
                    <a:cxn ang="T14">
                      <a:pos x="T4" y="T5"/>
                    </a:cxn>
                    <a:cxn ang="T15">
                      <a:pos x="T6" y="T7"/>
                    </a:cxn>
                    <a:cxn ang="T16">
                      <a:pos x="T8" y="T9"/>
                    </a:cxn>
                    <a:cxn ang="T17">
                      <a:pos x="T10" y="T11"/>
                    </a:cxn>
                  </a:cxnLst>
                  <a:rect l="T18" t="T19" r="T20" b="T21"/>
                  <a:pathLst>
                    <a:path w="130" h="59">
                      <a:moveTo>
                        <a:pt x="0" y="43"/>
                      </a:moveTo>
                      <a:lnTo>
                        <a:pt x="0" y="59"/>
                      </a:lnTo>
                      <a:lnTo>
                        <a:pt x="130" y="7"/>
                      </a:lnTo>
                      <a:lnTo>
                        <a:pt x="130" y="0"/>
                      </a:lnTo>
                      <a:lnTo>
                        <a:pt x="0" y="43"/>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899" name="Freeform 197"/>
                <p:cNvSpPr>
                  <a:spLocks/>
                </p:cNvSpPr>
                <p:nvPr/>
              </p:nvSpPr>
              <p:spPr bwMode="auto">
                <a:xfrm>
                  <a:off x="1141413" y="3201988"/>
                  <a:ext cx="19050" cy="30163"/>
                </a:xfrm>
                <a:custGeom>
                  <a:avLst/>
                  <a:gdLst>
                    <a:gd name="T0" fmla="*/ 2147483647 w 12"/>
                    <a:gd name="T1" fmla="*/ 2147483647 h 19"/>
                    <a:gd name="T2" fmla="*/ 2147483647 w 12"/>
                    <a:gd name="T3" fmla="*/ 2147483647 h 19"/>
                    <a:gd name="T4" fmla="*/ 2147483647 w 12"/>
                    <a:gd name="T5" fmla="*/ 0 h 19"/>
                    <a:gd name="T6" fmla="*/ 0 w 12"/>
                    <a:gd name="T7" fmla="*/ 0 h 19"/>
                    <a:gd name="T8" fmla="*/ 0 w 12"/>
                    <a:gd name="T9" fmla="*/ 2147483647 h 19"/>
                    <a:gd name="T10" fmla="*/ 2147483647 w 12"/>
                    <a:gd name="T11" fmla="*/ 2147483647 h 19"/>
                    <a:gd name="T12" fmla="*/ 0 w 12"/>
                    <a:gd name="T13" fmla="*/ 2147483647 h 19"/>
                    <a:gd name="T14" fmla="*/ 2147483647 w 12"/>
                    <a:gd name="T15" fmla="*/ 2147483647 h 19"/>
                    <a:gd name="T16" fmla="*/ 2147483647 w 12"/>
                    <a:gd name="T17" fmla="*/ 2147483647 h 19"/>
                    <a:gd name="T18" fmla="*/ 2147483647 w 12"/>
                    <a:gd name="T19" fmla="*/ 2147483647 h 19"/>
                    <a:gd name="T20" fmla="*/ 2147483647 w 12"/>
                    <a:gd name="T21" fmla="*/ 2147483647 h 19"/>
                    <a:gd name="T22" fmla="*/ 2147483647 w 12"/>
                    <a:gd name="T23" fmla="*/ 2147483647 h 1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19"/>
                    <a:gd name="T38" fmla="*/ 12 w 12"/>
                    <a:gd name="T39" fmla="*/ 19 h 1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19">
                      <a:moveTo>
                        <a:pt x="4" y="8"/>
                      </a:moveTo>
                      <a:lnTo>
                        <a:pt x="12" y="16"/>
                      </a:lnTo>
                      <a:lnTo>
                        <a:pt x="12" y="0"/>
                      </a:lnTo>
                      <a:lnTo>
                        <a:pt x="0" y="0"/>
                      </a:lnTo>
                      <a:lnTo>
                        <a:pt x="0" y="16"/>
                      </a:lnTo>
                      <a:lnTo>
                        <a:pt x="8" y="19"/>
                      </a:lnTo>
                      <a:lnTo>
                        <a:pt x="0" y="16"/>
                      </a:lnTo>
                      <a:lnTo>
                        <a:pt x="4" y="16"/>
                      </a:lnTo>
                      <a:lnTo>
                        <a:pt x="4" y="19"/>
                      </a:lnTo>
                      <a:lnTo>
                        <a:pt x="8" y="16"/>
                      </a:lnTo>
                      <a:lnTo>
                        <a:pt x="12" y="16"/>
                      </a:lnTo>
                      <a:lnTo>
                        <a:pt x="4" y="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900" name="Freeform 198"/>
                <p:cNvSpPr>
                  <a:spLocks/>
                </p:cNvSpPr>
                <p:nvPr/>
              </p:nvSpPr>
              <p:spPr bwMode="auto">
                <a:xfrm>
                  <a:off x="1147763" y="3138488"/>
                  <a:ext cx="212725" cy="93663"/>
                </a:xfrm>
                <a:custGeom>
                  <a:avLst/>
                  <a:gdLst>
                    <a:gd name="T0" fmla="*/ 2147483647 w 134"/>
                    <a:gd name="T1" fmla="*/ 2147483647 h 59"/>
                    <a:gd name="T2" fmla="*/ 2147483647 w 134"/>
                    <a:gd name="T3" fmla="*/ 0 h 59"/>
                    <a:gd name="T4" fmla="*/ 0 w 134"/>
                    <a:gd name="T5" fmla="*/ 2147483647 h 59"/>
                    <a:gd name="T6" fmla="*/ 2147483647 w 134"/>
                    <a:gd name="T7" fmla="*/ 2147483647 h 59"/>
                    <a:gd name="T8" fmla="*/ 2147483647 w 134"/>
                    <a:gd name="T9" fmla="*/ 2147483647 h 59"/>
                    <a:gd name="T10" fmla="*/ 2147483647 w 134"/>
                    <a:gd name="T11" fmla="*/ 2147483647 h 59"/>
                    <a:gd name="T12" fmla="*/ 2147483647 w 134"/>
                    <a:gd name="T13" fmla="*/ 2147483647 h 59"/>
                    <a:gd name="T14" fmla="*/ 2147483647 w 134"/>
                    <a:gd name="T15" fmla="*/ 2147483647 h 59"/>
                    <a:gd name="T16" fmla="*/ 2147483647 w 134"/>
                    <a:gd name="T17" fmla="*/ 0 h 59"/>
                    <a:gd name="T18" fmla="*/ 2147483647 w 134"/>
                    <a:gd name="T19" fmla="*/ 0 h 59"/>
                    <a:gd name="T20" fmla="*/ 2147483647 w 134"/>
                    <a:gd name="T21" fmla="*/ 0 h 59"/>
                    <a:gd name="T22" fmla="*/ 2147483647 w 134"/>
                    <a:gd name="T23" fmla="*/ 2147483647 h 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34"/>
                    <a:gd name="T37" fmla="*/ 0 h 59"/>
                    <a:gd name="T38" fmla="*/ 134 w 134"/>
                    <a:gd name="T39" fmla="*/ 59 h 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34" h="59">
                      <a:moveTo>
                        <a:pt x="126" y="4"/>
                      </a:moveTo>
                      <a:lnTo>
                        <a:pt x="130" y="0"/>
                      </a:lnTo>
                      <a:lnTo>
                        <a:pt x="0" y="48"/>
                      </a:lnTo>
                      <a:lnTo>
                        <a:pt x="4" y="59"/>
                      </a:lnTo>
                      <a:lnTo>
                        <a:pt x="134" y="8"/>
                      </a:lnTo>
                      <a:lnTo>
                        <a:pt x="134" y="4"/>
                      </a:lnTo>
                      <a:lnTo>
                        <a:pt x="134" y="8"/>
                      </a:lnTo>
                      <a:lnTo>
                        <a:pt x="134" y="4"/>
                      </a:lnTo>
                      <a:lnTo>
                        <a:pt x="134" y="0"/>
                      </a:lnTo>
                      <a:lnTo>
                        <a:pt x="130" y="0"/>
                      </a:lnTo>
                      <a:lnTo>
                        <a:pt x="126" y="4"/>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901" name="Freeform 199"/>
                <p:cNvSpPr>
                  <a:spLocks/>
                </p:cNvSpPr>
                <p:nvPr/>
              </p:nvSpPr>
              <p:spPr bwMode="auto">
                <a:xfrm>
                  <a:off x="1347788" y="3127375"/>
                  <a:ext cx="12700" cy="17463"/>
                </a:xfrm>
                <a:custGeom>
                  <a:avLst/>
                  <a:gdLst>
                    <a:gd name="T0" fmla="*/ 2147483647 w 8"/>
                    <a:gd name="T1" fmla="*/ 2147483647 h 11"/>
                    <a:gd name="T2" fmla="*/ 0 w 8"/>
                    <a:gd name="T3" fmla="*/ 2147483647 h 11"/>
                    <a:gd name="T4" fmla="*/ 0 w 8"/>
                    <a:gd name="T5" fmla="*/ 2147483647 h 11"/>
                    <a:gd name="T6" fmla="*/ 2147483647 w 8"/>
                    <a:gd name="T7" fmla="*/ 2147483647 h 11"/>
                    <a:gd name="T8" fmla="*/ 2147483647 w 8"/>
                    <a:gd name="T9" fmla="*/ 2147483647 h 11"/>
                    <a:gd name="T10" fmla="*/ 2147483647 w 8"/>
                    <a:gd name="T11" fmla="*/ 0 h 11"/>
                    <a:gd name="T12" fmla="*/ 2147483647 w 8"/>
                    <a:gd name="T13" fmla="*/ 2147483647 h 11"/>
                    <a:gd name="T14" fmla="*/ 2147483647 w 8"/>
                    <a:gd name="T15" fmla="*/ 2147483647 h 11"/>
                    <a:gd name="T16" fmla="*/ 2147483647 w 8"/>
                    <a:gd name="T17" fmla="*/ 0 h 11"/>
                    <a:gd name="T18" fmla="*/ 0 w 8"/>
                    <a:gd name="T19" fmla="*/ 2147483647 h 11"/>
                    <a:gd name="T20" fmla="*/ 0 w 8"/>
                    <a:gd name="T21" fmla="*/ 2147483647 h 11"/>
                    <a:gd name="T22" fmla="*/ 2147483647 w 8"/>
                    <a:gd name="T23" fmla="*/ 2147483647 h 1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11"/>
                    <a:gd name="T38" fmla="*/ 8 w 8"/>
                    <a:gd name="T39" fmla="*/ 11 h 1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11">
                      <a:moveTo>
                        <a:pt x="8" y="11"/>
                      </a:moveTo>
                      <a:lnTo>
                        <a:pt x="0" y="4"/>
                      </a:lnTo>
                      <a:lnTo>
                        <a:pt x="0" y="11"/>
                      </a:lnTo>
                      <a:lnTo>
                        <a:pt x="8" y="11"/>
                      </a:lnTo>
                      <a:lnTo>
                        <a:pt x="8" y="4"/>
                      </a:lnTo>
                      <a:lnTo>
                        <a:pt x="4" y="0"/>
                      </a:lnTo>
                      <a:lnTo>
                        <a:pt x="8" y="4"/>
                      </a:lnTo>
                      <a:lnTo>
                        <a:pt x="4" y="0"/>
                      </a:lnTo>
                      <a:lnTo>
                        <a:pt x="0" y="4"/>
                      </a:lnTo>
                      <a:lnTo>
                        <a:pt x="8" y="11"/>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902" name="Freeform 200"/>
                <p:cNvSpPr>
                  <a:spLocks/>
                </p:cNvSpPr>
                <p:nvPr/>
              </p:nvSpPr>
              <p:spPr bwMode="auto">
                <a:xfrm>
                  <a:off x="1141413" y="3127375"/>
                  <a:ext cx="219075" cy="80963"/>
                </a:xfrm>
                <a:custGeom>
                  <a:avLst/>
                  <a:gdLst>
                    <a:gd name="T0" fmla="*/ 2147483647 w 138"/>
                    <a:gd name="T1" fmla="*/ 2147483647 h 51"/>
                    <a:gd name="T2" fmla="*/ 2147483647 w 138"/>
                    <a:gd name="T3" fmla="*/ 2147483647 h 51"/>
                    <a:gd name="T4" fmla="*/ 2147483647 w 138"/>
                    <a:gd name="T5" fmla="*/ 2147483647 h 51"/>
                    <a:gd name="T6" fmla="*/ 2147483647 w 138"/>
                    <a:gd name="T7" fmla="*/ 0 h 51"/>
                    <a:gd name="T8" fmla="*/ 2147483647 w 138"/>
                    <a:gd name="T9" fmla="*/ 2147483647 h 51"/>
                    <a:gd name="T10" fmla="*/ 0 w 138"/>
                    <a:gd name="T11" fmla="*/ 2147483647 h 51"/>
                    <a:gd name="T12" fmla="*/ 2147483647 w 138"/>
                    <a:gd name="T13" fmla="*/ 2147483647 h 51"/>
                    <a:gd name="T14" fmla="*/ 0 w 138"/>
                    <a:gd name="T15" fmla="*/ 2147483647 h 51"/>
                    <a:gd name="T16" fmla="*/ 0 w 138"/>
                    <a:gd name="T17" fmla="*/ 2147483647 h 51"/>
                    <a:gd name="T18" fmla="*/ 2147483647 w 138"/>
                    <a:gd name="T19" fmla="*/ 2147483647 h 51"/>
                    <a:gd name="T20" fmla="*/ 2147483647 w 138"/>
                    <a:gd name="T21" fmla="*/ 2147483647 h 51"/>
                    <a:gd name="T22" fmla="*/ 2147483647 w 138"/>
                    <a:gd name="T23" fmla="*/ 2147483647 h 5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38"/>
                    <a:gd name="T37" fmla="*/ 0 h 51"/>
                    <a:gd name="T38" fmla="*/ 138 w 138"/>
                    <a:gd name="T39" fmla="*/ 51 h 5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38" h="51">
                      <a:moveTo>
                        <a:pt x="12" y="47"/>
                      </a:moveTo>
                      <a:lnTo>
                        <a:pt x="8" y="51"/>
                      </a:lnTo>
                      <a:lnTo>
                        <a:pt x="138" y="11"/>
                      </a:lnTo>
                      <a:lnTo>
                        <a:pt x="134" y="0"/>
                      </a:lnTo>
                      <a:lnTo>
                        <a:pt x="4" y="43"/>
                      </a:lnTo>
                      <a:lnTo>
                        <a:pt x="0" y="47"/>
                      </a:lnTo>
                      <a:lnTo>
                        <a:pt x="4" y="43"/>
                      </a:lnTo>
                      <a:lnTo>
                        <a:pt x="0" y="47"/>
                      </a:lnTo>
                      <a:lnTo>
                        <a:pt x="4" y="51"/>
                      </a:lnTo>
                      <a:lnTo>
                        <a:pt x="8" y="51"/>
                      </a:lnTo>
                      <a:lnTo>
                        <a:pt x="12" y="47"/>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903" name="Freeform 201"/>
                <p:cNvSpPr>
                  <a:spLocks/>
                </p:cNvSpPr>
                <p:nvPr/>
              </p:nvSpPr>
              <p:spPr bwMode="auto">
                <a:xfrm>
                  <a:off x="1006475" y="3189288"/>
                  <a:ext cx="50800" cy="38100"/>
                </a:xfrm>
                <a:custGeom>
                  <a:avLst/>
                  <a:gdLst>
                    <a:gd name="T0" fmla="*/ 0 w 32"/>
                    <a:gd name="T1" fmla="*/ 2147483647 h 24"/>
                    <a:gd name="T2" fmla="*/ 2147483647 w 32"/>
                    <a:gd name="T3" fmla="*/ 2147483647 h 24"/>
                    <a:gd name="T4" fmla="*/ 2147483647 w 32"/>
                    <a:gd name="T5" fmla="*/ 2147483647 h 24"/>
                    <a:gd name="T6" fmla="*/ 2147483647 w 32"/>
                    <a:gd name="T7" fmla="*/ 2147483647 h 24"/>
                    <a:gd name="T8" fmla="*/ 2147483647 w 32"/>
                    <a:gd name="T9" fmla="*/ 2147483647 h 24"/>
                    <a:gd name="T10" fmla="*/ 2147483647 w 32"/>
                    <a:gd name="T11" fmla="*/ 2147483647 h 24"/>
                    <a:gd name="T12" fmla="*/ 2147483647 w 32"/>
                    <a:gd name="T13" fmla="*/ 2147483647 h 24"/>
                    <a:gd name="T14" fmla="*/ 2147483647 w 32"/>
                    <a:gd name="T15" fmla="*/ 2147483647 h 24"/>
                    <a:gd name="T16" fmla="*/ 2147483647 w 32"/>
                    <a:gd name="T17" fmla="*/ 2147483647 h 24"/>
                    <a:gd name="T18" fmla="*/ 2147483647 w 32"/>
                    <a:gd name="T19" fmla="*/ 2147483647 h 24"/>
                    <a:gd name="T20" fmla="*/ 2147483647 w 32"/>
                    <a:gd name="T21" fmla="*/ 2147483647 h 24"/>
                    <a:gd name="T22" fmla="*/ 2147483647 w 32"/>
                    <a:gd name="T23" fmla="*/ 2147483647 h 24"/>
                    <a:gd name="T24" fmla="*/ 2147483647 w 32"/>
                    <a:gd name="T25" fmla="*/ 2147483647 h 24"/>
                    <a:gd name="T26" fmla="*/ 2147483647 w 32"/>
                    <a:gd name="T27" fmla="*/ 2147483647 h 24"/>
                    <a:gd name="T28" fmla="*/ 2147483647 w 32"/>
                    <a:gd name="T29" fmla="*/ 2147483647 h 24"/>
                    <a:gd name="T30" fmla="*/ 2147483647 w 32"/>
                    <a:gd name="T31" fmla="*/ 2147483647 h 24"/>
                    <a:gd name="T32" fmla="*/ 2147483647 w 32"/>
                    <a:gd name="T33" fmla="*/ 0 h 24"/>
                    <a:gd name="T34" fmla="*/ 2147483647 w 32"/>
                    <a:gd name="T35" fmla="*/ 0 h 24"/>
                    <a:gd name="T36" fmla="*/ 0 w 32"/>
                    <a:gd name="T37" fmla="*/ 2147483647 h 2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2"/>
                    <a:gd name="T58" fmla="*/ 0 h 24"/>
                    <a:gd name="T59" fmla="*/ 32 w 32"/>
                    <a:gd name="T60" fmla="*/ 24 h 2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2" h="24">
                      <a:moveTo>
                        <a:pt x="0" y="8"/>
                      </a:moveTo>
                      <a:lnTo>
                        <a:pt x="4" y="8"/>
                      </a:lnTo>
                      <a:lnTo>
                        <a:pt x="4" y="12"/>
                      </a:lnTo>
                      <a:lnTo>
                        <a:pt x="8" y="16"/>
                      </a:lnTo>
                      <a:lnTo>
                        <a:pt x="12" y="16"/>
                      </a:lnTo>
                      <a:lnTo>
                        <a:pt x="20" y="20"/>
                      </a:lnTo>
                      <a:lnTo>
                        <a:pt x="28" y="24"/>
                      </a:lnTo>
                      <a:lnTo>
                        <a:pt x="32" y="16"/>
                      </a:lnTo>
                      <a:lnTo>
                        <a:pt x="24" y="12"/>
                      </a:lnTo>
                      <a:lnTo>
                        <a:pt x="16" y="8"/>
                      </a:lnTo>
                      <a:lnTo>
                        <a:pt x="12" y="8"/>
                      </a:lnTo>
                      <a:lnTo>
                        <a:pt x="12" y="4"/>
                      </a:lnTo>
                      <a:lnTo>
                        <a:pt x="8" y="4"/>
                      </a:lnTo>
                      <a:lnTo>
                        <a:pt x="8" y="0"/>
                      </a:lnTo>
                      <a:lnTo>
                        <a:pt x="4" y="0"/>
                      </a:lnTo>
                      <a:lnTo>
                        <a:pt x="0" y="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904" name="Freeform 202"/>
                <p:cNvSpPr>
                  <a:spLocks/>
                </p:cNvSpPr>
                <p:nvPr/>
              </p:nvSpPr>
              <p:spPr bwMode="auto">
                <a:xfrm>
                  <a:off x="1089025" y="2601913"/>
                  <a:ext cx="26988" cy="25400"/>
                </a:xfrm>
                <a:custGeom>
                  <a:avLst/>
                  <a:gdLst>
                    <a:gd name="T0" fmla="*/ 2147483647 w 17"/>
                    <a:gd name="T1" fmla="*/ 0 h 16"/>
                    <a:gd name="T2" fmla="*/ 2147483647 w 17"/>
                    <a:gd name="T3" fmla="*/ 0 h 16"/>
                    <a:gd name="T4" fmla="*/ 0 w 17"/>
                    <a:gd name="T5" fmla="*/ 0 h 16"/>
                    <a:gd name="T6" fmla="*/ 0 w 17"/>
                    <a:gd name="T7" fmla="*/ 2147483647 h 16"/>
                    <a:gd name="T8" fmla="*/ 0 w 17"/>
                    <a:gd name="T9" fmla="*/ 2147483647 h 16"/>
                    <a:gd name="T10" fmla="*/ 0 w 17"/>
                    <a:gd name="T11" fmla="*/ 2147483647 h 16"/>
                    <a:gd name="T12" fmla="*/ 0 w 17"/>
                    <a:gd name="T13" fmla="*/ 2147483647 h 16"/>
                    <a:gd name="T14" fmla="*/ 2147483647 w 17"/>
                    <a:gd name="T15" fmla="*/ 2147483647 h 16"/>
                    <a:gd name="T16" fmla="*/ 2147483647 w 17"/>
                    <a:gd name="T17" fmla="*/ 2147483647 h 16"/>
                    <a:gd name="T18" fmla="*/ 2147483647 w 17"/>
                    <a:gd name="T19" fmla="*/ 2147483647 h 16"/>
                    <a:gd name="T20" fmla="*/ 2147483647 w 17"/>
                    <a:gd name="T21" fmla="*/ 2147483647 h 16"/>
                    <a:gd name="T22" fmla="*/ 2147483647 w 17"/>
                    <a:gd name="T23" fmla="*/ 2147483647 h 16"/>
                    <a:gd name="T24" fmla="*/ 2147483647 w 17"/>
                    <a:gd name="T25" fmla="*/ 2147483647 h 16"/>
                    <a:gd name="T26" fmla="*/ 2147483647 w 17"/>
                    <a:gd name="T27" fmla="*/ 2147483647 h 16"/>
                    <a:gd name="T28" fmla="*/ 2147483647 w 17"/>
                    <a:gd name="T29" fmla="*/ 0 h 16"/>
                    <a:gd name="T30" fmla="*/ 2147483647 w 17"/>
                    <a:gd name="T31" fmla="*/ 0 h 16"/>
                    <a:gd name="T32" fmla="*/ 2147483647 w 17"/>
                    <a:gd name="T33" fmla="*/ 0 h 16"/>
                    <a:gd name="T34" fmla="*/ 2147483647 w 17"/>
                    <a:gd name="T35" fmla="*/ 0 h 1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7"/>
                    <a:gd name="T55" fmla="*/ 0 h 16"/>
                    <a:gd name="T56" fmla="*/ 17 w 17"/>
                    <a:gd name="T57" fmla="*/ 16 h 1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7" h="16">
                      <a:moveTo>
                        <a:pt x="8" y="0"/>
                      </a:moveTo>
                      <a:lnTo>
                        <a:pt x="4" y="0"/>
                      </a:lnTo>
                      <a:lnTo>
                        <a:pt x="0" y="0"/>
                      </a:lnTo>
                      <a:lnTo>
                        <a:pt x="0" y="4"/>
                      </a:lnTo>
                      <a:lnTo>
                        <a:pt x="0" y="8"/>
                      </a:lnTo>
                      <a:lnTo>
                        <a:pt x="0" y="12"/>
                      </a:lnTo>
                      <a:lnTo>
                        <a:pt x="4" y="16"/>
                      </a:lnTo>
                      <a:lnTo>
                        <a:pt x="8" y="16"/>
                      </a:lnTo>
                      <a:lnTo>
                        <a:pt x="13" y="16"/>
                      </a:lnTo>
                      <a:lnTo>
                        <a:pt x="13" y="12"/>
                      </a:lnTo>
                      <a:lnTo>
                        <a:pt x="17" y="12"/>
                      </a:lnTo>
                      <a:lnTo>
                        <a:pt x="17" y="8"/>
                      </a:lnTo>
                      <a:lnTo>
                        <a:pt x="17" y="4"/>
                      </a:lnTo>
                      <a:lnTo>
                        <a:pt x="13" y="0"/>
                      </a:lnTo>
                      <a:lnTo>
                        <a:pt x="8" y="0"/>
                      </a:lnTo>
                      <a:close/>
                    </a:path>
                  </a:pathLst>
                </a:custGeom>
                <a:solidFill>
                  <a:srgbClr val="4C4C4C"/>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905" name="Freeform 203"/>
                <p:cNvSpPr>
                  <a:spLocks/>
                </p:cNvSpPr>
                <p:nvPr/>
              </p:nvSpPr>
              <p:spPr bwMode="auto">
                <a:xfrm>
                  <a:off x="1089025" y="2601913"/>
                  <a:ext cx="26988" cy="25400"/>
                </a:xfrm>
                <a:custGeom>
                  <a:avLst/>
                  <a:gdLst>
                    <a:gd name="T0" fmla="*/ 2147483647 w 17"/>
                    <a:gd name="T1" fmla="*/ 0 h 16"/>
                    <a:gd name="T2" fmla="*/ 2147483647 w 17"/>
                    <a:gd name="T3" fmla="*/ 0 h 16"/>
                    <a:gd name="T4" fmla="*/ 2147483647 w 17"/>
                    <a:gd name="T5" fmla="*/ 0 h 16"/>
                    <a:gd name="T6" fmla="*/ 0 w 17"/>
                    <a:gd name="T7" fmla="*/ 0 h 16"/>
                    <a:gd name="T8" fmla="*/ 0 w 17"/>
                    <a:gd name="T9" fmla="*/ 2147483647 h 16"/>
                    <a:gd name="T10" fmla="*/ 0 w 17"/>
                    <a:gd name="T11" fmla="*/ 2147483647 h 16"/>
                    <a:gd name="T12" fmla="*/ 0 w 17"/>
                    <a:gd name="T13" fmla="*/ 2147483647 h 16"/>
                    <a:gd name="T14" fmla="*/ 0 w 17"/>
                    <a:gd name="T15" fmla="*/ 2147483647 h 16"/>
                    <a:gd name="T16" fmla="*/ 0 w 17"/>
                    <a:gd name="T17" fmla="*/ 2147483647 h 16"/>
                    <a:gd name="T18" fmla="*/ 2147483647 w 17"/>
                    <a:gd name="T19" fmla="*/ 2147483647 h 16"/>
                    <a:gd name="T20" fmla="*/ 2147483647 w 17"/>
                    <a:gd name="T21" fmla="*/ 2147483647 h 16"/>
                    <a:gd name="T22" fmla="*/ 2147483647 w 17"/>
                    <a:gd name="T23" fmla="*/ 2147483647 h 16"/>
                    <a:gd name="T24" fmla="*/ 2147483647 w 17"/>
                    <a:gd name="T25" fmla="*/ 2147483647 h 16"/>
                    <a:gd name="T26" fmla="*/ 2147483647 w 17"/>
                    <a:gd name="T27" fmla="*/ 2147483647 h 16"/>
                    <a:gd name="T28" fmla="*/ 2147483647 w 17"/>
                    <a:gd name="T29" fmla="*/ 2147483647 h 16"/>
                    <a:gd name="T30" fmla="*/ 2147483647 w 17"/>
                    <a:gd name="T31" fmla="*/ 2147483647 h 16"/>
                    <a:gd name="T32" fmla="*/ 2147483647 w 17"/>
                    <a:gd name="T33" fmla="*/ 2147483647 h 16"/>
                    <a:gd name="T34" fmla="*/ 2147483647 w 17"/>
                    <a:gd name="T35" fmla="*/ 2147483647 h 16"/>
                    <a:gd name="T36" fmla="*/ 2147483647 w 17"/>
                    <a:gd name="T37" fmla="*/ 0 h 16"/>
                    <a:gd name="T38" fmla="*/ 2147483647 w 17"/>
                    <a:gd name="T39" fmla="*/ 0 h 16"/>
                    <a:gd name="T40" fmla="*/ 2147483647 w 17"/>
                    <a:gd name="T41" fmla="*/ 0 h 1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7"/>
                    <a:gd name="T64" fmla="*/ 0 h 16"/>
                    <a:gd name="T65" fmla="*/ 17 w 17"/>
                    <a:gd name="T66" fmla="*/ 16 h 1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7" h="16">
                      <a:moveTo>
                        <a:pt x="8" y="0"/>
                      </a:moveTo>
                      <a:lnTo>
                        <a:pt x="8" y="0"/>
                      </a:lnTo>
                      <a:lnTo>
                        <a:pt x="4" y="0"/>
                      </a:lnTo>
                      <a:lnTo>
                        <a:pt x="0" y="0"/>
                      </a:lnTo>
                      <a:lnTo>
                        <a:pt x="0" y="4"/>
                      </a:lnTo>
                      <a:lnTo>
                        <a:pt x="0" y="8"/>
                      </a:lnTo>
                      <a:lnTo>
                        <a:pt x="0" y="12"/>
                      </a:lnTo>
                      <a:lnTo>
                        <a:pt x="4" y="16"/>
                      </a:lnTo>
                      <a:lnTo>
                        <a:pt x="8" y="16"/>
                      </a:lnTo>
                      <a:lnTo>
                        <a:pt x="13" y="16"/>
                      </a:lnTo>
                      <a:lnTo>
                        <a:pt x="13" y="12"/>
                      </a:lnTo>
                      <a:lnTo>
                        <a:pt x="17" y="12"/>
                      </a:lnTo>
                      <a:lnTo>
                        <a:pt x="17" y="8"/>
                      </a:lnTo>
                      <a:lnTo>
                        <a:pt x="17" y="4"/>
                      </a:lnTo>
                      <a:lnTo>
                        <a:pt x="13" y="0"/>
                      </a:lnTo>
                      <a:lnTo>
                        <a:pt x="8" y="0"/>
                      </a:lnTo>
                    </a:path>
                  </a:pathLst>
                </a:custGeom>
                <a:noFill/>
                <a:ln w="0">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sp>
            <p:nvSpPr>
              <p:cNvPr id="56795" name="TextBox 1472"/>
              <p:cNvSpPr txBox="1">
                <a:spLocks noChangeArrowheads="1"/>
              </p:cNvSpPr>
              <p:nvPr/>
            </p:nvSpPr>
            <p:spPr bwMode="auto">
              <a:xfrm>
                <a:off x="238124" y="3075801"/>
                <a:ext cx="1038225"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r>
                  <a:rPr lang="en-US" sz="1200"/>
                  <a:t>Tor Node 6</a:t>
                </a:r>
              </a:p>
            </p:txBody>
          </p:sp>
        </p:grpSp>
        <p:grpSp>
          <p:nvGrpSpPr>
            <p:cNvPr id="56333" name="Group 1583"/>
            <p:cNvGrpSpPr>
              <a:grpSpLocks/>
            </p:cNvGrpSpPr>
            <p:nvPr/>
          </p:nvGrpSpPr>
          <p:grpSpPr bwMode="auto">
            <a:xfrm>
              <a:off x="5438775" y="3657600"/>
              <a:ext cx="1038225" cy="762000"/>
              <a:chOff x="238124" y="2590800"/>
              <a:chExt cx="1038225" cy="762000"/>
            </a:xfrm>
          </p:grpSpPr>
          <p:grpSp>
            <p:nvGrpSpPr>
              <p:cNvPr id="56682" name="Group 114"/>
              <p:cNvGrpSpPr>
                <a:grpSpLocks noChangeAspect="1"/>
              </p:cNvGrpSpPr>
              <p:nvPr/>
            </p:nvGrpSpPr>
            <p:grpSpPr bwMode="auto">
              <a:xfrm>
                <a:off x="381002" y="2590800"/>
                <a:ext cx="735229" cy="503935"/>
                <a:chOff x="193675" y="2495550"/>
                <a:chExt cx="1185863" cy="812801"/>
              </a:xfrm>
            </p:grpSpPr>
            <p:sp>
              <p:nvSpPr>
                <p:cNvPr id="56684" name="Freeform 94"/>
                <p:cNvSpPr>
                  <a:spLocks/>
                </p:cNvSpPr>
                <p:nvPr/>
              </p:nvSpPr>
              <p:spPr bwMode="auto">
                <a:xfrm>
                  <a:off x="684213" y="2995613"/>
                  <a:ext cx="379413" cy="212725"/>
                </a:xfrm>
                <a:custGeom>
                  <a:avLst/>
                  <a:gdLst>
                    <a:gd name="T0" fmla="*/ 0 w 239"/>
                    <a:gd name="T1" fmla="*/ 2147483647 h 134"/>
                    <a:gd name="T2" fmla="*/ 2147483647 w 239"/>
                    <a:gd name="T3" fmla="*/ 2147483647 h 134"/>
                    <a:gd name="T4" fmla="*/ 2147483647 w 239"/>
                    <a:gd name="T5" fmla="*/ 2147483647 h 134"/>
                    <a:gd name="T6" fmla="*/ 2147483647 w 239"/>
                    <a:gd name="T7" fmla="*/ 0 h 134"/>
                    <a:gd name="T8" fmla="*/ 0 w 239"/>
                    <a:gd name="T9" fmla="*/ 2147483647 h 134"/>
                    <a:gd name="T10" fmla="*/ 0 w 239"/>
                    <a:gd name="T11" fmla="*/ 2147483647 h 134"/>
                    <a:gd name="T12" fmla="*/ 0 60000 65536"/>
                    <a:gd name="T13" fmla="*/ 0 60000 65536"/>
                    <a:gd name="T14" fmla="*/ 0 60000 65536"/>
                    <a:gd name="T15" fmla="*/ 0 60000 65536"/>
                    <a:gd name="T16" fmla="*/ 0 60000 65536"/>
                    <a:gd name="T17" fmla="*/ 0 60000 65536"/>
                    <a:gd name="T18" fmla="*/ 0 w 239"/>
                    <a:gd name="T19" fmla="*/ 0 h 134"/>
                    <a:gd name="T20" fmla="*/ 239 w 239"/>
                    <a:gd name="T21" fmla="*/ 134 h 134"/>
                  </a:gdLst>
                  <a:ahLst/>
                  <a:cxnLst>
                    <a:cxn ang="T12">
                      <a:pos x="T0" y="T1"/>
                    </a:cxn>
                    <a:cxn ang="T13">
                      <a:pos x="T2" y="T3"/>
                    </a:cxn>
                    <a:cxn ang="T14">
                      <a:pos x="T4" y="T5"/>
                    </a:cxn>
                    <a:cxn ang="T15">
                      <a:pos x="T6" y="T7"/>
                    </a:cxn>
                    <a:cxn ang="T16">
                      <a:pos x="T8" y="T9"/>
                    </a:cxn>
                    <a:cxn ang="T17">
                      <a:pos x="T10" y="T11"/>
                    </a:cxn>
                  </a:cxnLst>
                  <a:rect l="T18" t="T19" r="T20" b="T21"/>
                  <a:pathLst>
                    <a:path w="239" h="134">
                      <a:moveTo>
                        <a:pt x="0" y="47"/>
                      </a:moveTo>
                      <a:lnTo>
                        <a:pt x="81" y="83"/>
                      </a:lnTo>
                      <a:lnTo>
                        <a:pt x="239" y="134"/>
                      </a:lnTo>
                      <a:lnTo>
                        <a:pt x="239" y="0"/>
                      </a:lnTo>
                      <a:lnTo>
                        <a:pt x="0" y="47"/>
                      </a:lnTo>
                      <a:close/>
                    </a:path>
                  </a:pathLst>
                </a:custGeom>
                <a:solidFill>
                  <a:srgbClr val="191919"/>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685" name="Freeform 95"/>
                <p:cNvSpPr>
                  <a:spLocks/>
                </p:cNvSpPr>
                <p:nvPr/>
              </p:nvSpPr>
              <p:spPr bwMode="auto">
                <a:xfrm>
                  <a:off x="677863" y="3063875"/>
                  <a:ext cx="141288" cy="69850"/>
                </a:xfrm>
                <a:custGeom>
                  <a:avLst/>
                  <a:gdLst>
                    <a:gd name="T0" fmla="*/ 2147483647 w 89"/>
                    <a:gd name="T1" fmla="*/ 2147483647 h 44"/>
                    <a:gd name="T2" fmla="*/ 2147483647 w 89"/>
                    <a:gd name="T3" fmla="*/ 2147483647 h 44"/>
                    <a:gd name="T4" fmla="*/ 2147483647 w 89"/>
                    <a:gd name="T5" fmla="*/ 0 h 44"/>
                    <a:gd name="T6" fmla="*/ 0 w 89"/>
                    <a:gd name="T7" fmla="*/ 2147483647 h 44"/>
                    <a:gd name="T8" fmla="*/ 2147483647 w 89"/>
                    <a:gd name="T9" fmla="*/ 2147483647 h 44"/>
                    <a:gd name="T10" fmla="*/ 2147483647 w 89"/>
                    <a:gd name="T11" fmla="*/ 2147483647 h 44"/>
                    <a:gd name="T12" fmla="*/ 2147483647 w 89"/>
                    <a:gd name="T13" fmla="*/ 2147483647 h 44"/>
                    <a:gd name="T14" fmla="*/ 2147483647 w 89"/>
                    <a:gd name="T15" fmla="*/ 2147483647 h 44"/>
                    <a:gd name="T16" fmla="*/ 2147483647 w 89"/>
                    <a:gd name="T17" fmla="*/ 2147483647 h 44"/>
                    <a:gd name="T18" fmla="*/ 2147483647 w 89"/>
                    <a:gd name="T19" fmla="*/ 2147483647 h 44"/>
                    <a:gd name="T20" fmla="*/ 2147483647 w 89"/>
                    <a:gd name="T21" fmla="*/ 2147483647 h 44"/>
                    <a:gd name="T22" fmla="*/ 2147483647 w 89"/>
                    <a:gd name="T23" fmla="*/ 2147483647 h 4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9"/>
                    <a:gd name="T37" fmla="*/ 0 h 44"/>
                    <a:gd name="T38" fmla="*/ 89 w 89"/>
                    <a:gd name="T39" fmla="*/ 44 h 4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9" h="44">
                      <a:moveTo>
                        <a:pt x="89" y="32"/>
                      </a:moveTo>
                      <a:lnTo>
                        <a:pt x="89" y="36"/>
                      </a:lnTo>
                      <a:lnTo>
                        <a:pt x="4" y="0"/>
                      </a:lnTo>
                      <a:lnTo>
                        <a:pt x="0" y="8"/>
                      </a:lnTo>
                      <a:lnTo>
                        <a:pt x="85" y="44"/>
                      </a:lnTo>
                      <a:lnTo>
                        <a:pt x="89" y="44"/>
                      </a:lnTo>
                      <a:lnTo>
                        <a:pt x="89" y="40"/>
                      </a:lnTo>
                      <a:lnTo>
                        <a:pt x="89" y="36"/>
                      </a:lnTo>
                      <a:lnTo>
                        <a:pt x="89" y="32"/>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686" name="Freeform 96"/>
                <p:cNvSpPr>
                  <a:spLocks/>
                </p:cNvSpPr>
                <p:nvPr/>
              </p:nvSpPr>
              <p:spPr bwMode="auto">
                <a:xfrm>
                  <a:off x="812800" y="3114675"/>
                  <a:ext cx="263525" cy="100013"/>
                </a:xfrm>
                <a:custGeom>
                  <a:avLst/>
                  <a:gdLst>
                    <a:gd name="T0" fmla="*/ 2147483647 w 166"/>
                    <a:gd name="T1" fmla="*/ 2147483647 h 63"/>
                    <a:gd name="T2" fmla="*/ 2147483647 w 166"/>
                    <a:gd name="T3" fmla="*/ 2147483647 h 63"/>
                    <a:gd name="T4" fmla="*/ 2147483647 w 166"/>
                    <a:gd name="T5" fmla="*/ 0 h 63"/>
                    <a:gd name="T6" fmla="*/ 0 w 166"/>
                    <a:gd name="T7" fmla="*/ 2147483647 h 63"/>
                    <a:gd name="T8" fmla="*/ 2147483647 w 166"/>
                    <a:gd name="T9" fmla="*/ 2147483647 h 63"/>
                    <a:gd name="T10" fmla="*/ 2147483647 w 166"/>
                    <a:gd name="T11" fmla="*/ 2147483647 h 63"/>
                    <a:gd name="T12" fmla="*/ 2147483647 w 166"/>
                    <a:gd name="T13" fmla="*/ 2147483647 h 63"/>
                    <a:gd name="T14" fmla="*/ 2147483647 w 166"/>
                    <a:gd name="T15" fmla="*/ 2147483647 h 63"/>
                    <a:gd name="T16" fmla="*/ 2147483647 w 166"/>
                    <a:gd name="T17" fmla="*/ 2147483647 h 63"/>
                    <a:gd name="T18" fmla="*/ 2147483647 w 166"/>
                    <a:gd name="T19" fmla="*/ 2147483647 h 63"/>
                    <a:gd name="T20" fmla="*/ 2147483647 w 166"/>
                    <a:gd name="T21" fmla="*/ 2147483647 h 63"/>
                    <a:gd name="T22" fmla="*/ 2147483647 w 166"/>
                    <a:gd name="T23" fmla="*/ 2147483647 h 6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66"/>
                    <a:gd name="T37" fmla="*/ 0 h 63"/>
                    <a:gd name="T38" fmla="*/ 166 w 166"/>
                    <a:gd name="T39" fmla="*/ 63 h 6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66" h="63">
                      <a:moveTo>
                        <a:pt x="154" y="59"/>
                      </a:moveTo>
                      <a:lnTo>
                        <a:pt x="162" y="51"/>
                      </a:lnTo>
                      <a:lnTo>
                        <a:pt x="4" y="0"/>
                      </a:lnTo>
                      <a:lnTo>
                        <a:pt x="0" y="12"/>
                      </a:lnTo>
                      <a:lnTo>
                        <a:pt x="158" y="63"/>
                      </a:lnTo>
                      <a:lnTo>
                        <a:pt x="166" y="59"/>
                      </a:lnTo>
                      <a:lnTo>
                        <a:pt x="158" y="63"/>
                      </a:lnTo>
                      <a:lnTo>
                        <a:pt x="162" y="63"/>
                      </a:lnTo>
                      <a:lnTo>
                        <a:pt x="166" y="59"/>
                      </a:lnTo>
                      <a:lnTo>
                        <a:pt x="162" y="55"/>
                      </a:lnTo>
                      <a:lnTo>
                        <a:pt x="162" y="51"/>
                      </a:lnTo>
                      <a:lnTo>
                        <a:pt x="154" y="59"/>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687" name="Freeform 97"/>
                <p:cNvSpPr>
                  <a:spLocks/>
                </p:cNvSpPr>
                <p:nvPr/>
              </p:nvSpPr>
              <p:spPr bwMode="auto">
                <a:xfrm>
                  <a:off x="1050925" y="2989263"/>
                  <a:ext cx="25400" cy="219075"/>
                </a:xfrm>
                <a:custGeom>
                  <a:avLst/>
                  <a:gdLst>
                    <a:gd name="T0" fmla="*/ 2147483647 w 16"/>
                    <a:gd name="T1" fmla="*/ 2147483647 h 138"/>
                    <a:gd name="T2" fmla="*/ 0 w 16"/>
                    <a:gd name="T3" fmla="*/ 2147483647 h 138"/>
                    <a:gd name="T4" fmla="*/ 2147483647 w 16"/>
                    <a:gd name="T5" fmla="*/ 2147483647 h 138"/>
                    <a:gd name="T6" fmla="*/ 2147483647 w 16"/>
                    <a:gd name="T7" fmla="*/ 2147483647 h 138"/>
                    <a:gd name="T8" fmla="*/ 2147483647 w 16"/>
                    <a:gd name="T9" fmla="*/ 2147483647 h 138"/>
                    <a:gd name="T10" fmla="*/ 2147483647 w 16"/>
                    <a:gd name="T11" fmla="*/ 0 h 138"/>
                    <a:gd name="T12" fmla="*/ 2147483647 w 16"/>
                    <a:gd name="T13" fmla="*/ 2147483647 h 138"/>
                    <a:gd name="T14" fmla="*/ 2147483647 w 16"/>
                    <a:gd name="T15" fmla="*/ 2147483647 h 138"/>
                    <a:gd name="T16" fmla="*/ 2147483647 w 16"/>
                    <a:gd name="T17" fmla="*/ 0 h 138"/>
                    <a:gd name="T18" fmla="*/ 2147483647 w 16"/>
                    <a:gd name="T19" fmla="*/ 2147483647 h 138"/>
                    <a:gd name="T20" fmla="*/ 0 w 16"/>
                    <a:gd name="T21" fmla="*/ 2147483647 h 138"/>
                    <a:gd name="T22" fmla="*/ 2147483647 w 16"/>
                    <a:gd name="T23" fmla="*/ 2147483647 h 13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6"/>
                    <a:gd name="T37" fmla="*/ 0 h 138"/>
                    <a:gd name="T38" fmla="*/ 16 w 16"/>
                    <a:gd name="T39" fmla="*/ 138 h 13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6" h="138">
                      <a:moveTo>
                        <a:pt x="8" y="12"/>
                      </a:moveTo>
                      <a:lnTo>
                        <a:pt x="0" y="4"/>
                      </a:lnTo>
                      <a:lnTo>
                        <a:pt x="4" y="138"/>
                      </a:lnTo>
                      <a:lnTo>
                        <a:pt x="16" y="138"/>
                      </a:lnTo>
                      <a:lnTo>
                        <a:pt x="12" y="4"/>
                      </a:lnTo>
                      <a:lnTo>
                        <a:pt x="4" y="0"/>
                      </a:lnTo>
                      <a:lnTo>
                        <a:pt x="12" y="4"/>
                      </a:lnTo>
                      <a:lnTo>
                        <a:pt x="8" y="4"/>
                      </a:lnTo>
                      <a:lnTo>
                        <a:pt x="8" y="0"/>
                      </a:lnTo>
                      <a:lnTo>
                        <a:pt x="4" y="4"/>
                      </a:lnTo>
                      <a:lnTo>
                        <a:pt x="0" y="4"/>
                      </a:lnTo>
                      <a:lnTo>
                        <a:pt x="8" y="12"/>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688" name="Freeform 98"/>
                <p:cNvSpPr>
                  <a:spLocks/>
                </p:cNvSpPr>
                <p:nvPr/>
              </p:nvSpPr>
              <p:spPr bwMode="auto">
                <a:xfrm>
                  <a:off x="677863" y="2989263"/>
                  <a:ext cx="385763" cy="87313"/>
                </a:xfrm>
                <a:custGeom>
                  <a:avLst/>
                  <a:gdLst>
                    <a:gd name="T0" fmla="*/ 2147483647 w 243"/>
                    <a:gd name="T1" fmla="*/ 2147483647 h 55"/>
                    <a:gd name="T2" fmla="*/ 2147483647 w 243"/>
                    <a:gd name="T3" fmla="*/ 2147483647 h 55"/>
                    <a:gd name="T4" fmla="*/ 2147483647 w 243"/>
                    <a:gd name="T5" fmla="*/ 2147483647 h 55"/>
                    <a:gd name="T6" fmla="*/ 2147483647 w 243"/>
                    <a:gd name="T7" fmla="*/ 0 h 55"/>
                    <a:gd name="T8" fmla="*/ 2147483647 w 243"/>
                    <a:gd name="T9" fmla="*/ 2147483647 h 55"/>
                    <a:gd name="T10" fmla="*/ 0 w 243"/>
                    <a:gd name="T11" fmla="*/ 2147483647 h 55"/>
                    <a:gd name="T12" fmla="*/ 2147483647 w 243"/>
                    <a:gd name="T13" fmla="*/ 2147483647 h 55"/>
                    <a:gd name="T14" fmla="*/ 0 w 243"/>
                    <a:gd name="T15" fmla="*/ 2147483647 h 55"/>
                    <a:gd name="T16" fmla="*/ 0 w 243"/>
                    <a:gd name="T17" fmla="*/ 2147483647 h 55"/>
                    <a:gd name="T18" fmla="*/ 0 w 243"/>
                    <a:gd name="T19" fmla="*/ 2147483647 h 55"/>
                    <a:gd name="T20" fmla="*/ 2147483647 w 243"/>
                    <a:gd name="T21" fmla="*/ 2147483647 h 55"/>
                    <a:gd name="T22" fmla="*/ 2147483647 w 243"/>
                    <a:gd name="T23" fmla="*/ 2147483647 h 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43"/>
                    <a:gd name="T37" fmla="*/ 0 h 55"/>
                    <a:gd name="T38" fmla="*/ 243 w 243"/>
                    <a:gd name="T39" fmla="*/ 55 h 5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43" h="55">
                      <a:moveTo>
                        <a:pt x="4" y="47"/>
                      </a:moveTo>
                      <a:lnTo>
                        <a:pt x="4" y="55"/>
                      </a:lnTo>
                      <a:lnTo>
                        <a:pt x="243" y="12"/>
                      </a:lnTo>
                      <a:lnTo>
                        <a:pt x="239" y="0"/>
                      </a:lnTo>
                      <a:lnTo>
                        <a:pt x="4" y="47"/>
                      </a:lnTo>
                      <a:lnTo>
                        <a:pt x="0" y="55"/>
                      </a:lnTo>
                      <a:lnTo>
                        <a:pt x="4" y="47"/>
                      </a:lnTo>
                      <a:lnTo>
                        <a:pt x="0" y="47"/>
                      </a:lnTo>
                      <a:lnTo>
                        <a:pt x="0" y="51"/>
                      </a:lnTo>
                      <a:lnTo>
                        <a:pt x="0" y="55"/>
                      </a:lnTo>
                      <a:lnTo>
                        <a:pt x="4" y="55"/>
                      </a:lnTo>
                      <a:lnTo>
                        <a:pt x="4" y="47"/>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689" name="Freeform 99"/>
                <p:cNvSpPr>
                  <a:spLocks/>
                </p:cNvSpPr>
                <p:nvPr/>
              </p:nvSpPr>
              <p:spPr bwMode="auto">
                <a:xfrm>
                  <a:off x="754063" y="3127375"/>
                  <a:ext cx="258763" cy="174625"/>
                </a:xfrm>
                <a:custGeom>
                  <a:avLst/>
                  <a:gdLst>
                    <a:gd name="T0" fmla="*/ 2147483647 w 163"/>
                    <a:gd name="T1" fmla="*/ 0 h 110"/>
                    <a:gd name="T2" fmla="*/ 2147483647 w 163"/>
                    <a:gd name="T3" fmla="*/ 2147483647 h 110"/>
                    <a:gd name="T4" fmla="*/ 0 w 163"/>
                    <a:gd name="T5" fmla="*/ 2147483647 h 110"/>
                    <a:gd name="T6" fmla="*/ 0 w 163"/>
                    <a:gd name="T7" fmla="*/ 2147483647 h 110"/>
                    <a:gd name="T8" fmla="*/ 2147483647 w 163"/>
                    <a:gd name="T9" fmla="*/ 2147483647 h 110"/>
                    <a:gd name="T10" fmla="*/ 2147483647 w 163"/>
                    <a:gd name="T11" fmla="*/ 0 h 110"/>
                    <a:gd name="T12" fmla="*/ 2147483647 w 163"/>
                    <a:gd name="T13" fmla="*/ 0 h 110"/>
                    <a:gd name="T14" fmla="*/ 0 60000 65536"/>
                    <a:gd name="T15" fmla="*/ 0 60000 65536"/>
                    <a:gd name="T16" fmla="*/ 0 60000 65536"/>
                    <a:gd name="T17" fmla="*/ 0 60000 65536"/>
                    <a:gd name="T18" fmla="*/ 0 60000 65536"/>
                    <a:gd name="T19" fmla="*/ 0 60000 65536"/>
                    <a:gd name="T20" fmla="*/ 0 60000 65536"/>
                    <a:gd name="T21" fmla="*/ 0 w 163"/>
                    <a:gd name="T22" fmla="*/ 0 h 110"/>
                    <a:gd name="T23" fmla="*/ 163 w 163"/>
                    <a:gd name="T24" fmla="*/ 110 h 1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3" h="110">
                      <a:moveTo>
                        <a:pt x="163" y="0"/>
                      </a:moveTo>
                      <a:lnTo>
                        <a:pt x="163" y="43"/>
                      </a:lnTo>
                      <a:lnTo>
                        <a:pt x="0" y="110"/>
                      </a:lnTo>
                      <a:lnTo>
                        <a:pt x="0" y="94"/>
                      </a:lnTo>
                      <a:lnTo>
                        <a:pt x="33" y="43"/>
                      </a:lnTo>
                      <a:lnTo>
                        <a:pt x="163" y="0"/>
                      </a:lnTo>
                      <a:close/>
                    </a:path>
                  </a:pathLst>
                </a:custGeom>
                <a:solidFill>
                  <a:srgbClr val="CCCCCC"/>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690" name="Freeform 100"/>
                <p:cNvSpPr>
                  <a:spLocks/>
                </p:cNvSpPr>
                <p:nvPr/>
              </p:nvSpPr>
              <p:spPr bwMode="auto">
                <a:xfrm>
                  <a:off x="1000125" y="3127375"/>
                  <a:ext cx="19050" cy="74613"/>
                </a:xfrm>
                <a:custGeom>
                  <a:avLst/>
                  <a:gdLst>
                    <a:gd name="T0" fmla="*/ 2147483647 w 12"/>
                    <a:gd name="T1" fmla="*/ 2147483647 h 47"/>
                    <a:gd name="T2" fmla="*/ 2147483647 w 12"/>
                    <a:gd name="T3" fmla="*/ 2147483647 h 47"/>
                    <a:gd name="T4" fmla="*/ 2147483647 w 12"/>
                    <a:gd name="T5" fmla="*/ 0 h 47"/>
                    <a:gd name="T6" fmla="*/ 0 w 12"/>
                    <a:gd name="T7" fmla="*/ 0 h 47"/>
                    <a:gd name="T8" fmla="*/ 0 w 12"/>
                    <a:gd name="T9" fmla="*/ 2147483647 h 47"/>
                    <a:gd name="T10" fmla="*/ 2147483647 w 12"/>
                    <a:gd name="T11" fmla="*/ 2147483647 h 47"/>
                    <a:gd name="T12" fmla="*/ 0 w 12"/>
                    <a:gd name="T13" fmla="*/ 2147483647 h 47"/>
                    <a:gd name="T14" fmla="*/ 2147483647 w 12"/>
                    <a:gd name="T15" fmla="*/ 2147483647 h 47"/>
                    <a:gd name="T16" fmla="*/ 2147483647 w 12"/>
                    <a:gd name="T17" fmla="*/ 2147483647 h 47"/>
                    <a:gd name="T18" fmla="*/ 2147483647 w 12"/>
                    <a:gd name="T19" fmla="*/ 2147483647 h 47"/>
                    <a:gd name="T20" fmla="*/ 2147483647 w 12"/>
                    <a:gd name="T21" fmla="*/ 2147483647 h 47"/>
                    <a:gd name="T22" fmla="*/ 2147483647 w 12"/>
                    <a:gd name="T23" fmla="*/ 2147483647 h 4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47"/>
                    <a:gd name="T38" fmla="*/ 12 w 12"/>
                    <a:gd name="T39" fmla="*/ 47 h 4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47">
                      <a:moveTo>
                        <a:pt x="8" y="47"/>
                      </a:moveTo>
                      <a:lnTo>
                        <a:pt x="12" y="43"/>
                      </a:lnTo>
                      <a:lnTo>
                        <a:pt x="12" y="0"/>
                      </a:lnTo>
                      <a:lnTo>
                        <a:pt x="0" y="0"/>
                      </a:lnTo>
                      <a:lnTo>
                        <a:pt x="0" y="43"/>
                      </a:lnTo>
                      <a:lnTo>
                        <a:pt x="4" y="39"/>
                      </a:lnTo>
                      <a:lnTo>
                        <a:pt x="0" y="43"/>
                      </a:lnTo>
                      <a:lnTo>
                        <a:pt x="4" y="47"/>
                      </a:lnTo>
                      <a:lnTo>
                        <a:pt x="8" y="47"/>
                      </a:lnTo>
                      <a:lnTo>
                        <a:pt x="12" y="43"/>
                      </a:lnTo>
                      <a:lnTo>
                        <a:pt x="8" y="47"/>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691" name="Freeform 101"/>
                <p:cNvSpPr>
                  <a:spLocks/>
                </p:cNvSpPr>
                <p:nvPr/>
              </p:nvSpPr>
              <p:spPr bwMode="auto">
                <a:xfrm>
                  <a:off x="747713" y="3189288"/>
                  <a:ext cx="265113" cy="119063"/>
                </a:xfrm>
                <a:custGeom>
                  <a:avLst/>
                  <a:gdLst>
                    <a:gd name="T0" fmla="*/ 0 w 167"/>
                    <a:gd name="T1" fmla="*/ 2147483647 h 75"/>
                    <a:gd name="T2" fmla="*/ 2147483647 w 167"/>
                    <a:gd name="T3" fmla="*/ 2147483647 h 75"/>
                    <a:gd name="T4" fmla="*/ 2147483647 w 167"/>
                    <a:gd name="T5" fmla="*/ 2147483647 h 75"/>
                    <a:gd name="T6" fmla="*/ 2147483647 w 167"/>
                    <a:gd name="T7" fmla="*/ 0 h 75"/>
                    <a:gd name="T8" fmla="*/ 2147483647 w 167"/>
                    <a:gd name="T9" fmla="*/ 2147483647 h 75"/>
                    <a:gd name="T10" fmla="*/ 2147483647 w 167"/>
                    <a:gd name="T11" fmla="*/ 2147483647 h 75"/>
                    <a:gd name="T12" fmla="*/ 2147483647 w 167"/>
                    <a:gd name="T13" fmla="*/ 2147483647 h 75"/>
                    <a:gd name="T14" fmla="*/ 0 w 167"/>
                    <a:gd name="T15" fmla="*/ 2147483647 h 75"/>
                    <a:gd name="T16" fmla="*/ 0 w 167"/>
                    <a:gd name="T17" fmla="*/ 2147483647 h 75"/>
                    <a:gd name="T18" fmla="*/ 2147483647 w 167"/>
                    <a:gd name="T19" fmla="*/ 2147483647 h 75"/>
                    <a:gd name="T20" fmla="*/ 2147483647 w 167"/>
                    <a:gd name="T21" fmla="*/ 2147483647 h 75"/>
                    <a:gd name="T22" fmla="*/ 0 w 167"/>
                    <a:gd name="T23" fmla="*/ 2147483647 h 7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67"/>
                    <a:gd name="T37" fmla="*/ 0 h 75"/>
                    <a:gd name="T38" fmla="*/ 167 w 167"/>
                    <a:gd name="T39" fmla="*/ 75 h 7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67" h="75">
                      <a:moveTo>
                        <a:pt x="0" y="71"/>
                      </a:moveTo>
                      <a:lnTo>
                        <a:pt x="8" y="75"/>
                      </a:lnTo>
                      <a:lnTo>
                        <a:pt x="167" y="8"/>
                      </a:lnTo>
                      <a:lnTo>
                        <a:pt x="163" y="0"/>
                      </a:lnTo>
                      <a:lnTo>
                        <a:pt x="4" y="67"/>
                      </a:lnTo>
                      <a:lnTo>
                        <a:pt x="8" y="71"/>
                      </a:lnTo>
                      <a:lnTo>
                        <a:pt x="4" y="67"/>
                      </a:lnTo>
                      <a:lnTo>
                        <a:pt x="0" y="71"/>
                      </a:lnTo>
                      <a:lnTo>
                        <a:pt x="4" y="75"/>
                      </a:lnTo>
                      <a:lnTo>
                        <a:pt x="8" y="75"/>
                      </a:lnTo>
                      <a:lnTo>
                        <a:pt x="0" y="71"/>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692" name="Freeform 102"/>
                <p:cNvSpPr>
                  <a:spLocks/>
                </p:cNvSpPr>
                <p:nvPr/>
              </p:nvSpPr>
              <p:spPr bwMode="auto">
                <a:xfrm>
                  <a:off x="747713" y="3270250"/>
                  <a:ext cx="12700" cy="31750"/>
                </a:xfrm>
                <a:custGeom>
                  <a:avLst/>
                  <a:gdLst>
                    <a:gd name="T0" fmla="*/ 0 w 8"/>
                    <a:gd name="T1" fmla="*/ 0 h 20"/>
                    <a:gd name="T2" fmla="*/ 0 w 8"/>
                    <a:gd name="T3" fmla="*/ 2147483647 h 20"/>
                    <a:gd name="T4" fmla="*/ 0 w 8"/>
                    <a:gd name="T5" fmla="*/ 2147483647 h 20"/>
                    <a:gd name="T6" fmla="*/ 2147483647 w 8"/>
                    <a:gd name="T7" fmla="*/ 2147483647 h 20"/>
                    <a:gd name="T8" fmla="*/ 2147483647 w 8"/>
                    <a:gd name="T9" fmla="*/ 2147483647 h 20"/>
                    <a:gd name="T10" fmla="*/ 2147483647 w 8"/>
                    <a:gd name="T11" fmla="*/ 2147483647 h 20"/>
                    <a:gd name="T12" fmla="*/ 2147483647 w 8"/>
                    <a:gd name="T13" fmla="*/ 2147483647 h 20"/>
                    <a:gd name="T14" fmla="*/ 2147483647 w 8"/>
                    <a:gd name="T15" fmla="*/ 0 h 20"/>
                    <a:gd name="T16" fmla="*/ 2147483647 w 8"/>
                    <a:gd name="T17" fmla="*/ 0 h 20"/>
                    <a:gd name="T18" fmla="*/ 0 w 8"/>
                    <a:gd name="T19" fmla="*/ 0 h 20"/>
                    <a:gd name="T20" fmla="*/ 0 w 8"/>
                    <a:gd name="T21" fmla="*/ 2147483647 h 20"/>
                    <a:gd name="T22" fmla="*/ 0 w 8"/>
                    <a:gd name="T23" fmla="*/ 0 h 2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20"/>
                    <a:gd name="T38" fmla="*/ 8 w 8"/>
                    <a:gd name="T39" fmla="*/ 20 h 2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20">
                      <a:moveTo>
                        <a:pt x="0" y="0"/>
                      </a:moveTo>
                      <a:lnTo>
                        <a:pt x="0" y="4"/>
                      </a:lnTo>
                      <a:lnTo>
                        <a:pt x="0" y="20"/>
                      </a:lnTo>
                      <a:lnTo>
                        <a:pt x="8" y="20"/>
                      </a:lnTo>
                      <a:lnTo>
                        <a:pt x="8" y="4"/>
                      </a:lnTo>
                      <a:lnTo>
                        <a:pt x="8" y="0"/>
                      </a:lnTo>
                      <a:lnTo>
                        <a:pt x="4" y="0"/>
                      </a:lnTo>
                      <a:lnTo>
                        <a:pt x="0" y="0"/>
                      </a:lnTo>
                      <a:lnTo>
                        <a:pt x="0" y="4"/>
                      </a:lnTo>
                      <a:lnTo>
                        <a:pt x="0"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693" name="Freeform 103"/>
                <p:cNvSpPr>
                  <a:spLocks/>
                </p:cNvSpPr>
                <p:nvPr/>
              </p:nvSpPr>
              <p:spPr bwMode="auto">
                <a:xfrm>
                  <a:off x="747713" y="3189288"/>
                  <a:ext cx="65088" cy="87313"/>
                </a:xfrm>
                <a:custGeom>
                  <a:avLst/>
                  <a:gdLst>
                    <a:gd name="T0" fmla="*/ 2147483647 w 41"/>
                    <a:gd name="T1" fmla="*/ 0 h 55"/>
                    <a:gd name="T2" fmla="*/ 2147483647 w 41"/>
                    <a:gd name="T3" fmla="*/ 2147483647 h 55"/>
                    <a:gd name="T4" fmla="*/ 0 w 41"/>
                    <a:gd name="T5" fmla="*/ 2147483647 h 55"/>
                    <a:gd name="T6" fmla="*/ 2147483647 w 41"/>
                    <a:gd name="T7" fmla="*/ 2147483647 h 55"/>
                    <a:gd name="T8" fmla="*/ 2147483647 w 41"/>
                    <a:gd name="T9" fmla="*/ 2147483647 h 55"/>
                    <a:gd name="T10" fmla="*/ 2147483647 w 41"/>
                    <a:gd name="T11" fmla="*/ 2147483647 h 55"/>
                    <a:gd name="T12" fmla="*/ 2147483647 w 41"/>
                    <a:gd name="T13" fmla="*/ 2147483647 h 55"/>
                    <a:gd name="T14" fmla="*/ 2147483647 w 41"/>
                    <a:gd name="T15" fmla="*/ 2147483647 h 55"/>
                    <a:gd name="T16" fmla="*/ 2147483647 w 41"/>
                    <a:gd name="T17" fmla="*/ 0 h 55"/>
                    <a:gd name="T18" fmla="*/ 2147483647 w 41"/>
                    <a:gd name="T19" fmla="*/ 0 h 55"/>
                    <a:gd name="T20" fmla="*/ 2147483647 w 41"/>
                    <a:gd name="T21" fmla="*/ 2147483647 h 55"/>
                    <a:gd name="T22" fmla="*/ 2147483647 w 41"/>
                    <a:gd name="T23" fmla="*/ 0 h 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1"/>
                    <a:gd name="T37" fmla="*/ 0 h 55"/>
                    <a:gd name="T38" fmla="*/ 41 w 41"/>
                    <a:gd name="T39" fmla="*/ 55 h 5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1" h="55">
                      <a:moveTo>
                        <a:pt x="33" y="0"/>
                      </a:moveTo>
                      <a:lnTo>
                        <a:pt x="33" y="4"/>
                      </a:lnTo>
                      <a:lnTo>
                        <a:pt x="0" y="51"/>
                      </a:lnTo>
                      <a:lnTo>
                        <a:pt x="8" y="55"/>
                      </a:lnTo>
                      <a:lnTo>
                        <a:pt x="41" y="8"/>
                      </a:lnTo>
                      <a:lnTo>
                        <a:pt x="37" y="8"/>
                      </a:lnTo>
                      <a:lnTo>
                        <a:pt x="41" y="8"/>
                      </a:lnTo>
                      <a:lnTo>
                        <a:pt x="41" y="4"/>
                      </a:lnTo>
                      <a:lnTo>
                        <a:pt x="37" y="0"/>
                      </a:lnTo>
                      <a:lnTo>
                        <a:pt x="33" y="0"/>
                      </a:lnTo>
                      <a:lnTo>
                        <a:pt x="33" y="4"/>
                      </a:lnTo>
                      <a:lnTo>
                        <a:pt x="33"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694" name="Freeform 104"/>
                <p:cNvSpPr>
                  <a:spLocks/>
                </p:cNvSpPr>
                <p:nvPr/>
              </p:nvSpPr>
              <p:spPr bwMode="auto">
                <a:xfrm>
                  <a:off x="800100" y="3121025"/>
                  <a:ext cx="219075" cy="80963"/>
                </a:xfrm>
                <a:custGeom>
                  <a:avLst/>
                  <a:gdLst>
                    <a:gd name="T0" fmla="*/ 2147483647 w 138"/>
                    <a:gd name="T1" fmla="*/ 2147483647 h 51"/>
                    <a:gd name="T2" fmla="*/ 2147483647 w 138"/>
                    <a:gd name="T3" fmla="*/ 0 h 51"/>
                    <a:gd name="T4" fmla="*/ 0 w 138"/>
                    <a:gd name="T5" fmla="*/ 2147483647 h 51"/>
                    <a:gd name="T6" fmla="*/ 2147483647 w 138"/>
                    <a:gd name="T7" fmla="*/ 2147483647 h 51"/>
                    <a:gd name="T8" fmla="*/ 2147483647 w 138"/>
                    <a:gd name="T9" fmla="*/ 2147483647 h 51"/>
                    <a:gd name="T10" fmla="*/ 2147483647 w 138"/>
                    <a:gd name="T11" fmla="*/ 2147483647 h 51"/>
                    <a:gd name="T12" fmla="*/ 2147483647 w 138"/>
                    <a:gd name="T13" fmla="*/ 2147483647 h 51"/>
                    <a:gd name="T14" fmla="*/ 2147483647 w 138"/>
                    <a:gd name="T15" fmla="*/ 2147483647 h 51"/>
                    <a:gd name="T16" fmla="*/ 2147483647 w 138"/>
                    <a:gd name="T17" fmla="*/ 2147483647 h 51"/>
                    <a:gd name="T18" fmla="*/ 2147483647 w 138"/>
                    <a:gd name="T19" fmla="*/ 0 h 51"/>
                    <a:gd name="T20" fmla="*/ 2147483647 w 138"/>
                    <a:gd name="T21" fmla="*/ 0 h 51"/>
                    <a:gd name="T22" fmla="*/ 2147483647 w 138"/>
                    <a:gd name="T23" fmla="*/ 2147483647 h 5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38"/>
                    <a:gd name="T37" fmla="*/ 0 h 51"/>
                    <a:gd name="T38" fmla="*/ 138 w 138"/>
                    <a:gd name="T39" fmla="*/ 51 h 5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38" h="51">
                      <a:moveTo>
                        <a:pt x="138" y="4"/>
                      </a:moveTo>
                      <a:lnTo>
                        <a:pt x="130" y="0"/>
                      </a:lnTo>
                      <a:lnTo>
                        <a:pt x="0" y="43"/>
                      </a:lnTo>
                      <a:lnTo>
                        <a:pt x="4" y="51"/>
                      </a:lnTo>
                      <a:lnTo>
                        <a:pt x="134" y="8"/>
                      </a:lnTo>
                      <a:lnTo>
                        <a:pt x="126" y="4"/>
                      </a:lnTo>
                      <a:lnTo>
                        <a:pt x="134" y="8"/>
                      </a:lnTo>
                      <a:lnTo>
                        <a:pt x="138" y="8"/>
                      </a:lnTo>
                      <a:lnTo>
                        <a:pt x="138" y="4"/>
                      </a:lnTo>
                      <a:lnTo>
                        <a:pt x="134" y="0"/>
                      </a:lnTo>
                      <a:lnTo>
                        <a:pt x="130" y="0"/>
                      </a:lnTo>
                      <a:lnTo>
                        <a:pt x="138" y="4"/>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695" name="Freeform 105"/>
                <p:cNvSpPr>
                  <a:spLocks/>
                </p:cNvSpPr>
                <p:nvPr/>
              </p:nvSpPr>
              <p:spPr bwMode="auto">
                <a:xfrm>
                  <a:off x="593725" y="3033713"/>
                  <a:ext cx="385763" cy="49213"/>
                </a:xfrm>
                <a:custGeom>
                  <a:avLst/>
                  <a:gdLst>
                    <a:gd name="T0" fmla="*/ 0 w 243"/>
                    <a:gd name="T1" fmla="*/ 0 h 31"/>
                    <a:gd name="T2" fmla="*/ 0 w 243"/>
                    <a:gd name="T3" fmla="*/ 2147483647 h 31"/>
                    <a:gd name="T4" fmla="*/ 2147483647 w 243"/>
                    <a:gd name="T5" fmla="*/ 2147483647 h 31"/>
                    <a:gd name="T6" fmla="*/ 2147483647 w 243"/>
                    <a:gd name="T7" fmla="*/ 0 h 31"/>
                    <a:gd name="T8" fmla="*/ 0 w 243"/>
                    <a:gd name="T9" fmla="*/ 0 h 31"/>
                    <a:gd name="T10" fmla="*/ 0 w 243"/>
                    <a:gd name="T11" fmla="*/ 0 h 31"/>
                    <a:gd name="T12" fmla="*/ 0 60000 65536"/>
                    <a:gd name="T13" fmla="*/ 0 60000 65536"/>
                    <a:gd name="T14" fmla="*/ 0 60000 65536"/>
                    <a:gd name="T15" fmla="*/ 0 60000 65536"/>
                    <a:gd name="T16" fmla="*/ 0 60000 65536"/>
                    <a:gd name="T17" fmla="*/ 0 60000 65536"/>
                    <a:gd name="T18" fmla="*/ 0 w 243"/>
                    <a:gd name="T19" fmla="*/ 0 h 31"/>
                    <a:gd name="T20" fmla="*/ 243 w 243"/>
                    <a:gd name="T21" fmla="*/ 31 h 31"/>
                  </a:gdLst>
                  <a:ahLst/>
                  <a:cxnLst>
                    <a:cxn ang="T12">
                      <a:pos x="T0" y="T1"/>
                    </a:cxn>
                    <a:cxn ang="T13">
                      <a:pos x="T2" y="T3"/>
                    </a:cxn>
                    <a:cxn ang="T14">
                      <a:pos x="T4" y="T5"/>
                    </a:cxn>
                    <a:cxn ang="T15">
                      <a:pos x="T6" y="T7"/>
                    </a:cxn>
                    <a:cxn ang="T16">
                      <a:pos x="T8" y="T9"/>
                    </a:cxn>
                    <a:cxn ang="T17">
                      <a:pos x="T10" y="T11"/>
                    </a:cxn>
                  </a:cxnLst>
                  <a:rect l="T18" t="T19" r="T20" b="T21"/>
                  <a:pathLst>
                    <a:path w="243" h="31">
                      <a:moveTo>
                        <a:pt x="0" y="0"/>
                      </a:moveTo>
                      <a:lnTo>
                        <a:pt x="0" y="19"/>
                      </a:lnTo>
                      <a:lnTo>
                        <a:pt x="243" y="31"/>
                      </a:lnTo>
                      <a:lnTo>
                        <a:pt x="243" y="0"/>
                      </a:lnTo>
                      <a:lnTo>
                        <a:pt x="0" y="0"/>
                      </a:lnTo>
                      <a:close/>
                    </a:path>
                  </a:pathLst>
                </a:custGeom>
                <a:solidFill>
                  <a:srgbClr val="999999"/>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696" name="Freeform 106"/>
                <p:cNvSpPr>
                  <a:spLocks/>
                </p:cNvSpPr>
                <p:nvPr/>
              </p:nvSpPr>
              <p:spPr bwMode="auto">
                <a:xfrm>
                  <a:off x="581025" y="3033713"/>
                  <a:ext cx="19050" cy="36513"/>
                </a:xfrm>
                <a:custGeom>
                  <a:avLst/>
                  <a:gdLst>
                    <a:gd name="T0" fmla="*/ 2147483647 w 12"/>
                    <a:gd name="T1" fmla="*/ 2147483647 h 23"/>
                    <a:gd name="T2" fmla="*/ 2147483647 w 12"/>
                    <a:gd name="T3" fmla="*/ 2147483647 h 23"/>
                    <a:gd name="T4" fmla="*/ 2147483647 w 12"/>
                    <a:gd name="T5" fmla="*/ 0 h 23"/>
                    <a:gd name="T6" fmla="*/ 0 w 12"/>
                    <a:gd name="T7" fmla="*/ 0 h 23"/>
                    <a:gd name="T8" fmla="*/ 0 w 12"/>
                    <a:gd name="T9" fmla="*/ 2147483647 h 23"/>
                    <a:gd name="T10" fmla="*/ 2147483647 w 12"/>
                    <a:gd name="T11" fmla="*/ 2147483647 h 23"/>
                    <a:gd name="T12" fmla="*/ 0 w 12"/>
                    <a:gd name="T13" fmla="*/ 2147483647 h 23"/>
                    <a:gd name="T14" fmla="*/ 2147483647 w 12"/>
                    <a:gd name="T15" fmla="*/ 2147483647 h 23"/>
                    <a:gd name="T16" fmla="*/ 2147483647 w 12"/>
                    <a:gd name="T17" fmla="*/ 2147483647 h 23"/>
                    <a:gd name="T18" fmla="*/ 2147483647 w 12"/>
                    <a:gd name="T19" fmla="*/ 2147483647 h 23"/>
                    <a:gd name="T20" fmla="*/ 2147483647 w 12"/>
                    <a:gd name="T21" fmla="*/ 2147483647 h 23"/>
                    <a:gd name="T22" fmla="*/ 2147483647 w 12"/>
                    <a:gd name="T23" fmla="*/ 2147483647 h 2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23"/>
                    <a:gd name="T38" fmla="*/ 12 w 12"/>
                    <a:gd name="T39" fmla="*/ 23 h 2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23">
                      <a:moveTo>
                        <a:pt x="8" y="15"/>
                      </a:moveTo>
                      <a:lnTo>
                        <a:pt x="12" y="19"/>
                      </a:lnTo>
                      <a:lnTo>
                        <a:pt x="12" y="0"/>
                      </a:lnTo>
                      <a:lnTo>
                        <a:pt x="0" y="0"/>
                      </a:lnTo>
                      <a:lnTo>
                        <a:pt x="0" y="19"/>
                      </a:lnTo>
                      <a:lnTo>
                        <a:pt x="8" y="23"/>
                      </a:lnTo>
                      <a:lnTo>
                        <a:pt x="0" y="19"/>
                      </a:lnTo>
                      <a:lnTo>
                        <a:pt x="4" y="23"/>
                      </a:lnTo>
                      <a:lnTo>
                        <a:pt x="8" y="23"/>
                      </a:lnTo>
                      <a:lnTo>
                        <a:pt x="12" y="19"/>
                      </a:lnTo>
                      <a:lnTo>
                        <a:pt x="8" y="15"/>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697" name="Freeform 107"/>
                <p:cNvSpPr>
                  <a:spLocks/>
                </p:cNvSpPr>
                <p:nvPr/>
              </p:nvSpPr>
              <p:spPr bwMode="auto">
                <a:xfrm>
                  <a:off x="593725" y="3057525"/>
                  <a:ext cx="392113" cy="31750"/>
                </a:xfrm>
                <a:custGeom>
                  <a:avLst/>
                  <a:gdLst>
                    <a:gd name="T0" fmla="*/ 2147483647 w 247"/>
                    <a:gd name="T1" fmla="*/ 2147483647 h 20"/>
                    <a:gd name="T2" fmla="*/ 2147483647 w 247"/>
                    <a:gd name="T3" fmla="*/ 2147483647 h 20"/>
                    <a:gd name="T4" fmla="*/ 0 w 247"/>
                    <a:gd name="T5" fmla="*/ 0 h 20"/>
                    <a:gd name="T6" fmla="*/ 0 w 247"/>
                    <a:gd name="T7" fmla="*/ 2147483647 h 20"/>
                    <a:gd name="T8" fmla="*/ 2147483647 w 247"/>
                    <a:gd name="T9" fmla="*/ 2147483647 h 20"/>
                    <a:gd name="T10" fmla="*/ 2147483647 w 247"/>
                    <a:gd name="T11" fmla="*/ 2147483647 h 20"/>
                    <a:gd name="T12" fmla="*/ 2147483647 w 247"/>
                    <a:gd name="T13" fmla="*/ 2147483647 h 20"/>
                    <a:gd name="T14" fmla="*/ 2147483647 w 247"/>
                    <a:gd name="T15" fmla="*/ 2147483647 h 20"/>
                    <a:gd name="T16" fmla="*/ 2147483647 w 247"/>
                    <a:gd name="T17" fmla="*/ 2147483647 h 20"/>
                    <a:gd name="T18" fmla="*/ 2147483647 w 247"/>
                    <a:gd name="T19" fmla="*/ 2147483647 h 20"/>
                    <a:gd name="T20" fmla="*/ 2147483647 w 247"/>
                    <a:gd name="T21" fmla="*/ 2147483647 h 20"/>
                    <a:gd name="T22" fmla="*/ 2147483647 w 247"/>
                    <a:gd name="T23" fmla="*/ 2147483647 h 2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47"/>
                    <a:gd name="T37" fmla="*/ 0 h 20"/>
                    <a:gd name="T38" fmla="*/ 247 w 247"/>
                    <a:gd name="T39" fmla="*/ 20 h 2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47" h="20">
                      <a:moveTo>
                        <a:pt x="235" y="16"/>
                      </a:moveTo>
                      <a:lnTo>
                        <a:pt x="243" y="12"/>
                      </a:lnTo>
                      <a:lnTo>
                        <a:pt x="0" y="0"/>
                      </a:lnTo>
                      <a:lnTo>
                        <a:pt x="0" y="8"/>
                      </a:lnTo>
                      <a:lnTo>
                        <a:pt x="243" y="20"/>
                      </a:lnTo>
                      <a:lnTo>
                        <a:pt x="247" y="16"/>
                      </a:lnTo>
                      <a:lnTo>
                        <a:pt x="243" y="20"/>
                      </a:lnTo>
                      <a:lnTo>
                        <a:pt x="247" y="16"/>
                      </a:lnTo>
                      <a:lnTo>
                        <a:pt x="243" y="12"/>
                      </a:lnTo>
                      <a:lnTo>
                        <a:pt x="235" y="16"/>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698" name="Freeform 108"/>
                <p:cNvSpPr>
                  <a:spLocks/>
                </p:cNvSpPr>
                <p:nvPr/>
              </p:nvSpPr>
              <p:spPr bwMode="auto">
                <a:xfrm>
                  <a:off x="966788" y="3027363"/>
                  <a:ext cx="19050" cy="55563"/>
                </a:xfrm>
                <a:custGeom>
                  <a:avLst/>
                  <a:gdLst>
                    <a:gd name="T0" fmla="*/ 2147483647 w 12"/>
                    <a:gd name="T1" fmla="*/ 2147483647 h 35"/>
                    <a:gd name="T2" fmla="*/ 0 w 12"/>
                    <a:gd name="T3" fmla="*/ 2147483647 h 35"/>
                    <a:gd name="T4" fmla="*/ 0 w 12"/>
                    <a:gd name="T5" fmla="*/ 2147483647 h 35"/>
                    <a:gd name="T6" fmla="*/ 2147483647 w 12"/>
                    <a:gd name="T7" fmla="*/ 2147483647 h 35"/>
                    <a:gd name="T8" fmla="*/ 2147483647 w 12"/>
                    <a:gd name="T9" fmla="*/ 2147483647 h 35"/>
                    <a:gd name="T10" fmla="*/ 2147483647 w 12"/>
                    <a:gd name="T11" fmla="*/ 0 h 35"/>
                    <a:gd name="T12" fmla="*/ 2147483647 w 12"/>
                    <a:gd name="T13" fmla="*/ 2147483647 h 35"/>
                    <a:gd name="T14" fmla="*/ 2147483647 w 12"/>
                    <a:gd name="T15" fmla="*/ 2147483647 h 35"/>
                    <a:gd name="T16" fmla="*/ 2147483647 w 12"/>
                    <a:gd name="T17" fmla="*/ 0 h 35"/>
                    <a:gd name="T18" fmla="*/ 2147483647 w 12"/>
                    <a:gd name="T19" fmla="*/ 2147483647 h 35"/>
                    <a:gd name="T20" fmla="*/ 0 w 12"/>
                    <a:gd name="T21" fmla="*/ 2147483647 h 35"/>
                    <a:gd name="T22" fmla="*/ 2147483647 w 12"/>
                    <a:gd name="T23" fmla="*/ 2147483647 h 3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35"/>
                    <a:gd name="T38" fmla="*/ 12 w 12"/>
                    <a:gd name="T39" fmla="*/ 35 h 3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35">
                      <a:moveTo>
                        <a:pt x="8" y="11"/>
                      </a:moveTo>
                      <a:lnTo>
                        <a:pt x="0" y="4"/>
                      </a:lnTo>
                      <a:lnTo>
                        <a:pt x="0" y="35"/>
                      </a:lnTo>
                      <a:lnTo>
                        <a:pt x="12" y="35"/>
                      </a:lnTo>
                      <a:lnTo>
                        <a:pt x="12" y="4"/>
                      </a:lnTo>
                      <a:lnTo>
                        <a:pt x="8" y="0"/>
                      </a:lnTo>
                      <a:lnTo>
                        <a:pt x="12" y="4"/>
                      </a:lnTo>
                      <a:lnTo>
                        <a:pt x="8" y="4"/>
                      </a:lnTo>
                      <a:lnTo>
                        <a:pt x="8" y="0"/>
                      </a:lnTo>
                      <a:lnTo>
                        <a:pt x="4" y="4"/>
                      </a:lnTo>
                      <a:lnTo>
                        <a:pt x="0" y="4"/>
                      </a:lnTo>
                      <a:lnTo>
                        <a:pt x="8" y="11"/>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699" name="Freeform 109"/>
                <p:cNvSpPr>
                  <a:spLocks/>
                </p:cNvSpPr>
                <p:nvPr/>
              </p:nvSpPr>
              <p:spPr bwMode="auto">
                <a:xfrm>
                  <a:off x="581025" y="3027363"/>
                  <a:ext cx="398463" cy="17463"/>
                </a:xfrm>
                <a:custGeom>
                  <a:avLst/>
                  <a:gdLst>
                    <a:gd name="T0" fmla="*/ 2147483647 w 251"/>
                    <a:gd name="T1" fmla="*/ 2147483647 h 11"/>
                    <a:gd name="T2" fmla="*/ 2147483647 w 251"/>
                    <a:gd name="T3" fmla="*/ 2147483647 h 11"/>
                    <a:gd name="T4" fmla="*/ 2147483647 w 251"/>
                    <a:gd name="T5" fmla="*/ 2147483647 h 11"/>
                    <a:gd name="T6" fmla="*/ 2147483647 w 251"/>
                    <a:gd name="T7" fmla="*/ 0 h 11"/>
                    <a:gd name="T8" fmla="*/ 2147483647 w 251"/>
                    <a:gd name="T9" fmla="*/ 0 h 11"/>
                    <a:gd name="T10" fmla="*/ 0 w 251"/>
                    <a:gd name="T11" fmla="*/ 2147483647 h 11"/>
                    <a:gd name="T12" fmla="*/ 2147483647 w 251"/>
                    <a:gd name="T13" fmla="*/ 0 h 11"/>
                    <a:gd name="T14" fmla="*/ 2147483647 w 251"/>
                    <a:gd name="T15" fmla="*/ 2147483647 h 11"/>
                    <a:gd name="T16" fmla="*/ 0 w 251"/>
                    <a:gd name="T17" fmla="*/ 2147483647 h 11"/>
                    <a:gd name="T18" fmla="*/ 2147483647 w 251"/>
                    <a:gd name="T19" fmla="*/ 2147483647 h 11"/>
                    <a:gd name="T20" fmla="*/ 2147483647 w 251"/>
                    <a:gd name="T21" fmla="*/ 2147483647 h 11"/>
                    <a:gd name="T22" fmla="*/ 2147483647 w 251"/>
                    <a:gd name="T23" fmla="*/ 2147483647 h 1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51"/>
                    <a:gd name="T37" fmla="*/ 0 h 11"/>
                    <a:gd name="T38" fmla="*/ 251 w 251"/>
                    <a:gd name="T39" fmla="*/ 11 h 1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51" h="11">
                      <a:moveTo>
                        <a:pt x="12" y="4"/>
                      </a:moveTo>
                      <a:lnTo>
                        <a:pt x="8" y="11"/>
                      </a:lnTo>
                      <a:lnTo>
                        <a:pt x="251" y="11"/>
                      </a:lnTo>
                      <a:lnTo>
                        <a:pt x="251" y="0"/>
                      </a:lnTo>
                      <a:lnTo>
                        <a:pt x="8" y="0"/>
                      </a:lnTo>
                      <a:lnTo>
                        <a:pt x="0" y="4"/>
                      </a:lnTo>
                      <a:lnTo>
                        <a:pt x="8" y="0"/>
                      </a:lnTo>
                      <a:lnTo>
                        <a:pt x="4" y="4"/>
                      </a:lnTo>
                      <a:lnTo>
                        <a:pt x="0" y="4"/>
                      </a:lnTo>
                      <a:lnTo>
                        <a:pt x="4" y="7"/>
                      </a:lnTo>
                      <a:lnTo>
                        <a:pt x="8" y="11"/>
                      </a:lnTo>
                      <a:lnTo>
                        <a:pt x="12" y="4"/>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700" name="Freeform 110"/>
                <p:cNvSpPr>
                  <a:spLocks/>
                </p:cNvSpPr>
                <p:nvPr/>
              </p:nvSpPr>
              <p:spPr bwMode="auto">
                <a:xfrm>
                  <a:off x="200025" y="3063875"/>
                  <a:ext cx="812800" cy="212725"/>
                </a:xfrm>
                <a:custGeom>
                  <a:avLst/>
                  <a:gdLst>
                    <a:gd name="T0" fmla="*/ 2147483647 w 512"/>
                    <a:gd name="T1" fmla="*/ 2147483647 h 134"/>
                    <a:gd name="T2" fmla="*/ 2147483647 w 512"/>
                    <a:gd name="T3" fmla="*/ 0 h 134"/>
                    <a:gd name="T4" fmla="*/ 2147483647 w 512"/>
                    <a:gd name="T5" fmla="*/ 0 h 134"/>
                    <a:gd name="T6" fmla="*/ 2147483647 w 512"/>
                    <a:gd name="T7" fmla="*/ 2147483647 h 134"/>
                    <a:gd name="T8" fmla="*/ 2147483647 w 512"/>
                    <a:gd name="T9" fmla="*/ 2147483647 h 134"/>
                    <a:gd name="T10" fmla="*/ 2147483647 w 512"/>
                    <a:gd name="T11" fmla="*/ 2147483647 h 134"/>
                    <a:gd name="T12" fmla="*/ 2147483647 w 512"/>
                    <a:gd name="T13" fmla="*/ 2147483647 h 134"/>
                    <a:gd name="T14" fmla="*/ 2147483647 w 512"/>
                    <a:gd name="T15" fmla="*/ 2147483647 h 134"/>
                    <a:gd name="T16" fmla="*/ 2147483647 w 512"/>
                    <a:gd name="T17" fmla="*/ 2147483647 h 134"/>
                    <a:gd name="T18" fmla="*/ 2147483647 w 512"/>
                    <a:gd name="T19" fmla="*/ 2147483647 h 134"/>
                    <a:gd name="T20" fmla="*/ 2147483647 w 512"/>
                    <a:gd name="T21" fmla="*/ 2147483647 h 134"/>
                    <a:gd name="T22" fmla="*/ 2147483647 w 512"/>
                    <a:gd name="T23" fmla="*/ 2147483647 h 134"/>
                    <a:gd name="T24" fmla="*/ 2147483647 w 512"/>
                    <a:gd name="T25" fmla="*/ 2147483647 h 134"/>
                    <a:gd name="T26" fmla="*/ 2147483647 w 512"/>
                    <a:gd name="T27" fmla="*/ 2147483647 h 134"/>
                    <a:gd name="T28" fmla="*/ 2147483647 w 512"/>
                    <a:gd name="T29" fmla="*/ 2147483647 h 134"/>
                    <a:gd name="T30" fmla="*/ 2147483647 w 512"/>
                    <a:gd name="T31" fmla="*/ 2147483647 h 134"/>
                    <a:gd name="T32" fmla="*/ 2147483647 w 512"/>
                    <a:gd name="T33" fmla="*/ 2147483647 h 134"/>
                    <a:gd name="T34" fmla="*/ 2147483647 w 512"/>
                    <a:gd name="T35" fmla="*/ 2147483647 h 134"/>
                    <a:gd name="T36" fmla="*/ 2147483647 w 512"/>
                    <a:gd name="T37" fmla="*/ 2147483647 h 134"/>
                    <a:gd name="T38" fmla="*/ 2147483647 w 512"/>
                    <a:gd name="T39" fmla="*/ 2147483647 h 134"/>
                    <a:gd name="T40" fmla="*/ 2147483647 w 512"/>
                    <a:gd name="T41" fmla="*/ 2147483647 h 134"/>
                    <a:gd name="T42" fmla="*/ 2147483647 w 512"/>
                    <a:gd name="T43" fmla="*/ 2147483647 h 134"/>
                    <a:gd name="T44" fmla="*/ 2147483647 w 512"/>
                    <a:gd name="T45" fmla="*/ 2147483647 h 134"/>
                    <a:gd name="T46" fmla="*/ 2147483647 w 512"/>
                    <a:gd name="T47" fmla="*/ 2147483647 h 134"/>
                    <a:gd name="T48" fmla="*/ 2147483647 w 512"/>
                    <a:gd name="T49" fmla="*/ 2147483647 h 134"/>
                    <a:gd name="T50" fmla="*/ 0 w 512"/>
                    <a:gd name="T51" fmla="*/ 2147483647 h 134"/>
                    <a:gd name="T52" fmla="*/ 2147483647 w 512"/>
                    <a:gd name="T53" fmla="*/ 2147483647 h 134"/>
                    <a:gd name="T54" fmla="*/ 2147483647 w 512"/>
                    <a:gd name="T55" fmla="*/ 2147483647 h 134"/>
                    <a:gd name="T56" fmla="*/ 2147483647 w 512"/>
                    <a:gd name="T57" fmla="*/ 2147483647 h 134"/>
                    <a:gd name="T58" fmla="*/ 2147483647 w 512"/>
                    <a:gd name="T59" fmla="*/ 2147483647 h 134"/>
                    <a:gd name="T60" fmla="*/ 2147483647 w 512"/>
                    <a:gd name="T61" fmla="*/ 2147483647 h 134"/>
                    <a:gd name="T62" fmla="*/ 2147483647 w 512"/>
                    <a:gd name="T63" fmla="*/ 2147483647 h 134"/>
                    <a:gd name="T64" fmla="*/ 2147483647 w 512"/>
                    <a:gd name="T65" fmla="*/ 2147483647 h 134"/>
                    <a:gd name="T66" fmla="*/ 2147483647 w 512"/>
                    <a:gd name="T67" fmla="*/ 2147483647 h 134"/>
                    <a:gd name="T68" fmla="*/ 2147483647 w 512"/>
                    <a:gd name="T69" fmla="*/ 2147483647 h 134"/>
                    <a:gd name="T70" fmla="*/ 2147483647 w 512"/>
                    <a:gd name="T71" fmla="*/ 2147483647 h 134"/>
                    <a:gd name="T72" fmla="*/ 2147483647 w 512"/>
                    <a:gd name="T73" fmla="*/ 2147483647 h 134"/>
                    <a:gd name="T74" fmla="*/ 2147483647 w 512"/>
                    <a:gd name="T75" fmla="*/ 2147483647 h 134"/>
                    <a:gd name="T76" fmla="*/ 2147483647 w 512"/>
                    <a:gd name="T77" fmla="*/ 2147483647 h 134"/>
                    <a:gd name="T78" fmla="*/ 2147483647 w 512"/>
                    <a:gd name="T79" fmla="*/ 2147483647 h 134"/>
                    <a:gd name="T80" fmla="*/ 2147483647 w 512"/>
                    <a:gd name="T81" fmla="*/ 2147483647 h 134"/>
                    <a:gd name="T82" fmla="*/ 2147483647 w 512"/>
                    <a:gd name="T83" fmla="*/ 2147483647 h 134"/>
                    <a:gd name="T84" fmla="*/ 2147483647 w 512"/>
                    <a:gd name="T85" fmla="*/ 2147483647 h 134"/>
                    <a:gd name="T86" fmla="*/ 2147483647 w 512"/>
                    <a:gd name="T87" fmla="*/ 2147483647 h 134"/>
                    <a:gd name="T88" fmla="*/ 2147483647 w 512"/>
                    <a:gd name="T89" fmla="*/ 2147483647 h 134"/>
                    <a:gd name="T90" fmla="*/ 2147483647 w 512"/>
                    <a:gd name="T91" fmla="*/ 2147483647 h 134"/>
                    <a:gd name="T92" fmla="*/ 2147483647 w 512"/>
                    <a:gd name="T93" fmla="*/ 2147483647 h 134"/>
                    <a:gd name="T94" fmla="*/ 2147483647 w 512"/>
                    <a:gd name="T95" fmla="*/ 2147483647 h 134"/>
                    <a:gd name="T96" fmla="*/ 2147483647 w 512"/>
                    <a:gd name="T97" fmla="*/ 2147483647 h 134"/>
                    <a:gd name="T98" fmla="*/ 2147483647 w 512"/>
                    <a:gd name="T99" fmla="*/ 2147483647 h 134"/>
                    <a:gd name="T100" fmla="*/ 2147483647 w 512"/>
                    <a:gd name="T101" fmla="*/ 2147483647 h 134"/>
                    <a:gd name="T102" fmla="*/ 2147483647 w 512"/>
                    <a:gd name="T103" fmla="*/ 2147483647 h 134"/>
                    <a:gd name="T104" fmla="*/ 2147483647 w 512"/>
                    <a:gd name="T105" fmla="*/ 2147483647 h 134"/>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512"/>
                    <a:gd name="T160" fmla="*/ 0 h 134"/>
                    <a:gd name="T161" fmla="*/ 512 w 512"/>
                    <a:gd name="T162" fmla="*/ 134 h 134"/>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512" h="134">
                      <a:moveTo>
                        <a:pt x="512" y="40"/>
                      </a:moveTo>
                      <a:lnTo>
                        <a:pt x="151" y="0"/>
                      </a:lnTo>
                      <a:lnTo>
                        <a:pt x="146" y="4"/>
                      </a:lnTo>
                      <a:lnTo>
                        <a:pt x="142" y="4"/>
                      </a:lnTo>
                      <a:lnTo>
                        <a:pt x="134" y="8"/>
                      </a:lnTo>
                      <a:lnTo>
                        <a:pt x="122" y="16"/>
                      </a:lnTo>
                      <a:lnTo>
                        <a:pt x="110" y="20"/>
                      </a:lnTo>
                      <a:lnTo>
                        <a:pt x="98" y="24"/>
                      </a:lnTo>
                      <a:lnTo>
                        <a:pt x="82" y="28"/>
                      </a:lnTo>
                      <a:lnTo>
                        <a:pt x="69" y="36"/>
                      </a:lnTo>
                      <a:lnTo>
                        <a:pt x="61" y="40"/>
                      </a:lnTo>
                      <a:lnTo>
                        <a:pt x="53" y="40"/>
                      </a:lnTo>
                      <a:lnTo>
                        <a:pt x="49" y="44"/>
                      </a:lnTo>
                      <a:lnTo>
                        <a:pt x="45" y="44"/>
                      </a:lnTo>
                      <a:lnTo>
                        <a:pt x="41" y="44"/>
                      </a:lnTo>
                      <a:lnTo>
                        <a:pt x="37" y="47"/>
                      </a:lnTo>
                      <a:lnTo>
                        <a:pt x="29" y="47"/>
                      </a:lnTo>
                      <a:lnTo>
                        <a:pt x="25" y="51"/>
                      </a:lnTo>
                      <a:lnTo>
                        <a:pt x="17" y="51"/>
                      </a:lnTo>
                      <a:lnTo>
                        <a:pt x="13" y="55"/>
                      </a:lnTo>
                      <a:lnTo>
                        <a:pt x="8" y="55"/>
                      </a:lnTo>
                      <a:lnTo>
                        <a:pt x="4" y="59"/>
                      </a:lnTo>
                      <a:lnTo>
                        <a:pt x="0" y="59"/>
                      </a:lnTo>
                      <a:lnTo>
                        <a:pt x="349" y="134"/>
                      </a:lnTo>
                      <a:lnTo>
                        <a:pt x="353" y="134"/>
                      </a:lnTo>
                      <a:lnTo>
                        <a:pt x="353" y="130"/>
                      </a:lnTo>
                      <a:lnTo>
                        <a:pt x="357" y="130"/>
                      </a:lnTo>
                      <a:lnTo>
                        <a:pt x="366" y="126"/>
                      </a:lnTo>
                      <a:lnTo>
                        <a:pt x="374" y="122"/>
                      </a:lnTo>
                      <a:lnTo>
                        <a:pt x="378" y="118"/>
                      </a:lnTo>
                      <a:lnTo>
                        <a:pt x="386" y="114"/>
                      </a:lnTo>
                      <a:lnTo>
                        <a:pt x="394" y="114"/>
                      </a:lnTo>
                      <a:lnTo>
                        <a:pt x="402" y="110"/>
                      </a:lnTo>
                      <a:lnTo>
                        <a:pt x="406" y="106"/>
                      </a:lnTo>
                      <a:lnTo>
                        <a:pt x="414" y="106"/>
                      </a:lnTo>
                      <a:lnTo>
                        <a:pt x="418" y="103"/>
                      </a:lnTo>
                      <a:lnTo>
                        <a:pt x="426" y="99"/>
                      </a:lnTo>
                      <a:lnTo>
                        <a:pt x="430" y="95"/>
                      </a:lnTo>
                      <a:lnTo>
                        <a:pt x="439" y="91"/>
                      </a:lnTo>
                      <a:lnTo>
                        <a:pt x="447" y="87"/>
                      </a:lnTo>
                      <a:lnTo>
                        <a:pt x="455" y="83"/>
                      </a:lnTo>
                      <a:lnTo>
                        <a:pt x="463" y="75"/>
                      </a:lnTo>
                      <a:lnTo>
                        <a:pt x="471" y="67"/>
                      </a:lnTo>
                      <a:lnTo>
                        <a:pt x="483" y="63"/>
                      </a:lnTo>
                      <a:lnTo>
                        <a:pt x="487" y="59"/>
                      </a:lnTo>
                      <a:lnTo>
                        <a:pt x="495" y="51"/>
                      </a:lnTo>
                      <a:lnTo>
                        <a:pt x="499" y="47"/>
                      </a:lnTo>
                      <a:lnTo>
                        <a:pt x="512" y="40"/>
                      </a:lnTo>
                      <a:close/>
                    </a:path>
                  </a:pathLst>
                </a:custGeom>
                <a:solidFill>
                  <a:srgbClr val="999999"/>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701" name="Freeform 111"/>
                <p:cNvSpPr>
                  <a:spLocks/>
                </p:cNvSpPr>
                <p:nvPr/>
              </p:nvSpPr>
              <p:spPr bwMode="auto">
                <a:xfrm>
                  <a:off x="431800" y="3057525"/>
                  <a:ext cx="581025" cy="76200"/>
                </a:xfrm>
                <a:custGeom>
                  <a:avLst/>
                  <a:gdLst>
                    <a:gd name="T0" fmla="*/ 2147483647 w 366"/>
                    <a:gd name="T1" fmla="*/ 2147483647 h 48"/>
                    <a:gd name="T2" fmla="*/ 2147483647 w 366"/>
                    <a:gd name="T3" fmla="*/ 2147483647 h 48"/>
                    <a:gd name="T4" fmla="*/ 2147483647 w 366"/>
                    <a:gd name="T5" fmla="*/ 2147483647 h 48"/>
                    <a:gd name="T6" fmla="*/ 2147483647 w 366"/>
                    <a:gd name="T7" fmla="*/ 2147483647 h 48"/>
                    <a:gd name="T8" fmla="*/ 2147483647 w 366"/>
                    <a:gd name="T9" fmla="*/ 0 h 48"/>
                    <a:gd name="T10" fmla="*/ 2147483647 w 366"/>
                    <a:gd name="T11" fmla="*/ 0 h 48"/>
                    <a:gd name="T12" fmla="*/ 2147483647 w 366"/>
                    <a:gd name="T13" fmla="*/ 0 h 48"/>
                    <a:gd name="T14" fmla="*/ 2147483647 w 366"/>
                    <a:gd name="T15" fmla="*/ 0 h 48"/>
                    <a:gd name="T16" fmla="*/ 0 w 366"/>
                    <a:gd name="T17" fmla="*/ 2147483647 h 48"/>
                    <a:gd name="T18" fmla="*/ 0 w 366"/>
                    <a:gd name="T19" fmla="*/ 2147483647 h 48"/>
                    <a:gd name="T20" fmla="*/ 2147483647 w 366"/>
                    <a:gd name="T21" fmla="*/ 2147483647 h 48"/>
                    <a:gd name="T22" fmla="*/ 2147483647 w 366"/>
                    <a:gd name="T23" fmla="*/ 2147483647 h 4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66"/>
                    <a:gd name="T37" fmla="*/ 0 h 48"/>
                    <a:gd name="T38" fmla="*/ 366 w 366"/>
                    <a:gd name="T39" fmla="*/ 48 h 4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66" h="48">
                      <a:moveTo>
                        <a:pt x="9" y="8"/>
                      </a:moveTo>
                      <a:lnTo>
                        <a:pt x="5" y="8"/>
                      </a:lnTo>
                      <a:lnTo>
                        <a:pt x="366" y="48"/>
                      </a:lnTo>
                      <a:lnTo>
                        <a:pt x="366" y="40"/>
                      </a:lnTo>
                      <a:lnTo>
                        <a:pt x="9" y="0"/>
                      </a:lnTo>
                      <a:lnTo>
                        <a:pt x="5" y="0"/>
                      </a:lnTo>
                      <a:lnTo>
                        <a:pt x="9" y="0"/>
                      </a:lnTo>
                      <a:lnTo>
                        <a:pt x="5" y="0"/>
                      </a:lnTo>
                      <a:lnTo>
                        <a:pt x="0" y="4"/>
                      </a:lnTo>
                      <a:lnTo>
                        <a:pt x="0" y="8"/>
                      </a:lnTo>
                      <a:lnTo>
                        <a:pt x="5" y="8"/>
                      </a:lnTo>
                      <a:lnTo>
                        <a:pt x="9" y="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702" name="Freeform 112"/>
                <p:cNvSpPr>
                  <a:spLocks/>
                </p:cNvSpPr>
                <p:nvPr/>
              </p:nvSpPr>
              <p:spPr bwMode="auto">
                <a:xfrm>
                  <a:off x="330200" y="3057525"/>
                  <a:ext cx="115888" cy="63500"/>
                </a:xfrm>
                <a:custGeom>
                  <a:avLst/>
                  <a:gdLst>
                    <a:gd name="T0" fmla="*/ 2147483647 w 73"/>
                    <a:gd name="T1" fmla="*/ 2147483647 h 40"/>
                    <a:gd name="T2" fmla="*/ 2147483647 w 73"/>
                    <a:gd name="T3" fmla="*/ 2147483647 h 40"/>
                    <a:gd name="T4" fmla="*/ 2147483647 w 73"/>
                    <a:gd name="T5" fmla="*/ 2147483647 h 40"/>
                    <a:gd name="T6" fmla="*/ 2147483647 w 73"/>
                    <a:gd name="T7" fmla="*/ 2147483647 h 40"/>
                    <a:gd name="T8" fmla="*/ 2147483647 w 73"/>
                    <a:gd name="T9" fmla="*/ 2147483647 h 40"/>
                    <a:gd name="T10" fmla="*/ 2147483647 w 73"/>
                    <a:gd name="T11" fmla="*/ 2147483647 h 40"/>
                    <a:gd name="T12" fmla="*/ 2147483647 w 73"/>
                    <a:gd name="T13" fmla="*/ 2147483647 h 40"/>
                    <a:gd name="T14" fmla="*/ 2147483647 w 73"/>
                    <a:gd name="T15" fmla="*/ 2147483647 h 40"/>
                    <a:gd name="T16" fmla="*/ 2147483647 w 73"/>
                    <a:gd name="T17" fmla="*/ 2147483647 h 40"/>
                    <a:gd name="T18" fmla="*/ 2147483647 w 73"/>
                    <a:gd name="T19" fmla="*/ 2147483647 h 40"/>
                    <a:gd name="T20" fmla="*/ 2147483647 w 73"/>
                    <a:gd name="T21" fmla="*/ 0 h 40"/>
                    <a:gd name="T22" fmla="*/ 2147483647 w 73"/>
                    <a:gd name="T23" fmla="*/ 0 h 40"/>
                    <a:gd name="T24" fmla="*/ 2147483647 w 73"/>
                    <a:gd name="T25" fmla="*/ 2147483647 h 40"/>
                    <a:gd name="T26" fmla="*/ 2147483647 w 73"/>
                    <a:gd name="T27" fmla="*/ 2147483647 h 40"/>
                    <a:gd name="T28" fmla="*/ 2147483647 w 73"/>
                    <a:gd name="T29" fmla="*/ 2147483647 h 40"/>
                    <a:gd name="T30" fmla="*/ 2147483647 w 73"/>
                    <a:gd name="T31" fmla="*/ 2147483647 h 40"/>
                    <a:gd name="T32" fmla="*/ 2147483647 w 73"/>
                    <a:gd name="T33" fmla="*/ 2147483647 h 40"/>
                    <a:gd name="T34" fmla="*/ 2147483647 w 73"/>
                    <a:gd name="T35" fmla="*/ 2147483647 h 40"/>
                    <a:gd name="T36" fmla="*/ 0 w 73"/>
                    <a:gd name="T37" fmla="*/ 2147483647 h 40"/>
                    <a:gd name="T38" fmla="*/ 0 w 73"/>
                    <a:gd name="T39" fmla="*/ 2147483647 h 40"/>
                    <a:gd name="T40" fmla="*/ 2147483647 w 73"/>
                    <a:gd name="T41" fmla="*/ 2147483647 h 4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73"/>
                    <a:gd name="T64" fmla="*/ 0 h 40"/>
                    <a:gd name="T65" fmla="*/ 73 w 73"/>
                    <a:gd name="T66" fmla="*/ 40 h 40"/>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73" h="40">
                      <a:moveTo>
                        <a:pt x="4" y="40"/>
                      </a:moveTo>
                      <a:lnTo>
                        <a:pt x="4" y="40"/>
                      </a:lnTo>
                      <a:lnTo>
                        <a:pt x="16" y="32"/>
                      </a:lnTo>
                      <a:lnTo>
                        <a:pt x="32" y="28"/>
                      </a:lnTo>
                      <a:lnTo>
                        <a:pt x="44" y="24"/>
                      </a:lnTo>
                      <a:lnTo>
                        <a:pt x="52" y="20"/>
                      </a:lnTo>
                      <a:lnTo>
                        <a:pt x="60" y="12"/>
                      </a:lnTo>
                      <a:lnTo>
                        <a:pt x="69" y="12"/>
                      </a:lnTo>
                      <a:lnTo>
                        <a:pt x="73" y="8"/>
                      </a:lnTo>
                      <a:lnTo>
                        <a:pt x="69" y="0"/>
                      </a:lnTo>
                      <a:lnTo>
                        <a:pt x="64" y="4"/>
                      </a:lnTo>
                      <a:lnTo>
                        <a:pt x="56" y="4"/>
                      </a:lnTo>
                      <a:lnTo>
                        <a:pt x="48" y="8"/>
                      </a:lnTo>
                      <a:lnTo>
                        <a:pt x="40" y="12"/>
                      </a:lnTo>
                      <a:lnTo>
                        <a:pt x="28" y="20"/>
                      </a:lnTo>
                      <a:lnTo>
                        <a:pt x="12" y="24"/>
                      </a:lnTo>
                      <a:lnTo>
                        <a:pt x="0" y="28"/>
                      </a:lnTo>
                      <a:lnTo>
                        <a:pt x="4" y="4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703" name="Freeform 113"/>
                <p:cNvSpPr>
                  <a:spLocks/>
                </p:cNvSpPr>
                <p:nvPr/>
              </p:nvSpPr>
              <p:spPr bwMode="auto">
                <a:xfrm>
                  <a:off x="246063" y="3101975"/>
                  <a:ext cx="90488" cy="42863"/>
                </a:xfrm>
                <a:custGeom>
                  <a:avLst/>
                  <a:gdLst>
                    <a:gd name="T0" fmla="*/ 2147483647 w 57"/>
                    <a:gd name="T1" fmla="*/ 2147483647 h 27"/>
                    <a:gd name="T2" fmla="*/ 2147483647 w 57"/>
                    <a:gd name="T3" fmla="*/ 2147483647 h 27"/>
                    <a:gd name="T4" fmla="*/ 2147483647 w 57"/>
                    <a:gd name="T5" fmla="*/ 2147483647 h 27"/>
                    <a:gd name="T6" fmla="*/ 2147483647 w 57"/>
                    <a:gd name="T7" fmla="*/ 2147483647 h 27"/>
                    <a:gd name="T8" fmla="*/ 2147483647 w 57"/>
                    <a:gd name="T9" fmla="*/ 2147483647 h 27"/>
                    <a:gd name="T10" fmla="*/ 2147483647 w 57"/>
                    <a:gd name="T11" fmla="*/ 2147483647 h 27"/>
                    <a:gd name="T12" fmla="*/ 2147483647 w 57"/>
                    <a:gd name="T13" fmla="*/ 2147483647 h 27"/>
                    <a:gd name="T14" fmla="*/ 2147483647 w 57"/>
                    <a:gd name="T15" fmla="*/ 2147483647 h 27"/>
                    <a:gd name="T16" fmla="*/ 2147483647 w 57"/>
                    <a:gd name="T17" fmla="*/ 2147483647 h 27"/>
                    <a:gd name="T18" fmla="*/ 2147483647 w 57"/>
                    <a:gd name="T19" fmla="*/ 2147483647 h 27"/>
                    <a:gd name="T20" fmla="*/ 2147483647 w 57"/>
                    <a:gd name="T21" fmla="*/ 0 h 27"/>
                    <a:gd name="T22" fmla="*/ 2147483647 w 57"/>
                    <a:gd name="T23" fmla="*/ 2147483647 h 27"/>
                    <a:gd name="T24" fmla="*/ 2147483647 w 57"/>
                    <a:gd name="T25" fmla="*/ 2147483647 h 27"/>
                    <a:gd name="T26" fmla="*/ 2147483647 w 57"/>
                    <a:gd name="T27" fmla="*/ 2147483647 h 27"/>
                    <a:gd name="T28" fmla="*/ 2147483647 w 57"/>
                    <a:gd name="T29" fmla="*/ 2147483647 h 27"/>
                    <a:gd name="T30" fmla="*/ 2147483647 w 57"/>
                    <a:gd name="T31" fmla="*/ 2147483647 h 27"/>
                    <a:gd name="T32" fmla="*/ 2147483647 w 57"/>
                    <a:gd name="T33" fmla="*/ 2147483647 h 27"/>
                    <a:gd name="T34" fmla="*/ 2147483647 w 57"/>
                    <a:gd name="T35" fmla="*/ 2147483647 h 27"/>
                    <a:gd name="T36" fmla="*/ 0 w 57"/>
                    <a:gd name="T37" fmla="*/ 2147483647 h 27"/>
                    <a:gd name="T38" fmla="*/ 0 w 57"/>
                    <a:gd name="T39" fmla="*/ 2147483647 h 27"/>
                    <a:gd name="T40" fmla="*/ 2147483647 w 57"/>
                    <a:gd name="T41" fmla="*/ 2147483647 h 2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57"/>
                    <a:gd name="T64" fmla="*/ 0 h 27"/>
                    <a:gd name="T65" fmla="*/ 57 w 57"/>
                    <a:gd name="T66" fmla="*/ 27 h 27"/>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57" h="27">
                      <a:moveTo>
                        <a:pt x="4" y="27"/>
                      </a:moveTo>
                      <a:lnTo>
                        <a:pt x="4" y="27"/>
                      </a:lnTo>
                      <a:lnTo>
                        <a:pt x="8" y="27"/>
                      </a:lnTo>
                      <a:lnTo>
                        <a:pt x="12" y="23"/>
                      </a:lnTo>
                      <a:lnTo>
                        <a:pt x="16" y="23"/>
                      </a:lnTo>
                      <a:lnTo>
                        <a:pt x="20" y="23"/>
                      </a:lnTo>
                      <a:lnTo>
                        <a:pt x="24" y="20"/>
                      </a:lnTo>
                      <a:lnTo>
                        <a:pt x="32" y="20"/>
                      </a:lnTo>
                      <a:lnTo>
                        <a:pt x="40" y="16"/>
                      </a:lnTo>
                      <a:lnTo>
                        <a:pt x="57" y="12"/>
                      </a:lnTo>
                      <a:lnTo>
                        <a:pt x="53" y="0"/>
                      </a:lnTo>
                      <a:lnTo>
                        <a:pt x="40" y="4"/>
                      </a:lnTo>
                      <a:lnTo>
                        <a:pt x="28" y="8"/>
                      </a:lnTo>
                      <a:lnTo>
                        <a:pt x="20" y="12"/>
                      </a:lnTo>
                      <a:lnTo>
                        <a:pt x="16" y="12"/>
                      </a:lnTo>
                      <a:lnTo>
                        <a:pt x="12" y="16"/>
                      </a:lnTo>
                      <a:lnTo>
                        <a:pt x="8" y="16"/>
                      </a:lnTo>
                      <a:lnTo>
                        <a:pt x="4" y="16"/>
                      </a:lnTo>
                      <a:lnTo>
                        <a:pt x="0" y="20"/>
                      </a:lnTo>
                      <a:lnTo>
                        <a:pt x="4" y="27"/>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704" name="Freeform 114"/>
                <p:cNvSpPr>
                  <a:spLocks/>
                </p:cNvSpPr>
                <p:nvPr/>
              </p:nvSpPr>
              <p:spPr bwMode="auto">
                <a:xfrm>
                  <a:off x="193675" y="3133725"/>
                  <a:ext cx="58738" cy="30163"/>
                </a:xfrm>
                <a:custGeom>
                  <a:avLst/>
                  <a:gdLst>
                    <a:gd name="T0" fmla="*/ 2147483647 w 37"/>
                    <a:gd name="T1" fmla="*/ 2147483647 h 19"/>
                    <a:gd name="T2" fmla="*/ 2147483647 w 37"/>
                    <a:gd name="T3" fmla="*/ 2147483647 h 19"/>
                    <a:gd name="T4" fmla="*/ 2147483647 w 37"/>
                    <a:gd name="T5" fmla="*/ 2147483647 h 19"/>
                    <a:gd name="T6" fmla="*/ 2147483647 w 37"/>
                    <a:gd name="T7" fmla="*/ 2147483647 h 19"/>
                    <a:gd name="T8" fmla="*/ 2147483647 w 37"/>
                    <a:gd name="T9" fmla="*/ 2147483647 h 19"/>
                    <a:gd name="T10" fmla="*/ 2147483647 w 37"/>
                    <a:gd name="T11" fmla="*/ 2147483647 h 19"/>
                    <a:gd name="T12" fmla="*/ 2147483647 w 37"/>
                    <a:gd name="T13" fmla="*/ 2147483647 h 19"/>
                    <a:gd name="T14" fmla="*/ 2147483647 w 37"/>
                    <a:gd name="T15" fmla="*/ 2147483647 h 19"/>
                    <a:gd name="T16" fmla="*/ 2147483647 w 37"/>
                    <a:gd name="T17" fmla="*/ 2147483647 h 19"/>
                    <a:gd name="T18" fmla="*/ 2147483647 w 37"/>
                    <a:gd name="T19" fmla="*/ 2147483647 h 19"/>
                    <a:gd name="T20" fmla="*/ 2147483647 w 37"/>
                    <a:gd name="T21" fmla="*/ 0 h 19"/>
                    <a:gd name="T22" fmla="*/ 2147483647 w 37"/>
                    <a:gd name="T23" fmla="*/ 2147483647 h 19"/>
                    <a:gd name="T24" fmla="*/ 2147483647 w 37"/>
                    <a:gd name="T25" fmla="*/ 2147483647 h 19"/>
                    <a:gd name="T26" fmla="*/ 2147483647 w 37"/>
                    <a:gd name="T27" fmla="*/ 2147483647 h 19"/>
                    <a:gd name="T28" fmla="*/ 2147483647 w 37"/>
                    <a:gd name="T29" fmla="*/ 2147483647 h 19"/>
                    <a:gd name="T30" fmla="*/ 2147483647 w 37"/>
                    <a:gd name="T31" fmla="*/ 2147483647 h 19"/>
                    <a:gd name="T32" fmla="*/ 2147483647 w 37"/>
                    <a:gd name="T33" fmla="*/ 2147483647 h 19"/>
                    <a:gd name="T34" fmla="*/ 2147483647 w 37"/>
                    <a:gd name="T35" fmla="*/ 2147483647 h 19"/>
                    <a:gd name="T36" fmla="*/ 2147483647 w 37"/>
                    <a:gd name="T37" fmla="*/ 2147483647 h 19"/>
                    <a:gd name="T38" fmla="*/ 2147483647 w 37"/>
                    <a:gd name="T39" fmla="*/ 2147483647 h 19"/>
                    <a:gd name="T40" fmla="*/ 2147483647 w 37"/>
                    <a:gd name="T41" fmla="*/ 2147483647 h 19"/>
                    <a:gd name="T42" fmla="*/ 0 w 37"/>
                    <a:gd name="T43" fmla="*/ 2147483647 h 19"/>
                    <a:gd name="T44" fmla="*/ 0 w 37"/>
                    <a:gd name="T45" fmla="*/ 2147483647 h 19"/>
                    <a:gd name="T46" fmla="*/ 2147483647 w 37"/>
                    <a:gd name="T47" fmla="*/ 2147483647 h 19"/>
                    <a:gd name="T48" fmla="*/ 2147483647 w 37"/>
                    <a:gd name="T49" fmla="*/ 2147483647 h 19"/>
                    <a:gd name="T50" fmla="*/ 2147483647 w 37"/>
                    <a:gd name="T51" fmla="*/ 2147483647 h 19"/>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37"/>
                    <a:gd name="T79" fmla="*/ 0 h 19"/>
                    <a:gd name="T80" fmla="*/ 37 w 37"/>
                    <a:gd name="T81" fmla="*/ 19 h 19"/>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37" h="19">
                      <a:moveTo>
                        <a:pt x="8" y="11"/>
                      </a:moveTo>
                      <a:lnTo>
                        <a:pt x="8" y="19"/>
                      </a:lnTo>
                      <a:lnTo>
                        <a:pt x="12" y="19"/>
                      </a:lnTo>
                      <a:lnTo>
                        <a:pt x="17" y="15"/>
                      </a:lnTo>
                      <a:lnTo>
                        <a:pt x="21" y="15"/>
                      </a:lnTo>
                      <a:lnTo>
                        <a:pt x="25" y="15"/>
                      </a:lnTo>
                      <a:lnTo>
                        <a:pt x="29" y="11"/>
                      </a:lnTo>
                      <a:lnTo>
                        <a:pt x="37" y="7"/>
                      </a:lnTo>
                      <a:lnTo>
                        <a:pt x="33" y="0"/>
                      </a:lnTo>
                      <a:lnTo>
                        <a:pt x="25" y="3"/>
                      </a:lnTo>
                      <a:lnTo>
                        <a:pt x="21" y="3"/>
                      </a:lnTo>
                      <a:lnTo>
                        <a:pt x="17" y="7"/>
                      </a:lnTo>
                      <a:lnTo>
                        <a:pt x="12" y="7"/>
                      </a:lnTo>
                      <a:lnTo>
                        <a:pt x="8" y="11"/>
                      </a:lnTo>
                      <a:lnTo>
                        <a:pt x="4" y="11"/>
                      </a:lnTo>
                      <a:lnTo>
                        <a:pt x="4" y="19"/>
                      </a:lnTo>
                      <a:lnTo>
                        <a:pt x="4" y="11"/>
                      </a:lnTo>
                      <a:lnTo>
                        <a:pt x="0" y="15"/>
                      </a:lnTo>
                      <a:lnTo>
                        <a:pt x="0" y="19"/>
                      </a:lnTo>
                      <a:lnTo>
                        <a:pt x="4" y="19"/>
                      </a:lnTo>
                      <a:lnTo>
                        <a:pt x="8" y="19"/>
                      </a:lnTo>
                      <a:lnTo>
                        <a:pt x="8" y="11"/>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705" name="Freeform 115"/>
                <p:cNvSpPr>
                  <a:spLocks/>
                </p:cNvSpPr>
                <p:nvPr/>
              </p:nvSpPr>
              <p:spPr bwMode="auto">
                <a:xfrm>
                  <a:off x="200025" y="3151188"/>
                  <a:ext cx="566738" cy="131763"/>
                </a:xfrm>
                <a:custGeom>
                  <a:avLst/>
                  <a:gdLst>
                    <a:gd name="T0" fmla="*/ 2147483647 w 357"/>
                    <a:gd name="T1" fmla="*/ 2147483647 h 83"/>
                    <a:gd name="T2" fmla="*/ 2147483647 w 357"/>
                    <a:gd name="T3" fmla="*/ 2147483647 h 83"/>
                    <a:gd name="T4" fmla="*/ 2147483647 w 357"/>
                    <a:gd name="T5" fmla="*/ 0 h 83"/>
                    <a:gd name="T6" fmla="*/ 0 w 357"/>
                    <a:gd name="T7" fmla="*/ 2147483647 h 83"/>
                    <a:gd name="T8" fmla="*/ 2147483647 w 357"/>
                    <a:gd name="T9" fmla="*/ 2147483647 h 83"/>
                    <a:gd name="T10" fmla="*/ 2147483647 w 357"/>
                    <a:gd name="T11" fmla="*/ 2147483647 h 83"/>
                    <a:gd name="T12" fmla="*/ 2147483647 w 357"/>
                    <a:gd name="T13" fmla="*/ 2147483647 h 83"/>
                    <a:gd name="T14" fmla="*/ 2147483647 w 357"/>
                    <a:gd name="T15" fmla="*/ 2147483647 h 83"/>
                    <a:gd name="T16" fmla="*/ 2147483647 w 357"/>
                    <a:gd name="T17" fmla="*/ 2147483647 h 83"/>
                    <a:gd name="T18" fmla="*/ 2147483647 w 357"/>
                    <a:gd name="T19" fmla="*/ 2147483647 h 83"/>
                    <a:gd name="T20" fmla="*/ 2147483647 w 357"/>
                    <a:gd name="T21" fmla="*/ 2147483647 h 83"/>
                    <a:gd name="T22" fmla="*/ 2147483647 w 357"/>
                    <a:gd name="T23" fmla="*/ 2147483647 h 8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57"/>
                    <a:gd name="T37" fmla="*/ 0 h 83"/>
                    <a:gd name="T38" fmla="*/ 357 w 357"/>
                    <a:gd name="T39" fmla="*/ 83 h 8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57" h="83">
                      <a:moveTo>
                        <a:pt x="349" y="75"/>
                      </a:moveTo>
                      <a:lnTo>
                        <a:pt x="353" y="75"/>
                      </a:lnTo>
                      <a:lnTo>
                        <a:pt x="4" y="0"/>
                      </a:lnTo>
                      <a:lnTo>
                        <a:pt x="0" y="8"/>
                      </a:lnTo>
                      <a:lnTo>
                        <a:pt x="349" y="83"/>
                      </a:lnTo>
                      <a:lnTo>
                        <a:pt x="353" y="83"/>
                      </a:lnTo>
                      <a:lnTo>
                        <a:pt x="349" y="83"/>
                      </a:lnTo>
                      <a:lnTo>
                        <a:pt x="353" y="83"/>
                      </a:lnTo>
                      <a:lnTo>
                        <a:pt x="357" y="79"/>
                      </a:lnTo>
                      <a:lnTo>
                        <a:pt x="353" y="75"/>
                      </a:lnTo>
                      <a:lnTo>
                        <a:pt x="349" y="75"/>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706" name="Freeform 116"/>
                <p:cNvSpPr>
                  <a:spLocks/>
                </p:cNvSpPr>
                <p:nvPr/>
              </p:nvSpPr>
              <p:spPr bwMode="auto">
                <a:xfrm>
                  <a:off x="754063" y="3232150"/>
                  <a:ext cx="71438" cy="50800"/>
                </a:xfrm>
                <a:custGeom>
                  <a:avLst/>
                  <a:gdLst>
                    <a:gd name="T0" fmla="*/ 2147483647 w 45"/>
                    <a:gd name="T1" fmla="*/ 0 h 32"/>
                    <a:gd name="T2" fmla="*/ 2147483647 w 45"/>
                    <a:gd name="T3" fmla="*/ 2147483647 h 32"/>
                    <a:gd name="T4" fmla="*/ 2147483647 w 45"/>
                    <a:gd name="T5" fmla="*/ 2147483647 h 32"/>
                    <a:gd name="T6" fmla="*/ 2147483647 w 45"/>
                    <a:gd name="T7" fmla="*/ 2147483647 h 32"/>
                    <a:gd name="T8" fmla="*/ 2147483647 w 45"/>
                    <a:gd name="T9" fmla="*/ 2147483647 h 32"/>
                    <a:gd name="T10" fmla="*/ 2147483647 w 45"/>
                    <a:gd name="T11" fmla="*/ 2147483647 h 32"/>
                    <a:gd name="T12" fmla="*/ 2147483647 w 45"/>
                    <a:gd name="T13" fmla="*/ 2147483647 h 32"/>
                    <a:gd name="T14" fmla="*/ 2147483647 w 45"/>
                    <a:gd name="T15" fmla="*/ 2147483647 h 32"/>
                    <a:gd name="T16" fmla="*/ 0 w 45"/>
                    <a:gd name="T17" fmla="*/ 2147483647 h 32"/>
                    <a:gd name="T18" fmla="*/ 0 w 45"/>
                    <a:gd name="T19" fmla="*/ 2147483647 h 32"/>
                    <a:gd name="T20" fmla="*/ 2147483647 w 45"/>
                    <a:gd name="T21" fmla="*/ 2147483647 h 32"/>
                    <a:gd name="T22" fmla="*/ 2147483647 w 45"/>
                    <a:gd name="T23" fmla="*/ 2147483647 h 32"/>
                    <a:gd name="T24" fmla="*/ 2147483647 w 45"/>
                    <a:gd name="T25" fmla="*/ 2147483647 h 32"/>
                    <a:gd name="T26" fmla="*/ 2147483647 w 45"/>
                    <a:gd name="T27" fmla="*/ 2147483647 h 32"/>
                    <a:gd name="T28" fmla="*/ 2147483647 w 45"/>
                    <a:gd name="T29" fmla="*/ 2147483647 h 32"/>
                    <a:gd name="T30" fmla="*/ 2147483647 w 45"/>
                    <a:gd name="T31" fmla="*/ 2147483647 h 32"/>
                    <a:gd name="T32" fmla="*/ 2147483647 w 45"/>
                    <a:gd name="T33" fmla="*/ 2147483647 h 32"/>
                    <a:gd name="T34" fmla="*/ 2147483647 w 45"/>
                    <a:gd name="T35" fmla="*/ 2147483647 h 32"/>
                    <a:gd name="T36" fmla="*/ 2147483647 w 45"/>
                    <a:gd name="T37" fmla="*/ 2147483647 h 32"/>
                    <a:gd name="T38" fmla="*/ 2147483647 w 45"/>
                    <a:gd name="T39" fmla="*/ 2147483647 h 32"/>
                    <a:gd name="T40" fmla="*/ 2147483647 w 45"/>
                    <a:gd name="T41" fmla="*/ 0 h 3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45"/>
                    <a:gd name="T64" fmla="*/ 0 h 32"/>
                    <a:gd name="T65" fmla="*/ 45 w 45"/>
                    <a:gd name="T66" fmla="*/ 32 h 32"/>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45" h="32">
                      <a:moveTo>
                        <a:pt x="45" y="0"/>
                      </a:moveTo>
                      <a:lnTo>
                        <a:pt x="41" y="4"/>
                      </a:lnTo>
                      <a:lnTo>
                        <a:pt x="37" y="4"/>
                      </a:lnTo>
                      <a:lnTo>
                        <a:pt x="29" y="8"/>
                      </a:lnTo>
                      <a:lnTo>
                        <a:pt x="21" y="12"/>
                      </a:lnTo>
                      <a:lnTo>
                        <a:pt x="13" y="16"/>
                      </a:lnTo>
                      <a:lnTo>
                        <a:pt x="8" y="20"/>
                      </a:lnTo>
                      <a:lnTo>
                        <a:pt x="4" y="20"/>
                      </a:lnTo>
                      <a:lnTo>
                        <a:pt x="0" y="24"/>
                      </a:lnTo>
                      <a:lnTo>
                        <a:pt x="4" y="32"/>
                      </a:lnTo>
                      <a:lnTo>
                        <a:pt x="8" y="28"/>
                      </a:lnTo>
                      <a:lnTo>
                        <a:pt x="13" y="28"/>
                      </a:lnTo>
                      <a:lnTo>
                        <a:pt x="17" y="24"/>
                      </a:lnTo>
                      <a:lnTo>
                        <a:pt x="25" y="20"/>
                      </a:lnTo>
                      <a:lnTo>
                        <a:pt x="33" y="16"/>
                      </a:lnTo>
                      <a:lnTo>
                        <a:pt x="41" y="12"/>
                      </a:lnTo>
                      <a:lnTo>
                        <a:pt x="45" y="12"/>
                      </a:lnTo>
                      <a:lnTo>
                        <a:pt x="45"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707" name="Freeform 117"/>
                <p:cNvSpPr>
                  <a:spLocks/>
                </p:cNvSpPr>
                <p:nvPr/>
              </p:nvSpPr>
              <p:spPr bwMode="auto">
                <a:xfrm>
                  <a:off x="825500" y="3195638"/>
                  <a:ext cx="90488" cy="55563"/>
                </a:xfrm>
                <a:custGeom>
                  <a:avLst/>
                  <a:gdLst>
                    <a:gd name="T0" fmla="*/ 2147483647 w 57"/>
                    <a:gd name="T1" fmla="*/ 0 h 35"/>
                    <a:gd name="T2" fmla="*/ 2147483647 w 57"/>
                    <a:gd name="T3" fmla="*/ 0 h 35"/>
                    <a:gd name="T4" fmla="*/ 2147483647 w 57"/>
                    <a:gd name="T5" fmla="*/ 2147483647 h 35"/>
                    <a:gd name="T6" fmla="*/ 2147483647 w 57"/>
                    <a:gd name="T7" fmla="*/ 2147483647 h 35"/>
                    <a:gd name="T8" fmla="*/ 2147483647 w 57"/>
                    <a:gd name="T9" fmla="*/ 2147483647 h 35"/>
                    <a:gd name="T10" fmla="*/ 2147483647 w 57"/>
                    <a:gd name="T11" fmla="*/ 2147483647 h 35"/>
                    <a:gd name="T12" fmla="*/ 2147483647 w 57"/>
                    <a:gd name="T13" fmla="*/ 2147483647 h 35"/>
                    <a:gd name="T14" fmla="*/ 2147483647 w 57"/>
                    <a:gd name="T15" fmla="*/ 2147483647 h 35"/>
                    <a:gd name="T16" fmla="*/ 2147483647 w 57"/>
                    <a:gd name="T17" fmla="*/ 2147483647 h 35"/>
                    <a:gd name="T18" fmla="*/ 0 w 57"/>
                    <a:gd name="T19" fmla="*/ 2147483647 h 35"/>
                    <a:gd name="T20" fmla="*/ 0 w 57"/>
                    <a:gd name="T21" fmla="*/ 2147483647 h 35"/>
                    <a:gd name="T22" fmla="*/ 2147483647 w 57"/>
                    <a:gd name="T23" fmla="*/ 2147483647 h 35"/>
                    <a:gd name="T24" fmla="*/ 2147483647 w 57"/>
                    <a:gd name="T25" fmla="*/ 2147483647 h 35"/>
                    <a:gd name="T26" fmla="*/ 2147483647 w 57"/>
                    <a:gd name="T27" fmla="*/ 2147483647 h 35"/>
                    <a:gd name="T28" fmla="*/ 2147483647 w 57"/>
                    <a:gd name="T29" fmla="*/ 2147483647 h 35"/>
                    <a:gd name="T30" fmla="*/ 2147483647 w 57"/>
                    <a:gd name="T31" fmla="*/ 2147483647 h 35"/>
                    <a:gd name="T32" fmla="*/ 2147483647 w 57"/>
                    <a:gd name="T33" fmla="*/ 2147483647 h 35"/>
                    <a:gd name="T34" fmla="*/ 2147483647 w 57"/>
                    <a:gd name="T35" fmla="*/ 2147483647 h 35"/>
                    <a:gd name="T36" fmla="*/ 2147483647 w 57"/>
                    <a:gd name="T37" fmla="*/ 2147483647 h 35"/>
                    <a:gd name="T38" fmla="*/ 2147483647 w 57"/>
                    <a:gd name="T39" fmla="*/ 2147483647 h 35"/>
                    <a:gd name="T40" fmla="*/ 2147483647 w 57"/>
                    <a:gd name="T41" fmla="*/ 0 h 3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57"/>
                    <a:gd name="T64" fmla="*/ 0 h 35"/>
                    <a:gd name="T65" fmla="*/ 57 w 57"/>
                    <a:gd name="T66" fmla="*/ 35 h 3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57" h="35">
                      <a:moveTo>
                        <a:pt x="49" y="0"/>
                      </a:moveTo>
                      <a:lnTo>
                        <a:pt x="49" y="0"/>
                      </a:lnTo>
                      <a:lnTo>
                        <a:pt x="41" y="4"/>
                      </a:lnTo>
                      <a:lnTo>
                        <a:pt x="32" y="8"/>
                      </a:lnTo>
                      <a:lnTo>
                        <a:pt x="28" y="12"/>
                      </a:lnTo>
                      <a:lnTo>
                        <a:pt x="24" y="16"/>
                      </a:lnTo>
                      <a:lnTo>
                        <a:pt x="16" y="20"/>
                      </a:lnTo>
                      <a:lnTo>
                        <a:pt x="12" y="20"/>
                      </a:lnTo>
                      <a:lnTo>
                        <a:pt x="4" y="23"/>
                      </a:lnTo>
                      <a:lnTo>
                        <a:pt x="0" y="23"/>
                      </a:lnTo>
                      <a:lnTo>
                        <a:pt x="0" y="35"/>
                      </a:lnTo>
                      <a:lnTo>
                        <a:pt x="8" y="31"/>
                      </a:lnTo>
                      <a:lnTo>
                        <a:pt x="16" y="27"/>
                      </a:lnTo>
                      <a:lnTo>
                        <a:pt x="20" y="27"/>
                      </a:lnTo>
                      <a:lnTo>
                        <a:pt x="28" y="23"/>
                      </a:lnTo>
                      <a:lnTo>
                        <a:pt x="32" y="20"/>
                      </a:lnTo>
                      <a:lnTo>
                        <a:pt x="41" y="20"/>
                      </a:lnTo>
                      <a:lnTo>
                        <a:pt x="49" y="12"/>
                      </a:lnTo>
                      <a:lnTo>
                        <a:pt x="57" y="8"/>
                      </a:lnTo>
                      <a:lnTo>
                        <a:pt x="49"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708" name="Freeform 118"/>
                <p:cNvSpPr>
                  <a:spLocks/>
                </p:cNvSpPr>
                <p:nvPr/>
              </p:nvSpPr>
              <p:spPr bwMode="auto">
                <a:xfrm>
                  <a:off x="903288" y="3133725"/>
                  <a:ext cx="96838" cy="74613"/>
                </a:xfrm>
                <a:custGeom>
                  <a:avLst/>
                  <a:gdLst>
                    <a:gd name="T0" fmla="*/ 2147483647 w 61"/>
                    <a:gd name="T1" fmla="*/ 0 h 47"/>
                    <a:gd name="T2" fmla="*/ 2147483647 w 61"/>
                    <a:gd name="T3" fmla="*/ 2147483647 h 47"/>
                    <a:gd name="T4" fmla="*/ 2147483647 w 61"/>
                    <a:gd name="T5" fmla="*/ 2147483647 h 47"/>
                    <a:gd name="T6" fmla="*/ 2147483647 w 61"/>
                    <a:gd name="T7" fmla="*/ 2147483647 h 47"/>
                    <a:gd name="T8" fmla="*/ 2147483647 w 61"/>
                    <a:gd name="T9" fmla="*/ 2147483647 h 47"/>
                    <a:gd name="T10" fmla="*/ 2147483647 w 61"/>
                    <a:gd name="T11" fmla="*/ 2147483647 h 47"/>
                    <a:gd name="T12" fmla="*/ 2147483647 w 61"/>
                    <a:gd name="T13" fmla="*/ 2147483647 h 47"/>
                    <a:gd name="T14" fmla="*/ 2147483647 w 61"/>
                    <a:gd name="T15" fmla="*/ 2147483647 h 47"/>
                    <a:gd name="T16" fmla="*/ 2147483647 w 61"/>
                    <a:gd name="T17" fmla="*/ 2147483647 h 47"/>
                    <a:gd name="T18" fmla="*/ 0 w 61"/>
                    <a:gd name="T19" fmla="*/ 2147483647 h 47"/>
                    <a:gd name="T20" fmla="*/ 2147483647 w 61"/>
                    <a:gd name="T21" fmla="*/ 2147483647 h 47"/>
                    <a:gd name="T22" fmla="*/ 2147483647 w 61"/>
                    <a:gd name="T23" fmla="*/ 2147483647 h 47"/>
                    <a:gd name="T24" fmla="*/ 2147483647 w 61"/>
                    <a:gd name="T25" fmla="*/ 2147483647 h 47"/>
                    <a:gd name="T26" fmla="*/ 2147483647 w 61"/>
                    <a:gd name="T27" fmla="*/ 2147483647 h 47"/>
                    <a:gd name="T28" fmla="*/ 2147483647 w 61"/>
                    <a:gd name="T29" fmla="*/ 2147483647 h 47"/>
                    <a:gd name="T30" fmla="*/ 2147483647 w 61"/>
                    <a:gd name="T31" fmla="*/ 2147483647 h 47"/>
                    <a:gd name="T32" fmla="*/ 2147483647 w 61"/>
                    <a:gd name="T33" fmla="*/ 2147483647 h 47"/>
                    <a:gd name="T34" fmla="*/ 2147483647 w 61"/>
                    <a:gd name="T35" fmla="*/ 2147483647 h 47"/>
                    <a:gd name="T36" fmla="*/ 2147483647 w 61"/>
                    <a:gd name="T37" fmla="*/ 2147483647 h 47"/>
                    <a:gd name="T38" fmla="*/ 2147483647 w 61"/>
                    <a:gd name="T39" fmla="*/ 2147483647 h 47"/>
                    <a:gd name="T40" fmla="*/ 2147483647 w 61"/>
                    <a:gd name="T41" fmla="*/ 2147483647 h 47"/>
                    <a:gd name="T42" fmla="*/ 2147483647 w 61"/>
                    <a:gd name="T43" fmla="*/ 2147483647 h 47"/>
                    <a:gd name="T44" fmla="*/ 2147483647 w 61"/>
                    <a:gd name="T45" fmla="*/ 2147483647 h 47"/>
                    <a:gd name="T46" fmla="*/ 2147483647 w 61"/>
                    <a:gd name="T47" fmla="*/ 0 h 47"/>
                    <a:gd name="T48" fmla="*/ 2147483647 w 61"/>
                    <a:gd name="T49" fmla="*/ 2147483647 h 47"/>
                    <a:gd name="T50" fmla="*/ 2147483647 w 61"/>
                    <a:gd name="T51" fmla="*/ 0 h 47"/>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61"/>
                    <a:gd name="T79" fmla="*/ 0 h 47"/>
                    <a:gd name="T80" fmla="*/ 61 w 61"/>
                    <a:gd name="T81" fmla="*/ 47 h 47"/>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61" h="47">
                      <a:moveTo>
                        <a:pt x="52" y="0"/>
                      </a:moveTo>
                      <a:lnTo>
                        <a:pt x="52" y="3"/>
                      </a:lnTo>
                      <a:lnTo>
                        <a:pt x="48" y="3"/>
                      </a:lnTo>
                      <a:lnTo>
                        <a:pt x="44" y="11"/>
                      </a:lnTo>
                      <a:lnTo>
                        <a:pt x="36" y="15"/>
                      </a:lnTo>
                      <a:lnTo>
                        <a:pt x="28" y="23"/>
                      </a:lnTo>
                      <a:lnTo>
                        <a:pt x="20" y="27"/>
                      </a:lnTo>
                      <a:lnTo>
                        <a:pt x="8" y="35"/>
                      </a:lnTo>
                      <a:lnTo>
                        <a:pt x="0" y="39"/>
                      </a:lnTo>
                      <a:lnTo>
                        <a:pt x="8" y="47"/>
                      </a:lnTo>
                      <a:lnTo>
                        <a:pt x="16" y="43"/>
                      </a:lnTo>
                      <a:lnTo>
                        <a:pt x="24" y="35"/>
                      </a:lnTo>
                      <a:lnTo>
                        <a:pt x="32" y="27"/>
                      </a:lnTo>
                      <a:lnTo>
                        <a:pt x="40" y="23"/>
                      </a:lnTo>
                      <a:lnTo>
                        <a:pt x="48" y="15"/>
                      </a:lnTo>
                      <a:lnTo>
                        <a:pt x="52" y="15"/>
                      </a:lnTo>
                      <a:lnTo>
                        <a:pt x="56" y="11"/>
                      </a:lnTo>
                      <a:lnTo>
                        <a:pt x="61" y="7"/>
                      </a:lnTo>
                      <a:lnTo>
                        <a:pt x="61" y="3"/>
                      </a:lnTo>
                      <a:lnTo>
                        <a:pt x="56" y="0"/>
                      </a:lnTo>
                      <a:lnTo>
                        <a:pt x="52" y="3"/>
                      </a:lnTo>
                      <a:lnTo>
                        <a:pt x="52"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709" name="Freeform 119"/>
                <p:cNvSpPr>
                  <a:spLocks/>
                </p:cNvSpPr>
                <p:nvPr/>
              </p:nvSpPr>
              <p:spPr bwMode="auto">
                <a:xfrm>
                  <a:off x="985838" y="3121025"/>
                  <a:ext cx="33338" cy="23813"/>
                </a:xfrm>
                <a:custGeom>
                  <a:avLst/>
                  <a:gdLst>
                    <a:gd name="T0" fmla="*/ 2147483647 w 21"/>
                    <a:gd name="T1" fmla="*/ 2147483647 h 15"/>
                    <a:gd name="T2" fmla="*/ 2147483647 w 21"/>
                    <a:gd name="T3" fmla="*/ 0 h 15"/>
                    <a:gd name="T4" fmla="*/ 0 w 21"/>
                    <a:gd name="T5" fmla="*/ 2147483647 h 15"/>
                    <a:gd name="T6" fmla="*/ 2147483647 w 21"/>
                    <a:gd name="T7" fmla="*/ 2147483647 h 15"/>
                    <a:gd name="T8" fmla="*/ 2147483647 w 21"/>
                    <a:gd name="T9" fmla="*/ 2147483647 h 15"/>
                    <a:gd name="T10" fmla="*/ 2147483647 w 21"/>
                    <a:gd name="T11" fmla="*/ 0 h 15"/>
                    <a:gd name="T12" fmla="*/ 2147483647 w 21"/>
                    <a:gd name="T13" fmla="*/ 2147483647 h 15"/>
                    <a:gd name="T14" fmla="*/ 2147483647 w 21"/>
                    <a:gd name="T15" fmla="*/ 2147483647 h 15"/>
                    <a:gd name="T16" fmla="*/ 2147483647 w 21"/>
                    <a:gd name="T17" fmla="*/ 2147483647 h 15"/>
                    <a:gd name="T18" fmla="*/ 2147483647 w 21"/>
                    <a:gd name="T19" fmla="*/ 0 h 15"/>
                    <a:gd name="T20" fmla="*/ 2147483647 w 21"/>
                    <a:gd name="T21" fmla="*/ 0 h 15"/>
                    <a:gd name="T22" fmla="*/ 2147483647 w 21"/>
                    <a:gd name="T23" fmla="*/ 2147483647 h 1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1"/>
                    <a:gd name="T37" fmla="*/ 0 h 15"/>
                    <a:gd name="T38" fmla="*/ 21 w 21"/>
                    <a:gd name="T39" fmla="*/ 15 h 1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1" h="15">
                      <a:moveTo>
                        <a:pt x="17" y="8"/>
                      </a:moveTo>
                      <a:lnTo>
                        <a:pt x="13" y="0"/>
                      </a:lnTo>
                      <a:lnTo>
                        <a:pt x="0" y="8"/>
                      </a:lnTo>
                      <a:lnTo>
                        <a:pt x="9" y="15"/>
                      </a:lnTo>
                      <a:lnTo>
                        <a:pt x="21" y="8"/>
                      </a:lnTo>
                      <a:lnTo>
                        <a:pt x="17" y="0"/>
                      </a:lnTo>
                      <a:lnTo>
                        <a:pt x="21" y="8"/>
                      </a:lnTo>
                      <a:lnTo>
                        <a:pt x="21" y="4"/>
                      </a:lnTo>
                      <a:lnTo>
                        <a:pt x="17" y="0"/>
                      </a:lnTo>
                      <a:lnTo>
                        <a:pt x="13" y="0"/>
                      </a:lnTo>
                      <a:lnTo>
                        <a:pt x="17" y="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710" name="Freeform 120"/>
                <p:cNvSpPr>
                  <a:spLocks/>
                </p:cNvSpPr>
                <p:nvPr/>
              </p:nvSpPr>
              <p:spPr bwMode="auto">
                <a:xfrm>
                  <a:off x="265113" y="3151188"/>
                  <a:ext cx="638175" cy="100013"/>
                </a:xfrm>
                <a:custGeom>
                  <a:avLst/>
                  <a:gdLst>
                    <a:gd name="T0" fmla="*/ 2147483647 w 402"/>
                    <a:gd name="T1" fmla="*/ 2147483647 h 63"/>
                    <a:gd name="T2" fmla="*/ 2147483647 w 402"/>
                    <a:gd name="T3" fmla="*/ 2147483647 h 63"/>
                    <a:gd name="T4" fmla="*/ 0 w 402"/>
                    <a:gd name="T5" fmla="*/ 0 h 63"/>
                    <a:gd name="T6" fmla="*/ 0 60000 65536"/>
                    <a:gd name="T7" fmla="*/ 0 60000 65536"/>
                    <a:gd name="T8" fmla="*/ 0 60000 65536"/>
                    <a:gd name="T9" fmla="*/ 0 w 402"/>
                    <a:gd name="T10" fmla="*/ 0 h 63"/>
                    <a:gd name="T11" fmla="*/ 402 w 402"/>
                    <a:gd name="T12" fmla="*/ 63 h 63"/>
                  </a:gdLst>
                  <a:ahLst/>
                  <a:cxnLst>
                    <a:cxn ang="T6">
                      <a:pos x="T0" y="T1"/>
                    </a:cxn>
                    <a:cxn ang="T7">
                      <a:pos x="T2" y="T3"/>
                    </a:cxn>
                    <a:cxn ang="T8">
                      <a:pos x="T4" y="T5"/>
                    </a:cxn>
                  </a:cxnLst>
                  <a:rect l="T9" t="T10" r="T11" b="T12"/>
                  <a:pathLst>
                    <a:path w="402" h="63">
                      <a:moveTo>
                        <a:pt x="402" y="16"/>
                      </a:moveTo>
                      <a:lnTo>
                        <a:pt x="312" y="63"/>
                      </a:lnTo>
                      <a:lnTo>
                        <a:pt x="0" y="0"/>
                      </a:lnTo>
                    </a:path>
                  </a:pathLst>
                </a:custGeom>
                <a:noFill/>
                <a:ln w="0">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56711" name="Freeform 121"/>
                <p:cNvSpPr>
                  <a:spLocks/>
                </p:cNvSpPr>
                <p:nvPr/>
              </p:nvSpPr>
              <p:spPr bwMode="auto">
                <a:xfrm>
                  <a:off x="465138" y="3082925"/>
                  <a:ext cx="488950" cy="61913"/>
                </a:xfrm>
                <a:custGeom>
                  <a:avLst/>
                  <a:gdLst>
                    <a:gd name="T0" fmla="*/ 2147483647 w 308"/>
                    <a:gd name="T1" fmla="*/ 2147483647 h 39"/>
                    <a:gd name="T2" fmla="*/ 2147483647 w 308"/>
                    <a:gd name="T3" fmla="*/ 2147483647 h 39"/>
                    <a:gd name="T4" fmla="*/ 0 w 308"/>
                    <a:gd name="T5" fmla="*/ 0 h 39"/>
                    <a:gd name="T6" fmla="*/ 0 60000 65536"/>
                    <a:gd name="T7" fmla="*/ 0 60000 65536"/>
                    <a:gd name="T8" fmla="*/ 0 60000 65536"/>
                    <a:gd name="T9" fmla="*/ 0 w 308"/>
                    <a:gd name="T10" fmla="*/ 0 h 39"/>
                    <a:gd name="T11" fmla="*/ 308 w 308"/>
                    <a:gd name="T12" fmla="*/ 39 h 39"/>
                  </a:gdLst>
                  <a:ahLst/>
                  <a:cxnLst>
                    <a:cxn ang="T6">
                      <a:pos x="T0" y="T1"/>
                    </a:cxn>
                    <a:cxn ang="T7">
                      <a:pos x="T2" y="T3"/>
                    </a:cxn>
                    <a:cxn ang="T8">
                      <a:pos x="T4" y="T5"/>
                    </a:cxn>
                  </a:cxnLst>
                  <a:rect l="T9" t="T10" r="T11" b="T12"/>
                  <a:pathLst>
                    <a:path w="308" h="39">
                      <a:moveTo>
                        <a:pt x="308" y="35"/>
                      </a:moveTo>
                      <a:lnTo>
                        <a:pt x="296" y="39"/>
                      </a:lnTo>
                      <a:lnTo>
                        <a:pt x="0" y="0"/>
                      </a:lnTo>
                    </a:path>
                  </a:pathLst>
                </a:custGeom>
                <a:noFill/>
                <a:ln w="0">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56712" name="Freeform 122"/>
                <p:cNvSpPr>
                  <a:spLocks/>
                </p:cNvSpPr>
                <p:nvPr/>
              </p:nvSpPr>
              <p:spPr bwMode="auto">
                <a:xfrm>
                  <a:off x="200025" y="3157538"/>
                  <a:ext cx="554038" cy="144463"/>
                </a:xfrm>
                <a:custGeom>
                  <a:avLst/>
                  <a:gdLst>
                    <a:gd name="T0" fmla="*/ 2147483647 w 349"/>
                    <a:gd name="T1" fmla="*/ 2147483647 h 91"/>
                    <a:gd name="T2" fmla="*/ 2147483647 w 349"/>
                    <a:gd name="T3" fmla="*/ 2147483647 h 91"/>
                    <a:gd name="T4" fmla="*/ 0 w 349"/>
                    <a:gd name="T5" fmla="*/ 0 h 91"/>
                    <a:gd name="T6" fmla="*/ 0 w 349"/>
                    <a:gd name="T7" fmla="*/ 2147483647 h 91"/>
                    <a:gd name="T8" fmla="*/ 2147483647 w 349"/>
                    <a:gd name="T9" fmla="*/ 2147483647 h 91"/>
                    <a:gd name="T10" fmla="*/ 2147483647 w 349"/>
                    <a:gd name="T11" fmla="*/ 2147483647 h 91"/>
                    <a:gd name="T12" fmla="*/ 0 60000 65536"/>
                    <a:gd name="T13" fmla="*/ 0 60000 65536"/>
                    <a:gd name="T14" fmla="*/ 0 60000 65536"/>
                    <a:gd name="T15" fmla="*/ 0 60000 65536"/>
                    <a:gd name="T16" fmla="*/ 0 60000 65536"/>
                    <a:gd name="T17" fmla="*/ 0 60000 65536"/>
                    <a:gd name="T18" fmla="*/ 0 w 349"/>
                    <a:gd name="T19" fmla="*/ 0 h 91"/>
                    <a:gd name="T20" fmla="*/ 349 w 349"/>
                    <a:gd name="T21" fmla="*/ 91 h 91"/>
                  </a:gdLst>
                  <a:ahLst/>
                  <a:cxnLst>
                    <a:cxn ang="T12">
                      <a:pos x="T0" y="T1"/>
                    </a:cxn>
                    <a:cxn ang="T13">
                      <a:pos x="T2" y="T3"/>
                    </a:cxn>
                    <a:cxn ang="T14">
                      <a:pos x="T4" y="T5"/>
                    </a:cxn>
                    <a:cxn ang="T15">
                      <a:pos x="T6" y="T7"/>
                    </a:cxn>
                    <a:cxn ang="T16">
                      <a:pos x="T8" y="T9"/>
                    </a:cxn>
                    <a:cxn ang="T17">
                      <a:pos x="T10" y="T11"/>
                    </a:cxn>
                  </a:cxnLst>
                  <a:rect l="T18" t="T19" r="T20" b="T21"/>
                  <a:pathLst>
                    <a:path w="349" h="91">
                      <a:moveTo>
                        <a:pt x="349" y="91"/>
                      </a:moveTo>
                      <a:lnTo>
                        <a:pt x="349" y="75"/>
                      </a:lnTo>
                      <a:lnTo>
                        <a:pt x="0" y="0"/>
                      </a:lnTo>
                      <a:lnTo>
                        <a:pt x="0" y="12"/>
                      </a:lnTo>
                      <a:lnTo>
                        <a:pt x="349" y="91"/>
                      </a:lnTo>
                      <a:close/>
                    </a:path>
                  </a:pathLst>
                </a:custGeom>
                <a:solidFill>
                  <a:srgbClr val="CCCCCC"/>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713" name="Freeform 123"/>
                <p:cNvSpPr>
                  <a:spLocks/>
                </p:cNvSpPr>
                <p:nvPr/>
              </p:nvSpPr>
              <p:spPr bwMode="auto">
                <a:xfrm>
                  <a:off x="747713" y="3270250"/>
                  <a:ext cx="19050" cy="31750"/>
                </a:xfrm>
                <a:custGeom>
                  <a:avLst/>
                  <a:gdLst>
                    <a:gd name="T0" fmla="*/ 2147483647 w 12"/>
                    <a:gd name="T1" fmla="*/ 2147483647 h 20"/>
                    <a:gd name="T2" fmla="*/ 0 w 12"/>
                    <a:gd name="T3" fmla="*/ 2147483647 h 20"/>
                    <a:gd name="T4" fmla="*/ 0 w 12"/>
                    <a:gd name="T5" fmla="*/ 2147483647 h 20"/>
                    <a:gd name="T6" fmla="*/ 2147483647 w 12"/>
                    <a:gd name="T7" fmla="*/ 2147483647 h 20"/>
                    <a:gd name="T8" fmla="*/ 2147483647 w 12"/>
                    <a:gd name="T9" fmla="*/ 2147483647 h 20"/>
                    <a:gd name="T10" fmla="*/ 2147483647 w 12"/>
                    <a:gd name="T11" fmla="*/ 0 h 20"/>
                    <a:gd name="T12" fmla="*/ 2147483647 w 12"/>
                    <a:gd name="T13" fmla="*/ 2147483647 h 20"/>
                    <a:gd name="T14" fmla="*/ 2147483647 w 12"/>
                    <a:gd name="T15" fmla="*/ 0 h 20"/>
                    <a:gd name="T16" fmla="*/ 2147483647 w 12"/>
                    <a:gd name="T17" fmla="*/ 0 h 20"/>
                    <a:gd name="T18" fmla="*/ 2147483647 w 12"/>
                    <a:gd name="T19" fmla="*/ 0 h 20"/>
                    <a:gd name="T20" fmla="*/ 0 w 12"/>
                    <a:gd name="T21" fmla="*/ 2147483647 h 20"/>
                    <a:gd name="T22" fmla="*/ 2147483647 w 12"/>
                    <a:gd name="T23" fmla="*/ 2147483647 h 2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20"/>
                    <a:gd name="T38" fmla="*/ 12 w 12"/>
                    <a:gd name="T39" fmla="*/ 20 h 2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20">
                      <a:moveTo>
                        <a:pt x="4" y="8"/>
                      </a:moveTo>
                      <a:lnTo>
                        <a:pt x="0" y="4"/>
                      </a:lnTo>
                      <a:lnTo>
                        <a:pt x="0" y="20"/>
                      </a:lnTo>
                      <a:lnTo>
                        <a:pt x="12" y="20"/>
                      </a:lnTo>
                      <a:lnTo>
                        <a:pt x="12" y="4"/>
                      </a:lnTo>
                      <a:lnTo>
                        <a:pt x="8" y="0"/>
                      </a:lnTo>
                      <a:lnTo>
                        <a:pt x="12" y="4"/>
                      </a:lnTo>
                      <a:lnTo>
                        <a:pt x="8" y="0"/>
                      </a:lnTo>
                      <a:lnTo>
                        <a:pt x="4" y="0"/>
                      </a:lnTo>
                      <a:lnTo>
                        <a:pt x="0" y="4"/>
                      </a:lnTo>
                      <a:lnTo>
                        <a:pt x="4" y="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714" name="Freeform 124"/>
                <p:cNvSpPr>
                  <a:spLocks/>
                </p:cNvSpPr>
                <p:nvPr/>
              </p:nvSpPr>
              <p:spPr bwMode="auto">
                <a:xfrm>
                  <a:off x="193675" y="3151188"/>
                  <a:ext cx="566738" cy="131763"/>
                </a:xfrm>
                <a:custGeom>
                  <a:avLst/>
                  <a:gdLst>
                    <a:gd name="T0" fmla="*/ 2147483647 w 357"/>
                    <a:gd name="T1" fmla="*/ 2147483647 h 83"/>
                    <a:gd name="T2" fmla="*/ 2147483647 w 357"/>
                    <a:gd name="T3" fmla="*/ 2147483647 h 83"/>
                    <a:gd name="T4" fmla="*/ 2147483647 w 357"/>
                    <a:gd name="T5" fmla="*/ 2147483647 h 83"/>
                    <a:gd name="T6" fmla="*/ 2147483647 w 357"/>
                    <a:gd name="T7" fmla="*/ 2147483647 h 83"/>
                    <a:gd name="T8" fmla="*/ 2147483647 w 357"/>
                    <a:gd name="T9" fmla="*/ 0 h 83"/>
                    <a:gd name="T10" fmla="*/ 0 w 357"/>
                    <a:gd name="T11" fmla="*/ 2147483647 h 83"/>
                    <a:gd name="T12" fmla="*/ 2147483647 w 357"/>
                    <a:gd name="T13" fmla="*/ 0 h 83"/>
                    <a:gd name="T14" fmla="*/ 2147483647 w 357"/>
                    <a:gd name="T15" fmla="*/ 0 h 83"/>
                    <a:gd name="T16" fmla="*/ 0 w 357"/>
                    <a:gd name="T17" fmla="*/ 2147483647 h 83"/>
                    <a:gd name="T18" fmla="*/ 0 w 357"/>
                    <a:gd name="T19" fmla="*/ 2147483647 h 83"/>
                    <a:gd name="T20" fmla="*/ 2147483647 w 357"/>
                    <a:gd name="T21" fmla="*/ 2147483647 h 83"/>
                    <a:gd name="T22" fmla="*/ 2147483647 w 357"/>
                    <a:gd name="T23" fmla="*/ 2147483647 h 8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57"/>
                    <a:gd name="T37" fmla="*/ 0 h 83"/>
                    <a:gd name="T38" fmla="*/ 357 w 357"/>
                    <a:gd name="T39" fmla="*/ 83 h 8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57" h="83">
                      <a:moveTo>
                        <a:pt x="12" y="4"/>
                      </a:moveTo>
                      <a:lnTo>
                        <a:pt x="4" y="8"/>
                      </a:lnTo>
                      <a:lnTo>
                        <a:pt x="353" y="83"/>
                      </a:lnTo>
                      <a:lnTo>
                        <a:pt x="357" y="75"/>
                      </a:lnTo>
                      <a:lnTo>
                        <a:pt x="8" y="0"/>
                      </a:lnTo>
                      <a:lnTo>
                        <a:pt x="0" y="4"/>
                      </a:lnTo>
                      <a:lnTo>
                        <a:pt x="8" y="0"/>
                      </a:lnTo>
                      <a:lnTo>
                        <a:pt x="4" y="0"/>
                      </a:lnTo>
                      <a:lnTo>
                        <a:pt x="0" y="4"/>
                      </a:lnTo>
                      <a:lnTo>
                        <a:pt x="0" y="8"/>
                      </a:lnTo>
                      <a:lnTo>
                        <a:pt x="4" y="8"/>
                      </a:lnTo>
                      <a:lnTo>
                        <a:pt x="12" y="4"/>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715" name="Freeform 125"/>
                <p:cNvSpPr>
                  <a:spLocks/>
                </p:cNvSpPr>
                <p:nvPr/>
              </p:nvSpPr>
              <p:spPr bwMode="auto">
                <a:xfrm>
                  <a:off x="193675" y="3157538"/>
                  <a:ext cx="19050" cy="25400"/>
                </a:xfrm>
                <a:custGeom>
                  <a:avLst/>
                  <a:gdLst>
                    <a:gd name="T0" fmla="*/ 2147483647 w 12"/>
                    <a:gd name="T1" fmla="*/ 2147483647 h 16"/>
                    <a:gd name="T2" fmla="*/ 2147483647 w 12"/>
                    <a:gd name="T3" fmla="*/ 2147483647 h 16"/>
                    <a:gd name="T4" fmla="*/ 2147483647 w 12"/>
                    <a:gd name="T5" fmla="*/ 0 h 16"/>
                    <a:gd name="T6" fmla="*/ 0 w 12"/>
                    <a:gd name="T7" fmla="*/ 0 h 16"/>
                    <a:gd name="T8" fmla="*/ 0 w 12"/>
                    <a:gd name="T9" fmla="*/ 2147483647 h 16"/>
                    <a:gd name="T10" fmla="*/ 2147483647 w 12"/>
                    <a:gd name="T11" fmla="*/ 2147483647 h 16"/>
                    <a:gd name="T12" fmla="*/ 0 w 12"/>
                    <a:gd name="T13" fmla="*/ 2147483647 h 16"/>
                    <a:gd name="T14" fmla="*/ 2147483647 w 12"/>
                    <a:gd name="T15" fmla="*/ 2147483647 h 16"/>
                    <a:gd name="T16" fmla="*/ 2147483647 w 12"/>
                    <a:gd name="T17" fmla="*/ 2147483647 h 16"/>
                    <a:gd name="T18" fmla="*/ 2147483647 w 12"/>
                    <a:gd name="T19" fmla="*/ 2147483647 h 16"/>
                    <a:gd name="T20" fmla="*/ 2147483647 w 12"/>
                    <a:gd name="T21" fmla="*/ 2147483647 h 16"/>
                    <a:gd name="T22" fmla="*/ 2147483647 w 12"/>
                    <a:gd name="T23" fmla="*/ 2147483647 h 1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16"/>
                    <a:gd name="T38" fmla="*/ 12 w 12"/>
                    <a:gd name="T39" fmla="*/ 16 h 1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16">
                      <a:moveTo>
                        <a:pt x="8" y="8"/>
                      </a:moveTo>
                      <a:lnTo>
                        <a:pt x="12" y="12"/>
                      </a:lnTo>
                      <a:lnTo>
                        <a:pt x="12" y="0"/>
                      </a:lnTo>
                      <a:lnTo>
                        <a:pt x="0" y="0"/>
                      </a:lnTo>
                      <a:lnTo>
                        <a:pt x="0" y="12"/>
                      </a:lnTo>
                      <a:lnTo>
                        <a:pt x="4" y="16"/>
                      </a:lnTo>
                      <a:lnTo>
                        <a:pt x="0" y="12"/>
                      </a:lnTo>
                      <a:lnTo>
                        <a:pt x="4" y="16"/>
                      </a:lnTo>
                      <a:lnTo>
                        <a:pt x="8" y="16"/>
                      </a:lnTo>
                      <a:lnTo>
                        <a:pt x="12" y="12"/>
                      </a:lnTo>
                      <a:lnTo>
                        <a:pt x="8" y="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716" name="Freeform 126"/>
                <p:cNvSpPr>
                  <a:spLocks/>
                </p:cNvSpPr>
                <p:nvPr/>
              </p:nvSpPr>
              <p:spPr bwMode="auto">
                <a:xfrm>
                  <a:off x="200025" y="3170238"/>
                  <a:ext cx="566738" cy="138113"/>
                </a:xfrm>
                <a:custGeom>
                  <a:avLst/>
                  <a:gdLst>
                    <a:gd name="T0" fmla="*/ 2147483647 w 357"/>
                    <a:gd name="T1" fmla="*/ 2147483647 h 87"/>
                    <a:gd name="T2" fmla="*/ 2147483647 w 357"/>
                    <a:gd name="T3" fmla="*/ 2147483647 h 87"/>
                    <a:gd name="T4" fmla="*/ 2147483647 w 357"/>
                    <a:gd name="T5" fmla="*/ 0 h 87"/>
                    <a:gd name="T6" fmla="*/ 0 w 357"/>
                    <a:gd name="T7" fmla="*/ 2147483647 h 87"/>
                    <a:gd name="T8" fmla="*/ 2147483647 w 357"/>
                    <a:gd name="T9" fmla="*/ 2147483647 h 87"/>
                    <a:gd name="T10" fmla="*/ 2147483647 w 357"/>
                    <a:gd name="T11" fmla="*/ 2147483647 h 87"/>
                    <a:gd name="T12" fmla="*/ 2147483647 w 357"/>
                    <a:gd name="T13" fmla="*/ 2147483647 h 87"/>
                    <a:gd name="T14" fmla="*/ 2147483647 w 357"/>
                    <a:gd name="T15" fmla="*/ 2147483647 h 87"/>
                    <a:gd name="T16" fmla="*/ 2147483647 w 357"/>
                    <a:gd name="T17" fmla="*/ 2147483647 h 87"/>
                    <a:gd name="T18" fmla="*/ 2147483647 w 357"/>
                    <a:gd name="T19" fmla="*/ 2147483647 h 87"/>
                    <a:gd name="T20" fmla="*/ 2147483647 w 357"/>
                    <a:gd name="T21" fmla="*/ 2147483647 h 87"/>
                    <a:gd name="T22" fmla="*/ 2147483647 w 357"/>
                    <a:gd name="T23" fmla="*/ 2147483647 h 8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57"/>
                    <a:gd name="T37" fmla="*/ 0 h 87"/>
                    <a:gd name="T38" fmla="*/ 357 w 357"/>
                    <a:gd name="T39" fmla="*/ 87 h 8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57" h="87">
                      <a:moveTo>
                        <a:pt x="345" y="83"/>
                      </a:moveTo>
                      <a:lnTo>
                        <a:pt x="353" y="79"/>
                      </a:lnTo>
                      <a:lnTo>
                        <a:pt x="4" y="0"/>
                      </a:lnTo>
                      <a:lnTo>
                        <a:pt x="0" y="8"/>
                      </a:lnTo>
                      <a:lnTo>
                        <a:pt x="349" y="87"/>
                      </a:lnTo>
                      <a:lnTo>
                        <a:pt x="357" y="83"/>
                      </a:lnTo>
                      <a:lnTo>
                        <a:pt x="349" y="87"/>
                      </a:lnTo>
                      <a:lnTo>
                        <a:pt x="353" y="87"/>
                      </a:lnTo>
                      <a:lnTo>
                        <a:pt x="357" y="83"/>
                      </a:lnTo>
                      <a:lnTo>
                        <a:pt x="353" y="79"/>
                      </a:lnTo>
                      <a:lnTo>
                        <a:pt x="345" y="83"/>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717" name="Line 127"/>
                <p:cNvSpPr>
                  <a:spLocks noChangeShapeType="1"/>
                </p:cNvSpPr>
                <p:nvPr/>
              </p:nvSpPr>
              <p:spPr bwMode="auto">
                <a:xfrm flipH="1" flipV="1">
                  <a:off x="309563" y="3138488"/>
                  <a:ext cx="490538" cy="93663"/>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6718" name="Line 128"/>
                <p:cNvSpPr>
                  <a:spLocks noChangeShapeType="1"/>
                </p:cNvSpPr>
                <p:nvPr/>
              </p:nvSpPr>
              <p:spPr bwMode="auto">
                <a:xfrm flipH="1" flipV="1">
                  <a:off x="349250" y="3127375"/>
                  <a:ext cx="488950" cy="87313"/>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6719" name="Line 129"/>
                <p:cNvSpPr>
                  <a:spLocks noChangeShapeType="1"/>
                </p:cNvSpPr>
                <p:nvPr/>
              </p:nvSpPr>
              <p:spPr bwMode="auto">
                <a:xfrm flipH="1" flipV="1">
                  <a:off x="387350" y="3108325"/>
                  <a:ext cx="488950" cy="87313"/>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6720" name="Line 130"/>
                <p:cNvSpPr>
                  <a:spLocks noChangeShapeType="1"/>
                </p:cNvSpPr>
                <p:nvPr/>
              </p:nvSpPr>
              <p:spPr bwMode="auto">
                <a:xfrm flipH="1" flipV="1">
                  <a:off x="439738" y="3101975"/>
                  <a:ext cx="469900" cy="68263"/>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6721" name="Line 131"/>
                <p:cNvSpPr>
                  <a:spLocks noChangeShapeType="1"/>
                </p:cNvSpPr>
                <p:nvPr/>
              </p:nvSpPr>
              <p:spPr bwMode="auto">
                <a:xfrm flipV="1">
                  <a:off x="766763" y="3214688"/>
                  <a:ext cx="20638" cy="635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6722" name="Line 132"/>
                <p:cNvSpPr>
                  <a:spLocks noChangeShapeType="1"/>
                </p:cNvSpPr>
                <p:nvPr/>
              </p:nvSpPr>
              <p:spPr bwMode="auto">
                <a:xfrm flipV="1">
                  <a:off x="715963" y="3201988"/>
                  <a:ext cx="19050" cy="1270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6723" name="Line 133"/>
                <p:cNvSpPr>
                  <a:spLocks noChangeShapeType="1"/>
                </p:cNvSpPr>
                <p:nvPr/>
              </p:nvSpPr>
              <p:spPr bwMode="auto">
                <a:xfrm flipV="1">
                  <a:off x="665163" y="3195638"/>
                  <a:ext cx="19050" cy="635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6724" name="Line 134"/>
                <p:cNvSpPr>
                  <a:spLocks noChangeShapeType="1"/>
                </p:cNvSpPr>
                <p:nvPr/>
              </p:nvSpPr>
              <p:spPr bwMode="auto">
                <a:xfrm flipV="1">
                  <a:off x="722313" y="3227388"/>
                  <a:ext cx="19050" cy="11113"/>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6725" name="Line 135"/>
                <p:cNvSpPr>
                  <a:spLocks noChangeShapeType="1"/>
                </p:cNvSpPr>
                <p:nvPr/>
              </p:nvSpPr>
              <p:spPr bwMode="auto">
                <a:xfrm flipV="1">
                  <a:off x="677863" y="3221038"/>
                  <a:ext cx="19050" cy="11113"/>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6726" name="Line 136"/>
                <p:cNvSpPr>
                  <a:spLocks noChangeShapeType="1"/>
                </p:cNvSpPr>
                <p:nvPr/>
              </p:nvSpPr>
              <p:spPr bwMode="auto">
                <a:xfrm flipV="1">
                  <a:off x="619125" y="3214688"/>
                  <a:ext cx="19050" cy="635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6727" name="Line 137"/>
                <p:cNvSpPr>
                  <a:spLocks noChangeShapeType="1"/>
                </p:cNvSpPr>
                <p:nvPr/>
              </p:nvSpPr>
              <p:spPr bwMode="auto">
                <a:xfrm flipV="1">
                  <a:off x="619125" y="3182938"/>
                  <a:ext cx="19050" cy="1270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6728" name="Line 138"/>
                <p:cNvSpPr>
                  <a:spLocks noChangeShapeType="1"/>
                </p:cNvSpPr>
                <p:nvPr/>
              </p:nvSpPr>
              <p:spPr bwMode="auto">
                <a:xfrm flipV="1">
                  <a:off x="574675" y="3176588"/>
                  <a:ext cx="19050" cy="1270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6729" name="Line 139"/>
                <p:cNvSpPr>
                  <a:spLocks noChangeShapeType="1"/>
                </p:cNvSpPr>
                <p:nvPr/>
              </p:nvSpPr>
              <p:spPr bwMode="auto">
                <a:xfrm flipV="1">
                  <a:off x="522288" y="3170238"/>
                  <a:ext cx="19050" cy="635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6730" name="Line 140"/>
                <p:cNvSpPr>
                  <a:spLocks noChangeShapeType="1"/>
                </p:cNvSpPr>
                <p:nvPr/>
              </p:nvSpPr>
              <p:spPr bwMode="auto">
                <a:xfrm flipV="1">
                  <a:off x="766763" y="3189288"/>
                  <a:ext cx="20638" cy="635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6731" name="Line 141"/>
                <p:cNvSpPr>
                  <a:spLocks noChangeShapeType="1"/>
                </p:cNvSpPr>
                <p:nvPr/>
              </p:nvSpPr>
              <p:spPr bwMode="auto">
                <a:xfrm flipV="1">
                  <a:off x="715963" y="3176588"/>
                  <a:ext cx="19050" cy="1270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6732" name="Line 142"/>
                <p:cNvSpPr>
                  <a:spLocks noChangeShapeType="1"/>
                </p:cNvSpPr>
                <p:nvPr/>
              </p:nvSpPr>
              <p:spPr bwMode="auto">
                <a:xfrm flipV="1">
                  <a:off x="665163" y="3170238"/>
                  <a:ext cx="19050" cy="635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6733" name="Line 143"/>
                <p:cNvSpPr>
                  <a:spLocks noChangeShapeType="1"/>
                </p:cNvSpPr>
                <p:nvPr/>
              </p:nvSpPr>
              <p:spPr bwMode="auto">
                <a:xfrm flipV="1">
                  <a:off x="625475" y="3163888"/>
                  <a:ext cx="19050" cy="635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6734" name="Line 144"/>
                <p:cNvSpPr>
                  <a:spLocks noChangeShapeType="1"/>
                </p:cNvSpPr>
                <p:nvPr/>
              </p:nvSpPr>
              <p:spPr bwMode="auto">
                <a:xfrm flipV="1">
                  <a:off x="574675" y="3151188"/>
                  <a:ext cx="19050" cy="1270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6735" name="Line 145"/>
                <p:cNvSpPr>
                  <a:spLocks noChangeShapeType="1"/>
                </p:cNvSpPr>
                <p:nvPr/>
              </p:nvSpPr>
              <p:spPr bwMode="auto">
                <a:xfrm flipV="1">
                  <a:off x="522288" y="3144838"/>
                  <a:ext cx="19050" cy="635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6736" name="Line 146"/>
                <p:cNvSpPr>
                  <a:spLocks noChangeShapeType="1"/>
                </p:cNvSpPr>
                <p:nvPr/>
              </p:nvSpPr>
              <p:spPr bwMode="auto">
                <a:xfrm flipV="1">
                  <a:off x="819150" y="3170238"/>
                  <a:ext cx="19050" cy="1270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6737" name="Line 147"/>
                <p:cNvSpPr>
                  <a:spLocks noChangeShapeType="1"/>
                </p:cNvSpPr>
                <p:nvPr/>
              </p:nvSpPr>
              <p:spPr bwMode="auto">
                <a:xfrm flipV="1">
                  <a:off x="766763" y="3163888"/>
                  <a:ext cx="20638" cy="1270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6738" name="Line 148"/>
                <p:cNvSpPr>
                  <a:spLocks noChangeShapeType="1"/>
                </p:cNvSpPr>
                <p:nvPr/>
              </p:nvSpPr>
              <p:spPr bwMode="auto">
                <a:xfrm flipV="1">
                  <a:off x="869950" y="3151188"/>
                  <a:ext cx="20638" cy="1270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6739" name="Line 149"/>
                <p:cNvSpPr>
                  <a:spLocks noChangeShapeType="1"/>
                </p:cNvSpPr>
                <p:nvPr/>
              </p:nvSpPr>
              <p:spPr bwMode="auto">
                <a:xfrm flipV="1">
                  <a:off x="819150" y="3144838"/>
                  <a:ext cx="19050" cy="1270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6740" name="Line 150"/>
                <p:cNvSpPr>
                  <a:spLocks noChangeShapeType="1"/>
                </p:cNvSpPr>
                <p:nvPr/>
              </p:nvSpPr>
              <p:spPr bwMode="auto">
                <a:xfrm flipV="1">
                  <a:off x="722313" y="3157538"/>
                  <a:ext cx="19050" cy="635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6741" name="Line 151"/>
                <p:cNvSpPr>
                  <a:spLocks noChangeShapeType="1"/>
                </p:cNvSpPr>
                <p:nvPr/>
              </p:nvSpPr>
              <p:spPr bwMode="auto">
                <a:xfrm flipV="1">
                  <a:off x="677863" y="3144838"/>
                  <a:ext cx="19050" cy="1270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6742" name="Line 152"/>
                <p:cNvSpPr>
                  <a:spLocks noChangeShapeType="1"/>
                </p:cNvSpPr>
                <p:nvPr/>
              </p:nvSpPr>
              <p:spPr bwMode="auto">
                <a:xfrm flipV="1">
                  <a:off x="625475" y="3138488"/>
                  <a:ext cx="19050" cy="635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6743" name="Freeform 153"/>
                <p:cNvSpPr>
                  <a:spLocks/>
                </p:cNvSpPr>
                <p:nvPr/>
              </p:nvSpPr>
              <p:spPr bwMode="auto">
                <a:xfrm>
                  <a:off x="568325" y="2501900"/>
                  <a:ext cx="438150" cy="561975"/>
                </a:xfrm>
                <a:custGeom>
                  <a:avLst/>
                  <a:gdLst>
                    <a:gd name="T0" fmla="*/ 2147483647 w 276"/>
                    <a:gd name="T1" fmla="*/ 2147483647 h 354"/>
                    <a:gd name="T2" fmla="*/ 2147483647 w 276"/>
                    <a:gd name="T3" fmla="*/ 0 h 354"/>
                    <a:gd name="T4" fmla="*/ 0 w 276"/>
                    <a:gd name="T5" fmla="*/ 2147483647 h 354"/>
                    <a:gd name="T6" fmla="*/ 0 w 276"/>
                    <a:gd name="T7" fmla="*/ 2147483647 h 354"/>
                    <a:gd name="T8" fmla="*/ 2147483647 w 276"/>
                    <a:gd name="T9" fmla="*/ 2147483647 h 354"/>
                    <a:gd name="T10" fmla="*/ 2147483647 w 276"/>
                    <a:gd name="T11" fmla="*/ 2147483647 h 354"/>
                    <a:gd name="T12" fmla="*/ 0 60000 65536"/>
                    <a:gd name="T13" fmla="*/ 0 60000 65536"/>
                    <a:gd name="T14" fmla="*/ 0 60000 65536"/>
                    <a:gd name="T15" fmla="*/ 0 60000 65536"/>
                    <a:gd name="T16" fmla="*/ 0 60000 65536"/>
                    <a:gd name="T17" fmla="*/ 0 60000 65536"/>
                    <a:gd name="T18" fmla="*/ 0 w 276"/>
                    <a:gd name="T19" fmla="*/ 0 h 354"/>
                    <a:gd name="T20" fmla="*/ 276 w 276"/>
                    <a:gd name="T21" fmla="*/ 354 h 354"/>
                  </a:gdLst>
                  <a:ahLst/>
                  <a:cxnLst>
                    <a:cxn ang="T12">
                      <a:pos x="T0" y="T1"/>
                    </a:cxn>
                    <a:cxn ang="T13">
                      <a:pos x="T2" y="T3"/>
                    </a:cxn>
                    <a:cxn ang="T14">
                      <a:pos x="T4" y="T5"/>
                    </a:cxn>
                    <a:cxn ang="T15">
                      <a:pos x="T6" y="T7"/>
                    </a:cxn>
                    <a:cxn ang="T16">
                      <a:pos x="T8" y="T9"/>
                    </a:cxn>
                    <a:cxn ang="T17">
                      <a:pos x="T10" y="T11"/>
                    </a:cxn>
                  </a:cxnLst>
                  <a:rect l="T18" t="T19" r="T20" b="T21"/>
                  <a:pathLst>
                    <a:path w="276" h="354">
                      <a:moveTo>
                        <a:pt x="276" y="354"/>
                      </a:moveTo>
                      <a:lnTo>
                        <a:pt x="276" y="0"/>
                      </a:lnTo>
                      <a:lnTo>
                        <a:pt x="0" y="67"/>
                      </a:lnTo>
                      <a:lnTo>
                        <a:pt x="0" y="342"/>
                      </a:lnTo>
                      <a:lnTo>
                        <a:pt x="276" y="354"/>
                      </a:lnTo>
                      <a:close/>
                    </a:path>
                  </a:pathLst>
                </a:custGeom>
                <a:solidFill>
                  <a:srgbClr val="666666"/>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744" name="Freeform 154"/>
                <p:cNvSpPr>
                  <a:spLocks/>
                </p:cNvSpPr>
                <p:nvPr/>
              </p:nvSpPr>
              <p:spPr bwMode="auto">
                <a:xfrm>
                  <a:off x="1000125" y="2495550"/>
                  <a:ext cx="12700" cy="568325"/>
                </a:xfrm>
                <a:custGeom>
                  <a:avLst/>
                  <a:gdLst>
                    <a:gd name="T0" fmla="*/ 2147483647 w 8"/>
                    <a:gd name="T1" fmla="*/ 2147483647 h 358"/>
                    <a:gd name="T2" fmla="*/ 0 w 8"/>
                    <a:gd name="T3" fmla="*/ 2147483647 h 358"/>
                    <a:gd name="T4" fmla="*/ 0 w 8"/>
                    <a:gd name="T5" fmla="*/ 2147483647 h 358"/>
                    <a:gd name="T6" fmla="*/ 2147483647 w 8"/>
                    <a:gd name="T7" fmla="*/ 2147483647 h 358"/>
                    <a:gd name="T8" fmla="*/ 2147483647 w 8"/>
                    <a:gd name="T9" fmla="*/ 2147483647 h 358"/>
                    <a:gd name="T10" fmla="*/ 2147483647 w 8"/>
                    <a:gd name="T11" fmla="*/ 0 h 358"/>
                    <a:gd name="T12" fmla="*/ 2147483647 w 8"/>
                    <a:gd name="T13" fmla="*/ 2147483647 h 358"/>
                    <a:gd name="T14" fmla="*/ 2147483647 w 8"/>
                    <a:gd name="T15" fmla="*/ 0 h 358"/>
                    <a:gd name="T16" fmla="*/ 2147483647 w 8"/>
                    <a:gd name="T17" fmla="*/ 0 h 358"/>
                    <a:gd name="T18" fmla="*/ 0 w 8"/>
                    <a:gd name="T19" fmla="*/ 0 h 358"/>
                    <a:gd name="T20" fmla="*/ 0 w 8"/>
                    <a:gd name="T21" fmla="*/ 2147483647 h 358"/>
                    <a:gd name="T22" fmla="*/ 2147483647 w 8"/>
                    <a:gd name="T23" fmla="*/ 2147483647 h 35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358"/>
                    <a:gd name="T38" fmla="*/ 8 w 8"/>
                    <a:gd name="T39" fmla="*/ 358 h 35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358">
                      <a:moveTo>
                        <a:pt x="8" y="8"/>
                      </a:moveTo>
                      <a:lnTo>
                        <a:pt x="0" y="4"/>
                      </a:lnTo>
                      <a:lnTo>
                        <a:pt x="0" y="358"/>
                      </a:lnTo>
                      <a:lnTo>
                        <a:pt x="8" y="358"/>
                      </a:lnTo>
                      <a:lnTo>
                        <a:pt x="8" y="4"/>
                      </a:lnTo>
                      <a:lnTo>
                        <a:pt x="4" y="0"/>
                      </a:lnTo>
                      <a:lnTo>
                        <a:pt x="8" y="4"/>
                      </a:lnTo>
                      <a:lnTo>
                        <a:pt x="8" y="0"/>
                      </a:lnTo>
                      <a:lnTo>
                        <a:pt x="4" y="0"/>
                      </a:lnTo>
                      <a:lnTo>
                        <a:pt x="0" y="0"/>
                      </a:lnTo>
                      <a:lnTo>
                        <a:pt x="0" y="4"/>
                      </a:lnTo>
                      <a:lnTo>
                        <a:pt x="8" y="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745" name="Freeform 155"/>
                <p:cNvSpPr>
                  <a:spLocks/>
                </p:cNvSpPr>
                <p:nvPr/>
              </p:nvSpPr>
              <p:spPr bwMode="auto">
                <a:xfrm>
                  <a:off x="561975" y="2495550"/>
                  <a:ext cx="450850" cy="119063"/>
                </a:xfrm>
                <a:custGeom>
                  <a:avLst/>
                  <a:gdLst>
                    <a:gd name="T0" fmla="*/ 2147483647 w 284"/>
                    <a:gd name="T1" fmla="*/ 2147483647 h 75"/>
                    <a:gd name="T2" fmla="*/ 2147483647 w 284"/>
                    <a:gd name="T3" fmla="*/ 2147483647 h 75"/>
                    <a:gd name="T4" fmla="*/ 2147483647 w 284"/>
                    <a:gd name="T5" fmla="*/ 2147483647 h 75"/>
                    <a:gd name="T6" fmla="*/ 2147483647 w 284"/>
                    <a:gd name="T7" fmla="*/ 0 h 75"/>
                    <a:gd name="T8" fmla="*/ 2147483647 w 284"/>
                    <a:gd name="T9" fmla="*/ 2147483647 h 75"/>
                    <a:gd name="T10" fmla="*/ 0 w 284"/>
                    <a:gd name="T11" fmla="*/ 2147483647 h 75"/>
                    <a:gd name="T12" fmla="*/ 2147483647 w 284"/>
                    <a:gd name="T13" fmla="*/ 2147483647 h 75"/>
                    <a:gd name="T14" fmla="*/ 0 w 284"/>
                    <a:gd name="T15" fmla="*/ 2147483647 h 75"/>
                    <a:gd name="T16" fmla="*/ 0 w 284"/>
                    <a:gd name="T17" fmla="*/ 2147483647 h 75"/>
                    <a:gd name="T18" fmla="*/ 2147483647 w 284"/>
                    <a:gd name="T19" fmla="*/ 2147483647 h 75"/>
                    <a:gd name="T20" fmla="*/ 2147483647 w 284"/>
                    <a:gd name="T21" fmla="*/ 2147483647 h 75"/>
                    <a:gd name="T22" fmla="*/ 2147483647 w 284"/>
                    <a:gd name="T23" fmla="*/ 2147483647 h 7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84"/>
                    <a:gd name="T37" fmla="*/ 0 h 75"/>
                    <a:gd name="T38" fmla="*/ 284 w 284"/>
                    <a:gd name="T39" fmla="*/ 75 h 7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84" h="75">
                      <a:moveTo>
                        <a:pt x="12" y="71"/>
                      </a:moveTo>
                      <a:lnTo>
                        <a:pt x="8" y="75"/>
                      </a:lnTo>
                      <a:lnTo>
                        <a:pt x="284" y="8"/>
                      </a:lnTo>
                      <a:lnTo>
                        <a:pt x="280" y="0"/>
                      </a:lnTo>
                      <a:lnTo>
                        <a:pt x="4" y="63"/>
                      </a:lnTo>
                      <a:lnTo>
                        <a:pt x="0" y="71"/>
                      </a:lnTo>
                      <a:lnTo>
                        <a:pt x="4" y="63"/>
                      </a:lnTo>
                      <a:lnTo>
                        <a:pt x="0" y="67"/>
                      </a:lnTo>
                      <a:lnTo>
                        <a:pt x="0" y="71"/>
                      </a:lnTo>
                      <a:lnTo>
                        <a:pt x="4" y="75"/>
                      </a:lnTo>
                      <a:lnTo>
                        <a:pt x="8" y="75"/>
                      </a:lnTo>
                      <a:lnTo>
                        <a:pt x="12" y="71"/>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746" name="Freeform 156"/>
                <p:cNvSpPr>
                  <a:spLocks/>
                </p:cNvSpPr>
                <p:nvPr/>
              </p:nvSpPr>
              <p:spPr bwMode="auto">
                <a:xfrm>
                  <a:off x="561975" y="2608263"/>
                  <a:ext cx="19050" cy="442913"/>
                </a:xfrm>
                <a:custGeom>
                  <a:avLst/>
                  <a:gdLst>
                    <a:gd name="T0" fmla="*/ 2147483647 w 12"/>
                    <a:gd name="T1" fmla="*/ 2147483647 h 279"/>
                    <a:gd name="T2" fmla="*/ 2147483647 w 12"/>
                    <a:gd name="T3" fmla="*/ 2147483647 h 279"/>
                    <a:gd name="T4" fmla="*/ 2147483647 w 12"/>
                    <a:gd name="T5" fmla="*/ 0 h 279"/>
                    <a:gd name="T6" fmla="*/ 0 w 12"/>
                    <a:gd name="T7" fmla="*/ 0 h 279"/>
                    <a:gd name="T8" fmla="*/ 0 w 12"/>
                    <a:gd name="T9" fmla="*/ 2147483647 h 279"/>
                    <a:gd name="T10" fmla="*/ 2147483647 w 12"/>
                    <a:gd name="T11" fmla="*/ 2147483647 h 279"/>
                    <a:gd name="T12" fmla="*/ 0 w 12"/>
                    <a:gd name="T13" fmla="*/ 2147483647 h 279"/>
                    <a:gd name="T14" fmla="*/ 0 w 12"/>
                    <a:gd name="T15" fmla="*/ 2147483647 h 279"/>
                    <a:gd name="T16" fmla="*/ 2147483647 w 12"/>
                    <a:gd name="T17" fmla="*/ 2147483647 h 279"/>
                    <a:gd name="T18" fmla="*/ 2147483647 w 12"/>
                    <a:gd name="T19" fmla="*/ 2147483647 h 279"/>
                    <a:gd name="T20" fmla="*/ 2147483647 w 12"/>
                    <a:gd name="T21" fmla="*/ 2147483647 h 279"/>
                    <a:gd name="T22" fmla="*/ 2147483647 w 12"/>
                    <a:gd name="T23" fmla="*/ 2147483647 h 27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279"/>
                    <a:gd name="T38" fmla="*/ 12 w 12"/>
                    <a:gd name="T39" fmla="*/ 279 h 27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279">
                      <a:moveTo>
                        <a:pt x="4" y="271"/>
                      </a:moveTo>
                      <a:lnTo>
                        <a:pt x="12" y="275"/>
                      </a:lnTo>
                      <a:lnTo>
                        <a:pt x="12" y="0"/>
                      </a:lnTo>
                      <a:lnTo>
                        <a:pt x="0" y="0"/>
                      </a:lnTo>
                      <a:lnTo>
                        <a:pt x="0" y="275"/>
                      </a:lnTo>
                      <a:lnTo>
                        <a:pt x="4" y="279"/>
                      </a:lnTo>
                      <a:lnTo>
                        <a:pt x="0" y="275"/>
                      </a:lnTo>
                      <a:lnTo>
                        <a:pt x="0" y="279"/>
                      </a:lnTo>
                      <a:lnTo>
                        <a:pt x="4" y="279"/>
                      </a:lnTo>
                      <a:lnTo>
                        <a:pt x="8" y="279"/>
                      </a:lnTo>
                      <a:lnTo>
                        <a:pt x="12" y="275"/>
                      </a:lnTo>
                      <a:lnTo>
                        <a:pt x="4" y="271"/>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747" name="Freeform 157"/>
                <p:cNvSpPr>
                  <a:spLocks/>
                </p:cNvSpPr>
                <p:nvPr/>
              </p:nvSpPr>
              <p:spPr bwMode="auto">
                <a:xfrm>
                  <a:off x="568325" y="3038475"/>
                  <a:ext cx="444500" cy="31750"/>
                </a:xfrm>
                <a:custGeom>
                  <a:avLst/>
                  <a:gdLst>
                    <a:gd name="T0" fmla="*/ 2147483647 w 280"/>
                    <a:gd name="T1" fmla="*/ 2147483647 h 20"/>
                    <a:gd name="T2" fmla="*/ 2147483647 w 280"/>
                    <a:gd name="T3" fmla="*/ 2147483647 h 20"/>
                    <a:gd name="T4" fmla="*/ 0 w 280"/>
                    <a:gd name="T5" fmla="*/ 0 h 20"/>
                    <a:gd name="T6" fmla="*/ 0 w 280"/>
                    <a:gd name="T7" fmla="*/ 2147483647 h 20"/>
                    <a:gd name="T8" fmla="*/ 2147483647 w 280"/>
                    <a:gd name="T9" fmla="*/ 2147483647 h 20"/>
                    <a:gd name="T10" fmla="*/ 2147483647 w 280"/>
                    <a:gd name="T11" fmla="*/ 2147483647 h 20"/>
                    <a:gd name="T12" fmla="*/ 2147483647 w 280"/>
                    <a:gd name="T13" fmla="*/ 2147483647 h 20"/>
                    <a:gd name="T14" fmla="*/ 2147483647 w 280"/>
                    <a:gd name="T15" fmla="*/ 2147483647 h 20"/>
                    <a:gd name="T16" fmla="*/ 2147483647 w 280"/>
                    <a:gd name="T17" fmla="*/ 2147483647 h 20"/>
                    <a:gd name="T18" fmla="*/ 2147483647 w 280"/>
                    <a:gd name="T19" fmla="*/ 2147483647 h 20"/>
                    <a:gd name="T20" fmla="*/ 2147483647 w 280"/>
                    <a:gd name="T21" fmla="*/ 2147483647 h 20"/>
                    <a:gd name="T22" fmla="*/ 2147483647 w 280"/>
                    <a:gd name="T23" fmla="*/ 2147483647 h 2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80"/>
                    <a:gd name="T37" fmla="*/ 0 h 20"/>
                    <a:gd name="T38" fmla="*/ 280 w 280"/>
                    <a:gd name="T39" fmla="*/ 20 h 2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80" h="20">
                      <a:moveTo>
                        <a:pt x="272" y="16"/>
                      </a:moveTo>
                      <a:lnTo>
                        <a:pt x="276" y="12"/>
                      </a:lnTo>
                      <a:lnTo>
                        <a:pt x="0" y="0"/>
                      </a:lnTo>
                      <a:lnTo>
                        <a:pt x="0" y="8"/>
                      </a:lnTo>
                      <a:lnTo>
                        <a:pt x="276" y="20"/>
                      </a:lnTo>
                      <a:lnTo>
                        <a:pt x="280" y="16"/>
                      </a:lnTo>
                      <a:lnTo>
                        <a:pt x="276" y="20"/>
                      </a:lnTo>
                      <a:lnTo>
                        <a:pt x="280" y="20"/>
                      </a:lnTo>
                      <a:lnTo>
                        <a:pt x="280" y="16"/>
                      </a:lnTo>
                      <a:lnTo>
                        <a:pt x="280" y="12"/>
                      </a:lnTo>
                      <a:lnTo>
                        <a:pt x="276" y="12"/>
                      </a:lnTo>
                      <a:lnTo>
                        <a:pt x="272" y="16"/>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748" name="Freeform 158"/>
                <p:cNvSpPr>
                  <a:spLocks/>
                </p:cNvSpPr>
                <p:nvPr/>
              </p:nvSpPr>
              <p:spPr bwMode="auto">
                <a:xfrm>
                  <a:off x="1000125" y="2495550"/>
                  <a:ext cx="12700" cy="568325"/>
                </a:xfrm>
                <a:custGeom>
                  <a:avLst/>
                  <a:gdLst>
                    <a:gd name="T0" fmla="*/ 2147483647 w 8"/>
                    <a:gd name="T1" fmla="*/ 0 h 358"/>
                    <a:gd name="T2" fmla="*/ 0 w 8"/>
                    <a:gd name="T3" fmla="*/ 2147483647 h 358"/>
                    <a:gd name="T4" fmla="*/ 0 w 8"/>
                    <a:gd name="T5" fmla="*/ 2147483647 h 358"/>
                    <a:gd name="T6" fmla="*/ 2147483647 w 8"/>
                    <a:gd name="T7" fmla="*/ 2147483647 h 358"/>
                    <a:gd name="T8" fmla="*/ 2147483647 w 8"/>
                    <a:gd name="T9" fmla="*/ 2147483647 h 358"/>
                    <a:gd name="T10" fmla="*/ 2147483647 w 8"/>
                    <a:gd name="T11" fmla="*/ 2147483647 h 358"/>
                    <a:gd name="T12" fmla="*/ 2147483647 w 8"/>
                    <a:gd name="T13" fmla="*/ 2147483647 h 358"/>
                    <a:gd name="T14" fmla="*/ 2147483647 w 8"/>
                    <a:gd name="T15" fmla="*/ 0 h 358"/>
                    <a:gd name="T16" fmla="*/ 2147483647 w 8"/>
                    <a:gd name="T17" fmla="*/ 0 h 358"/>
                    <a:gd name="T18" fmla="*/ 0 w 8"/>
                    <a:gd name="T19" fmla="*/ 0 h 358"/>
                    <a:gd name="T20" fmla="*/ 0 w 8"/>
                    <a:gd name="T21" fmla="*/ 2147483647 h 358"/>
                    <a:gd name="T22" fmla="*/ 2147483647 w 8"/>
                    <a:gd name="T23" fmla="*/ 0 h 35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358"/>
                    <a:gd name="T38" fmla="*/ 8 w 8"/>
                    <a:gd name="T39" fmla="*/ 358 h 35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358">
                      <a:moveTo>
                        <a:pt x="8" y="0"/>
                      </a:moveTo>
                      <a:lnTo>
                        <a:pt x="0" y="4"/>
                      </a:lnTo>
                      <a:lnTo>
                        <a:pt x="0" y="358"/>
                      </a:lnTo>
                      <a:lnTo>
                        <a:pt x="8" y="358"/>
                      </a:lnTo>
                      <a:lnTo>
                        <a:pt x="8" y="4"/>
                      </a:lnTo>
                      <a:lnTo>
                        <a:pt x="4" y="8"/>
                      </a:lnTo>
                      <a:lnTo>
                        <a:pt x="8" y="4"/>
                      </a:lnTo>
                      <a:lnTo>
                        <a:pt x="8" y="0"/>
                      </a:lnTo>
                      <a:lnTo>
                        <a:pt x="4" y="0"/>
                      </a:lnTo>
                      <a:lnTo>
                        <a:pt x="0" y="0"/>
                      </a:lnTo>
                      <a:lnTo>
                        <a:pt x="0" y="4"/>
                      </a:lnTo>
                      <a:lnTo>
                        <a:pt x="8"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749" name="Freeform 159"/>
                <p:cNvSpPr>
                  <a:spLocks/>
                </p:cNvSpPr>
                <p:nvPr/>
              </p:nvSpPr>
              <p:spPr bwMode="auto">
                <a:xfrm>
                  <a:off x="1082675" y="2570163"/>
                  <a:ext cx="19050" cy="444500"/>
                </a:xfrm>
                <a:custGeom>
                  <a:avLst/>
                  <a:gdLst>
                    <a:gd name="T0" fmla="*/ 2147483647 w 12"/>
                    <a:gd name="T1" fmla="*/ 2147483647 h 280"/>
                    <a:gd name="T2" fmla="*/ 2147483647 w 12"/>
                    <a:gd name="T3" fmla="*/ 2147483647 h 280"/>
                    <a:gd name="T4" fmla="*/ 2147483647 w 12"/>
                    <a:gd name="T5" fmla="*/ 0 h 280"/>
                    <a:gd name="T6" fmla="*/ 0 w 12"/>
                    <a:gd name="T7" fmla="*/ 0 h 280"/>
                    <a:gd name="T8" fmla="*/ 0 w 12"/>
                    <a:gd name="T9" fmla="*/ 2147483647 h 280"/>
                    <a:gd name="T10" fmla="*/ 2147483647 w 12"/>
                    <a:gd name="T11" fmla="*/ 2147483647 h 280"/>
                    <a:gd name="T12" fmla="*/ 0 w 12"/>
                    <a:gd name="T13" fmla="*/ 2147483647 h 280"/>
                    <a:gd name="T14" fmla="*/ 2147483647 w 12"/>
                    <a:gd name="T15" fmla="*/ 2147483647 h 280"/>
                    <a:gd name="T16" fmla="*/ 2147483647 w 12"/>
                    <a:gd name="T17" fmla="*/ 2147483647 h 280"/>
                    <a:gd name="T18" fmla="*/ 2147483647 w 12"/>
                    <a:gd name="T19" fmla="*/ 2147483647 h 280"/>
                    <a:gd name="T20" fmla="*/ 2147483647 w 12"/>
                    <a:gd name="T21" fmla="*/ 2147483647 h 280"/>
                    <a:gd name="T22" fmla="*/ 2147483647 w 12"/>
                    <a:gd name="T23" fmla="*/ 2147483647 h 28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280"/>
                    <a:gd name="T38" fmla="*/ 12 w 12"/>
                    <a:gd name="T39" fmla="*/ 280 h 28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280">
                      <a:moveTo>
                        <a:pt x="8" y="280"/>
                      </a:moveTo>
                      <a:lnTo>
                        <a:pt x="12" y="276"/>
                      </a:lnTo>
                      <a:lnTo>
                        <a:pt x="12" y="0"/>
                      </a:lnTo>
                      <a:lnTo>
                        <a:pt x="0" y="0"/>
                      </a:lnTo>
                      <a:lnTo>
                        <a:pt x="0" y="276"/>
                      </a:lnTo>
                      <a:lnTo>
                        <a:pt x="4" y="272"/>
                      </a:lnTo>
                      <a:lnTo>
                        <a:pt x="0" y="276"/>
                      </a:lnTo>
                      <a:lnTo>
                        <a:pt x="4" y="280"/>
                      </a:lnTo>
                      <a:lnTo>
                        <a:pt x="8" y="280"/>
                      </a:lnTo>
                      <a:lnTo>
                        <a:pt x="12" y="280"/>
                      </a:lnTo>
                      <a:lnTo>
                        <a:pt x="12" y="276"/>
                      </a:lnTo>
                      <a:lnTo>
                        <a:pt x="8" y="28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750" name="Freeform 160"/>
                <p:cNvSpPr>
                  <a:spLocks/>
                </p:cNvSpPr>
                <p:nvPr/>
              </p:nvSpPr>
              <p:spPr bwMode="auto">
                <a:xfrm>
                  <a:off x="1000125" y="3001963"/>
                  <a:ext cx="95250" cy="68263"/>
                </a:xfrm>
                <a:custGeom>
                  <a:avLst/>
                  <a:gdLst>
                    <a:gd name="T0" fmla="*/ 0 w 60"/>
                    <a:gd name="T1" fmla="*/ 2147483647 h 43"/>
                    <a:gd name="T2" fmla="*/ 2147483647 w 60"/>
                    <a:gd name="T3" fmla="*/ 2147483647 h 43"/>
                    <a:gd name="T4" fmla="*/ 2147483647 w 60"/>
                    <a:gd name="T5" fmla="*/ 2147483647 h 43"/>
                    <a:gd name="T6" fmla="*/ 2147483647 w 60"/>
                    <a:gd name="T7" fmla="*/ 0 h 43"/>
                    <a:gd name="T8" fmla="*/ 2147483647 w 60"/>
                    <a:gd name="T9" fmla="*/ 2147483647 h 43"/>
                    <a:gd name="T10" fmla="*/ 2147483647 w 60"/>
                    <a:gd name="T11" fmla="*/ 2147483647 h 43"/>
                    <a:gd name="T12" fmla="*/ 2147483647 w 60"/>
                    <a:gd name="T13" fmla="*/ 2147483647 h 43"/>
                    <a:gd name="T14" fmla="*/ 0 w 60"/>
                    <a:gd name="T15" fmla="*/ 2147483647 h 43"/>
                    <a:gd name="T16" fmla="*/ 0 w 60"/>
                    <a:gd name="T17" fmla="*/ 2147483647 h 43"/>
                    <a:gd name="T18" fmla="*/ 2147483647 w 60"/>
                    <a:gd name="T19" fmla="*/ 2147483647 h 43"/>
                    <a:gd name="T20" fmla="*/ 2147483647 w 60"/>
                    <a:gd name="T21" fmla="*/ 2147483647 h 43"/>
                    <a:gd name="T22" fmla="*/ 0 w 60"/>
                    <a:gd name="T23" fmla="*/ 2147483647 h 4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60"/>
                    <a:gd name="T37" fmla="*/ 0 h 43"/>
                    <a:gd name="T38" fmla="*/ 60 w 60"/>
                    <a:gd name="T39" fmla="*/ 43 h 4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60" h="43">
                      <a:moveTo>
                        <a:pt x="0" y="39"/>
                      </a:moveTo>
                      <a:lnTo>
                        <a:pt x="8" y="43"/>
                      </a:lnTo>
                      <a:lnTo>
                        <a:pt x="60" y="8"/>
                      </a:lnTo>
                      <a:lnTo>
                        <a:pt x="56" y="0"/>
                      </a:lnTo>
                      <a:lnTo>
                        <a:pt x="4" y="35"/>
                      </a:lnTo>
                      <a:lnTo>
                        <a:pt x="8" y="39"/>
                      </a:lnTo>
                      <a:lnTo>
                        <a:pt x="4" y="35"/>
                      </a:lnTo>
                      <a:lnTo>
                        <a:pt x="0" y="39"/>
                      </a:lnTo>
                      <a:lnTo>
                        <a:pt x="0" y="43"/>
                      </a:lnTo>
                      <a:lnTo>
                        <a:pt x="4" y="43"/>
                      </a:lnTo>
                      <a:lnTo>
                        <a:pt x="8" y="43"/>
                      </a:lnTo>
                      <a:lnTo>
                        <a:pt x="0" y="39"/>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751" name="Freeform 161"/>
                <p:cNvSpPr>
                  <a:spLocks/>
                </p:cNvSpPr>
                <p:nvPr/>
              </p:nvSpPr>
              <p:spPr bwMode="auto">
                <a:xfrm>
                  <a:off x="593725" y="2570163"/>
                  <a:ext cx="366713" cy="412750"/>
                </a:xfrm>
                <a:custGeom>
                  <a:avLst/>
                  <a:gdLst>
                    <a:gd name="T0" fmla="*/ 2147483647 w 231"/>
                    <a:gd name="T1" fmla="*/ 2147483647 h 260"/>
                    <a:gd name="T2" fmla="*/ 2147483647 w 231"/>
                    <a:gd name="T3" fmla="*/ 0 h 260"/>
                    <a:gd name="T4" fmla="*/ 0 w 231"/>
                    <a:gd name="T5" fmla="*/ 2147483647 h 260"/>
                    <a:gd name="T6" fmla="*/ 0 w 231"/>
                    <a:gd name="T7" fmla="*/ 2147483647 h 260"/>
                    <a:gd name="T8" fmla="*/ 2147483647 w 231"/>
                    <a:gd name="T9" fmla="*/ 2147483647 h 260"/>
                    <a:gd name="T10" fmla="*/ 2147483647 w 231"/>
                    <a:gd name="T11" fmla="*/ 2147483647 h 260"/>
                    <a:gd name="T12" fmla="*/ 0 60000 65536"/>
                    <a:gd name="T13" fmla="*/ 0 60000 65536"/>
                    <a:gd name="T14" fmla="*/ 0 60000 65536"/>
                    <a:gd name="T15" fmla="*/ 0 60000 65536"/>
                    <a:gd name="T16" fmla="*/ 0 60000 65536"/>
                    <a:gd name="T17" fmla="*/ 0 60000 65536"/>
                    <a:gd name="T18" fmla="*/ 0 w 231"/>
                    <a:gd name="T19" fmla="*/ 0 h 260"/>
                    <a:gd name="T20" fmla="*/ 231 w 231"/>
                    <a:gd name="T21" fmla="*/ 260 h 260"/>
                  </a:gdLst>
                  <a:ahLst/>
                  <a:cxnLst>
                    <a:cxn ang="T12">
                      <a:pos x="T0" y="T1"/>
                    </a:cxn>
                    <a:cxn ang="T13">
                      <a:pos x="T2" y="T3"/>
                    </a:cxn>
                    <a:cxn ang="T14">
                      <a:pos x="T4" y="T5"/>
                    </a:cxn>
                    <a:cxn ang="T15">
                      <a:pos x="T6" y="T7"/>
                    </a:cxn>
                    <a:cxn ang="T16">
                      <a:pos x="T8" y="T9"/>
                    </a:cxn>
                    <a:cxn ang="T17">
                      <a:pos x="T10" y="T11"/>
                    </a:cxn>
                  </a:cxnLst>
                  <a:rect l="T18" t="T19" r="T20" b="T21"/>
                  <a:pathLst>
                    <a:path w="231" h="260">
                      <a:moveTo>
                        <a:pt x="231" y="260"/>
                      </a:moveTo>
                      <a:lnTo>
                        <a:pt x="231" y="0"/>
                      </a:lnTo>
                      <a:lnTo>
                        <a:pt x="0" y="52"/>
                      </a:lnTo>
                      <a:lnTo>
                        <a:pt x="0" y="260"/>
                      </a:lnTo>
                      <a:lnTo>
                        <a:pt x="231" y="26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752" name="Freeform 162"/>
                <p:cNvSpPr>
                  <a:spLocks/>
                </p:cNvSpPr>
                <p:nvPr/>
              </p:nvSpPr>
              <p:spPr bwMode="auto">
                <a:xfrm>
                  <a:off x="954088" y="2563813"/>
                  <a:ext cx="12700" cy="419100"/>
                </a:xfrm>
                <a:custGeom>
                  <a:avLst/>
                  <a:gdLst>
                    <a:gd name="T0" fmla="*/ 2147483647 w 8"/>
                    <a:gd name="T1" fmla="*/ 2147483647 h 264"/>
                    <a:gd name="T2" fmla="*/ 0 w 8"/>
                    <a:gd name="T3" fmla="*/ 2147483647 h 264"/>
                    <a:gd name="T4" fmla="*/ 0 w 8"/>
                    <a:gd name="T5" fmla="*/ 2147483647 h 264"/>
                    <a:gd name="T6" fmla="*/ 2147483647 w 8"/>
                    <a:gd name="T7" fmla="*/ 2147483647 h 264"/>
                    <a:gd name="T8" fmla="*/ 2147483647 w 8"/>
                    <a:gd name="T9" fmla="*/ 2147483647 h 264"/>
                    <a:gd name="T10" fmla="*/ 2147483647 w 8"/>
                    <a:gd name="T11" fmla="*/ 0 h 264"/>
                    <a:gd name="T12" fmla="*/ 2147483647 w 8"/>
                    <a:gd name="T13" fmla="*/ 2147483647 h 264"/>
                    <a:gd name="T14" fmla="*/ 2147483647 w 8"/>
                    <a:gd name="T15" fmla="*/ 0 h 264"/>
                    <a:gd name="T16" fmla="*/ 2147483647 w 8"/>
                    <a:gd name="T17" fmla="*/ 0 h 264"/>
                    <a:gd name="T18" fmla="*/ 0 w 8"/>
                    <a:gd name="T19" fmla="*/ 0 h 264"/>
                    <a:gd name="T20" fmla="*/ 0 w 8"/>
                    <a:gd name="T21" fmla="*/ 2147483647 h 264"/>
                    <a:gd name="T22" fmla="*/ 2147483647 w 8"/>
                    <a:gd name="T23" fmla="*/ 2147483647 h 26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264"/>
                    <a:gd name="T38" fmla="*/ 8 w 8"/>
                    <a:gd name="T39" fmla="*/ 264 h 26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264">
                      <a:moveTo>
                        <a:pt x="4" y="8"/>
                      </a:moveTo>
                      <a:lnTo>
                        <a:pt x="0" y="4"/>
                      </a:lnTo>
                      <a:lnTo>
                        <a:pt x="0" y="264"/>
                      </a:lnTo>
                      <a:lnTo>
                        <a:pt x="8" y="264"/>
                      </a:lnTo>
                      <a:lnTo>
                        <a:pt x="8" y="4"/>
                      </a:lnTo>
                      <a:lnTo>
                        <a:pt x="4" y="0"/>
                      </a:lnTo>
                      <a:lnTo>
                        <a:pt x="8" y="4"/>
                      </a:lnTo>
                      <a:lnTo>
                        <a:pt x="8" y="0"/>
                      </a:lnTo>
                      <a:lnTo>
                        <a:pt x="4" y="0"/>
                      </a:lnTo>
                      <a:lnTo>
                        <a:pt x="0" y="0"/>
                      </a:lnTo>
                      <a:lnTo>
                        <a:pt x="0" y="4"/>
                      </a:lnTo>
                      <a:lnTo>
                        <a:pt x="4" y="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753" name="Freeform 163"/>
                <p:cNvSpPr>
                  <a:spLocks/>
                </p:cNvSpPr>
                <p:nvPr/>
              </p:nvSpPr>
              <p:spPr bwMode="auto">
                <a:xfrm>
                  <a:off x="587375" y="2563813"/>
                  <a:ext cx="373063" cy="93663"/>
                </a:xfrm>
                <a:custGeom>
                  <a:avLst/>
                  <a:gdLst>
                    <a:gd name="T0" fmla="*/ 2147483647 w 235"/>
                    <a:gd name="T1" fmla="*/ 2147483647 h 59"/>
                    <a:gd name="T2" fmla="*/ 2147483647 w 235"/>
                    <a:gd name="T3" fmla="*/ 2147483647 h 59"/>
                    <a:gd name="T4" fmla="*/ 2147483647 w 235"/>
                    <a:gd name="T5" fmla="*/ 2147483647 h 59"/>
                    <a:gd name="T6" fmla="*/ 2147483647 w 235"/>
                    <a:gd name="T7" fmla="*/ 0 h 59"/>
                    <a:gd name="T8" fmla="*/ 2147483647 w 235"/>
                    <a:gd name="T9" fmla="*/ 2147483647 h 59"/>
                    <a:gd name="T10" fmla="*/ 0 w 235"/>
                    <a:gd name="T11" fmla="*/ 2147483647 h 59"/>
                    <a:gd name="T12" fmla="*/ 2147483647 w 235"/>
                    <a:gd name="T13" fmla="*/ 2147483647 h 59"/>
                    <a:gd name="T14" fmla="*/ 0 w 235"/>
                    <a:gd name="T15" fmla="*/ 2147483647 h 59"/>
                    <a:gd name="T16" fmla="*/ 0 w 235"/>
                    <a:gd name="T17" fmla="*/ 2147483647 h 59"/>
                    <a:gd name="T18" fmla="*/ 0 w 235"/>
                    <a:gd name="T19" fmla="*/ 2147483647 h 59"/>
                    <a:gd name="T20" fmla="*/ 2147483647 w 235"/>
                    <a:gd name="T21" fmla="*/ 2147483647 h 59"/>
                    <a:gd name="T22" fmla="*/ 2147483647 w 235"/>
                    <a:gd name="T23" fmla="*/ 2147483647 h 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35"/>
                    <a:gd name="T37" fmla="*/ 0 h 59"/>
                    <a:gd name="T38" fmla="*/ 235 w 235"/>
                    <a:gd name="T39" fmla="*/ 59 h 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35" h="59">
                      <a:moveTo>
                        <a:pt x="8" y="56"/>
                      </a:moveTo>
                      <a:lnTo>
                        <a:pt x="4" y="59"/>
                      </a:lnTo>
                      <a:lnTo>
                        <a:pt x="235" y="8"/>
                      </a:lnTo>
                      <a:lnTo>
                        <a:pt x="235" y="0"/>
                      </a:lnTo>
                      <a:lnTo>
                        <a:pt x="4" y="48"/>
                      </a:lnTo>
                      <a:lnTo>
                        <a:pt x="0" y="56"/>
                      </a:lnTo>
                      <a:lnTo>
                        <a:pt x="4" y="48"/>
                      </a:lnTo>
                      <a:lnTo>
                        <a:pt x="0" y="52"/>
                      </a:lnTo>
                      <a:lnTo>
                        <a:pt x="0" y="56"/>
                      </a:lnTo>
                      <a:lnTo>
                        <a:pt x="4" y="59"/>
                      </a:lnTo>
                      <a:lnTo>
                        <a:pt x="8" y="56"/>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754" name="Freeform 164"/>
                <p:cNvSpPr>
                  <a:spLocks/>
                </p:cNvSpPr>
                <p:nvPr/>
              </p:nvSpPr>
              <p:spPr bwMode="auto">
                <a:xfrm>
                  <a:off x="587375" y="2652713"/>
                  <a:ext cx="12700" cy="336550"/>
                </a:xfrm>
                <a:custGeom>
                  <a:avLst/>
                  <a:gdLst>
                    <a:gd name="T0" fmla="*/ 2147483647 w 8"/>
                    <a:gd name="T1" fmla="*/ 2147483647 h 212"/>
                    <a:gd name="T2" fmla="*/ 2147483647 w 8"/>
                    <a:gd name="T3" fmla="*/ 2147483647 h 212"/>
                    <a:gd name="T4" fmla="*/ 2147483647 w 8"/>
                    <a:gd name="T5" fmla="*/ 0 h 212"/>
                    <a:gd name="T6" fmla="*/ 0 w 8"/>
                    <a:gd name="T7" fmla="*/ 0 h 212"/>
                    <a:gd name="T8" fmla="*/ 0 w 8"/>
                    <a:gd name="T9" fmla="*/ 2147483647 h 212"/>
                    <a:gd name="T10" fmla="*/ 2147483647 w 8"/>
                    <a:gd name="T11" fmla="*/ 2147483647 h 212"/>
                    <a:gd name="T12" fmla="*/ 0 w 8"/>
                    <a:gd name="T13" fmla="*/ 2147483647 h 212"/>
                    <a:gd name="T14" fmla="*/ 0 w 8"/>
                    <a:gd name="T15" fmla="*/ 2147483647 h 212"/>
                    <a:gd name="T16" fmla="*/ 2147483647 w 8"/>
                    <a:gd name="T17" fmla="*/ 2147483647 h 212"/>
                    <a:gd name="T18" fmla="*/ 2147483647 w 8"/>
                    <a:gd name="T19" fmla="*/ 2147483647 h 212"/>
                    <a:gd name="T20" fmla="*/ 2147483647 w 8"/>
                    <a:gd name="T21" fmla="*/ 2147483647 h 212"/>
                    <a:gd name="T22" fmla="*/ 2147483647 w 8"/>
                    <a:gd name="T23" fmla="*/ 2147483647 h 21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212"/>
                    <a:gd name="T38" fmla="*/ 8 w 8"/>
                    <a:gd name="T39" fmla="*/ 212 h 21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212">
                      <a:moveTo>
                        <a:pt x="4" y="200"/>
                      </a:moveTo>
                      <a:lnTo>
                        <a:pt x="8" y="208"/>
                      </a:lnTo>
                      <a:lnTo>
                        <a:pt x="8" y="0"/>
                      </a:lnTo>
                      <a:lnTo>
                        <a:pt x="0" y="0"/>
                      </a:lnTo>
                      <a:lnTo>
                        <a:pt x="0" y="208"/>
                      </a:lnTo>
                      <a:lnTo>
                        <a:pt x="4" y="212"/>
                      </a:lnTo>
                      <a:lnTo>
                        <a:pt x="0" y="208"/>
                      </a:lnTo>
                      <a:lnTo>
                        <a:pt x="0" y="212"/>
                      </a:lnTo>
                      <a:lnTo>
                        <a:pt x="4" y="212"/>
                      </a:lnTo>
                      <a:lnTo>
                        <a:pt x="8" y="212"/>
                      </a:lnTo>
                      <a:lnTo>
                        <a:pt x="8" y="208"/>
                      </a:lnTo>
                      <a:lnTo>
                        <a:pt x="4" y="20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755" name="Freeform 165"/>
                <p:cNvSpPr>
                  <a:spLocks/>
                </p:cNvSpPr>
                <p:nvPr/>
              </p:nvSpPr>
              <p:spPr bwMode="auto">
                <a:xfrm>
                  <a:off x="593725" y="2970213"/>
                  <a:ext cx="373063" cy="19050"/>
                </a:xfrm>
                <a:custGeom>
                  <a:avLst/>
                  <a:gdLst>
                    <a:gd name="T0" fmla="*/ 2147483647 w 235"/>
                    <a:gd name="T1" fmla="*/ 2147483647 h 12"/>
                    <a:gd name="T2" fmla="*/ 2147483647 w 235"/>
                    <a:gd name="T3" fmla="*/ 2147483647 h 12"/>
                    <a:gd name="T4" fmla="*/ 0 w 235"/>
                    <a:gd name="T5" fmla="*/ 0 h 12"/>
                    <a:gd name="T6" fmla="*/ 0 w 235"/>
                    <a:gd name="T7" fmla="*/ 2147483647 h 12"/>
                    <a:gd name="T8" fmla="*/ 2147483647 w 235"/>
                    <a:gd name="T9" fmla="*/ 2147483647 h 12"/>
                    <a:gd name="T10" fmla="*/ 2147483647 w 235"/>
                    <a:gd name="T11" fmla="*/ 2147483647 h 12"/>
                    <a:gd name="T12" fmla="*/ 2147483647 w 235"/>
                    <a:gd name="T13" fmla="*/ 2147483647 h 12"/>
                    <a:gd name="T14" fmla="*/ 2147483647 w 235"/>
                    <a:gd name="T15" fmla="*/ 2147483647 h 12"/>
                    <a:gd name="T16" fmla="*/ 2147483647 w 235"/>
                    <a:gd name="T17" fmla="*/ 2147483647 h 12"/>
                    <a:gd name="T18" fmla="*/ 2147483647 w 235"/>
                    <a:gd name="T19" fmla="*/ 2147483647 h 12"/>
                    <a:gd name="T20" fmla="*/ 2147483647 w 235"/>
                    <a:gd name="T21" fmla="*/ 2147483647 h 12"/>
                    <a:gd name="T22" fmla="*/ 2147483647 w 235"/>
                    <a:gd name="T23" fmla="*/ 2147483647 h 1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35"/>
                    <a:gd name="T37" fmla="*/ 0 h 12"/>
                    <a:gd name="T38" fmla="*/ 235 w 235"/>
                    <a:gd name="T39" fmla="*/ 12 h 1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35" h="12">
                      <a:moveTo>
                        <a:pt x="227" y="8"/>
                      </a:moveTo>
                      <a:lnTo>
                        <a:pt x="231" y="4"/>
                      </a:lnTo>
                      <a:lnTo>
                        <a:pt x="0" y="0"/>
                      </a:lnTo>
                      <a:lnTo>
                        <a:pt x="0" y="12"/>
                      </a:lnTo>
                      <a:lnTo>
                        <a:pt x="231" y="12"/>
                      </a:lnTo>
                      <a:lnTo>
                        <a:pt x="235" y="8"/>
                      </a:lnTo>
                      <a:lnTo>
                        <a:pt x="231" y="12"/>
                      </a:lnTo>
                      <a:lnTo>
                        <a:pt x="235" y="12"/>
                      </a:lnTo>
                      <a:lnTo>
                        <a:pt x="235" y="8"/>
                      </a:lnTo>
                      <a:lnTo>
                        <a:pt x="235" y="4"/>
                      </a:lnTo>
                      <a:lnTo>
                        <a:pt x="231" y="4"/>
                      </a:lnTo>
                      <a:lnTo>
                        <a:pt x="227" y="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756" name="Freeform 166"/>
                <p:cNvSpPr>
                  <a:spLocks/>
                </p:cNvSpPr>
                <p:nvPr/>
              </p:nvSpPr>
              <p:spPr bwMode="auto">
                <a:xfrm>
                  <a:off x="973138" y="3070225"/>
                  <a:ext cx="52388" cy="19050"/>
                </a:xfrm>
                <a:custGeom>
                  <a:avLst/>
                  <a:gdLst>
                    <a:gd name="T0" fmla="*/ 2147483647 w 33"/>
                    <a:gd name="T1" fmla="*/ 2147483647 h 12"/>
                    <a:gd name="T2" fmla="*/ 2147483647 w 33"/>
                    <a:gd name="T3" fmla="*/ 0 h 12"/>
                    <a:gd name="T4" fmla="*/ 0 w 33"/>
                    <a:gd name="T5" fmla="*/ 2147483647 h 12"/>
                    <a:gd name="T6" fmla="*/ 2147483647 w 33"/>
                    <a:gd name="T7" fmla="*/ 2147483647 h 12"/>
                    <a:gd name="T8" fmla="*/ 2147483647 w 33"/>
                    <a:gd name="T9" fmla="*/ 2147483647 h 12"/>
                    <a:gd name="T10" fmla="*/ 2147483647 w 33"/>
                    <a:gd name="T11" fmla="*/ 2147483647 h 12"/>
                    <a:gd name="T12" fmla="*/ 2147483647 w 33"/>
                    <a:gd name="T13" fmla="*/ 2147483647 h 12"/>
                    <a:gd name="T14" fmla="*/ 2147483647 w 33"/>
                    <a:gd name="T15" fmla="*/ 2147483647 h 12"/>
                    <a:gd name="T16" fmla="*/ 2147483647 w 33"/>
                    <a:gd name="T17" fmla="*/ 2147483647 h 12"/>
                    <a:gd name="T18" fmla="*/ 2147483647 w 33"/>
                    <a:gd name="T19" fmla="*/ 2147483647 h 12"/>
                    <a:gd name="T20" fmla="*/ 2147483647 w 33"/>
                    <a:gd name="T21" fmla="*/ 0 h 12"/>
                    <a:gd name="T22" fmla="*/ 2147483647 w 33"/>
                    <a:gd name="T23" fmla="*/ 2147483647 h 1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3"/>
                    <a:gd name="T37" fmla="*/ 0 h 12"/>
                    <a:gd name="T38" fmla="*/ 33 w 33"/>
                    <a:gd name="T39" fmla="*/ 12 h 1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3" h="12">
                      <a:moveTo>
                        <a:pt x="25" y="4"/>
                      </a:moveTo>
                      <a:lnTo>
                        <a:pt x="29" y="0"/>
                      </a:lnTo>
                      <a:lnTo>
                        <a:pt x="0" y="4"/>
                      </a:lnTo>
                      <a:lnTo>
                        <a:pt x="4" y="12"/>
                      </a:lnTo>
                      <a:lnTo>
                        <a:pt x="29" y="12"/>
                      </a:lnTo>
                      <a:lnTo>
                        <a:pt x="33" y="4"/>
                      </a:lnTo>
                      <a:lnTo>
                        <a:pt x="29" y="12"/>
                      </a:lnTo>
                      <a:lnTo>
                        <a:pt x="33" y="8"/>
                      </a:lnTo>
                      <a:lnTo>
                        <a:pt x="33" y="4"/>
                      </a:lnTo>
                      <a:lnTo>
                        <a:pt x="29" y="0"/>
                      </a:lnTo>
                      <a:lnTo>
                        <a:pt x="25" y="4"/>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757" name="Freeform 167"/>
                <p:cNvSpPr>
                  <a:spLocks/>
                </p:cNvSpPr>
                <p:nvPr/>
              </p:nvSpPr>
              <p:spPr bwMode="auto">
                <a:xfrm>
                  <a:off x="1012825" y="3051175"/>
                  <a:ext cx="12700" cy="25400"/>
                </a:xfrm>
                <a:custGeom>
                  <a:avLst/>
                  <a:gdLst>
                    <a:gd name="T0" fmla="*/ 2147483647 w 8"/>
                    <a:gd name="T1" fmla="*/ 2147483647 h 16"/>
                    <a:gd name="T2" fmla="*/ 0 w 8"/>
                    <a:gd name="T3" fmla="*/ 2147483647 h 16"/>
                    <a:gd name="T4" fmla="*/ 0 w 8"/>
                    <a:gd name="T5" fmla="*/ 2147483647 h 16"/>
                    <a:gd name="T6" fmla="*/ 2147483647 w 8"/>
                    <a:gd name="T7" fmla="*/ 2147483647 h 16"/>
                    <a:gd name="T8" fmla="*/ 2147483647 w 8"/>
                    <a:gd name="T9" fmla="*/ 2147483647 h 16"/>
                    <a:gd name="T10" fmla="*/ 0 w 8"/>
                    <a:gd name="T11" fmla="*/ 0 h 16"/>
                    <a:gd name="T12" fmla="*/ 2147483647 w 8"/>
                    <a:gd name="T13" fmla="*/ 2147483647 h 16"/>
                    <a:gd name="T14" fmla="*/ 2147483647 w 8"/>
                    <a:gd name="T15" fmla="*/ 0 h 16"/>
                    <a:gd name="T16" fmla="*/ 2147483647 w 8"/>
                    <a:gd name="T17" fmla="*/ 0 h 16"/>
                    <a:gd name="T18" fmla="*/ 0 w 8"/>
                    <a:gd name="T19" fmla="*/ 0 h 16"/>
                    <a:gd name="T20" fmla="*/ 0 w 8"/>
                    <a:gd name="T21" fmla="*/ 2147483647 h 16"/>
                    <a:gd name="T22" fmla="*/ 2147483647 w 8"/>
                    <a:gd name="T23" fmla="*/ 2147483647 h 1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16"/>
                    <a:gd name="T38" fmla="*/ 8 w 8"/>
                    <a:gd name="T39" fmla="*/ 16 h 1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16">
                      <a:moveTo>
                        <a:pt x="4" y="8"/>
                      </a:moveTo>
                      <a:lnTo>
                        <a:pt x="0" y="4"/>
                      </a:lnTo>
                      <a:lnTo>
                        <a:pt x="0" y="16"/>
                      </a:lnTo>
                      <a:lnTo>
                        <a:pt x="8" y="16"/>
                      </a:lnTo>
                      <a:lnTo>
                        <a:pt x="8" y="4"/>
                      </a:lnTo>
                      <a:lnTo>
                        <a:pt x="0" y="0"/>
                      </a:lnTo>
                      <a:lnTo>
                        <a:pt x="8" y="4"/>
                      </a:lnTo>
                      <a:lnTo>
                        <a:pt x="8" y="0"/>
                      </a:lnTo>
                      <a:lnTo>
                        <a:pt x="4" y="0"/>
                      </a:lnTo>
                      <a:lnTo>
                        <a:pt x="0" y="0"/>
                      </a:lnTo>
                      <a:lnTo>
                        <a:pt x="0" y="4"/>
                      </a:lnTo>
                      <a:lnTo>
                        <a:pt x="4" y="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758" name="Freeform 168"/>
                <p:cNvSpPr>
                  <a:spLocks/>
                </p:cNvSpPr>
                <p:nvPr/>
              </p:nvSpPr>
              <p:spPr bwMode="auto">
                <a:xfrm>
                  <a:off x="1000125" y="3051175"/>
                  <a:ext cx="19050" cy="19050"/>
                </a:xfrm>
                <a:custGeom>
                  <a:avLst/>
                  <a:gdLst>
                    <a:gd name="T0" fmla="*/ 2147483647 w 12"/>
                    <a:gd name="T1" fmla="*/ 2147483647 h 12"/>
                    <a:gd name="T2" fmla="*/ 2147483647 w 12"/>
                    <a:gd name="T3" fmla="*/ 2147483647 h 12"/>
                    <a:gd name="T4" fmla="*/ 2147483647 w 12"/>
                    <a:gd name="T5" fmla="*/ 2147483647 h 12"/>
                    <a:gd name="T6" fmla="*/ 2147483647 w 12"/>
                    <a:gd name="T7" fmla="*/ 0 h 12"/>
                    <a:gd name="T8" fmla="*/ 2147483647 w 12"/>
                    <a:gd name="T9" fmla="*/ 2147483647 h 12"/>
                    <a:gd name="T10" fmla="*/ 2147483647 w 12"/>
                    <a:gd name="T11" fmla="*/ 2147483647 h 12"/>
                    <a:gd name="T12" fmla="*/ 2147483647 w 12"/>
                    <a:gd name="T13" fmla="*/ 2147483647 h 12"/>
                    <a:gd name="T14" fmla="*/ 0 w 12"/>
                    <a:gd name="T15" fmla="*/ 2147483647 h 12"/>
                    <a:gd name="T16" fmla="*/ 0 w 12"/>
                    <a:gd name="T17" fmla="*/ 2147483647 h 12"/>
                    <a:gd name="T18" fmla="*/ 2147483647 w 12"/>
                    <a:gd name="T19" fmla="*/ 2147483647 h 12"/>
                    <a:gd name="T20" fmla="*/ 2147483647 w 12"/>
                    <a:gd name="T21" fmla="*/ 2147483647 h 12"/>
                    <a:gd name="T22" fmla="*/ 2147483647 w 12"/>
                    <a:gd name="T23" fmla="*/ 2147483647 h 1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12"/>
                    <a:gd name="T38" fmla="*/ 12 w 12"/>
                    <a:gd name="T39" fmla="*/ 12 h 1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12">
                      <a:moveTo>
                        <a:pt x="4" y="12"/>
                      </a:moveTo>
                      <a:lnTo>
                        <a:pt x="8" y="12"/>
                      </a:lnTo>
                      <a:lnTo>
                        <a:pt x="12" y="8"/>
                      </a:lnTo>
                      <a:lnTo>
                        <a:pt x="8" y="0"/>
                      </a:lnTo>
                      <a:lnTo>
                        <a:pt x="4" y="4"/>
                      </a:lnTo>
                      <a:lnTo>
                        <a:pt x="0" y="8"/>
                      </a:lnTo>
                      <a:lnTo>
                        <a:pt x="4" y="12"/>
                      </a:lnTo>
                      <a:lnTo>
                        <a:pt x="8" y="12"/>
                      </a:lnTo>
                      <a:lnTo>
                        <a:pt x="4" y="12"/>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759" name="Freeform 169"/>
                <p:cNvSpPr>
                  <a:spLocks/>
                </p:cNvSpPr>
                <p:nvPr/>
              </p:nvSpPr>
              <p:spPr bwMode="auto">
                <a:xfrm>
                  <a:off x="966788" y="3057525"/>
                  <a:ext cx="39688" cy="12700"/>
                </a:xfrm>
                <a:custGeom>
                  <a:avLst/>
                  <a:gdLst>
                    <a:gd name="T0" fmla="*/ 2147483647 w 25"/>
                    <a:gd name="T1" fmla="*/ 2147483647 h 8"/>
                    <a:gd name="T2" fmla="*/ 2147483647 w 25"/>
                    <a:gd name="T3" fmla="*/ 2147483647 h 8"/>
                    <a:gd name="T4" fmla="*/ 2147483647 w 25"/>
                    <a:gd name="T5" fmla="*/ 2147483647 h 8"/>
                    <a:gd name="T6" fmla="*/ 2147483647 w 25"/>
                    <a:gd name="T7" fmla="*/ 0 h 8"/>
                    <a:gd name="T8" fmla="*/ 2147483647 w 25"/>
                    <a:gd name="T9" fmla="*/ 0 h 8"/>
                    <a:gd name="T10" fmla="*/ 0 w 25"/>
                    <a:gd name="T11" fmla="*/ 2147483647 h 8"/>
                    <a:gd name="T12" fmla="*/ 2147483647 w 25"/>
                    <a:gd name="T13" fmla="*/ 0 h 8"/>
                    <a:gd name="T14" fmla="*/ 2147483647 w 25"/>
                    <a:gd name="T15" fmla="*/ 0 h 8"/>
                    <a:gd name="T16" fmla="*/ 0 w 25"/>
                    <a:gd name="T17" fmla="*/ 2147483647 h 8"/>
                    <a:gd name="T18" fmla="*/ 2147483647 w 25"/>
                    <a:gd name="T19" fmla="*/ 2147483647 h 8"/>
                    <a:gd name="T20" fmla="*/ 2147483647 w 25"/>
                    <a:gd name="T21" fmla="*/ 2147483647 h 8"/>
                    <a:gd name="T22" fmla="*/ 2147483647 w 25"/>
                    <a:gd name="T23" fmla="*/ 2147483647 h 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5"/>
                    <a:gd name="T37" fmla="*/ 0 h 8"/>
                    <a:gd name="T38" fmla="*/ 25 w 25"/>
                    <a:gd name="T39" fmla="*/ 8 h 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5" h="8">
                      <a:moveTo>
                        <a:pt x="12" y="4"/>
                      </a:moveTo>
                      <a:lnTo>
                        <a:pt x="8" y="8"/>
                      </a:lnTo>
                      <a:lnTo>
                        <a:pt x="25" y="8"/>
                      </a:lnTo>
                      <a:lnTo>
                        <a:pt x="25" y="0"/>
                      </a:lnTo>
                      <a:lnTo>
                        <a:pt x="8" y="0"/>
                      </a:lnTo>
                      <a:lnTo>
                        <a:pt x="0" y="4"/>
                      </a:lnTo>
                      <a:lnTo>
                        <a:pt x="8" y="0"/>
                      </a:lnTo>
                      <a:lnTo>
                        <a:pt x="4" y="0"/>
                      </a:lnTo>
                      <a:lnTo>
                        <a:pt x="0" y="4"/>
                      </a:lnTo>
                      <a:lnTo>
                        <a:pt x="4" y="8"/>
                      </a:lnTo>
                      <a:lnTo>
                        <a:pt x="8" y="8"/>
                      </a:lnTo>
                      <a:lnTo>
                        <a:pt x="12" y="4"/>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760" name="Freeform 170"/>
                <p:cNvSpPr>
                  <a:spLocks/>
                </p:cNvSpPr>
                <p:nvPr/>
              </p:nvSpPr>
              <p:spPr bwMode="auto">
                <a:xfrm>
                  <a:off x="966788" y="3063875"/>
                  <a:ext cx="19050" cy="25400"/>
                </a:xfrm>
                <a:custGeom>
                  <a:avLst/>
                  <a:gdLst>
                    <a:gd name="T0" fmla="*/ 2147483647 w 12"/>
                    <a:gd name="T1" fmla="*/ 2147483647 h 16"/>
                    <a:gd name="T2" fmla="*/ 2147483647 w 12"/>
                    <a:gd name="T3" fmla="*/ 2147483647 h 16"/>
                    <a:gd name="T4" fmla="*/ 2147483647 w 12"/>
                    <a:gd name="T5" fmla="*/ 0 h 16"/>
                    <a:gd name="T6" fmla="*/ 0 w 12"/>
                    <a:gd name="T7" fmla="*/ 0 h 16"/>
                    <a:gd name="T8" fmla="*/ 0 w 12"/>
                    <a:gd name="T9" fmla="*/ 2147483647 h 16"/>
                    <a:gd name="T10" fmla="*/ 2147483647 w 12"/>
                    <a:gd name="T11" fmla="*/ 2147483647 h 16"/>
                    <a:gd name="T12" fmla="*/ 0 w 12"/>
                    <a:gd name="T13" fmla="*/ 2147483647 h 16"/>
                    <a:gd name="T14" fmla="*/ 2147483647 w 12"/>
                    <a:gd name="T15" fmla="*/ 2147483647 h 16"/>
                    <a:gd name="T16" fmla="*/ 2147483647 w 12"/>
                    <a:gd name="T17" fmla="*/ 2147483647 h 16"/>
                    <a:gd name="T18" fmla="*/ 2147483647 w 12"/>
                    <a:gd name="T19" fmla="*/ 2147483647 h 16"/>
                    <a:gd name="T20" fmla="*/ 2147483647 w 12"/>
                    <a:gd name="T21" fmla="*/ 2147483647 h 16"/>
                    <a:gd name="T22" fmla="*/ 2147483647 w 12"/>
                    <a:gd name="T23" fmla="*/ 2147483647 h 1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16"/>
                    <a:gd name="T38" fmla="*/ 12 w 12"/>
                    <a:gd name="T39" fmla="*/ 16 h 1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16">
                      <a:moveTo>
                        <a:pt x="4" y="8"/>
                      </a:moveTo>
                      <a:lnTo>
                        <a:pt x="12" y="12"/>
                      </a:lnTo>
                      <a:lnTo>
                        <a:pt x="12" y="0"/>
                      </a:lnTo>
                      <a:lnTo>
                        <a:pt x="0" y="0"/>
                      </a:lnTo>
                      <a:lnTo>
                        <a:pt x="0" y="12"/>
                      </a:lnTo>
                      <a:lnTo>
                        <a:pt x="8" y="16"/>
                      </a:lnTo>
                      <a:lnTo>
                        <a:pt x="0" y="12"/>
                      </a:lnTo>
                      <a:lnTo>
                        <a:pt x="4" y="16"/>
                      </a:lnTo>
                      <a:lnTo>
                        <a:pt x="8" y="16"/>
                      </a:lnTo>
                      <a:lnTo>
                        <a:pt x="12" y="12"/>
                      </a:lnTo>
                      <a:lnTo>
                        <a:pt x="4" y="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761" name="Freeform 171"/>
                <p:cNvSpPr>
                  <a:spLocks/>
                </p:cNvSpPr>
                <p:nvPr/>
              </p:nvSpPr>
              <p:spPr bwMode="auto">
                <a:xfrm>
                  <a:off x="1019175" y="2589213"/>
                  <a:ext cx="334963" cy="649288"/>
                </a:xfrm>
                <a:custGeom>
                  <a:avLst/>
                  <a:gdLst>
                    <a:gd name="T0" fmla="*/ 2147483647 w 211"/>
                    <a:gd name="T1" fmla="*/ 0 h 409"/>
                    <a:gd name="T2" fmla="*/ 0 w 211"/>
                    <a:gd name="T3" fmla="*/ 2147483647 h 409"/>
                    <a:gd name="T4" fmla="*/ 0 w 211"/>
                    <a:gd name="T5" fmla="*/ 2147483647 h 409"/>
                    <a:gd name="T6" fmla="*/ 2147483647 w 211"/>
                    <a:gd name="T7" fmla="*/ 2147483647 h 409"/>
                    <a:gd name="T8" fmla="*/ 2147483647 w 211"/>
                    <a:gd name="T9" fmla="*/ 2147483647 h 409"/>
                    <a:gd name="T10" fmla="*/ 2147483647 w 211"/>
                    <a:gd name="T11" fmla="*/ 2147483647 h 409"/>
                    <a:gd name="T12" fmla="*/ 2147483647 w 211"/>
                    <a:gd name="T13" fmla="*/ 2147483647 h 409"/>
                    <a:gd name="T14" fmla="*/ 2147483647 w 211"/>
                    <a:gd name="T15" fmla="*/ 2147483647 h 409"/>
                    <a:gd name="T16" fmla="*/ 2147483647 w 211"/>
                    <a:gd name="T17" fmla="*/ 2147483647 h 409"/>
                    <a:gd name="T18" fmla="*/ 2147483647 w 211"/>
                    <a:gd name="T19" fmla="*/ 2147483647 h 409"/>
                    <a:gd name="T20" fmla="*/ 2147483647 w 211"/>
                    <a:gd name="T21" fmla="*/ 2147483647 h 409"/>
                    <a:gd name="T22" fmla="*/ 2147483647 w 211"/>
                    <a:gd name="T23" fmla="*/ 2147483647 h 409"/>
                    <a:gd name="T24" fmla="*/ 2147483647 w 211"/>
                    <a:gd name="T25" fmla="*/ 2147483647 h 409"/>
                    <a:gd name="T26" fmla="*/ 2147483647 w 211"/>
                    <a:gd name="T27" fmla="*/ 2147483647 h 409"/>
                    <a:gd name="T28" fmla="*/ 2147483647 w 211"/>
                    <a:gd name="T29" fmla="*/ 2147483647 h 409"/>
                    <a:gd name="T30" fmla="*/ 2147483647 w 211"/>
                    <a:gd name="T31" fmla="*/ 2147483647 h 409"/>
                    <a:gd name="T32" fmla="*/ 2147483647 w 211"/>
                    <a:gd name="T33" fmla="*/ 2147483647 h 409"/>
                    <a:gd name="T34" fmla="*/ 2147483647 w 211"/>
                    <a:gd name="T35" fmla="*/ 2147483647 h 409"/>
                    <a:gd name="T36" fmla="*/ 2147483647 w 211"/>
                    <a:gd name="T37" fmla="*/ 2147483647 h 409"/>
                    <a:gd name="T38" fmla="*/ 2147483647 w 211"/>
                    <a:gd name="T39" fmla="*/ 2147483647 h 409"/>
                    <a:gd name="T40" fmla="*/ 2147483647 w 211"/>
                    <a:gd name="T41" fmla="*/ 2147483647 h 409"/>
                    <a:gd name="T42" fmla="*/ 2147483647 w 211"/>
                    <a:gd name="T43" fmla="*/ 2147483647 h 409"/>
                    <a:gd name="T44" fmla="*/ 2147483647 w 211"/>
                    <a:gd name="T45" fmla="*/ 2147483647 h 409"/>
                    <a:gd name="T46" fmla="*/ 2147483647 w 211"/>
                    <a:gd name="T47" fmla="*/ 0 h 409"/>
                    <a:gd name="T48" fmla="*/ 2147483647 w 211"/>
                    <a:gd name="T49" fmla="*/ 0 h 409"/>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11"/>
                    <a:gd name="T76" fmla="*/ 0 h 409"/>
                    <a:gd name="T77" fmla="*/ 211 w 211"/>
                    <a:gd name="T78" fmla="*/ 409 h 409"/>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11" h="409">
                      <a:moveTo>
                        <a:pt x="28" y="0"/>
                      </a:moveTo>
                      <a:lnTo>
                        <a:pt x="0" y="4"/>
                      </a:lnTo>
                      <a:lnTo>
                        <a:pt x="0" y="402"/>
                      </a:lnTo>
                      <a:lnTo>
                        <a:pt x="85" y="409"/>
                      </a:lnTo>
                      <a:lnTo>
                        <a:pt x="109" y="402"/>
                      </a:lnTo>
                      <a:lnTo>
                        <a:pt x="113" y="402"/>
                      </a:lnTo>
                      <a:lnTo>
                        <a:pt x="121" y="402"/>
                      </a:lnTo>
                      <a:lnTo>
                        <a:pt x="125" y="402"/>
                      </a:lnTo>
                      <a:lnTo>
                        <a:pt x="134" y="402"/>
                      </a:lnTo>
                      <a:lnTo>
                        <a:pt x="146" y="398"/>
                      </a:lnTo>
                      <a:lnTo>
                        <a:pt x="154" y="394"/>
                      </a:lnTo>
                      <a:lnTo>
                        <a:pt x="166" y="394"/>
                      </a:lnTo>
                      <a:lnTo>
                        <a:pt x="174" y="390"/>
                      </a:lnTo>
                      <a:lnTo>
                        <a:pt x="178" y="386"/>
                      </a:lnTo>
                      <a:lnTo>
                        <a:pt x="186" y="382"/>
                      </a:lnTo>
                      <a:lnTo>
                        <a:pt x="190" y="378"/>
                      </a:lnTo>
                      <a:lnTo>
                        <a:pt x="190" y="374"/>
                      </a:lnTo>
                      <a:lnTo>
                        <a:pt x="194" y="374"/>
                      </a:lnTo>
                      <a:lnTo>
                        <a:pt x="194" y="370"/>
                      </a:lnTo>
                      <a:lnTo>
                        <a:pt x="211" y="358"/>
                      </a:lnTo>
                      <a:lnTo>
                        <a:pt x="211" y="335"/>
                      </a:lnTo>
                      <a:lnTo>
                        <a:pt x="28" y="0"/>
                      </a:lnTo>
                      <a:close/>
                    </a:path>
                  </a:pathLst>
                </a:custGeom>
                <a:solidFill>
                  <a:srgbClr val="333333"/>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762" name="Freeform 172"/>
                <p:cNvSpPr>
                  <a:spLocks/>
                </p:cNvSpPr>
                <p:nvPr/>
              </p:nvSpPr>
              <p:spPr bwMode="auto">
                <a:xfrm>
                  <a:off x="1012825" y="2582863"/>
                  <a:ext cx="50800" cy="19050"/>
                </a:xfrm>
                <a:custGeom>
                  <a:avLst/>
                  <a:gdLst>
                    <a:gd name="T0" fmla="*/ 2147483647 w 32"/>
                    <a:gd name="T1" fmla="*/ 2147483647 h 12"/>
                    <a:gd name="T2" fmla="*/ 2147483647 w 32"/>
                    <a:gd name="T3" fmla="*/ 2147483647 h 12"/>
                    <a:gd name="T4" fmla="*/ 2147483647 w 32"/>
                    <a:gd name="T5" fmla="*/ 2147483647 h 12"/>
                    <a:gd name="T6" fmla="*/ 2147483647 w 32"/>
                    <a:gd name="T7" fmla="*/ 0 h 12"/>
                    <a:gd name="T8" fmla="*/ 2147483647 w 32"/>
                    <a:gd name="T9" fmla="*/ 2147483647 h 12"/>
                    <a:gd name="T10" fmla="*/ 0 w 32"/>
                    <a:gd name="T11" fmla="*/ 2147483647 h 12"/>
                    <a:gd name="T12" fmla="*/ 2147483647 w 32"/>
                    <a:gd name="T13" fmla="*/ 2147483647 h 12"/>
                    <a:gd name="T14" fmla="*/ 0 w 32"/>
                    <a:gd name="T15" fmla="*/ 2147483647 h 12"/>
                    <a:gd name="T16" fmla="*/ 0 w 32"/>
                    <a:gd name="T17" fmla="*/ 2147483647 h 12"/>
                    <a:gd name="T18" fmla="*/ 0 w 32"/>
                    <a:gd name="T19" fmla="*/ 2147483647 h 12"/>
                    <a:gd name="T20" fmla="*/ 2147483647 w 32"/>
                    <a:gd name="T21" fmla="*/ 2147483647 h 12"/>
                    <a:gd name="T22" fmla="*/ 2147483647 w 32"/>
                    <a:gd name="T23" fmla="*/ 2147483647 h 1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2"/>
                    <a:gd name="T37" fmla="*/ 0 h 12"/>
                    <a:gd name="T38" fmla="*/ 32 w 32"/>
                    <a:gd name="T39" fmla="*/ 12 h 1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2" h="12">
                      <a:moveTo>
                        <a:pt x="8" y="8"/>
                      </a:moveTo>
                      <a:lnTo>
                        <a:pt x="4" y="12"/>
                      </a:lnTo>
                      <a:lnTo>
                        <a:pt x="32" y="8"/>
                      </a:lnTo>
                      <a:lnTo>
                        <a:pt x="32" y="0"/>
                      </a:lnTo>
                      <a:lnTo>
                        <a:pt x="4" y="4"/>
                      </a:lnTo>
                      <a:lnTo>
                        <a:pt x="0" y="8"/>
                      </a:lnTo>
                      <a:lnTo>
                        <a:pt x="4" y="4"/>
                      </a:lnTo>
                      <a:lnTo>
                        <a:pt x="0" y="8"/>
                      </a:lnTo>
                      <a:lnTo>
                        <a:pt x="0" y="12"/>
                      </a:lnTo>
                      <a:lnTo>
                        <a:pt x="4" y="12"/>
                      </a:lnTo>
                      <a:lnTo>
                        <a:pt x="8" y="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763" name="Freeform 173"/>
                <p:cNvSpPr>
                  <a:spLocks/>
                </p:cNvSpPr>
                <p:nvPr/>
              </p:nvSpPr>
              <p:spPr bwMode="auto">
                <a:xfrm>
                  <a:off x="1012825" y="2595563"/>
                  <a:ext cx="12700" cy="636588"/>
                </a:xfrm>
                <a:custGeom>
                  <a:avLst/>
                  <a:gdLst>
                    <a:gd name="T0" fmla="*/ 2147483647 w 8"/>
                    <a:gd name="T1" fmla="*/ 2147483647 h 401"/>
                    <a:gd name="T2" fmla="*/ 2147483647 w 8"/>
                    <a:gd name="T3" fmla="*/ 2147483647 h 401"/>
                    <a:gd name="T4" fmla="*/ 2147483647 w 8"/>
                    <a:gd name="T5" fmla="*/ 0 h 401"/>
                    <a:gd name="T6" fmla="*/ 0 w 8"/>
                    <a:gd name="T7" fmla="*/ 0 h 401"/>
                    <a:gd name="T8" fmla="*/ 0 w 8"/>
                    <a:gd name="T9" fmla="*/ 2147483647 h 401"/>
                    <a:gd name="T10" fmla="*/ 2147483647 w 8"/>
                    <a:gd name="T11" fmla="*/ 2147483647 h 401"/>
                    <a:gd name="T12" fmla="*/ 0 w 8"/>
                    <a:gd name="T13" fmla="*/ 2147483647 h 401"/>
                    <a:gd name="T14" fmla="*/ 0 w 8"/>
                    <a:gd name="T15" fmla="*/ 2147483647 h 401"/>
                    <a:gd name="T16" fmla="*/ 2147483647 w 8"/>
                    <a:gd name="T17" fmla="*/ 2147483647 h 401"/>
                    <a:gd name="T18" fmla="*/ 2147483647 w 8"/>
                    <a:gd name="T19" fmla="*/ 2147483647 h 401"/>
                    <a:gd name="T20" fmla="*/ 2147483647 w 8"/>
                    <a:gd name="T21" fmla="*/ 2147483647 h 401"/>
                    <a:gd name="T22" fmla="*/ 2147483647 w 8"/>
                    <a:gd name="T23" fmla="*/ 2147483647 h 40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401"/>
                    <a:gd name="T38" fmla="*/ 8 w 8"/>
                    <a:gd name="T39" fmla="*/ 401 h 40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401">
                      <a:moveTo>
                        <a:pt x="4" y="394"/>
                      </a:moveTo>
                      <a:lnTo>
                        <a:pt x="8" y="398"/>
                      </a:lnTo>
                      <a:lnTo>
                        <a:pt x="8" y="0"/>
                      </a:lnTo>
                      <a:lnTo>
                        <a:pt x="0" y="0"/>
                      </a:lnTo>
                      <a:lnTo>
                        <a:pt x="0" y="398"/>
                      </a:lnTo>
                      <a:lnTo>
                        <a:pt x="4" y="401"/>
                      </a:lnTo>
                      <a:lnTo>
                        <a:pt x="0" y="398"/>
                      </a:lnTo>
                      <a:lnTo>
                        <a:pt x="0" y="401"/>
                      </a:lnTo>
                      <a:lnTo>
                        <a:pt x="4" y="401"/>
                      </a:lnTo>
                      <a:lnTo>
                        <a:pt x="8" y="401"/>
                      </a:lnTo>
                      <a:lnTo>
                        <a:pt x="8" y="398"/>
                      </a:lnTo>
                      <a:lnTo>
                        <a:pt x="4" y="394"/>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764" name="Freeform 174"/>
                <p:cNvSpPr>
                  <a:spLocks/>
                </p:cNvSpPr>
                <p:nvPr/>
              </p:nvSpPr>
              <p:spPr bwMode="auto">
                <a:xfrm>
                  <a:off x="1019175" y="3221038"/>
                  <a:ext cx="141288" cy="23813"/>
                </a:xfrm>
                <a:custGeom>
                  <a:avLst/>
                  <a:gdLst>
                    <a:gd name="T0" fmla="*/ 2147483647 w 89"/>
                    <a:gd name="T1" fmla="*/ 2147483647 h 15"/>
                    <a:gd name="T2" fmla="*/ 2147483647 w 89"/>
                    <a:gd name="T3" fmla="*/ 2147483647 h 15"/>
                    <a:gd name="T4" fmla="*/ 0 w 89"/>
                    <a:gd name="T5" fmla="*/ 0 h 15"/>
                    <a:gd name="T6" fmla="*/ 0 w 89"/>
                    <a:gd name="T7" fmla="*/ 2147483647 h 15"/>
                    <a:gd name="T8" fmla="*/ 2147483647 w 89"/>
                    <a:gd name="T9" fmla="*/ 2147483647 h 15"/>
                    <a:gd name="T10" fmla="*/ 2147483647 w 89"/>
                    <a:gd name="T11" fmla="*/ 2147483647 h 15"/>
                    <a:gd name="T12" fmla="*/ 2147483647 w 89"/>
                    <a:gd name="T13" fmla="*/ 2147483647 h 15"/>
                    <a:gd name="T14" fmla="*/ 2147483647 w 89"/>
                    <a:gd name="T15" fmla="*/ 2147483647 h 15"/>
                    <a:gd name="T16" fmla="*/ 2147483647 w 89"/>
                    <a:gd name="T17" fmla="*/ 2147483647 h 15"/>
                    <a:gd name="T18" fmla="*/ 2147483647 w 89"/>
                    <a:gd name="T19" fmla="*/ 2147483647 h 15"/>
                    <a:gd name="T20" fmla="*/ 2147483647 w 89"/>
                    <a:gd name="T21" fmla="*/ 2147483647 h 15"/>
                    <a:gd name="T22" fmla="*/ 2147483647 w 89"/>
                    <a:gd name="T23" fmla="*/ 2147483647 h 1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9"/>
                    <a:gd name="T37" fmla="*/ 0 h 15"/>
                    <a:gd name="T38" fmla="*/ 89 w 89"/>
                    <a:gd name="T39" fmla="*/ 15 h 1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9" h="15">
                      <a:moveTo>
                        <a:pt x="81" y="7"/>
                      </a:moveTo>
                      <a:lnTo>
                        <a:pt x="85" y="7"/>
                      </a:lnTo>
                      <a:lnTo>
                        <a:pt x="0" y="0"/>
                      </a:lnTo>
                      <a:lnTo>
                        <a:pt x="0" y="7"/>
                      </a:lnTo>
                      <a:lnTo>
                        <a:pt x="85" y="15"/>
                      </a:lnTo>
                      <a:lnTo>
                        <a:pt x="89" y="11"/>
                      </a:lnTo>
                      <a:lnTo>
                        <a:pt x="85" y="7"/>
                      </a:lnTo>
                      <a:lnTo>
                        <a:pt x="81" y="7"/>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765" name="Freeform 175"/>
                <p:cNvSpPr>
                  <a:spLocks/>
                </p:cNvSpPr>
                <p:nvPr/>
              </p:nvSpPr>
              <p:spPr bwMode="auto">
                <a:xfrm>
                  <a:off x="1147763" y="3221038"/>
                  <a:ext cx="50800" cy="23813"/>
                </a:xfrm>
                <a:custGeom>
                  <a:avLst/>
                  <a:gdLst>
                    <a:gd name="T0" fmla="*/ 2147483647 w 32"/>
                    <a:gd name="T1" fmla="*/ 0 h 15"/>
                    <a:gd name="T2" fmla="*/ 2147483647 w 32"/>
                    <a:gd name="T3" fmla="*/ 0 h 15"/>
                    <a:gd name="T4" fmla="*/ 0 w 32"/>
                    <a:gd name="T5" fmla="*/ 2147483647 h 15"/>
                    <a:gd name="T6" fmla="*/ 2147483647 w 32"/>
                    <a:gd name="T7" fmla="*/ 2147483647 h 15"/>
                    <a:gd name="T8" fmla="*/ 2147483647 w 32"/>
                    <a:gd name="T9" fmla="*/ 2147483647 h 15"/>
                    <a:gd name="T10" fmla="*/ 2147483647 w 32"/>
                    <a:gd name="T11" fmla="*/ 2147483647 h 15"/>
                    <a:gd name="T12" fmla="*/ 2147483647 w 32"/>
                    <a:gd name="T13" fmla="*/ 2147483647 h 15"/>
                    <a:gd name="T14" fmla="*/ 2147483647 w 32"/>
                    <a:gd name="T15" fmla="*/ 2147483647 h 15"/>
                    <a:gd name="T16" fmla="*/ 2147483647 w 32"/>
                    <a:gd name="T17" fmla="*/ 0 h 15"/>
                    <a:gd name="T18" fmla="*/ 2147483647 w 32"/>
                    <a:gd name="T19" fmla="*/ 0 h 15"/>
                    <a:gd name="T20" fmla="*/ 2147483647 w 32"/>
                    <a:gd name="T21" fmla="*/ 0 h 15"/>
                    <a:gd name="T22" fmla="*/ 2147483647 w 32"/>
                    <a:gd name="T23" fmla="*/ 0 h 1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2"/>
                    <a:gd name="T37" fmla="*/ 0 h 15"/>
                    <a:gd name="T38" fmla="*/ 32 w 32"/>
                    <a:gd name="T39" fmla="*/ 15 h 1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2" h="15">
                      <a:moveTo>
                        <a:pt x="28" y="0"/>
                      </a:moveTo>
                      <a:lnTo>
                        <a:pt x="24" y="0"/>
                      </a:lnTo>
                      <a:lnTo>
                        <a:pt x="0" y="7"/>
                      </a:lnTo>
                      <a:lnTo>
                        <a:pt x="4" y="15"/>
                      </a:lnTo>
                      <a:lnTo>
                        <a:pt x="28" y="7"/>
                      </a:lnTo>
                      <a:lnTo>
                        <a:pt x="32" y="4"/>
                      </a:lnTo>
                      <a:lnTo>
                        <a:pt x="32" y="0"/>
                      </a:lnTo>
                      <a:lnTo>
                        <a:pt x="28" y="0"/>
                      </a:lnTo>
                      <a:lnTo>
                        <a:pt x="24" y="0"/>
                      </a:lnTo>
                      <a:lnTo>
                        <a:pt x="28"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766" name="Freeform 176"/>
                <p:cNvSpPr>
                  <a:spLocks/>
                </p:cNvSpPr>
                <p:nvPr/>
              </p:nvSpPr>
              <p:spPr bwMode="auto">
                <a:xfrm>
                  <a:off x="1192213" y="3208338"/>
                  <a:ext cx="96838" cy="23813"/>
                </a:xfrm>
                <a:custGeom>
                  <a:avLst/>
                  <a:gdLst>
                    <a:gd name="T0" fmla="*/ 2147483647 w 61"/>
                    <a:gd name="T1" fmla="*/ 0 h 15"/>
                    <a:gd name="T2" fmla="*/ 2147483647 w 61"/>
                    <a:gd name="T3" fmla="*/ 0 h 15"/>
                    <a:gd name="T4" fmla="*/ 2147483647 w 61"/>
                    <a:gd name="T5" fmla="*/ 0 h 15"/>
                    <a:gd name="T6" fmla="*/ 2147483647 w 61"/>
                    <a:gd name="T7" fmla="*/ 2147483647 h 15"/>
                    <a:gd name="T8" fmla="*/ 2147483647 w 61"/>
                    <a:gd name="T9" fmla="*/ 2147483647 h 15"/>
                    <a:gd name="T10" fmla="*/ 2147483647 w 61"/>
                    <a:gd name="T11" fmla="*/ 2147483647 h 15"/>
                    <a:gd name="T12" fmla="*/ 2147483647 w 61"/>
                    <a:gd name="T13" fmla="*/ 2147483647 h 15"/>
                    <a:gd name="T14" fmla="*/ 2147483647 w 61"/>
                    <a:gd name="T15" fmla="*/ 2147483647 h 15"/>
                    <a:gd name="T16" fmla="*/ 0 w 61"/>
                    <a:gd name="T17" fmla="*/ 2147483647 h 15"/>
                    <a:gd name="T18" fmla="*/ 0 w 61"/>
                    <a:gd name="T19" fmla="*/ 2147483647 h 15"/>
                    <a:gd name="T20" fmla="*/ 0 w 61"/>
                    <a:gd name="T21" fmla="*/ 2147483647 h 15"/>
                    <a:gd name="T22" fmla="*/ 0 w 61"/>
                    <a:gd name="T23" fmla="*/ 2147483647 h 15"/>
                    <a:gd name="T24" fmla="*/ 2147483647 w 61"/>
                    <a:gd name="T25" fmla="*/ 2147483647 h 15"/>
                    <a:gd name="T26" fmla="*/ 2147483647 w 61"/>
                    <a:gd name="T27" fmla="*/ 2147483647 h 15"/>
                    <a:gd name="T28" fmla="*/ 2147483647 w 61"/>
                    <a:gd name="T29" fmla="*/ 2147483647 h 15"/>
                    <a:gd name="T30" fmla="*/ 2147483647 w 61"/>
                    <a:gd name="T31" fmla="*/ 2147483647 h 15"/>
                    <a:gd name="T32" fmla="*/ 2147483647 w 61"/>
                    <a:gd name="T33" fmla="*/ 2147483647 h 15"/>
                    <a:gd name="T34" fmla="*/ 2147483647 w 61"/>
                    <a:gd name="T35" fmla="*/ 2147483647 h 15"/>
                    <a:gd name="T36" fmla="*/ 2147483647 w 61"/>
                    <a:gd name="T37" fmla="*/ 2147483647 h 15"/>
                    <a:gd name="T38" fmla="*/ 2147483647 w 61"/>
                    <a:gd name="T39" fmla="*/ 2147483647 h 15"/>
                    <a:gd name="T40" fmla="*/ 2147483647 w 61"/>
                    <a:gd name="T41" fmla="*/ 0 h 1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61"/>
                    <a:gd name="T64" fmla="*/ 0 h 15"/>
                    <a:gd name="T65" fmla="*/ 61 w 61"/>
                    <a:gd name="T66" fmla="*/ 15 h 1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61" h="15">
                      <a:moveTo>
                        <a:pt x="57" y="0"/>
                      </a:moveTo>
                      <a:lnTo>
                        <a:pt x="57" y="0"/>
                      </a:lnTo>
                      <a:lnTo>
                        <a:pt x="45" y="0"/>
                      </a:lnTo>
                      <a:lnTo>
                        <a:pt x="37" y="4"/>
                      </a:lnTo>
                      <a:lnTo>
                        <a:pt x="25" y="4"/>
                      </a:lnTo>
                      <a:lnTo>
                        <a:pt x="16" y="8"/>
                      </a:lnTo>
                      <a:lnTo>
                        <a:pt x="12" y="8"/>
                      </a:lnTo>
                      <a:lnTo>
                        <a:pt x="4" y="8"/>
                      </a:lnTo>
                      <a:lnTo>
                        <a:pt x="0" y="8"/>
                      </a:lnTo>
                      <a:lnTo>
                        <a:pt x="0" y="15"/>
                      </a:lnTo>
                      <a:lnTo>
                        <a:pt x="4" y="15"/>
                      </a:lnTo>
                      <a:lnTo>
                        <a:pt x="12" y="15"/>
                      </a:lnTo>
                      <a:lnTo>
                        <a:pt x="16" y="15"/>
                      </a:lnTo>
                      <a:lnTo>
                        <a:pt x="29" y="15"/>
                      </a:lnTo>
                      <a:lnTo>
                        <a:pt x="37" y="12"/>
                      </a:lnTo>
                      <a:lnTo>
                        <a:pt x="49" y="12"/>
                      </a:lnTo>
                      <a:lnTo>
                        <a:pt x="61" y="8"/>
                      </a:lnTo>
                      <a:lnTo>
                        <a:pt x="57"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767" name="Freeform 177"/>
                <p:cNvSpPr>
                  <a:spLocks/>
                </p:cNvSpPr>
                <p:nvPr/>
              </p:nvSpPr>
              <p:spPr bwMode="auto">
                <a:xfrm>
                  <a:off x="1282700" y="3170238"/>
                  <a:ext cx="52388" cy="50800"/>
                </a:xfrm>
                <a:custGeom>
                  <a:avLst/>
                  <a:gdLst>
                    <a:gd name="T0" fmla="*/ 2147483647 w 33"/>
                    <a:gd name="T1" fmla="*/ 2147483647 h 32"/>
                    <a:gd name="T2" fmla="*/ 2147483647 w 33"/>
                    <a:gd name="T3" fmla="*/ 2147483647 h 32"/>
                    <a:gd name="T4" fmla="*/ 2147483647 w 33"/>
                    <a:gd name="T5" fmla="*/ 2147483647 h 32"/>
                    <a:gd name="T6" fmla="*/ 2147483647 w 33"/>
                    <a:gd name="T7" fmla="*/ 2147483647 h 32"/>
                    <a:gd name="T8" fmla="*/ 2147483647 w 33"/>
                    <a:gd name="T9" fmla="*/ 2147483647 h 32"/>
                    <a:gd name="T10" fmla="*/ 2147483647 w 33"/>
                    <a:gd name="T11" fmla="*/ 2147483647 h 32"/>
                    <a:gd name="T12" fmla="*/ 2147483647 w 33"/>
                    <a:gd name="T13" fmla="*/ 2147483647 h 32"/>
                    <a:gd name="T14" fmla="*/ 2147483647 w 33"/>
                    <a:gd name="T15" fmla="*/ 2147483647 h 32"/>
                    <a:gd name="T16" fmla="*/ 2147483647 w 33"/>
                    <a:gd name="T17" fmla="*/ 2147483647 h 32"/>
                    <a:gd name="T18" fmla="*/ 0 w 33"/>
                    <a:gd name="T19" fmla="*/ 2147483647 h 32"/>
                    <a:gd name="T20" fmla="*/ 2147483647 w 33"/>
                    <a:gd name="T21" fmla="*/ 2147483647 h 32"/>
                    <a:gd name="T22" fmla="*/ 2147483647 w 33"/>
                    <a:gd name="T23" fmla="*/ 2147483647 h 32"/>
                    <a:gd name="T24" fmla="*/ 2147483647 w 33"/>
                    <a:gd name="T25" fmla="*/ 2147483647 h 32"/>
                    <a:gd name="T26" fmla="*/ 2147483647 w 33"/>
                    <a:gd name="T27" fmla="*/ 2147483647 h 32"/>
                    <a:gd name="T28" fmla="*/ 2147483647 w 33"/>
                    <a:gd name="T29" fmla="*/ 2147483647 h 32"/>
                    <a:gd name="T30" fmla="*/ 2147483647 w 33"/>
                    <a:gd name="T31" fmla="*/ 2147483647 h 32"/>
                    <a:gd name="T32" fmla="*/ 2147483647 w 33"/>
                    <a:gd name="T33" fmla="*/ 2147483647 h 32"/>
                    <a:gd name="T34" fmla="*/ 2147483647 w 33"/>
                    <a:gd name="T35" fmla="*/ 2147483647 h 32"/>
                    <a:gd name="T36" fmla="*/ 2147483647 w 33"/>
                    <a:gd name="T37" fmla="*/ 2147483647 h 32"/>
                    <a:gd name="T38" fmla="*/ 2147483647 w 33"/>
                    <a:gd name="T39" fmla="*/ 2147483647 h 32"/>
                    <a:gd name="T40" fmla="*/ 2147483647 w 33"/>
                    <a:gd name="T41" fmla="*/ 2147483647 h 32"/>
                    <a:gd name="T42" fmla="*/ 2147483647 w 33"/>
                    <a:gd name="T43" fmla="*/ 2147483647 h 32"/>
                    <a:gd name="T44" fmla="*/ 2147483647 w 33"/>
                    <a:gd name="T45" fmla="*/ 0 h 32"/>
                    <a:gd name="T46" fmla="*/ 2147483647 w 33"/>
                    <a:gd name="T47" fmla="*/ 0 h 32"/>
                    <a:gd name="T48" fmla="*/ 2147483647 w 33"/>
                    <a:gd name="T49" fmla="*/ 2147483647 h 32"/>
                    <a:gd name="T50" fmla="*/ 2147483647 w 33"/>
                    <a:gd name="T51" fmla="*/ 2147483647 h 32"/>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33"/>
                    <a:gd name="T79" fmla="*/ 0 h 32"/>
                    <a:gd name="T80" fmla="*/ 33 w 33"/>
                    <a:gd name="T81" fmla="*/ 32 h 32"/>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33" h="32">
                      <a:moveTo>
                        <a:pt x="24" y="4"/>
                      </a:moveTo>
                      <a:lnTo>
                        <a:pt x="24" y="4"/>
                      </a:lnTo>
                      <a:lnTo>
                        <a:pt x="20" y="8"/>
                      </a:lnTo>
                      <a:lnTo>
                        <a:pt x="16" y="12"/>
                      </a:lnTo>
                      <a:lnTo>
                        <a:pt x="12" y="16"/>
                      </a:lnTo>
                      <a:lnTo>
                        <a:pt x="4" y="20"/>
                      </a:lnTo>
                      <a:lnTo>
                        <a:pt x="0" y="24"/>
                      </a:lnTo>
                      <a:lnTo>
                        <a:pt x="4" y="32"/>
                      </a:lnTo>
                      <a:lnTo>
                        <a:pt x="12" y="28"/>
                      </a:lnTo>
                      <a:lnTo>
                        <a:pt x="16" y="24"/>
                      </a:lnTo>
                      <a:lnTo>
                        <a:pt x="20" y="20"/>
                      </a:lnTo>
                      <a:lnTo>
                        <a:pt x="24" y="16"/>
                      </a:lnTo>
                      <a:lnTo>
                        <a:pt x="28" y="12"/>
                      </a:lnTo>
                      <a:lnTo>
                        <a:pt x="33" y="8"/>
                      </a:lnTo>
                      <a:lnTo>
                        <a:pt x="28" y="8"/>
                      </a:lnTo>
                      <a:lnTo>
                        <a:pt x="33" y="8"/>
                      </a:lnTo>
                      <a:lnTo>
                        <a:pt x="33" y="4"/>
                      </a:lnTo>
                      <a:lnTo>
                        <a:pt x="28" y="0"/>
                      </a:lnTo>
                      <a:lnTo>
                        <a:pt x="24" y="0"/>
                      </a:lnTo>
                      <a:lnTo>
                        <a:pt x="24" y="4"/>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768" name="Freeform 178"/>
                <p:cNvSpPr>
                  <a:spLocks/>
                </p:cNvSpPr>
                <p:nvPr/>
              </p:nvSpPr>
              <p:spPr bwMode="auto">
                <a:xfrm>
                  <a:off x="1320800" y="3151188"/>
                  <a:ext cx="39688" cy="31750"/>
                </a:xfrm>
                <a:custGeom>
                  <a:avLst/>
                  <a:gdLst>
                    <a:gd name="T0" fmla="*/ 2147483647 w 25"/>
                    <a:gd name="T1" fmla="*/ 2147483647 h 20"/>
                    <a:gd name="T2" fmla="*/ 2147483647 w 25"/>
                    <a:gd name="T3" fmla="*/ 0 h 20"/>
                    <a:gd name="T4" fmla="*/ 0 w 25"/>
                    <a:gd name="T5" fmla="*/ 2147483647 h 20"/>
                    <a:gd name="T6" fmla="*/ 2147483647 w 25"/>
                    <a:gd name="T7" fmla="*/ 2147483647 h 20"/>
                    <a:gd name="T8" fmla="*/ 2147483647 w 25"/>
                    <a:gd name="T9" fmla="*/ 2147483647 h 20"/>
                    <a:gd name="T10" fmla="*/ 2147483647 w 25"/>
                    <a:gd name="T11" fmla="*/ 2147483647 h 20"/>
                    <a:gd name="T12" fmla="*/ 2147483647 w 25"/>
                    <a:gd name="T13" fmla="*/ 2147483647 h 20"/>
                    <a:gd name="T14" fmla="*/ 2147483647 w 25"/>
                    <a:gd name="T15" fmla="*/ 2147483647 h 20"/>
                    <a:gd name="T16" fmla="*/ 2147483647 w 25"/>
                    <a:gd name="T17" fmla="*/ 0 h 20"/>
                    <a:gd name="T18" fmla="*/ 2147483647 w 25"/>
                    <a:gd name="T19" fmla="*/ 0 h 20"/>
                    <a:gd name="T20" fmla="*/ 2147483647 w 25"/>
                    <a:gd name="T21" fmla="*/ 0 h 20"/>
                    <a:gd name="T22" fmla="*/ 2147483647 w 25"/>
                    <a:gd name="T23" fmla="*/ 2147483647 h 2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5"/>
                    <a:gd name="T37" fmla="*/ 0 h 20"/>
                    <a:gd name="T38" fmla="*/ 25 w 25"/>
                    <a:gd name="T39" fmla="*/ 20 h 2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5" h="20">
                      <a:moveTo>
                        <a:pt x="17" y="4"/>
                      </a:moveTo>
                      <a:lnTo>
                        <a:pt x="21" y="0"/>
                      </a:lnTo>
                      <a:lnTo>
                        <a:pt x="0" y="16"/>
                      </a:lnTo>
                      <a:lnTo>
                        <a:pt x="4" y="20"/>
                      </a:lnTo>
                      <a:lnTo>
                        <a:pt x="25" y="8"/>
                      </a:lnTo>
                      <a:lnTo>
                        <a:pt x="25" y="4"/>
                      </a:lnTo>
                      <a:lnTo>
                        <a:pt x="25" y="8"/>
                      </a:lnTo>
                      <a:lnTo>
                        <a:pt x="25" y="4"/>
                      </a:lnTo>
                      <a:lnTo>
                        <a:pt x="25" y="0"/>
                      </a:lnTo>
                      <a:lnTo>
                        <a:pt x="21" y="0"/>
                      </a:lnTo>
                      <a:lnTo>
                        <a:pt x="17" y="4"/>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769" name="Freeform 179"/>
                <p:cNvSpPr>
                  <a:spLocks/>
                </p:cNvSpPr>
                <p:nvPr/>
              </p:nvSpPr>
              <p:spPr bwMode="auto">
                <a:xfrm>
                  <a:off x="1347788" y="3114675"/>
                  <a:ext cx="12700" cy="42863"/>
                </a:xfrm>
                <a:custGeom>
                  <a:avLst/>
                  <a:gdLst>
                    <a:gd name="T0" fmla="*/ 0 w 8"/>
                    <a:gd name="T1" fmla="*/ 2147483647 h 27"/>
                    <a:gd name="T2" fmla="*/ 0 w 8"/>
                    <a:gd name="T3" fmla="*/ 2147483647 h 27"/>
                    <a:gd name="T4" fmla="*/ 0 w 8"/>
                    <a:gd name="T5" fmla="*/ 2147483647 h 27"/>
                    <a:gd name="T6" fmla="*/ 2147483647 w 8"/>
                    <a:gd name="T7" fmla="*/ 2147483647 h 27"/>
                    <a:gd name="T8" fmla="*/ 2147483647 w 8"/>
                    <a:gd name="T9" fmla="*/ 2147483647 h 27"/>
                    <a:gd name="T10" fmla="*/ 2147483647 w 8"/>
                    <a:gd name="T11" fmla="*/ 0 h 27"/>
                    <a:gd name="T12" fmla="*/ 2147483647 w 8"/>
                    <a:gd name="T13" fmla="*/ 2147483647 h 27"/>
                    <a:gd name="T14" fmla="*/ 2147483647 w 8"/>
                    <a:gd name="T15" fmla="*/ 0 h 27"/>
                    <a:gd name="T16" fmla="*/ 2147483647 w 8"/>
                    <a:gd name="T17" fmla="*/ 0 h 27"/>
                    <a:gd name="T18" fmla="*/ 0 w 8"/>
                    <a:gd name="T19" fmla="*/ 0 h 27"/>
                    <a:gd name="T20" fmla="*/ 0 w 8"/>
                    <a:gd name="T21" fmla="*/ 2147483647 h 27"/>
                    <a:gd name="T22" fmla="*/ 0 w 8"/>
                    <a:gd name="T23" fmla="*/ 2147483647 h 2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27"/>
                    <a:gd name="T38" fmla="*/ 8 w 8"/>
                    <a:gd name="T39" fmla="*/ 27 h 2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27">
                      <a:moveTo>
                        <a:pt x="0" y="4"/>
                      </a:moveTo>
                      <a:lnTo>
                        <a:pt x="0" y="4"/>
                      </a:lnTo>
                      <a:lnTo>
                        <a:pt x="0" y="27"/>
                      </a:lnTo>
                      <a:lnTo>
                        <a:pt x="8" y="27"/>
                      </a:lnTo>
                      <a:lnTo>
                        <a:pt x="8" y="4"/>
                      </a:lnTo>
                      <a:lnTo>
                        <a:pt x="8" y="0"/>
                      </a:lnTo>
                      <a:lnTo>
                        <a:pt x="8" y="4"/>
                      </a:lnTo>
                      <a:lnTo>
                        <a:pt x="8" y="0"/>
                      </a:lnTo>
                      <a:lnTo>
                        <a:pt x="4" y="0"/>
                      </a:lnTo>
                      <a:lnTo>
                        <a:pt x="0" y="0"/>
                      </a:lnTo>
                      <a:lnTo>
                        <a:pt x="0" y="4"/>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770" name="Freeform 180"/>
                <p:cNvSpPr>
                  <a:spLocks/>
                </p:cNvSpPr>
                <p:nvPr/>
              </p:nvSpPr>
              <p:spPr bwMode="auto">
                <a:xfrm>
                  <a:off x="1057275" y="2582863"/>
                  <a:ext cx="303213" cy="538163"/>
                </a:xfrm>
                <a:custGeom>
                  <a:avLst/>
                  <a:gdLst>
                    <a:gd name="T0" fmla="*/ 2147483647 w 191"/>
                    <a:gd name="T1" fmla="*/ 2147483647 h 339"/>
                    <a:gd name="T2" fmla="*/ 0 w 191"/>
                    <a:gd name="T3" fmla="*/ 2147483647 h 339"/>
                    <a:gd name="T4" fmla="*/ 2147483647 w 191"/>
                    <a:gd name="T5" fmla="*/ 2147483647 h 339"/>
                    <a:gd name="T6" fmla="*/ 2147483647 w 191"/>
                    <a:gd name="T7" fmla="*/ 2147483647 h 339"/>
                    <a:gd name="T8" fmla="*/ 2147483647 w 191"/>
                    <a:gd name="T9" fmla="*/ 0 h 339"/>
                    <a:gd name="T10" fmla="*/ 2147483647 w 191"/>
                    <a:gd name="T11" fmla="*/ 0 h 339"/>
                    <a:gd name="T12" fmla="*/ 2147483647 w 191"/>
                    <a:gd name="T13" fmla="*/ 0 h 339"/>
                    <a:gd name="T14" fmla="*/ 2147483647 w 191"/>
                    <a:gd name="T15" fmla="*/ 0 h 339"/>
                    <a:gd name="T16" fmla="*/ 0 w 191"/>
                    <a:gd name="T17" fmla="*/ 0 h 339"/>
                    <a:gd name="T18" fmla="*/ 0 w 191"/>
                    <a:gd name="T19" fmla="*/ 0 h 339"/>
                    <a:gd name="T20" fmla="*/ 0 w 191"/>
                    <a:gd name="T21" fmla="*/ 2147483647 h 339"/>
                    <a:gd name="T22" fmla="*/ 2147483647 w 191"/>
                    <a:gd name="T23" fmla="*/ 2147483647 h 33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91"/>
                    <a:gd name="T37" fmla="*/ 0 h 339"/>
                    <a:gd name="T38" fmla="*/ 191 w 191"/>
                    <a:gd name="T39" fmla="*/ 339 h 33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91" h="339">
                      <a:moveTo>
                        <a:pt x="4" y="8"/>
                      </a:moveTo>
                      <a:lnTo>
                        <a:pt x="0" y="4"/>
                      </a:lnTo>
                      <a:lnTo>
                        <a:pt x="183" y="339"/>
                      </a:lnTo>
                      <a:lnTo>
                        <a:pt x="191" y="335"/>
                      </a:lnTo>
                      <a:lnTo>
                        <a:pt x="8" y="0"/>
                      </a:lnTo>
                      <a:lnTo>
                        <a:pt x="4" y="0"/>
                      </a:lnTo>
                      <a:lnTo>
                        <a:pt x="8" y="0"/>
                      </a:lnTo>
                      <a:lnTo>
                        <a:pt x="4" y="0"/>
                      </a:lnTo>
                      <a:lnTo>
                        <a:pt x="0" y="0"/>
                      </a:lnTo>
                      <a:lnTo>
                        <a:pt x="0" y="4"/>
                      </a:lnTo>
                      <a:lnTo>
                        <a:pt x="4" y="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771" name="Freeform 181"/>
                <p:cNvSpPr>
                  <a:spLocks/>
                </p:cNvSpPr>
                <p:nvPr/>
              </p:nvSpPr>
              <p:spPr bwMode="auto">
                <a:xfrm>
                  <a:off x="1063625" y="2563813"/>
                  <a:ext cx="84138" cy="638175"/>
                </a:xfrm>
                <a:custGeom>
                  <a:avLst/>
                  <a:gdLst>
                    <a:gd name="T0" fmla="*/ 2147483647 w 53"/>
                    <a:gd name="T1" fmla="*/ 2147483647 h 402"/>
                    <a:gd name="T2" fmla="*/ 2147483647 w 53"/>
                    <a:gd name="T3" fmla="*/ 0 h 402"/>
                    <a:gd name="T4" fmla="*/ 0 w 53"/>
                    <a:gd name="T5" fmla="*/ 2147483647 h 402"/>
                    <a:gd name="T6" fmla="*/ 0 w 53"/>
                    <a:gd name="T7" fmla="*/ 2147483647 h 402"/>
                    <a:gd name="T8" fmla="*/ 2147483647 w 53"/>
                    <a:gd name="T9" fmla="*/ 2147483647 h 402"/>
                    <a:gd name="T10" fmla="*/ 2147483647 w 53"/>
                    <a:gd name="T11" fmla="*/ 2147483647 h 402"/>
                    <a:gd name="T12" fmla="*/ 0 60000 65536"/>
                    <a:gd name="T13" fmla="*/ 0 60000 65536"/>
                    <a:gd name="T14" fmla="*/ 0 60000 65536"/>
                    <a:gd name="T15" fmla="*/ 0 60000 65536"/>
                    <a:gd name="T16" fmla="*/ 0 60000 65536"/>
                    <a:gd name="T17" fmla="*/ 0 60000 65536"/>
                    <a:gd name="T18" fmla="*/ 0 w 53"/>
                    <a:gd name="T19" fmla="*/ 0 h 402"/>
                    <a:gd name="T20" fmla="*/ 53 w 53"/>
                    <a:gd name="T21" fmla="*/ 402 h 402"/>
                  </a:gdLst>
                  <a:ahLst/>
                  <a:cxnLst>
                    <a:cxn ang="T12">
                      <a:pos x="T0" y="T1"/>
                    </a:cxn>
                    <a:cxn ang="T13">
                      <a:pos x="T2" y="T3"/>
                    </a:cxn>
                    <a:cxn ang="T14">
                      <a:pos x="T4" y="T5"/>
                    </a:cxn>
                    <a:cxn ang="T15">
                      <a:pos x="T6" y="T7"/>
                    </a:cxn>
                    <a:cxn ang="T16">
                      <a:pos x="T8" y="T9"/>
                    </a:cxn>
                    <a:cxn ang="T17">
                      <a:pos x="T10" y="T11"/>
                    </a:cxn>
                  </a:cxnLst>
                  <a:rect l="T18" t="T19" r="T20" b="T21"/>
                  <a:pathLst>
                    <a:path w="53" h="402">
                      <a:moveTo>
                        <a:pt x="53" y="402"/>
                      </a:moveTo>
                      <a:lnTo>
                        <a:pt x="53" y="0"/>
                      </a:lnTo>
                      <a:lnTo>
                        <a:pt x="0" y="16"/>
                      </a:lnTo>
                      <a:lnTo>
                        <a:pt x="0" y="398"/>
                      </a:lnTo>
                      <a:lnTo>
                        <a:pt x="53" y="402"/>
                      </a:lnTo>
                      <a:close/>
                    </a:path>
                  </a:pathLst>
                </a:custGeom>
                <a:solidFill>
                  <a:srgbClr val="999999"/>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772" name="Freeform 182"/>
                <p:cNvSpPr>
                  <a:spLocks/>
                </p:cNvSpPr>
                <p:nvPr/>
              </p:nvSpPr>
              <p:spPr bwMode="auto">
                <a:xfrm>
                  <a:off x="1141413" y="2559050"/>
                  <a:ext cx="12700" cy="642938"/>
                </a:xfrm>
                <a:custGeom>
                  <a:avLst/>
                  <a:gdLst>
                    <a:gd name="T0" fmla="*/ 2147483647 w 8"/>
                    <a:gd name="T1" fmla="*/ 2147483647 h 405"/>
                    <a:gd name="T2" fmla="*/ 0 w 8"/>
                    <a:gd name="T3" fmla="*/ 2147483647 h 405"/>
                    <a:gd name="T4" fmla="*/ 0 w 8"/>
                    <a:gd name="T5" fmla="*/ 2147483647 h 405"/>
                    <a:gd name="T6" fmla="*/ 2147483647 w 8"/>
                    <a:gd name="T7" fmla="*/ 2147483647 h 405"/>
                    <a:gd name="T8" fmla="*/ 2147483647 w 8"/>
                    <a:gd name="T9" fmla="*/ 2147483647 h 405"/>
                    <a:gd name="T10" fmla="*/ 2147483647 w 8"/>
                    <a:gd name="T11" fmla="*/ 0 h 405"/>
                    <a:gd name="T12" fmla="*/ 2147483647 w 8"/>
                    <a:gd name="T13" fmla="*/ 2147483647 h 405"/>
                    <a:gd name="T14" fmla="*/ 2147483647 w 8"/>
                    <a:gd name="T15" fmla="*/ 0 h 405"/>
                    <a:gd name="T16" fmla="*/ 2147483647 w 8"/>
                    <a:gd name="T17" fmla="*/ 0 h 405"/>
                    <a:gd name="T18" fmla="*/ 0 w 8"/>
                    <a:gd name="T19" fmla="*/ 0 h 405"/>
                    <a:gd name="T20" fmla="*/ 0 w 8"/>
                    <a:gd name="T21" fmla="*/ 2147483647 h 405"/>
                    <a:gd name="T22" fmla="*/ 2147483647 w 8"/>
                    <a:gd name="T23" fmla="*/ 2147483647 h 40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405"/>
                    <a:gd name="T38" fmla="*/ 8 w 8"/>
                    <a:gd name="T39" fmla="*/ 405 h 40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405">
                      <a:moveTo>
                        <a:pt x="8" y="7"/>
                      </a:moveTo>
                      <a:lnTo>
                        <a:pt x="0" y="3"/>
                      </a:lnTo>
                      <a:lnTo>
                        <a:pt x="0" y="405"/>
                      </a:lnTo>
                      <a:lnTo>
                        <a:pt x="8" y="405"/>
                      </a:lnTo>
                      <a:lnTo>
                        <a:pt x="8" y="3"/>
                      </a:lnTo>
                      <a:lnTo>
                        <a:pt x="4" y="0"/>
                      </a:lnTo>
                      <a:lnTo>
                        <a:pt x="8" y="3"/>
                      </a:lnTo>
                      <a:lnTo>
                        <a:pt x="8" y="0"/>
                      </a:lnTo>
                      <a:lnTo>
                        <a:pt x="4" y="0"/>
                      </a:lnTo>
                      <a:lnTo>
                        <a:pt x="0" y="0"/>
                      </a:lnTo>
                      <a:lnTo>
                        <a:pt x="0" y="3"/>
                      </a:lnTo>
                      <a:lnTo>
                        <a:pt x="8" y="7"/>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773" name="Freeform 183"/>
                <p:cNvSpPr>
                  <a:spLocks/>
                </p:cNvSpPr>
                <p:nvPr/>
              </p:nvSpPr>
              <p:spPr bwMode="auto">
                <a:xfrm>
                  <a:off x="1057275" y="2559050"/>
                  <a:ext cx="96838" cy="36513"/>
                </a:xfrm>
                <a:custGeom>
                  <a:avLst/>
                  <a:gdLst>
                    <a:gd name="T0" fmla="*/ 2147483647 w 61"/>
                    <a:gd name="T1" fmla="*/ 2147483647 h 23"/>
                    <a:gd name="T2" fmla="*/ 2147483647 w 61"/>
                    <a:gd name="T3" fmla="*/ 2147483647 h 23"/>
                    <a:gd name="T4" fmla="*/ 2147483647 w 61"/>
                    <a:gd name="T5" fmla="*/ 2147483647 h 23"/>
                    <a:gd name="T6" fmla="*/ 2147483647 w 61"/>
                    <a:gd name="T7" fmla="*/ 0 h 23"/>
                    <a:gd name="T8" fmla="*/ 2147483647 w 61"/>
                    <a:gd name="T9" fmla="*/ 2147483647 h 23"/>
                    <a:gd name="T10" fmla="*/ 0 w 61"/>
                    <a:gd name="T11" fmla="*/ 2147483647 h 23"/>
                    <a:gd name="T12" fmla="*/ 2147483647 w 61"/>
                    <a:gd name="T13" fmla="*/ 2147483647 h 23"/>
                    <a:gd name="T14" fmla="*/ 0 w 61"/>
                    <a:gd name="T15" fmla="*/ 2147483647 h 23"/>
                    <a:gd name="T16" fmla="*/ 0 w 61"/>
                    <a:gd name="T17" fmla="*/ 2147483647 h 23"/>
                    <a:gd name="T18" fmla="*/ 0 w 61"/>
                    <a:gd name="T19" fmla="*/ 2147483647 h 23"/>
                    <a:gd name="T20" fmla="*/ 2147483647 w 61"/>
                    <a:gd name="T21" fmla="*/ 2147483647 h 23"/>
                    <a:gd name="T22" fmla="*/ 2147483647 w 61"/>
                    <a:gd name="T23" fmla="*/ 2147483647 h 2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61"/>
                    <a:gd name="T37" fmla="*/ 0 h 23"/>
                    <a:gd name="T38" fmla="*/ 61 w 61"/>
                    <a:gd name="T39" fmla="*/ 23 h 2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61" h="23">
                      <a:moveTo>
                        <a:pt x="8" y="19"/>
                      </a:moveTo>
                      <a:lnTo>
                        <a:pt x="4" y="23"/>
                      </a:lnTo>
                      <a:lnTo>
                        <a:pt x="61" y="7"/>
                      </a:lnTo>
                      <a:lnTo>
                        <a:pt x="57" y="0"/>
                      </a:lnTo>
                      <a:lnTo>
                        <a:pt x="4" y="15"/>
                      </a:lnTo>
                      <a:lnTo>
                        <a:pt x="0" y="19"/>
                      </a:lnTo>
                      <a:lnTo>
                        <a:pt x="4" y="15"/>
                      </a:lnTo>
                      <a:lnTo>
                        <a:pt x="0" y="15"/>
                      </a:lnTo>
                      <a:lnTo>
                        <a:pt x="0" y="19"/>
                      </a:lnTo>
                      <a:lnTo>
                        <a:pt x="0" y="23"/>
                      </a:lnTo>
                      <a:lnTo>
                        <a:pt x="4" y="23"/>
                      </a:lnTo>
                      <a:lnTo>
                        <a:pt x="8" y="19"/>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774" name="Freeform 184"/>
                <p:cNvSpPr>
                  <a:spLocks/>
                </p:cNvSpPr>
                <p:nvPr/>
              </p:nvSpPr>
              <p:spPr bwMode="auto">
                <a:xfrm>
                  <a:off x="1057275" y="2589213"/>
                  <a:ext cx="12700" cy="612775"/>
                </a:xfrm>
                <a:custGeom>
                  <a:avLst/>
                  <a:gdLst>
                    <a:gd name="T0" fmla="*/ 2147483647 w 8"/>
                    <a:gd name="T1" fmla="*/ 2147483647 h 386"/>
                    <a:gd name="T2" fmla="*/ 2147483647 w 8"/>
                    <a:gd name="T3" fmla="*/ 2147483647 h 386"/>
                    <a:gd name="T4" fmla="*/ 2147483647 w 8"/>
                    <a:gd name="T5" fmla="*/ 0 h 386"/>
                    <a:gd name="T6" fmla="*/ 0 w 8"/>
                    <a:gd name="T7" fmla="*/ 0 h 386"/>
                    <a:gd name="T8" fmla="*/ 0 w 8"/>
                    <a:gd name="T9" fmla="*/ 2147483647 h 386"/>
                    <a:gd name="T10" fmla="*/ 2147483647 w 8"/>
                    <a:gd name="T11" fmla="*/ 2147483647 h 386"/>
                    <a:gd name="T12" fmla="*/ 0 w 8"/>
                    <a:gd name="T13" fmla="*/ 2147483647 h 386"/>
                    <a:gd name="T14" fmla="*/ 0 w 8"/>
                    <a:gd name="T15" fmla="*/ 2147483647 h 386"/>
                    <a:gd name="T16" fmla="*/ 2147483647 w 8"/>
                    <a:gd name="T17" fmla="*/ 2147483647 h 386"/>
                    <a:gd name="T18" fmla="*/ 2147483647 w 8"/>
                    <a:gd name="T19" fmla="*/ 2147483647 h 386"/>
                    <a:gd name="T20" fmla="*/ 2147483647 w 8"/>
                    <a:gd name="T21" fmla="*/ 2147483647 h 386"/>
                    <a:gd name="T22" fmla="*/ 2147483647 w 8"/>
                    <a:gd name="T23" fmla="*/ 2147483647 h 38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386"/>
                    <a:gd name="T38" fmla="*/ 8 w 8"/>
                    <a:gd name="T39" fmla="*/ 386 h 38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386">
                      <a:moveTo>
                        <a:pt x="4" y="378"/>
                      </a:moveTo>
                      <a:lnTo>
                        <a:pt x="8" y="382"/>
                      </a:lnTo>
                      <a:lnTo>
                        <a:pt x="8" y="0"/>
                      </a:lnTo>
                      <a:lnTo>
                        <a:pt x="0" y="0"/>
                      </a:lnTo>
                      <a:lnTo>
                        <a:pt x="0" y="382"/>
                      </a:lnTo>
                      <a:lnTo>
                        <a:pt x="4" y="386"/>
                      </a:lnTo>
                      <a:lnTo>
                        <a:pt x="0" y="382"/>
                      </a:lnTo>
                      <a:lnTo>
                        <a:pt x="0" y="386"/>
                      </a:lnTo>
                      <a:lnTo>
                        <a:pt x="4" y="386"/>
                      </a:lnTo>
                      <a:lnTo>
                        <a:pt x="8" y="386"/>
                      </a:lnTo>
                      <a:lnTo>
                        <a:pt x="8" y="382"/>
                      </a:lnTo>
                      <a:lnTo>
                        <a:pt x="4" y="37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775" name="Freeform 185"/>
                <p:cNvSpPr>
                  <a:spLocks/>
                </p:cNvSpPr>
                <p:nvPr/>
              </p:nvSpPr>
              <p:spPr bwMode="auto">
                <a:xfrm>
                  <a:off x="1063625" y="3189288"/>
                  <a:ext cx="90488" cy="25400"/>
                </a:xfrm>
                <a:custGeom>
                  <a:avLst/>
                  <a:gdLst>
                    <a:gd name="T0" fmla="*/ 2147483647 w 57"/>
                    <a:gd name="T1" fmla="*/ 2147483647 h 16"/>
                    <a:gd name="T2" fmla="*/ 2147483647 w 57"/>
                    <a:gd name="T3" fmla="*/ 2147483647 h 16"/>
                    <a:gd name="T4" fmla="*/ 0 w 57"/>
                    <a:gd name="T5" fmla="*/ 0 h 16"/>
                    <a:gd name="T6" fmla="*/ 0 w 57"/>
                    <a:gd name="T7" fmla="*/ 2147483647 h 16"/>
                    <a:gd name="T8" fmla="*/ 2147483647 w 57"/>
                    <a:gd name="T9" fmla="*/ 2147483647 h 16"/>
                    <a:gd name="T10" fmla="*/ 2147483647 w 57"/>
                    <a:gd name="T11" fmla="*/ 2147483647 h 16"/>
                    <a:gd name="T12" fmla="*/ 2147483647 w 57"/>
                    <a:gd name="T13" fmla="*/ 2147483647 h 16"/>
                    <a:gd name="T14" fmla="*/ 2147483647 w 57"/>
                    <a:gd name="T15" fmla="*/ 2147483647 h 16"/>
                    <a:gd name="T16" fmla="*/ 2147483647 w 57"/>
                    <a:gd name="T17" fmla="*/ 2147483647 h 16"/>
                    <a:gd name="T18" fmla="*/ 2147483647 w 57"/>
                    <a:gd name="T19" fmla="*/ 2147483647 h 16"/>
                    <a:gd name="T20" fmla="*/ 2147483647 w 57"/>
                    <a:gd name="T21" fmla="*/ 2147483647 h 16"/>
                    <a:gd name="T22" fmla="*/ 2147483647 w 57"/>
                    <a:gd name="T23" fmla="*/ 2147483647 h 1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57"/>
                    <a:gd name="T37" fmla="*/ 0 h 16"/>
                    <a:gd name="T38" fmla="*/ 57 w 57"/>
                    <a:gd name="T39" fmla="*/ 16 h 1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57" h="16">
                      <a:moveTo>
                        <a:pt x="49" y="8"/>
                      </a:moveTo>
                      <a:lnTo>
                        <a:pt x="53" y="4"/>
                      </a:lnTo>
                      <a:lnTo>
                        <a:pt x="0" y="0"/>
                      </a:lnTo>
                      <a:lnTo>
                        <a:pt x="0" y="8"/>
                      </a:lnTo>
                      <a:lnTo>
                        <a:pt x="53" y="16"/>
                      </a:lnTo>
                      <a:lnTo>
                        <a:pt x="57" y="8"/>
                      </a:lnTo>
                      <a:lnTo>
                        <a:pt x="53" y="16"/>
                      </a:lnTo>
                      <a:lnTo>
                        <a:pt x="57" y="12"/>
                      </a:lnTo>
                      <a:lnTo>
                        <a:pt x="57" y="8"/>
                      </a:lnTo>
                      <a:lnTo>
                        <a:pt x="53" y="4"/>
                      </a:lnTo>
                      <a:lnTo>
                        <a:pt x="49" y="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776" name="Freeform 186"/>
                <p:cNvSpPr>
                  <a:spLocks/>
                </p:cNvSpPr>
                <p:nvPr/>
              </p:nvSpPr>
              <p:spPr bwMode="auto">
                <a:xfrm>
                  <a:off x="1147763" y="2563813"/>
                  <a:ext cx="225425" cy="638175"/>
                </a:xfrm>
                <a:custGeom>
                  <a:avLst/>
                  <a:gdLst>
                    <a:gd name="T0" fmla="*/ 0 w 142"/>
                    <a:gd name="T1" fmla="*/ 2147483647 h 402"/>
                    <a:gd name="T2" fmla="*/ 0 w 142"/>
                    <a:gd name="T3" fmla="*/ 0 h 402"/>
                    <a:gd name="T4" fmla="*/ 2147483647 w 142"/>
                    <a:gd name="T5" fmla="*/ 2147483647 h 402"/>
                    <a:gd name="T6" fmla="*/ 2147483647 w 142"/>
                    <a:gd name="T7" fmla="*/ 2147483647 h 402"/>
                    <a:gd name="T8" fmla="*/ 0 w 142"/>
                    <a:gd name="T9" fmla="*/ 2147483647 h 402"/>
                    <a:gd name="T10" fmla="*/ 0 w 142"/>
                    <a:gd name="T11" fmla="*/ 2147483647 h 402"/>
                    <a:gd name="T12" fmla="*/ 0 60000 65536"/>
                    <a:gd name="T13" fmla="*/ 0 60000 65536"/>
                    <a:gd name="T14" fmla="*/ 0 60000 65536"/>
                    <a:gd name="T15" fmla="*/ 0 60000 65536"/>
                    <a:gd name="T16" fmla="*/ 0 60000 65536"/>
                    <a:gd name="T17" fmla="*/ 0 60000 65536"/>
                    <a:gd name="T18" fmla="*/ 0 w 142"/>
                    <a:gd name="T19" fmla="*/ 0 h 402"/>
                    <a:gd name="T20" fmla="*/ 142 w 142"/>
                    <a:gd name="T21" fmla="*/ 402 h 402"/>
                  </a:gdLst>
                  <a:ahLst/>
                  <a:cxnLst>
                    <a:cxn ang="T12">
                      <a:pos x="T0" y="T1"/>
                    </a:cxn>
                    <a:cxn ang="T13">
                      <a:pos x="T2" y="T3"/>
                    </a:cxn>
                    <a:cxn ang="T14">
                      <a:pos x="T4" y="T5"/>
                    </a:cxn>
                    <a:cxn ang="T15">
                      <a:pos x="T6" y="T7"/>
                    </a:cxn>
                    <a:cxn ang="T16">
                      <a:pos x="T8" y="T9"/>
                    </a:cxn>
                    <a:cxn ang="T17">
                      <a:pos x="T10" y="T11"/>
                    </a:cxn>
                  </a:cxnLst>
                  <a:rect l="T18" t="T19" r="T20" b="T21"/>
                  <a:pathLst>
                    <a:path w="142" h="402">
                      <a:moveTo>
                        <a:pt x="0" y="402"/>
                      </a:moveTo>
                      <a:lnTo>
                        <a:pt x="0" y="0"/>
                      </a:lnTo>
                      <a:lnTo>
                        <a:pt x="142" y="63"/>
                      </a:lnTo>
                      <a:lnTo>
                        <a:pt x="142" y="355"/>
                      </a:lnTo>
                      <a:lnTo>
                        <a:pt x="0" y="402"/>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777" name="Freeform 187"/>
                <p:cNvSpPr>
                  <a:spLocks/>
                </p:cNvSpPr>
                <p:nvPr/>
              </p:nvSpPr>
              <p:spPr bwMode="auto">
                <a:xfrm>
                  <a:off x="1141413" y="2559050"/>
                  <a:ext cx="12700" cy="642938"/>
                </a:xfrm>
                <a:custGeom>
                  <a:avLst/>
                  <a:gdLst>
                    <a:gd name="T0" fmla="*/ 2147483647 w 8"/>
                    <a:gd name="T1" fmla="*/ 0 h 405"/>
                    <a:gd name="T2" fmla="*/ 0 w 8"/>
                    <a:gd name="T3" fmla="*/ 2147483647 h 405"/>
                    <a:gd name="T4" fmla="*/ 0 w 8"/>
                    <a:gd name="T5" fmla="*/ 2147483647 h 405"/>
                    <a:gd name="T6" fmla="*/ 2147483647 w 8"/>
                    <a:gd name="T7" fmla="*/ 2147483647 h 405"/>
                    <a:gd name="T8" fmla="*/ 2147483647 w 8"/>
                    <a:gd name="T9" fmla="*/ 2147483647 h 405"/>
                    <a:gd name="T10" fmla="*/ 2147483647 w 8"/>
                    <a:gd name="T11" fmla="*/ 2147483647 h 405"/>
                    <a:gd name="T12" fmla="*/ 2147483647 w 8"/>
                    <a:gd name="T13" fmla="*/ 2147483647 h 405"/>
                    <a:gd name="T14" fmla="*/ 2147483647 w 8"/>
                    <a:gd name="T15" fmla="*/ 0 h 405"/>
                    <a:gd name="T16" fmla="*/ 2147483647 w 8"/>
                    <a:gd name="T17" fmla="*/ 0 h 405"/>
                    <a:gd name="T18" fmla="*/ 0 w 8"/>
                    <a:gd name="T19" fmla="*/ 0 h 405"/>
                    <a:gd name="T20" fmla="*/ 0 w 8"/>
                    <a:gd name="T21" fmla="*/ 2147483647 h 405"/>
                    <a:gd name="T22" fmla="*/ 2147483647 w 8"/>
                    <a:gd name="T23" fmla="*/ 0 h 40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405"/>
                    <a:gd name="T38" fmla="*/ 8 w 8"/>
                    <a:gd name="T39" fmla="*/ 405 h 40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405">
                      <a:moveTo>
                        <a:pt x="8" y="0"/>
                      </a:moveTo>
                      <a:lnTo>
                        <a:pt x="0" y="3"/>
                      </a:lnTo>
                      <a:lnTo>
                        <a:pt x="0" y="405"/>
                      </a:lnTo>
                      <a:lnTo>
                        <a:pt x="8" y="405"/>
                      </a:lnTo>
                      <a:lnTo>
                        <a:pt x="8" y="3"/>
                      </a:lnTo>
                      <a:lnTo>
                        <a:pt x="4" y="7"/>
                      </a:lnTo>
                      <a:lnTo>
                        <a:pt x="8" y="3"/>
                      </a:lnTo>
                      <a:lnTo>
                        <a:pt x="8" y="0"/>
                      </a:lnTo>
                      <a:lnTo>
                        <a:pt x="4" y="0"/>
                      </a:lnTo>
                      <a:lnTo>
                        <a:pt x="0" y="0"/>
                      </a:lnTo>
                      <a:lnTo>
                        <a:pt x="0" y="3"/>
                      </a:lnTo>
                      <a:lnTo>
                        <a:pt x="8"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778" name="Freeform 188"/>
                <p:cNvSpPr>
                  <a:spLocks/>
                </p:cNvSpPr>
                <p:nvPr/>
              </p:nvSpPr>
              <p:spPr bwMode="auto">
                <a:xfrm>
                  <a:off x="1147763" y="2559050"/>
                  <a:ext cx="231775" cy="111125"/>
                </a:xfrm>
                <a:custGeom>
                  <a:avLst/>
                  <a:gdLst>
                    <a:gd name="T0" fmla="*/ 2147483647 w 146"/>
                    <a:gd name="T1" fmla="*/ 2147483647 h 70"/>
                    <a:gd name="T2" fmla="*/ 2147483647 w 146"/>
                    <a:gd name="T3" fmla="*/ 2147483647 h 70"/>
                    <a:gd name="T4" fmla="*/ 2147483647 w 146"/>
                    <a:gd name="T5" fmla="*/ 0 h 70"/>
                    <a:gd name="T6" fmla="*/ 0 w 146"/>
                    <a:gd name="T7" fmla="*/ 2147483647 h 70"/>
                    <a:gd name="T8" fmla="*/ 2147483647 w 146"/>
                    <a:gd name="T9" fmla="*/ 2147483647 h 70"/>
                    <a:gd name="T10" fmla="*/ 2147483647 w 146"/>
                    <a:gd name="T11" fmla="*/ 2147483647 h 70"/>
                    <a:gd name="T12" fmla="*/ 2147483647 w 146"/>
                    <a:gd name="T13" fmla="*/ 2147483647 h 70"/>
                    <a:gd name="T14" fmla="*/ 2147483647 w 146"/>
                    <a:gd name="T15" fmla="*/ 2147483647 h 70"/>
                    <a:gd name="T16" fmla="*/ 2147483647 w 146"/>
                    <a:gd name="T17" fmla="*/ 2147483647 h 70"/>
                    <a:gd name="T18" fmla="*/ 2147483647 w 146"/>
                    <a:gd name="T19" fmla="*/ 2147483647 h 70"/>
                    <a:gd name="T20" fmla="*/ 2147483647 w 146"/>
                    <a:gd name="T21" fmla="*/ 2147483647 h 70"/>
                    <a:gd name="T22" fmla="*/ 2147483647 w 146"/>
                    <a:gd name="T23" fmla="*/ 2147483647 h 7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46"/>
                    <a:gd name="T37" fmla="*/ 0 h 70"/>
                    <a:gd name="T38" fmla="*/ 146 w 146"/>
                    <a:gd name="T39" fmla="*/ 70 h 7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46" h="70">
                      <a:moveTo>
                        <a:pt x="146" y="66"/>
                      </a:moveTo>
                      <a:lnTo>
                        <a:pt x="142" y="62"/>
                      </a:lnTo>
                      <a:lnTo>
                        <a:pt x="4" y="0"/>
                      </a:lnTo>
                      <a:lnTo>
                        <a:pt x="0" y="7"/>
                      </a:lnTo>
                      <a:lnTo>
                        <a:pt x="138" y="70"/>
                      </a:lnTo>
                      <a:lnTo>
                        <a:pt x="134" y="66"/>
                      </a:lnTo>
                      <a:lnTo>
                        <a:pt x="138" y="70"/>
                      </a:lnTo>
                      <a:lnTo>
                        <a:pt x="142" y="70"/>
                      </a:lnTo>
                      <a:lnTo>
                        <a:pt x="146" y="66"/>
                      </a:lnTo>
                      <a:lnTo>
                        <a:pt x="146" y="62"/>
                      </a:lnTo>
                      <a:lnTo>
                        <a:pt x="142" y="62"/>
                      </a:lnTo>
                      <a:lnTo>
                        <a:pt x="146" y="66"/>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779" name="Freeform 189"/>
                <p:cNvSpPr>
                  <a:spLocks/>
                </p:cNvSpPr>
                <p:nvPr/>
              </p:nvSpPr>
              <p:spPr bwMode="auto">
                <a:xfrm>
                  <a:off x="1360488" y="2663825"/>
                  <a:ext cx="19050" cy="469900"/>
                </a:xfrm>
                <a:custGeom>
                  <a:avLst/>
                  <a:gdLst>
                    <a:gd name="T0" fmla="*/ 2147483647 w 12"/>
                    <a:gd name="T1" fmla="*/ 2147483647 h 296"/>
                    <a:gd name="T2" fmla="*/ 2147483647 w 12"/>
                    <a:gd name="T3" fmla="*/ 2147483647 h 296"/>
                    <a:gd name="T4" fmla="*/ 2147483647 w 12"/>
                    <a:gd name="T5" fmla="*/ 0 h 296"/>
                    <a:gd name="T6" fmla="*/ 0 w 12"/>
                    <a:gd name="T7" fmla="*/ 0 h 296"/>
                    <a:gd name="T8" fmla="*/ 0 w 12"/>
                    <a:gd name="T9" fmla="*/ 2147483647 h 296"/>
                    <a:gd name="T10" fmla="*/ 2147483647 w 12"/>
                    <a:gd name="T11" fmla="*/ 2147483647 h 296"/>
                    <a:gd name="T12" fmla="*/ 0 w 12"/>
                    <a:gd name="T13" fmla="*/ 2147483647 h 296"/>
                    <a:gd name="T14" fmla="*/ 2147483647 w 12"/>
                    <a:gd name="T15" fmla="*/ 2147483647 h 296"/>
                    <a:gd name="T16" fmla="*/ 2147483647 w 12"/>
                    <a:gd name="T17" fmla="*/ 2147483647 h 296"/>
                    <a:gd name="T18" fmla="*/ 2147483647 w 12"/>
                    <a:gd name="T19" fmla="*/ 2147483647 h 296"/>
                    <a:gd name="T20" fmla="*/ 2147483647 w 12"/>
                    <a:gd name="T21" fmla="*/ 2147483647 h 296"/>
                    <a:gd name="T22" fmla="*/ 2147483647 w 12"/>
                    <a:gd name="T23" fmla="*/ 2147483647 h 29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296"/>
                    <a:gd name="T38" fmla="*/ 12 w 12"/>
                    <a:gd name="T39" fmla="*/ 296 h 29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296">
                      <a:moveTo>
                        <a:pt x="8" y="296"/>
                      </a:moveTo>
                      <a:lnTo>
                        <a:pt x="12" y="292"/>
                      </a:lnTo>
                      <a:lnTo>
                        <a:pt x="12" y="0"/>
                      </a:lnTo>
                      <a:lnTo>
                        <a:pt x="0" y="0"/>
                      </a:lnTo>
                      <a:lnTo>
                        <a:pt x="0" y="292"/>
                      </a:lnTo>
                      <a:lnTo>
                        <a:pt x="4" y="288"/>
                      </a:lnTo>
                      <a:lnTo>
                        <a:pt x="0" y="292"/>
                      </a:lnTo>
                      <a:lnTo>
                        <a:pt x="4" y="296"/>
                      </a:lnTo>
                      <a:lnTo>
                        <a:pt x="8" y="296"/>
                      </a:lnTo>
                      <a:lnTo>
                        <a:pt x="12" y="292"/>
                      </a:lnTo>
                      <a:lnTo>
                        <a:pt x="8" y="296"/>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780" name="Freeform 190"/>
                <p:cNvSpPr>
                  <a:spLocks/>
                </p:cNvSpPr>
                <p:nvPr/>
              </p:nvSpPr>
              <p:spPr bwMode="auto">
                <a:xfrm>
                  <a:off x="1141413" y="3121025"/>
                  <a:ext cx="231775" cy="93663"/>
                </a:xfrm>
                <a:custGeom>
                  <a:avLst/>
                  <a:gdLst>
                    <a:gd name="T0" fmla="*/ 0 w 146"/>
                    <a:gd name="T1" fmla="*/ 2147483647 h 59"/>
                    <a:gd name="T2" fmla="*/ 2147483647 w 146"/>
                    <a:gd name="T3" fmla="*/ 2147483647 h 59"/>
                    <a:gd name="T4" fmla="*/ 2147483647 w 146"/>
                    <a:gd name="T5" fmla="*/ 2147483647 h 59"/>
                    <a:gd name="T6" fmla="*/ 2147483647 w 146"/>
                    <a:gd name="T7" fmla="*/ 0 h 59"/>
                    <a:gd name="T8" fmla="*/ 2147483647 w 146"/>
                    <a:gd name="T9" fmla="*/ 2147483647 h 59"/>
                    <a:gd name="T10" fmla="*/ 2147483647 w 146"/>
                    <a:gd name="T11" fmla="*/ 2147483647 h 59"/>
                    <a:gd name="T12" fmla="*/ 2147483647 w 146"/>
                    <a:gd name="T13" fmla="*/ 2147483647 h 59"/>
                    <a:gd name="T14" fmla="*/ 0 w 146"/>
                    <a:gd name="T15" fmla="*/ 2147483647 h 59"/>
                    <a:gd name="T16" fmla="*/ 0 w 146"/>
                    <a:gd name="T17" fmla="*/ 2147483647 h 59"/>
                    <a:gd name="T18" fmla="*/ 0 w 146"/>
                    <a:gd name="T19" fmla="*/ 2147483647 h 59"/>
                    <a:gd name="T20" fmla="*/ 2147483647 w 146"/>
                    <a:gd name="T21" fmla="*/ 2147483647 h 59"/>
                    <a:gd name="T22" fmla="*/ 0 w 146"/>
                    <a:gd name="T23" fmla="*/ 2147483647 h 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46"/>
                    <a:gd name="T37" fmla="*/ 0 h 59"/>
                    <a:gd name="T38" fmla="*/ 146 w 146"/>
                    <a:gd name="T39" fmla="*/ 59 h 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46" h="59">
                      <a:moveTo>
                        <a:pt x="0" y="51"/>
                      </a:moveTo>
                      <a:lnTo>
                        <a:pt x="4" y="59"/>
                      </a:lnTo>
                      <a:lnTo>
                        <a:pt x="146" y="8"/>
                      </a:lnTo>
                      <a:lnTo>
                        <a:pt x="142" y="0"/>
                      </a:lnTo>
                      <a:lnTo>
                        <a:pt x="4" y="47"/>
                      </a:lnTo>
                      <a:lnTo>
                        <a:pt x="8" y="51"/>
                      </a:lnTo>
                      <a:lnTo>
                        <a:pt x="4" y="47"/>
                      </a:lnTo>
                      <a:lnTo>
                        <a:pt x="0" y="51"/>
                      </a:lnTo>
                      <a:lnTo>
                        <a:pt x="0" y="55"/>
                      </a:lnTo>
                      <a:lnTo>
                        <a:pt x="4" y="59"/>
                      </a:lnTo>
                      <a:lnTo>
                        <a:pt x="0" y="51"/>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781" name="Freeform 191"/>
                <p:cNvSpPr>
                  <a:spLocks/>
                </p:cNvSpPr>
                <p:nvPr/>
              </p:nvSpPr>
              <p:spPr bwMode="auto">
                <a:xfrm>
                  <a:off x="1076325" y="2582863"/>
                  <a:ext cx="52388" cy="606425"/>
                </a:xfrm>
                <a:custGeom>
                  <a:avLst/>
                  <a:gdLst>
                    <a:gd name="T0" fmla="*/ 2147483647 w 33"/>
                    <a:gd name="T1" fmla="*/ 2147483647 h 382"/>
                    <a:gd name="T2" fmla="*/ 2147483647 w 33"/>
                    <a:gd name="T3" fmla="*/ 2147483647 h 382"/>
                    <a:gd name="T4" fmla="*/ 2147483647 w 33"/>
                    <a:gd name="T5" fmla="*/ 2147483647 h 382"/>
                    <a:gd name="T6" fmla="*/ 2147483647 w 33"/>
                    <a:gd name="T7" fmla="*/ 2147483647 h 382"/>
                    <a:gd name="T8" fmla="*/ 2147483647 w 33"/>
                    <a:gd name="T9" fmla="*/ 2147483647 h 382"/>
                    <a:gd name="T10" fmla="*/ 2147483647 w 33"/>
                    <a:gd name="T11" fmla="*/ 2147483647 h 382"/>
                    <a:gd name="T12" fmla="*/ 2147483647 w 33"/>
                    <a:gd name="T13" fmla="*/ 2147483647 h 382"/>
                    <a:gd name="T14" fmla="*/ 2147483647 w 33"/>
                    <a:gd name="T15" fmla="*/ 2147483647 h 382"/>
                    <a:gd name="T16" fmla="*/ 2147483647 w 33"/>
                    <a:gd name="T17" fmla="*/ 2147483647 h 382"/>
                    <a:gd name="T18" fmla="*/ 2147483647 w 33"/>
                    <a:gd name="T19" fmla="*/ 2147483647 h 382"/>
                    <a:gd name="T20" fmla="*/ 2147483647 w 33"/>
                    <a:gd name="T21" fmla="*/ 2147483647 h 382"/>
                    <a:gd name="T22" fmla="*/ 2147483647 w 33"/>
                    <a:gd name="T23" fmla="*/ 0 h 382"/>
                    <a:gd name="T24" fmla="*/ 2147483647 w 33"/>
                    <a:gd name="T25" fmla="*/ 0 h 382"/>
                    <a:gd name="T26" fmla="*/ 2147483647 w 33"/>
                    <a:gd name="T27" fmla="*/ 0 h 382"/>
                    <a:gd name="T28" fmla="*/ 2147483647 w 33"/>
                    <a:gd name="T29" fmla="*/ 2147483647 h 382"/>
                    <a:gd name="T30" fmla="*/ 2147483647 w 33"/>
                    <a:gd name="T31" fmla="*/ 2147483647 h 382"/>
                    <a:gd name="T32" fmla="*/ 0 w 33"/>
                    <a:gd name="T33" fmla="*/ 2147483647 h 382"/>
                    <a:gd name="T34" fmla="*/ 0 w 33"/>
                    <a:gd name="T35" fmla="*/ 2147483647 h 382"/>
                    <a:gd name="T36" fmla="*/ 0 w 33"/>
                    <a:gd name="T37" fmla="*/ 2147483647 h 382"/>
                    <a:gd name="T38" fmla="*/ 0 w 33"/>
                    <a:gd name="T39" fmla="*/ 2147483647 h 382"/>
                    <a:gd name="T40" fmla="*/ 0 w 33"/>
                    <a:gd name="T41" fmla="*/ 2147483647 h 382"/>
                    <a:gd name="T42" fmla="*/ 2147483647 w 33"/>
                    <a:gd name="T43" fmla="*/ 2147483647 h 382"/>
                    <a:gd name="T44" fmla="*/ 2147483647 w 33"/>
                    <a:gd name="T45" fmla="*/ 2147483647 h 382"/>
                    <a:gd name="T46" fmla="*/ 2147483647 w 33"/>
                    <a:gd name="T47" fmla="*/ 2147483647 h 382"/>
                    <a:gd name="T48" fmla="*/ 2147483647 w 33"/>
                    <a:gd name="T49" fmla="*/ 2147483647 h 38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3"/>
                    <a:gd name="T76" fmla="*/ 0 h 382"/>
                    <a:gd name="T77" fmla="*/ 33 w 33"/>
                    <a:gd name="T78" fmla="*/ 382 h 38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3" h="382">
                      <a:moveTo>
                        <a:pt x="16" y="382"/>
                      </a:moveTo>
                      <a:lnTo>
                        <a:pt x="16" y="382"/>
                      </a:lnTo>
                      <a:lnTo>
                        <a:pt x="21" y="378"/>
                      </a:lnTo>
                      <a:lnTo>
                        <a:pt x="25" y="374"/>
                      </a:lnTo>
                      <a:lnTo>
                        <a:pt x="29" y="370"/>
                      </a:lnTo>
                      <a:lnTo>
                        <a:pt x="33" y="366"/>
                      </a:lnTo>
                      <a:lnTo>
                        <a:pt x="33" y="16"/>
                      </a:lnTo>
                      <a:lnTo>
                        <a:pt x="29" y="12"/>
                      </a:lnTo>
                      <a:lnTo>
                        <a:pt x="25" y="8"/>
                      </a:lnTo>
                      <a:lnTo>
                        <a:pt x="21" y="4"/>
                      </a:lnTo>
                      <a:lnTo>
                        <a:pt x="16" y="0"/>
                      </a:lnTo>
                      <a:lnTo>
                        <a:pt x="8" y="4"/>
                      </a:lnTo>
                      <a:lnTo>
                        <a:pt x="4" y="8"/>
                      </a:lnTo>
                      <a:lnTo>
                        <a:pt x="0" y="12"/>
                      </a:lnTo>
                      <a:lnTo>
                        <a:pt x="0" y="16"/>
                      </a:lnTo>
                      <a:lnTo>
                        <a:pt x="0" y="366"/>
                      </a:lnTo>
                      <a:lnTo>
                        <a:pt x="0" y="370"/>
                      </a:lnTo>
                      <a:lnTo>
                        <a:pt x="4" y="374"/>
                      </a:lnTo>
                      <a:lnTo>
                        <a:pt x="8" y="378"/>
                      </a:lnTo>
                      <a:lnTo>
                        <a:pt x="16" y="382"/>
                      </a:lnTo>
                      <a:close/>
                    </a:path>
                  </a:pathLst>
                </a:custGeom>
                <a:solidFill>
                  <a:srgbClr val="666666"/>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782" name="Freeform 192"/>
                <p:cNvSpPr>
                  <a:spLocks/>
                </p:cNvSpPr>
                <p:nvPr/>
              </p:nvSpPr>
              <p:spPr bwMode="auto">
                <a:xfrm>
                  <a:off x="1076325" y="2582863"/>
                  <a:ext cx="52388" cy="606425"/>
                </a:xfrm>
                <a:custGeom>
                  <a:avLst/>
                  <a:gdLst>
                    <a:gd name="T0" fmla="*/ 2147483647 w 33"/>
                    <a:gd name="T1" fmla="*/ 2147483647 h 382"/>
                    <a:gd name="T2" fmla="*/ 2147483647 w 33"/>
                    <a:gd name="T3" fmla="*/ 2147483647 h 382"/>
                    <a:gd name="T4" fmla="*/ 2147483647 w 33"/>
                    <a:gd name="T5" fmla="*/ 2147483647 h 382"/>
                    <a:gd name="T6" fmla="*/ 2147483647 w 33"/>
                    <a:gd name="T7" fmla="*/ 2147483647 h 382"/>
                    <a:gd name="T8" fmla="*/ 2147483647 w 33"/>
                    <a:gd name="T9" fmla="*/ 2147483647 h 382"/>
                    <a:gd name="T10" fmla="*/ 2147483647 w 33"/>
                    <a:gd name="T11" fmla="*/ 2147483647 h 382"/>
                    <a:gd name="T12" fmla="*/ 2147483647 w 33"/>
                    <a:gd name="T13" fmla="*/ 2147483647 h 382"/>
                    <a:gd name="T14" fmla="*/ 2147483647 w 33"/>
                    <a:gd name="T15" fmla="*/ 2147483647 h 382"/>
                    <a:gd name="T16" fmla="*/ 2147483647 w 33"/>
                    <a:gd name="T17" fmla="*/ 2147483647 h 382"/>
                    <a:gd name="T18" fmla="*/ 2147483647 w 33"/>
                    <a:gd name="T19" fmla="*/ 2147483647 h 382"/>
                    <a:gd name="T20" fmla="*/ 2147483647 w 33"/>
                    <a:gd name="T21" fmla="*/ 2147483647 h 382"/>
                    <a:gd name="T22" fmla="*/ 2147483647 w 33"/>
                    <a:gd name="T23" fmla="*/ 0 h 382"/>
                    <a:gd name="T24" fmla="*/ 2147483647 w 33"/>
                    <a:gd name="T25" fmla="*/ 0 h 382"/>
                    <a:gd name="T26" fmla="*/ 2147483647 w 33"/>
                    <a:gd name="T27" fmla="*/ 0 h 382"/>
                    <a:gd name="T28" fmla="*/ 2147483647 w 33"/>
                    <a:gd name="T29" fmla="*/ 2147483647 h 382"/>
                    <a:gd name="T30" fmla="*/ 2147483647 w 33"/>
                    <a:gd name="T31" fmla="*/ 2147483647 h 382"/>
                    <a:gd name="T32" fmla="*/ 0 w 33"/>
                    <a:gd name="T33" fmla="*/ 2147483647 h 382"/>
                    <a:gd name="T34" fmla="*/ 0 w 33"/>
                    <a:gd name="T35" fmla="*/ 2147483647 h 382"/>
                    <a:gd name="T36" fmla="*/ 0 w 33"/>
                    <a:gd name="T37" fmla="*/ 2147483647 h 382"/>
                    <a:gd name="T38" fmla="*/ 0 w 33"/>
                    <a:gd name="T39" fmla="*/ 2147483647 h 382"/>
                    <a:gd name="T40" fmla="*/ 0 w 33"/>
                    <a:gd name="T41" fmla="*/ 2147483647 h 382"/>
                    <a:gd name="T42" fmla="*/ 2147483647 w 33"/>
                    <a:gd name="T43" fmla="*/ 2147483647 h 382"/>
                    <a:gd name="T44" fmla="*/ 2147483647 w 33"/>
                    <a:gd name="T45" fmla="*/ 2147483647 h 382"/>
                    <a:gd name="T46" fmla="*/ 2147483647 w 33"/>
                    <a:gd name="T47" fmla="*/ 2147483647 h 382"/>
                    <a:gd name="T48" fmla="*/ 2147483647 w 33"/>
                    <a:gd name="T49" fmla="*/ 2147483647 h 38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3"/>
                    <a:gd name="T76" fmla="*/ 0 h 382"/>
                    <a:gd name="T77" fmla="*/ 33 w 33"/>
                    <a:gd name="T78" fmla="*/ 382 h 38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3" h="382">
                      <a:moveTo>
                        <a:pt x="16" y="382"/>
                      </a:moveTo>
                      <a:lnTo>
                        <a:pt x="16" y="382"/>
                      </a:lnTo>
                      <a:lnTo>
                        <a:pt x="21" y="378"/>
                      </a:lnTo>
                      <a:lnTo>
                        <a:pt x="25" y="374"/>
                      </a:lnTo>
                      <a:lnTo>
                        <a:pt x="29" y="370"/>
                      </a:lnTo>
                      <a:lnTo>
                        <a:pt x="33" y="366"/>
                      </a:lnTo>
                      <a:lnTo>
                        <a:pt x="33" y="16"/>
                      </a:lnTo>
                      <a:lnTo>
                        <a:pt x="29" y="12"/>
                      </a:lnTo>
                      <a:lnTo>
                        <a:pt x="25" y="8"/>
                      </a:lnTo>
                      <a:lnTo>
                        <a:pt x="21" y="4"/>
                      </a:lnTo>
                      <a:lnTo>
                        <a:pt x="16" y="0"/>
                      </a:lnTo>
                      <a:lnTo>
                        <a:pt x="8" y="4"/>
                      </a:lnTo>
                      <a:lnTo>
                        <a:pt x="4" y="8"/>
                      </a:lnTo>
                      <a:lnTo>
                        <a:pt x="0" y="12"/>
                      </a:lnTo>
                      <a:lnTo>
                        <a:pt x="0" y="16"/>
                      </a:lnTo>
                      <a:lnTo>
                        <a:pt x="0" y="366"/>
                      </a:lnTo>
                      <a:lnTo>
                        <a:pt x="0" y="370"/>
                      </a:lnTo>
                      <a:lnTo>
                        <a:pt x="4" y="374"/>
                      </a:lnTo>
                      <a:lnTo>
                        <a:pt x="8" y="378"/>
                      </a:lnTo>
                      <a:lnTo>
                        <a:pt x="16" y="382"/>
                      </a:lnTo>
                    </a:path>
                  </a:pathLst>
                </a:custGeom>
                <a:noFill/>
                <a:ln w="0">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56783" name="Line 193"/>
                <p:cNvSpPr>
                  <a:spLocks noChangeShapeType="1"/>
                </p:cNvSpPr>
                <p:nvPr/>
              </p:nvSpPr>
              <p:spPr bwMode="auto">
                <a:xfrm>
                  <a:off x="1076325" y="2708275"/>
                  <a:ext cx="52388" cy="1588"/>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6784" name="Line 194"/>
                <p:cNvSpPr>
                  <a:spLocks noChangeShapeType="1"/>
                </p:cNvSpPr>
                <p:nvPr/>
              </p:nvSpPr>
              <p:spPr bwMode="auto">
                <a:xfrm flipV="1">
                  <a:off x="1076325" y="2944813"/>
                  <a:ext cx="52388" cy="635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6785" name="Line 195"/>
                <p:cNvSpPr>
                  <a:spLocks noChangeShapeType="1"/>
                </p:cNvSpPr>
                <p:nvPr/>
              </p:nvSpPr>
              <p:spPr bwMode="auto">
                <a:xfrm flipV="1">
                  <a:off x="1154113" y="3114675"/>
                  <a:ext cx="212725" cy="61913"/>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6786" name="Freeform 196"/>
                <p:cNvSpPr>
                  <a:spLocks/>
                </p:cNvSpPr>
                <p:nvPr/>
              </p:nvSpPr>
              <p:spPr bwMode="auto">
                <a:xfrm>
                  <a:off x="1147763" y="3133725"/>
                  <a:ext cx="206375" cy="93663"/>
                </a:xfrm>
                <a:custGeom>
                  <a:avLst/>
                  <a:gdLst>
                    <a:gd name="T0" fmla="*/ 0 w 130"/>
                    <a:gd name="T1" fmla="*/ 2147483647 h 59"/>
                    <a:gd name="T2" fmla="*/ 0 w 130"/>
                    <a:gd name="T3" fmla="*/ 2147483647 h 59"/>
                    <a:gd name="T4" fmla="*/ 2147483647 w 130"/>
                    <a:gd name="T5" fmla="*/ 2147483647 h 59"/>
                    <a:gd name="T6" fmla="*/ 2147483647 w 130"/>
                    <a:gd name="T7" fmla="*/ 0 h 59"/>
                    <a:gd name="T8" fmla="*/ 0 w 130"/>
                    <a:gd name="T9" fmla="*/ 2147483647 h 59"/>
                    <a:gd name="T10" fmla="*/ 0 w 130"/>
                    <a:gd name="T11" fmla="*/ 2147483647 h 59"/>
                    <a:gd name="T12" fmla="*/ 0 60000 65536"/>
                    <a:gd name="T13" fmla="*/ 0 60000 65536"/>
                    <a:gd name="T14" fmla="*/ 0 60000 65536"/>
                    <a:gd name="T15" fmla="*/ 0 60000 65536"/>
                    <a:gd name="T16" fmla="*/ 0 60000 65536"/>
                    <a:gd name="T17" fmla="*/ 0 60000 65536"/>
                    <a:gd name="T18" fmla="*/ 0 w 130"/>
                    <a:gd name="T19" fmla="*/ 0 h 59"/>
                    <a:gd name="T20" fmla="*/ 130 w 130"/>
                    <a:gd name="T21" fmla="*/ 59 h 59"/>
                  </a:gdLst>
                  <a:ahLst/>
                  <a:cxnLst>
                    <a:cxn ang="T12">
                      <a:pos x="T0" y="T1"/>
                    </a:cxn>
                    <a:cxn ang="T13">
                      <a:pos x="T2" y="T3"/>
                    </a:cxn>
                    <a:cxn ang="T14">
                      <a:pos x="T4" y="T5"/>
                    </a:cxn>
                    <a:cxn ang="T15">
                      <a:pos x="T6" y="T7"/>
                    </a:cxn>
                    <a:cxn ang="T16">
                      <a:pos x="T8" y="T9"/>
                    </a:cxn>
                    <a:cxn ang="T17">
                      <a:pos x="T10" y="T11"/>
                    </a:cxn>
                  </a:cxnLst>
                  <a:rect l="T18" t="T19" r="T20" b="T21"/>
                  <a:pathLst>
                    <a:path w="130" h="59">
                      <a:moveTo>
                        <a:pt x="0" y="43"/>
                      </a:moveTo>
                      <a:lnTo>
                        <a:pt x="0" y="59"/>
                      </a:lnTo>
                      <a:lnTo>
                        <a:pt x="130" y="7"/>
                      </a:lnTo>
                      <a:lnTo>
                        <a:pt x="130" y="0"/>
                      </a:lnTo>
                      <a:lnTo>
                        <a:pt x="0" y="43"/>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787" name="Freeform 197"/>
                <p:cNvSpPr>
                  <a:spLocks/>
                </p:cNvSpPr>
                <p:nvPr/>
              </p:nvSpPr>
              <p:spPr bwMode="auto">
                <a:xfrm>
                  <a:off x="1141413" y="3201988"/>
                  <a:ext cx="19050" cy="30163"/>
                </a:xfrm>
                <a:custGeom>
                  <a:avLst/>
                  <a:gdLst>
                    <a:gd name="T0" fmla="*/ 2147483647 w 12"/>
                    <a:gd name="T1" fmla="*/ 2147483647 h 19"/>
                    <a:gd name="T2" fmla="*/ 2147483647 w 12"/>
                    <a:gd name="T3" fmla="*/ 2147483647 h 19"/>
                    <a:gd name="T4" fmla="*/ 2147483647 w 12"/>
                    <a:gd name="T5" fmla="*/ 0 h 19"/>
                    <a:gd name="T6" fmla="*/ 0 w 12"/>
                    <a:gd name="T7" fmla="*/ 0 h 19"/>
                    <a:gd name="T8" fmla="*/ 0 w 12"/>
                    <a:gd name="T9" fmla="*/ 2147483647 h 19"/>
                    <a:gd name="T10" fmla="*/ 2147483647 w 12"/>
                    <a:gd name="T11" fmla="*/ 2147483647 h 19"/>
                    <a:gd name="T12" fmla="*/ 0 w 12"/>
                    <a:gd name="T13" fmla="*/ 2147483647 h 19"/>
                    <a:gd name="T14" fmla="*/ 2147483647 w 12"/>
                    <a:gd name="T15" fmla="*/ 2147483647 h 19"/>
                    <a:gd name="T16" fmla="*/ 2147483647 w 12"/>
                    <a:gd name="T17" fmla="*/ 2147483647 h 19"/>
                    <a:gd name="T18" fmla="*/ 2147483647 w 12"/>
                    <a:gd name="T19" fmla="*/ 2147483647 h 19"/>
                    <a:gd name="T20" fmla="*/ 2147483647 w 12"/>
                    <a:gd name="T21" fmla="*/ 2147483647 h 19"/>
                    <a:gd name="T22" fmla="*/ 2147483647 w 12"/>
                    <a:gd name="T23" fmla="*/ 2147483647 h 1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19"/>
                    <a:gd name="T38" fmla="*/ 12 w 12"/>
                    <a:gd name="T39" fmla="*/ 19 h 1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19">
                      <a:moveTo>
                        <a:pt x="4" y="8"/>
                      </a:moveTo>
                      <a:lnTo>
                        <a:pt x="12" y="16"/>
                      </a:lnTo>
                      <a:lnTo>
                        <a:pt x="12" y="0"/>
                      </a:lnTo>
                      <a:lnTo>
                        <a:pt x="0" y="0"/>
                      </a:lnTo>
                      <a:lnTo>
                        <a:pt x="0" y="16"/>
                      </a:lnTo>
                      <a:lnTo>
                        <a:pt x="8" y="19"/>
                      </a:lnTo>
                      <a:lnTo>
                        <a:pt x="0" y="16"/>
                      </a:lnTo>
                      <a:lnTo>
                        <a:pt x="4" y="16"/>
                      </a:lnTo>
                      <a:lnTo>
                        <a:pt x="4" y="19"/>
                      </a:lnTo>
                      <a:lnTo>
                        <a:pt x="8" y="16"/>
                      </a:lnTo>
                      <a:lnTo>
                        <a:pt x="12" y="16"/>
                      </a:lnTo>
                      <a:lnTo>
                        <a:pt x="4" y="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788" name="Freeform 198"/>
                <p:cNvSpPr>
                  <a:spLocks/>
                </p:cNvSpPr>
                <p:nvPr/>
              </p:nvSpPr>
              <p:spPr bwMode="auto">
                <a:xfrm>
                  <a:off x="1147763" y="3138488"/>
                  <a:ext cx="212725" cy="93663"/>
                </a:xfrm>
                <a:custGeom>
                  <a:avLst/>
                  <a:gdLst>
                    <a:gd name="T0" fmla="*/ 2147483647 w 134"/>
                    <a:gd name="T1" fmla="*/ 2147483647 h 59"/>
                    <a:gd name="T2" fmla="*/ 2147483647 w 134"/>
                    <a:gd name="T3" fmla="*/ 0 h 59"/>
                    <a:gd name="T4" fmla="*/ 0 w 134"/>
                    <a:gd name="T5" fmla="*/ 2147483647 h 59"/>
                    <a:gd name="T6" fmla="*/ 2147483647 w 134"/>
                    <a:gd name="T7" fmla="*/ 2147483647 h 59"/>
                    <a:gd name="T8" fmla="*/ 2147483647 w 134"/>
                    <a:gd name="T9" fmla="*/ 2147483647 h 59"/>
                    <a:gd name="T10" fmla="*/ 2147483647 w 134"/>
                    <a:gd name="T11" fmla="*/ 2147483647 h 59"/>
                    <a:gd name="T12" fmla="*/ 2147483647 w 134"/>
                    <a:gd name="T13" fmla="*/ 2147483647 h 59"/>
                    <a:gd name="T14" fmla="*/ 2147483647 w 134"/>
                    <a:gd name="T15" fmla="*/ 2147483647 h 59"/>
                    <a:gd name="T16" fmla="*/ 2147483647 w 134"/>
                    <a:gd name="T17" fmla="*/ 0 h 59"/>
                    <a:gd name="T18" fmla="*/ 2147483647 w 134"/>
                    <a:gd name="T19" fmla="*/ 0 h 59"/>
                    <a:gd name="T20" fmla="*/ 2147483647 w 134"/>
                    <a:gd name="T21" fmla="*/ 0 h 59"/>
                    <a:gd name="T22" fmla="*/ 2147483647 w 134"/>
                    <a:gd name="T23" fmla="*/ 2147483647 h 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34"/>
                    <a:gd name="T37" fmla="*/ 0 h 59"/>
                    <a:gd name="T38" fmla="*/ 134 w 134"/>
                    <a:gd name="T39" fmla="*/ 59 h 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34" h="59">
                      <a:moveTo>
                        <a:pt x="126" y="4"/>
                      </a:moveTo>
                      <a:lnTo>
                        <a:pt x="130" y="0"/>
                      </a:lnTo>
                      <a:lnTo>
                        <a:pt x="0" y="48"/>
                      </a:lnTo>
                      <a:lnTo>
                        <a:pt x="4" y="59"/>
                      </a:lnTo>
                      <a:lnTo>
                        <a:pt x="134" y="8"/>
                      </a:lnTo>
                      <a:lnTo>
                        <a:pt x="134" y="4"/>
                      </a:lnTo>
                      <a:lnTo>
                        <a:pt x="134" y="8"/>
                      </a:lnTo>
                      <a:lnTo>
                        <a:pt x="134" y="4"/>
                      </a:lnTo>
                      <a:lnTo>
                        <a:pt x="134" y="0"/>
                      </a:lnTo>
                      <a:lnTo>
                        <a:pt x="130" y="0"/>
                      </a:lnTo>
                      <a:lnTo>
                        <a:pt x="126" y="4"/>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789" name="Freeform 199"/>
                <p:cNvSpPr>
                  <a:spLocks/>
                </p:cNvSpPr>
                <p:nvPr/>
              </p:nvSpPr>
              <p:spPr bwMode="auto">
                <a:xfrm>
                  <a:off x="1347788" y="3127375"/>
                  <a:ext cx="12700" cy="17463"/>
                </a:xfrm>
                <a:custGeom>
                  <a:avLst/>
                  <a:gdLst>
                    <a:gd name="T0" fmla="*/ 2147483647 w 8"/>
                    <a:gd name="T1" fmla="*/ 2147483647 h 11"/>
                    <a:gd name="T2" fmla="*/ 0 w 8"/>
                    <a:gd name="T3" fmla="*/ 2147483647 h 11"/>
                    <a:gd name="T4" fmla="*/ 0 w 8"/>
                    <a:gd name="T5" fmla="*/ 2147483647 h 11"/>
                    <a:gd name="T6" fmla="*/ 2147483647 w 8"/>
                    <a:gd name="T7" fmla="*/ 2147483647 h 11"/>
                    <a:gd name="T8" fmla="*/ 2147483647 w 8"/>
                    <a:gd name="T9" fmla="*/ 2147483647 h 11"/>
                    <a:gd name="T10" fmla="*/ 2147483647 w 8"/>
                    <a:gd name="T11" fmla="*/ 0 h 11"/>
                    <a:gd name="T12" fmla="*/ 2147483647 w 8"/>
                    <a:gd name="T13" fmla="*/ 2147483647 h 11"/>
                    <a:gd name="T14" fmla="*/ 2147483647 w 8"/>
                    <a:gd name="T15" fmla="*/ 2147483647 h 11"/>
                    <a:gd name="T16" fmla="*/ 2147483647 w 8"/>
                    <a:gd name="T17" fmla="*/ 0 h 11"/>
                    <a:gd name="T18" fmla="*/ 0 w 8"/>
                    <a:gd name="T19" fmla="*/ 2147483647 h 11"/>
                    <a:gd name="T20" fmla="*/ 0 w 8"/>
                    <a:gd name="T21" fmla="*/ 2147483647 h 11"/>
                    <a:gd name="T22" fmla="*/ 2147483647 w 8"/>
                    <a:gd name="T23" fmla="*/ 2147483647 h 1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11"/>
                    <a:gd name="T38" fmla="*/ 8 w 8"/>
                    <a:gd name="T39" fmla="*/ 11 h 1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11">
                      <a:moveTo>
                        <a:pt x="8" y="11"/>
                      </a:moveTo>
                      <a:lnTo>
                        <a:pt x="0" y="4"/>
                      </a:lnTo>
                      <a:lnTo>
                        <a:pt x="0" y="11"/>
                      </a:lnTo>
                      <a:lnTo>
                        <a:pt x="8" y="11"/>
                      </a:lnTo>
                      <a:lnTo>
                        <a:pt x="8" y="4"/>
                      </a:lnTo>
                      <a:lnTo>
                        <a:pt x="4" y="0"/>
                      </a:lnTo>
                      <a:lnTo>
                        <a:pt x="8" y="4"/>
                      </a:lnTo>
                      <a:lnTo>
                        <a:pt x="4" y="0"/>
                      </a:lnTo>
                      <a:lnTo>
                        <a:pt x="0" y="4"/>
                      </a:lnTo>
                      <a:lnTo>
                        <a:pt x="8" y="11"/>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790" name="Freeform 200"/>
                <p:cNvSpPr>
                  <a:spLocks/>
                </p:cNvSpPr>
                <p:nvPr/>
              </p:nvSpPr>
              <p:spPr bwMode="auto">
                <a:xfrm>
                  <a:off x="1141413" y="3127375"/>
                  <a:ext cx="219075" cy="80963"/>
                </a:xfrm>
                <a:custGeom>
                  <a:avLst/>
                  <a:gdLst>
                    <a:gd name="T0" fmla="*/ 2147483647 w 138"/>
                    <a:gd name="T1" fmla="*/ 2147483647 h 51"/>
                    <a:gd name="T2" fmla="*/ 2147483647 w 138"/>
                    <a:gd name="T3" fmla="*/ 2147483647 h 51"/>
                    <a:gd name="T4" fmla="*/ 2147483647 w 138"/>
                    <a:gd name="T5" fmla="*/ 2147483647 h 51"/>
                    <a:gd name="T6" fmla="*/ 2147483647 w 138"/>
                    <a:gd name="T7" fmla="*/ 0 h 51"/>
                    <a:gd name="T8" fmla="*/ 2147483647 w 138"/>
                    <a:gd name="T9" fmla="*/ 2147483647 h 51"/>
                    <a:gd name="T10" fmla="*/ 0 w 138"/>
                    <a:gd name="T11" fmla="*/ 2147483647 h 51"/>
                    <a:gd name="T12" fmla="*/ 2147483647 w 138"/>
                    <a:gd name="T13" fmla="*/ 2147483647 h 51"/>
                    <a:gd name="T14" fmla="*/ 0 w 138"/>
                    <a:gd name="T15" fmla="*/ 2147483647 h 51"/>
                    <a:gd name="T16" fmla="*/ 0 w 138"/>
                    <a:gd name="T17" fmla="*/ 2147483647 h 51"/>
                    <a:gd name="T18" fmla="*/ 2147483647 w 138"/>
                    <a:gd name="T19" fmla="*/ 2147483647 h 51"/>
                    <a:gd name="T20" fmla="*/ 2147483647 w 138"/>
                    <a:gd name="T21" fmla="*/ 2147483647 h 51"/>
                    <a:gd name="T22" fmla="*/ 2147483647 w 138"/>
                    <a:gd name="T23" fmla="*/ 2147483647 h 5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38"/>
                    <a:gd name="T37" fmla="*/ 0 h 51"/>
                    <a:gd name="T38" fmla="*/ 138 w 138"/>
                    <a:gd name="T39" fmla="*/ 51 h 5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38" h="51">
                      <a:moveTo>
                        <a:pt x="12" y="47"/>
                      </a:moveTo>
                      <a:lnTo>
                        <a:pt x="8" y="51"/>
                      </a:lnTo>
                      <a:lnTo>
                        <a:pt x="138" y="11"/>
                      </a:lnTo>
                      <a:lnTo>
                        <a:pt x="134" y="0"/>
                      </a:lnTo>
                      <a:lnTo>
                        <a:pt x="4" y="43"/>
                      </a:lnTo>
                      <a:lnTo>
                        <a:pt x="0" y="47"/>
                      </a:lnTo>
                      <a:lnTo>
                        <a:pt x="4" y="43"/>
                      </a:lnTo>
                      <a:lnTo>
                        <a:pt x="0" y="47"/>
                      </a:lnTo>
                      <a:lnTo>
                        <a:pt x="4" y="51"/>
                      </a:lnTo>
                      <a:lnTo>
                        <a:pt x="8" y="51"/>
                      </a:lnTo>
                      <a:lnTo>
                        <a:pt x="12" y="47"/>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791" name="Freeform 201"/>
                <p:cNvSpPr>
                  <a:spLocks/>
                </p:cNvSpPr>
                <p:nvPr/>
              </p:nvSpPr>
              <p:spPr bwMode="auto">
                <a:xfrm>
                  <a:off x="1006475" y="3189288"/>
                  <a:ext cx="50800" cy="38100"/>
                </a:xfrm>
                <a:custGeom>
                  <a:avLst/>
                  <a:gdLst>
                    <a:gd name="T0" fmla="*/ 0 w 32"/>
                    <a:gd name="T1" fmla="*/ 2147483647 h 24"/>
                    <a:gd name="T2" fmla="*/ 2147483647 w 32"/>
                    <a:gd name="T3" fmla="*/ 2147483647 h 24"/>
                    <a:gd name="T4" fmla="*/ 2147483647 w 32"/>
                    <a:gd name="T5" fmla="*/ 2147483647 h 24"/>
                    <a:gd name="T6" fmla="*/ 2147483647 w 32"/>
                    <a:gd name="T7" fmla="*/ 2147483647 h 24"/>
                    <a:gd name="T8" fmla="*/ 2147483647 w 32"/>
                    <a:gd name="T9" fmla="*/ 2147483647 h 24"/>
                    <a:gd name="T10" fmla="*/ 2147483647 w 32"/>
                    <a:gd name="T11" fmla="*/ 2147483647 h 24"/>
                    <a:gd name="T12" fmla="*/ 2147483647 w 32"/>
                    <a:gd name="T13" fmla="*/ 2147483647 h 24"/>
                    <a:gd name="T14" fmla="*/ 2147483647 w 32"/>
                    <a:gd name="T15" fmla="*/ 2147483647 h 24"/>
                    <a:gd name="T16" fmla="*/ 2147483647 w 32"/>
                    <a:gd name="T17" fmla="*/ 2147483647 h 24"/>
                    <a:gd name="T18" fmla="*/ 2147483647 w 32"/>
                    <a:gd name="T19" fmla="*/ 2147483647 h 24"/>
                    <a:gd name="T20" fmla="*/ 2147483647 w 32"/>
                    <a:gd name="T21" fmla="*/ 2147483647 h 24"/>
                    <a:gd name="T22" fmla="*/ 2147483647 w 32"/>
                    <a:gd name="T23" fmla="*/ 2147483647 h 24"/>
                    <a:gd name="T24" fmla="*/ 2147483647 w 32"/>
                    <a:gd name="T25" fmla="*/ 2147483647 h 24"/>
                    <a:gd name="T26" fmla="*/ 2147483647 w 32"/>
                    <a:gd name="T27" fmla="*/ 2147483647 h 24"/>
                    <a:gd name="T28" fmla="*/ 2147483647 w 32"/>
                    <a:gd name="T29" fmla="*/ 2147483647 h 24"/>
                    <a:gd name="T30" fmla="*/ 2147483647 w 32"/>
                    <a:gd name="T31" fmla="*/ 2147483647 h 24"/>
                    <a:gd name="T32" fmla="*/ 2147483647 w 32"/>
                    <a:gd name="T33" fmla="*/ 0 h 24"/>
                    <a:gd name="T34" fmla="*/ 2147483647 w 32"/>
                    <a:gd name="T35" fmla="*/ 0 h 24"/>
                    <a:gd name="T36" fmla="*/ 0 w 32"/>
                    <a:gd name="T37" fmla="*/ 2147483647 h 2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2"/>
                    <a:gd name="T58" fmla="*/ 0 h 24"/>
                    <a:gd name="T59" fmla="*/ 32 w 32"/>
                    <a:gd name="T60" fmla="*/ 24 h 2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2" h="24">
                      <a:moveTo>
                        <a:pt x="0" y="8"/>
                      </a:moveTo>
                      <a:lnTo>
                        <a:pt x="4" y="8"/>
                      </a:lnTo>
                      <a:lnTo>
                        <a:pt x="4" y="12"/>
                      </a:lnTo>
                      <a:lnTo>
                        <a:pt x="8" y="16"/>
                      </a:lnTo>
                      <a:lnTo>
                        <a:pt x="12" y="16"/>
                      </a:lnTo>
                      <a:lnTo>
                        <a:pt x="20" y="20"/>
                      </a:lnTo>
                      <a:lnTo>
                        <a:pt x="28" y="24"/>
                      </a:lnTo>
                      <a:lnTo>
                        <a:pt x="32" y="16"/>
                      </a:lnTo>
                      <a:lnTo>
                        <a:pt x="24" y="12"/>
                      </a:lnTo>
                      <a:lnTo>
                        <a:pt x="16" y="8"/>
                      </a:lnTo>
                      <a:lnTo>
                        <a:pt x="12" y="8"/>
                      </a:lnTo>
                      <a:lnTo>
                        <a:pt x="12" y="4"/>
                      </a:lnTo>
                      <a:lnTo>
                        <a:pt x="8" y="4"/>
                      </a:lnTo>
                      <a:lnTo>
                        <a:pt x="8" y="0"/>
                      </a:lnTo>
                      <a:lnTo>
                        <a:pt x="4" y="0"/>
                      </a:lnTo>
                      <a:lnTo>
                        <a:pt x="0" y="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792" name="Freeform 202"/>
                <p:cNvSpPr>
                  <a:spLocks/>
                </p:cNvSpPr>
                <p:nvPr/>
              </p:nvSpPr>
              <p:spPr bwMode="auto">
                <a:xfrm>
                  <a:off x="1089025" y="2601913"/>
                  <a:ext cx="26988" cy="25400"/>
                </a:xfrm>
                <a:custGeom>
                  <a:avLst/>
                  <a:gdLst>
                    <a:gd name="T0" fmla="*/ 2147483647 w 17"/>
                    <a:gd name="T1" fmla="*/ 0 h 16"/>
                    <a:gd name="T2" fmla="*/ 2147483647 w 17"/>
                    <a:gd name="T3" fmla="*/ 0 h 16"/>
                    <a:gd name="T4" fmla="*/ 0 w 17"/>
                    <a:gd name="T5" fmla="*/ 0 h 16"/>
                    <a:gd name="T6" fmla="*/ 0 w 17"/>
                    <a:gd name="T7" fmla="*/ 2147483647 h 16"/>
                    <a:gd name="T8" fmla="*/ 0 w 17"/>
                    <a:gd name="T9" fmla="*/ 2147483647 h 16"/>
                    <a:gd name="T10" fmla="*/ 0 w 17"/>
                    <a:gd name="T11" fmla="*/ 2147483647 h 16"/>
                    <a:gd name="T12" fmla="*/ 0 w 17"/>
                    <a:gd name="T13" fmla="*/ 2147483647 h 16"/>
                    <a:gd name="T14" fmla="*/ 2147483647 w 17"/>
                    <a:gd name="T15" fmla="*/ 2147483647 h 16"/>
                    <a:gd name="T16" fmla="*/ 2147483647 w 17"/>
                    <a:gd name="T17" fmla="*/ 2147483647 h 16"/>
                    <a:gd name="T18" fmla="*/ 2147483647 w 17"/>
                    <a:gd name="T19" fmla="*/ 2147483647 h 16"/>
                    <a:gd name="T20" fmla="*/ 2147483647 w 17"/>
                    <a:gd name="T21" fmla="*/ 2147483647 h 16"/>
                    <a:gd name="T22" fmla="*/ 2147483647 w 17"/>
                    <a:gd name="T23" fmla="*/ 2147483647 h 16"/>
                    <a:gd name="T24" fmla="*/ 2147483647 w 17"/>
                    <a:gd name="T25" fmla="*/ 2147483647 h 16"/>
                    <a:gd name="T26" fmla="*/ 2147483647 w 17"/>
                    <a:gd name="T27" fmla="*/ 2147483647 h 16"/>
                    <a:gd name="T28" fmla="*/ 2147483647 w 17"/>
                    <a:gd name="T29" fmla="*/ 0 h 16"/>
                    <a:gd name="T30" fmla="*/ 2147483647 w 17"/>
                    <a:gd name="T31" fmla="*/ 0 h 16"/>
                    <a:gd name="T32" fmla="*/ 2147483647 w 17"/>
                    <a:gd name="T33" fmla="*/ 0 h 16"/>
                    <a:gd name="T34" fmla="*/ 2147483647 w 17"/>
                    <a:gd name="T35" fmla="*/ 0 h 1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7"/>
                    <a:gd name="T55" fmla="*/ 0 h 16"/>
                    <a:gd name="T56" fmla="*/ 17 w 17"/>
                    <a:gd name="T57" fmla="*/ 16 h 1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7" h="16">
                      <a:moveTo>
                        <a:pt x="8" y="0"/>
                      </a:moveTo>
                      <a:lnTo>
                        <a:pt x="4" y="0"/>
                      </a:lnTo>
                      <a:lnTo>
                        <a:pt x="0" y="0"/>
                      </a:lnTo>
                      <a:lnTo>
                        <a:pt x="0" y="4"/>
                      </a:lnTo>
                      <a:lnTo>
                        <a:pt x="0" y="8"/>
                      </a:lnTo>
                      <a:lnTo>
                        <a:pt x="0" y="12"/>
                      </a:lnTo>
                      <a:lnTo>
                        <a:pt x="4" y="16"/>
                      </a:lnTo>
                      <a:lnTo>
                        <a:pt x="8" y="16"/>
                      </a:lnTo>
                      <a:lnTo>
                        <a:pt x="13" y="16"/>
                      </a:lnTo>
                      <a:lnTo>
                        <a:pt x="13" y="12"/>
                      </a:lnTo>
                      <a:lnTo>
                        <a:pt x="17" y="12"/>
                      </a:lnTo>
                      <a:lnTo>
                        <a:pt x="17" y="8"/>
                      </a:lnTo>
                      <a:lnTo>
                        <a:pt x="17" y="4"/>
                      </a:lnTo>
                      <a:lnTo>
                        <a:pt x="13" y="0"/>
                      </a:lnTo>
                      <a:lnTo>
                        <a:pt x="8" y="0"/>
                      </a:lnTo>
                      <a:close/>
                    </a:path>
                  </a:pathLst>
                </a:custGeom>
                <a:solidFill>
                  <a:srgbClr val="4C4C4C"/>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793" name="Freeform 203"/>
                <p:cNvSpPr>
                  <a:spLocks/>
                </p:cNvSpPr>
                <p:nvPr/>
              </p:nvSpPr>
              <p:spPr bwMode="auto">
                <a:xfrm>
                  <a:off x="1089025" y="2601913"/>
                  <a:ext cx="26988" cy="25400"/>
                </a:xfrm>
                <a:custGeom>
                  <a:avLst/>
                  <a:gdLst>
                    <a:gd name="T0" fmla="*/ 2147483647 w 17"/>
                    <a:gd name="T1" fmla="*/ 0 h 16"/>
                    <a:gd name="T2" fmla="*/ 2147483647 w 17"/>
                    <a:gd name="T3" fmla="*/ 0 h 16"/>
                    <a:gd name="T4" fmla="*/ 2147483647 w 17"/>
                    <a:gd name="T5" fmla="*/ 0 h 16"/>
                    <a:gd name="T6" fmla="*/ 0 w 17"/>
                    <a:gd name="T7" fmla="*/ 0 h 16"/>
                    <a:gd name="T8" fmla="*/ 0 w 17"/>
                    <a:gd name="T9" fmla="*/ 2147483647 h 16"/>
                    <a:gd name="T10" fmla="*/ 0 w 17"/>
                    <a:gd name="T11" fmla="*/ 2147483647 h 16"/>
                    <a:gd name="T12" fmla="*/ 0 w 17"/>
                    <a:gd name="T13" fmla="*/ 2147483647 h 16"/>
                    <a:gd name="T14" fmla="*/ 0 w 17"/>
                    <a:gd name="T15" fmla="*/ 2147483647 h 16"/>
                    <a:gd name="T16" fmla="*/ 0 w 17"/>
                    <a:gd name="T17" fmla="*/ 2147483647 h 16"/>
                    <a:gd name="T18" fmla="*/ 2147483647 w 17"/>
                    <a:gd name="T19" fmla="*/ 2147483647 h 16"/>
                    <a:gd name="T20" fmla="*/ 2147483647 w 17"/>
                    <a:gd name="T21" fmla="*/ 2147483647 h 16"/>
                    <a:gd name="T22" fmla="*/ 2147483647 w 17"/>
                    <a:gd name="T23" fmla="*/ 2147483647 h 16"/>
                    <a:gd name="T24" fmla="*/ 2147483647 w 17"/>
                    <a:gd name="T25" fmla="*/ 2147483647 h 16"/>
                    <a:gd name="T26" fmla="*/ 2147483647 w 17"/>
                    <a:gd name="T27" fmla="*/ 2147483647 h 16"/>
                    <a:gd name="T28" fmla="*/ 2147483647 w 17"/>
                    <a:gd name="T29" fmla="*/ 2147483647 h 16"/>
                    <a:gd name="T30" fmla="*/ 2147483647 w 17"/>
                    <a:gd name="T31" fmla="*/ 2147483647 h 16"/>
                    <a:gd name="T32" fmla="*/ 2147483647 w 17"/>
                    <a:gd name="T33" fmla="*/ 2147483647 h 16"/>
                    <a:gd name="T34" fmla="*/ 2147483647 w 17"/>
                    <a:gd name="T35" fmla="*/ 2147483647 h 16"/>
                    <a:gd name="T36" fmla="*/ 2147483647 w 17"/>
                    <a:gd name="T37" fmla="*/ 0 h 16"/>
                    <a:gd name="T38" fmla="*/ 2147483647 w 17"/>
                    <a:gd name="T39" fmla="*/ 0 h 16"/>
                    <a:gd name="T40" fmla="*/ 2147483647 w 17"/>
                    <a:gd name="T41" fmla="*/ 0 h 1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7"/>
                    <a:gd name="T64" fmla="*/ 0 h 16"/>
                    <a:gd name="T65" fmla="*/ 17 w 17"/>
                    <a:gd name="T66" fmla="*/ 16 h 1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7" h="16">
                      <a:moveTo>
                        <a:pt x="8" y="0"/>
                      </a:moveTo>
                      <a:lnTo>
                        <a:pt x="8" y="0"/>
                      </a:lnTo>
                      <a:lnTo>
                        <a:pt x="4" y="0"/>
                      </a:lnTo>
                      <a:lnTo>
                        <a:pt x="0" y="0"/>
                      </a:lnTo>
                      <a:lnTo>
                        <a:pt x="0" y="4"/>
                      </a:lnTo>
                      <a:lnTo>
                        <a:pt x="0" y="8"/>
                      </a:lnTo>
                      <a:lnTo>
                        <a:pt x="0" y="12"/>
                      </a:lnTo>
                      <a:lnTo>
                        <a:pt x="4" y="16"/>
                      </a:lnTo>
                      <a:lnTo>
                        <a:pt x="8" y="16"/>
                      </a:lnTo>
                      <a:lnTo>
                        <a:pt x="13" y="16"/>
                      </a:lnTo>
                      <a:lnTo>
                        <a:pt x="13" y="12"/>
                      </a:lnTo>
                      <a:lnTo>
                        <a:pt x="17" y="12"/>
                      </a:lnTo>
                      <a:lnTo>
                        <a:pt x="17" y="8"/>
                      </a:lnTo>
                      <a:lnTo>
                        <a:pt x="17" y="4"/>
                      </a:lnTo>
                      <a:lnTo>
                        <a:pt x="13" y="0"/>
                      </a:lnTo>
                      <a:lnTo>
                        <a:pt x="8" y="0"/>
                      </a:lnTo>
                    </a:path>
                  </a:pathLst>
                </a:custGeom>
                <a:noFill/>
                <a:ln w="0">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sp>
            <p:nvSpPr>
              <p:cNvPr id="56683" name="TextBox 1585"/>
              <p:cNvSpPr txBox="1">
                <a:spLocks noChangeArrowheads="1"/>
              </p:cNvSpPr>
              <p:nvPr/>
            </p:nvSpPr>
            <p:spPr bwMode="auto">
              <a:xfrm>
                <a:off x="238124" y="3075801"/>
                <a:ext cx="1038225"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r>
                  <a:rPr lang="en-US" sz="1200"/>
                  <a:t>Tor Node 4</a:t>
                </a:r>
              </a:p>
            </p:txBody>
          </p:sp>
        </p:grpSp>
        <p:grpSp>
          <p:nvGrpSpPr>
            <p:cNvPr id="56334" name="Group 1696"/>
            <p:cNvGrpSpPr>
              <a:grpSpLocks/>
            </p:cNvGrpSpPr>
            <p:nvPr/>
          </p:nvGrpSpPr>
          <p:grpSpPr bwMode="auto">
            <a:xfrm>
              <a:off x="4724400" y="2286000"/>
              <a:ext cx="1038225" cy="762000"/>
              <a:chOff x="238124" y="2590800"/>
              <a:chExt cx="1038225" cy="762000"/>
            </a:xfrm>
          </p:grpSpPr>
          <p:grpSp>
            <p:nvGrpSpPr>
              <p:cNvPr id="56570" name="Group 114"/>
              <p:cNvGrpSpPr>
                <a:grpSpLocks noChangeAspect="1"/>
              </p:cNvGrpSpPr>
              <p:nvPr/>
            </p:nvGrpSpPr>
            <p:grpSpPr bwMode="auto">
              <a:xfrm>
                <a:off x="381002" y="2590800"/>
                <a:ext cx="735229" cy="503935"/>
                <a:chOff x="193675" y="2495550"/>
                <a:chExt cx="1185863" cy="812801"/>
              </a:xfrm>
            </p:grpSpPr>
            <p:sp>
              <p:nvSpPr>
                <p:cNvPr id="56572" name="Freeform 94"/>
                <p:cNvSpPr>
                  <a:spLocks/>
                </p:cNvSpPr>
                <p:nvPr/>
              </p:nvSpPr>
              <p:spPr bwMode="auto">
                <a:xfrm>
                  <a:off x="684213" y="2995613"/>
                  <a:ext cx="379413" cy="212725"/>
                </a:xfrm>
                <a:custGeom>
                  <a:avLst/>
                  <a:gdLst>
                    <a:gd name="T0" fmla="*/ 0 w 239"/>
                    <a:gd name="T1" fmla="*/ 2147483647 h 134"/>
                    <a:gd name="T2" fmla="*/ 2147483647 w 239"/>
                    <a:gd name="T3" fmla="*/ 2147483647 h 134"/>
                    <a:gd name="T4" fmla="*/ 2147483647 w 239"/>
                    <a:gd name="T5" fmla="*/ 2147483647 h 134"/>
                    <a:gd name="T6" fmla="*/ 2147483647 w 239"/>
                    <a:gd name="T7" fmla="*/ 0 h 134"/>
                    <a:gd name="T8" fmla="*/ 0 w 239"/>
                    <a:gd name="T9" fmla="*/ 2147483647 h 134"/>
                    <a:gd name="T10" fmla="*/ 0 w 239"/>
                    <a:gd name="T11" fmla="*/ 2147483647 h 134"/>
                    <a:gd name="T12" fmla="*/ 0 60000 65536"/>
                    <a:gd name="T13" fmla="*/ 0 60000 65536"/>
                    <a:gd name="T14" fmla="*/ 0 60000 65536"/>
                    <a:gd name="T15" fmla="*/ 0 60000 65536"/>
                    <a:gd name="T16" fmla="*/ 0 60000 65536"/>
                    <a:gd name="T17" fmla="*/ 0 60000 65536"/>
                    <a:gd name="T18" fmla="*/ 0 w 239"/>
                    <a:gd name="T19" fmla="*/ 0 h 134"/>
                    <a:gd name="T20" fmla="*/ 239 w 239"/>
                    <a:gd name="T21" fmla="*/ 134 h 134"/>
                  </a:gdLst>
                  <a:ahLst/>
                  <a:cxnLst>
                    <a:cxn ang="T12">
                      <a:pos x="T0" y="T1"/>
                    </a:cxn>
                    <a:cxn ang="T13">
                      <a:pos x="T2" y="T3"/>
                    </a:cxn>
                    <a:cxn ang="T14">
                      <a:pos x="T4" y="T5"/>
                    </a:cxn>
                    <a:cxn ang="T15">
                      <a:pos x="T6" y="T7"/>
                    </a:cxn>
                    <a:cxn ang="T16">
                      <a:pos x="T8" y="T9"/>
                    </a:cxn>
                    <a:cxn ang="T17">
                      <a:pos x="T10" y="T11"/>
                    </a:cxn>
                  </a:cxnLst>
                  <a:rect l="T18" t="T19" r="T20" b="T21"/>
                  <a:pathLst>
                    <a:path w="239" h="134">
                      <a:moveTo>
                        <a:pt x="0" y="47"/>
                      </a:moveTo>
                      <a:lnTo>
                        <a:pt x="81" y="83"/>
                      </a:lnTo>
                      <a:lnTo>
                        <a:pt x="239" y="134"/>
                      </a:lnTo>
                      <a:lnTo>
                        <a:pt x="239" y="0"/>
                      </a:lnTo>
                      <a:lnTo>
                        <a:pt x="0" y="47"/>
                      </a:lnTo>
                      <a:close/>
                    </a:path>
                  </a:pathLst>
                </a:custGeom>
                <a:solidFill>
                  <a:srgbClr val="191919"/>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573" name="Freeform 95"/>
                <p:cNvSpPr>
                  <a:spLocks/>
                </p:cNvSpPr>
                <p:nvPr/>
              </p:nvSpPr>
              <p:spPr bwMode="auto">
                <a:xfrm>
                  <a:off x="677863" y="3063875"/>
                  <a:ext cx="141288" cy="69850"/>
                </a:xfrm>
                <a:custGeom>
                  <a:avLst/>
                  <a:gdLst>
                    <a:gd name="T0" fmla="*/ 2147483647 w 89"/>
                    <a:gd name="T1" fmla="*/ 2147483647 h 44"/>
                    <a:gd name="T2" fmla="*/ 2147483647 w 89"/>
                    <a:gd name="T3" fmla="*/ 2147483647 h 44"/>
                    <a:gd name="T4" fmla="*/ 2147483647 w 89"/>
                    <a:gd name="T5" fmla="*/ 0 h 44"/>
                    <a:gd name="T6" fmla="*/ 0 w 89"/>
                    <a:gd name="T7" fmla="*/ 2147483647 h 44"/>
                    <a:gd name="T8" fmla="*/ 2147483647 w 89"/>
                    <a:gd name="T9" fmla="*/ 2147483647 h 44"/>
                    <a:gd name="T10" fmla="*/ 2147483647 w 89"/>
                    <a:gd name="T11" fmla="*/ 2147483647 h 44"/>
                    <a:gd name="T12" fmla="*/ 2147483647 w 89"/>
                    <a:gd name="T13" fmla="*/ 2147483647 h 44"/>
                    <a:gd name="T14" fmla="*/ 2147483647 w 89"/>
                    <a:gd name="T15" fmla="*/ 2147483647 h 44"/>
                    <a:gd name="T16" fmla="*/ 2147483647 w 89"/>
                    <a:gd name="T17" fmla="*/ 2147483647 h 44"/>
                    <a:gd name="T18" fmla="*/ 2147483647 w 89"/>
                    <a:gd name="T19" fmla="*/ 2147483647 h 44"/>
                    <a:gd name="T20" fmla="*/ 2147483647 w 89"/>
                    <a:gd name="T21" fmla="*/ 2147483647 h 44"/>
                    <a:gd name="T22" fmla="*/ 2147483647 w 89"/>
                    <a:gd name="T23" fmla="*/ 2147483647 h 4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9"/>
                    <a:gd name="T37" fmla="*/ 0 h 44"/>
                    <a:gd name="T38" fmla="*/ 89 w 89"/>
                    <a:gd name="T39" fmla="*/ 44 h 4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9" h="44">
                      <a:moveTo>
                        <a:pt x="89" y="32"/>
                      </a:moveTo>
                      <a:lnTo>
                        <a:pt x="89" y="36"/>
                      </a:lnTo>
                      <a:lnTo>
                        <a:pt x="4" y="0"/>
                      </a:lnTo>
                      <a:lnTo>
                        <a:pt x="0" y="8"/>
                      </a:lnTo>
                      <a:lnTo>
                        <a:pt x="85" y="44"/>
                      </a:lnTo>
                      <a:lnTo>
                        <a:pt x="89" y="44"/>
                      </a:lnTo>
                      <a:lnTo>
                        <a:pt x="89" y="40"/>
                      </a:lnTo>
                      <a:lnTo>
                        <a:pt x="89" y="36"/>
                      </a:lnTo>
                      <a:lnTo>
                        <a:pt x="89" y="32"/>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574" name="Freeform 96"/>
                <p:cNvSpPr>
                  <a:spLocks/>
                </p:cNvSpPr>
                <p:nvPr/>
              </p:nvSpPr>
              <p:spPr bwMode="auto">
                <a:xfrm>
                  <a:off x="812800" y="3114675"/>
                  <a:ext cx="263525" cy="100013"/>
                </a:xfrm>
                <a:custGeom>
                  <a:avLst/>
                  <a:gdLst>
                    <a:gd name="T0" fmla="*/ 2147483647 w 166"/>
                    <a:gd name="T1" fmla="*/ 2147483647 h 63"/>
                    <a:gd name="T2" fmla="*/ 2147483647 w 166"/>
                    <a:gd name="T3" fmla="*/ 2147483647 h 63"/>
                    <a:gd name="T4" fmla="*/ 2147483647 w 166"/>
                    <a:gd name="T5" fmla="*/ 0 h 63"/>
                    <a:gd name="T6" fmla="*/ 0 w 166"/>
                    <a:gd name="T7" fmla="*/ 2147483647 h 63"/>
                    <a:gd name="T8" fmla="*/ 2147483647 w 166"/>
                    <a:gd name="T9" fmla="*/ 2147483647 h 63"/>
                    <a:gd name="T10" fmla="*/ 2147483647 w 166"/>
                    <a:gd name="T11" fmla="*/ 2147483647 h 63"/>
                    <a:gd name="T12" fmla="*/ 2147483647 w 166"/>
                    <a:gd name="T13" fmla="*/ 2147483647 h 63"/>
                    <a:gd name="T14" fmla="*/ 2147483647 w 166"/>
                    <a:gd name="T15" fmla="*/ 2147483647 h 63"/>
                    <a:gd name="T16" fmla="*/ 2147483647 w 166"/>
                    <a:gd name="T17" fmla="*/ 2147483647 h 63"/>
                    <a:gd name="T18" fmla="*/ 2147483647 w 166"/>
                    <a:gd name="T19" fmla="*/ 2147483647 h 63"/>
                    <a:gd name="T20" fmla="*/ 2147483647 w 166"/>
                    <a:gd name="T21" fmla="*/ 2147483647 h 63"/>
                    <a:gd name="T22" fmla="*/ 2147483647 w 166"/>
                    <a:gd name="T23" fmla="*/ 2147483647 h 6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66"/>
                    <a:gd name="T37" fmla="*/ 0 h 63"/>
                    <a:gd name="T38" fmla="*/ 166 w 166"/>
                    <a:gd name="T39" fmla="*/ 63 h 6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66" h="63">
                      <a:moveTo>
                        <a:pt x="154" y="59"/>
                      </a:moveTo>
                      <a:lnTo>
                        <a:pt x="162" y="51"/>
                      </a:lnTo>
                      <a:lnTo>
                        <a:pt x="4" y="0"/>
                      </a:lnTo>
                      <a:lnTo>
                        <a:pt x="0" y="12"/>
                      </a:lnTo>
                      <a:lnTo>
                        <a:pt x="158" y="63"/>
                      </a:lnTo>
                      <a:lnTo>
                        <a:pt x="166" y="59"/>
                      </a:lnTo>
                      <a:lnTo>
                        <a:pt x="158" y="63"/>
                      </a:lnTo>
                      <a:lnTo>
                        <a:pt x="162" y="63"/>
                      </a:lnTo>
                      <a:lnTo>
                        <a:pt x="166" y="59"/>
                      </a:lnTo>
                      <a:lnTo>
                        <a:pt x="162" y="55"/>
                      </a:lnTo>
                      <a:lnTo>
                        <a:pt x="162" y="51"/>
                      </a:lnTo>
                      <a:lnTo>
                        <a:pt x="154" y="59"/>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575" name="Freeform 97"/>
                <p:cNvSpPr>
                  <a:spLocks/>
                </p:cNvSpPr>
                <p:nvPr/>
              </p:nvSpPr>
              <p:spPr bwMode="auto">
                <a:xfrm>
                  <a:off x="1050925" y="2989263"/>
                  <a:ext cx="25400" cy="219075"/>
                </a:xfrm>
                <a:custGeom>
                  <a:avLst/>
                  <a:gdLst>
                    <a:gd name="T0" fmla="*/ 2147483647 w 16"/>
                    <a:gd name="T1" fmla="*/ 2147483647 h 138"/>
                    <a:gd name="T2" fmla="*/ 0 w 16"/>
                    <a:gd name="T3" fmla="*/ 2147483647 h 138"/>
                    <a:gd name="T4" fmla="*/ 2147483647 w 16"/>
                    <a:gd name="T5" fmla="*/ 2147483647 h 138"/>
                    <a:gd name="T6" fmla="*/ 2147483647 w 16"/>
                    <a:gd name="T7" fmla="*/ 2147483647 h 138"/>
                    <a:gd name="T8" fmla="*/ 2147483647 w 16"/>
                    <a:gd name="T9" fmla="*/ 2147483647 h 138"/>
                    <a:gd name="T10" fmla="*/ 2147483647 w 16"/>
                    <a:gd name="T11" fmla="*/ 0 h 138"/>
                    <a:gd name="T12" fmla="*/ 2147483647 w 16"/>
                    <a:gd name="T13" fmla="*/ 2147483647 h 138"/>
                    <a:gd name="T14" fmla="*/ 2147483647 w 16"/>
                    <a:gd name="T15" fmla="*/ 2147483647 h 138"/>
                    <a:gd name="T16" fmla="*/ 2147483647 w 16"/>
                    <a:gd name="T17" fmla="*/ 0 h 138"/>
                    <a:gd name="T18" fmla="*/ 2147483647 w 16"/>
                    <a:gd name="T19" fmla="*/ 2147483647 h 138"/>
                    <a:gd name="T20" fmla="*/ 0 w 16"/>
                    <a:gd name="T21" fmla="*/ 2147483647 h 138"/>
                    <a:gd name="T22" fmla="*/ 2147483647 w 16"/>
                    <a:gd name="T23" fmla="*/ 2147483647 h 13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6"/>
                    <a:gd name="T37" fmla="*/ 0 h 138"/>
                    <a:gd name="T38" fmla="*/ 16 w 16"/>
                    <a:gd name="T39" fmla="*/ 138 h 13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6" h="138">
                      <a:moveTo>
                        <a:pt x="8" y="12"/>
                      </a:moveTo>
                      <a:lnTo>
                        <a:pt x="0" y="4"/>
                      </a:lnTo>
                      <a:lnTo>
                        <a:pt x="4" y="138"/>
                      </a:lnTo>
                      <a:lnTo>
                        <a:pt x="16" y="138"/>
                      </a:lnTo>
                      <a:lnTo>
                        <a:pt x="12" y="4"/>
                      </a:lnTo>
                      <a:lnTo>
                        <a:pt x="4" y="0"/>
                      </a:lnTo>
                      <a:lnTo>
                        <a:pt x="12" y="4"/>
                      </a:lnTo>
                      <a:lnTo>
                        <a:pt x="8" y="4"/>
                      </a:lnTo>
                      <a:lnTo>
                        <a:pt x="8" y="0"/>
                      </a:lnTo>
                      <a:lnTo>
                        <a:pt x="4" y="4"/>
                      </a:lnTo>
                      <a:lnTo>
                        <a:pt x="0" y="4"/>
                      </a:lnTo>
                      <a:lnTo>
                        <a:pt x="8" y="12"/>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576" name="Freeform 98"/>
                <p:cNvSpPr>
                  <a:spLocks/>
                </p:cNvSpPr>
                <p:nvPr/>
              </p:nvSpPr>
              <p:spPr bwMode="auto">
                <a:xfrm>
                  <a:off x="677863" y="2989263"/>
                  <a:ext cx="385763" cy="87313"/>
                </a:xfrm>
                <a:custGeom>
                  <a:avLst/>
                  <a:gdLst>
                    <a:gd name="T0" fmla="*/ 2147483647 w 243"/>
                    <a:gd name="T1" fmla="*/ 2147483647 h 55"/>
                    <a:gd name="T2" fmla="*/ 2147483647 w 243"/>
                    <a:gd name="T3" fmla="*/ 2147483647 h 55"/>
                    <a:gd name="T4" fmla="*/ 2147483647 w 243"/>
                    <a:gd name="T5" fmla="*/ 2147483647 h 55"/>
                    <a:gd name="T6" fmla="*/ 2147483647 w 243"/>
                    <a:gd name="T7" fmla="*/ 0 h 55"/>
                    <a:gd name="T8" fmla="*/ 2147483647 w 243"/>
                    <a:gd name="T9" fmla="*/ 2147483647 h 55"/>
                    <a:gd name="T10" fmla="*/ 0 w 243"/>
                    <a:gd name="T11" fmla="*/ 2147483647 h 55"/>
                    <a:gd name="T12" fmla="*/ 2147483647 w 243"/>
                    <a:gd name="T13" fmla="*/ 2147483647 h 55"/>
                    <a:gd name="T14" fmla="*/ 0 w 243"/>
                    <a:gd name="T15" fmla="*/ 2147483647 h 55"/>
                    <a:gd name="T16" fmla="*/ 0 w 243"/>
                    <a:gd name="T17" fmla="*/ 2147483647 h 55"/>
                    <a:gd name="T18" fmla="*/ 0 w 243"/>
                    <a:gd name="T19" fmla="*/ 2147483647 h 55"/>
                    <a:gd name="T20" fmla="*/ 2147483647 w 243"/>
                    <a:gd name="T21" fmla="*/ 2147483647 h 55"/>
                    <a:gd name="T22" fmla="*/ 2147483647 w 243"/>
                    <a:gd name="T23" fmla="*/ 2147483647 h 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43"/>
                    <a:gd name="T37" fmla="*/ 0 h 55"/>
                    <a:gd name="T38" fmla="*/ 243 w 243"/>
                    <a:gd name="T39" fmla="*/ 55 h 5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43" h="55">
                      <a:moveTo>
                        <a:pt x="4" y="47"/>
                      </a:moveTo>
                      <a:lnTo>
                        <a:pt x="4" y="55"/>
                      </a:lnTo>
                      <a:lnTo>
                        <a:pt x="243" y="12"/>
                      </a:lnTo>
                      <a:lnTo>
                        <a:pt x="239" y="0"/>
                      </a:lnTo>
                      <a:lnTo>
                        <a:pt x="4" y="47"/>
                      </a:lnTo>
                      <a:lnTo>
                        <a:pt x="0" y="55"/>
                      </a:lnTo>
                      <a:lnTo>
                        <a:pt x="4" y="47"/>
                      </a:lnTo>
                      <a:lnTo>
                        <a:pt x="0" y="47"/>
                      </a:lnTo>
                      <a:lnTo>
                        <a:pt x="0" y="51"/>
                      </a:lnTo>
                      <a:lnTo>
                        <a:pt x="0" y="55"/>
                      </a:lnTo>
                      <a:lnTo>
                        <a:pt x="4" y="55"/>
                      </a:lnTo>
                      <a:lnTo>
                        <a:pt x="4" y="47"/>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577" name="Freeform 99"/>
                <p:cNvSpPr>
                  <a:spLocks/>
                </p:cNvSpPr>
                <p:nvPr/>
              </p:nvSpPr>
              <p:spPr bwMode="auto">
                <a:xfrm>
                  <a:off x="754063" y="3127375"/>
                  <a:ext cx="258763" cy="174625"/>
                </a:xfrm>
                <a:custGeom>
                  <a:avLst/>
                  <a:gdLst>
                    <a:gd name="T0" fmla="*/ 2147483647 w 163"/>
                    <a:gd name="T1" fmla="*/ 0 h 110"/>
                    <a:gd name="T2" fmla="*/ 2147483647 w 163"/>
                    <a:gd name="T3" fmla="*/ 2147483647 h 110"/>
                    <a:gd name="T4" fmla="*/ 0 w 163"/>
                    <a:gd name="T5" fmla="*/ 2147483647 h 110"/>
                    <a:gd name="T6" fmla="*/ 0 w 163"/>
                    <a:gd name="T7" fmla="*/ 2147483647 h 110"/>
                    <a:gd name="T8" fmla="*/ 2147483647 w 163"/>
                    <a:gd name="T9" fmla="*/ 2147483647 h 110"/>
                    <a:gd name="T10" fmla="*/ 2147483647 w 163"/>
                    <a:gd name="T11" fmla="*/ 0 h 110"/>
                    <a:gd name="T12" fmla="*/ 2147483647 w 163"/>
                    <a:gd name="T13" fmla="*/ 0 h 110"/>
                    <a:gd name="T14" fmla="*/ 0 60000 65536"/>
                    <a:gd name="T15" fmla="*/ 0 60000 65536"/>
                    <a:gd name="T16" fmla="*/ 0 60000 65536"/>
                    <a:gd name="T17" fmla="*/ 0 60000 65536"/>
                    <a:gd name="T18" fmla="*/ 0 60000 65536"/>
                    <a:gd name="T19" fmla="*/ 0 60000 65536"/>
                    <a:gd name="T20" fmla="*/ 0 60000 65536"/>
                    <a:gd name="T21" fmla="*/ 0 w 163"/>
                    <a:gd name="T22" fmla="*/ 0 h 110"/>
                    <a:gd name="T23" fmla="*/ 163 w 163"/>
                    <a:gd name="T24" fmla="*/ 110 h 1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3" h="110">
                      <a:moveTo>
                        <a:pt x="163" y="0"/>
                      </a:moveTo>
                      <a:lnTo>
                        <a:pt x="163" y="43"/>
                      </a:lnTo>
                      <a:lnTo>
                        <a:pt x="0" y="110"/>
                      </a:lnTo>
                      <a:lnTo>
                        <a:pt x="0" y="94"/>
                      </a:lnTo>
                      <a:lnTo>
                        <a:pt x="33" y="43"/>
                      </a:lnTo>
                      <a:lnTo>
                        <a:pt x="163" y="0"/>
                      </a:lnTo>
                      <a:close/>
                    </a:path>
                  </a:pathLst>
                </a:custGeom>
                <a:solidFill>
                  <a:srgbClr val="CCCCCC"/>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578" name="Freeform 100"/>
                <p:cNvSpPr>
                  <a:spLocks/>
                </p:cNvSpPr>
                <p:nvPr/>
              </p:nvSpPr>
              <p:spPr bwMode="auto">
                <a:xfrm>
                  <a:off x="1000125" y="3127375"/>
                  <a:ext cx="19050" cy="74613"/>
                </a:xfrm>
                <a:custGeom>
                  <a:avLst/>
                  <a:gdLst>
                    <a:gd name="T0" fmla="*/ 2147483647 w 12"/>
                    <a:gd name="T1" fmla="*/ 2147483647 h 47"/>
                    <a:gd name="T2" fmla="*/ 2147483647 w 12"/>
                    <a:gd name="T3" fmla="*/ 2147483647 h 47"/>
                    <a:gd name="T4" fmla="*/ 2147483647 w 12"/>
                    <a:gd name="T5" fmla="*/ 0 h 47"/>
                    <a:gd name="T6" fmla="*/ 0 w 12"/>
                    <a:gd name="T7" fmla="*/ 0 h 47"/>
                    <a:gd name="T8" fmla="*/ 0 w 12"/>
                    <a:gd name="T9" fmla="*/ 2147483647 h 47"/>
                    <a:gd name="T10" fmla="*/ 2147483647 w 12"/>
                    <a:gd name="T11" fmla="*/ 2147483647 h 47"/>
                    <a:gd name="T12" fmla="*/ 0 w 12"/>
                    <a:gd name="T13" fmla="*/ 2147483647 h 47"/>
                    <a:gd name="T14" fmla="*/ 2147483647 w 12"/>
                    <a:gd name="T15" fmla="*/ 2147483647 h 47"/>
                    <a:gd name="T16" fmla="*/ 2147483647 w 12"/>
                    <a:gd name="T17" fmla="*/ 2147483647 h 47"/>
                    <a:gd name="T18" fmla="*/ 2147483647 w 12"/>
                    <a:gd name="T19" fmla="*/ 2147483647 h 47"/>
                    <a:gd name="T20" fmla="*/ 2147483647 w 12"/>
                    <a:gd name="T21" fmla="*/ 2147483647 h 47"/>
                    <a:gd name="T22" fmla="*/ 2147483647 w 12"/>
                    <a:gd name="T23" fmla="*/ 2147483647 h 4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47"/>
                    <a:gd name="T38" fmla="*/ 12 w 12"/>
                    <a:gd name="T39" fmla="*/ 47 h 4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47">
                      <a:moveTo>
                        <a:pt x="8" y="47"/>
                      </a:moveTo>
                      <a:lnTo>
                        <a:pt x="12" y="43"/>
                      </a:lnTo>
                      <a:lnTo>
                        <a:pt x="12" y="0"/>
                      </a:lnTo>
                      <a:lnTo>
                        <a:pt x="0" y="0"/>
                      </a:lnTo>
                      <a:lnTo>
                        <a:pt x="0" y="43"/>
                      </a:lnTo>
                      <a:lnTo>
                        <a:pt x="4" y="39"/>
                      </a:lnTo>
                      <a:lnTo>
                        <a:pt x="0" y="43"/>
                      </a:lnTo>
                      <a:lnTo>
                        <a:pt x="4" y="47"/>
                      </a:lnTo>
                      <a:lnTo>
                        <a:pt x="8" y="47"/>
                      </a:lnTo>
                      <a:lnTo>
                        <a:pt x="12" y="43"/>
                      </a:lnTo>
                      <a:lnTo>
                        <a:pt x="8" y="47"/>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579" name="Freeform 101"/>
                <p:cNvSpPr>
                  <a:spLocks/>
                </p:cNvSpPr>
                <p:nvPr/>
              </p:nvSpPr>
              <p:spPr bwMode="auto">
                <a:xfrm>
                  <a:off x="747713" y="3189288"/>
                  <a:ext cx="265113" cy="119063"/>
                </a:xfrm>
                <a:custGeom>
                  <a:avLst/>
                  <a:gdLst>
                    <a:gd name="T0" fmla="*/ 0 w 167"/>
                    <a:gd name="T1" fmla="*/ 2147483647 h 75"/>
                    <a:gd name="T2" fmla="*/ 2147483647 w 167"/>
                    <a:gd name="T3" fmla="*/ 2147483647 h 75"/>
                    <a:gd name="T4" fmla="*/ 2147483647 w 167"/>
                    <a:gd name="T5" fmla="*/ 2147483647 h 75"/>
                    <a:gd name="T6" fmla="*/ 2147483647 w 167"/>
                    <a:gd name="T7" fmla="*/ 0 h 75"/>
                    <a:gd name="T8" fmla="*/ 2147483647 w 167"/>
                    <a:gd name="T9" fmla="*/ 2147483647 h 75"/>
                    <a:gd name="T10" fmla="*/ 2147483647 w 167"/>
                    <a:gd name="T11" fmla="*/ 2147483647 h 75"/>
                    <a:gd name="T12" fmla="*/ 2147483647 w 167"/>
                    <a:gd name="T13" fmla="*/ 2147483647 h 75"/>
                    <a:gd name="T14" fmla="*/ 0 w 167"/>
                    <a:gd name="T15" fmla="*/ 2147483647 h 75"/>
                    <a:gd name="T16" fmla="*/ 0 w 167"/>
                    <a:gd name="T17" fmla="*/ 2147483647 h 75"/>
                    <a:gd name="T18" fmla="*/ 2147483647 w 167"/>
                    <a:gd name="T19" fmla="*/ 2147483647 h 75"/>
                    <a:gd name="T20" fmla="*/ 2147483647 w 167"/>
                    <a:gd name="T21" fmla="*/ 2147483647 h 75"/>
                    <a:gd name="T22" fmla="*/ 0 w 167"/>
                    <a:gd name="T23" fmla="*/ 2147483647 h 7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67"/>
                    <a:gd name="T37" fmla="*/ 0 h 75"/>
                    <a:gd name="T38" fmla="*/ 167 w 167"/>
                    <a:gd name="T39" fmla="*/ 75 h 7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67" h="75">
                      <a:moveTo>
                        <a:pt x="0" y="71"/>
                      </a:moveTo>
                      <a:lnTo>
                        <a:pt x="8" y="75"/>
                      </a:lnTo>
                      <a:lnTo>
                        <a:pt x="167" y="8"/>
                      </a:lnTo>
                      <a:lnTo>
                        <a:pt x="163" y="0"/>
                      </a:lnTo>
                      <a:lnTo>
                        <a:pt x="4" y="67"/>
                      </a:lnTo>
                      <a:lnTo>
                        <a:pt x="8" y="71"/>
                      </a:lnTo>
                      <a:lnTo>
                        <a:pt x="4" y="67"/>
                      </a:lnTo>
                      <a:lnTo>
                        <a:pt x="0" y="71"/>
                      </a:lnTo>
                      <a:lnTo>
                        <a:pt x="4" y="75"/>
                      </a:lnTo>
                      <a:lnTo>
                        <a:pt x="8" y="75"/>
                      </a:lnTo>
                      <a:lnTo>
                        <a:pt x="0" y="71"/>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580" name="Freeform 102"/>
                <p:cNvSpPr>
                  <a:spLocks/>
                </p:cNvSpPr>
                <p:nvPr/>
              </p:nvSpPr>
              <p:spPr bwMode="auto">
                <a:xfrm>
                  <a:off x="747713" y="3270250"/>
                  <a:ext cx="12700" cy="31750"/>
                </a:xfrm>
                <a:custGeom>
                  <a:avLst/>
                  <a:gdLst>
                    <a:gd name="T0" fmla="*/ 0 w 8"/>
                    <a:gd name="T1" fmla="*/ 0 h 20"/>
                    <a:gd name="T2" fmla="*/ 0 w 8"/>
                    <a:gd name="T3" fmla="*/ 2147483647 h 20"/>
                    <a:gd name="T4" fmla="*/ 0 w 8"/>
                    <a:gd name="T5" fmla="*/ 2147483647 h 20"/>
                    <a:gd name="T6" fmla="*/ 2147483647 w 8"/>
                    <a:gd name="T7" fmla="*/ 2147483647 h 20"/>
                    <a:gd name="T8" fmla="*/ 2147483647 w 8"/>
                    <a:gd name="T9" fmla="*/ 2147483647 h 20"/>
                    <a:gd name="T10" fmla="*/ 2147483647 w 8"/>
                    <a:gd name="T11" fmla="*/ 2147483647 h 20"/>
                    <a:gd name="T12" fmla="*/ 2147483647 w 8"/>
                    <a:gd name="T13" fmla="*/ 2147483647 h 20"/>
                    <a:gd name="T14" fmla="*/ 2147483647 w 8"/>
                    <a:gd name="T15" fmla="*/ 0 h 20"/>
                    <a:gd name="T16" fmla="*/ 2147483647 w 8"/>
                    <a:gd name="T17" fmla="*/ 0 h 20"/>
                    <a:gd name="T18" fmla="*/ 0 w 8"/>
                    <a:gd name="T19" fmla="*/ 0 h 20"/>
                    <a:gd name="T20" fmla="*/ 0 w 8"/>
                    <a:gd name="T21" fmla="*/ 2147483647 h 20"/>
                    <a:gd name="T22" fmla="*/ 0 w 8"/>
                    <a:gd name="T23" fmla="*/ 0 h 2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20"/>
                    <a:gd name="T38" fmla="*/ 8 w 8"/>
                    <a:gd name="T39" fmla="*/ 20 h 2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20">
                      <a:moveTo>
                        <a:pt x="0" y="0"/>
                      </a:moveTo>
                      <a:lnTo>
                        <a:pt x="0" y="4"/>
                      </a:lnTo>
                      <a:lnTo>
                        <a:pt x="0" y="20"/>
                      </a:lnTo>
                      <a:lnTo>
                        <a:pt x="8" y="20"/>
                      </a:lnTo>
                      <a:lnTo>
                        <a:pt x="8" y="4"/>
                      </a:lnTo>
                      <a:lnTo>
                        <a:pt x="8" y="0"/>
                      </a:lnTo>
                      <a:lnTo>
                        <a:pt x="4" y="0"/>
                      </a:lnTo>
                      <a:lnTo>
                        <a:pt x="0" y="0"/>
                      </a:lnTo>
                      <a:lnTo>
                        <a:pt x="0" y="4"/>
                      </a:lnTo>
                      <a:lnTo>
                        <a:pt x="0"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581" name="Freeform 103"/>
                <p:cNvSpPr>
                  <a:spLocks/>
                </p:cNvSpPr>
                <p:nvPr/>
              </p:nvSpPr>
              <p:spPr bwMode="auto">
                <a:xfrm>
                  <a:off x="747713" y="3189288"/>
                  <a:ext cx="65088" cy="87313"/>
                </a:xfrm>
                <a:custGeom>
                  <a:avLst/>
                  <a:gdLst>
                    <a:gd name="T0" fmla="*/ 2147483647 w 41"/>
                    <a:gd name="T1" fmla="*/ 0 h 55"/>
                    <a:gd name="T2" fmla="*/ 2147483647 w 41"/>
                    <a:gd name="T3" fmla="*/ 2147483647 h 55"/>
                    <a:gd name="T4" fmla="*/ 0 w 41"/>
                    <a:gd name="T5" fmla="*/ 2147483647 h 55"/>
                    <a:gd name="T6" fmla="*/ 2147483647 w 41"/>
                    <a:gd name="T7" fmla="*/ 2147483647 h 55"/>
                    <a:gd name="T8" fmla="*/ 2147483647 w 41"/>
                    <a:gd name="T9" fmla="*/ 2147483647 h 55"/>
                    <a:gd name="T10" fmla="*/ 2147483647 w 41"/>
                    <a:gd name="T11" fmla="*/ 2147483647 h 55"/>
                    <a:gd name="T12" fmla="*/ 2147483647 w 41"/>
                    <a:gd name="T13" fmla="*/ 2147483647 h 55"/>
                    <a:gd name="T14" fmla="*/ 2147483647 w 41"/>
                    <a:gd name="T15" fmla="*/ 2147483647 h 55"/>
                    <a:gd name="T16" fmla="*/ 2147483647 w 41"/>
                    <a:gd name="T17" fmla="*/ 0 h 55"/>
                    <a:gd name="T18" fmla="*/ 2147483647 w 41"/>
                    <a:gd name="T19" fmla="*/ 0 h 55"/>
                    <a:gd name="T20" fmla="*/ 2147483647 w 41"/>
                    <a:gd name="T21" fmla="*/ 2147483647 h 55"/>
                    <a:gd name="T22" fmla="*/ 2147483647 w 41"/>
                    <a:gd name="T23" fmla="*/ 0 h 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1"/>
                    <a:gd name="T37" fmla="*/ 0 h 55"/>
                    <a:gd name="T38" fmla="*/ 41 w 41"/>
                    <a:gd name="T39" fmla="*/ 55 h 5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1" h="55">
                      <a:moveTo>
                        <a:pt x="33" y="0"/>
                      </a:moveTo>
                      <a:lnTo>
                        <a:pt x="33" y="4"/>
                      </a:lnTo>
                      <a:lnTo>
                        <a:pt x="0" y="51"/>
                      </a:lnTo>
                      <a:lnTo>
                        <a:pt x="8" y="55"/>
                      </a:lnTo>
                      <a:lnTo>
                        <a:pt x="41" y="8"/>
                      </a:lnTo>
                      <a:lnTo>
                        <a:pt x="37" y="8"/>
                      </a:lnTo>
                      <a:lnTo>
                        <a:pt x="41" y="8"/>
                      </a:lnTo>
                      <a:lnTo>
                        <a:pt x="41" y="4"/>
                      </a:lnTo>
                      <a:lnTo>
                        <a:pt x="37" y="0"/>
                      </a:lnTo>
                      <a:lnTo>
                        <a:pt x="33" y="0"/>
                      </a:lnTo>
                      <a:lnTo>
                        <a:pt x="33" y="4"/>
                      </a:lnTo>
                      <a:lnTo>
                        <a:pt x="33"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582" name="Freeform 104"/>
                <p:cNvSpPr>
                  <a:spLocks/>
                </p:cNvSpPr>
                <p:nvPr/>
              </p:nvSpPr>
              <p:spPr bwMode="auto">
                <a:xfrm>
                  <a:off x="800100" y="3121025"/>
                  <a:ext cx="219075" cy="80963"/>
                </a:xfrm>
                <a:custGeom>
                  <a:avLst/>
                  <a:gdLst>
                    <a:gd name="T0" fmla="*/ 2147483647 w 138"/>
                    <a:gd name="T1" fmla="*/ 2147483647 h 51"/>
                    <a:gd name="T2" fmla="*/ 2147483647 w 138"/>
                    <a:gd name="T3" fmla="*/ 0 h 51"/>
                    <a:gd name="T4" fmla="*/ 0 w 138"/>
                    <a:gd name="T5" fmla="*/ 2147483647 h 51"/>
                    <a:gd name="T6" fmla="*/ 2147483647 w 138"/>
                    <a:gd name="T7" fmla="*/ 2147483647 h 51"/>
                    <a:gd name="T8" fmla="*/ 2147483647 w 138"/>
                    <a:gd name="T9" fmla="*/ 2147483647 h 51"/>
                    <a:gd name="T10" fmla="*/ 2147483647 w 138"/>
                    <a:gd name="T11" fmla="*/ 2147483647 h 51"/>
                    <a:gd name="T12" fmla="*/ 2147483647 w 138"/>
                    <a:gd name="T13" fmla="*/ 2147483647 h 51"/>
                    <a:gd name="T14" fmla="*/ 2147483647 w 138"/>
                    <a:gd name="T15" fmla="*/ 2147483647 h 51"/>
                    <a:gd name="T16" fmla="*/ 2147483647 w 138"/>
                    <a:gd name="T17" fmla="*/ 2147483647 h 51"/>
                    <a:gd name="T18" fmla="*/ 2147483647 w 138"/>
                    <a:gd name="T19" fmla="*/ 0 h 51"/>
                    <a:gd name="T20" fmla="*/ 2147483647 w 138"/>
                    <a:gd name="T21" fmla="*/ 0 h 51"/>
                    <a:gd name="T22" fmla="*/ 2147483647 w 138"/>
                    <a:gd name="T23" fmla="*/ 2147483647 h 5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38"/>
                    <a:gd name="T37" fmla="*/ 0 h 51"/>
                    <a:gd name="T38" fmla="*/ 138 w 138"/>
                    <a:gd name="T39" fmla="*/ 51 h 5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38" h="51">
                      <a:moveTo>
                        <a:pt x="138" y="4"/>
                      </a:moveTo>
                      <a:lnTo>
                        <a:pt x="130" y="0"/>
                      </a:lnTo>
                      <a:lnTo>
                        <a:pt x="0" y="43"/>
                      </a:lnTo>
                      <a:lnTo>
                        <a:pt x="4" y="51"/>
                      </a:lnTo>
                      <a:lnTo>
                        <a:pt x="134" y="8"/>
                      </a:lnTo>
                      <a:lnTo>
                        <a:pt x="126" y="4"/>
                      </a:lnTo>
                      <a:lnTo>
                        <a:pt x="134" y="8"/>
                      </a:lnTo>
                      <a:lnTo>
                        <a:pt x="138" y="8"/>
                      </a:lnTo>
                      <a:lnTo>
                        <a:pt x="138" y="4"/>
                      </a:lnTo>
                      <a:lnTo>
                        <a:pt x="134" y="0"/>
                      </a:lnTo>
                      <a:lnTo>
                        <a:pt x="130" y="0"/>
                      </a:lnTo>
                      <a:lnTo>
                        <a:pt x="138" y="4"/>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583" name="Freeform 105"/>
                <p:cNvSpPr>
                  <a:spLocks/>
                </p:cNvSpPr>
                <p:nvPr/>
              </p:nvSpPr>
              <p:spPr bwMode="auto">
                <a:xfrm>
                  <a:off x="593725" y="3033713"/>
                  <a:ext cx="385763" cy="49213"/>
                </a:xfrm>
                <a:custGeom>
                  <a:avLst/>
                  <a:gdLst>
                    <a:gd name="T0" fmla="*/ 0 w 243"/>
                    <a:gd name="T1" fmla="*/ 0 h 31"/>
                    <a:gd name="T2" fmla="*/ 0 w 243"/>
                    <a:gd name="T3" fmla="*/ 2147483647 h 31"/>
                    <a:gd name="T4" fmla="*/ 2147483647 w 243"/>
                    <a:gd name="T5" fmla="*/ 2147483647 h 31"/>
                    <a:gd name="T6" fmla="*/ 2147483647 w 243"/>
                    <a:gd name="T7" fmla="*/ 0 h 31"/>
                    <a:gd name="T8" fmla="*/ 0 w 243"/>
                    <a:gd name="T9" fmla="*/ 0 h 31"/>
                    <a:gd name="T10" fmla="*/ 0 w 243"/>
                    <a:gd name="T11" fmla="*/ 0 h 31"/>
                    <a:gd name="T12" fmla="*/ 0 60000 65536"/>
                    <a:gd name="T13" fmla="*/ 0 60000 65536"/>
                    <a:gd name="T14" fmla="*/ 0 60000 65536"/>
                    <a:gd name="T15" fmla="*/ 0 60000 65536"/>
                    <a:gd name="T16" fmla="*/ 0 60000 65536"/>
                    <a:gd name="T17" fmla="*/ 0 60000 65536"/>
                    <a:gd name="T18" fmla="*/ 0 w 243"/>
                    <a:gd name="T19" fmla="*/ 0 h 31"/>
                    <a:gd name="T20" fmla="*/ 243 w 243"/>
                    <a:gd name="T21" fmla="*/ 31 h 31"/>
                  </a:gdLst>
                  <a:ahLst/>
                  <a:cxnLst>
                    <a:cxn ang="T12">
                      <a:pos x="T0" y="T1"/>
                    </a:cxn>
                    <a:cxn ang="T13">
                      <a:pos x="T2" y="T3"/>
                    </a:cxn>
                    <a:cxn ang="T14">
                      <a:pos x="T4" y="T5"/>
                    </a:cxn>
                    <a:cxn ang="T15">
                      <a:pos x="T6" y="T7"/>
                    </a:cxn>
                    <a:cxn ang="T16">
                      <a:pos x="T8" y="T9"/>
                    </a:cxn>
                    <a:cxn ang="T17">
                      <a:pos x="T10" y="T11"/>
                    </a:cxn>
                  </a:cxnLst>
                  <a:rect l="T18" t="T19" r="T20" b="T21"/>
                  <a:pathLst>
                    <a:path w="243" h="31">
                      <a:moveTo>
                        <a:pt x="0" y="0"/>
                      </a:moveTo>
                      <a:lnTo>
                        <a:pt x="0" y="19"/>
                      </a:lnTo>
                      <a:lnTo>
                        <a:pt x="243" y="31"/>
                      </a:lnTo>
                      <a:lnTo>
                        <a:pt x="243" y="0"/>
                      </a:lnTo>
                      <a:lnTo>
                        <a:pt x="0" y="0"/>
                      </a:lnTo>
                      <a:close/>
                    </a:path>
                  </a:pathLst>
                </a:custGeom>
                <a:solidFill>
                  <a:srgbClr val="999999"/>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584" name="Freeform 106"/>
                <p:cNvSpPr>
                  <a:spLocks/>
                </p:cNvSpPr>
                <p:nvPr/>
              </p:nvSpPr>
              <p:spPr bwMode="auto">
                <a:xfrm>
                  <a:off x="581025" y="3033713"/>
                  <a:ext cx="19050" cy="36513"/>
                </a:xfrm>
                <a:custGeom>
                  <a:avLst/>
                  <a:gdLst>
                    <a:gd name="T0" fmla="*/ 2147483647 w 12"/>
                    <a:gd name="T1" fmla="*/ 2147483647 h 23"/>
                    <a:gd name="T2" fmla="*/ 2147483647 w 12"/>
                    <a:gd name="T3" fmla="*/ 2147483647 h 23"/>
                    <a:gd name="T4" fmla="*/ 2147483647 w 12"/>
                    <a:gd name="T5" fmla="*/ 0 h 23"/>
                    <a:gd name="T6" fmla="*/ 0 w 12"/>
                    <a:gd name="T7" fmla="*/ 0 h 23"/>
                    <a:gd name="T8" fmla="*/ 0 w 12"/>
                    <a:gd name="T9" fmla="*/ 2147483647 h 23"/>
                    <a:gd name="T10" fmla="*/ 2147483647 w 12"/>
                    <a:gd name="T11" fmla="*/ 2147483647 h 23"/>
                    <a:gd name="T12" fmla="*/ 0 w 12"/>
                    <a:gd name="T13" fmla="*/ 2147483647 h 23"/>
                    <a:gd name="T14" fmla="*/ 2147483647 w 12"/>
                    <a:gd name="T15" fmla="*/ 2147483647 h 23"/>
                    <a:gd name="T16" fmla="*/ 2147483647 w 12"/>
                    <a:gd name="T17" fmla="*/ 2147483647 h 23"/>
                    <a:gd name="T18" fmla="*/ 2147483647 w 12"/>
                    <a:gd name="T19" fmla="*/ 2147483647 h 23"/>
                    <a:gd name="T20" fmla="*/ 2147483647 w 12"/>
                    <a:gd name="T21" fmla="*/ 2147483647 h 23"/>
                    <a:gd name="T22" fmla="*/ 2147483647 w 12"/>
                    <a:gd name="T23" fmla="*/ 2147483647 h 2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23"/>
                    <a:gd name="T38" fmla="*/ 12 w 12"/>
                    <a:gd name="T39" fmla="*/ 23 h 2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23">
                      <a:moveTo>
                        <a:pt x="8" y="15"/>
                      </a:moveTo>
                      <a:lnTo>
                        <a:pt x="12" y="19"/>
                      </a:lnTo>
                      <a:lnTo>
                        <a:pt x="12" y="0"/>
                      </a:lnTo>
                      <a:lnTo>
                        <a:pt x="0" y="0"/>
                      </a:lnTo>
                      <a:lnTo>
                        <a:pt x="0" y="19"/>
                      </a:lnTo>
                      <a:lnTo>
                        <a:pt x="8" y="23"/>
                      </a:lnTo>
                      <a:lnTo>
                        <a:pt x="0" y="19"/>
                      </a:lnTo>
                      <a:lnTo>
                        <a:pt x="4" y="23"/>
                      </a:lnTo>
                      <a:lnTo>
                        <a:pt x="8" y="23"/>
                      </a:lnTo>
                      <a:lnTo>
                        <a:pt x="12" y="19"/>
                      </a:lnTo>
                      <a:lnTo>
                        <a:pt x="8" y="15"/>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585" name="Freeform 107"/>
                <p:cNvSpPr>
                  <a:spLocks/>
                </p:cNvSpPr>
                <p:nvPr/>
              </p:nvSpPr>
              <p:spPr bwMode="auto">
                <a:xfrm>
                  <a:off x="593725" y="3057525"/>
                  <a:ext cx="392113" cy="31750"/>
                </a:xfrm>
                <a:custGeom>
                  <a:avLst/>
                  <a:gdLst>
                    <a:gd name="T0" fmla="*/ 2147483647 w 247"/>
                    <a:gd name="T1" fmla="*/ 2147483647 h 20"/>
                    <a:gd name="T2" fmla="*/ 2147483647 w 247"/>
                    <a:gd name="T3" fmla="*/ 2147483647 h 20"/>
                    <a:gd name="T4" fmla="*/ 0 w 247"/>
                    <a:gd name="T5" fmla="*/ 0 h 20"/>
                    <a:gd name="T6" fmla="*/ 0 w 247"/>
                    <a:gd name="T7" fmla="*/ 2147483647 h 20"/>
                    <a:gd name="T8" fmla="*/ 2147483647 w 247"/>
                    <a:gd name="T9" fmla="*/ 2147483647 h 20"/>
                    <a:gd name="T10" fmla="*/ 2147483647 w 247"/>
                    <a:gd name="T11" fmla="*/ 2147483647 h 20"/>
                    <a:gd name="T12" fmla="*/ 2147483647 w 247"/>
                    <a:gd name="T13" fmla="*/ 2147483647 h 20"/>
                    <a:gd name="T14" fmla="*/ 2147483647 w 247"/>
                    <a:gd name="T15" fmla="*/ 2147483647 h 20"/>
                    <a:gd name="T16" fmla="*/ 2147483647 w 247"/>
                    <a:gd name="T17" fmla="*/ 2147483647 h 20"/>
                    <a:gd name="T18" fmla="*/ 2147483647 w 247"/>
                    <a:gd name="T19" fmla="*/ 2147483647 h 20"/>
                    <a:gd name="T20" fmla="*/ 2147483647 w 247"/>
                    <a:gd name="T21" fmla="*/ 2147483647 h 20"/>
                    <a:gd name="T22" fmla="*/ 2147483647 w 247"/>
                    <a:gd name="T23" fmla="*/ 2147483647 h 2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47"/>
                    <a:gd name="T37" fmla="*/ 0 h 20"/>
                    <a:gd name="T38" fmla="*/ 247 w 247"/>
                    <a:gd name="T39" fmla="*/ 20 h 2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47" h="20">
                      <a:moveTo>
                        <a:pt x="235" y="16"/>
                      </a:moveTo>
                      <a:lnTo>
                        <a:pt x="243" y="12"/>
                      </a:lnTo>
                      <a:lnTo>
                        <a:pt x="0" y="0"/>
                      </a:lnTo>
                      <a:lnTo>
                        <a:pt x="0" y="8"/>
                      </a:lnTo>
                      <a:lnTo>
                        <a:pt x="243" y="20"/>
                      </a:lnTo>
                      <a:lnTo>
                        <a:pt x="247" y="16"/>
                      </a:lnTo>
                      <a:lnTo>
                        <a:pt x="243" y="20"/>
                      </a:lnTo>
                      <a:lnTo>
                        <a:pt x="247" y="16"/>
                      </a:lnTo>
                      <a:lnTo>
                        <a:pt x="243" y="12"/>
                      </a:lnTo>
                      <a:lnTo>
                        <a:pt x="235" y="16"/>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586" name="Freeform 108"/>
                <p:cNvSpPr>
                  <a:spLocks/>
                </p:cNvSpPr>
                <p:nvPr/>
              </p:nvSpPr>
              <p:spPr bwMode="auto">
                <a:xfrm>
                  <a:off x="966788" y="3027363"/>
                  <a:ext cx="19050" cy="55563"/>
                </a:xfrm>
                <a:custGeom>
                  <a:avLst/>
                  <a:gdLst>
                    <a:gd name="T0" fmla="*/ 2147483647 w 12"/>
                    <a:gd name="T1" fmla="*/ 2147483647 h 35"/>
                    <a:gd name="T2" fmla="*/ 0 w 12"/>
                    <a:gd name="T3" fmla="*/ 2147483647 h 35"/>
                    <a:gd name="T4" fmla="*/ 0 w 12"/>
                    <a:gd name="T5" fmla="*/ 2147483647 h 35"/>
                    <a:gd name="T6" fmla="*/ 2147483647 w 12"/>
                    <a:gd name="T7" fmla="*/ 2147483647 h 35"/>
                    <a:gd name="T8" fmla="*/ 2147483647 w 12"/>
                    <a:gd name="T9" fmla="*/ 2147483647 h 35"/>
                    <a:gd name="T10" fmla="*/ 2147483647 w 12"/>
                    <a:gd name="T11" fmla="*/ 0 h 35"/>
                    <a:gd name="T12" fmla="*/ 2147483647 w 12"/>
                    <a:gd name="T13" fmla="*/ 2147483647 h 35"/>
                    <a:gd name="T14" fmla="*/ 2147483647 w 12"/>
                    <a:gd name="T15" fmla="*/ 2147483647 h 35"/>
                    <a:gd name="T16" fmla="*/ 2147483647 w 12"/>
                    <a:gd name="T17" fmla="*/ 0 h 35"/>
                    <a:gd name="T18" fmla="*/ 2147483647 w 12"/>
                    <a:gd name="T19" fmla="*/ 2147483647 h 35"/>
                    <a:gd name="T20" fmla="*/ 0 w 12"/>
                    <a:gd name="T21" fmla="*/ 2147483647 h 35"/>
                    <a:gd name="T22" fmla="*/ 2147483647 w 12"/>
                    <a:gd name="T23" fmla="*/ 2147483647 h 3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35"/>
                    <a:gd name="T38" fmla="*/ 12 w 12"/>
                    <a:gd name="T39" fmla="*/ 35 h 3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35">
                      <a:moveTo>
                        <a:pt x="8" y="11"/>
                      </a:moveTo>
                      <a:lnTo>
                        <a:pt x="0" y="4"/>
                      </a:lnTo>
                      <a:lnTo>
                        <a:pt x="0" y="35"/>
                      </a:lnTo>
                      <a:lnTo>
                        <a:pt x="12" y="35"/>
                      </a:lnTo>
                      <a:lnTo>
                        <a:pt x="12" y="4"/>
                      </a:lnTo>
                      <a:lnTo>
                        <a:pt x="8" y="0"/>
                      </a:lnTo>
                      <a:lnTo>
                        <a:pt x="12" y="4"/>
                      </a:lnTo>
                      <a:lnTo>
                        <a:pt x="8" y="4"/>
                      </a:lnTo>
                      <a:lnTo>
                        <a:pt x="8" y="0"/>
                      </a:lnTo>
                      <a:lnTo>
                        <a:pt x="4" y="4"/>
                      </a:lnTo>
                      <a:lnTo>
                        <a:pt x="0" y="4"/>
                      </a:lnTo>
                      <a:lnTo>
                        <a:pt x="8" y="11"/>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587" name="Freeform 109"/>
                <p:cNvSpPr>
                  <a:spLocks/>
                </p:cNvSpPr>
                <p:nvPr/>
              </p:nvSpPr>
              <p:spPr bwMode="auto">
                <a:xfrm>
                  <a:off x="581025" y="3027363"/>
                  <a:ext cx="398463" cy="17463"/>
                </a:xfrm>
                <a:custGeom>
                  <a:avLst/>
                  <a:gdLst>
                    <a:gd name="T0" fmla="*/ 2147483647 w 251"/>
                    <a:gd name="T1" fmla="*/ 2147483647 h 11"/>
                    <a:gd name="T2" fmla="*/ 2147483647 w 251"/>
                    <a:gd name="T3" fmla="*/ 2147483647 h 11"/>
                    <a:gd name="T4" fmla="*/ 2147483647 w 251"/>
                    <a:gd name="T5" fmla="*/ 2147483647 h 11"/>
                    <a:gd name="T6" fmla="*/ 2147483647 w 251"/>
                    <a:gd name="T7" fmla="*/ 0 h 11"/>
                    <a:gd name="T8" fmla="*/ 2147483647 w 251"/>
                    <a:gd name="T9" fmla="*/ 0 h 11"/>
                    <a:gd name="T10" fmla="*/ 0 w 251"/>
                    <a:gd name="T11" fmla="*/ 2147483647 h 11"/>
                    <a:gd name="T12" fmla="*/ 2147483647 w 251"/>
                    <a:gd name="T13" fmla="*/ 0 h 11"/>
                    <a:gd name="T14" fmla="*/ 2147483647 w 251"/>
                    <a:gd name="T15" fmla="*/ 2147483647 h 11"/>
                    <a:gd name="T16" fmla="*/ 0 w 251"/>
                    <a:gd name="T17" fmla="*/ 2147483647 h 11"/>
                    <a:gd name="T18" fmla="*/ 2147483647 w 251"/>
                    <a:gd name="T19" fmla="*/ 2147483647 h 11"/>
                    <a:gd name="T20" fmla="*/ 2147483647 w 251"/>
                    <a:gd name="T21" fmla="*/ 2147483647 h 11"/>
                    <a:gd name="T22" fmla="*/ 2147483647 w 251"/>
                    <a:gd name="T23" fmla="*/ 2147483647 h 1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51"/>
                    <a:gd name="T37" fmla="*/ 0 h 11"/>
                    <a:gd name="T38" fmla="*/ 251 w 251"/>
                    <a:gd name="T39" fmla="*/ 11 h 1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51" h="11">
                      <a:moveTo>
                        <a:pt x="12" y="4"/>
                      </a:moveTo>
                      <a:lnTo>
                        <a:pt x="8" y="11"/>
                      </a:lnTo>
                      <a:lnTo>
                        <a:pt x="251" y="11"/>
                      </a:lnTo>
                      <a:lnTo>
                        <a:pt x="251" y="0"/>
                      </a:lnTo>
                      <a:lnTo>
                        <a:pt x="8" y="0"/>
                      </a:lnTo>
                      <a:lnTo>
                        <a:pt x="0" y="4"/>
                      </a:lnTo>
                      <a:lnTo>
                        <a:pt x="8" y="0"/>
                      </a:lnTo>
                      <a:lnTo>
                        <a:pt x="4" y="4"/>
                      </a:lnTo>
                      <a:lnTo>
                        <a:pt x="0" y="4"/>
                      </a:lnTo>
                      <a:lnTo>
                        <a:pt x="4" y="7"/>
                      </a:lnTo>
                      <a:lnTo>
                        <a:pt x="8" y="11"/>
                      </a:lnTo>
                      <a:lnTo>
                        <a:pt x="12" y="4"/>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588" name="Freeform 110"/>
                <p:cNvSpPr>
                  <a:spLocks/>
                </p:cNvSpPr>
                <p:nvPr/>
              </p:nvSpPr>
              <p:spPr bwMode="auto">
                <a:xfrm>
                  <a:off x="200025" y="3063875"/>
                  <a:ext cx="812800" cy="212725"/>
                </a:xfrm>
                <a:custGeom>
                  <a:avLst/>
                  <a:gdLst>
                    <a:gd name="T0" fmla="*/ 2147483647 w 512"/>
                    <a:gd name="T1" fmla="*/ 2147483647 h 134"/>
                    <a:gd name="T2" fmla="*/ 2147483647 w 512"/>
                    <a:gd name="T3" fmla="*/ 0 h 134"/>
                    <a:gd name="T4" fmla="*/ 2147483647 w 512"/>
                    <a:gd name="T5" fmla="*/ 0 h 134"/>
                    <a:gd name="T6" fmla="*/ 2147483647 w 512"/>
                    <a:gd name="T7" fmla="*/ 2147483647 h 134"/>
                    <a:gd name="T8" fmla="*/ 2147483647 w 512"/>
                    <a:gd name="T9" fmla="*/ 2147483647 h 134"/>
                    <a:gd name="T10" fmla="*/ 2147483647 w 512"/>
                    <a:gd name="T11" fmla="*/ 2147483647 h 134"/>
                    <a:gd name="T12" fmla="*/ 2147483647 w 512"/>
                    <a:gd name="T13" fmla="*/ 2147483647 h 134"/>
                    <a:gd name="T14" fmla="*/ 2147483647 w 512"/>
                    <a:gd name="T15" fmla="*/ 2147483647 h 134"/>
                    <a:gd name="T16" fmla="*/ 2147483647 w 512"/>
                    <a:gd name="T17" fmla="*/ 2147483647 h 134"/>
                    <a:gd name="T18" fmla="*/ 2147483647 w 512"/>
                    <a:gd name="T19" fmla="*/ 2147483647 h 134"/>
                    <a:gd name="T20" fmla="*/ 2147483647 w 512"/>
                    <a:gd name="T21" fmla="*/ 2147483647 h 134"/>
                    <a:gd name="T22" fmla="*/ 2147483647 w 512"/>
                    <a:gd name="T23" fmla="*/ 2147483647 h 134"/>
                    <a:gd name="T24" fmla="*/ 2147483647 w 512"/>
                    <a:gd name="T25" fmla="*/ 2147483647 h 134"/>
                    <a:gd name="T26" fmla="*/ 2147483647 w 512"/>
                    <a:gd name="T27" fmla="*/ 2147483647 h 134"/>
                    <a:gd name="T28" fmla="*/ 2147483647 w 512"/>
                    <a:gd name="T29" fmla="*/ 2147483647 h 134"/>
                    <a:gd name="T30" fmla="*/ 2147483647 w 512"/>
                    <a:gd name="T31" fmla="*/ 2147483647 h 134"/>
                    <a:gd name="T32" fmla="*/ 2147483647 w 512"/>
                    <a:gd name="T33" fmla="*/ 2147483647 h 134"/>
                    <a:gd name="T34" fmla="*/ 2147483647 w 512"/>
                    <a:gd name="T35" fmla="*/ 2147483647 h 134"/>
                    <a:gd name="T36" fmla="*/ 2147483647 w 512"/>
                    <a:gd name="T37" fmla="*/ 2147483647 h 134"/>
                    <a:gd name="T38" fmla="*/ 2147483647 w 512"/>
                    <a:gd name="T39" fmla="*/ 2147483647 h 134"/>
                    <a:gd name="T40" fmla="*/ 2147483647 w 512"/>
                    <a:gd name="T41" fmla="*/ 2147483647 h 134"/>
                    <a:gd name="T42" fmla="*/ 2147483647 w 512"/>
                    <a:gd name="T43" fmla="*/ 2147483647 h 134"/>
                    <a:gd name="T44" fmla="*/ 2147483647 w 512"/>
                    <a:gd name="T45" fmla="*/ 2147483647 h 134"/>
                    <a:gd name="T46" fmla="*/ 2147483647 w 512"/>
                    <a:gd name="T47" fmla="*/ 2147483647 h 134"/>
                    <a:gd name="T48" fmla="*/ 2147483647 w 512"/>
                    <a:gd name="T49" fmla="*/ 2147483647 h 134"/>
                    <a:gd name="T50" fmla="*/ 0 w 512"/>
                    <a:gd name="T51" fmla="*/ 2147483647 h 134"/>
                    <a:gd name="T52" fmla="*/ 2147483647 w 512"/>
                    <a:gd name="T53" fmla="*/ 2147483647 h 134"/>
                    <a:gd name="T54" fmla="*/ 2147483647 w 512"/>
                    <a:gd name="T55" fmla="*/ 2147483647 h 134"/>
                    <a:gd name="T56" fmla="*/ 2147483647 w 512"/>
                    <a:gd name="T57" fmla="*/ 2147483647 h 134"/>
                    <a:gd name="T58" fmla="*/ 2147483647 w 512"/>
                    <a:gd name="T59" fmla="*/ 2147483647 h 134"/>
                    <a:gd name="T60" fmla="*/ 2147483647 w 512"/>
                    <a:gd name="T61" fmla="*/ 2147483647 h 134"/>
                    <a:gd name="T62" fmla="*/ 2147483647 w 512"/>
                    <a:gd name="T63" fmla="*/ 2147483647 h 134"/>
                    <a:gd name="T64" fmla="*/ 2147483647 w 512"/>
                    <a:gd name="T65" fmla="*/ 2147483647 h 134"/>
                    <a:gd name="T66" fmla="*/ 2147483647 w 512"/>
                    <a:gd name="T67" fmla="*/ 2147483647 h 134"/>
                    <a:gd name="T68" fmla="*/ 2147483647 w 512"/>
                    <a:gd name="T69" fmla="*/ 2147483647 h 134"/>
                    <a:gd name="T70" fmla="*/ 2147483647 w 512"/>
                    <a:gd name="T71" fmla="*/ 2147483647 h 134"/>
                    <a:gd name="T72" fmla="*/ 2147483647 w 512"/>
                    <a:gd name="T73" fmla="*/ 2147483647 h 134"/>
                    <a:gd name="T74" fmla="*/ 2147483647 w 512"/>
                    <a:gd name="T75" fmla="*/ 2147483647 h 134"/>
                    <a:gd name="T76" fmla="*/ 2147483647 w 512"/>
                    <a:gd name="T77" fmla="*/ 2147483647 h 134"/>
                    <a:gd name="T78" fmla="*/ 2147483647 w 512"/>
                    <a:gd name="T79" fmla="*/ 2147483647 h 134"/>
                    <a:gd name="T80" fmla="*/ 2147483647 w 512"/>
                    <a:gd name="T81" fmla="*/ 2147483647 h 134"/>
                    <a:gd name="T82" fmla="*/ 2147483647 w 512"/>
                    <a:gd name="T83" fmla="*/ 2147483647 h 134"/>
                    <a:gd name="T84" fmla="*/ 2147483647 w 512"/>
                    <a:gd name="T85" fmla="*/ 2147483647 h 134"/>
                    <a:gd name="T86" fmla="*/ 2147483647 w 512"/>
                    <a:gd name="T87" fmla="*/ 2147483647 h 134"/>
                    <a:gd name="T88" fmla="*/ 2147483647 w 512"/>
                    <a:gd name="T89" fmla="*/ 2147483647 h 134"/>
                    <a:gd name="T90" fmla="*/ 2147483647 w 512"/>
                    <a:gd name="T91" fmla="*/ 2147483647 h 134"/>
                    <a:gd name="T92" fmla="*/ 2147483647 w 512"/>
                    <a:gd name="T93" fmla="*/ 2147483647 h 134"/>
                    <a:gd name="T94" fmla="*/ 2147483647 w 512"/>
                    <a:gd name="T95" fmla="*/ 2147483647 h 134"/>
                    <a:gd name="T96" fmla="*/ 2147483647 w 512"/>
                    <a:gd name="T97" fmla="*/ 2147483647 h 134"/>
                    <a:gd name="T98" fmla="*/ 2147483647 w 512"/>
                    <a:gd name="T99" fmla="*/ 2147483647 h 134"/>
                    <a:gd name="T100" fmla="*/ 2147483647 w 512"/>
                    <a:gd name="T101" fmla="*/ 2147483647 h 134"/>
                    <a:gd name="T102" fmla="*/ 2147483647 w 512"/>
                    <a:gd name="T103" fmla="*/ 2147483647 h 134"/>
                    <a:gd name="T104" fmla="*/ 2147483647 w 512"/>
                    <a:gd name="T105" fmla="*/ 2147483647 h 134"/>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512"/>
                    <a:gd name="T160" fmla="*/ 0 h 134"/>
                    <a:gd name="T161" fmla="*/ 512 w 512"/>
                    <a:gd name="T162" fmla="*/ 134 h 134"/>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512" h="134">
                      <a:moveTo>
                        <a:pt x="512" y="40"/>
                      </a:moveTo>
                      <a:lnTo>
                        <a:pt x="151" y="0"/>
                      </a:lnTo>
                      <a:lnTo>
                        <a:pt x="146" y="4"/>
                      </a:lnTo>
                      <a:lnTo>
                        <a:pt x="142" y="4"/>
                      </a:lnTo>
                      <a:lnTo>
                        <a:pt x="134" y="8"/>
                      </a:lnTo>
                      <a:lnTo>
                        <a:pt x="122" y="16"/>
                      </a:lnTo>
                      <a:lnTo>
                        <a:pt x="110" y="20"/>
                      </a:lnTo>
                      <a:lnTo>
                        <a:pt x="98" y="24"/>
                      </a:lnTo>
                      <a:lnTo>
                        <a:pt x="82" y="28"/>
                      </a:lnTo>
                      <a:lnTo>
                        <a:pt x="69" y="36"/>
                      </a:lnTo>
                      <a:lnTo>
                        <a:pt x="61" y="40"/>
                      </a:lnTo>
                      <a:lnTo>
                        <a:pt x="53" y="40"/>
                      </a:lnTo>
                      <a:lnTo>
                        <a:pt x="49" y="44"/>
                      </a:lnTo>
                      <a:lnTo>
                        <a:pt x="45" y="44"/>
                      </a:lnTo>
                      <a:lnTo>
                        <a:pt x="41" y="44"/>
                      </a:lnTo>
                      <a:lnTo>
                        <a:pt x="37" y="47"/>
                      </a:lnTo>
                      <a:lnTo>
                        <a:pt x="29" y="47"/>
                      </a:lnTo>
                      <a:lnTo>
                        <a:pt x="25" y="51"/>
                      </a:lnTo>
                      <a:lnTo>
                        <a:pt x="17" y="51"/>
                      </a:lnTo>
                      <a:lnTo>
                        <a:pt x="13" y="55"/>
                      </a:lnTo>
                      <a:lnTo>
                        <a:pt x="8" y="55"/>
                      </a:lnTo>
                      <a:lnTo>
                        <a:pt x="4" y="59"/>
                      </a:lnTo>
                      <a:lnTo>
                        <a:pt x="0" y="59"/>
                      </a:lnTo>
                      <a:lnTo>
                        <a:pt x="349" y="134"/>
                      </a:lnTo>
                      <a:lnTo>
                        <a:pt x="353" y="134"/>
                      </a:lnTo>
                      <a:lnTo>
                        <a:pt x="353" y="130"/>
                      </a:lnTo>
                      <a:lnTo>
                        <a:pt x="357" y="130"/>
                      </a:lnTo>
                      <a:lnTo>
                        <a:pt x="366" y="126"/>
                      </a:lnTo>
                      <a:lnTo>
                        <a:pt x="374" y="122"/>
                      </a:lnTo>
                      <a:lnTo>
                        <a:pt x="378" y="118"/>
                      </a:lnTo>
                      <a:lnTo>
                        <a:pt x="386" y="114"/>
                      </a:lnTo>
                      <a:lnTo>
                        <a:pt x="394" y="114"/>
                      </a:lnTo>
                      <a:lnTo>
                        <a:pt x="402" y="110"/>
                      </a:lnTo>
                      <a:lnTo>
                        <a:pt x="406" y="106"/>
                      </a:lnTo>
                      <a:lnTo>
                        <a:pt x="414" y="106"/>
                      </a:lnTo>
                      <a:lnTo>
                        <a:pt x="418" y="103"/>
                      </a:lnTo>
                      <a:lnTo>
                        <a:pt x="426" y="99"/>
                      </a:lnTo>
                      <a:lnTo>
                        <a:pt x="430" y="95"/>
                      </a:lnTo>
                      <a:lnTo>
                        <a:pt x="439" y="91"/>
                      </a:lnTo>
                      <a:lnTo>
                        <a:pt x="447" y="87"/>
                      </a:lnTo>
                      <a:lnTo>
                        <a:pt x="455" y="83"/>
                      </a:lnTo>
                      <a:lnTo>
                        <a:pt x="463" y="75"/>
                      </a:lnTo>
                      <a:lnTo>
                        <a:pt x="471" y="67"/>
                      </a:lnTo>
                      <a:lnTo>
                        <a:pt x="483" y="63"/>
                      </a:lnTo>
                      <a:lnTo>
                        <a:pt x="487" y="59"/>
                      </a:lnTo>
                      <a:lnTo>
                        <a:pt x="495" y="51"/>
                      </a:lnTo>
                      <a:lnTo>
                        <a:pt x="499" y="47"/>
                      </a:lnTo>
                      <a:lnTo>
                        <a:pt x="512" y="40"/>
                      </a:lnTo>
                      <a:close/>
                    </a:path>
                  </a:pathLst>
                </a:custGeom>
                <a:solidFill>
                  <a:srgbClr val="999999"/>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589" name="Freeform 111"/>
                <p:cNvSpPr>
                  <a:spLocks/>
                </p:cNvSpPr>
                <p:nvPr/>
              </p:nvSpPr>
              <p:spPr bwMode="auto">
                <a:xfrm>
                  <a:off x="431800" y="3057525"/>
                  <a:ext cx="581025" cy="76200"/>
                </a:xfrm>
                <a:custGeom>
                  <a:avLst/>
                  <a:gdLst>
                    <a:gd name="T0" fmla="*/ 2147483647 w 366"/>
                    <a:gd name="T1" fmla="*/ 2147483647 h 48"/>
                    <a:gd name="T2" fmla="*/ 2147483647 w 366"/>
                    <a:gd name="T3" fmla="*/ 2147483647 h 48"/>
                    <a:gd name="T4" fmla="*/ 2147483647 w 366"/>
                    <a:gd name="T5" fmla="*/ 2147483647 h 48"/>
                    <a:gd name="T6" fmla="*/ 2147483647 w 366"/>
                    <a:gd name="T7" fmla="*/ 2147483647 h 48"/>
                    <a:gd name="T8" fmla="*/ 2147483647 w 366"/>
                    <a:gd name="T9" fmla="*/ 0 h 48"/>
                    <a:gd name="T10" fmla="*/ 2147483647 w 366"/>
                    <a:gd name="T11" fmla="*/ 0 h 48"/>
                    <a:gd name="T12" fmla="*/ 2147483647 w 366"/>
                    <a:gd name="T13" fmla="*/ 0 h 48"/>
                    <a:gd name="T14" fmla="*/ 2147483647 w 366"/>
                    <a:gd name="T15" fmla="*/ 0 h 48"/>
                    <a:gd name="T16" fmla="*/ 0 w 366"/>
                    <a:gd name="T17" fmla="*/ 2147483647 h 48"/>
                    <a:gd name="T18" fmla="*/ 0 w 366"/>
                    <a:gd name="T19" fmla="*/ 2147483647 h 48"/>
                    <a:gd name="T20" fmla="*/ 2147483647 w 366"/>
                    <a:gd name="T21" fmla="*/ 2147483647 h 48"/>
                    <a:gd name="T22" fmla="*/ 2147483647 w 366"/>
                    <a:gd name="T23" fmla="*/ 2147483647 h 4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66"/>
                    <a:gd name="T37" fmla="*/ 0 h 48"/>
                    <a:gd name="T38" fmla="*/ 366 w 366"/>
                    <a:gd name="T39" fmla="*/ 48 h 4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66" h="48">
                      <a:moveTo>
                        <a:pt x="9" y="8"/>
                      </a:moveTo>
                      <a:lnTo>
                        <a:pt x="5" y="8"/>
                      </a:lnTo>
                      <a:lnTo>
                        <a:pt x="366" y="48"/>
                      </a:lnTo>
                      <a:lnTo>
                        <a:pt x="366" y="40"/>
                      </a:lnTo>
                      <a:lnTo>
                        <a:pt x="9" y="0"/>
                      </a:lnTo>
                      <a:lnTo>
                        <a:pt x="5" y="0"/>
                      </a:lnTo>
                      <a:lnTo>
                        <a:pt x="9" y="0"/>
                      </a:lnTo>
                      <a:lnTo>
                        <a:pt x="5" y="0"/>
                      </a:lnTo>
                      <a:lnTo>
                        <a:pt x="0" y="4"/>
                      </a:lnTo>
                      <a:lnTo>
                        <a:pt x="0" y="8"/>
                      </a:lnTo>
                      <a:lnTo>
                        <a:pt x="5" y="8"/>
                      </a:lnTo>
                      <a:lnTo>
                        <a:pt x="9" y="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590" name="Freeform 112"/>
                <p:cNvSpPr>
                  <a:spLocks/>
                </p:cNvSpPr>
                <p:nvPr/>
              </p:nvSpPr>
              <p:spPr bwMode="auto">
                <a:xfrm>
                  <a:off x="330200" y="3057525"/>
                  <a:ext cx="115888" cy="63500"/>
                </a:xfrm>
                <a:custGeom>
                  <a:avLst/>
                  <a:gdLst>
                    <a:gd name="T0" fmla="*/ 2147483647 w 73"/>
                    <a:gd name="T1" fmla="*/ 2147483647 h 40"/>
                    <a:gd name="T2" fmla="*/ 2147483647 w 73"/>
                    <a:gd name="T3" fmla="*/ 2147483647 h 40"/>
                    <a:gd name="T4" fmla="*/ 2147483647 w 73"/>
                    <a:gd name="T5" fmla="*/ 2147483647 h 40"/>
                    <a:gd name="T6" fmla="*/ 2147483647 w 73"/>
                    <a:gd name="T7" fmla="*/ 2147483647 h 40"/>
                    <a:gd name="T8" fmla="*/ 2147483647 w 73"/>
                    <a:gd name="T9" fmla="*/ 2147483647 h 40"/>
                    <a:gd name="T10" fmla="*/ 2147483647 w 73"/>
                    <a:gd name="T11" fmla="*/ 2147483647 h 40"/>
                    <a:gd name="T12" fmla="*/ 2147483647 w 73"/>
                    <a:gd name="T13" fmla="*/ 2147483647 h 40"/>
                    <a:gd name="T14" fmla="*/ 2147483647 w 73"/>
                    <a:gd name="T15" fmla="*/ 2147483647 h 40"/>
                    <a:gd name="T16" fmla="*/ 2147483647 w 73"/>
                    <a:gd name="T17" fmla="*/ 2147483647 h 40"/>
                    <a:gd name="T18" fmla="*/ 2147483647 w 73"/>
                    <a:gd name="T19" fmla="*/ 2147483647 h 40"/>
                    <a:gd name="T20" fmla="*/ 2147483647 w 73"/>
                    <a:gd name="T21" fmla="*/ 0 h 40"/>
                    <a:gd name="T22" fmla="*/ 2147483647 w 73"/>
                    <a:gd name="T23" fmla="*/ 0 h 40"/>
                    <a:gd name="T24" fmla="*/ 2147483647 w 73"/>
                    <a:gd name="T25" fmla="*/ 2147483647 h 40"/>
                    <a:gd name="T26" fmla="*/ 2147483647 w 73"/>
                    <a:gd name="T27" fmla="*/ 2147483647 h 40"/>
                    <a:gd name="T28" fmla="*/ 2147483647 w 73"/>
                    <a:gd name="T29" fmla="*/ 2147483647 h 40"/>
                    <a:gd name="T30" fmla="*/ 2147483647 w 73"/>
                    <a:gd name="T31" fmla="*/ 2147483647 h 40"/>
                    <a:gd name="T32" fmla="*/ 2147483647 w 73"/>
                    <a:gd name="T33" fmla="*/ 2147483647 h 40"/>
                    <a:gd name="T34" fmla="*/ 2147483647 w 73"/>
                    <a:gd name="T35" fmla="*/ 2147483647 h 40"/>
                    <a:gd name="T36" fmla="*/ 0 w 73"/>
                    <a:gd name="T37" fmla="*/ 2147483647 h 40"/>
                    <a:gd name="T38" fmla="*/ 0 w 73"/>
                    <a:gd name="T39" fmla="*/ 2147483647 h 40"/>
                    <a:gd name="T40" fmla="*/ 2147483647 w 73"/>
                    <a:gd name="T41" fmla="*/ 2147483647 h 4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73"/>
                    <a:gd name="T64" fmla="*/ 0 h 40"/>
                    <a:gd name="T65" fmla="*/ 73 w 73"/>
                    <a:gd name="T66" fmla="*/ 40 h 40"/>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73" h="40">
                      <a:moveTo>
                        <a:pt x="4" y="40"/>
                      </a:moveTo>
                      <a:lnTo>
                        <a:pt x="4" y="40"/>
                      </a:lnTo>
                      <a:lnTo>
                        <a:pt x="16" y="32"/>
                      </a:lnTo>
                      <a:lnTo>
                        <a:pt x="32" y="28"/>
                      </a:lnTo>
                      <a:lnTo>
                        <a:pt x="44" y="24"/>
                      </a:lnTo>
                      <a:lnTo>
                        <a:pt x="52" y="20"/>
                      </a:lnTo>
                      <a:lnTo>
                        <a:pt x="60" y="12"/>
                      </a:lnTo>
                      <a:lnTo>
                        <a:pt x="69" y="12"/>
                      </a:lnTo>
                      <a:lnTo>
                        <a:pt x="73" y="8"/>
                      </a:lnTo>
                      <a:lnTo>
                        <a:pt x="69" y="0"/>
                      </a:lnTo>
                      <a:lnTo>
                        <a:pt x="64" y="4"/>
                      </a:lnTo>
                      <a:lnTo>
                        <a:pt x="56" y="4"/>
                      </a:lnTo>
                      <a:lnTo>
                        <a:pt x="48" y="8"/>
                      </a:lnTo>
                      <a:lnTo>
                        <a:pt x="40" y="12"/>
                      </a:lnTo>
                      <a:lnTo>
                        <a:pt x="28" y="20"/>
                      </a:lnTo>
                      <a:lnTo>
                        <a:pt x="12" y="24"/>
                      </a:lnTo>
                      <a:lnTo>
                        <a:pt x="0" y="28"/>
                      </a:lnTo>
                      <a:lnTo>
                        <a:pt x="4" y="4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591" name="Freeform 113"/>
                <p:cNvSpPr>
                  <a:spLocks/>
                </p:cNvSpPr>
                <p:nvPr/>
              </p:nvSpPr>
              <p:spPr bwMode="auto">
                <a:xfrm>
                  <a:off x="246063" y="3101975"/>
                  <a:ext cx="90488" cy="42863"/>
                </a:xfrm>
                <a:custGeom>
                  <a:avLst/>
                  <a:gdLst>
                    <a:gd name="T0" fmla="*/ 2147483647 w 57"/>
                    <a:gd name="T1" fmla="*/ 2147483647 h 27"/>
                    <a:gd name="T2" fmla="*/ 2147483647 w 57"/>
                    <a:gd name="T3" fmla="*/ 2147483647 h 27"/>
                    <a:gd name="T4" fmla="*/ 2147483647 w 57"/>
                    <a:gd name="T5" fmla="*/ 2147483647 h 27"/>
                    <a:gd name="T6" fmla="*/ 2147483647 w 57"/>
                    <a:gd name="T7" fmla="*/ 2147483647 h 27"/>
                    <a:gd name="T8" fmla="*/ 2147483647 w 57"/>
                    <a:gd name="T9" fmla="*/ 2147483647 h 27"/>
                    <a:gd name="T10" fmla="*/ 2147483647 w 57"/>
                    <a:gd name="T11" fmla="*/ 2147483647 h 27"/>
                    <a:gd name="T12" fmla="*/ 2147483647 w 57"/>
                    <a:gd name="T13" fmla="*/ 2147483647 h 27"/>
                    <a:gd name="T14" fmla="*/ 2147483647 w 57"/>
                    <a:gd name="T15" fmla="*/ 2147483647 h 27"/>
                    <a:gd name="T16" fmla="*/ 2147483647 w 57"/>
                    <a:gd name="T17" fmla="*/ 2147483647 h 27"/>
                    <a:gd name="T18" fmla="*/ 2147483647 w 57"/>
                    <a:gd name="T19" fmla="*/ 2147483647 h 27"/>
                    <a:gd name="T20" fmla="*/ 2147483647 w 57"/>
                    <a:gd name="T21" fmla="*/ 0 h 27"/>
                    <a:gd name="T22" fmla="*/ 2147483647 w 57"/>
                    <a:gd name="T23" fmla="*/ 2147483647 h 27"/>
                    <a:gd name="T24" fmla="*/ 2147483647 w 57"/>
                    <a:gd name="T25" fmla="*/ 2147483647 h 27"/>
                    <a:gd name="T26" fmla="*/ 2147483647 w 57"/>
                    <a:gd name="T27" fmla="*/ 2147483647 h 27"/>
                    <a:gd name="T28" fmla="*/ 2147483647 w 57"/>
                    <a:gd name="T29" fmla="*/ 2147483647 h 27"/>
                    <a:gd name="T30" fmla="*/ 2147483647 w 57"/>
                    <a:gd name="T31" fmla="*/ 2147483647 h 27"/>
                    <a:gd name="T32" fmla="*/ 2147483647 w 57"/>
                    <a:gd name="T33" fmla="*/ 2147483647 h 27"/>
                    <a:gd name="T34" fmla="*/ 2147483647 w 57"/>
                    <a:gd name="T35" fmla="*/ 2147483647 h 27"/>
                    <a:gd name="T36" fmla="*/ 0 w 57"/>
                    <a:gd name="T37" fmla="*/ 2147483647 h 27"/>
                    <a:gd name="T38" fmla="*/ 0 w 57"/>
                    <a:gd name="T39" fmla="*/ 2147483647 h 27"/>
                    <a:gd name="T40" fmla="*/ 2147483647 w 57"/>
                    <a:gd name="T41" fmla="*/ 2147483647 h 2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57"/>
                    <a:gd name="T64" fmla="*/ 0 h 27"/>
                    <a:gd name="T65" fmla="*/ 57 w 57"/>
                    <a:gd name="T66" fmla="*/ 27 h 27"/>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57" h="27">
                      <a:moveTo>
                        <a:pt x="4" y="27"/>
                      </a:moveTo>
                      <a:lnTo>
                        <a:pt x="4" y="27"/>
                      </a:lnTo>
                      <a:lnTo>
                        <a:pt x="8" y="27"/>
                      </a:lnTo>
                      <a:lnTo>
                        <a:pt x="12" y="23"/>
                      </a:lnTo>
                      <a:lnTo>
                        <a:pt x="16" y="23"/>
                      </a:lnTo>
                      <a:lnTo>
                        <a:pt x="20" y="23"/>
                      </a:lnTo>
                      <a:lnTo>
                        <a:pt x="24" y="20"/>
                      </a:lnTo>
                      <a:lnTo>
                        <a:pt x="32" y="20"/>
                      </a:lnTo>
                      <a:lnTo>
                        <a:pt x="40" y="16"/>
                      </a:lnTo>
                      <a:lnTo>
                        <a:pt x="57" y="12"/>
                      </a:lnTo>
                      <a:lnTo>
                        <a:pt x="53" y="0"/>
                      </a:lnTo>
                      <a:lnTo>
                        <a:pt x="40" y="4"/>
                      </a:lnTo>
                      <a:lnTo>
                        <a:pt x="28" y="8"/>
                      </a:lnTo>
                      <a:lnTo>
                        <a:pt x="20" y="12"/>
                      </a:lnTo>
                      <a:lnTo>
                        <a:pt x="16" y="12"/>
                      </a:lnTo>
                      <a:lnTo>
                        <a:pt x="12" y="16"/>
                      </a:lnTo>
                      <a:lnTo>
                        <a:pt x="8" y="16"/>
                      </a:lnTo>
                      <a:lnTo>
                        <a:pt x="4" y="16"/>
                      </a:lnTo>
                      <a:lnTo>
                        <a:pt x="0" y="20"/>
                      </a:lnTo>
                      <a:lnTo>
                        <a:pt x="4" y="27"/>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592" name="Freeform 114"/>
                <p:cNvSpPr>
                  <a:spLocks/>
                </p:cNvSpPr>
                <p:nvPr/>
              </p:nvSpPr>
              <p:spPr bwMode="auto">
                <a:xfrm>
                  <a:off x="193675" y="3133725"/>
                  <a:ext cx="58738" cy="30163"/>
                </a:xfrm>
                <a:custGeom>
                  <a:avLst/>
                  <a:gdLst>
                    <a:gd name="T0" fmla="*/ 2147483647 w 37"/>
                    <a:gd name="T1" fmla="*/ 2147483647 h 19"/>
                    <a:gd name="T2" fmla="*/ 2147483647 w 37"/>
                    <a:gd name="T3" fmla="*/ 2147483647 h 19"/>
                    <a:gd name="T4" fmla="*/ 2147483647 w 37"/>
                    <a:gd name="T5" fmla="*/ 2147483647 h 19"/>
                    <a:gd name="T6" fmla="*/ 2147483647 w 37"/>
                    <a:gd name="T7" fmla="*/ 2147483647 h 19"/>
                    <a:gd name="T8" fmla="*/ 2147483647 w 37"/>
                    <a:gd name="T9" fmla="*/ 2147483647 h 19"/>
                    <a:gd name="T10" fmla="*/ 2147483647 w 37"/>
                    <a:gd name="T11" fmla="*/ 2147483647 h 19"/>
                    <a:gd name="T12" fmla="*/ 2147483647 w 37"/>
                    <a:gd name="T13" fmla="*/ 2147483647 h 19"/>
                    <a:gd name="T14" fmla="*/ 2147483647 w 37"/>
                    <a:gd name="T15" fmla="*/ 2147483647 h 19"/>
                    <a:gd name="T16" fmla="*/ 2147483647 w 37"/>
                    <a:gd name="T17" fmla="*/ 2147483647 h 19"/>
                    <a:gd name="T18" fmla="*/ 2147483647 w 37"/>
                    <a:gd name="T19" fmla="*/ 2147483647 h 19"/>
                    <a:gd name="T20" fmla="*/ 2147483647 w 37"/>
                    <a:gd name="T21" fmla="*/ 0 h 19"/>
                    <a:gd name="T22" fmla="*/ 2147483647 w 37"/>
                    <a:gd name="T23" fmla="*/ 2147483647 h 19"/>
                    <a:gd name="T24" fmla="*/ 2147483647 w 37"/>
                    <a:gd name="T25" fmla="*/ 2147483647 h 19"/>
                    <a:gd name="T26" fmla="*/ 2147483647 w 37"/>
                    <a:gd name="T27" fmla="*/ 2147483647 h 19"/>
                    <a:gd name="T28" fmla="*/ 2147483647 w 37"/>
                    <a:gd name="T29" fmla="*/ 2147483647 h 19"/>
                    <a:gd name="T30" fmla="*/ 2147483647 w 37"/>
                    <a:gd name="T31" fmla="*/ 2147483647 h 19"/>
                    <a:gd name="T32" fmla="*/ 2147483647 w 37"/>
                    <a:gd name="T33" fmla="*/ 2147483647 h 19"/>
                    <a:gd name="T34" fmla="*/ 2147483647 w 37"/>
                    <a:gd name="T35" fmla="*/ 2147483647 h 19"/>
                    <a:gd name="T36" fmla="*/ 2147483647 w 37"/>
                    <a:gd name="T37" fmla="*/ 2147483647 h 19"/>
                    <a:gd name="T38" fmla="*/ 2147483647 w 37"/>
                    <a:gd name="T39" fmla="*/ 2147483647 h 19"/>
                    <a:gd name="T40" fmla="*/ 2147483647 w 37"/>
                    <a:gd name="T41" fmla="*/ 2147483647 h 19"/>
                    <a:gd name="T42" fmla="*/ 0 w 37"/>
                    <a:gd name="T43" fmla="*/ 2147483647 h 19"/>
                    <a:gd name="T44" fmla="*/ 0 w 37"/>
                    <a:gd name="T45" fmla="*/ 2147483647 h 19"/>
                    <a:gd name="T46" fmla="*/ 2147483647 w 37"/>
                    <a:gd name="T47" fmla="*/ 2147483647 h 19"/>
                    <a:gd name="T48" fmla="*/ 2147483647 w 37"/>
                    <a:gd name="T49" fmla="*/ 2147483647 h 19"/>
                    <a:gd name="T50" fmla="*/ 2147483647 w 37"/>
                    <a:gd name="T51" fmla="*/ 2147483647 h 19"/>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37"/>
                    <a:gd name="T79" fmla="*/ 0 h 19"/>
                    <a:gd name="T80" fmla="*/ 37 w 37"/>
                    <a:gd name="T81" fmla="*/ 19 h 19"/>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37" h="19">
                      <a:moveTo>
                        <a:pt x="8" y="11"/>
                      </a:moveTo>
                      <a:lnTo>
                        <a:pt x="8" y="19"/>
                      </a:lnTo>
                      <a:lnTo>
                        <a:pt x="12" y="19"/>
                      </a:lnTo>
                      <a:lnTo>
                        <a:pt x="17" y="15"/>
                      </a:lnTo>
                      <a:lnTo>
                        <a:pt x="21" y="15"/>
                      </a:lnTo>
                      <a:lnTo>
                        <a:pt x="25" y="15"/>
                      </a:lnTo>
                      <a:lnTo>
                        <a:pt x="29" y="11"/>
                      </a:lnTo>
                      <a:lnTo>
                        <a:pt x="37" y="7"/>
                      </a:lnTo>
                      <a:lnTo>
                        <a:pt x="33" y="0"/>
                      </a:lnTo>
                      <a:lnTo>
                        <a:pt x="25" y="3"/>
                      </a:lnTo>
                      <a:lnTo>
                        <a:pt x="21" y="3"/>
                      </a:lnTo>
                      <a:lnTo>
                        <a:pt x="17" y="7"/>
                      </a:lnTo>
                      <a:lnTo>
                        <a:pt x="12" y="7"/>
                      </a:lnTo>
                      <a:lnTo>
                        <a:pt x="8" y="11"/>
                      </a:lnTo>
                      <a:lnTo>
                        <a:pt x="4" y="11"/>
                      </a:lnTo>
                      <a:lnTo>
                        <a:pt x="4" y="19"/>
                      </a:lnTo>
                      <a:lnTo>
                        <a:pt x="4" y="11"/>
                      </a:lnTo>
                      <a:lnTo>
                        <a:pt x="0" y="15"/>
                      </a:lnTo>
                      <a:lnTo>
                        <a:pt x="0" y="19"/>
                      </a:lnTo>
                      <a:lnTo>
                        <a:pt x="4" y="19"/>
                      </a:lnTo>
                      <a:lnTo>
                        <a:pt x="8" y="19"/>
                      </a:lnTo>
                      <a:lnTo>
                        <a:pt x="8" y="11"/>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593" name="Freeform 115"/>
                <p:cNvSpPr>
                  <a:spLocks/>
                </p:cNvSpPr>
                <p:nvPr/>
              </p:nvSpPr>
              <p:spPr bwMode="auto">
                <a:xfrm>
                  <a:off x="200025" y="3151188"/>
                  <a:ext cx="566738" cy="131763"/>
                </a:xfrm>
                <a:custGeom>
                  <a:avLst/>
                  <a:gdLst>
                    <a:gd name="T0" fmla="*/ 2147483647 w 357"/>
                    <a:gd name="T1" fmla="*/ 2147483647 h 83"/>
                    <a:gd name="T2" fmla="*/ 2147483647 w 357"/>
                    <a:gd name="T3" fmla="*/ 2147483647 h 83"/>
                    <a:gd name="T4" fmla="*/ 2147483647 w 357"/>
                    <a:gd name="T5" fmla="*/ 0 h 83"/>
                    <a:gd name="T6" fmla="*/ 0 w 357"/>
                    <a:gd name="T7" fmla="*/ 2147483647 h 83"/>
                    <a:gd name="T8" fmla="*/ 2147483647 w 357"/>
                    <a:gd name="T9" fmla="*/ 2147483647 h 83"/>
                    <a:gd name="T10" fmla="*/ 2147483647 w 357"/>
                    <a:gd name="T11" fmla="*/ 2147483647 h 83"/>
                    <a:gd name="T12" fmla="*/ 2147483647 w 357"/>
                    <a:gd name="T13" fmla="*/ 2147483647 h 83"/>
                    <a:gd name="T14" fmla="*/ 2147483647 w 357"/>
                    <a:gd name="T15" fmla="*/ 2147483647 h 83"/>
                    <a:gd name="T16" fmla="*/ 2147483647 w 357"/>
                    <a:gd name="T17" fmla="*/ 2147483647 h 83"/>
                    <a:gd name="T18" fmla="*/ 2147483647 w 357"/>
                    <a:gd name="T19" fmla="*/ 2147483647 h 83"/>
                    <a:gd name="T20" fmla="*/ 2147483647 w 357"/>
                    <a:gd name="T21" fmla="*/ 2147483647 h 83"/>
                    <a:gd name="T22" fmla="*/ 2147483647 w 357"/>
                    <a:gd name="T23" fmla="*/ 2147483647 h 8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57"/>
                    <a:gd name="T37" fmla="*/ 0 h 83"/>
                    <a:gd name="T38" fmla="*/ 357 w 357"/>
                    <a:gd name="T39" fmla="*/ 83 h 8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57" h="83">
                      <a:moveTo>
                        <a:pt x="349" y="75"/>
                      </a:moveTo>
                      <a:lnTo>
                        <a:pt x="353" y="75"/>
                      </a:lnTo>
                      <a:lnTo>
                        <a:pt x="4" y="0"/>
                      </a:lnTo>
                      <a:lnTo>
                        <a:pt x="0" y="8"/>
                      </a:lnTo>
                      <a:lnTo>
                        <a:pt x="349" y="83"/>
                      </a:lnTo>
                      <a:lnTo>
                        <a:pt x="353" y="83"/>
                      </a:lnTo>
                      <a:lnTo>
                        <a:pt x="349" y="83"/>
                      </a:lnTo>
                      <a:lnTo>
                        <a:pt x="353" y="83"/>
                      </a:lnTo>
                      <a:lnTo>
                        <a:pt x="357" y="79"/>
                      </a:lnTo>
                      <a:lnTo>
                        <a:pt x="353" y="75"/>
                      </a:lnTo>
                      <a:lnTo>
                        <a:pt x="349" y="75"/>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594" name="Freeform 116"/>
                <p:cNvSpPr>
                  <a:spLocks/>
                </p:cNvSpPr>
                <p:nvPr/>
              </p:nvSpPr>
              <p:spPr bwMode="auto">
                <a:xfrm>
                  <a:off x="754063" y="3232150"/>
                  <a:ext cx="71438" cy="50800"/>
                </a:xfrm>
                <a:custGeom>
                  <a:avLst/>
                  <a:gdLst>
                    <a:gd name="T0" fmla="*/ 2147483647 w 45"/>
                    <a:gd name="T1" fmla="*/ 0 h 32"/>
                    <a:gd name="T2" fmla="*/ 2147483647 w 45"/>
                    <a:gd name="T3" fmla="*/ 2147483647 h 32"/>
                    <a:gd name="T4" fmla="*/ 2147483647 w 45"/>
                    <a:gd name="T5" fmla="*/ 2147483647 h 32"/>
                    <a:gd name="T6" fmla="*/ 2147483647 w 45"/>
                    <a:gd name="T7" fmla="*/ 2147483647 h 32"/>
                    <a:gd name="T8" fmla="*/ 2147483647 w 45"/>
                    <a:gd name="T9" fmla="*/ 2147483647 h 32"/>
                    <a:gd name="T10" fmla="*/ 2147483647 w 45"/>
                    <a:gd name="T11" fmla="*/ 2147483647 h 32"/>
                    <a:gd name="T12" fmla="*/ 2147483647 w 45"/>
                    <a:gd name="T13" fmla="*/ 2147483647 h 32"/>
                    <a:gd name="T14" fmla="*/ 2147483647 w 45"/>
                    <a:gd name="T15" fmla="*/ 2147483647 h 32"/>
                    <a:gd name="T16" fmla="*/ 0 w 45"/>
                    <a:gd name="T17" fmla="*/ 2147483647 h 32"/>
                    <a:gd name="T18" fmla="*/ 0 w 45"/>
                    <a:gd name="T19" fmla="*/ 2147483647 h 32"/>
                    <a:gd name="T20" fmla="*/ 2147483647 w 45"/>
                    <a:gd name="T21" fmla="*/ 2147483647 h 32"/>
                    <a:gd name="T22" fmla="*/ 2147483647 w 45"/>
                    <a:gd name="T23" fmla="*/ 2147483647 h 32"/>
                    <a:gd name="T24" fmla="*/ 2147483647 w 45"/>
                    <a:gd name="T25" fmla="*/ 2147483647 h 32"/>
                    <a:gd name="T26" fmla="*/ 2147483647 w 45"/>
                    <a:gd name="T27" fmla="*/ 2147483647 h 32"/>
                    <a:gd name="T28" fmla="*/ 2147483647 w 45"/>
                    <a:gd name="T29" fmla="*/ 2147483647 h 32"/>
                    <a:gd name="T30" fmla="*/ 2147483647 w 45"/>
                    <a:gd name="T31" fmla="*/ 2147483647 h 32"/>
                    <a:gd name="T32" fmla="*/ 2147483647 w 45"/>
                    <a:gd name="T33" fmla="*/ 2147483647 h 32"/>
                    <a:gd name="T34" fmla="*/ 2147483647 w 45"/>
                    <a:gd name="T35" fmla="*/ 2147483647 h 32"/>
                    <a:gd name="T36" fmla="*/ 2147483647 w 45"/>
                    <a:gd name="T37" fmla="*/ 2147483647 h 32"/>
                    <a:gd name="T38" fmla="*/ 2147483647 w 45"/>
                    <a:gd name="T39" fmla="*/ 2147483647 h 32"/>
                    <a:gd name="T40" fmla="*/ 2147483647 w 45"/>
                    <a:gd name="T41" fmla="*/ 0 h 3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45"/>
                    <a:gd name="T64" fmla="*/ 0 h 32"/>
                    <a:gd name="T65" fmla="*/ 45 w 45"/>
                    <a:gd name="T66" fmla="*/ 32 h 32"/>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45" h="32">
                      <a:moveTo>
                        <a:pt x="45" y="0"/>
                      </a:moveTo>
                      <a:lnTo>
                        <a:pt x="41" y="4"/>
                      </a:lnTo>
                      <a:lnTo>
                        <a:pt x="37" y="4"/>
                      </a:lnTo>
                      <a:lnTo>
                        <a:pt x="29" y="8"/>
                      </a:lnTo>
                      <a:lnTo>
                        <a:pt x="21" y="12"/>
                      </a:lnTo>
                      <a:lnTo>
                        <a:pt x="13" y="16"/>
                      </a:lnTo>
                      <a:lnTo>
                        <a:pt x="8" y="20"/>
                      </a:lnTo>
                      <a:lnTo>
                        <a:pt x="4" y="20"/>
                      </a:lnTo>
                      <a:lnTo>
                        <a:pt x="0" y="24"/>
                      </a:lnTo>
                      <a:lnTo>
                        <a:pt x="4" y="32"/>
                      </a:lnTo>
                      <a:lnTo>
                        <a:pt x="8" y="28"/>
                      </a:lnTo>
                      <a:lnTo>
                        <a:pt x="13" y="28"/>
                      </a:lnTo>
                      <a:lnTo>
                        <a:pt x="17" y="24"/>
                      </a:lnTo>
                      <a:lnTo>
                        <a:pt x="25" y="20"/>
                      </a:lnTo>
                      <a:lnTo>
                        <a:pt x="33" y="16"/>
                      </a:lnTo>
                      <a:lnTo>
                        <a:pt x="41" y="12"/>
                      </a:lnTo>
                      <a:lnTo>
                        <a:pt x="45" y="12"/>
                      </a:lnTo>
                      <a:lnTo>
                        <a:pt x="45"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595" name="Freeform 117"/>
                <p:cNvSpPr>
                  <a:spLocks/>
                </p:cNvSpPr>
                <p:nvPr/>
              </p:nvSpPr>
              <p:spPr bwMode="auto">
                <a:xfrm>
                  <a:off x="825500" y="3195638"/>
                  <a:ext cx="90488" cy="55563"/>
                </a:xfrm>
                <a:custGeom>
                  <a:avLst/>
                  <a:gdLst>
                    <a:gd name="T0" fmla="*/ 2147483647 w 57"/>
                    <a:gd name="T1" fmla="*/ 0 h 35"/>
                    <a:gd name="T2" fmla="*/ 2147483647 w 57"/>
                    <a:gd name="T3" fmla="*/ 0 h 35"/>
                    <a:gd name="T4" fmla="*/ 2147483647 w 57"/>
                    <a:gd name="T5" fmla="*/ 2147483647 h 35"/>
                    <a:gd name="T6" fmla="*/ 2147483647 w 57"/>
                    <a:gd name="T7" fmla="*/ 2147483647 h 35"/>
                    <a:gd name="T8" fmla="*/ 2147483647 w 57"/>
                    <a:gd name="T9" fmla="*/ 2147483647 h 35"/>
                    <a:gd name="T10" fmla="*/ 2147483647 w 57"/>
                    <a:gd name="T11" fmla="*/ 2147483647 h 35"/>
                    <a:gd name="T12" fmla="*/ 2147483647 w 57"/>
                    <a:gd name="T13" fmla="*/ 2147483647 h 35"/>
                    <a:gd name="T14" fmla="*/ 2147483647 w 57"/>
                    <a:gd name="T15" fmla="*/ 2147483647 h 35"/>
                    <a:gd name="T16" fmla="*/ 2147483647 w 57"/>
                    <a:gd name="T17" fmla="*/ 2147483647 h 35"/>
                    <a:gd name="T18" fmla="*/ 0 w 57"/>
                    <a:gd name="T19" fmla="*/ 2147483647 h 35"/>
                    <a:gd name="T20" fmla="*/ 0 w 57"/>
                    <a:gd name="T21" fmla="*/ 2147483647 h 35"/>
                    <a:gd name="T22" fmla="*/ 2147483647 w 57"/>
                    <a:gd name="T23" fmla="*/ 2147483647 h 35"/>
                    <a:gd name="T24" fmla="*/ 2147483647 w 57"/>
                    <a:gd name="T25" fmla="*/ 2147483647 h 35"/>
                    <a:gd name="T26" fmla="*/ 2147483647 w 57"/>
                    <a:gd name="T27" fmla="*/ 2147483647 h 35"/>
                    <a:gd name="T28" fmla="*/ 2147483647 w 57"/>
                    <a:gd name="T29" fmla="*/ 2147483647 h 35"/>
                    <a:gd name="T30" fmla="*/ 2147483647 w 57"/>
                    <a:gd name="T31" fmla="*/ 2147483647 h 35"/>
                    <a:gd name="T32" fmla="*/ 2147483647 w 57"/>
                    <a:gd name="T33" fmla="*/ 2147483647 h 35"/>
                    <a:gd name="T34" fmla="*/ 2147483647 w 57"/>
                    <a:gd name="T35" fmla="*/ 2147483647 h 35"/>
                    <a:gd name="T36" fmla="*/ 2147483647 w 57"/>
                    <a:gd name="T37" fmla="*/ 2147483647 h 35"/>
                    <a:gd name="T38" fmla="*/ 2147483647 w 57"/>
                    <a:gd name="T39" fmla="*/ 2147483647 h 35"/>
                    <a:gd name="T40" fmla="*/ 2147483647 w 57"/>
                    <a:gd name="T41" fmla="*/ 0 h 3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57"/>
                    <a:gd name="T64" fmla="*/ 0 h 35"/>
                    <a:gd name="T65" fmla="*/ 57 w 57"/>
                    <a:gd name="T66" fmla="*/ 35 h 3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57" h="35">
                      <a:moveTo>
                        <a:pt x="49" y="0"/>
                      </a:moveTo>
                      <a:lnTo>
                        <a:pt x="49" y="0"/>
                      </a:lnTo>
                      <a:lnTo>
                        <a:pt x="41" y="4"/>
                      </a:lnTo>
                      <a:lnTo>
                        <a:pt x="32" y="8"/>
                      </a:lnTo>
                      <a:lnTo>
                        <a:pt x="28" y="12"/>
                      </a:lnTo>
                      <a:lnTo>
                        <a:pt x="24" y="16"/>
                      </a:lnTo>
                      <a:lnTo>
                        <a:pt x="16" y="20"/>
                      </a:lnTo>
                      <a:lnTo>
                        <a:pt x="12" y="20"/>
                      </a:lnTo>
                      <a:lnTo>
                        <a:pt x="4" y="23"/>
                      </a:lnTo>
                      <a:lnTo>
                        <a:pt x="0" y="23"/>
                      </a:lnTo>
                      <a:lnTo>
                        <a:pt x="0" y="35"/>
                      </a:lnTo>
                      <a:lnTo>
                        <a:pt x="8" y="31"/>
                      </a:lnTo>
                      <a:lnTo>
                        <a:pt x="16" y="27"/>
                      </a:lnTo>
                      <a:lnTo>
                        <a:pt x="20" y="27"/>
                      </a:lnTo>
                      <a:lnTo>
                        <a:pt x="28" y="23"/>
                      </a:lnTo>
                      <a:lnTo>
                        <a:pt x="32" y="20"/>
                      </a:lnTo>
                      <a:lnTo>
                        <a:pt x="41" y="20"/>
                      </a:lnTo>
                      <a:lnTo>
                        <a:pt x="49" y="12"/>
                      </a:lnTo>
                      <a:lnTo>
                        <a:pt x="57" y="8"/>
                      </a:lnTo>
                      <a:lnTo>
                        <a:pt x="49"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596" name="Freeform 118"/>
                <p:cNvSpPr>
                  <a:spLocks/>
                </p:cNvSpPr>
                <p:nvPr/>
              </p:nvSpPr>
              <p:spPr bwMode="auto">
                <a:xfrm>
                  <a:off x="903288" y="3133725"/>
                  <a:ext cx="96838" cy="74613"/>
                </a:xfrm>
                <a:custGeom>
                  <a:avLst/>
                  <a:gdLst>
                    <a:gd name="T0" fmla="*/ 2147483647 w 61"/>
                    <a:gd name="T1" fmla="*/ 0 h 47"/>
                    <a:gd name="T2" fmla="*/ 2147483647 w 61"/>
                    <a:gd name="T3" fmla="*/ 2147483647 h 47"/>
                    <a:gd name="T4" fmla="*/ 2147483647 w 61"/>
                    <a:gd name="T5" fmla="*/ 2147483647 h 47"/>
                    <a:gd name="T6" fmla="*/ 2147483647 w 61"/>
                    <a:gd name="T7" fmla="*/ 2147483647 h 47"/>
                    <a:gd name="T8" fmla="*/ 2147483647 w 61"/>
                    <a:gd name="T9" fmla="*/ 2147483647 h 47"/>
                    <a:gd name="T10" fmla="*/ 2147483647 w 61"/>
                    <a:gd name="T11" fmla="*/ 2147483647 h 47"/>
                    <a:gd name="T12" fmla="*/ 2147483647 w 61"/>
                    <a:gd name="T13" fmla="*/ 2147483647 h 47"/>
                    <a:gd name="T14" fmla="*/ 2147483647 w 61"/>
                    <a:gd name="T15" fmla="*/ 2147483647 h 47"/>
                    <a:gd name="T16" fmla="*/ 2147483647 w 61"/>
                    <a:gd name="T17" fmla="*/ 2147483647 h 47"/>
                    <a:gd name="T18" fmla="*/ 0 w 61"/>
                    <a:gd name="T19" fmla="*/ 2147483647 h 47"/>
                    <a:gd name="T20" fmla="*/ 2147483647 w 61"/>
                    <a:gd name="T21" fmla="*/ 2147483647 h 47"/>
                    <a:gd name="T22" fmla="*/ 2147483647 w 61"/>
                    <a:gd name="T23" fmla="*/ 2147483647 h 47"/>
                    <a:gd name="T24" fmla="*/ 2147483647 w 61"/>
                    <a:gd name="T25" fmla="*/ 2147483647 h 47"/>
                    <a:gd name="T26" fmla="*/ 2147483647 w 61"/>
                    <a:gd name="T27" fmla="*/ 2147483647 h 47"/>
                    <a:gd name="T28" fmla="*/ 2147483647 w 61"/>
                    <a:gd name="T29" fmla="*/ 2147483647 h 47"/>
                    <a:gd name="T30" fmla="*/ 2147483647 w 61"/>
                    <a:gd name="T31" fmla="*/ 2147483647 h 47"/>
                    <a:gd name="T32" fmla="*/ 2147483647 w 61"/>
                    <a:gd name="T33" fmla="*/ 2147483647 h 47"/>
                    <a:gd name="T34" fmla="*/ 2147483647 w 61"/>
                    <a:gd name="T35" fmla="*/ 2147483647 h 47"/>
                    <a:gd name="T36" fmla="*/ 2147483647 w 61"/>
                    <a:gd name="T37" fmla="*/ 2147483647 h 47"/>
                    <a:gd name="T38" fmla="*/ 2147483647 w 61"/>
                    <a:gd name="T39" fmla="*/ 2147483647 h 47"/>
                    <a:gd name="T40" fmla="*/ 2147483647 w 61"/>
                    <a:gd name="T41" fmla="*/ 2147483647 h 47"/>
                    <a:gd name="T42" fmla="*/ 2147483647 w 61"/>
                    <a:gd name="T43" fmla="*/ 2147483647 h 47"/>
                    <a:gd name="T44" fmla="*/ 2147483647 w 61"/>
                    <a:gd name="T45" fmla="*/ 2147483647 h 47"/>
                    <a:gd name="T46" fmla="*/ 2147483647 w 61"/>
                    <a:gd name="T47" fmla="*/ 0 h 47"/>
                    <a:gd name="T48" fmla="*/ 2147483647 w 61"/>
                    <a:gd name="T49" fmla="*/ 2147483647 h 47"/>
                    <a:gd name="T50" fmla="*/ 2147483647 w 61"/>
                    <a:gd name="T51" fmla="*/ 0 h 47"/>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61"/>
                    <a:gd name="T79" fmla="*/ 0 h 47"/>
                    <a:gd name="T80" fmla="*/ 61 w 61"/>
                    <a:gd name="T81" fmla="*/ 47 h 47"/>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61" h="47">
                      <a:moveTo>
                        <a:pt x="52" y="0"/>
                      </a:moveTo>
                      <a:lnTo>
                        <a:pt x="52" y="3"/>
                      </a:lnTo>
                      <a:lnTo>
                        <a:pt x="48" y="3"/>
                      </a:lnTo>
                      <a:lnTo>
                        <a:pt x="44" y="11"/>
                      </a:lnTo>
                      <a:lnTo>
                        <a:pt x="36" y="15"/>
                      </a:lnTo>
                      <a:lnTo>
                        <a:pt x="28" y="23"/>
                      </a:lnTo>
                      <a:lnTo>
                        <a:pt x="20" y="27"/>
                      </a:lnTo>
                      <a:lnTo>
                        <a:pt x="8" y="35"/>
                      </a:lnTo>
                      <a:lnTo>
                        <a:pt x="0" y="39"/>
                      </a:lnTo>
                      <a:lnTo>
                        <a:pt x="8" y="47"/>
                      </a:lnTo>
                      <a:lnTo>
                        <a:pt x="16" y="43"/>
                      </a:lnTo>
                      <a:lnTo>
                        <a:pt x="24" y="35"/>
                      </a:lnTo>
                      <a:lnTo>
                        <a:pt x="32" y="27"/>
                      </a:lnTo>
                      <a:lnTo>
                        <a:pt x="40" y="23"/>
                      </a:lnTo>
                      <a:lnTo>
                        <a:pt x="48" y="15"/>
                      </a:lnTo>
                      <a:lnTo>
                        <a:pt x="52" y="15"/>
                      </a:lnTo>
                      <a:lnTo>
                        <a:pt x="56" y="11"/>
                      </a:lnTo>
                      <a:lnTo>
                        <a:pt x="61" y="7"/>
                      </a:lnTo>
                      <a:lnTo>
                        <a:pt x="61" y="3"/>
                      </a:lnTo>
                      <a:lnTo>
                        <a:pt x="56" y="0"/>
                      </a:lnTo>
                      <a:lnTo>
                        <a:pt x="52" y="3"/>
                      </a:lnTo>
                      <a:lnTo>
                        <a:pt x="52"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597" name="Freeform 119"/>
                <p:cNvSpPr>
                  <a:spLocks/>
                </p:cNvSpPr>
                <p:nvPr/>
              </p:nvSpPr>
              <p:spPr bwMode="auto">
                <a:xfrm>
                  <a:off x="985838" y="3121025"/>
                  <a:ext cx="33338" cy="23813"/>
                </a:xfrm>
                <a:custGeom>
                  <a:avLst/>
                  <a:gdLst>
                    <a:gd name="T0" fmla="*/ 2147483647 w 21"/>
                    <a:gd name="T1" fmla="*/ 2147483647 h 15"/>
                    <a:gd name="T2" fmla="*/ 2147483647 w 21"/>
                    <a:gd name="T3" fmla="*/ 0 h 15"/>
                    <a:gd name="T4" fmla="*/ 0 w 21"/>
                    <a:gd name="T5" fmla="*/ 2147483647 h 15"/>
                    <a:gd name="T6" fmla="*/ 2147483647 w 21"/>
                    <a:gd name="T7" fmla="*/ 2147483647 h 15"/>
                    <a:gd name="T8" fmla="*/ 2147483647 w 21"/>
                    <a:gd name="T9" fmla="*/ 2147483647 h 15"/>
                    <a:gd name="T10" fmla="*/ 2147483647 w 21"/>
                    <a:gd name="T11" fmla="*/ 0 h 15"/>
                    <a:gd name="T12" fmla="*/ 2147483647 w 21"/>
                    <a:gd name="T13" fmla="*/ 2147483647 h 15"/>
                    <a:gd name="T14" fmla="*/ 2147483647 w 21"/>
                    <a:gd name="T15" fmla="*/ 2147483647 h 15"/>
                    <a:gd name="T16" fmla="*/ 2147483647 w 21"/>
                    <a:gd name="T17" fmla="*/ 2147483647 h 15"/>
                    <a:gd name="T18" fmla="*/ 2147483647 w 21"/>
                    <a:gd name="T19" fmla="*/ 0 h 15"/>
                    <a:gd name="T20" fmla="*/ 2147483647 w 21"/>
                    <a:gd name="T21" fmla="*/ 0 h 15"/>
                    <a:gd name="T22" fmla="*/ 2147483647 w 21"/>
                    <a:gd name="T23" fmla="*/ 2147483647 h 1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1"/>
                    <a:gd name="T37" fmla="*/ 0 h 15"/>
                    <a:gd name="T38" fmla="*/ 21 w 21"/>
                    <a:gd name="T39" fmla="*/ 15 h 1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1" h="15">
                      <a:moveTo>
                        <a:pt x="17" y="8"/>
                      </a:moveTo>
                      <a:lnTo>
                        <a:pt x="13" y="0"/>
                      </a:lnTo>
                      <a:lnTo>
                        <a:pt x="0" y="8"/>
                      </a:lnTo>
                      <a:lnTo>
                        <a:pt x="9" y="15"/>
                      </a:lnTo>
                      <a:lnTo>
                        <a:pt x="21" y="8"/>
                      </a:lnTo>
                      <a:lnTo>
                        <a:pt x="17" y="0"/>
                      </a:lnTo>
                      <a:lnTo>
                        <a:pt x="21" y="8"/>
                      </a:lnTo>
                      <a:lnTo>
                        <a:pt x="21" y="4"/>
                      </a:lnTo>
                      <a:lnTo>
                        <a:pt x="17" y="0"/>
                      </a:lnTo>
                      <a:lnTo>
                        <a:pt x="13" y="0"/>
                      </a:lnTo>
                      <a:lnTo>
                        <a:pt x="17" y="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598" name="Freeform 120"/>
                <p:cNvSpPr>
                  <a:spLocks/>
                </p:cNvSpPr>
                <p:nvPr/>
              </p:nvSpPr>
              <p:spPr bwMode="auto">
                <a:xfrm>
                  <a:off x="265113" y="3151188"/>
                  <a:ext cx="638175" cy="100013"/>
                </a:xfrm>
                <a:custGeom>
                  <a:avLst/>
                  <a:gdLst>
                    <a:gd name="T0" fmla="*/ 2147483647 w 402"/>
                    <a:gd name="T1" fmla="*/ 2147483647 h 63"/>
                    <a:gd name="T2" fmla="*/ 2147483647 w 402"/>
                    <a:gd name="T3" fmla="*/ 2147483647 h 63"/>
                    <a:gd name="T4" fmla="*/ 0 w 402"/>
                    <a:gd name="T5" fmla="*/ 0 h 63"/>
                    <a:gd name="T6" fmla="*/ 0 60000 65536"/>
                    <a:gd name="T7" fmla="*/ 0 60000 65536"/>
                    <a:gd name="T8" fmla="*/ 0 60000 65536"/>
                    <a:gd name="T9" fmla="*/ 0 w 402"/>
                    <a:gd name="T10" fmla="*/ 0 h 63"/>
                    <a:gd name="T11" fmla="*/ 402 w 402"/>
                    <a:gd name="T12" fmla="*/ 63 h 63"/>
                  </a:gdLst>
                  <a:ahLst/>
                  <a:cxnLst>
                    <a:cxn ang="T6">
                      <a:pos x="T0" y="T1"/>
                    </a:cxn>
                    <a:cxn ang="T7">
                      <a:pos x="T2" y="T3"/>
                    </a:cxn>
                    <a:cxn ang="T8">
                      <a:pos x="T4" y="T5"/>
                    </a:cxn>
                  </a:cxnLst>
                  <a:rect l="T9" t="T10" r="T11" b="T12"/>
                  <a:pathLst>
                    <a:path w="402" h="63">
                      <a:moveTo>
                        <a:pt x="402" y="16"/>
                      </a:moveTo>
                      <a:lnTo>
                        <a:pt x="312" y="63"/>
                      </a:lnTo>
                      <a:lnTo>
                        <a:pt x="0" y="0"/>
                      </a:lnTo>
                    </a:path>
                  </a:pathLst>
                </a:custGeom>
                <a:noFill/>
                <a:ln w="0">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56599" name="Freeform 121"/>
                <p:cNvSpPr>
                  <a:spLocks/>
                </p:cNvSpPr>
                <p:nvPr/>
              </p:nvSpPr>
              <p:spPr bwMode="auto">
                <a:xfrm>
                  <a:off x="465138" y="3082925"/>
                  <a:ext cx="488950" cy="61913"/>
                </a:xfrm>
                <a:custGeom>
                  <a:avLst/>
                  <a:gdLst>
                    <a:gd name="T0" fmla="*/ 2147483647 w 308"/>
                    <a:gd name="T1" fmla="*/ 2147483647 h 39"/>
                    <a:gd name="T2" fmla="*/ 2147483647 w 308"/>
                    <a:gd name="T3" fmla="*/ 2147483647 h 39"/>
                    <a:gd name="T4" fmla="*/ 0 w 308"/>
                    <a:gd name="T5" fmla="*/ 0 h 39"/>
                    <a:gd name="T6" fmla="*/ 0 60000 65536"/>
                    <a:gd name="T7" fmla="*/ 0 60000 65536"/>
                    <a:gd name="T8" fmla="*/ 0 60000 65536"/>
                    <a:gd name="T9" fmla="*/ 0 w 308"/>
                    <a:gd name="T10" fmla="*/ 0 h 39"/>
                    <a:gd name="T11" fmla="*/ 308 w 308"/>
                    <a:gd name="T12" fmla="*/ 39 h 39"/>
                  </a:gdLst>
                  <a:ahLst/>
                  <a:cxnLst>
                    <a:cxn ang="T6">
                      <a:pos x="T0" y="T1"/>
                    </a:cxn>
                    <a:cxn ang="T7">
                      <a:pos x="T2" y="T3"/>
                    </a:cxn>
                    <a:cxn ang="T8">
                      <a:pos x="T4" y="T5"/>
                    </a:cxn>
                  </a:cxnLst>
                  <a:rect l="T9" t="T10" r="T11" b="T12"/>
                  <a:pathLst>
                    <a:path w="308" h="39">
                      <a:moveTo>
                        <a:pt x="308" y="35"/>
                      </a:moveTo>
                      <a:lnTo>
                        <a:pt x="296" y="39"/>
                      </a:lnTo>
                      <a:lnTo>
                        <a:pt x="0" y="0"/>
                      </a:lnTo>
                    </a:path>
                  </a:pathLst>
                </a:custGeom>
                <a:noFill/>
                <a:ln w="0">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56600" name="Freeform 122"/>
                <p:cNvSpPr>
                  <a:spLocks/>
                </p:cNvSpPr>
                <p:nvPr/>
              </p:nvSpPr>
              <p:spPr bwMode="auto">
                <a:xfrm>
                  <a:off x="200025" y="3157538"/>
                  <a:ext cx="554038" cy="144463"/>
                </a:xfrm>
                <a:custGeom>
                  <a:avLst/>
                  <a:gdLst>
                    <a:gd name="T0" fmla="*/ 2147483647 w 349"/>
                    <a:gd name="T1" fmla="*/ 2147483647 h 91"/>
                    <a:gd name="T2" fmla="*/ 2147483647 w 349"/>
                    <a:gd name="T3" fmla="*/ 2147483647 h 91"/>
                    <a:gd name="T4" fmla="*/ 0 w 349"/>
                    <a:gd name="T5" fmla="*/ 0 h 91"/>
                    <a:gd name="T6" fmla="*/ 0 w 349"/>
                    <a:gd name="T7" fmla="*/ 2147483647 h 91"/>
                    <a:gd name="T8" fmla="*/ 2147483647 w 349"/>
                    <a:gd name="T9" fmla="*/ 2147483647 h 91"/>
                    <a:gd name="T10" fmla="*/ 2147483647 w 349"/>
                    <a:gd name="T11" fmla="*/ 2147483647 h 91"/>
                    <a:gd name="T12" fmla="*/ 0 60000 65536"/>
                    <a:gd name="T13" fmla="*/ 0 60000 65536"/>
                    <a:gd name="T14" fmla="*/ 0 60000 65536"/>
                    <a:gd name="T15" fmla="*/ 0 60000 65536"/>
                    <a:gd name="T16" fmla="*/ 0 60000 65536"/>
                    <a:gd name="T17" fmla="*/ 0 60000 65536"/>
                    <a:gd name="T18" fmla="*/ 0 w 349"/>
                    <a:gd name="T19" fmla="*/ 0 h 91"/>
                    <a:gd name="T20" fmla="*/ 349 w 349"/>
                    <a:gd name="T21" fmla="*/ 91 h 91"/>
                  </a:gdLst>
                  <a:ahLst/>
                  <a:cxnLst>
                    <a:cxn ang="T12">
                      <a:pos x="T0" y="T1"/>
                    </a:cxn>
                    <a:cxn ang="T13">
                      <a:pos x="T2" y="T3"/>
                    </a:cxn>
                    <a:cxn ang="T14">
                      <a:pos x="T4" y="T5"/>
                    </a:cxn>
                    <a:cxn ang="T15">
                      <a:pos x="T6" y="T7"/>
                    </a:cxn>
                    <a:cxn ang="T16">
                      <a:pos x="T8" y="T9"/>
                    </a:cxn>
                    <a:cxn ang="T17">
                      <a:pos x="T10" y="T11"/>
                    </a:cxn>
                  </a:cxnLst>
                  <a:rect l="T18" t="T19" r="T20" b="T21"/>
                  <a:pathLst>
                    <a:path w="349" h="91">
                      <a:moveTo>
                        <a:pt x="349" y="91"/>
                      </a:moveTo>
                      <a:lnTo>
                        <a:pt x="349" y="75"/>
                      </a:lnTo>
                      <a:lnTo>
                        <a:pt x="0" y="0"/>
                      </a:lnTo>
                      <a:lnTo>
                        <a:pt x="0" y="12"/>
                      </a:lnTo>
                      <a:lnTo>
                        <a:pt x="349" y="91"/>
                      </a:lnTo>
                      <a:close/>
                    </a:path>
                  </a:pathLst>
                </a:custGeom>
                <a:solidFill>
                  <a:srgbClr val="CCCCCC"/>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601" name="Freeform 123"/>
                <p:cNvSpPr>
                  <a:spLocks/>
                </p:cNvSpPr>
                <p:nvPr/>
              </p:nvSpPr>
              <p:spPr bwMode="auto">
                <a:xfrm>
                  <a:off x="747713" y="3270250"/>
                  <a:ext cx="19050" cy="31750"/>
                </a:xfrm>
                <a:custGeom>
                  <a:avLst/>
                  <a:gdLst>
                    <a:gd name="T0" fmla="*/ 2147483647 w 12"/>
                    <a:gd name="T1" fmla="*/ 2147483647 h 20"/>
                    <a:gd name="T2" fmla="*/ 0 w 12"/>
                    <a:gd name="T3" fmla="*/ 2147483647 h 20"/>
                    <a:gd name="T4" fmla="*/ 0 w 12"/>
                    <a:gd name="T5" fmla="*/ 2147483647 h 20"/>
                    <a:gd name="T6" fmla="*/ 2147483647 w 12"/>
                    <a:gd name="T7" fmla="*/ 2147483647 h 20"/>
                    <a:gd name="T8" fmla="*/ 2147483647 w 12"/>
                    <a:gd name="T9" fmla="*/ 2147483647 h 20"/>
                    <a:gd name="T10" fmla="*/ 2147483647 w 12"/>
                    <a:gd name="T11" fmla="*/ 0 h 20"/>
                    <a:gd name="T12" fmla="*/ 2147483647 w 12"/>
                    <a:gd name="T13" fmla="*/ 2147483647 h 20"/>
                    <a:gd name="T14" fmla="*/ 2147483647 w 12"/>
                    <a:gd name="T15" fmla="*/ 0 h 20"/>
                    <a:gd name="T16" fmla="*/ 2147483647 w 12"/>
                    <a:gd name="T17" fmla="*/ 0 h 20"/>
                    <a:gd name="T18" fmla="*/ 2147483647 w 12"/>
                    <a:gd name="T19" fmla="*/ 0 h 20"/>
                    <a:gd name="T20" fmla="*/ 0 w 12"/>
                    <a:gd name="T21" fmla="*/ 2147483647 h 20"/>
                    <a:gd name="T22" fmla="*/ 2147483647 w 12"/>
                    <a:gd name="T23" fmla="*/ 2147483647 h 2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20"/>
                    <a:gd name="T38" fmla="*/ 12 w 12"/>
                    <a:gd name="T39" fmla="*/ 20 h 2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20">
                      <a:moveTo>
                        <a:pt x="4" y="8"/>
                      </a:moveTo>
                      <a:lnTo>
                        <a:pt x="0" y="4"/>
                      </a:lnTo>
                      <a:lnTo>
                        <a:pt x="0" y="20"/>
                      </a:lnTo>
                      <a:lnTo>
                        <a:pt x="12" y="20"/>
                      </a:lnTo>
                      <a:lnTo>
                        <a:pt x="12" y="4"/>
                      </a:lnTo>
                      <a:lnTo>
                        <a:pt x="8" y="0"/>
                      </a:lnTo>
                      <a:lnTo>
                        <a:pt x="12" y="4"/>
                      </a:lnTo>
                      <a:lnTo>
                        <a:pt x="8" y="0"/>
                      </a:lnTo>
                      <a:lnTo>
                        <a:pt x="4" y="0"/>
                      </a:lnTo>
                      <a:lnTo>
                        <a:pt x="0" y="4"/>
                      </a:lnTo>
                      <a:lnTo>
                        <a:pt x="4" y="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602" name="Freeform 124"/>
                <p:cNvSpPr>
                  <a:spLocks/>
                </p:cNvSpPr>
                <p:nvPr/>
              </p:nvSpPr>
              <p:spPr bwMode="auto">
                <a:xfrm>
                  <a:off x="193675" y="3151188"/>
                  <a:ext cx="566738" cy="131763"/>
                </a:xfrm>
                <a:custGeom>
                  <a:avLst/>
                  <a:gdLst>
                    <a:gd name="T0" fmla="*/ 2147483647 w 357"/>
                    <a:gd name="T1" fmla="*/ 2147483647 h 83"/>
                    <a:gd name="T2" fmla="*/ 2147483647 w 357"/>
                    <a:gd name="T3" fmla="*/ 2147483647 h 83"/>
                    <a:gd name="T4" fmla="*/ 2147483647 w 357"/>
                    <a:gd name="T5" fmla="*/ 2147483647 h 83"/>
                    <a:gd name="T6" fmla="*/ 2147483647 w 357"/>
                    <a:gd name="T7" fmla="*/ 2147483647 h 83"/>
                    <a:gd name="T8" fmla="*/ 2147483647 w 357"/>
                    <a:gd name="T9" fmla="*/ 0 h 83"/>
                    <a:gd name="T10" fmla="*/ 0 w 357"/>
                    <a:gd name="T11" fmla="*/ 2147483647 h 83"/>
                    <a:gd name="T12" fmla="*/ 2147483647 w 357"/>
                    <a:gd name="T13" fmla="*/ 0 h 83"/>
                    <a:gd name="T14" fmla="*/ 2147483647 w 357"/>
                    <a:gd name="T15" fmla="*/ 0 h 83"/>
                    <a:gd name="T16" fmla="*/ 0 w 357"/>
                    <a:gd name="T17" fmla="*/ 2147483647 h 83"/>
                    <a:gd name="T18" fmla="*/ 0 w 357"/>
                    <a:gd name="T19" fmla="*/ 2147483647 h 83"/>
                    <a:gd name="T20" fmla="*/ 2147483647 w 357"/>
                    <a:gd name="T21" fmla="*/ 2147483647 h 83"/>
                    <a:gd name="T22" fmla="*/ 2147483647 w 357"/>
                    <a:gd name="T23" fmla="*/ 2147483647 h 8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57"/>
                    <a:gd name="T37" fmla="*/ 0 h 83"/>
                    <a:gd name="T38" fmla="*/ 357 w 357"/>
                    <a:gd name="T39" fmla="*/ 83 h 8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57" h="83">
                      <a:moveTo>
                        <a:pt x="12" y="4"/>
                      </a:moveTo>
                      <a:lnTo>
                        <a:pt x="4" y="8"/>
                      </a:lnTo>
                      <a:lnTo>
                        <a:pt x="353" y="83"/>
                      </a:lnTo>
                      <a:lnTo>
                        <a:pt x="357" y="75"/>
                      </a:lnTo>
                      <a:lnTo>
                        <a:pt x="8" y="0"/>
                      </a:lnTo>
                      <a:lnTo>
                        <a:pt x="0" y="4"/>
                      </a:lnTo>
                      <a:lnTo>
                        <a:pt x="8" y="0"/>
                      </a:lnTo>
                      <a:lnTo>
                        <a:pt x="4" y="0"/>
                      </a:lnTo>
                      <a:lnTo>
                        <a:pt x="0" y="4"/>
                      </a:lnTo>
                      <a:lnTo>
                        <a:pt x="0" y="8"/>
                      </a:lnTo>
                      <a:lnTo>
                        <a:pt x="4" y="8"/>
                      </a:lnTo>
                      <a:lnTo>
                        <a:pt x="12" y="4"/>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603" name="Freeform 125"/>
                <p:cNvSpPr>
                  <a:spLocks/>
                </p:cNvSpPr>
                <p:nvPr/>
              </p:nvSpPr>
              <p:spPr bwMode="auto">
                <a:xfrm>
                  <a:off x="193675" y="3157538"/>
                  <a:ext cx="19050" cy="25400"/>
                </a:xfrm>
                <a:custGeom>
                  <a:avLst/>
                  <a:gdLst>
                    <a:gd name="T0" fmla="*/ 2147483647 w 12"/>
                    <a:gd name="T1" fmla="*/ 2147483647 h 16"/>
                    <a:gd name="T2" fmla="*/ 2147483647 w 12"/>
                    <a:gd name="T3" fmla="*/ 2147483647 h 16"/>
                    <a:gd name="T4" fmla="*/ 2147483647 w 12"/>
                    <a:gd name="T5" fmla="*/ 0 h 16"/>
                    <a:gd name="T6" fmla="*/ 0 w 12"/>
                    <a:gd name="T7" fmla="*/ 0 h 16"/>
                    <a:gd name="T8" fmla="*/ 0 w 12"/>
                    <a:gd name="T9" fmla="*/ 2147483647 h 16"/>
                    <a:gd name="T10" fmla="*/ 2147483647 w 12"/>
                    <a:gd name="T11" fmla="*/ 2147483647 h 16"/>
                    <a:gd name="T12" fmla="*/ 0 w 12"/>
                    <a:gd name="T13" fmla="*/ 2147483647 h 16"/>
                    <a:gd name="T14" fmla="*/ 2147483647 w 12"/>
                    <a:gd name="T15" fmla="*/ 2147483647 h 16"/>
                    <a:gd name="T16" fmla="*/ 2147483647 w 12"/>
                    <a:gd name="T17" fmla="*/ 2147483647 h 16"/>
                    <a:gd name="T18" fmla="*/ 2147483647 w 12"/>
                    <a:gd name="T19" fmla="*/ 2147483647 h 16"/>
                    <a:gd name="T20" fmla="*/ 2147483647 w 12"/>
                    <a:gd name="T21" fmla="*/ 2147483647 h 16"/>
                    <a:gd name="T22" fmla="*/ 2147483647 w 12"/>
                    <a:gd name="T23" fmla="*/ 2147483647 h 1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16"/>
                    <a:gd name="T38" fmla="*/ 12 w 12"/>
                    <a:gd name="T39" fmla="*/ 16 h 1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16">
                      <a:moveTo>
                        <a:pt x="8" y="8"/>
                      </a:moveTo>
                      <a:lnTo>
                        <a:pt x="12" y="12"/>
                      </a:lnTo>
                      <a:lnTo>
                        <a:pt x="12" y="0"/>
                      </a:lnTo>
                      <a:lnTo>
                        <a:pt x="0" y="0"/>
                      </a:lnTo>
                      <a:lnTo>
                        <a:pt x="0" y="12"/>
                      </a:lnTo>
                      <a:lnTo>
                        <a:pt x="4" y="16"/>
                      </a:lnTo>
                      <a:lnTo>
                        <a:pt x="0" y="12"/>
                      </a:lnTo>
                      <a:lnTo>
                        <a:pt x="4" y="16"/>
                      </a:lnTo>
                      <a:lnTo>
                        <a:pt x="8" y="16"/>
                      </a:lnTo>
                      <a:lnTo>
                        <a:pt x="12" y="12"/>
                      </a:lnTo>
                      <a:lnTo>
                        <a:pt x="8" y="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604" name="Freeform 126"/>
                <p:cNvSpPr>
                  <a:spLocks/>
                </p:cNvSpPr>
                <p:nvPr/>
              </p:nvSpPr>
              <p:spPr bwMode="auto">
                <a:xfrm>
                  <a:off x="200025" y="3170238"/>
                  <a:ext cx="566738" cy="138113"/>
                </a:xfrm>
                <a:custGeom>
                  <a:avLst/>
                  <a:gdLst>
                    <a:gd name="T0" fmla="*/ 2147483647 w 357"/>
                    <a:gd name="T1" fmla="*/ 2147483647 h 87"/>
                    <a:gd name="T2" fmla="*/ 2147483647 w 357"/>
                    <a:gd name="T3" fmla="*/ 2147483647 h 87"/>
                    <a:gd name="T4" fmla="*/ 2147483647 w 357"/>
                    <a:gd name="T5" fmla="*/ 0 h 87"/>
                    <a:gd name="T6" fmla="*/ 0 w 357"/>
                    <a:gd name="T7" fmla="*/ 2147483647 h 87"/>
                    <a:gd name="T8" fmla="*/ 2147483647 w 357"/>
                    <a:gd name="T9" fmla="*/ 2147483647 h 87"/>
                    <a:gd name="T10" fmla="*/ 2147483647 w 357"/>
                    <a:gd name="T11" fmla="*/ 2147483647 h 87"/>
                    <a:gd name="T12" fmla="*/ 2147483647 w 357"/>
                    <a:gd name="T13" fmla="*/ 2147483647 h 87"/>
                    <a:gd name="T14" fmla="*/ 2147483647 w 357"/>
                    <a:gd name="T15" fmla="*/ 2147483647 h 87"/>
                    <a:gd name="T16" fmla="*/ 2147483647 w 357"/>
                    <a:gd name="T17" fmla="*/ 2147483647 h 87"/>
                    <a:gd name="T18" fmla="*/ 2147483647 w 357"/>
                    <a:gd name="T19" fmla="*/ 2147483647 h 87"/>
                    <a:gd name="T20" fmla="*/ 2147483647 w 357"/>
                    <a:gd name="T21" fmla="*/ 2147483647 h 87"/>
                    <a:gd name="T22" fmla="*/ 2147483647 w 357"/>
                    <a:gd name="T23" fmla="*/ 2147483647 h 8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57"/>
                    <a:gd name="T37" fmla="*/ 0 h 87"/>
                    <a:gd name="T38" fmla="*/ 357 w 357"/>
                    <a:gd name="T39" fmla="*/ 87 h 8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57" h="87">
                      <a:moveTo>
                        <a:pt x="345" y="83"/>
                      </a:moveTo>
                      <a:lnTo>
                        <a:pt x="353" y="79"/>
                      </a:lnTo>
                      <a:lnTo>
                        <a:pt x="4" y="0"/>
                      </a:lnTo>
                      <a:lnTo>
                        <a:pt x="0" y="8"/>
                      </a:lnTo>
                      <a:lnTo>
                        <a:pt x="349" y="87"/>
                      </a:lnTo>
                      <a:lnTo>
                        <a:pt x="357" y="83"/>
                      </a:lnTo>
                      <a:lnTo>
                        <a:pt x="349" y="87"/>
                      </a:lnTo>
                      <a:lnTo>
                        <a:pt x="353" y="87"/>
                      </a:lnTo>
                      <a:lnTo>
                        <a:pt x="357" y="83"/>
                      </a:lnTo>
                      <a:lnTo>
                        <a:pt x="353" y="79"/>
                      </a:lnTo>
                      <a:lnTo>
                        <a:pt x="345" y="83"/>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605" name="Line 127"/>
                <p:cNvSpPr>
                  <a:spLocks noChangeShapeType="1"/>
                </p:cNvSpPr>
                <p:nvPr/>
              </p:nvSpPr>
              <p:spPr bwMode="auto">
                <a:xfrm flipH="1" flipV="1">
                  <a:off x="309563" y="3138488"/>
                  <a:ext cx="490538" cy="93663"/>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6606" name="Line 128"/>
                <p:cNvSpPr>
                  <a:spLocks noChangeShapeType="1"/>
                </p:cNvSpPr>
                <p:nvPr/>
              </p:nvSpPr>
              <p:spPr bwMode="auto">
                <a:xfrm flipH="1" flipV="1">
                  <a:off x="349250" y="3127375"/>
                  <a:ext cx="488950" cy="87313"/>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6607" name="Line 129"/>
                <p:cNvSpPr>
                  <a:spLocks noChangeShapeType="1"/>
                </p:cNvSpPr>
                <p:nvPr/>
              </p:nvSpPr>
              <p:spPr bwMode="auto">
                <a:xfrm flipH="1" flipV="1">
                  <a:off x="387350" y="3108325"/>
                  <a:ext cx="488950" cy="87313"/>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6608" name="Line 130"/>
                <p:cNvSpPr>
                  <a:spLocks noChangeShapeType="1"/>
                </p:cNvSpPr>
                <p:nvPr/>
              </p:nvSpPr>
              <p:spPr bwMode="auto">
                <a:xfrm flipH="1" flipV="1">
                  <a:off x="439738" y="3101975"/>
                  <a:ext cx="469900" cy="68263"/>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6609" name="Line 131"/>
                <p:cNvSpPr>
                  <a:spLocks noChangeShapeType="1"/>
                </p:cNvSpPr>
                <p:nvPr/>
              </p:nvSpPr>
              <p:spPr bwMode="auto">
                <a:xfrm flipV="1">
                  <a:off x="766763" y="3214688"/>
                  <a:ext cx="20638" cy="635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6610" name="Line 132"/>
                <p:cNvSpPr>
                  <a:spLocks noChangeShapeType="1"/>
                </p:cNvSpPr>
                <p:nvPr/>
              </p:nvSpPr>
              <p:spPr bwMode="auto">
                <a:xfrm flipV="1">
                  <a:off x="715963" y="3201988"/>
                  <a:ext cx="19050" cy="1270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6611" name="Line 133"/>
                <p:cNvSpPr>
                  <a:spLocks noChangeShapeType="1"/>
                </p:cNvSpPr>
                <p:nvPr/>
              </p:nvSpPr>
              <p:spPr bwMode="auto">
                <a:xfrm flipV="1">
                  <a:off x="665163" y="3195638"/>
                  <a:ext cx="19050" cy="635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6612" name="Line 134"/>
                <p:cNvSpPr>
                  <a:spLocks noChangeShapeType="1"/>
                </p:cNvSpPr>
                <p:nvPr/>
              </p:nvSpPr>
              <p:spPr bwMode="auto">
                <a:xfrm flipV="1">
                  <a:off x="722313" y="3227388"/>
                  <a:ext cx="19050" cy="11113"/>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6613" name="Line 135"/>
                <p:cNvSpPr>
                  <a:spLocks noChangeShapeType="1"/>
                </p:cNvSpPr>
                <p:nvPr/>
              </p:nvSpPr>
              <p:spPr bwMode="auto">
                <a:xfrm flipV="1">
                  <a:off x="677863" y="3221038"/>
                  <a:ext cx="19050" cy="11113"/>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6614" name="Line 136"/>
                <p:cNvSpPr>
                  <a:spLocks noChangeShapeType="1"/>
                </p:cNvSpPr>
                <p:nvPr/>
              </p:nvSpPr>
              <p:spPr bwMode="auto">
                <a:xfrm flipV="1">
                  <a:off x="619125" y="3214688"/>
                  <a:ext cx="19050" cy="635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6615" name="Line 137"/>
                <p:cNvSpPr>
                  <a:spLocks noChangeShapeType="1"/>
                </p:cNvSpPr>
                <p:nvPr/>
              </p:nvSpPr>
              <p:spPr bwMode="auto">
                <a:xfrm flipV="1">
                  <a:off x="619125" y="3182938"/>
                  <a:ext cx="19050" cy="1270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6616" name="Line 138"/>
                <p:cNvSpPr>
                  <a:spLocks noChangeShapeType="1"/>
                </p:cNvSpPr>
                <p:nvPr/>
              </p:nvSpPr>
              <p:spPr bwMode="auto">
                <a:xfrm flipV="1">
                  <a:off x="574675" y="3176588"/>
                  <a:ext cx="19050" cy="1270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6617" name="Line 139"/>
                <p:cNvSpPr>
                  <a:spLocks noChangeShapeType="1"/>
                </p:cNvSpPr>
                <p:nvPr/>
              </p:nvSpPr>
              <p:spPr bwMode="auto">
                <a:xfrm flipV="1">
                  <a:off x="522288" y="3170238"/>
                  <a:ext cx="19050" cy="635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6618" name="Line 140"/>
                <p:cNvSpPr>
                  <a:spLocks noChangeShapeType="1"/>
                </p:cNvSpPr>
                <p:nvPr/>
              </p:nvSpPr>
              <p:spPr bwMode="auto">
                <a:xfrm flipV="1">
                  <a:off x="766763" y="3189288"/>
                  <a:ext cx="20638" cy="635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6619" name="Line 141"/>
                <p:cNvSpPr>
                  <a:spLocks noChangeShapeType="1"/>
                </p:cNvSpPr>
                <p:nvPr/>
              </p:nvSpPr>
              <p:spPr bwMode="auto">
                <a:xfrm flipV="1">
                  <a:off x="715963" y="3176588"/>
                  <a:ext cx="19050" cy="1270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6620" name="Line 142"/>
                <p:cNvSpPr>
                  <a:spLocks noChangeShapeType="1"/>
                </p:cNvSpPr>
                <p:nvPr/>
              </p:nvSpPr>
              <p:spPr bwMode="auto">
                <a:xfrm flipV="1">
                  <a:off x="665163" y="3170238"/>
                  <a:ext cx="19050" cy="635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6621" name="Line 143"/>
                <p:cNvSpPr>
                  <a:spLocks noChangeShapeType="1"/>
                </p:cNvSpPr>
                <p:nvPr/>
              </p:nvSpPr>
              <p:spPr bwMode="auto">
                <a:xfrm flipV="1">
                  <a:off x="625475" y="3163888"/>
                  <a:ext cx="19050" cy="635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6622" name="Line 144"/>
                <p:cNvSpPr>
                  <a:spLocks noChangeShapeType="1"/>
                </p:cNvSpPr>
                <p:nvPr/>
              </p:nvSpPr>
              <p:spPr bwMode="auto">
                <a:xfrm flipV="1">
                  <a:off x="574675" y="3151188"/>
                  <a:ext cx="19050" cy="1270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6623" name="Line 145"/>
                <p:cNvSpPr>
                  <a:spLocks noChangeShapeType="1"/>
                </p:cNvSpPr>
                <p:nvPr/>
              </p:nvSpPr>
              <p:spPr bwMode="auto">
                <a:xfrm flipV="1">
                  <a:off x="522288" y="3144838"/>
                  <a:ext cx="19050" cy="635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6624" name="Line 146"/>
                <p:cNvSpPr>
                  <a:spLocks noChangeShapeType="1"/>
                </p:cNvSpPr>
                <p:nvPr/>
              </p:nvSpPr>
              <p:spPr bwMode="auto">
                <a:xfrm flipV="1">
                  <a:off x="819150" y="3170238"/>
                  <a:ext cx="19050" cy="1270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6625" name="Line 147"/>
                <p:cNvSpPr>
                  <a:spLocks noChangeShapeType="1"/>
                </p:cNvSpPr>
                <p:nvPr/>
              </p:nvSpPr>
              <p:spPr bwMode="auto">
                <a:xfrm flipV="1">
                  <a:off x="766763" y="3163888"/>
                  <a:ext cx="20638" cy="1270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6626" name="Line 148"/>
                <p:cNvSpPr>
                  <a:spLocks noChangeShapeType="1"/>
                </p:cNvSpPr>
                <p:nvPr/>
              </p:nvSpPr>
              <p:spPr bwMode="auto">
                <a:xfrm flipV="1">
                  <a:off x="869950" y="3151188"/>
                  <a:ext cx="20638" cy="1270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6627" name="Line 149"/>
                <p:cNvSpPr>
                  <a:spLocks noChangeShapeType="1"/>
                </p:cNvSpPr>
                <p:nvPr/>
              </p:nvSpPr>
              <p:spPr bwMode="auto">
                <a:xfrm flipV="1">
                  <a:off x="819150" y="3144838"/>
                  <a:ext cx="19050" cy="1270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6628" name="Line 150"/>
                <p:cNvSpPr>
                  <a:spLocks noChangeShapeType="1"/>
                </p:cNvSpPr>
                <p:nvPr/>
              </p:nvSpPr>
              <p:spPr bwMode="auto">
                <a:xfrm flipV="1">
                  <a:off x="722313" y="3157538"/>
                  <a:ext cx="19050" cy="635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6629" name="Line 151"/>
                <p:cNvSpPr>
                  <a:spLocks noChangeShapeType="1"/>
                </p:cNvSpPr>
                <p:nvPr/>
              </p:nvSpPr>
              <p:spPr bwMode="auto">
                <a:xfrm flipV="1">
                  <a:off x="677863" y="3144838"/>
                  <a:ext cx="19050" cy="1270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6630" name="Line 152"/>
                <p:cNvSpPr>
                  <a:spLocks noChangeShapeType="1"/>
                </p:cNvSpPr>
                <p:nvPr/>
              </p:nvSpPr>
              <p:spPr bwMode="auto">
                <a:xfrm flipV="1">
                  <a:off x="625475" y="3138488"/>
                  <a:ext cx="19050" cy="635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6631" name="Freeform 153"/>
                <p:cNvSpPr>
                  <a:spLocks/>
                </p:cNvSpPr>
                <p:nvPr/>
              </p:nvSpPr>
              <p:spPr bwMode="auto">
                <a:xfrm>
                  <a:off x="568325" y="2501900"/>
                  <a:ext cx="438150" cy="561975"/>
                </a:xfrm>
                <a:custGeom>
                  <a:avLst/>
                  <a:gdLst>
                    <a:gd name="T0" fmla="*/ 2147483647 w 276"/>
                    <a:gd name="T1" fmla="*/ 2147483647 h 354"/>
                    <a:gd name="T2" fmla="*/ 2147483647 w 276"/>
                    <a:gd name="T3" fmla="*/ 0 h 354"/>
                    <a:gd name="T4" fmla="*/ 0 w 276"/>
                    <a:gd name="T5" fmla="*/ 2147483647 h 354"/>
                    <a:gd name="T6" fmla="*/ 0 w 276"/>
                    <a:gd name="T7" fmla="*/ 2147483647 h 354"/>
                    <a:gd name="T8" fmla="*/ 2147483647 w 276"/>
                    <a:gd name="T9" fmla="*/ 2147483647 h 354"/>
                    <a:gd name="T10" fmla="*/ 2147483647 w 276"/>
                    <a:gd name="T11" fmla="*/ 2147483647 h 354"/>
                    <a:gd name="T12" fmla="*/ 0 60000 65536"/>
                    <a:gd name="T13" fmla="*/ 0 60000 65536"/>
                    <a:gd name="T14" fmla="*/ 0 60000 65536"/>
                    <a:gd name="T15" fmla="*/ 0 60000 65536"/>
                    <a:gd name="T16" fmla="*/ 0 60000 65536"/>
                    <a:gd name="T17" fmla="*/ 0 60000 65536"/>
                    <a:gd name="T18" fmla="*/ 0 w 276"/>
                    <a:gd name="T19" fmla="*/ 0 h 354"/>
                    <a:gd name="T20" fmla="*/ 276 w 276"/>
                    <a:gd name="T21" fmla="*/ 354 h 354"/>
                  </a:gdLst>
                  <a:ahLst/>
                  <a:cxnLst>
                    <a:cxn ang="T12">
                      <a:pos x="T0" y="T1"/>
                    </a:cxn>
                    <a:cxn ang="T13">
                      <a:pos x="T2" y="T3"/>
                    </a:cxn>
                    <a:cxn ang="T14">
                      <a:pos x="T4" y="T5"/>
                    </a:cxn>
                    <a:cxn ang="T15">
                      <a:pos x="T6" y="T7"/>
                    </a:cxn>
                    <a:cxn ang="T16">
                      <a:pos x="T8" y="T9"/>
                    </a:cxn>
                    <a:cxn ang="T17">
                      <a:pos x="T10" y="T11"/>
                    </a:cxn>
                  </a:cxnLst>
                  <a:rect l="T18" t="T19" r="T20" b="T21"/>
                  <a:pathLst>
                    <a:path w="276" h="354">
                      <a:moveTo>
                        <a:pt x="276" y="354"/>
                      </a:moveTo>
                      <a:lnTo>
                        <a:pt x="276" y="0"/>
                      </a:lnTo>
                      <a:lnTo>
                        <a:pt x="0" y="67"/>
                      </a:lnTo>
                      <a:lnTo>
                        <a:pt x="0" y="342"/>
                      </a:lnTo>
                      <a:lnTo>
                        <a:pt x="276" y="354"/>
                      </a:lnTo>
                      <a:close/>
                    </a:path>
                  </a:pathLst>
                </a:custGeom>
                <a:solidFill>
                  <a:srgbClr val="666666"/>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632" name="Freeform 154"/>
                <p:cNvSpPr>
                  <a:spLocks/>
                </p:cNvSpPr>
                <p:nvPr/>
              </p:nvSpPr>
              <p:spPr bwMode="auto">
                <a:xfrm>
                  <a:off x="1000125" y="2495550"/>
                  <a:ext cx="12700" cy="568325"/>
                </a:xfrm>
                <a:custGeom>
                  <a:avLst/>
                  <a:gdLst>
                    <a:gd name="T0" fmla="*/ 2147483647 w 8"/>
                    <a:gd name="T1" fmla="*/ 2147483647 h 358"/>
                    <a:gd name="T2" fmla="*/ 0 w 8"/>
                    <a:gd name="T3" fmla="*/ 2147483647 h 358"/>
                    <a:gd name="T4" fmla="*/ 0 w 8"/>
                    <a:gd name="T5" fmla="*/ 2147483647 h 358"/>
                    <a:gd name="T6" fmla="*/ 2147483647 w 8"/>
                    <a:gd name="T7" fmla="*/ 2147483647 h 358"/>
                    <a:gd name="T8" fmla="*/ 2147483647 w 8"/>
                    <a:gd name="T9" fmla="*/ 2147483647 h 358"/>
                    <a:gd name="T10" fmla="*/ 2147483647 w 8"/>
                    <a:gd name="T11" fmla="*/ 0 h 358"/>
                    <a:gd name="T12" fmla="*/ 2147483647 w 8"/>
                    <a:gd name="T13" fmla="*/ 2147483647 h 358"/>
                    <a:gd name="T14" fmla="*/ 2147483647 w 8"/>
                    <a:gd name="T15" fmla="*/ 0 h 358"/>
                    <a:gd name="T16" fmla="*/ 2147483647 w 8"/>
                    <a:gd name="T17" fmla="*/ 0 h 358"/>
                    <a:gd name="T18" fmla="*/ 0 w 8"/>
                    <a:gd name="T19" fmla="*/ 0 h 358"/>
                    <a:gd name="T20" fmla="*/ 0 w 8"/>
                    <a:gd name="T21" fmla="*/ 2147483647 h 358"/>
                    <a:gd name="T22" fmla="*/ 2147483647 w 8"/>
                    <a:gd name="T23" fmla="*/ 2147483647 h 35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358"/>
                    <a:gd name="T38" fmla="*/ 8 w 8"/>
                    <a:gd name="T39" fmla="*/ 358 h 35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358">
                      <a:moveTo>
                        <a:pt x="8" y="8"/>
                      </a:moveTo>
                      <a:lnTo>
                        <a:pt x="0" y="4"/>
                      </a:lnTo>
                      <a:lnTo>
                        <a:pt x="0" y="358"/>
                      </a:lnTo>
                      <a:lnTo>
                        <a:pt x="8" y="358"/>
                      </a:lnTo>
                      <a:lnTo>
                        <a:pt x="8" y="4"/>
                      </a:lnTo>
                      <a:lnTo>
                        <a:pt x="4" y="0"/>
                      </a:lnTo>
                      <a:lnTo>
                        <a:pt x="8" y="4"/>
                      </a:lnTo>
                      <a:lnTo>
                        <a:pt x="8" y="0"/>
                      </a:lnTo>
                      <a:lnTo>
                        <a:pt x="4" y="0"/>
                      </a:lnTo>
                      <a:lnTo>
                        <a:pt x="0" y="0"/>
                      </a:lnTo>
                      <a:lnTo>
                        <a:pt x="0" y="4"/>
                      </a:lnTo>
                      <a:lnTo>
                        <a:pt x="8" y="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633" name="Freeform 155"/>
                <p:cNvSpPr>
                  <a:spLocks/>
                </p:cNvSpPr>
                <p:nvPr/>
              </p:nvSpPr>
              <p:spPr bwMode="auto">
                <a:xfrm>
                  <a:off x="561975" y="2495550"/>
                  <a:ext cx="450850" cy="119063"/>
                </a:xfrm>
                <a:custGeom>
                  <a:avLst/>
                  <a:gdLst>
                    <a:gd name="T0" fmla="*/ 2147483647 w 284"/>
                    <a:gd name="T1" fmla="*/ 2147483647 h 75"/>
                    <a:gd name="T2" fmla="*/ 2147483647 w 284"/>
                    <a:gd name="T3" fmla="*/ 2147483647 h 75"/>
                    <a:gd name="T4" fmla="*/ 2147483647 w 284"/>
                    <a:gd name="T5" fmla="*/ 2147483647 h 75"/>
                    <a:gd name="T6" fmla="*/ 2147483647 w 284"/>
                    <a:gd name="T7" fmla="*/ 0 h 75"/>
                    <a:gd name="T8" fmla="*/ 2147483647 w 284"/>
                    <a:gd name="T9" fmla="*/ 2147483647 h 75"/>
                    <a:gd name="T10" fmla="*/ 0 w 284"/>
                    <a:gd name="T11" fmla="*/ 2147483647 h 75"/>
                    <a:gd name="T12" fmla="*/ 2147483647 w 284"/>
                    <a:gd name="T13" fmla="*/ 2147483647 h 75"/>
                    <a:gd name="T14" fmla="*/ 0 w 284"/>
                    <a:gd name="T15" fmla="*/ 2147483647 h 75"/>
                    <a:gd name="T16" fmla="*/ 0 w 284"/>
                    <a:gd name="T17" fmla="*/ 2147483647 h 75"/>
                    <a:gd name="T18" fmla="*/ 2147483647 w 284"/>
                    <a:gd name="T19" fmla="*/ 2147483647 h 75"/>
                    <a:gd name="T20" fmla="*/ 2147483647 w 284"/>
                    <a:gd name="T21" fmla="*/ 2147483647 h 75"/>
                    <a:gd name="T22" fmla="*/ 2147483647 w 284"/>
                    <a:gd name="T23" fmla="*/ 2147483647 h 7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84"/>
                    <a:gd name="T37" fmla="*/ 0 h 75"/>
                    <a:gd name="T38" fmla="*/ 284 w 284"/>
                    <a:gd name="T39" fmla="*/ 75 h 7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84" h="75">
                      <a:moveTo>
                        <a:pt x="12" y="71"/>
                      </a:moveTo>
                      <a:lnTo>
                        <a:pt x="8" y="75"/>
                      </a:lnTo>
                      <a:lnTo>
                        <a:pt x="284" y="8"/>
                      </a:lnTo>
                      <a:lnTo>
                        <a:pt x="280" y="0"/>
                      </a:lnTo>
                      <a:lnTo>
                        <a:pt x="4" y="63"/>
                      </a:lnTo>
                      <a:lnTo>
                        <a:pt x="0" y="71"/>
                      </a:lnTo>
                      <a:lnTo>
                        <a:pt x="4" y="63"/>
                      </a:lnTo>
                      <a:lnTo>
                        <a:pt x="0" y="67"/>
                      </a:lnTo>
                      <a:lnTo>
                        <a:pt x="0" y="71"/>
                      </a:lnTo>
                      <a:lnTo>
                        <a:pt x="4" y="75"/>
                      </a:lnTo>
                      <a:lnTo>
                        <a:pt x="8" y="75"/>
                      </a:lnTo>
                      <a:lnTo>
                        <a:pt x="12" y="71"/>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634" name="Freeform 156"/>
                <p:cNvSpPr>
                  <a:spLocks/>
                </p:cNvSpPr>
                <p:nvPr/>
              </p:nvSpPr>
              <p:spPr bwMode="auto">
                <a:xfrm>
                  <a:off x="561975" y="2608263"/>
                  <a:ext cx="19050" cy="442913"/>
                </a:xfrm>
                <a:custGeom>
                  <a:avLst/>
                  <a:gdLst>
                    <a:gd name="T0" fmla="*/ 2147483647 w 12"/>
                    <a:gd name="T1" fmla="*/ 2147483647 h 279"/>
                    <a:gd name="T2" fmla="*/ 2147483647 w 12"/>
                    <a:gd name="T3" fmla="*/ 2147483647 h 279"/>
                    <a:gd name="T4" fmla="*/ 2147483647 w 12"/>
                    <a:gd name="T5" fmla="*/ 0 h 279"/>
                    <a:gd name="T6" fmla="*/ 0 w 12"/>
                    <a:gd name="T7" fmla="*/ 0 h 279"/>
                    <a:gd name="T8" fmla="*/ 0 w 12"/>
                    <a:gd name="T9" fmla="*/ 2147483647 h 279"/>
                    <a:gd name="T10" fmla="*/ 2147483647 w 12"/>
                    <a:gd name="T11" fmla="*/ 2147483647 h 279"/>
                    <a:gd name="T12" fmla="*/ 0 w 12"/>
                    <a:gd name="T13" fmla="*/ 2147483647 h 279"/>
                    <a:gd name="T14" fmla="*/ 0 w 12"/>
                    <a:gd name="T15" fmla="*/ 2147483647 h 279"/>
                    <a:gd name="T16" fmla="*/ 2147483647 w 12"/>
                    <a:gd name="T17" fmla="*/ 2147483647 h 279"/>
                    <a:gd name="T18" fmla="*/ 2147483647 w 12"/>
                    <a:gd name="T19" fmla="*/ 2147483647 h 279"/>
                    <a:gd name="T20" fmla="*/ 2147483647 w 12"/>
                    <a:gd name="T21" fmla="*/ 2147483647 h 279"/>
                    <a:gd name="T22" fmla="*/ 2147483647 w 12"/>
                    <a:gd name="T23" fmla="*/ 2147483647 h 27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279"/>
                    <a:gd name="T38" fmla="*/ 12 w 12"/>
                    <a:gd name="T39" fmla="*/ 279 h 27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279">
                      <a:moveTo>
                        <a:pt x="4" y="271"/>
                      </a:moveTo>
                      <a:lnTo>
                        <a:pt x="12" y="275"/>
                      </a:lnTo>
                      <a:lnTo>
                        <a:pt x="12" y="0"/>
                      </a:lnTo>
                      <a:lnTo>
                        <a:pt x="0" y="0"/>
                      </a:lnTo>
                      <a:lnTo>
                        <a:pt x="0" y="275"/>
                      </a:lnTo>
                      <a:lnTo>
                        <a:pt x="4" y="279"/>
                      </a:lnTo>
                      <a:lnTo>
                        <a:pt x="0" y="275"/>
                      </a:lnTo>
                      <a:lnTo>
                        <a:pt x="0" y="279"/>
                      </a:lnTo>
                      <a:lnTo>
                        <a:pt x="4" y="279"/>
                      </a:lnTo>
                      <a:lnTo>
                        <a:pt x="8" y="279"/>
                      </a:lnTo>
                      <a:lnTo>
                        <a:pt x="12" y="275"/>
                      </a:lnTo>
                      <a:lnTo>
                        <a:pt x="4" y="271"/>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635" name="Freeform 157"/>
                <p:cNvSpPr>
                  <a:spLocks/>
                </p:cNvSpPr>
                <p:nvPr/>
              </p:nvSpPr>
              <p:spPr bwMode="auto">
                <a:xfrm>
                  <a:off x="568325" y="3038475"/>
                  <a:ext cx="444500" cy="31750"/>
                </a:xfrm>
                <a:custGeom>
                  <a:avLst/>
                  <a:gdLst>
                    <a:gd name="T0" fmla="*/ 2147483647 w 280"/>
                    <a:gd name="T1" fmla="*/ 2147483647 h 20"/>
                    <a:gd name="T2" fmla="*/ 2147483647 w 280"/>
                    <a:gd name="T3" fmla="*/ 2147483647 h 20"/>
                    <a:gd name="T4" fmla="*/ 0 w 280"/>
                    <a:gd name="T5" fmla="*/ 0 h 20"/>
                    <a:gd name="T6" fmla="*/ 0 w 280"/>
                    <a:gd name="T7" fmla="*/ 2147483647 h 20"/>
                    <a:gd name="T8" fmla="*/ 2147483647 w 280"/>
                    <a:gd name="T9" fmla="*/ 2147483647 h 20"/>
                    <a:gd name="T10" fmla="*/ 2147483647 w 280"/>
                    <a:gd name="T11" fmla="*/ 2147483647 h 20"/>
                    <a:gd name="T12" fmla="*/ 2147483647 w 280"/>
                    <a:gd name="T13" fmla="*/ 2147483647 h 20"/>
                    <a:gd name="T14" fmla="*/ 2147483647 w 280"/>
                    <a:gd name="T15" fmla="*/ 2147483647 h 20"/>
                    <a:gd name="T16" fmla="*/ 2147483647 w 280"/>
                    <a:gd name="T17" fmla="*/ 2147483647 h 20"/>
                    <a:gd name="T18" fmla="*/ 2147483647 w 280"/>
                    <a:gd name="T19" fmla="*/ 2147483647 h 20"/>
                    <a:gd name="T20" fmla="*/ 2147483647 w 280"/>
                    <a:gd name="T21" fmla="*/ 2147483647 h 20"/>
                    <a:gd name="T22" fmla="*/ 2147483647 w 280"/>
                    <a:gd name="T23" fmla="*/ 2147483647 h 2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80"/>
                    <a:gd name="T37" fmla="*/ 0 h 20"/>
                    <a:gd name="T38" fmla="*/ 280 w 280"/>
                    <a:gd name="T39" fmla="*/ 20 h 2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80" h="20">
                      <a:moveTo>
                        <a:pt x="272" y="16"/>
                      </a:moveTo>
                      <a:lnTo>
                        <a:pt x="276" y="12"/>
                      </a:lnTo>
                      <a:lnTo>
                        <a:pt x="0" y="0"/>
                      </a:lnTo>
                      <a:lnTo>
                        <a:pt x="0" y="8"/>
                      </a:lnTo>
                      <a:lnTo>
                        <a:pt x="276" y="20"/>
                      </a:lnTo>
                      <a:lnTo>
                        <a:pt x="280" y="16"/>
                      </a:lnTo>
                      <a:lnTo>
                        <a:pt x="276" y="20"/>
                      </a:lnTo>
                      <a:lnTo>
                        <a:pt x="280" y="20"/>
                      </a:lnTo>
                      <a:lnTo>
                        <a:pt x="280" y="16"/>
                      </a:lnTo>
                      <a:lnTo>
                        <a:pt x="280" y="12"/>
                      </a:lnTo>
                      <a:lnTo>
                        <a:pt x="276" y="12"/>
                      </a:lnTo>
                      <a:lnTo>
                        <a:pt x="272" y="16"/>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636" name="Freeform 158"/>
                <p:cNvSpPr>
                  <a:spLocks/>
                </p:cNvSpPr>
                <p:nvPr/>
              </p:nvSpPr>
              <p:spPr bwMode="auto">
                <a:xfrm>
                  <a:off x="1000125" y="2495550"/>
                  <a:ext cx="12700" cy="568325"/>
                </a:xfrm>
                <a:custGeom>
                  <a:avLst/>
                  <a:gdLst>
                    <a:gd name="T0" fmla="*/ 2147483647 w 8"/>
                    <a:gd name="T1" fmla="*/ 0 h 358"/>
                    <a:gd name="T2" fmla="*/ 0 w 8"/>
                    <a:gd name="T3" fmla="*/ 2147483647 h 358"/>
                    <a:gd name="T4" fmla="*/ 0 w 8"/>
                    <a:gd name="T5" fmla="*/ 2147483647 h 358"/>
                    <a:gd name="T6" fmla="*/ 2147483647 w 8"/>
                    <a:gd name="T7" fmla="*/ 2147483647 h 358"/>
                    <a:gd name="T8" fmla="*/ 2147483647 w 8"/>
                    <a:gd name="T9" fmla="*/ 2147483647 h 358"/>
                    <a:gd name="T10" fmla="*/ 2147483647 w 8"/>
                    <a:gd name="T11" fmla="*/ 2147483647 h 358"/>
                    <a:gd name="T12" fmla="*/ 2147483647 w 8"/>
                    <a:gd name="T13" fmla="*/ 2147483647 h 358"/>
                    <a:gd name="T14" fmla="*/ 2147483647 w 8"/>
                    <a:gd name="T15" fmla="*/ 0 h 358"/>
                    <a:gd name="T16" fmla="*/ 2147483647 w 8"/>
                    <a:gd name="T17" fmla="*/ 0 h 358"/>
                    <a:gd name="T18" fmla="*/ 0 w 8"/>
                    <a:gd name="T19" fmla="*/ 0 h 358"/>
                    <a:gd name="T20" fmla="*/ 0 w 8"/>
                    <a:gd name="T21" fmla="*/ 2147483647 h 358"/>
                    <a:gd name="T22" fmla="*/ 2147483647 w 8"/>
                    <a:gd name="T23" fmla="*/ 0 h 35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358"/>
                    <a:gd name="T38" fmla="*/ 8 w 8"/>
                    <a:gd name="T39" fmla="*/ 358 h 35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358">
                      <a:moveTo>
                        <a:pt x="8" y="0"/>
                      </a:moveTo>
                      <a:lnTo>
                        <a:pt x="0" y="4"/>
                      </a:lnTo>
                      <a:lnTo>
                        <a:pt x="0" y="358"/>
                      </a:lnTo>
                      <a:lnTo>
                        <a:pt x="8" y="358"/>
                      </a:lnTo>
                      <a:lnTo>
                        <a:pt x="8" y="4"/>
                      </a:lnTo>
                      <a:lnTo>
                        <a:pt x="4" y="8"/>
                      </a:lnTo>
                      <a:lnTo>
                        <a:pt x="8" y="4"/>
                      </a:lnTo>
                      <a:lnTo>
                        <a:pt x="8" y="0"/>
                      </a:lnTo>
                      <a:lnTo>
                        <a:pt x="4" y="0"/>
                      </a:lnTo>
                      <a:lnTo>
                        <a:pt x="0" y="0"/>
                      </a:lnTo>
                      <a:lnTo>
                        <a:pt x="0" y="4"/>
                      </a:lnTo>
                      <a:lnTo>
                        <a:pt x="8"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637" name="Freeform 159"/>
                <p:cNvSpPr>
                  <a:spLocks/>
                </p:cNvSpPr>
                <p:nvPr/>
              </p:nvSpPr>
              <p:spPr bwMode="auto">
                <a:xfrm>
                  <a:off x="1082675" y="2570163"/>
                  <a:ext cx="19050" cy="444500"/>
                </a:xfrm>
                <a:custGeom>
                  <a:avLst/>
                  <a:gdLst>
                    <a:gd name="T0" fmla="*/ 2147483647 w 12"/>
                    <a:gd name="T1" fmla="*/ 2147483647 h 280"/>
                    <a:gd name="T2" fmla="*/ 2147483647 w 12"/>
                    <a:gd name="T3" fmla="*/ 2147483647 h 280"/>
                    <a:gd name="T4" fmla="*/ 2147483647 w 12"/>
                    <a:gd name="T5" fmla="*/ 0 h 280"/>
                    <a:gd name="T6" fmla="*/ 0 w 12"/>
                    <a:gd name="T7" fmla="*/ 0 h 280"/>
                    <a:gd name="T8" fmla="*/ 0 w 12"/>
                    <a:gd name="T9" fmla="*/ 2147483647 h 280"/>
                    <a:gd name="T10" fmla="*/ 2147483647 w 12"/>
                    <a:gd name="T11" fmla="*/ 2147483647 h 280"/>
                    <a:gd name="T12" fmla="*/ 0 w 12"/>
                    <a:gd name="T13" fmla="*/ 2147483647 h 280"/>
                    <a:gd name="T14" fmla="*/ 2147483647 w 12"/>
                    <a:gd name="T15" fmla="*/ 2147483647 h 280"/>
                    <a:gd name="T16" fmla="*/ 2147483647 w 12"/>
                    <a:gd name="T17" fmla="*/ 2147483647 h 280"/>
                    <a:gd name="T18" fmla="*/ 2147483647 w 12"/>
                    <a:gd name="T19" fmla="*/ 2147483647 h 280"/>
                    <a:gd name="T20" fmla="*/ 2147483647 w 12"/>
                    <a:gd name="T21" fmla="*/ 2147483647 h 280"/>
                    <a:gd name="T22" fmla="*/ 2147483647 w 12"/>
                    <a:gd name="T23" fmla="*/ 2147483647 h 28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280"/>
                    <a:gd name="T38" fmla="*/ 12 w 12"/>
                    <a:gd name="T39" fmla="*/ 280 h 28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280">
                      <a:moveTo>
                        <a:pt x="8" y="280"/>
                      </a:moveTo>
                      <a:lnTo>
                        <a:pt x="12" y="276"/>
                      </a:lnTo>
                      <a:lnTo>
                        <a:pt x="12" y="0"/>
                      </a:lnTo>
                      <a:lnTo>
                        <a:pt x="0" y="0"/>
                      </a:lnTo>
                      <a:lnTo>
                        <a:pt x="0" y="276"/>
                      </a:lnTo>
                      <a:lnTo>
                        <a:pt x="4" y="272"/>
                      </a:lnTo>
                      <a:lnTo>
                        <a:pt x="0" y="276"/>
                      </a:lnTo>
                      <a:lnTo>
                        <a:pt x="4" y="280"/>
                      </a:lnTo>
                      <a:lnTo>
                        <a:pt x="8" y="280"/>
                      </a:lnTo>
                      <a:lnTo>
                        <a:pt x="12" y="280"/>
                      </a:lnTo>
                      <a:lnTo>
                        <a:pt x="12" y="276"/>
                      </a:lnTo>
                      <a:lnTo>
                        <a:pt x="8" y="28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638" name="Freeform 160"/>
                <p:cNvSpPr>
                  <a:spLocks/>
                </p:cNvSpPr>
                <p:nvPr/>
              </p:nvSpPr>
              <p:spPr bwMode="auto">
                <a:xfrm>
                  <a:off x="1000125" y="3001963"/>
                  <a:ext cx="95250" cy="68263"/>
                </a:xfrm>
                <a:custGeom>
                  <a:avLst/>
                  <a:gdLst>
                    <a:gd name="T0" fmla="*/ 0 w 60"/>
                    <a:gd name="T1" fmla="*/ 2147483647 h 43"/>
                    <a:gd name="T2" fmla="*/ 2147483647 w 60"/>
                    <a:gd name="T3" fmla="*/ 2147483647 h 43"/>
                    <a:gd name="T4" fmla="*/ 2147483647 w 60"/>
                    <a:gd name="T5" fmla="*/ 2147483647 h 43"/>
                    <a:gd name="T6" fmla="*/ 2147483647 w 60"/>
                    <a:gd name="T7" fmla="*/ 0 h 43"/>
                    <a:gd name="T8" fmla="*/ 2147483647 w 60"/>
                    <a:gd name="T9" fmla="*/ 2147483647 h 43"/>
                    <a:gd name="T10" fmla="*/ 2147483647 w 60"/>
                    <a:gd name="T11" fmla="*/ 2147483647 h 43"/>
                    <a:gd name="T12" fmla="*/ 2147483647 w 60"/>
                    <a:gd name="T13" fmla="*/ 2147483647 h 43"/>
                    <a:gd name="T14" fmla="*/ 0 w 60"/>
                    <a:gd name="T15" fmla="*/ 2147483647 h 43"/>
                    <a:gd name="T16" fmla="*/ 0 w 60"/>
                    <a:gd name="T17" fmla="*/ 2147483647 h 43"/>
                    <a:gd name="T18" fmla="*/ 2147483647 w 60"/>
                    <a:gd name="T19" fmla="*/ 2147483647 h 43"/>
                    <a:gd name="T20" fmla="*/ 2147483647 w 60"/>
                    <a:gd name="T21" fmla="*/ 2147483647 h 43"/>
                    <a:gd name="T22" fmla="*/ 0 w 60"/>
                    <a:gd name="T23" fmla="*/ 2147483647 h 4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60"/>
                    <a:gd name="T37" fmla="*/ 0 h 43"/>
                    <a:gd name="T38" fmla="*/ 60 w 60"/>
                    <a:gd name="T39" fmla="*/ 43 h 4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60" h="43">
                      <a:moveTo>
                        <a:pt x="0" y="39"/>
                      </a:moveTo>
                      <a:lnTo>
                        <a:pt x="8" y="43"/>
                      </a:lnTo>
                      <a:lnTo>
                        <a:pt x="60" y="8"/>
                      </a:lnTo>
                      <a:lnTo>
                        <a:pt x="56" y="0"/>
                      </a:lnTo>
                      <a:lnTo>
                        <a:pt x="4" y="35"/>
                      </a:lnTo>
                      <a:lnTo>
                        <a:pt x="8" y="39"/>
                      </a:lnTo>
                      <a:lnTo>
                        <a:pt x="4" y="35"/>
                      </a:lnTo>
                      <a:lnTo>
                        <a:pt x="0" y="39"/>
                      </a:lnTo>
                      <a:lnTo>
                        <a:pt x="0" y="43"/>
                      </a:lnTo>
                      <a:lnTo>
                        <a:pt x="4" y="43"/>
                      </a:lnTo>
                      <a:lnTo>
                        <a:pt x="8" y="43"/>
                      </a:lnTo>
                      <a:lnTo>
                        <a:pt x="0" y="39"/>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639" name="Freeform 161"/>
                <p:cNvSpPr>
                  <a:spLocks/>
                </p:cNvSpPr>
                <p:nvPr/>
              </p:nvSpPr>
              <p:spPr bwMode="auto">
                <a:xfrm>
                  <a:off x="593725" y="2570163"/>
                  <a:ext cx="366713" cy="412750"/>
                </a:xfrm>
                <a:custGeom>
                  <a:avLst/>
                  <a:gdLst>
                    <a:gd name="T0" fmla="*/ 2147483647 w 231"/>
                    <a:gd name="T1" fmla="*/ 2147483647 h 260"/>
                    <a:gd name="T2" fmla="*/ 2147483647 w 231"/>
                    <a:gd name="T3" fmla="*/ 0 h 260"/>
                    <a:gd name="T4" fmla="*/ 0 w 231"/>
                    <a:gd name="T5" fmla="*/ 2147483647 h 260"/>
                    <a:gd name="T6" fmla="*/ 0 w 231"/>
                    <a:gd name="T7" fmla="*/ 2147483647 h 260"/>
                    <a:gd name="T8" fmla="*/ 2147483647 w 231"/>
                    <a:gd name="T9" fmla="*/ 2147483647 h 260"/>
                    <a:gd name="T10" fmla="*/ 2147483647 w 231"/>
                    <a:gd name="T11" fmla="*/ 2147483647 h 260"/>
                    <a:gd name="T12" fmla="*/ 0 60000 65536"/>
                    <a:gd name="T13" fmla="*/ 0 60000 65536"/>
                    <a:gd name="T14" fmla="*/ 0 60000 65536"/>
                    <a:gd name="T15" fmla="*/ 0 60000 65536"/>
                    <a:gd name="T16" fmla="*/ 0 60000 65536"/>
                    <a:gd name="T17" fmla="*/ 0 60000 65536"/>
                    <a:gd name="T18" fmla="*/ 0 w 231"/>
                    <a:gd name="T19" fmla="*/ 0 h 260"/>
                    <a:gd name="T20" fmla="*/ 231 w 231"/>
                    <a:gd name="T21" fmla="*/ 260 h 260"/>
                  </a:gdLst>
                  <a:ahLst/>
                  <a:cxnLst>
                    <a:cxn ang="T12">
                      <a:pos x="T0" y="T1"/>
                    </a:cxn>
                    <a:cxn ang="T13">
                      <a:pos x="T2" y="T3"/>
                    </a:cxn>
                    <a:cxn ang="T14">
                      <a:pos x="T4" y="T5"/>
                    </a:cxn>
                    <a:cxn ang="T15">
                      <a:pos x="T6" y="T7"/>
                    </a:cxn>
                    <a:cxn ang="T16">
                      <a:pos x="T8" y="T9"/>
                    </a:cxn>
                    <a:cxn ang="T17">
                      <a:pos x="T10" y="T11"/>
                    </a:cxn>
                  </a:cxnLst>
                  <a:rect l="T18" t="T19" r="T20" b="T21"/>
                  <a:pathLst>
                    <a:path w="231" h="260">
                      <a:moveTo>
                        <a:pt x="231" y="260"/>
                      </a:moveTo>
                      <a:lnTo>
                        <a:pt x="231" y="0"/>
                      </a:lnTo>
                      <a:lnTo>
                        <a:pt x="0" y="52"/>
                      </a:lnTo>
                      <a:lnTo>
                        <a:pt x="0" y="260"/>
                      </a:lnTo>
                      <a:lnTo>
                        <a:pt x="231" y="26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640" name="Freeform 162"/>
                <p:cNvSpPr>
                  <a:spLocks/>
                </p:cNvSpPr>
                <p:nvPr/>
              </p:nvSpPr>
              <p:spPr bwMode="auto">
                <a:xfrm>
                  <a:off x="954088" y="2563813"/>
                  <a:ext cx="12700" cy="419100"/>
                </a:xfrm>
                <a:custGeom>
                  <a:avLst/>
                  <a:gdLst>
                    <a:gd name="T0" fmla="*/ 2147483647 w 8"/>
                    <a:gd name="T1" fmla="*/ 2147483647 h 264"/>
                    <a:gd name="T2" fmla="*/ 0 w 8"/>
                    <a:gd name="T3" fmla="*/ 2147483647 h 264"/>
                    <a:gd name="T4" fmla="*/ 0 w 8"/>
                    <a:gd name="T5" fmla="*/ 2147483647 h 264"/>
                    <a:gd name="T6" fmla="*/ 2147483647 w 8"/>
                    <a:gd name="T7" fmla="*/ 2147483647 h 264"/>
                    <a:gd name="T8" fmla="*/ 2147483647 w 8"/>
                    <a:gd name="T9" fmla="*/ 2147483647 h 264"/>
                    <a:gd name="T10" fmla="*/ 2147483647 w 8"/>
                    <a:gd name="T11" fmla="*/ 0 h 264"/>
                    <a:gd name="T12" fmla="*/ 2147483647 w 8"/>
                    <a:gd name="T13" fmla="*/ 2147483647 h 264"/>
                    <a:gd name="T14" fmla="*/ 2147483647 w 8"/>
                    <a:gd name="T15" fmla="*/ 0 h 264"/>
                    <a:gd name="T16" fmla="*/ 2147483647 w 8"/>
                    <a:gd name="T17" fmla="*/ 0 h 264"/>
                    <a:gd name="T18" fmla="*/ 0 w 8"/>
                    <a:gd name="T19" fmla="*/ 0 h 264"/>
                    <a:gd name="T20" fmla="*/ 0 w 8"/>
                    <a:gd name="T21" fmla="*/ 2147483647 h 264"/>
                    <a:gd name="T22" fmla="*/ 2147483647 w 8"/>
                    <a:gd name="T23" fmla="*/ 2147483647 h 26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264"/>
                    <a:gd name="T38" fmla="*/ 8 w 8"/>
                    <a:gd name="T39" fmla="*/ 264 h 26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264">
                      <a:moveTo>
                        <a:pt x="4" y="8"/>
                      </a:moveTo>
                      <a:lnTo>
                        <a:pt x="0" y="4"/>
                      </a:lnTo>
                      <a:lnTo>
                        <a:pt x="0" y="264"/>
                      </a:lnTo>
                      <a:lnTo>
                        <a:pt x="8" y="264"/>
                      </a:lnTo>
                      <a:lnTo>
                        <a:pt x="8" y="4"/>
                      </a:lnTo>
                      <a:lnTo>
                        <a:pt x="4" y="0"/>
                      </a:lnTo>
                      <a:lnTo>
                        <a:pt x="8" y="4"/>
                      </a:lnTo>
                      <a:lnTo>
                        <a:pt x="8" y="0"/>
                      </a:lnTo>
                      <a:lnTo>
                        <a:pt x="4" y="0"/>
                      </a:lnTo>
                      <a:lnTo>
                        <a:pt x="0" y="0"/>
                      </a:lnTo>
                      <a:lnTo>
                        <a:pt x="0" y="4"/>
                      </a:lnTo>
                      <a:lnTo>
                        <a:pt x="4" y="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641" name="Freeform 163"/>
                <p:cNvSpPr>
                  <a:spLocks/>
                </p:cNvSpPr>
                <p:nvPr/>
              </p:nvSpPr>
              <p:spPr bwMode="auto">
                <a:xfrm>
                  <a:off x="587375" y="2563813"/>
                  <a:ext cx="373063" cy="93663"/>
                </a:xfrm>
                <a:custGeom>
                  <a:avLst/>
                  <a:gdLst>
                    <a:gd name="T0" fmla="*/ 2147483647 w 235"/>
                    <a:gd name="T1" fmla="*/ 2147483647 h 59"/>
                    <a:gd name="T2" fmla="*/ 2147483647 w 235"/>
                    <a:gd name="T3" fmla="*/ 2147483647 h 59"/>
                    <a:gd name="T4" fmla="*/ 2147483647 w 235"/>
                    <a:gd name="T5" fmla="*/ 2147483647 h 59"/>
                    <a:gd name="T6" fmla="*/ 2147483647 w 235"/>
                    <a:gd name="T7" fmla="*/ 0 h 59"/>
                    <a:gd name="T8" fmla="*/ 2147483647 w 235"/>
                    <a:gd name="T9" fmla="*/ 2147483647 h 59"/>
                    <a:gd name="T10" fmla="*/ 0 w 235"/>
                    <a:gd name="T11" fmla="*/ 2147483647 h 59"/>
                    <a:gd name="T12" fmla="*/ 2147483647 w 235"/>
                    <a:gd name="T13" fmla="*/ 2147483647 h 59"/>
                    <a:gd name="T14" fmla="*/ 0 w 235"/>
                    <a:gd name="T15" fmla="*/ 2147483647 h 59"/>
                    <a:gd name="T16" fmla="*/ 0 w 235"/>
                    <a:gd name="T17" fmla="*/ 2147483647 h 59"/>
                    <a:gd name="T18" fmla="*/ 0 w 235"/>
                    <a:gd name="T19" fmla="*/ 2147483647 h 59"/>
                    <a:gd name="T20" fmla="*/ 2147483647 w 235"/>
                    <a:gd name="T21" fmla="*/ 2147483647 h 59"/>
                    <a:gd name="T22" fmla="*/ 2147483647 w 235"/>
                    <a:gd name="T23" fmla="*/ 2147483647 h 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35"/>
                    <a:gd name="T37" fmla="*/ 0 h 59"/>
                    <a:gd name="T38" fmla="*/ 235 w 235"/>
                    <a:gd name="T39" fmla="*/ 59 h 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35" h="59">
                      <a:moveTo>
                        <a:pt x="8" y="56"/>
                      </a:moveTo>
                      <a:lnTo>
                        <a:pt x="4" y="59"/>
                      </a:lnTo>
                      <a:lnTo>
                        <a:pt x="235" y="8"/>
                      </a:lnTo>
                      <a:lnTo>
                        <a:pt x="235" y="0"/>
                      </a:lnTo>
                      <a:lnTo>
                        <a:pt x="4" y="48"/>
                      </a:lnTo>
                      <a:lnTo>
                        <a:pt x="0" y="56"/>
                      </a:lnTo>
                      <a:lnTo>
                        <a:pt x="4" y="48"/>
                      </a:lnTo>
                      <a:lnTo>
                        <a:pt x="0" y="52"/>
                      </a:lnTo>
                      <a:lnTo>
                        <a:pt x="0" y="56"/>
                      </a:lnTo>
                      <a:lnTo>
                        <a:pt x="4" y="59"/>
                      </a:lnTo>
                      <a:lnTo>
                        <a:pt x="8" y="56"/>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642" name="Freeform 164"/>
                <p:cNvSpPr>
                  <a:spLocks/>
                </p:cNvSpPr>
                <p:nvPr/>
              </p:nvSpPr>
              <p:spPr bwMode="auto">
                <a:xfrm>
                  <a:off x="587375" y="2652713"/>
                  <a:ext cx="12700" cy="336550"/>
                </a:xfrm>
                <a:custGeom>
                  <a:avLst/>
                  <a:gdLst>
                    <a:gd name="T0" fmla="*/ 2147483647 w 8"/>
                    <a:gd name="T1" fmla="*/ 2147483647 h 212"/>
                    <a:gd name="T2" fmla="*/ 2147483647 w 8"/>
                    <a:gd name="T3" fmla="*/ 2147483647 h 212"/>
                    <a:gd name="T4" fmla="*/ 2147483647 w 8"/>
                    <a:gd name="T5" fmla="*/ 0 h 212"/>
                    <a:gd name="T6" fmla="*/ 0 w 8"/>
                    <a:gd name="T7" fmla="*/ 0 h 212"/>
                    <a:gd name="T8" fmla="*/ 0 w 8"/>
                    <a:gd name="T9" fmla="*/ 2147483647 h 212"/>
                    <a:gd name="T10" fmla="*/ 2147483647 w 8"/>
                    <a:gd name="T11" fmla="*/ 2147483647 h 212"/>
                    <a:gd name="T12" fmla="*/ 0 w 8"/>
                    <a:gd name="T13" fmla="*/ 2147483647 h 212"/>
                    <a:gd name="T14" fmla="*/ 0 w 8"/>
                    <a:gd name="T15" fmla="*/ 2147483647 h 212"/>
                    <a:gd name="T16" fmla="*/ 2147483647 w 8"/>
                    <a:gd name="T17" fmla="*/ 2147483647 h 212"/>
                    <a:gd name="T18" fmla="*/ 2147483647 w 8"/>
                    <a:gd name="T19" fmla="*/ 2147483647 h 212"/>
                    <a:gd name="T20" fmla="*/ 2147483647 w 8"/>
                    <a:gd name="T21" fmla="*/ 2147483647 h 212"/>
                    <a:gd name="T22" fmla="*/ 2147483647 w 8"/>
                    <a:gd name="T23" fmla="*/ 2147483647 h 21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212"/>
                    <a:gd name="T38" fmla="*/ 8 w 8"/>
                    <a:gd name="T39" fmla="*/ 212 h 21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212">
                      <a:moveTo>
                        <a:pt x="4" y="200"/>
                      </a:moveTo>
                      <a:lnTo>
                        <a:pt x="8" y="208"/>
                      </a:lnTo>
                      <a:lnTo>
                        <a:pt x="8" y="0"/>
                      </a:lnTo>
                      <a:lnTo>
                        <a:pt x="0" y="0"/>
                      </a:lnTo>
                      <a:lnTo>
                        <a:pt x="0" y="208"/>
                      </a:lnTo>
                      <a:lnTo>
                        <a:pt x="4" y="212"/>
                      </a:lnTo>
                      <a:lnTo>
                        <a:pt x="0" y="208"/>
                      </a:lnTo>
                      <a:lnTo>
                        <a:pt x="0" y="212"/>
                      </a:lnTo>
                      <a:lnTo>
                        <a:pt x="4" y="212"/>
                      </a:lnTo>
                      <a:lnTo>
                        <a:pt x="8" y="212"/>
                      </a:lnTo>
                      <a:lnTo>
                        <a:pt x="8" y="208"/>
                      </a:lnTo>
                      <a:lnTo>
                        <a:pt x="4" y="20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643" name="Freeform 165"/>
                <p:cNvSpPr>
                  <a:spLocks/>
                </p:cNvSpPr>
                <p:nvPr/>
              </p:nvSpPr>
              <p:spPr bwMode="auto">
                <a:xfrm>
                  <a:off x="593725" y="2970213"/>
                  <a:ext cx="373063" cy="19050"/>
                </a:xfrm>
                <a:custGeom>
                  <a:avLst/>
                  <a:gdLst>
                    <a:gd name="T0" fmla="*/ 2147483647 w 235"/>
                    <a:gd name="T1" fmla="*/ 2147483647 h 12"/>
                    <a:gd name="T2" fmla="*/ 2147483647 w 235"/>
                    <a:gd name="T3" fmla="*/ 2147483647 h 12"/>
                    <a:gd name="T4" fmla="*/ 0 w 235"/>
                    <a:gd name="T5" fmla="*/ 0 h 12"/>
                    <a:gd name="T6" fmla="*/ 0 w 235"/>
                    <a:gd name="T7" fmla="*/ 2147483647 h 12"/>
                    <a:gd name="T8" fmla="*/ 2147483647 w 235"/>
                    <a:gd name="T9" fmla="*/ 2147483647 h 12"/>
                    <a:gd name="T10" fmla="*/ 2147483647 w 235"/>
                    <a:gd name="T11" fmla="*/ 2147483647 h 12"/>
                    <a:gd name="T12" fmla="*/ 2147483647 w 235"/>
                    <a:gd name="T13" fmla="*/ 2147483647 h 12"/>
                    <a:gd name="T14" fmla="*/ 2147483647 w 235"/>
                    <a:gd name="T15" fmla="*/ 2147483647 h 12"/>
                    <a:gd name="T16" fmla="*/ 2147483647 w 235"/>
                    <a:gd name="T17" fmla="*/ 2147483647 h 12"/>
                    <a:gd name="T18" fmla="*/ 2147483647 w 235"/>
                    <a:gd name="T19" fmla="*/ 2147483647 h 12"/>
                    <a:gd name="T20" fmla="*/ 2147483647 w 235"/>
                    <a:gd name="T21" fmla="*/ 2147483647 h 12"/>
                    <a:gd name="T22" fmla="*/ 2147483647 w 235"/>
                    <a:gd name="T23" fmla="*/ 2147483647 h 1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35"/>
                    <a:gd name="T37" fmla="*/ 0 h 12"/>
                    <a:gd name="T38" fmla="*/ 235 w 235"/>
                    <a:gd name="T39" fmla="*/ 12 h 1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35" h="12">
                      <a:moveTo>
                        <a:pt x="227" y="8"/>
                      </a:moveTo>
                      <a:lnTo>
                        <a:pt x="231" y="4"/>
                      </a:lnTo>
                      <a:lnTo>
                        <a:pt x="0" y="0"/>
                      </a:lnTo>
                      <a:lnTo>
                        <a:pt x="0" y="12"/>
                      </a:lnTo>
                      <a:lnTo>
                        <a:pt x="231" y="12"/>
                      </a:lnTo>
                      <a:lnTo>
                        <a:pt x="235" y="8"/>
                      </a:lnTo>
                      <a:lnTo>
                        <a:pt x="231" y="12"/>
                      </a:lnTo>
                      <a:lnTo>
                        <a:pt x="235" y="12"/>
                      </a:lnTo>
                      <a:lnTo>
                        <a:pt x="235" y="8"/>
                      </a:lnTo>
                      <a:lnTo>
                        <a:pt x="235" y="4"/>
                      </a:lnTo>
                      <a:lnTo>
                        <a:pt x="231" y="4"/>
                      </a:lnTo>
                      <a:lnTo>
                        <a:pt x="227" y="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644" name="Freeform 166"/>
                <p:cNvSpPr>
                  <a:spLocks/>
                </p:cNvSpPr>
                <p:nvPr/>
              </p:nvSpPr>
              <p:spPr bwMode="auto">
                <a:xfrm>
                  <a:off x="973138" y="3070225"/>
                  <a:ext cx="52388" cy="19050"/>
                </a:xfrm>
                <a:custGeom>
                  <a:avLst/>
                  <a:gdLst>
                    <a:gd name="T0" fmla="*/ 2147483647 w 33"/>
                    <a:gd name="T1" fmla="*/ 2147483647 h 12"/>
                    <a:gd name="T2" fmla="*/ 2147483647 w 33"/>
                    <a:gd name="T3" fmla="*/ 0 h 12"/>
                    <a:gd name="T4" fmla="*/ 0 w 33"/>
                    <a:gd name="T5" fmla="*/ 2147483647 h 12"/>
                    <a:gd name="T6" fmla="*/ 2147483647 w 33"/>
                    <a:gd name="T7" fmla="*/ 2147483647 h 12"/>
                    <a:gd name="T8" fmla="*/ 2147483647 w 33"/>
                    <a:gd name="T9" fmla="*/ 2147483647 h 12"/>
                    <a:gd name="T10" fmla="*/ 2147483647 w 33"/>
                    <a:gd name="T11" fmla="*/ 2147483647 h 12"/>
                    <a:gd name="T12" fmla="*/ 2147483647 w 33"/>
                    <a:gd name="T13" fmla="*/ 2147483647 h 12"/>
                    <a:gd name="T14" fmla="*/ 2147483647 w 33"/>
                    <a:gd name="T15" fmla="*/ 2147483647 h 12"/>
                    <a:gd name="T16" fmla="*/ 2147483647 w 33"/>
                    <a:gd name="T17" fmla="*/ 2147483647 h 12"/>
                    <a:gd name="T18" fmla="*/ 2147483647 w 33"/>
                    <a:gd name="T19" fmla="*/ 2147483647 h 12"/>
                    <a:gd name="T20" fmla="*/ 2147483647 w 33"/>
                    <a:gd name="T21" fmla="*/ 0 h 12"/>
                    <a:gd name="T22" fmla="*/ 2147483647 w 33"/>
                    <a:gd name="T23" fmla="*/ 2147483647 h 1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3"/>
                    <a:gd name="T37" fmla="*/ 0 h 12"/>
                    <a:gd name="T38" fmla="*/ 33 w 33"/>
                    <a:gd name="T39" fmla="*/ 12 h 1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3" h="12">
                      <a:moveTo>
                        <a:pt x="25" y="4"/>
                      </a:moveTo>
                      <a:lnTo>
                        <a:pt x="29" y="0"/>
                      </a:lnTo>
                      <a:lnTo>
                        <a:pt x="0" y="4"/>
                      </a:lnTo>
                      <a:lnTo>
                        <a:pt x="4" y="12"/>
                      </a:lnTo>
                      <a:lnTo>
                        <a:pt x="29" y="12"/>
                      </a:lnTo>
                      <a:lnTo>
                        <a:pt x="33" y="4"/>
                      </a:lnTo>
                      <a:lnTo>
                        <a:pt x="29" y="12"/>
                      </a:lnTo>
                      <a:lnTo>
                        <a:pt x="33" y="8"/>
                      </a:lnTo>
                      <a:lnTo>
                        <a:pt x="33" y="4"/>
                      </a:lnTo>
                      <a:lnTo>
                        <a:pt x="29" y="0"/>
                      </a:lnTo>
                      <a:lnTo>
                        <a:pt x="25" y="4"/>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645" name="Freeform 167"/>
                <p:cNvSpPr>
                  <a:spLocks/>
                </p:cNvSpPr>
                <p:nvPr/>
              </p:nvSpPr>
              <p:spPr bwMode="auto">
                <a:xfrm>
                  <a:off x="1012825" y="3051175"/>
                  <a:ext cx="12700" cy="25400"/>
                </a:xfrm>
                <a:custGeom>
                  <a:avLst/>
                  <a:gdLst>
                    <a:gd name="T0" fmla="*/ 2147483647 w 8"/>
                    <a:gd name="T1" fmla="*/ 2147483647 h 16"/>
                    <a:gd name="T2" fmla="*/ 0 w 8"/>
                    <a:gd name="T3" fmla="*/ 2147483647 h 16"/>
                    <a:gd name="T4" fmla="*/ 0 w 8"/>
                    <a:gd name="T5" fmla="*/ 2147483647 h 16"/>
                    <a:gd name="T6" fmla="*/ 2147483647 w 8"/>
                    <a:gd name="T7" fmla="*/ 2147483647 h 16"/>
                    <a:gd name="T8" fmla="*/ 2147483647 w 8"/>
                    <a:gd name="T9" fmla="*/ 2147483647 h 16"/>
                    <a:gd name="T10" fmla="*/ 0 w 8"/>
                    <a:gd name="T11" fmla="*/ 0 h 16"/>
                    <a:gd name="T12" fmla="*/ 2147483647 w 8"/>
                    <a:gd name="T13" fmla="*/ 2147483647 h 16"/>
                    <a:gd name="T14" fmla="*/ 2147483647 w 8"/>
                    <a:gd name="T15" fmla="*/ 0 h 16"/>
                    <a:gd name="T16" fmla="*/ 2147483647 w 8"/>
                    <a:gd name="T17" fmla="*/ 0 h 16"/>
                    <a:gd name="T18" fmla="*/ 0 w 8"/>
                    <a:gd name="T19" fmla="*/ 0 h 16"/>
                    <a:gd name="T20" fmla="*/ 0 w 8"/>
                    <a:gd name="T21" fmla="*/ 2147483647 h 16"/>
                    <a:gd name="T22" fmla="*/ 2147483647 w 8"/>
                    <a:gd name="T23" fmla="*/ 2147483647 h 1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16"/>
                    <a:gd name="T38" fmla="*/ 8 w 8"/>
                    <a:gd name="T39" fmla="*/ 16 h 1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16">
                      <a:moveTo>
                        <a:pt x="4" y="8"/>
                      </a:moveTo>
                      <a:lnTo>
                        <a:pt x="0" y="4"/>
                      </a:lnTo>
                      <a:lnTo>
                        <a:pt x="0" y="16"/>
                      </a:lnTo>
                      <a:lnTo>
                        <a:pt x="8" y="16"/>
                      </a:lnTo>
                      <a:lnTo>
                        <a:pt x="8" y="4"/>
                      </a:lnTo>
                      <a:lnTo>
                        <a:pt x="0" y="0"/>
                      </a:lnTo>
                      <a:lnTo>
                        <a:pt x="8" y="4"/>
                      </a:lnTo>
                      <a:lnTo>
                        <a:pt x="8" y="0"/>
                      </a:lnTo>
                      <a:lnTo>
                        <a:pt x="4" y="0"/>
                      </a:lnTo>
                      <a:lnTo>
                        <a:pt x="0" y="0"/>
                      </a:lnTo>
                      <a:lnTo>
                        <a:pt x="0" y="4"/>
                      </a:lnTo>
                      <a:lnTo>
                        <a:pt x="4" y="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646" name="Freeform 168"/>
                <p:cNvSpPr>
                  <a:spLocks/>
                </p:cNvSpPr>
                <p:nvPr/>
              </p:nvSpPr>
              <p:spPr bwMode="auto">
                <a:xfrm>
                  <a:off x="1000125" y="3051175"/>
                  <a:ext cx="19050" cy="19050"/>
                </a:xfrm>
                <a:custGeom>
                  <a:avLst/>
                  <a:gdLst>
                    <a:gd name="T0" fmla="*/ 2147483647 w 12"/>
                    <a:gd name="T1" fmla="*/ 2147483647 h 12"/>
                    <a:gd name="T2" fmla="*/ 2147483647 w 12"/>
                    <a:gd name="T3" fmla="*/ 2147483647 h 12"/>
                    <a:gd name="T4" fmla="*/ 2147483647 w 12"/>
                    <a:gd name="T5" fmla="*/ 2147483647 h 12"/>
                    <a:gd name="T6" fmla="*/ 2147483647 w 12"/>
                    <a:gd name="T7" fmla="*/ 0 h 12"/>
                    <a:gd name="T8" fmla="*/ 2147483647 w 12"/>
                    <a:gd name="T9" fmla="*/ 2147483647 h 12"/>
                    <a:gd name="T10" fmla="*/ 2147483647 w 12"/>
                    <a:gd name="T11" fmla="*/ 2147483647 h 12"/>
                    <a:gd name="T12" fmla="*/ 2147483647 w 12"/>
                    <a:gd name="T13" fmla="*/ 2147483647 h 12"/>
                    <a:gd name="T14" fmla="*/ 0 w 12"/>
                    <a:gd name="T15" fmla="*/ 2147483647 h 12"/>
                    <a:gd name="T16" fmla="*/ 0 w 12"/>
                    <a:gd name="T17" fmla="*/ 2147483647 h 12"/>
                    <a:gd name="T18" fmla="*/ 2147483647 w 12"/>
                    <a:gd name="T19" fmla="*/ 2147483647 h 12"/>
                    <a:gd name="T20" fmla="*/ 2147483647 w 12"/>
                    <a:gd name="T21" fmla="*/ 2147483647 h 12"/>
                    <a:gd name="T22" fmla="*/ 2147483647 w 12"/>
                    <a:gd name="T23" fmla="*/ 2147483647 h 1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12"/>
                    <a:gd name="T38" fmla="*/ 12 w 12"/>
                    <a:gd name="T39" fmla="*/ 12 h 1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12">
                      <a:moveTo>
                        <a:pt x="4" y="12"/>
                      </a:moveTo>
                      <a:lnTo>
                        <a:pt x="8" y="12"/>
                      </a:lnTo>
                      <a:lnTo>
                        <a:pt x="12" y="8"/>
                      </a:lnTo>
                      <a:lnTo>
                        <a:pt x="8" y="0"/>
                      </a:lnTo>
                      <a:lnTo>
                        <a:pt x="4" y="4"/>
                      </a:lnTo>
                      <a:lnTo>
                        <a:pt x="0" y="8"/>
                      </a:lnTo>
                      <a:lnTo>
                        <a:pt x="4" y="12"/>
                      </a:lnTo>
                      <a:lnTo>
                        <a:pt x="8" y="12"/>
                      </a:lnTo>
                      <a:lnTo>
                        <a:pt x="4" y="12"/>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647" name="Freeform 169"/>
                <p:cNvSpPr>
                  <a:spLocks/>
                </p:cNvSpPr>
                <p:nvPr/>
              </p:nvSpPr>
              <p:spPr bwMode="auto">
                <a:xfrm>
                  <a:off x="966788" y="3057525"/>
                  <a:ext cx="39688" cy="12700"/>
                </a:xfrm>
                <a:custGeom>
                  <a:avLst/>
                  <a:gdLst>
                    <a:gd name="T0" fmla="*/ 2147483647 w 25"/>
                    <a:gd name="T1" fmla="*/ 2147483647 h 8"/>
                    <a:gd name="T2" fmla="*/ 2147483647 w 25"/>
                    <a:gd name="T3" fmla="*/ 2147483647 h 8"/>
                    <a:gd name="T4" fmla="*/ 2147483647 w 25"/>
                    <a:gd name="T5" fmla="*/ 2147483647 h 8"/>
                    <a:gd name="T6" fmla="*/ 2147483647 w 25"/>
                    <a:gd name="T7" fmla="*/ 0 h 8"/>
                    <a:gd name="T8" fmla="*/ 2147483647 w 25"/>
                    <a:gd name="T9" fmla="*/ 0 h 8"/>
                    <a:gd name="T10" fmla="*/ 0 w 25"/>
                    <a:gd name="T11" fmla="*/ 2147483647 h 8"/>
                    <a:gd name="T12" fmla="*/ 2147483647 w 25"/>
                    <a:gd name="T13" fmla="*/ 0 h 8"/>
                    <a:gd name="T14" fmla="*/ 2147483647 w 25"/>
                    <a:gd name="T15" fmla="*/ 0 h 8"/>
                    <a:gd name="T16" fmla="*/ 0 w 25"/>
                    <a:gd name="T17" fmla="*/ 2147483647 h 8"/>
                    <a:gd name="T18" fmla="*/ 2147483647 w 25"/>
                    <a:gd name="T19" fmla="*/ 2147483647 h 8"/>
                    <a:gd name="T20" fmla="*/ 2147483647 w 25"/>
                    <a:gd name="T21" fmla="*/ 2147483647 h 8"/>
                    <a:gd name="T22" fmla="*/ 2147483647 w 25"/>
                    <a:gd name="T23" fmla="*/ 2147483647 h 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5"/>
                    <a:gd name="T37" fmla="*/ 0 h 8"/>
                    <a:gd name="T38" fmla="*/ 25 w 25"/>
                    <a:gd name="T39" fmla="*/ 8 h 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5" h="8">
                      <a:moveTo>
                        <a:pt x="12" y="4"/>
                      </a:moveTo>
                      <a:lnTo>
                        <a:pt x="8" y="8"/>
                      </a:lnTo>
                      <a:lnTo>
                        <a:pt x="25" y="8"/>
                      </a:lnTo>
                      <a:lnTo>
                        <a:pt x="25" y="0"/>
                      </a:lnTo>
                      <a:lnTo>
                        <a:pt x="8" y="0"/>
                      </a:lnTo>
                      <a:lnTo>
                        <a:pt x="0" y="4"/>
                      </a:lnTo>
                      <a:lnTo>
                        <a:pt x="8" y="0"/>
                      </a:lnTo>
                      <a:lnTo>
                        <a:pt x="4" y="0"/>
                      </a:lnTo>
                      <a:lnTo>
                        <a:pt x="0" y="4"/>
                      </a:lnTo>
                      <a:lnTo>
                        <a:pt x="4" y="8"/>
                      </a:lnTo>
                      <a:lnTo>
                        <a:pt x="8" y="8"/>
                      </a:lnTo>
                      <a:lnTo>
                        <a:pt x="12" y="4"/>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648" name="Freeform 170"/>
                <p:cNvSpPr>
                  <a:spLocks/>
                </p:cNvSpPr>
                <p:nvPr/>
              </p:nvSpPr>
              <p:spPr bwMode="auto">
                <a:xfrm>
                  <a:off x="966788" y="3063875"/>
                  <a:ext cx="19050" cy="25400"/>
                </a:xfrm>
                <a:custGeom>
                  <a:avLst/>
                  <a:gdLst>
                    <a:gd name="T0" fmla="*/ 2147483647 w 12"/>
                    <a:gd name="T1" fmla="*/ 2147483647 h 16"/>
                    <a:gd name="T2" fmla="*/ 2147483647 w 12"/>
                    <a:gd name="T3" fmla="*/ 2147483647 h 16"/>
                    <a:gd name="T4" fmla="*/ 2147483647 w 12"/>
                    <a:gd name="T5" fmla="*/ 0 h 16"/>
                    <a:gd name="T6" fmla="*/ 0 w 12"/>
                    <a:gd name="T7" fmla="*/ 0 h 16"/>
                    <a:gd name="T8" fmla="*/ 0 w 12"/>
                    <a:gd name="T9" fmla="*/ 2147483647 h 16"/>
                    <a:gd name="T10" fmla="*/ 2147483647 w 12"/>
                    <a:gd name="T11" fmla="*/ 2147483647 h 16"/>
                    <a:gd name="T12" fmla="*/ 0 w 12"/>
                    <a:gd name="T13" fmla="*/ 2147483647 h 16"/>
                    <a:gd name="T14" fmla="*/ 2147483647 w 12"/>
                    <a:gd name="T15" fmla="*/ 2147483647 h 16"/>
                    <a:gd name="T16" fmla="*/ 2147483647 w 12"/>
                    <a:gd name="T17" fmla="*/ 2147483647 h 16"/>
                    <a:gd name="T18" fmla="*/ 2147483647 w 12"/>
                    <a:gd name="T19" fmla="*/ 2147483647 h 16"/>
                    <a:gd name="T20" fmla="*/ 2147483647 w 12"/>
                    <a:gd name="T21" fmla="*/ 2147483647 h 16"/>
                    <a:gd name="T22" fmla="*/ 2147483647 w 12"/>
                    <a:gd name="T23" fmla="*/ 2147483647 h 1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16"/>
                    <a:gd name="T38" fmla="*/ 12 w 12"/>
                    <a:gd name="T39" fmla="*/ 16 h 1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16">
                      <a:moveTo>
                        <a:pt x="4" y="8"/>
                      </a:moveTo>
                      <a:lnTo>
                        <a:pt x="12" y="12"/>
                      </a:lnTo>
                      <a:lnTo>
                        <a:pt x="12" y="0"/>
                      </a:lnTo>
                      <a:lnTo>
                        <a:pt x="0" y="0"/>
                      </a:lnTo>
                      <a:lnTo>
                        <a:pt x="0" y="12"/>
                      </a:lnTo>
                      <a:lnTo>
                        <a:pt x="8" y="16"/>
                      </a:lnTo>
                      <a:lnTo>
                        <a:pt x="0" y="12"/>
                      </a:lnTo>
                      <a:lnTo>
                        <a:pt x="4" y="16"/>
                      </a:lnTo>
                      <a:lnTo>
                        <a:pt x="8" y="16"/>
                      </a:lnTo>
                      <a:lnTo>
                        <a:pt x="12" y="12"/>
                      </a:lnTo>
                      <a:lnTo>
                        <a:pt x="4" y="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649" name="Freeform 171"/>
                <p:cNvSpPr>
                  <a:spLocks/>
                </p:cNvSpPr>
                <p:nvPr/>
              </p:nvSpPr>
              <p:spPr bwMode="auto">
                <a:xfrm>
                  <a:off x="1019175" y="2589213"/>
                  <a:ext cx="334963" cy="649288"/>
                </a:xfrm>
                <a:custGeom>
                  <a:avLst/>
                  <a:gdLst>
                    <a:gd name="T0" fmla="*/ 2147483647 w 211"/>
                    <a:gd name="T1" fmla="*/ 0 h 409"/>
                    <a:gd name="T2" fmla="*/ 0 w 211"/>
                    <a:gd name="T3" fmla="*/ 2147483647 h 409"/>
                    <a:gd name="T4" fmla="*/ 0 w 211"/>
                    <a:gd name="T5" fmla="*/ 2147483647 h 409"/>
                    <a:gd name="T6" fmla="*/ 2147483647 w 211"/>
                    <a:gd name="T7" fmla="*/ 2147483647 h 409"/>
                    <a:gd name="T8" fmla="*/ 2147483647 w 211"/>
                    <a:gd name="T9" fmla="*/ 2147483647 h 409"/>
                    <a:gd name="T10" fmla="*/ 2147483647 w 211"/>
                    <a:gd name="T11" fmla="*/ 2147483647 h 409"/>
                    <a:gd name="T12" fmla="*/ 2147483647 w 211"/>
                    <a:gd name="T13" fmla="*/ 2147483647 h 409"/>
                    <a:gd name="T14" fmla="*/ 2147483647 w 211"/>
                    <a:gd name="T15" fmla="*/ 2147483647 h 409"/>
                    <a:gd name="T16" fmla="*/ 2147483647 w 211"/>
                    <a:gd name="T17" fmla="*/ 2147483647 h 409"/>
                    <a:gd name="T18" fmla="*/ 2147483647 w 211"/>
                    <a:gd name="T19" fmla="*/ 2147483647 h 409"/>
                    <a:gd name="T20" fmla="*/ 2147483647 w 211"/>
                    <a:gd name="T21" fmla="*/ 2147483647 h 409"/>
                    <a:gd name="T22" fmla="*/ 2147483647 w 211"/>
                    <a:gd name="T23" fmla="*/ 2147483647 h 409"/>
                    <a:gd name="T24" fmla="*/ 2147483647 w 211"/>
                    <a:gd name="T25" fmla="*/ 2147483647 h 409"/>
                    <a:gd name="T26" fmla="*/ 2147483647 w 211"/>
                    <a:gd name="T27" fmla="*/ 2147483647 h 409"/>
                    <a:gd name="T28" fmla="*/ 2147483647 w 211"/>
                    <a:gd name="T29" fmla="*/ 2147483647 h 409"/>
                    <a:gd name="T30" fmla="*/ 2147483647 w 211"/>
                    <a:gd name="T31" fmla="*/ 2147483647 h 409"/>
                    <a:gd name="T32" fmla="*/ 2147483647 w 211"/>
                    <a:gd name="T33" fmla="*/ 2147483647 h 409"/>
                    <a:gd name="T34" fmla="*/ 2147483647 w 211"/>
                    <a:gd name="T35" fmla="*/ 2147483647 h 409"/>
                    <a:gd name="T36" fmla="*/ 2147483647 w 211"/>
                    <a:gd name="T37" fmla="*/ 2147483647 h 409"/>
                    <a:gd name="T38" fmla="*/ 2147483647 w 211"/>
                    <a:gd name="T39" fmla="*/ 2147483647 h 409"/>
                    <a:gd name="T40" fmla="*/ 2147483647 w 211"/>
                    <a:gd name="T41" fmla="*/ 2147483647 h 409"/>
                    <a:gd name="T42" fmla="*/ 2147483647 w 211"/>
                    <a:gd name="T43" fmla="*/ 2147483647 h 409"/>
                    <a:gd name="T44" fmla="*/ 2147483647 w 211"/>
                    <a:gd name="T45" fmla="*/ 2147483647 h 409"/>
                    <a:gd name="T46" fmla="*/ 2147483647 w 211"/>
                    <a:gd name="T47" fmla="*/ 0 h 409"/>
                    <a:gd name="T48" fmla="*/ 2147483647 w 211"/>
                    <a:gd name="T49" fmla="*/ 0 h 409"/>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11"/>
                    <a:gd name="T76" fmla="*/ 0 h 409"/>
                    <a:gd name="T77" fmla="*/ 211 w 211"/>
                    <a:gd name="T78" fmla="*/ 409 h 409"/>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11" h="409">
                      <a:moveTo>
                        <a:pt x="28" y="0"/>
                      </a:moveTo>
                      <a:lnTo>
                        <a:pt x="0" y="4"/>
                      </a:lnTo>
                      <a:lnTo>
                        <a:pt x="0" y="402"/>
                      </a:lnTo>
                      <a:lnTo>
                        <a:pt x="85" y="409"/>
                      </a:lnTo>
                      <a:lnTo>
                        <a:pt x="109" y="402"/>
                      </a:lnTo>
                      <a:lnTo>
                        <a:pt x="113" y="402"/>
                      </a:lnTo>
                      <a:lnTo>
                        <a:pt x="121" y="402"/>
                      </a:lnTo>
                      <a:lnTo>
                        <a:pt x="125" y="402"/>
                      </a:lnTo>
                      <a:lnTo>
                        <a:pt x="134" y="402"/>
                      </a:lnTo>
                      <a:lnTo>
                        <a:pt x="146" y="398"/>
                      </a:lnTo>
                      <a:lnTo>
                        <a:pt x="154" y="394"/>
                      </a:lnTo>
                      <a:lnTo>
                        <a:pt x="166" y="394"/>
                      </a:lnTo>
                      <a:lnTo>
                        <a:pt x="174" y="390"/>
                      </a:lnTo>
                      <a:lnTo>
                        <a:pt x="178" y="386"/>
                      </a:lnTo>
                      <a:lnTo>
                        <a:pt x="186" y="382"/>
                      </a:lnTo>
                      <a:lnTo>
                        <a:pt x="190" y="378"/>
                      </a:lnTo>
                      <a:lnTo>
                        <a:pt x="190" y="374"/>
                      </a:lnTo>
                      <a:lnTo>
                        <a:pt x="194" y="374"/>
                      </a:lnTo>
                      <a:lnTo>
                        <a:pt x="194" y="370"/>
                      </a:lnTo>
                      <a:lnTo>
                        <a:pt x="211" y="358"/>
                      </a:lnTo>
                      <a:lnTo>
                        <a:pt x="211" y="335"/>
                      </a:lnTo>
                      <a:lnTo>
                        <a:pt x="28" y="0"/>
                      </a:lnTo>
                      <a:close/>
                    </a:path>
                  </a:pathLst>
                </a:custGeom>
                <a:solidFill>
                  <a:srgbClr val="333333"/>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650" name="Freeform 172"/>
                <p:cNvSpPr>
                  <a:spLocks/>
                </p:cNvSpPr>
                <p:nvPr/>
              </p:nvSpPr>
              <p:spPr bwMode="auto">
                <a:xfrm>
                  <a:off x="1012825" y="2582863"/>
                  <a:ext cx="50800" cy="19050"/>
                </a:xfrm>
                <a:custGeom>
                  <a:avLst/>
                  <a:gdLst>
                    <a:gd name="T0" fmla="*/ 2147483647 w 32"/>
                    <a:gd name="T1" fmla="*/ 2147483647 h 12"/>
                    <a:gd name="T2" fmla="*/ 2147483647 w 32"/>
                    <a:gd name="T3" fmla="*/ 2147483647 h 12"/>
                    <a:gd name="T4" fmla="*/ 2147483647 w 32"/>
                    <a:gd name="T5" fmla="*/ 2147483647 h 12"/>
                    <a:gd name="T6" fmla="*/ 2147483647 w 32"/>
                    <a:gd name="T7" fmla="*/ 0 h 12"/>
                    <a:gd name="T8" fmla="*/ 2147483647 w 32"/>
                    <a:gd name="T9" fmla="*/ 2147483647 h 12"/>
                    <a:gd name="T10" fmla="*/ 0 w 32"/>
                    <a:gd name="T11" fmla="*/ 2147483647 h 12"/>
                    <a:gd name="T12" fmla="*/ 2147483647 w 32"/>
                    <a:gd name="T13" fmla="*/ 2147483647 h 12"/>
                    <a:gd name="T14" fmla="*/ 0 w 32"/>
                    <a:gd name="T15" fmla="*/ 2147483647 h 12"/>
                    <a:gd name="T16" fmla="*/ 0 w 32"/>
                    <a:gd name="T17" fmla="*/ 2147483647 h 12"/>
                    <a:gd name="T18" fmla="*/ 0 w 32"/>
                    <a:gd name="T19" fmla="*/ 2147483647 h 12"/>
                    <a:gd name="T20" fmla="*/ 2147483647 w 32"/>
                    <a:gd name="T21" fmla="*/ 2147483647 h 12"/>
                    <a:gd name="T22" fmla="*/ 2147483647 w 32"/>
                    <a:gd name="T23" fmla="*/ 2147483647 h 1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2"/>
                    <a:gd name="T37" fmla="*/ 0 h 12"/>
                    <a:gd name="T38" fmla="*/ 32 w 32"/>
                    <a:gd name="T39" fmla="*/ 12 h 1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2" h="12">
                      <a:moveTo>
                        <a:pt x="8" y="8"/>
                      </a:moveTo>
                      <a:lnTo>
                        <a:pt x="4" y="12"/>
                      </a:lnTo>
                      <a:lnTo>
                        <a:pt x="32" y="8"/>
                      </a:lnTo>
                      <a:lnTo>
                        <a:pt x="32" y="0"/>
                      </a:lnTo>
                      <a:lnTo>
                        <a:pt x="4" y="4"/>
                      </a:lnTo>
                      <a:lnTo>
                        <a:pt x="0" y="8"/>
                      </a:lnTo>
                      <a:lnTo>
                        <a:pt x="4" y="4"/>
                      </a:lnTo>
                      <a:lnTo>
                        <a:pt x="0" y="8"/>
                      </a:lnTo>
                      <a:lnTo>
                        <a:pt x="0" y="12"/>
                      </a:lnTo>
                      <a:lnTo>
                        <a:pt x="4" y="12"/>
                      </a:lnTo>
                      <a:lnTo>
                        <a:pt x="8" y="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651" name="Freeform 173"/>
                <p:cNvSpPr>
                  <a:spLocks/>
                </p:cNvSpPr>
                <p:nvPr/>
              </p:nvSpPr>
              <p:spPr bwMode="auto">
                <a:xfrm>
                  <a:off x="1012825" y="2595563"/>
                  <a:ext cx="12700" cy="636588"/>
                </a:xfrm>
                <a:custGeom>
                  <a:avLst/>
                  <a:gdLst>
                    <a:gd name="T0" fmla="*/ 2147483647 w 8"/>
                    <a:gd name="T1" fmla="*/ 2147483647 h 401"/>
                    <a:gd name="T2" fmla="*/ 2147483647 w 8"/>
                    <a:gd name="T3" fmla="*/ 2147483647 h 401"/>
                    <a:gd name="T4" fmla="*/ 2147483647 w 8"/>
                    <a:gd name="T5" fmla="*/ 0 h 401"/>
                    <a:gd name="T6" fmla="*/ 0 w 8"/>
                    <a:gd name="T7" fmla="*/ 0 h 401"/>
                    <a:gd name="T8" fmla="*/ 0 w 8"/>
                    <a:gd name="T9" fmla="*/ 2147483647 h 401"/>
                    <a:gd name="T10" fmla="*/ 2147483647 w 8"/>
                    <a:gd name="T11" fmla="*/ 2147483647 h 401"/>
                    <a:gd name="T12" fmla="*/ 0 w 8"/>
                    <a:gd name="T13" fmla="*/ 2147483647 h 401"/>
                    <a:gd name="T14" fmla="*/ 0 w 8"/>
                    <a:gd name="T15" fmla="*/ 2147483647 h 401"/>
                    <a:gd name="T16" fmla="*/ 2147483647 w 8"/>
                    <a:gd name="T17" fmla="*/ 2147483647 h 401"/>
                    <a:gd name="T18" fmla="*/ 2147483647 w 8"/>
                    <a:gd name="T19" fmla="*/ 2147483647 h 401"/>
                    <a:gd name="T20" fmla="*/ 2147483647 w 8"/>
                    <a:gd name="T21" fmla="*/ 2147483647 h 401"/>
                    <a:gd name="T22" fmla="*/ 2147483647 w 8"/>
                    <a:gd name="T23" fmla="*/ 2147483647 h 40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401"/>
                    <a:gd name="T38" fmla="*/ 8 w 8"/>
                    <a:gd name="T39" fmla="*/ 401 h 40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401">
                      <a:moveTo>
                        <a:pt x="4" y="394"/>
                      </a:moveTo>
                      <a:lnTo>
                        <a:pt x="8" y="398"/>
                      </a:lnTo>
                      <a:lnTo>
                        <a:pt x="8" y="0"/>
                      </a:lnTo>
                      <a:lnTo>
                        <a:pt x="0" y="0"/>
                      </a:lnTo>
                      <a:lnTo>
                        <a:pt x="0" y="398"/>
                      </a:lnTo>
                      <a:lnTo>
                        <a:pt x="4" y="401"/>
                      </a:lnTo>
                      <a:lnTo>
                        <a:pt x="0" y="398"/>
                      </a:lnTo>
                      <a:lnTo>
                        <a:pt x="0" y="401"/>
                      </a:lnTo>
                      <a:lnTo>
                        <a:pt x="4" y="401"/>
                      </a:lnTo>
                      <a:lnTo>
                        <a:pt x="8" y="401"/>
                      </a:lnTo>
                      <a:lnTo>
                        <a:pt x="8" y="398"/>
                      </a:lnTo>
                      <a:lnTo>
                        <a:pt x="4" y="394"/>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652" name="Freeform 174"/>
                <p:cNvSpPr>
                  <a:spLocks/>
                </p:cNvSpPr>
                <p:nvPr/>
              </p:nvSpPr>
              <p:spPr bwMode="auto">
                <a:xfrm>
                  <a:off x="1019175" y="3221038"/>
                  <a:ext cx="141288" cy="23813"/>
                </a:xfrm>
                <a:custGeom>
                  <a:avLst/>
                  <a:gdLst>
                    <a:gd name="T0" fmla="*/ 2147483647 w 89"/>
                    <a:gd name="T1" fmla="*/ 2147483647 h 15"/>
                    <a:gd name="T2" fmla="*/ 2147483647 w 89"/>
                    <a:gd name="T3" fmla="*/ 2147483647 h 15"/>
                    <a:gd name="T4" fmla="*/ 0 w 89"/>
                    <a:gd name="T5" fmla="*/ 0 h 15"/>
                    <a:gd name="T6" fmla="*/ 0 w 89"/>
                    <a:gd name="T7" fmla="*/ 2147483647 h 15"/>
                    <a:gd name="T8" fmla="*/ 2147483647 w 89"/>
                    <a:gd name="T9" fmla="*/ 2147483647 h 15"/>
                    <a:gd name="T10" fmla="*/ 2147483647 w 89"/>
                    <a:gd name="T11" fmla="*/ 2147483647 h 15"/>
                    <a:gd name="T12" fmla="*/ 2147483647 w 89"/>
                    <a:gd name="T13" fmla="*/ 2147483647 h 15"/>
                    <a:gd name="T14" fmla="*/ 2147483647 w 89"/>
                    <a:gd name="T15" fmla="*/ 2147483647 h 15"/>
                    <a:gd name="T16" fmla="*/ 2147483647 w 89"/>
                    <a:gd name="T17" fmla="*/ 2147483647 h 15"/>
                    <a:gd name="T18" fmla="*/ 2147483647 w 89"/>
                    <a:gd name="T19" fmla="*/ 2147483647 h 15"/>
                    <a:gd name="T20" fmla="*/ 2147483647 w 89"/>
                    <a:gd name="T21" fmla="*/ 2147483647 h 15"/>
                    <a:gd name="T22" fmla="*/ 2147483647 w 89"/>
                    <a:gd name="T23" fmla="*/ 2147483647 h 1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9"/>
                    <a:gd name="T37" fmla="*/ 0 h 15"/>
                    <a:gd name="T38" fmla="*/ 89 w 89"/>
                    <a:gd name="T39" fmla="*/ 15 h 1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9" h="15">
                      <a:moveTo>
                        <a:pt x="81" y="7"/>
                      </a:moveTo>
                      <a:lnTo>
                        <a:pt x="85" y="7"/>
                      </a:lnTo>
                      <a:lnTo>
                        <a:pt x="0" y="0"/>
                      </a:lnTo>
                      <a:lnTo>
                        <a:pt x="0" y="7"/>
                      </a:lnTo>
                      <a:lnTo>
                        <a:pt x="85" y="15"/>
                      </a:lnTo>
                      <a:lnTo>
                        <a:pt x="89" y="11"/>
                      </a:lnTo>
                      <a:lnTo>
                        <a:pt x="85" y="7"/>
                      </a:lnTo>
                      <a:lnTo>
                        <a:pt x="81" y="7"/>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653" name="Freeform 175"/>
                <p:cNvSpPr>
                  <a:spLocks/>
                </p:cNvSpPr>
                <p:nvPr/>
              </p:nvSpPr>
              <p:spPr bwMode="auto">
                <a:xfrm>
                  <a:off x="1147763" y="3221038"/>
                  <a:ext cx="50800" cy="23813"/>
                </a:xfrm>
                <a:custGeom>
                  <a:avLst/>
                  <a:gdLst>
                    <a:gd name="T0" fmla="*/ 2147483647 w 32"/>
                    <a:gd name="T1" fmla="*/ 0 h 15"/>
                    <a:gd name="T2" fmla="*/ 2147483647 w 32"/>
                    <a:gd name="T3" fmla="*/ 0 h 15"/>
                    <a:gd name="T4" fmla="*/ 0 w 32"/>
                    <a:gd name="T5" fmla="*/ 2147483647 h 15"/>
                    <a:gd name="T6" fmla="*/ 2147483647 w 32"/>
                    <a:gd name="T7" fmla="*/ 2147483647 h 15"/>
                    <a:gd name="T8" fmla="*/ 2147483647 w 32"/>
                    <a:gd name="T9" fmla="*/ 2147483647 h 15"/>
                    <a:gd name="T10" fmla="*/ 2147483647 w 32"/>
                    <a:gd name="T11" fmla="*/ 2147483647 h 15"/>
                    <a:gd name="T12" fmla="*/ 2147483647 w 32"/>
                    <a:gd name="T13" fmla="*/ 2147483647 h 15"/>
                    <a:gd name="T14" fmla="*/ 2147483647 w 32"/>
                    <a:gd name="T15" fmla="*/ 2147483647 h 15"/>
                    <a:gd name="T16" fmla="*/ 2147483647 w 32"/>
                    <a:gd name="T17" fmla="*/ 0 h 15"/>
                    <a:gd name="T18" fmla="*/ 2147483647 w 32"/>
                    <a:gd name="T19" fmla="*/ 0 h 15"/>
                    <a:gd name="T20" fmla="*/ 2147483647 w 32"/>
                    <a:gd name="T21" fmla="*/ 0 h 15"/>
                    <a:gd name="T22" fmla="*/ 2147483647 w 32"/>
                    <a:gd name="T23" fmla="*/ 0 h 1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2"/>
                    <a:gd name="T37" fmla="*/ 0 h 15"/>
                    <a:gd name="T38" fmla="*/ 32 w 32"/>
                    <a:gd name="T39" fmla="*/ 15 h 1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2" h="15">
                      <a:moveTo>
                        <a:pt x="28" y="0"/>
                      </a:moveTo>
                      <a:lnTo>
                        <a:pt x="24" y="0"/>
                      </a:lnTo>
                      <a:lnTo>
                        <a:pt x="0" y="7"/>
                      </a:lnTo>
                      <a:lnTo>
                        <a:pt x="4" y="15"/>
                      </a:lnTo>
                      <a:lnTo>
                        <a:pt x="28" y="7"/>
                      </a:lnTo>
                      <a:lnTo>
                        <a:pt x="32" y="4"/>
                      </a:lnTo>
                      <a:lnTo>
                        <a:pt x="32" y="0"/>
                      </a:lnTo>
                      <a:lnTo>
                        <a:pt x="28" y="0"/>
                      </a:lnTo>
                      <a:lnTo>
                        <a:pt x="24" y="0"/>
                      </a:lnTo>
                      <a:lnTo>
                        <a:pt x="28"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654" name="Freeform 176"/>
                <p:cNvSpPr>
                  <a:spLocks/>
                </p:cNvSpPr>
                <p:nvPr/>
              </p:nvSpPr>
              <p:spPr bwMode="auto">
                <a:xfrm>
                  <a:off x="1192213" y="3208338"/>
                  <a:ext cx="96838" cy="23813"/>
                </a:xfrm>
                <a:custGeom>
                  <a:avLst/>
                  <a:gdLst>
                    <a:gd name="T0" fmla="*/ 2147483647 w 61"/>
                    <a:gd name="T1" fmla="*/ 0 h 15"/>
                    <a:gd name="T2" fmla="*/ 2147483647 w 61"/>
                    <a:gd name="T3" fmla="*/ 0 h 15"/>
                    <a:gd name="T4" fmla="*/ 2147483647 w 61"/>
                    <a:gd name="T5" fmla="*/ 0 h 15"/>
                    <a:gd name="T6" fmla="*/ 2147483647 w 61"/>
                    <a:gd name="T7" fmla="*/ 2147483647 h 15"/>
                    <a:gd name="T8" fmla="*/ 2147483647 w 61"/>
                    <a:gd name="T9" fmla="*/ 2147483647 h 15"/>
                    <a:gd name="T10" fmla="*/ 2147483647 w 61"/>
                    <a:gd name="T11" fmla="*/ 2147483647 h 15"/>
                    <a:gd name="T12" fmla="*/ 2147483647 w 61"/>
                    <a:gd name="T13" fmla="*/ 2147483647 h 15"/>
                    <a:gd name="T14" fmla="*/ 2147483647 w 61"/>
                    <a:gd name="T15" fmla="*/ 2147483647 h 15"/>
                    <a:gd name="T16" fmla="*/ 0 w 61"/>
                    <a:gd name="T17" fmla="*/ 2147483647 h 15"/>
                    <a:gd name="T18" fmla="*/ 0 w 61"/>
                    <a:gd name="T19" fmla="*/ 2147483647 h 15"/>
                    <a:gd name="T20" fmla="*/ 0 w 61"/>
                    <a:gd name="T21" fmla="*/ 2147483647 h 15"/>
                    <a:gd name="T22" fmla="*/ 0 w 61"/>
                    <a:gd name="T23" fmla="*/ 2147483647 h 15"/>
                    <a:gd name="T24" fmla="*/ 2147483647 w 61"/>
                    <a:gd name="T25" fmla="*/ 2147483647 h 15"/>
                    <a:gd name="T26" fmla="*/ 2147483647 w 61"/>
                    <a:gd name="T27" fmla="*/ 2147483647 h 15"/>
                    <a:gd name="T28" fmla="*/ 2147483647 w 61"/>
                    <a:gd name="T29" fmla="*/ 2147483647 h 15"/>
                    <a:gd name="T30" fmla="*/ 2147483647 w 61"/>
                    <a:gd name="T31" fmla="*/ 2147483647 h 15"/>
                    <a:gd name="T32" fmla="*/ 2147483647 w 61"/>
                    <a:gd name="T33" fmla="*/ 2147483647 h 15"/>
                    <a:gd name="T34" fmla="*/ 2147483647 w 61"/>
                    <a:gd name="T35" fmla="*/ 2147483647 h 15"/>
                    <a:gd name="T36" fmla="*/ 2147483647 w 61"/>
                    <a:gd name="T37" fmla="*/ 2147483647 h 15"/>
                    <a:gd name="T38" fmla="*/ 2147483647 w 61"/>
                    <a:gd name="T39" fmla="*/ 2147483647 h 15"/>
                    <a:gd name="T40" fmla="*/ 2147483647 w 61"/>
                    <a:gd name="T41" fmla="*/ 0 h 1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61"/>
                    <a:gd name="T64" fmla="*/ 0 h 15"/>
                    <a:gd name="T65" fmla="*/ 61 w 61"/>
                    <a:gd name="T66" fmla="*/ 15 h 1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61" h="15">
                      <a:moveTo>
                        <a:pt x="57" y="0"/>
                      </a:moveTo>
                      <a:lnTo>
                        <a:pt x="57" y="0"/>
                      </a:lnTo>
                      <a:lnTo>
                        <a:pt x="45" y="0"/>
                      </a:lnTo>
                      <a:lnTo>
                        <a:pt x="37" y="4"/>
                      </a:lnTo>
                      <a:lnTo>
                        <a:pt x="25" y="4"/>
                      </a:lnTo>
                      <a:lnTo>
                        <a:pt x="16" y="8"/>
                      </a:lnTo>
                      <a:lnTo>
                        <a:pt x="12" y="8"/>
                      </a:lnTo>
                      <a:lnTo>
                        <a:pt x="4" y="8"/>
                      </a:lnTo>
                      <a:lnTo>
                        <a:pt x="0" y="8"/>
                      </a:lnTo>
                      <a:lnTo>
                        <a:pt x="0" y="15"/>
                      </a:lnTo>
                      <a:lnTo>
                        <a:pt x="4" y="15"/>
                      </a:lnTo>
                      <a:lnTo>
                        <a:pt x="12" y="15"/>
                      </a:lnTo>
                      <a:lnTo>
                        <a:pt x="16" y="15"/>
                      </a:lnTo>
                      <a:lnTo>
                        <a:pt x="29" y="15"/>
                      </a:lnTo>
                      <a:lnTo>
                        <a:pt x="37" y="12"/>
                      </a:lnTo>
                      <a:lnTo>
                        <a:pt x="49" y="12"/>
                      </a:lnTo>
                      <a:lnTo>
                        <a:pt x="61" y="8"/>
                      </a:lnTo>
                      <a:lnTo>
                        <a:pt x="57"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655" name="Freeform 177"/>
                <p:cNvSpPr>
                  <a:spLocks/>
                </p:cNvSpPr>
                <p:nvPr/>
              </p:nvSpPr>
              <p:spPr bwMode="auto">
                <a:xfrm>
                  <a:off x="1282700" y="3170238"/>
                  <a:ext cx="52388" cy="50800"/>
                </a:xfrm>
                <a:custGeom>
                  <a:avLst/>
                  <a:gdLst>
                    <a:gd name="T0" fmla="*/ 2147483647 w 33"/>
                    <a:gd name="T1" fmla="*/ 2147483647 h 32"/>
                    <a:gd name="T2" fmla="*/ 2147483647 w 33"/>
                    <a:gd name="T3" fmla="*/ 2147483647 h 32"/>
                    <a:gd name="T4" fmla="*/ 2147483647 w 33"/>
                    <a:gd name="T5" fmla="*/ 2147483647 h 32"/>
                    <a:gd name="T6" fmla="*/ 2147483647 w 33"/>
                    <a:gd name="T7" fmla="*/ 2147483647 h 32"/>
                    <a:gd name="T8" fmla="*/ 2147483647 w 33"/>
                    <a:gd name="T9" fmla="*/ 2147483647 h 32"/>
                    <a:gd name="T10" fmla="*/ 2147483647 w 33"/>
                    <a:gd name="T11" fmla="*/ 2147483647 h 32"/>
                    <a:gd name="T12" fmla="*/ 2147483647 w 33"/>
                    <a:gd name="T13" fmla="*/ 2147483647 h 32"/>
                    <a:gd name="T14" fmla="*/ 2147483647 w 33"/>
                    <a:gd name="T15" fmla="*/ 2147483647 h 32"/>
                    <a:gd name="T16" fmla="*/ 2147483647 w 33"/>
                    <a:gd name="T17" fmla="*/ 2147483647 h 32"/>
                    <a:gd name="T18" fmla="*/ 0 w 33"/>
                    <a:gd name="T19" fmla="*/ 2147483647 h 32"/>
                    <a:gd name="T20" fmla="*/ 2147483647 w 33"/>
                    <a:gd name="T21" fmla="*/ 2147483647 h 32"/>
                    <a:gd name="T22" fmla="*/ 2147483647 w 33"/>
                    <a:gd name="T23" fmla="*/ 2147483647 h 32"/>
                    <a:gd name="T24" fmla="*/ 2147483647 w 33"/>
                    <a:gd name="T25" fmla="*/ 2147483647 h 32"/>
                    <a:gd name="T26" fmla="*/ 2147483647 w 33"/>
                    <a:gd name="T27" fmla="*/ 2147483647 h 32"/>
                    <a:gd name="T28" fmla="*/ 2147483647 w 33"/>
                    <a:gd name="T29" fmla="*/ 2147483647 h 32"/>
                    <a:gd name="T30" fmla="*/ 2147483647 w 33"/>
                    <a:gd name="T31" fmla="*/ 2147483647 h 32"/>
                    <a:gd name="T32" fmla="*/ 2147483647 w 33"/>
                    <a:gd name="T33" fmla="*/ 2147483647 h 32"/>
                    <a:gd name="T34" fmla="*/ 2147483647 w 33"/>
                    <a:gd name="T35" fmla="*/ 2147483647 h 32"/>
                    <a:gd name="T36" fmla="*/ 2147483647 w 33"/>
                    <a:gd name="T37" fmla="*/ 2147483647 h 32"/>
                    <a:gd name="T38" fmla="*/ 2147483647 w 33"/>
                    <a:gd name="T39" fmla="*/ 2147483647 h 32"/>
                    <a:gd name="T40" fmla="*/ 2147483647 w 33"/>
                    <a:gd name="T41" fmla="*/ 2147483647 h 32"/>
                    <a:gd name="T42" fmla="*/ 2147483647 w 33"/>
                    <a:gd name="T43" fmla="*/ 2147483647 h 32"/>
                    <a:gd name="T44" fmla="*/ 2147483647 w 33"/>
                    <a:gd name="T45" fmla="*/ 0 h 32"/>
                    <a:gd name="T46" fmla="*/ 2147483647 w 33"/>
                    <a:gd name="T47" fmla="*/ 0 h 32"/>
                    <a:gd name="T48" fmla="*/ 2147483647 w 33"/>
                    <a:gd name="T49" fmla="*/ 2147483647 h 32"/>
                    <a:gd name="T50" fmla="*/ 2147483647 w 33"/>
                    <a:gd name="T51" fmla="*/ 2147483647 h 32"/>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33"/>
                    <a:gd name="T79" fmla="*/ 0 h 32"/>
                    <a:gd name="T80" fmla="*/ 33 w 33"/>
                    <a:gd name="T81" fmla="*/ 32 h 32"/>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33" h="32">
                      <a:moveTo>
                        <a:pt x="24" y="4"/>
                      </a:moveTo>
                      <a:lnTo>
                        <a:pt x="24" y="4"/>
                      </a:lnTo>
                      <a:lnTo>
                        <a:pt x="20" y="8"/>
                      </a:lnTo>
                      <a:lnTo>
                        <a:pt x="16" y="12"/>
                      </a:lnTo>
                      <a:lnTo>
                        <a:pt x="12" y="16"/>
                      </a:lnTo>
                      <a:lnTo>
                        <a:pt x="4" y="20"/>
                      </a:lnTo>
                      <a:lnTo>
                        <a:pt x="0" y="24"/>
                      </a:lnTo>
                      <a:lnTo>
                        <a:pt x="4" y="32"/>
                      </a:lnTo>
                      <a:lnTo>
                        <a:pt x="12" y="28"/>
                      </a:lnTo>
                      <a:lnTo>
                        <a:pt x="16" y="24"/>
                      </a:lnTo>
                      <a:lnTo>
                        <a:pt x="20" y="20"/>
                      </a:lnTo>
                      <a:lnTo>
                        <a:pt x="24" y="16"/>
                      </a:lnTo>
                      <a:lnTo>
                        <a:pt x="28" y="12"/>
                      </a:lnTo>
                      <a:lnTo>
                        <a:pt x="33" y="8"/>
                      </a:lnTo>
                      <a:lnTo>
                        <a:pt x="28" y="8"/>
                      </a:lnTo>
                      <a:lnTo>
                        <a:pt x="33" y="8"/>
                      </a:lnTo>
                      <a:lnTo>
                        <a:pt x="33" y="4"/>
                      </a:lnTo>
                      <a:lnTo>
                        <a:pt x="28" y="0"/>
                      </a:lnTo>
                      <a:lnTo>
                        <a:pt x="24" y="0"/>
                      </a:lnTo>
                      <a:lnTo>
                        <a:pt x="24" y="4"/>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656" name="Freeform 178"/>
                <p:cNvSpPr>
                  <a:spLocks/>
                </p:cNvSpPr>
                <p:nvPr/>
              </p:nvSpPr>
              <p:spPr bwMode="auto">
                <a:xfrm>
                  <a:off x="1320800" y="3151188"/>
                  <a:ext cx="39688" cy="31750"/>
                </a:xfrm>
                <a:custGeom>
                  <a:avLst/>
                  <a:gdLst>
                    <a:gd name="T0" fmla="*/ 2147483647 w 25"/>
                    <a:gd name="T1" fmla="*/ 2147483647 h 20"/>
                    <a:gd name="T2" fmla="*/ 2147483647 w 25"/>
                    <a:gd name="T3" fmla="*/ 0 h 20"/>
                    <a:gd name="T4" fmla="*/ 0 w 25"/>
                    <a:gd name="T5" fmla="*/ 2147483647 h 20"/>
                    <a:gd name="T6" fmla="*/ 2147483647 w 25"/>
                    <a:gd name="T7" fmla="*/ 2147483647 h 20"/>
                    <a:gd name="T8" fmla="*/ 2147483647 w 25"/>
                    <a:gd name="T9" fmla="*/ 2147483647 h 20"/>
                    <a:gd name="T10" fmla="*/ 2147483647 w 25"/>
                    <a:gd name="T11" fmla="*/ 2147483647 h 20"/>
                    <a:gd name="T12" fmla="*/ 2147483647 w 25"/>
                    <a:gd name="T13" fmla="*/ 2147483647 h 20"/>
                    <a:gd name="T14" fmla="*/ 2147483647 w 25"/>
                    <a:gd name="T15" fmla="*/ 2147483647 h 20"/>
                    <a:gd name="T16" fmla="*/ 2147483647 w 25"/>
                    <a:gd name="T17" fmla="*/ 0 h 20"/>
                    <a:gd name="T18" fmla="*/ 2147483647 w 25"/>
                    <a:gd name="T19" fmla="*/ 0 h 20"/>
                    <a:gd name="T20" fmla="*/ 2147483647 w 25"/>
                    <a:gd name="T21" fmla="*/ 0 h 20"/>
                    <a:gd name="T22" fmla="*/ 2147483647 w 25"/>
                    <a:gd name="T23" fmla="*/ 2147483647 h 2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5"/>
                    <a:gd name="T37" fmla="*/ 0 h 20"/>
                    <a:gd name="T38" fmla="*/ 25 w 25"/>
                    <a:gd name="T39" fmla="*/ 20 h 2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5" h="20">
                      <a:moveTo>
                        <a:pt x="17" y="4"/>
                      </a:moveTo>
                      <a:lnTo>
                        <a:pt x="21" y="0"/>
                      </a:lnTo>
                      <a:lnTo>
                        <a:pt x="0" y="16"/>
                      </a:lnTo>
                      <a:lnTo>
                        <a:pt x="4" y="20"/>
                      </a:lnTo>
                      <a:lnTo>
                        <a:pt x="25" y="8"/>
                      </a:lnTo>
                      <a:lnTo>
                        <a:pt x="25" y="4"/>
                      </a:lnTo>
                      <a:lnTo>
                        <a:pt x="25" y="8"/>
                      </a:lnTo>
                      <a:lnTo>
                        <a:pt x="25" y="4"/>
                      </a:lnTo>
                      <a:lnTo>
                        <a:pt x="25" y="0"/>
                      </a:lnTo>
                      <a:lnTo>
                        <a:pt x="21" y="0"/>
                      </a:lnTo>
                      <a:lnTo>
                        <a:pt x="17" y="4"/>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657" name="Freeform 179"/>
                <p:cNvSpPr>
                  <a:spLocks/>
                </p:cNvSpPr>
                <p:nvPr/>
              </p:nvSpPr>
              <p:spPr bwMode="auto">
                <a:xfrm>
                  <a:off x="1347788" y="3114675"/>
                  <a:ext cx="12700" cy="42863"/>
                </a:xfrm>
                <a:custGeom>
                  <a:avLst/>
                  <a:gdLst>
                    <a:gd name="T0" fmla="*/ 0 w 8"/>
                    <a:gd name="T1" fmla="*/ 2147483647 h 27"/>
                    <a:gd name="T2" fmla="*/ 0 w 8"/>
                    <a:gd name="T3" fmla="*/ 2147483647 h 27"/>
                    <a:gd name="T4" fmla="*/ 0 w 8"/>
                    <a:gd name="T5" fmla="*/ 2147483647 h 27"/>
                    <a:gd name="T6" fmla="*/ 2147483647 w 8"/>
                    <a:gd name="T7" fmla="*/ 2147483647 h 27"/>
                    <a:gd name="T8" fmla="*/ 2147483647 w 8"/>
                    <a:gd name="T9" fmla="*/ 2147483647 h 27"/>
                    <a:gd name="T10" fmla="*/ 2147483647 w 8"/>
                    <a:gd name="T11" fmla="*/ 0 h 27"/>
                    <a:gd name="T12" fmla="*/ 2147483647 w 8"/>
                    <a:gd name="T13" fmla="*/ 2147483647 h 27"/>
                    <a:gd name="T14" fmla="*/ 2147483647 w 8"/>
                    <a:gd name="T15" fmla="*/ 0 h 27"/>
                    <a:gd name="T16" fmla="*/ 2147483647 w 8"/>
                    <a:gd name="T17" fmla="*/ 0 h 27"/>
                    <a:gd name="T18" fmla="*/ 0 w 8"/>
                    <a:gd name="T19" fmla="*/ 0 h 27"/>
                    <a:gd name="T20" fmla="*/ 0 w 8"/>
                    <a:gd name="T21" fmla="*/ 2147483647 h 27"/>
                    <a:gd name="T22" fmla="*/ 0 w 8"/>
                    <a:gd name="T23" fmla="*/ 2147483647 h 2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27"/>
                    <a:gd name="T38" fmla="*/ 8 w 8"/>
                    <a:gd name="T39" fmla="*/ 27 h 2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27">
                      <a:moveTo>
                        <a:pt x="0" y="4"/>
                      </a:moveTo>
                      <a:lnTo>
                        <a:pt x="0" y="4"/>
                      </a:lnTo>
                      <a:lnTo>
                        <a:pt x="0" y="27"/>
                      </a:lnTo>
                      <a:lnTo>
                        <a:pt x="8" y="27"/>
                      </a:lnTo>
                      <a:lnTo>
                        <a:pt x="8" y="4"/>
                      </a:lnTo>
                      <a:lnTo>
                        <a:pt x="8" y="0"/>
                      </a:lnTo>
                      <a:lnTo>
                        <a:pt x="8" y="4"/>
                      </a:lnTo>
                      <a:lnTo>
                        <a:pt x="8" y="0"/>
                      </a:lnTo>
                      <a:lnTo>
                        <a:pt x="4" y="0"/>
                      </a:lnTo>
                      <a:lnTo>
                        <a:pt x="0" y="0"/>
                      </a:lnTo>
                      <a:lnTo>
                        <a:pt x="0" y="4"/>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658" name="Freeform 180"/>
                <p:cNvSpPr>
                  <a:spLocks/>
                </p:cNvSpPr>
                <p:nvPr/>
              </p:nvSpPr>
              <p:spPr bwMode="auto">
                <a:xfrm>
                  <a:off x="1057275" y="2582863"/>
                  <a:ext cx="303213" cy="538163"/>
                </a:xfrm>
                <a:custGeom>
                  <a:avLst/>
                  <a:gdLst>
                    <a:gd name="T0" fmla="*/ 2147483647 w 191"/>
                    <a:gd name="T1" fmla="*/ 2147483647 h 339"/>
                    <a:gd name="T2" fmla="*/ 0 w 191"/>
                    <a:gd name="T3" fmla="*/ 2147483647 h 339"/>
                    <a:gd name="T4" fmla="*/ 2147483647 w 191"/>
                    <a:gd name="T5" fmla="*/ 2147483647 h 339"/>
                    <a:gd name="T6" fmla="*/ 2147483647 w 191"/>
                    <a:gd name="T7" fmla="*/ 2147483647 h 339"/>
                    <a:gd name="T8" fmla="*/ 2147483647 w 191"/>
                    <a:gd name="T9" fmla="*/ 0 h 339"/>
                    <a:gd name="T10" fmla="*/ 2147483647 w 191"/>
                    <a:gd name="T11" fmla="*/ 0 h 339"/>
                    <a:gd name="T12" fmla="*/ 2147483647 w 191"/>
                    <a:gd name="T13" fmla="*/ 0 h 339"/>
                    <a:gd name="T14" fmla="*/ 2147483647 w 191"/>
                    <a:gd name="T15" fmla="*/ 0 h 339"/>
                    <a:gd name="T16" fmla="*/ 0 w 191"/>
                    <a:gd name="T17" fmla="*/ 0 h 339"/>
                    <a:gd name="T18" fmla="*/ 0 w 191"/>
                    <a:gd name="T19" fmla="*/ 0 h 339"/>
                    <a:gd name="T20" fmla="*/ 0 w 191"/>
                    <a:gd name="T21" fmla="*/ 2147483647 h 339"/>
                    <a:gd name="T22" fmla="*/ 2147483647 w 191"/>
                    <a:gd name="T23" fmla="*/ 2147483647 h 33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91"/>
                    <a:gd name="T37" fmla="*/ 0 h 339"/>
                    <a:gd name="T38" fmla="*/ 191 w 191"/>
                    <a:gd name="T39" fmla="*/ 339 h 33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91" h="339">
                      <a:moveTo>
                        <a:pt x="4" y="8"/>
                      </a:moveTo>
                      <a:lnTo>
                        <a:pt x="0" y="4"/>
                      </a:lnTo>
                      <a:lnTo>
                        <a:pt x="183" y="339"/>
                      </a:lnTo>
                      <a:lnTo>
                        <a:pt x="191" y="335"/>
                      </a:lnTo>
                      <a:lnTo>
                        <a:pt x="8" y="0"/>
                      </a:lnTo>
                      <a:lnTo>
                        <a:pt x="4" y="0"/>
                      </a:lnTo>
                      <a:lnTo>
                        <a:pt x="8" y="0"/>
                      </a:lnTo>
                      <a:lnTo>
                        <a:pt x="4" y="0"/>
                      </a:lnTo>
                      <a:lnTo>
                        <a:pt x="0" y="0"/>
                      </a:lnTo>
                      <a:lnTo>
                        <a:pt x="0" y="4"/>
                      </a:lnTo>
                      <a:lnTo>
                        <a:pt x="4" y="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659" name="Freeform 181"/>
                <p:cNvSpPr>
                  <a:spLocks/>
                </p:cNvSpPr>
                <p:nvPr/>
              </p:nvSpPr>
              <p:spPr bwMode="auto">
                <a:xfrm>
                  <a:off x="1063625" y="2563813"/>
                  <a:ext cx="84138" cy="638175"/>
                </a:xfrm>
                <a:custGeom>
                  <a:avLst/>
                  <a:gdLst>
                    <a:gd name="T0" fmla="*/ 2147483647 w 53"/>
                    <a:gd name="T1" fmla="*/ 2147483647 h 402"/>
                    <a:gd name="T2" fmla="*/ 2147483647 w 53"/>
                    <a:gd name="T3" fmla="*/ 0 h 402"/>
                    <a:gd name="T4" fmla="*/ 0 w 53"/>
                    <a:gd name="T5" fmla="*/ 2147483647 h 402"/>
                    <a:gd name="T6" fmla="*/ 0 w 53"/>
                    <a:gd name="T7" fmla="*/ 2147483647 h 402"/>
                    <a:gd name="T8" fmla="*/ 2147483647 w 53"/>
                    <a:gd name="T9" fmla="*/ 2147483647 h 402"/>
                    <a:gd name="T10" fmla="*/ 2147483647 w 53"/>
                    <a:gd name="T11" fmla="*/ 2147483647 h 402"/>
                    <a:gd name="T12" fmla="*/ 0 60000 65536"/>
                    <a:gd name="T13" fmla="*/ 0 60000 65536"/>
                    <a:gd name="T14" fmla="*/ 0 60000 65536"/>
                    <a:gd name="T15" fmla="*/ 0 60000 65536"/>
                    <a:gd name="T16" fmla="*/ 0 60000 65536"/>
                    <a:gd name="T17" fmla="*/ 0 60000 65536"/>
                    <a:gd name="T18" fmla="*/ 0 w 53"/>
                    <a:gd name="T19" fmla="*/ 0 h 402"/>
                    <a:gd name="T20" fmla="*/ 53 w 53"/>
                    <a:gd name="T21" fmla="*/ 402 h 402"/>
                  </a:gdLst>
                  <a:ahLst/>
                  <a:cxnLst>
                    <a:cxn ang="T12">
                      <a:pos x="T0" y="T1"/>
                    </a:cxn>
                    <a:cxn ang="T13">
                      <a:pos x="T2" y="T3"/>
                    </a:cxn>
                    <a:cxn ang="T14">
                      <a:pos x="T4" y="T5"/>
                    </a:cxn>
                    <a:cxn ang="T15">
                      <a:pos x="T6" y="T7"/>
                    </a:cxn>
                    <a:cxn ang="T16">
                      <a:pos x="T8" y="T9"/>
                    </a:cxn>
                    <a:cxn ang="T17">
                      <a:pos x="T10" y="T11"/>
                    </a:cxn>
                  </a:cxnLst>
                  <a:rect l="T18" t="T19" r="T20" b="T21"/>
                  <a:pathLst>
                    <a:path w="53" h="402">
                      <a:moveTo>
                        <a:pt x="53" y="402"/>
                      </a:moveTo>
                      <a:lnTo>
                        <a:pt x="53" y="0"/>
                      </a:lnTo>
                      <a:lnTo>
                        <a:pt x="0" y="16"/>
                      </a:lnTo>
                      <a:lnTo>
                        <a:pt x="0" y="398"/>
                      </a:lnTo>
                      <a:lnTo>
                        <a:pt x="53" y="402"/>
                      </a:lnTo>
                      <a:close/>
                    </a:path>
                  </a:pathLst>
                </a:custGeom>
                <a:solidFill>
                  <a:srgbClr val="999999"/>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660" name="Freeform 182"/>
                <p:cNvSpPr>
                  <a:spLocks/>
                </p:cNvSpPr>
                <p:nvPr/>
              </p:nvSpPr>
              <p:spPr bwMode="auto">
                <a:xfrm>
                  <a:off x="1141413" y="2559050"/>
                  <a:ext cx="12700" cy="642938"/>
                </a:xfrm>
                <a:custGeom>
                  <a:avLst/>
                  <a:gdLst>
                    <a:gd name="T0" fmla="*/ 2147483647 w 8"/>
                    <a:gd name="T1" fmla="*/ 2147483647 h 405"/>
                    <a:gd name="T2" fmla="*/ 0 w 8"/>
                    <a:gd name="T3" fmla="*/ 2147483647 h 405"/>
                    <a:gd name="T4" fmla="*/ 0 w 8"/>
                    <a:gd name="T5" fmla="*/ 2147483647 h 405"/>
                    <a:gd name="T6" fmla="*/ 2147483647 w 8"/>
                    <a:gd name="T7" fmla="*/ 2147483647 h 405"/>
                    <a:gd name="T8" fmla="*/ 2147483647 w 8"/>
                    <a:gd name="T9" fmla="*/ 2147483647 h 405"/>
                    <a:gd name="T10" fmla="*/ 2147483647 w 8"/>
                    <a:gd name="T11" fmla="*/ 0 h 405"/>
                    <a:gd name="T12" fmla="*/ 2147483647 w 8"/>
                    <a:gd name="T13" fmla="*/ 2147483647 h 405"/>
                    <a:gd name="T14" fmla="*/ 2147483647 w 8"/>
                    <a:gd name="T15" fmla="*/ 0 h 405"/>
                    <a:gd name="T16" fmla="*/ 2147483647 w 8"/>
                    <a:gd name="T17" fmla="*/ 0 h 405"/>
                    <a:gd name="T18" fmla="*/ 0 w 8"/>
                    <a:gd name="T19" fmla="*/ 0 h 405"/>
                    <a:gd name="T20" fmla="*/ 0 w 8"/>
                    <a:gd name="T21" fmla="*/ 2147483647 h 405"/>
                    <a:gd name="T22" fmla="*/ 2147483647 w 8"/>
                    <a:gd name="T23" fmla="*/ 2147483647 h 40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405"/>
                    <a:gd name="T38" fmla="*/ 8 w 8"/>
                    <a:gd name="T39" fmla="*/ 405 h 40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405">
                      <a:moveTo>
                        <a:pt x="8" y="7"/>
                      </a:moveTo>
                      <a:lnTo>
                        <a:pt x="0" y="3"/>
                      </a:lnTo>
                      <a:lnTo>
                        <a:pt x="0" y="405"/>
                      </a:lnTo>
                      <a:lnTo>
                        <a:pt x="8" y="405"/>
                      </a:lnTo>
                      <a:lnTo>
                        <a:pt x="8" y="3"/>
                      </a:lnTo>
                      <a:lnTo>
                        <a:pt x="4" y="0"/>
                      </a:lnTo>
                      <a:lnTo>
                        <a:pt x="8" y="3"/>
                      </a:lnTo>
                      <a:lnTo>
                        <a:pt x="8" y="0"/>
                      </a:lnTo>
                      <a:lnTo>
                        <a:pt x="4" y="0"/>
                      </a:lnTo>
                      <a:lnTo>
                        <a:pt x="0" y="0"/>
                      </a:lnTo>
                      <a:lnTo>
                        <a:pt x="0" y="3"/>
                      </a:lnTo>
                      <a:lnTo>
                        <a:pt x="8" y="7"/>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661" name="Freeform 183"/>
                <p:cNvSpPr>
                  <a:spLocks/>
                </p:cNvSpPr>
                <p:nvPr/>
              </p:nvSpPr>
              <p:spPr bwMode="auto">
                <a:xfrm>
                  <a:off x="1057275" y="2559050"/>
                  <a:ext cx="96838" cy="36513"/>
                </a:xfrm>
                <a:custGeom>
                  <a:avLst/>
                  <a:gdLst>
                    <a:gd name="T0" fmla="*/ 2147483647 w 61"/>
                    <a:gd name="T1" fmla="*/ 2147483647 h 23"/>
                    <a:gd name="T2" fmla="*/ 2147483647 w 61"/>
                    <a:gd name="T3" fmla="*/ 2147483647 h 23"/>
                    <a:gd name="T4" fmla="*/ 2147483647 w 61"/>
                    <a:gd name="T5" fmla="*/ 2147483647 h 23"/>
                    <a:gd name="T6" fmla="*/ 2147483647 w 61"/>
                    <a:gd name="T7" fmla="*/ 0 h 23"/>
                    <a:gd name="T8" fmla="*/ 2147483647 w 61"/>
                    <a:gd name="T9" fmla="*/ 2147483647 h 23"/>
                    <a:gd name="T10" fmla="*/ 0 w 61"/>
                    <a:gd name="T11" fmla="*/ 2147483647 h 23"/>
                    <a:gd name="T12" fmla="*/ 2147483647 w 61"/>
                    <a:gd name="T13" fmla="*/ 2147483647 h 23"/>
                    <a:gd name="T14" fmla="*/ 0 w 61"/>
                    <a:gd name="T15" fmla="*/ 2147483647 h 23"/>
                    <a:gd name="T16" fmla="*/ 0 w 61"/>
                    <a:gd name="T17" fmla="*/ 2147483647 h 23"/>
                    <a:gd name="T18" fmla="*/ 0 w 61"/>
                    <a:gd name="T19" fmla="*/ 2147483647 h 23"/>
                    <a:gd name="T20" fmla="*/ 2147483647 w 61"/>
                    <a:gd name="T21" fmla="*/ 2147483647 h 23"/>
                    <a:gd name="T22" fmla="*/ 2147483647 w 61"/>
                    <a:gd name="T23" fmla="*/ 2147483647 h 2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61"/>
                    <a:gd name="T37" fmla="*/ 0 h 23"/>
                    <a:gd name="T38" fmla="*/ 61 w 61"/>
                    <a:gd name="T39" fmla="*/ 23 h 2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61" h="23">
                      <a:moveTo>
                        <a:pt x="8" y="19"/>
                      </a:moveTo>
                      <a:lnTo>
                        <a:pt x="4" y="23"/>
                      </a:lnTo>
                      <a:lnTo>
                        <a:pt x="61" y="7"/>
                      </a:lnTo>
                      <a:lnTo>
                        <a:pt x="57" y="0"/>
                      </a:lnTo>
                      <a:lnTo>
                        <a:pt x="4" y="15"/>
                      </a:lnTo>
                      <a:lnTo>
                        <a:pt x="0" y="19"/>
                      </a:lnTo>
                      <a:lnTo>
                        <a:pt x="4" y="15"/>
                      </a:lnTo>
                      <a:lnTo>
                        <a:pt x="0" y="15"/>
                      </a:lnTo>
                      <a:lnTo>
                        <a:pt x="0" y="19"/>
                      </a:lnTo>
                      <a:lnTo>
                        <a:pt x="0" y="23"/>
                      </a:lnTo>
                      <a:lnTo>
                        <a:pt x="4" y="23"/>
                      </a:lnTo>
                      <a:lnTo>
                        <a:pt x="8" y="19"/>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662" name="Freeform 184"/>
                <p:cNvSpPr>
                  <a:spLocks/>
                </p:cNvSpPr>
                <p:nvPr/>
              </p:nvSpPr>
              <p:spPr bwMode="auto">
                <a:xfrm>
                  <a:off x="1057275" y="2589213"/>
                  <a:ext cx="12700" cy="612775"/>
                </a:xfrm>
                <a:custGeom>
                  <a:avLst/>
                  <a:gdLst>
                    <a:gd name="T0" fmla="*/ 2147483647 w 8"/>
                    <a:gd name="T1" fmla="*/ 2147483647 h 386"/>
                    <a:gd name="T2" fmla="*/ 2147483647 w 8"/>
                    <a:gd name="T3" fmla="*/ 2147483647 h 386"/>
                    <a:gd name="T4" fmla="*/ 2147483647 w 8"/>
                    <a:gd name="T5" fmla="*/ 0 h 386"/>
                    <a:gd name="T6" fmla="*/ 0 w 8"/>
                    <a:gd name="T7" fmla="*/ 0 h 386"/>
                    <a:gd name="T8" fmla="*/ 0 w 8"/>
                    <a:gd name="T9" fmla="*/ 2147483647 h 386"/>
                    <a:gd name="T10" fmla="*/ 2147483647 w 8"/>
                    <a:gd name="T11" fmla="*/ 2147483647 h 386"/>
                    <a:gd name="T12" fmla="*/ 0 w 8"/>
                    <a:gd name="T13" fmla="*/ 2147483647 h 386"/>
                    <a:gd name="T14" fmla="*/ 0 w 8"/>
                    <a:gd name="T15" fmla="*/ 2147483647 h 386"/>
                    <a:gd name="T16" fmla="*/ 2147483647 w 8"/>
                    <a:gd name="T17" fmla="*/ 2147483647 h 386"/>
                    <a:gd name="T18" fmla="*/ 2147483647 w 8"/>
                    <a:gd name="T19" fmla="*/ 2147483647 h 386"/>
                    <a:gd name="T20" fmla="*/ 2147483647 w 8"/>
                    <a:gd name="T21" fmla="*/ 2147483647 h 386"/>
                    <a:gd name="T22" fmla="*/ 2147483647 w 8"/>
                    <a:gd name="T23" fmla="*/ 2147483647 h 38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386"/>
                    <a:gd name="T38" fmla="*/ 8 w 8"/>
                    <a:gd name="T39" fmla="*/ 386 h 38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386">
                      <a:moveTo>
                        <a:pt x="4" y="378"/>
                      </a:moveTo>
                      <a:lnTo>
                        <a:pt x="8" y="382"/>
                      </a:lnTo>
                      <a:lnTo>
                        <a:pt x="8" y="0"/>
                      </a:lnTo>
                      <a:lnTo>
                        <a:pt x="0" y="0"/>
                      </a:lnTo>
                      <a:lnTo>
                        <a:pt x="0" y="382"/>
                      </a:lnTo>
                      <a:lnTo>
                        <a:pt x="4" y="386"/>
                      </a:lnTo>
                      <a:lnTo>
                        <a:pt x="0" y="382"/>
                      </a:lnTo>
                      <a:lnTo>
                        <a:pt x="0" y="386"/>
                      </a:lnTo>
                      <a:lnTo>
                        <a:pt x="4" y="386"/>
                      </a:lnTo>
                      <a:lnTo>
                        <a:pt x="8" y="386"/>
                      </a:lnTo>
                      <a:lnTo>
                        <a:pt x="8" y="382"/>
                      </a:lnTo>
                      <a:lnTo>
                        <a:pt x="4" y="37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663" name="Freeform 185"/>
                <p:cNvSpPr>
                  <a:spLocks/>
                </p:cNvSpPr>
                <p:nvPr/>
              </p:nvSpPr>
              <p:spPr bwMode="auto">
                <a:xfrm>
                  <a:off x="1063625" y="3189288"/>
                  <a:ext cx="90488" cy="25400"/>
                </a:xfrm>
                <a:custGeom>
                  <a:avLst/>
                  <a:gdLst>
                    <a:gd name="T0" fmla="*/ 2147483647 w 57"/>
                    <a:gd name="T1" fmla="*/ 2147483647 h 16"/>
                    <a:gd name="T2" fmla="*/ 2147483647 w 57"/>
                    <a:gd name="T3" fmla="*/ 2147483647 h 16"/>
                    <a:gd name="T4" fmla="*/ 0 w 57"/>
                    <a:gd name="T5" fmla="*/ 0 h 16"/>
                    <a:gd name="T6" fmla="*/ 0 w 57"/>
                    <a:gd name="T7" fmla="*/ 2147483647 h 16"/>
                    <a:gd name="T8" fmla="*/ 2147483647 w 57"/>
                    <a:gd name="T9" fmla="*/ 2147483647 h 16"/>
                    <a:gd name="T10" fmla="*/ 2147483647 w 57"/>
                    <a:gd name="T11" fmla="*/ 2147483647 h 16"/>
                    <a:gd name="T12" fmla="*/ 2147483647 w 57"/>
                    <a:gd name="T13" fmla="*/ 2147483647 h 16"/>
                    <a:gd name="T14" fmla="*/ 2147483647 w 57"/>
                    <a:gd name="T15" fmla="*/ 2147483647 h 16"/>
                    <a:gd name="T16" fmla="*/ 2147483647 w 57"/>
                    <a:gd name="T17" fmla="*/ 2147483647 h 16"/>
                    <a:gd name="T18" fmla="*/ 2147483647 w 57"/>
                    <a:gd name="T19" fmla="*/ 2147483647 h 16"/>
                    <a:gd name="T20" fmla="*/ 2147483647 w 57"/>
                    <a:gd name="T21" fmla="*/ 2147483647 h 16"/>
                    <a:gd name="T22" fmla="*/ 2147483647 w 57"/>
                    <a:gd name="T23" fmla="*/ 2147483647 h 1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57"/>
                    <a:gd name="T37" fmla="*/ 0 h 16"/>
                    <a:gd name="T38" fmla="*/ 57 w 57"/>
                    <a:gd name="T39" fmla="*/ 16 h 1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57" h="16">
                      <a:moveTo>
                        <a:pt x="49" y="8"/>
                      </a:moveTo>
                      <a:lnTo>
                        <a:pt x="53" y="4"/>
                      </a:lnTo>
                      <a:lnTo>
                        <a:pt x="0" y="0"/>
                      </a:lnTo>
                      <a:lnTo>
                        <a:pt x="0" y="8"/>
                      </a:lnTo>
                      <a:lnTo>
                        <a:pt x="53" y="16"/>
                      </a:lnTo>
                      <a:lnTo>
                        <a:pt x="57" y="8"/>
                      </a:lnTo>
                      <a:lnTo>
                        <a:pt x="53" y="16"/>
                      </a:lnTo>
                      <a:lnTo>
                        <a:pt x="57" y="12"/>
                      </a:lnTo>
                      <a:lnTo>
                        <a:pt x="57" y="8"/>
                      </a:lnTo>
                      <a:lnTo>
                        <a:pt x="53" y="4"/>
                      </a:lnTo>
                      <a:lnTo>
                        <a:pt x="49" y="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664" name="Freeform 186"/>
                <p:cNvSpPr>
                  <a:spLocks/>
                </p:cNvSpPr>
                <p:nvPr/>
              </p:nvSpPr>
              <p:spPr bwMode="auto">
                <a:xfrm>
                  <a:off x="1147763" y="2563813"/>
                  <a:ext cx="225425" cy="638175"/>
                </a:xfrm>
                <a:custGeom>
                  <a:avLst/>
                  <a:gdLst>
                    <a:gd name="T0" fmla="*/ 0 w 142"/>
                    <a:gd name="T1" fmla="*/ 2147483647 h 402"/>
                    <a:gd name="T2" fmla="*/ 0 w 142"/>
                    <a:gd name="T3" fmla="*/ 0 h 402"/>
                    <a:gd name="T4" fmla="*/ 2147483647 w 142"/>
                    <a:gd name="T5" fmla="*/ 2147483647 h 402"/>
                    <a:gd name="T6" fmla="*/ 2147483647 w 142"/>
                    <a:gd name="T7" fmla="*/ 2147483647 h 402"/>
                    <a:gd name="T8" fmla="*/ 0 w 142"/>
                    <a:gd name="T9" fmla="*/ 2147483647 h 402"/>
                    <a:gd name="T10" fmla="*/ 0 w 142"/>
                    <a:gd name="T11" fmla="*/ 2147483647 h 402"/>
                    <a:gd name="T12" fmla="*/ 0 60000 65536"/>
                    <a:gd name="T13" fmla="*/ 0 60000 65536"/>
                    <a:gd name="T14" fmla="*/ 0 60000 65536"/>
                    <a:gd name="T15" fmla="*/ 0 60000 65536"/>
                    <a:gd name="T16" fmla="*/ 0 60000 65536"/>
                    <a:gd name="T17" fmla="*/ 0 60000 65536"/>
                    <a:gd name="T18" fmla="*/ 0 w 142"/>
                    <a:gd name="T19" fmla="*/ 0 h 402"/>
                    <a:gd name="T20" fmla="*/ 142 w 142"/>
                    <a:gd name="T21" fmla="*/ 402 h 402"/>
                  </a:gdLst>
                  <a:ahLst/>
                  <a:cxnLst>
                    <a:cxn ang="T12">
                      <a:pos x="T0" y="T1"/>
                    </a:cxn>
                    <a:cxn ang="T13">
                      <a:pos x="T2" y="T3"/>
                    </a:cxn>
                    <a:cxn ang="T14">
                      <a:pos x="T4" y="T5"/>
                    </a:cxn>
                    <a:cxn ang="T15">
                      <a:pos x="T6" y="T7"/>
                    </a:cxn>
                    <a:cxn ang="T16">
                      <a:pos x="T8" y="T9"/>
                    </a:cxn>
                    <a:cxn ang="T17">
                      <a:pos x="T10" y="T11"/>
                    </a:cxn>
                  </a:cxnLst>
                  <a:rect l="T18" t="T19" r="T20" b="T21"/>
                  <a:pathLst>
                    <a:path w="142" h="402">
                      <a:moveTo>
                        <a:pt x="0" y="402"/>
                      </a:moveTo>
                      <a:lnTo>
                        <a:pt x="0" y="0"/>
                      </a:lnTo>
                      <a:lnTo>
                        <a:pt x="142" y="63"/>
                      </a:lnTo>
                      <a:lnTo>
                        <a:pt x="142" y="355"/>
                      </a:lnTo>
                      <a:lnTo>
                        <a:pt x="0" y="402"/>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665" name="Freeform 187"/>
                <p:cNvSpPr>
                  <a:spLocks/>
                </p:cNvSpPr>
                <p:nvPr/>
              </p:nvSpPr>
              <p:spPr bwMode="auto">
                <a:xfrm>
                  <a:off x="1141413" y="2559050"/>
                  <a:ext cx="12700" cy="642938"/>
                </a:xfrm>
                <a:custGeom>
                  <a:avLst/>
                  <a:gdLst>
                    <a:gd name="T0" fmla="*/ 2147483647 w 8"/>
                    <a:gd name="T1" fmla="*/ 0 h 405"/>
                    <a:gd name="T2" fmla="*/ 0 w 8"/>
                    <a:gd name="T3" fmla="*/ 2147483647 h 405"/>
                    <a:gd name="T4" fmla="*/ 0 w 8"/>
                    <a:gd name="T5" fmla="*/ 2147483647 h 405"/>
                    <a:gd name="T6" fmla="*/ 2147483647 w 8"/>
                    <a:gd name="T7" fmla="*/ 2147483647 h 405"/>
                    <a:gd name="T8" fmla="*/ 2147483647 w 8"/>
                    <a:gd name="T9" fmla="*/ 2147483647 h 405"/>
                    <a:gd name="T10" fmla="*/ 2147483647 w 8"/>
                    <a:gd name="T11" fmla="*/ 2147483647 h 405"/>
                    <a:gd name="T12" fmla="*/ 2147483647 w 8"/>
                    <a:gd name="T13" fmla="*/ 2147483647 h 405"/>
                    <a:gd name="T14" fmla="*/ 2147483647 w 8"/>
                    <a:gd name="T15" fmla="*/ 0 h 405"/>
                    <a:gd name="T16" fmla="*/ 2147483647 w 8"/>
                    <a:gd name="T17" fmla="*/ 0 h 405"/>
                    <a:gd name="T18" fmla="*/ 0 w 8"/>
                    <a:gd name="T19" fmla="*/ 0 h 405"/>
                    <a:gd name="T20" fmla="*/ 0 w 8"/>
                    <a:gd name="T21" fmla="*/ 2147483647 h 405"/>
                    <a:gd name="T22" fmla="*/ 2147483647 w 8"/>
                    <a:gd name="T23" fmla="*/ 0 h 40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405"/>
                    <a:gd name="T38" fmla="*/ 8 w 8"/>
                    <a:gd name="T39" fmla="*/ 405 h 40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405">
                      <a:moveTo>
                        <a:pt x="8" y="0"/>
                      </a:moveTo>
                      <a:lnTo>
                        <a:pt x="0" y="3"/>
                      </a:lnTo>
                      <a:lnTo>
                        <a:pt x="0" y="405"/>
                      </a:lnTo>
                      <a:lnTo>
                        <a:pt x="8" y="405"/>
                      </a:lnTo>
                      <a:lnTo>
                        <a:pt x="8" y="3"/>
                      </a:lnTo>
                      <a:lnTo>
                        <a:pt x="4" y="7"/>
                      </a:lnTo>
                      <a:lnTo>
                        <a:pt x="8" y="3"/>
                      </a:lnTo>
                      <a:lnTo>
                        <a:pt x="8" y="0"/>
                      </a:lnTo>
                      <a:lnTo>
                        <a:pt x="4" y="0"/>
                      </a:lnTo>
                      <a:lnTo>
                        <a:pt x="0" y="0"/>
                      </a:lnTo>
                      <a:lnTo>
                        <a:pt x="0" y="3"/>
                      </a:lnTo>
                      <a:lnTo>
                        <a:pt x="8"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666" name="Freeform 188"/>
                <p:cNvSpPr>
                  <a:spLocks/>
                </p:cNvSpPr>
                <p:nvPr/>
              </p:nvSpPr>
              <p:spPr bwMode="auto">
                <a:xfrm>
                  <a:off x="1147763" y="2559050"/>
                  <a:ext cx="231775" cy="111125"/>
                </a:xfrm>
                <a:custGeom>
                  <a:avLst/>
                  <a:gdLst>
                    <a:gd name="T0" fmla="*/ 2147483647 w 146"/>
                    <a:gd name="T1" fmla="*/ 2147483647 h 70"/>
                    <a:gd name="T2" fmla="*/ 2147483647 w 146"/>
                    <a:gd name="T3" fmla="*/ 2147483647 h 70"/>
                    <a:gd name="T4" fmla="*/ 2147483647 w 146"/>
                    <a:gd name="T5" fmla="*/ 0 h 70"/>
                    <a:gd name="T6" fmla="*/ 0 w 146"/>
                    <a:gd name="T7" fmla="*/ 2147483647 h 70"/>
                    <a:gd name="T8" fmla="*/ 2147483647 w 146"/>
                    <a:gd name="T9" fmla="*/ 2147483647 h 70"/>
                    <a:gd name="T10" fmla="*/ 2147483647 w 146"/>
                    <a:gd name="T11" fmla="*/ 2147483647 h 70"/>
                    <a:gd name="T12" fmla="*/ 2147483647 w 146"/>
                    <a:gd name="T13" fmla="*/ 2147483647 h 70"/>
                    <a:gd name="T14" fmla="*/ 2147483647 w 146"/>
                    <a:gd name="T15" fmla="*/ 2147483647 h 70"/>
                    <a:gd name="T16" fmla="*/ 2147483647 w 146"/>
                    <a:gd name="T17" fmla="*/ 2147483647 h 70"/>
                    <a:gd name="T18" fmla="*/ 2147483647 w 146"/>
                    <a:gd name="T19" fmla="*/ 2147483647 h 70"/>
                    <a:gd name="T20" fmla="*/ 2147483647 w 146"/>
                    <a:gd name="T21" fmla="*/ 2147483647 h 70"/>
                    <a:gd name="T22" fmla="*/ 2147483647 w 146"/>
                    <a:gd name="T23" fmla="*/ 2147483647 h 7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46"/>
                    <a:gd name="T37" fmla="*/ 0 h 70"/>
                    <a:gd name="T38" fmla="*/ 146 w 146"/>
                    <a:gd name="T39" fmla="*/ 70 h 7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46" h="70">
                      <a:moveTo>
                        <a:pt x="146" y="66"/>
                      </a:moveTo>
                      <a:lnTo>
                        <a:pt x="142" y="62"/>
                      </a:lnTo>
                      <a:lnTo>
                        <a:pt x="4" y="0"/>
                      </a:lnTo>
                      <a:lnTo>
                        <a:pt x="0" y="7"/>
                      </a:lnTo>
                      <a:lnTo>
                        <a:pt x="138" y="70"/>
                      </a:lnTo>
                      <a:lnTo>
                        <a:pt x="134" y="66"/>
                      </a:lnTo>
                      <a:lnTo>
                        <a:pt x="138" y="70"/>
                      </a:lnTo>
                      <a:lnTo>
                        <a:pt x="142" y="70"/>
                      </a:lnTo>
                      <a:lnTo>
                        <a:pt x="146" y="66"/>
                      </a:lnTo>
                      <a:lnTo>
                        <a:pt x="146" y="62"/>
                      </a:lnTo>
                      <a:lnTo>
                        <a:pt x="142" y="62"/>
                      </a:lnTo>
                      <a:lnTo>
                        <a:pt x="146" y="66"/>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667" name="Freeform 189"/>
                <p:cNvSpPr>
                  <a:spLocks/>
                </p:cNvSpPr>
                <p:nvPr/>
              </p:nvSpPr>
              <p:spPr bwMode="auto">
                <a:xfrm>
                  <a:off x="1360488" y="2663825"/>
                  <a:ext cx="19050" cy="469900"/>
                </a:xfrm>
                <a:custGeom>
                  <a:avLst/>
                  <a:gdLst>
                    <a:gd name="T0" fmla="*/ 2147483647 w 12"/>
                    <a:gd name="T1" fmla="*/ 2147483647 h 296"/>
                    <a:gd name="T2" fmla="*/ 2147483647 w 12"/>
                    <a:gd name="T3" fmla="*/ 2147483647 h 296"/>
                    <a:gd name="T4" fmla="*/ 2147483647 w 12"/>
                    <a:gd name="T5" fmla="*/ 0 h 296"/>
                    <a:gd name="T6" fmla="*/ 0 w 12"/>
                    <a:gd name="T7" fmla="*/ 0 h 296"/>
                    <a:gd name="T8" fmla="*/ 0 w 12"/>
                    <a:gd name="T9" fmla="*/ 2147483647 h 296"/>
                    <a:gd name="T10" fmla="*/ 2147483647 w 12"/>
                    <a:gd name="T11" fmla="*/ 2147483647 h 296"/>
                    <a:gd name="T12" fmla="*/ 0 w 12"/>
                    <a:gd name="T13" fmla="*/ 2147483647 h 296"/>
                    <a:gd name="T14" fmla="*/ 2147483647 w 12"/>
                    <a:gd name="T15" fmla="*/ 2147483647 h 296"/>
                    <a:gd name="T16" fmla="*/ 2147483647 w 12"/>
                    <a:gd name="T17" fmla="*/ 2147483647 h 296"/>
                    <a:gd name="T18" fmla="*/ 2147483647 w 12"/>
                    <a:gd name="T19" fmla="*/ 2147483647 h 296"/>
                    <a:gd name="T20" fmla="*/ 2147483647 w 12"/>
                    <a:gd name="T21" fmla="*/ 2147483647 h 296"/>
                    <a:gd name="T22" fmla="*/ 2147483647 w 12"/>
                    <a:gd name="T23" fmla="*/ 2147483647 h 29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296"/>
                    <a:gd name="T38" fmla="*/ 12 w 12"/>
                    <a:gd name="T39" fmla="*/ 296 h 29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296">
                      <a:moveTo>
                        <a:pt x="8" y="296"/>
                      </a:moveTo>
                      <a:lnTo>
                        <a:pt x="12" y="292"/>
                      </a:lnTo>
                      <a:lnTo>
                        <a:pt x="12" y="0"/>
                      </a:lnTo>
                      <a:lnTo>
                        <a:pt x="0" y="0"/>
                      </a:lnTo>
                      <a:lnTo>
                        <a:pt x="0" y="292"/>
                      </a:lnTo>
                      <a:lnTo>
                        <a:pt x="4" y="288"/>
                      </a:lnTo>
                      <a:lnTo>
                        <a:pt x="0" y="292"/>
                      </a:lnTo>
                      <a:lnTo>
                        <a:pt x="4" y="296"/>
                      </a:lnTo>
                      <a:lnTo>
                        <a:pt x="8" y="296"/>
                      </a:lnTo>
                      <a:lnTo>
                        <a:pt x="12" y="292"/>
                      </a:lnTo>
                      <a:lnTo>
                        <a:pt x="8" y="296"/>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668" name="Freeform 190"/>
                <p:cNvSpPr>
                  <a:spLocks/>
                </p:cNvSpPr>
                <p:nvPr/>
              </p:nvSpPr>
              <p:spPr bwMode="auto">
                <a:xfrm>
                  <a:off x="1141413" y="3121025"/>
                  <a:ext cx="231775" cy="93663"/>
                </a:xfrm>
                <a:custGeom>
                  <a:avLst/>
                  <a:gdLst>
                    <a:gd name="T0" fmla="*/ 0 w 146"/>
                    <a:gd name="T1" fmla="*/ 2147483647 h 59"/>
                    <a:gd name="T2" fmla="*/ 2147483647 w 146"/>
                    <a:gd name="T3" fmla="*/ 2147483647 h 59"/>
                    <a:gd name="T4" fmla="*/ 2147483647 w 146"/>
                    <a:gd name="T5" fmla="*/ 2147483647 h 59"/>
                    <a:gd name="T6" fmla="*/ 2147483647 w 146"/>
                    <a:gd name="T7" fmla="*/ 0 h 59"/>
                    <a:gd name="T8" fmla="*/ 2147483647 w 146"/>
                    <a:gd name="T9" fmla="*/ 2147483647 h 59"/>
                    <a:gd name="T10" fmla="*/ 2147483647 w 146"/>
                    <a:gd name="T11" fmla="*/ 2147483647 h 59"/>
                    <a:gd name="T12" fmla="*/ 2147483647 w 146"/>
                    <a:gd name="T13" fmla="*/ 2147483647 h 59"/>
                    <a:gd name="T14" fmla="*/ 0 w 146"/>
                    <a:gd name="T15" fmla="*/ 2147483647 h 59"/>
                    <a:gd name="T16" fmla="*/ 0 w 146"/>
                    <a:gd name="T17" fmla="*/ 2147483647 h 59"/>
                    <a:gd name="T18" fmla="*/ 0 w 146"/>
                    <a:gd name="T19" fmla="*/ 2147483647 h 59"/>
                    <a:gd name="T20" fmla="*/ 2147483647 w 146"/>
                    <a:gd name="T21" fmla="*/ 2147483647 h 59"/>
                    <a:gd name="T22" fmla="*/ 0 w 146"/>
                    <a:gd name="T23" fmla="*/ 2147483647 h 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46"/>
                    <a:gd name="T37" fmla="*/ 0 h 59"/>
                    <a:gd name="T38" fmla="*/ 146 w 146"/>
                    <a:gd name="T39" fmla="*/ 59 h 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46" h="59">
                      <a:moveTo>
                        <a:pt x="0" y="51"/>
                      </a:moveTo>
                      <a:lnTo>
                        <a:pt x="4" y="59"/>
                      </a:lnTo>
                      <a:lnTo>
                        <a:pt x="146" y="8"/>
                      </a:lnTo>
                      <a:lnTo>
                        <a:pt x="142" y="0"/>
                      </a:lnTo>
                      <a:lnTo>
                        <a:pt x="4" y="47"/>
                      </a:lnTo>
                      <a:lnTo>
                        <a:pt x="8" y="51"/>
                      </a:lnTo>
                      <a:lnTo>
                        <a:pt x="4" y="47"/>
                      </a:lnTo>
                      <a:lnTo>
                        <a:pt x="0" y="51"/>
                      </a:lnTo>
                      <a:lnTo>
                        <a:pt x="0" y="55"/>
                      </a:lnTo>
                      <a:lnTo>
                        <a:pt x="4" y="59"/>
                      </a:lnTo>
                      <a:lnTo>
                        <a:pt x="0" y="51"/>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669" name="Freeform 191"/>
                <p:cNvSpPr>
                  <a:spLocks/>
                </p:cNvSpPr>
                <p:nvPr/>
              </p:nvSpPr>
              <p:spPr bwMode="auto">
                <a:xfrm>
                  <a:off x="1076325" y="2582863"/>
                  <a:ext cx="52388" cy="606425"/>
                </a:xfrm>
                <a:custGeom>
                  <a:avLst/>
                  <a:gdLst>
                    <a:gd name="T0" fmla="*/ 2147483647 w 33"/>
                    <a:gd name="T1" fmla="*/ 2147483647 h 382"/>
                    <a:gd name="T2" fmla="*/ 2147483647 w 33"/>
                    <a:gd name="T3" fmla="*/ 2147483647 h 382"/>
                    <a:gd name="T4" fmla="*/ 2147483647 w 33"/>
                    <a:gd name="T5" fmla="*/ 2147483647 h 382"/>
                    <a:gd name="T6" fmla="*/ 2147483647 w 33"/>
                    <a:gd name="T7" fmla="*/ 2147483647 h 382"/>
                    <a:gd name="T8" fmla="*/ 2147483647 w 33"/>
                    <a:gd name="T9" fmla="*/ 2147483647 h 382"/>
                    <a:gd name="T10" fmla="*/ 2147483647 w 33"/>
                    <a:gd name="T11" fmla="*/ 2147483647 h 382"/>
                    <a:gd name="T12" fmla="*/ 2147483647 w 33"/>
                    <a:gd name="T13" fmla="*/ 2147483647 h 382"/>
                    <a:gd name="T14" fmla="*/ 2147483647 w 33"/>
                    <a:gd name="T15" fmla="*/ 2147483647 h 382"/>
                    <a:gd name="T16" fmla="*/ 2147483647 w 33"/>
                    <a:gd name="T17" fmla="*/ 2147483647 h 382"/>
                    <a:gd name="T18" fmla="*/ 2147483647 w 33"/>
                    <a:gd name="T19" fmla="*/ 2147483647 h 382"/>
                    <a:gd name="T20" fmla="*/ 2147483647 w 33"/>
                    <a:gd name="T21" fmla="*/ 2147483647 h 382"/>
                    <a:gd name="T22" fmla="*/ 2147483647 w 33"/>
                    <a:gd name="T23" fmla="*/ 0 h 382"/>
                    <a:gd name="T24" fmla="*/ 2147483647 w 33"/>
                    <a:gd name="T25" fmla="*/ 0 h 382"/>
                    <a:gd name="T26" fmla="*/ 2147483647 w 33"/>
                    <a:gd name="T27" fmla="*/ 0 h 382"/>
                    <a:gd name="T28" fmla="*/ 2147483647 w 33"/>
                    <a:gd name="T29" fmla="*/ 2147483647 h 382"/>
                    <a:gd name="T30" fmla="*/ 2147483647 w 33"/>
                    <a:gd name="T31" fmla="*/ 2147483647 h 382"/>
                    <a:gd name="T32" fmla="*/ 0 w 33"/>
                    <a:gd name="T33" fmla="*/ 2147483647 h 382"/>
                    <a:gd name="T34" fmla="*/ 0 w 33"/>
                    <a:gd name="T35" fmla="*/ 2147483647 h 382"/>
                    <a:gd name="T36" fmla="*/ 0 w 33"/>
                    <a:gd name="T37" fmla="*/ 2147483647 h 382"/>
                    <a:gd name="T38" fmla="*/ 0 w 33"/>
                    <a:gd name="T39" fmla="*/ 2147483647 h 382"/>
                    <a:gd name="T40" fmla="*/ 0 w 33"/>
                    <a:gd name="T41" fmla="*/ 2147483647 h 382"/>
                    <a:gd name="T42" fmla="*/ 2147483647 w 33"/>
                    <a:gd name="T43" fmla="*/ 2147483647 h 382"/>
                    <a:gd name="T44" fmla="*/ 2147483647 w 33"/>
                    <a:gd name="T45" fmla="*/ 2147483647 h 382"/>
                    <a:gd name="T46" fmla="*/ 2147483647 w 33"/>
                    <a:gd name="T47" fmla="*/ 2147483647 h 382"/>
                    <a:gd name="T48" fmla="*/ 2147483647 w 33"/>
                    <a:gd name="T49" fmla="*/ 2147483647 h 38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3"/>
                    <a:gd name="T76" fmla="*/ 0 h 382"/>
                    <a:gd name="T77" fmla="*/ 33 w 33"/>
                    <a:gd name="T78" fmla="*/ 382 h 38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3" h="382">
                      <a:moveTo>
                        <a:pt x="16" y="382"/>
                      </a:moveTo>
                      <a:lnTo>
                        <a:pt x="16" y="382"/>
                      </a:lnTo>
                      <a:lnTo>
                        <a:pt x="21" y="378"/>
                      </a:lnTo>
                      <a:lnTo>
                        <a:pt x="25" y="374"/>
                      </a:lnTo>
                      <a:lnTo>
                        <a:pt x="29" y="370"/>
                      </a:lnTo>
                      <a:lnTo>
                        <a:pt x="33" y="366"/>
                      </a:lnTo>
                      <a:lnTo>
                        <a:pt x="33" y="16"/>
                      </a:lnTo>
                      <a:lnTo>
                        <a:pt x="29" y="12"/>
                      </a:lnTo>
                      <a:lnTo>
                        <a:pt x="25" y="8"/>
                      </a:lnTo>
                      <a:lnTo>
                        <a:pt x="21" y="4"/>
                      </a:lnTo>
                      <a:lnTo>
                        <a:pt x="16" y="0"/>
                      </a:lnTo>
                      <a:lnTo>
                        <a:pt x="8" y="4"/>
                      </a:lnTo>
                      <a:lnTo>
                        <a:pt x="4" y="8"/>
                      </a:lnTo>
                      <a:lnTo>
                        <a:pt x="0" y="12"/>
                      </a:lnTo>
                      <a:lnTo>
                        <a:pt x="0" y="16"/>
                      </a:lnTo>
                      <a:lnTo>
                        <a:pt x="0" y="366"/>
                      </a:lnTo>
                      <a:lnTo>
                        <a:pt x="0" y="370"/>
                      </a:lnTo>
                      <a:lnTo>
                        <a:pt x="4" y="374"/>
                      </a:lnTo>
                      <a:lnTo>
                        <a:pt x="8" y="378"/>
                      </a:lnTo>
                      <a:lnTo>
                        <a:pt x="16" y="382"/>
                      </a:lnTo>
                      <a:close/>
                    </a:path>
                  </a:pathLst>
                </a:custGeom>
                <a:solidFill>
                  <a:srgbClr val="666666"/>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670" name="Freeform 192"/>
                <p:cNvSpPr>
                  <a:spLocks/>
                </p:cNvSpPr>
                <p:nvPr/>
              </p:nvSpPr>
              <p:spPr bwMode="auto">
                <a:xfrm>
                  <a:off x="1076325" y="2582863"/>
                  <a:ext cx="52388" cy="606425"/>
                </a:xfrm>
                <a:custGeom>
                  <a:avLst/>
                  <a:gdLst>
                    <a:gd name="T0" fmla="*/ 2147483647 w 33"/>
                    <a:gd name="T1" fmla="*/ 2147483647 h 382"/>
                    <a:gd name="T2" fmla="*/ 2147483647 w 33"/>
                    <a:gd name="T3" fmla="*/ 2147483647 h 382"/>
                    <a:gd name="T4" fmla="*/ 2147483647 w 33"/>
                    <a:gd name="T5" fmla="*/ 2147483647 h 382"/>
                    <a:gd name="T6" fmla="*/ 2147483647 w 33"/>
                    <a:gd name="T7" fmla="*/ 2147483647 h 382"/>
                    <a:gd name="T8" fmla="*/ 2147483647 w 33"/>
                    <a:gd name="T9" fmla="*/ 2147483647 h 382"/>
                    <a:gd name="T10" fmla="*/ 2147483647 w 33"/>
                    <a:gd name="T11" fmla="*/ 2147483647 h 382"/>
                    <a:gd name="T12" fmla="*/ 2147483647 w 33"/>
                    <a:gd name="T13" fmla="*/ 2147483647 h 382"/>
                    <a:gd name="T14" fmla="*/ 2147483647 w 33"/>
                    <a:gd name="T15" fmla="*/ 2147483647 h 382"/>
                    <a:gd name="T16" fmla="*/ 2147483647 w 33"/>
                    <a:gd name="T17" fmla="*/ 2147483647 h 382"/>
                    <a:gd name="T18" fmla="*/ 2147483647 w 33"/>
                    <a:gd name="T19" fmla="*/ 2147483647 h 382"/>
                    <a:gd name="T20" fmla="*/ 2147483647 w 33"/>
                    <a:gd name="T21" fmla="*/ 2147483647 h 382"/>
                    <a:gd name="T22" fmla="*/ 2147483647 w 33"/>
                    <a:gd name="T23" fmla="*/ 0 h 382"/>
                    <a:gd name="T24" fmla="*/ 2147483647 w 33"/>
                    <a:gd name="T25" fmla="*/ 0 h 382"/>
                    <a:gd name="T26" fmla="*/ 2147483647 w 33"/>
                    <a:gd name="T27" fmla="*/ 0 h 382"/>
                    <a:gd name="T28" fmla="*/ 2147483647 w 33"/>
                    <a:gd name="T29" fmla="*/ 2147483647 h 382"/>
                    <a:gd name="T30" fmla="*/ 2147483647 w 33"/>
                    <a:gd name="T31" fmla="*/ 2147483647 h 382"/>
                    <a:gd name="T32" fmla="*/ 0 w 33"/>
                    <a:gd name="T33" fmla="*/ 2147483647 h 382"/>
                    <a:gd name="T34" fmla="*/ 0 w 33"/>
                    <a:gd name="T35" fmla="*/ 2147483647 h 382"/>
                    <a:gd name="T36" fmla="*/ 0 w 33"/>
                    <a:gd name="T37" fmla="*/ 2147483647 h 382"/>
                    <a:gd name="T38" fmla="*/ 0 w 33"/>
                    <a:gd name="T39" fmla="*/ 2147483647 h 382"/>
                    <a:gd name="T40" fmla="*/ 0 w 33"/>
                    <a:gd name="T41" fmla="*/ 2147483647 h 382"/>
                    <a:gd name="T42" fmla="*/ 2147483647 w 33"/>
                    <a:gd name="T43" fmla="*/ 2147483647 h 382"/>
                    <a:gd name="T44" fmla="*/ 2147483647 w 33"/>
                    <a:gd name="T45" fmla="*/ 2147483647 h 382"/>
                    <a:gd name="T46" fmla="*/ 2147483647 w 33"/>
                    <a:gd name="T47" fmla="*/ 2147483647 h 382"/>
                    <a:gd name="T48" fmla="*/ 2147483647 w 33"/>
                    <a:gd name="T49" fmla="*/ 2147483647 h 38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3"/>
                    <a:gd name="T76" fmla="*/ 0 h 382"/>
                    <a:gd name="T77" fmla="*/ 33 w 33"/>
                    <a:gd name="T78" fmla="*/ 382 h 38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3" h="382">
                      <a:moveTo>
                        <a:pt x="16" y="382"/>
                      </a:moveTo>
                      <a:lnTo>
                        <a:pt x="16" y="382"/>
                      </a:lnTo>
                      <a:lnTo>
                        <a:pt x="21" y="378"/>
                      </a:lnTo>
                      <a:lnTo>
                        <a:pt x="25" y="374"/>
                      </a:lnTo>
                      <a:lnTo>
                        <a:pt x="29" y="370"/>
                      </a:lnTo>
                      <a:lnTo>
                        <a:pt x="33" y="366"/>
                      </a:lnTo>
                      <a:lnTo>
                        <a:pt x="33" y="16"/>
                      </a:lnTo>
                      <a:lnTo>
                        <a:pt x="29" y="12"/>
                      </a:lnTo>
                      <a:lnTo>
                        <a:pt x="25" y="8"/>
                      </a:lnTo>
                      <a:lnTo>
                        <a:pt x="21" y="4"/>
                      </a:lnTo>
                      <a:lnTo>
                        <a:pt x="16" y="0"/>
                      </a:lnTo>
                      <a:lnTo>
                        <a:pt x="8" y="4"/>
                      </a:lnTo>
                      <a:lnTo>
                        <a:pt x="4" y="8"/>
                      </a:lnTo>
                      <a:lnTo>
                        <a:pt x="0" y="12"/>
                      </a:lnTo>
                      <a:lnTo>
                        <a:pt x="0" y="16"/>
                      </a:lnTo>
                      <a:lnTo>
                        <a:pt x="0" y="366"/>
                      </a:lnTo>
                      <a:lnTo>
                        <a:pt x="0" y="370"/>
                      </a:lnTo>
                      <a:lnTo>
                        <a:pt x="4" y="374"/>
                      </a:lnTo>
                      <a:lnTo>
                        <a:pt x="8" y="378"/>
                      </a:lnTo>
                      <a:lnTo>
                        <a:pt x="16" y="382"/>
                      </a:lnTo>
                    </a:path>
                  </a:pathLst>
                </a:custGeom>
                <a:noFill/>
                <a:ln w="0">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56671" name="Line 193"/>
                <p:cNvSpPr>
                  <a:spLocks noChangeShapeType="1"/>
                </p:cNvSpPr>
                <p:nvPr/>
              </p:nvSpPr>
              <p:spPr bwMode="auto">
                <a:xfrm>
                  <a:off x="1076325" y="2708275"/>
                  <a:ext cx="52388" cy="1588"/>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6672" name="Line 194"/>
                <p:cNvSpPr>
                  <a:spLocks noChangeShapeType="1"/>
                </p:cNvSpPr>
                <p:nvPr/>
              </p:nvSpPr>
              <p:spPr bwMode="auto">
                <a:xfrm flipV="1">
                  <a:off x="1076325" y="2944813"/>
                  <a:ext cx="52388" cy="635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6673" name="Line 195"/>
                <p:cNvSpPr>
                  <a:spLocks noChangeShapeType="1"/>
                </p:cNvSpPr>
                <p:nvPr/>
              </p:nvSpPr>
              <p:spPr bwMode="auto">
                <a:xfrm flipV="1">
                  <a:off x="1154113" y="3114675"/>
                  <a:ext cx="212725" cy="61913"/>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6674" name="Freeform 196"/>
                <p:cNvSpPr>
                  <a:spLocks/>
                </p:cNvSpPr>
                <p:nvPr/>
              </p:nvSpPr>
              <p:spPr bwMode="auto">
                <a:xfrm>
                  <a:off x="1147763" y="3133725"/>
                  <a:ext cx="206375" cy="93663"/>
                </a:xfrm>
                <a:custGeom>
                  <a:avLst/>
                  <a:gdLst>
                    <a:gd name="T0" fmla="*/ 0 w 130"/>
                    <a:gd name="T1" fmla="*/ 2147483647 h 59"/>
                    <a:gd name="T2" fmla="*/ 0 w 130"/>
                    <a:gd name="T3" fmla="*/ 2147483647 h 59"/>
                    <a:gd name="T4" fmla="*/ 2147483647 w 130"/>
                    <a:gd name="T5" fmla="*/ 2147483647 h 59"/>
                    <a:gd name="T6" fmla="*/ 2147483647 w 130"/>
                    <a:gd name="T7" fmla="*/ 0 h 59"/>
                    <a:gd name="T8" fmla="*/ 0 w 130"/>
                    <a:gd name="T9" fmla="*/ 2147483647 h 59"/>
                    <a:gd name="T10" fmla="*/ 0 w 130"/>
                    <a:gd name="T11" fmla="*/ 2147483647 h 59"/>
                    <a:gd name="T12" fmla="*/ 0 60000 65536"/>
                    <a:gd name="T13" fmla="*/ 0 60000 65536"/>
                    <a:gd name="T14" fmla="*/ 0 60000 65536"/>
                    <a:gd name="T15" fmla="*/ 0 60000 65536"/>
                    <a:gd name="T16" fmla="*/ 0 60000 65536"/>
                    <a:gd name="T17" fmla="*/ 0 60000 65536"/>
                    <a:gd name="T18" fmla="*/ 0 w 130"/>
                    <a:gd name="T19" fmla="*/ 0 h 59"/>
                    <a:gd name="T20" fmla="*/ 130 w 130"/>
                    <a:gd name="T21" fmla="*/ 59 h 59"/>
                  </a:gdLst>
                  <a:ahLst/>
                  <a:cxnLst>
                    <a:cxn ang="T12">
                      <a:pos x="T0" y="T1"/>
                    </a:cxn>
                    <a:cxn ang="T13">
                      <a:pos x="T2" y="T3"/>
                    </a:cxn>
                    <a:cxn ang="T14">
                      <a:pos x="T4" y="T5"/>
                    </a:cxn>
                    <a:cxn ang="T15">
                      <a:pos x="T6" y="T7"/>
                    </a:cxn>
                    <a:cxn ang="T16">
                      <a:pos x="T8" y="T9"/>
                    </a:cxn>
                    <a:cxn ang="T17">
                      <a:pos x="T10" y="T11"/>
                    </a:cxn>
                  </a:cxnLst>
                  <a:rect l="T18" t="T19" r="T20" b="T21"/>
                  <a:pathLst>
                    <a:path w="130" h="59">
                      <a:moveTo>
                        <a:pt x="0" y="43"/>
                      </a:moveTo>
                      <a:lnTo>
                        <a:pt x="0" y="59"/>
                      </a:lnTo>
                      <a:lnTo>
                        <a:pt x="130" y="7"/>
                      </a:lnTo>
                      <a:lnTo>
                        <a:pt x="130" y="0"/>
                      </a:lnTo>
                      <a:lnTo>
                        <a:pt x="0" y="43"/>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675" name="Freeform 197"/>
                <p:cNvSpPr>
                  <a:spLocks/>
                </p:cNvSpPr>
                <p:nvPr/>
              </p:nvSpPr>
              <p:spPr bwMode="auto">
                <a:xfrm>
                  <a:off x="1141413" y="3201988"/>
                  <a:ext cx="19050" cy="30163"/>
                </a:xfrm>
                <a:custGeom>
                  <a:avLst/>
                  <a:gdLst>
                    <a:gd name="T0" fmla="*/ 2147483647 w 12"/>
                    <a:gd name="T1" fmla="*/ 2147483647 h 19"/>
                    <a:gd name="T2" fmla="*/ 2147483647 w 12"/>
                    <a:gd name="T3" fmla="*/ 2147483647 h 19"/>
                    <a:gd name="T4" fmla="*/ 2147483647 w 12"/>
                    <a:gd name="T5" fmla="*/ 0 h 19"/>
                    <a:gd name="T6" fmla="*/ 0 w 12"/>
                    <a:gd name="T7" fmla="*/ 0 h 19"/>
                    <a:gd name="T8" fmla="*/ 0 w 12"/>
                    <a:gd name="T9" fmla="*/ 2147483647 h 19"/>
                    <a:gd name="T10" fmla="*/ 2147483647 w 12"/>
                    <a:gd name="T11" fmla="*/ 2147483647 h 19"/>
                    <a:gd name="T12" fmla="*/ 0 w 12"/>
                    <a:gd name="T13" fmla="*/ 2147483647 h 19"/>
                    <a:gd name="T14" fmla="*/ 2147483647 w 12"/>
                    <a:gd name="T15" fmla="*/ 2147483647 h 19"/>
                    <a:gd name="T16" fmla="*/ 2147483647 w 12"/>
                    <a:gd name="T17" fmla="*/ 2147483647 h 19"/>
                    <a:gd name="T18" fmla="*/ 2147483647 w 12"/>
                    <a:gd name="T19" fmla="*/ 2147483647 h 19"/>
                    <a:gd name="T20" fmla="*/ 2147483647 w 12"/>
                    <a:gd name="T21" fmla="*/ 2147483647 h 19"/>
                    <a:gd name="T22" fmla="*/ 2147483647 w 12"/>
                    <a:gd name="T23" fmla="*/ 2147483647 h 1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19"/>
                    <a:gd name="T38" fmla="*/ 12 w 12"/>
                    <a:gd name="T39" fmla="*/ 19 h 1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19">
                      <a:moveTo>
                        <a:pt x="4" y="8"/>
                      </a:moveTo>
                      <a:lnTo>
                        <a:pt x="12" y="16"/>
                      </a:lnTo>
                      <a:lnTo>
                        <a:pt x="12" y="0"/>
                      </a:lnTo>
                      <a:lnTo>
                        <a:pt x="0" y="0"/>
                      </a:lnTo>
                      <a:lnTo>
                        <a:pt x="0" y="16"/>
                      </a:lnTo>
                      <a:lnTo>
                        <a:pt x="8" y="19"/>
                      </a:lnTo>
                      <a:lnTo>
                        <a:pt x="0" y="16"/>
                      </a:lnTo>
                      <a:lnTo>
                        <a:pt x="4" y="16"/>
                      </a:lnTo>
                      <a:lnTo>
                        <a:pt x="4" y="19"/>
                      </a:lnTo>
                      <a:lnTo>
                        <a:pt x="8" y="16"/>
                      </a:lnTo>
                      <a:lnTo>
                        <a:pt x="12" y="16"/>
                      </a:lnTo>
                      <a:lnTo>
                        <a:pt x="4" y="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676" name="Freeform 198"/>
                <p:cNvSpPr>
                  <a:spLocks/>
                </p:cNvSpPr>
                <p:nvPr/>
              </p:nvSpPr>
              <p:spPr bwMode="auto">
                <a:xfrm>
                  <a:off x="1147763" y="3138488"/>
                  <a:ext cx="212725" cy="93663"/>
                </a:xfrm>
                <a:custGeom>
                  <a:avLst/>
                  <a:gdLst>
                    <a:gd name="T0" fmla="*/ 2147483647 w 134"/>
                    <a:gd name="T1" fmla="*/ 2147483647 h 59"/>
                    <a:gd name="T2" fmla="*/ 2147483647 w 134"/>
                    <a:gd name="T3" fmla="*/ 0 h 59"/>
                    <a:gd name="T4" fmla="*/ 0 w 134"/>
                    <a:gd name="T5" fmla="*/ 2147483647 h 59"/>
                    <a:gd name="T6" fmla="*/ 2147483647 w 134"/>
                    <a:gd name="T7" fmla="*/ 2147483647 h 59"/>
                    <a:gd name="T8" fmla="*/ 2147483647 w 134"/>
                    <a:gd name="T9" fmla="*/ 2147483647 h 59"/>
                    <a:gd name="T10" fmla="*/ 2147483647 w 134"/>
                    <a:gd name="T11" fmla="*/ 2147483647 h 59"/>
                    <a:gd name="T12" fmla="*/ 2147483647 w 134"/>
                    <a:gd name="T13" fmla="*/ 2147483647 h 59"/>
                    <a:gd name="T14" fmla="*/ 2147483647 w 134"/>
                    <a:gd name="T15" fmla="*/ 2147483647 h 59"/>
                    <a:gd name="T16" fmla="*/ 2147483647 w 134"/>
                    <a:gd name="T17" fmla="*/ 0 h 59"/>
                    <a:gd name="T18" fmla="*/ 2147483647 w 134"/>
                    <a:gd name="T19" fmla="*/ 0 h 59"/>
                    <a:gd name="T20" fmla="*/ 2147483647 w 134"/>
                    <a:gd name="T21" fmla="*/ 0 h 59"/>
                    <a:gd name="T22" fmla="*/ 2147483647 w 134"/>
                    <a:gd name="T23" fmla="*/ 2147483647 h 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34"/>
                    <a:gd name="T37" fmla="*/ 0 h 59"/>
                    <a:gd name="T38" fmla="*/ 134 w 134"/>
                    <a:gd name="T39" fmla="*/ 59 h 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34" h="59">
                      <a:moveTo>
                        <a:pt x="126" y="4"/>
                      </a:moveTo>
                      <a:lnTo>
                        <a:pt x="130" y="0"/>
                      </a:lnTo>
                      <a:lnTo>
                        <a:pt x="0" y="48"/>
                      </a:lnTo>
                      <a:lnTo>
                        <a:pt x="4" y="59"/>
                      </a:lnTo>
                      <a:lnTo>
                        <a:pt x="134" y="8"/>
                      </a:lnTo>
                      <a:lnTo>
                        <a:pt x="134" y="4"/>
                      </a:lnTo>
                      <a:lnTo>
                        <a:pt x="134" y="8"/>
                      </a:lnTo>
                      <a:lnTo>
                        <a:pt x="134" y="4"/>
                      </a:lnTo>
                      <a:lnTo>
                        <a:pt x="134" y="0"/>
                      </a:lnTo>
                      <a:lnTo>
                        <a:pt x="130" y="0"/>
                      </a:lnTo>
                      <a:lnTo>
                        <a:pt x="126" y="4"/>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677" name="Freeform 199"/>
                <p:cNvSpPr>
                  <a:spLocks/>
                </p:cNvSpPr>
                <p:nvPr/>
              </p:nvSpPr>
              <p:spPr bwMode="auto">
                <a:xfrm>
                  <a:off x="1347788" y="3127375"/>
                  <a:ext cx="12700" cy="17463"/>
                </a:xfrm>
                <a:custGeom>
                  <a:avLst/>
                  <a:gdLst>
                    <a:gd name="T0" fmla="*/ 2147483647 w 8"/>
                    <a:gd name="T1" fmla="*/ 2147483647 h 11"/>
                    <a:gd name="T2" fmla="*/ 0 w 8"/>
                    <a:gd name="T3" fmla="*/ 2147483647 h 11"/>
                    <a:gd name="T4" fmla="*/ 0 w 8"/>
                    <a:gd name="T5" fmla="*/ 2147483647 h 11"/>
                    <a:gd name="T6" fmla="*/ 2147483647 w 8"/>
                    <a:gd name="T7" fmla="*/ 2147483647 h 11"/>
                    <a:gd name="T8" fmla="*/ 2147483647 w 8"/>
                    <a:gd name="T9" fmla="*/ 2147483647 h 11"/>
                    <a:gd name="T10" fmla="*/ 2147483647 w 8"/>
                    <a:gd name="T11" fmla="*/ 0 h 11"/>
                    <a:gd name="T12" fmla="*/ 2147483647 w 8"/>
                    <a:gd name="T13" fmla="*/ 2147483647 h 11"/>
                    <a:gd name="T14" fmla="*/ 2147483647 w 8"/>
                    <a:gd name="T15" fmla="*/ 2147483647 h 11"/>
                    <a:gd name="T16" fmla="*/ 2147483647 w 8"/>
                    <a:gd name="T17" fmla="*/ 0 h 11"/>
                    <a:gd name="T18" fmla="*/ 0 w 8"/>
                    <a:gd name="T19" fmla="*/ 2147483647 h 11"/>
                    <a:gd name="T20" fmla="*/ 0 w 8"/>
                    <a:gd name="T21" fmla="*/ 2147483647 h 11"/>
                    <a:gd name="T22" fmla="*/ 2147483647 w 8"/>
                    <a:gd name="T23" fmla="*/ 2147483647 h 1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11"/>
                    <a:gd name="T38" fmla="*/ 8 w 8"/>
                    <a:gd name="T39" fmla="*/ 11 h 1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11">
                      <a:moveTo>
                        <a:pt x="8" y="11"/>
                      </a:moveTo>
                      <a:lnTo>
                        <a:pt x="0" y="4"/>
                      </a:lnTo>
                      <a:lnTo>
                        <a:pt x="0" y="11"/>
                      </a:lnTo>
                      <a:lnTo>
                        <a:pt x="8" y="11"/>
                      </a:lnTo>
                      <a:lnTo>
                        <a:pt x="8" y="4"/>
                      </a:lnTo>
                      <a:lnTo>
                        <a:pt x="4" y="0"/>
                      </a:lnTo>
                      <a:lnTo>
                        <a:pt x="8" y="4"/>
                      </a:lnTo>
                      <a:lnTo>
                        <a:pt x="4" y="0"/>
                      </a:lnTo>
                      <a:lnTo>
                        <a:pt x="0" y="4"/>
                      </a:lnTo>
                      <a:lnTo>
                        <a:pt x="8" y="11"/>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678" name="Freeform 200"/>
                <p:cNvSpPr>
                  <a:spLocks/>
                </p:cNvSpPr>
                <p:nvPr/>
              </p:nvSpPr>
              <p:spPr bwMode="auto">
                <a:xfrm>
                  <a:off x="1141413" y="3127375"/>
                  <a:ext cx="219075" cy="80963"/>
                </a:xfrm>
                <a:custGeom>
                  <a:avLst/>
                  <a:gdLst>
                    <a:gd name="T0" fmla="*/ 2147483647 w 138"/>
                    <a:gd name="T1" fmla="*/ 2147483647 h 51"/>
                    <a:gd name="T2" fmla="*/ 2147483647 w 138"/>
                    <a:gd name="T3" fmla="*/ 2147483647 h 51"/>
                    <a:gd name="T4" fmla="*/ 2147483647 w 138"/>
                    <a:gd name="T5" fmla="*/ 2147483647 h 51"/>
                    <a:gd name="T6" fmla="*/ 2147483647 w 138"/>
                    <a:gd name="T7" fmla="*/ 0 h 51"/>
                    <a:gd name="T8" fmla="*/ 2147483647 w 138"/>
                    <a:gd name="T9" fmla="*/ 2147483647 h 51"/>
                    <a:gd name="T10" fmla="*/ 0 w 138"/>
                    <a:gd name="T11" fmla="*/ 2147483647 h 51"/>
                    <a:gd name="T12" fmla="*/ 2147483647 w 138"/>
                    <a:gd name="T13" fmla="*/ 2147483647 h 51"/>
                    <a:gd name="T14" fmla="*/ 0 w 138"/>
                    <a:gd name="T15" fmla="*/ 2147483647 h 51"/>
                    <a:gd name="T16" fmla="*/ 0 w 138"/>
                    <a:gd name="T17" fmla="*/ 2147483647 h 51"/>
                    <a:gd name="T18" fmla="*/ 2147483647 w 138"/>
                    <a:gd name="T19" fmla="*/ 2147483647 h 51"/>
                    <a:gd name="T20" fmla="*/ 2147483647 w 138"/>
                    <a:gd name="T21" fmla="*/ 2147483647 h 51"/>
                    <a:gd name="T22" fmla="*/ 2147483647 w 138"/>
                    <a:gd name="T23" fmla="*/ 2147483647 h 5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38"/>
                    <a:gd name="T37" fmla="*/ 0 h 51"/>
                    <a:gd name="T38" fmla="*/ 138 w 138"/>
                    <a:gd name="T39" fmla="*/ 51 h 5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38" h="51">
                      <a:moveTo>
                        <a:pt x="12" y="47"/>
                      </a:moveTo>
                      <a:lnTo>
                        <a:pt x="8" y="51"/>
                      </a:lnTo>
                      <a:lnTo>
                        <a:pt x="138" y="11"/>
                      </a:lnTo>
                      <a:lnTo>
                        <a:pt x="134" y="0"/>
                      </a:lnTo>
                      <a:lnTo>
                        <a:pt x="4" y="43"/>
                      </a:lnTo>
                      <a:lnTo>
                        <a:pt x="0" y="47"/>
                      </a:lnTo>
                      <a:lnTo>
                        <a:pt x="4" y="43"/>
                      </a:lnTo>
                      <a:lnTo>
                        <a:pt x="0" y="47"/>
                      </a:lnTo>
                      <a:lnTo>
                        <a:pt x="4" y="51"/>
                      </a:lnTo>
                      <a:lnTo>
                        <a:pt x="8" y="51"/>
                      </a:lnTo>
                      <a:lnTo>
                        <a:pt x="12" y="47"/>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679" name="Freeform 201"/>
                <p:cNvSpPr>
                  <a:spLocks/>
                </p:cNvSpPr>
                <p:nvPr/>
              </p:nvSpPr>
              <p:spPr bwMode="auto">
                <a:xfrm>
                  <a:off x="1006475" y="3189288"/>
                  <a:ext cx="50800" cy="38100"/>
                </a:xfrm>
                <a:custGeom>
                  <a:avLst/>
                  <a:gdLst>
                    <a:gd name="T0" fmla="*/ 0 w 32"/>
                    <a:gd name="T1" fmla="*/ 2147483647 h 24"/>
                    <a:gd name="T2" fmla="*/ 2147483647 w 32"/>
                    <a:gd name="T3" fmla="*/ 2147483647 h 24"/>
                    <a:gd name="T4" fmla="*/ 2147483647 w 32"/>
                    <a:gd name="T5" fmla="*/ 2147483647 h 24"/>
                    <a:gd name="T6" fmla="*/ 2147483647 w 32"/>
                    <a:gd name="T7" fmla="*/ 2147483647 h 24"/>
                    <a:gd name="T8" fmla="*/ 2147483647 w 32"/>
                    <a:gd name="T9" fmla="*/ 2147483647 h 24"/>
                    <a:gd name="T10" fmla="*/ 2147483647 w 32"/>
                    <a:gd name="T11" fmla="*/ 2147483647 h 24"/>
                    <a:gd name="T12" fmla="*/ 2147483647 w 32"/>
                    <a:gd name="T13" fmla="*/ 2147483647 h 24"/>
                    <a:gd name="T14" fmla="*/ 2147483647 w 32"/>
                    <a:gd name="T15" fmla="*/ 2147483647 h 24"/>
                    <a:gd name="T16" fmla="*/ 2147483647 w 32"/>
                    <a:gd name="T17" fmla="*/ 2147483647 h 24"/>
                    <a:gd name="T18" fmla="*/ 2147483647 w 32"/>
                    <a:gd name="T19" fmla="*/ 2147483647 h 24"/>
                    <a:gd name="T20" fmla="*/ 2147483647 w 32"/>
                    <a:gd name="T21" fmla="*/ 2147483647 h 24"/>
                    <a:gd name="T22" fmla="*/ 2147483647 w 32"/>
                    <a:gd name="T23" fmla="*/ 2147483647 h 24"/>
                    <a:gd name="T24" fmla="*/ 2147483647 w 32"/>
                    <a:gd name="T25" fmla="*/ 2147483647 h 24"/>
                    <a:gd name="T26" fmla="*/ 2147483647 w 32"/>
                    <a:gd name="T27" fmla="*/ 2147483647 h 24"/>
                    <a:gd name="T28" fmla="*/ 2147483647 w 32"/>
                    <a:gd name="T29" fmla="*/ 2147483647 h 24"/>
                    <a:gd name="T30" fmla="*/ 2147483647 w 32"/>
                    <a:gd name="T31" fmla="*/ 2147483647 h 24"/>
                    <a:gd name="T32" fmla="*/ 2147483647 w 32"/>
                    <a:gd name="T33" fmla="*/ 0 h 24"/>
                    <a:gd name="T34" fmla="*/ 2147483647 w 32"/>
                    <a:gd name="T35" fmla="*/ 0 h 24"/>
                    <a:gd name="T36" fmla="*/ 0 w 32"/>
                    <a:gd name="T37" fmla="*/ 2147483647 h 2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2"/>
                    <a:gd name="T58" fmla="*/ 0 h 24"/>
                    <a:gd name="T59" fmla="*/ 32 w 32"/>
                    <a:gd name="T60" fmla="*/ 24 h 2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2" h="24">
                      <a:moveTo>
                        <a:pt x="0" y="8"/>
                      </a:moveTo>
                      <a:lnTo>
                        <a:pt x="4" y="8"/>
                      </a:lnTo>
                      <a:lnTo>
                        <a:pt x="4" y="12"/>
                      </a:lnTo>
                      <a:lnTo>
                        <a:pt x="8" y="16"/>
                      </a:lnTo>
                      <a:lnTo>
                        <a:pt x="12" y="16"/>
                      </a:lnTo>
                      <a:lnTo>
                        <a:pt x="20" y="20"/>
                      </a:lnTo>
                      <a:lnTo>
                        <a:pt x="28" y="24"/>
                      </a:lnTo>
                      <a:lnTo>
                        <a:pt x="32" y="16"/>
                      </a:lnTo>
                      <a:lnTo>
                        <a:pt x="24" y="12"/>
                      </a:lnTo>
                      <a:lnTo>
                        <a:pt x="16" y="8"/>
                      </a:lnTo>
                      <a:lnTo>
                        <a:pt x="12" y="8"/>
                      </a:lnTo>
                      <a:lnTo>
                        <a:pt x="12" y="4"/>
                      </a:lnTo>
                      <a:lnTo>
                        <a:pt x="8" y="4"/>
                      </a:lnTo>
                      <a:lnTo>
                        <a:pt x="8" y="0"/>
                      </a:lnTo>
                      <a:lnTo>
                        <a:pt x="4" y="0"/>
                      </a:lnTo>
                      <a:lnTo>
                        <a:pt x="0" y="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680" name="Freeform 202"/>
                <p:cNvSpPr>
                  <a:spLocks/>
                </p:cNvSpPr>
                <p:nvPr/>
              </p:nvSpPr>
              <p:spPr bwMode="auto">
                <a:xfrm>
                  <a:off x="1089025" y="2601913"/>
                  <a:ext cx="26988" cy="25400"/>
                </a:xfrm>
                <a:custGeom>
                  <a:avLst/>
                  <a:gdLst>
                    <a:gd name="T0" fmla="*/ 2147483647 w 17"/>
                    <a:gd name="T1" fmla="*/ 0 h 16"/>
                    <a:gd name="T2" fmla="*/ 2147483647 w 17"/>
                    <a:gd name="T3" fmla="*/ 0 h 16"/>
                    <a:gd name="T4" fmla="*/ 0 w 17"/>
                    <a:gd name="T5" fmla="*/ 0 h 16"/>
                    <a:gd name="T6" fmla="*/ 0 w 17"/>
                    <a:gd name="T7" fmla="*/ 2147483647 h 16"/>
                    <a:gd name="T8" fmla="*/ 0 w 17"/>
                    <a:gd name="T9" fmla="*/ 2147483647 h 16"/>
                    <a:gd name="T10" fmla="*/ 0 w 17"/>
                    <a:gd name="T11" fmla="*/ 2147483647 h 16"/>
                    <a:gd name="T12" fmla="*/ 0 w 17"/>
                    <a:gd name="T13" fmla="*/ 2147483647 h 16"/>
                    <a:gd name="T14" fmla="*/ 2147483647 w 17"/>
                    <a:gd name="T15" fmla="*/ 2147483647 h 16"/>
                    <a:gd name="T16" fmla="*/ 2147483647 w 17"/>
                    <a:gd name="T17" fmla="*/ 2147483647 h 16"/>
                    <a:gd name="T18" fmla="*/ 2147483647 w 17"/>
                    <a:gd name="T19" fmla="*/ 2147483647 h 16"/>
                    <a:gd name="T20" fmla="*/ 2147483647 w 17"/>
                    <a:gd name="T21" fmla="*/ 2147483647 h 16"/>
                    <a:gd name="T22" fmla="*/ 2147483647 w 17"/>
                    <a:gd name="T23" fmla="*/ 2147483647 h 16"/>
                    <a:gd name="T24" fmla="*/ 2147483647 w 17"/>
                    <a:gd name="T25" fmla="*/ 2147483647 h 16"/>
                    <a:gd name="T26" fmla="*/ 2147483647 w 17"/>
                    <a:gd name="T27" fmla="*/ 2147483647 h 16"/>
                    <a:gd name="T28" fmla="*/ 2147483647 w 17"/>
                    <a:gd name="T29" fmla="*/ 0 h 16"/>
                    <a:gd name="T30" fmla="*/ 2147483647 w 17"/>
                    <a:gd name="T31" fmla="*/ 0 h 16"/>
                    <a:gd name="T32" fmla="*/ 2147483647 w 17"/>
                    <a:gd name="T33" fmla="*/ 0 h 16"/>
                    <a:gd name="T34" fmla="*/ 2147483647 w 17"/>
                    <a:gd name="T35" fmla="*/ 0 h 1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7"/>
                    <a:gd name="T55" fmla="*/ 0 h 16"/>
                    <a:gd name="T56" fmla="*/ 17 w 17"/>
                    <a:gd name="T57" fmla="*/ 16 h 1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7" h="16">
                      <a:moveTo>
                        <a:pt x="8" y="0"/>
                      </a:moveTo>
                      <a:lnTo>
                        <a:pt x="4" y="0"/>
                      </a:lnTo>
                      <a:lnTo>
                        <a:pt x="0" y="0"/>
                      </a:lnTo>
                      <a:lnTo>
                        <a:pt x="0" y="4"/>
                      </a:lnTo>
                      <a:lnTo>
                        <a:pt x="0" y="8"/>
                      </a:lnTo>
                      <a:lnTo>
                        <a:pt x="0" y="12"/>
                      </a:lnTo>
                      <a:lnTo>
                        <a:pt x="4" y="16"/>
                      </a:lnTo>
                      <a:lnTo>
                        <a:pt x="8" y="16"/>
                      </a:lnTo>
                      <a:lnTo>
                        <a:pt x="13" y="16"/>
                      </a:lnTo>
                      <a:lnTo>
                        <a:pt x="13" y="12"/>
                      </a:lnTo>
                      <a:lnTo>
                        <a:pt x="17" y="12"/>
                      </a:lnTo>
                      <a:lnTo>
                        <a:pt x="17" y="8"/>
                      </a:lnTo>
                      <a:lnTo>
                        <a:pt x="17" y="4"/>
                      </a:lnTo>
                      <a:lnTo>
                        <a:pt x="13" y="0"/>
                      </a:lnTo>
                      <a:lnTo>
                        <a:pt x="8" y="0"/>
                      </a:lnTo>
                      <a:close/>
                    </a:path>
                  </a:pathLst>
                </a:custGeom>
                <a:solidFill>
                  <a:srgbClr val="4C4C4C"/>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681" name="Freeform 203"/>
                <p:cNvSpPr>
                  <a:spLocks/>
                </p:cNvSpPr>
                <p:nvPr/>
              </p:nvSpPr>
              <p:spPr bwMode="auto">
                <a:xfrm>
                  <a:off x="1089025" y="2601913"/>
                  <a:ext cx="26988" cy="25400"/>
                </a:xfrm>
                <a:custGeom>
                  <a:avLst/>
                  <a:gdLst>
                    <a:gd name="T0" fmla="*/ 2147483647 w 17"/>
                    <a:gd name="T1" fmla="*/ 0 h 16"/>
                    <a:gd name="T2" fmla="*/ 2147483647 w 17"/>
                    <a:gd name="T3" fmla="*/ 0 h 16"/>
                    <a:gd name="T4" fmla="*/ 2147483647 w 17"/>
                    <a:gd name="T5" fmla="*/ 0 h 16"/>
                    <a:gd name="T6" fmla="*/ 0 w 17"/>
                    <a:gd name="T7" fmla="*/ 0 h 16"/>
                    <a:gd name="T8" fmla="*/ 0 w 17"/>
                    <a:gd name="T9" fmla="*/ 2147483647 h 16"/>
                    <a:gd name="T10" fmla="*/ 0 w 17"/>
                    <a:gd name="T11" fmla="*/ 2147483647 h 16"/>
                    <a:gd name="T12" fmla="*/ 0 w 17"/>
                    <a:gd name="T13" fmla="*/ 2147483647 h 16"/>
                    <a:gd name="T14" fmla="*/ 0 w 17"/>
                    <a:gd name="T15" fmla="*/ 2147483647 h 16"/>
                    <a:gd name="T16" fmla="*/ 0 w 17"/>
                    <a:gd name="T17" fmla="*/ 2147483647 h 16"/>
                    <a:gd name="T18" fmla="*/ 2147483647 w 17"/>
                    <a:gd name="T19" fmla="*/ 2147483647 h 16"/>
                    <a:gd name="T20" fmla="*/ 2147483647 w 17"/>
                    <a:gd name="T21" fmla="*/ 2147483647 h 16"/>
                    <a:gd name="T22" fmla="*/ 2147483647 w 17"/>
                    <a:gd name="T23" fmla="*/ 2147483647 h 16"/>
                    <a:gd name="T24" fmla="*/ 2147483647 w 17"/>
                    <a:gd name="T25" fmla="*/ 2147483647 h 16"/>
                    <a:gd name="T26" fmla="*/ 2147483647 w 17"/>
                    <a:gd name="T27" fmla="*/ 2147483647 h 16"/>
                    <a:gd name="T28" fmla="*/ 2147483647 w 17"/>
                    <a:gd name="T29" fmla="*/ 2147483647 h 16"/>
                    <a:gd name="T30" fmla="*/ 2147483647 w 17"/>
                    <a:gd name="T31" fmla="*/ 2147483647 h 16"/>
                    <a:gd name="T32" fmla="*/ 2147483647 w 17"/>
                    <a:gd name="T33" fmla="*/ 2147483647 h 16"/>
                    <a:gd name="T34" fmla="*/ 2147483647 w 17"/>
                    <a:gd name="T35" fmla="*/ 2147483647 h 16"/>
                    <a:gd name="T36" fmla="*/ 2147483647 w 17"/>
                    <a:gd name="T37" fmla="*/ 0 h 16"/>
                    <a:gd name="T38" fmla="*/ 2147483647 w 17"/>
                    <a:gd name="T39" fmla="*/ 0 h 16"/>
                    <a:gd name="T40" fmla="*/ 2147483647 w 17"/>
                    <a:gd name="T41" fmla="*/ 0 h 1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7"/>
                    <a:gd name="T64" fmla="*/ 0 h 16"/>
                    <a:gd name="T65" fmla="*/ 17 w 17"/>
                    <a:gd name="T66" fmla="*/ 16 h 1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7" h="16">
                      <a:moveTo>
                        <a:pt x="8" y="0"/>
                      </a:moveTo>
                      <a:lnTo>
                        <a:pt x="8" y="0"/>
                      </a:lnTo>
                      <a:lnTo>
                        <a:pt x="4" y="0"/>
                      </a:lnTo>
                      <a:lnTo>
                        <a:pt x="0" y="0"/>
                      </a:lnTo>
                      <a:lnTo>
                        <a:pt x="0" y="4"/>
                      </a:lnTo>
                      <a:lnTo>
                        <a:pt x="0" y="8"/>
                      </a:lnTo>
                      <a:lnTo>
                        <a:pt x="0" y="12"/>
                      </a:lnTo>
                      <a:lnTo>
                        <a:pt x="4" y="16"/>
                      </a:lnTo>
                      <a:lnTo>
                        <a:pt x="8" y="16"/>
                      </a:lnTo>
                      <a:lnTo>
                        <a:pt x="13" y="16"/>
                      </a:lnTo>
                      <a:lnTo>
                        <a:pt x="13" y="12"/>
                      </a:lnTo>
                      <a:lnTo>
                        <a:pt x="17" y="12"/>
                      </a:lnTo>
                      <a:lnTo>
                        <a:pt x="17" y="8"/>
                      </a:lnTo>
                      <a:lnTo>
                        <a:pt x="17" y="4"/>
                      </a:lnTo>
                      <a:lnTo>
                        <a:pt x="13" y="0"/>
                      </a:lnTo>
                      <a:lnTo>
                        <a:pt x="8" y="0"/>
                      </a:lnTo>
                    </a:path>
                  </a:pathLst>
                </a:custGeom>
                <a:noFill/>
                <a:ln w="0">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sp>
            <p:nvSpPr>
              <p:cNvPr id="56571" name="TextBox 1698"/>
              <p:cNvSpPr txBox="1">
                <a:spLocks noChangeArrowheads="1"/>
              </p:cNvSpPr>
              <p:nvPr/>
            </p:nvSpPr>
            <p:spPr bwMode="auto">
              <a:xfrm>
                <a:off x="238124" y="3075801"/>
                <a:ext cx="1038225"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r>
                  <a:rPr lang="en-US" sz="1200"/>
                  <a:t>Tor Node 2</a:t>
                </a:r>
              </a:p>
            </p:txBody>
          </p:sp>
        </p:grpSp>
        <p:grpSp>
          <p:nvGrpSpPr>
            <p:cNvPr id="56335" name="Group 1809"/>
            <p:cNvGrpSpPr>
              <a:grpSpLocks/>
            </p:cNvGrpSpPr>
            <p:nvPr/>
          </p:nvGrpSpPr>
          <p:grpSpPr bwMode="auto">
            <a:xfrm>
              <a:off x="2590800" y="3581400"/>
              <a:ext cx="1038225" cy="762000"/>
              <a:chOff x="238124" y="2590800"/>
              <a:chExt cx="1038225" cy="762000"/>
            </a:xfrm>
          </p:grpSpPr>
          <p:grpSp>
            <p:nvGrpSpPr>
              <p:cNvPr id="56458" name="Group 114"/>
              <p:cNvGrpSpPr>
                <a:grpSpLocks noChangeAspect="1"/>
              </p:cNvGrpSpPr>
              <p:nvPr/>
            </p:nvGrpSpPr>
            <p:grpSpPr bwMode="auto">
              <a:xfrm>
                <a:off x="381002" y="2590800"/>
                <a:ext cx="735229" cy="503935"/>
                <a:chOff x="193675" y="2495550"/>
                <a:chExt cx="1185863" cy="812801"/>
              </a:xfrm>
            </p:grpSpPr>
            <p:sp>
              <p:nvSpPr>
                <p:cNvPr id="56460" name="Freeform 94"/>
                <p:cNvSpPr>
                  <a:spLocks/>
                </p:cNvSpPr>
                <p:nvPr/>
              </p:nvSpPr>
              <p:spPr bwMode="auto">
                <a:xfrm>
                  <a:off x="684213" y="2995613"/>
                  <a:ext cx="379413" cy="212725"/>
                </a:xfrm>
                <a:custGeom>
                  <a:avLst/>
                  <a:gdLst>
                    <a:gd name="T0" fmla="*/ 0 w 239"/>
                    <a:gd name="T1" fmla="*/ 2147483647 h 134"/>
                    <a:gd name="T2" fmla="*/ 2147483647 w 239"/>
                    <a:gd name="T3" fmla="*/ 2147483647 h 134"/>
                    <a:gd name="T4" fmla="*/ 2147483647 w 239"/>
                    <a:gd name="T5" fmla="*/ 2147483647 h 134"/>
                    <a:gd name="T6" fmla="*/ 2147483647 w 239"/>
                    <a:gd name="T7" fmla="*/ 0 h 134"/>
                    <a:gd name="T8" fmla="*/ 0 w 239"/>
                    <a:gd name="T9" fmla="*/ 2147483647 h 134"/>
                    <a:gd name="T10" fmla="*/ 0 w 239"/>
                    <a:gd name="T11" fmla="*/ 2147483647 h 134"/>
                    <a:gd name="T12" fmla="*/ 0 60000 65536"/>
                    <a:gd name="T13" fmla="*/ 0 60000 65536"/>
                    <a:gd name="T14" fmla="*/ 0 60000 65536"/>
                    <a:gd name="T15" fmla="*/ 0 60000 65536"/>
                    <a:gd name="T16" fmla="*/ 0 60000 65536"/>
                    <a:gd name="T17" fmla="*/ 0 60000 65536"/>
                    <a:gd name="T18" fmla="*/ 0 w 239"/>
                    <a:gd name="T19" fmla="*/ 0 h 134"/>
                    <a:gd name="T20" fmla="*/ 239 w 239"/>
                    <a:gd name="T21" fmla="*/ 134 h 134"/>
                  </a:gdLst>
                  <a:ahLst/>
                  <a:cxnLst>
                    <a:cxn ang="T12">
                      <a:pos x="T0" y="T1"/>
                    </a:cxn>
                    <a:cxn ang="T13">
                      <a:pos x="T2" y="T3"/>
                    </a:cxn>
                    <a:cxn ang="T14">
                      <a:pos x="T4" y="T5"/>
                    </a:cxn>
                    <a:cxn ang="T15">
                      <a:pos x="T6" y="T7"/>
                    </a:cxn>
                    <a:cxn ang="T16">
                      <a:pos x="T8" y="T9"/>
                    </a:cxn>
                    <a:cxn ang="T17">
                      <a:pos x="T10" y="T11"/>
                    </a:cxn>
                  </a:cxnLst>
                  <a:rect l="T18" t="T19" r="T20" b="T21"/>
                  <a:pathLst>
                    <a:path w="239" h="134">
                      <a:moveTo>
                        <a:pt x="0" y="47"/>
                      </a:moveTo>
                      <a:lnTo>
                        <a:pt x="81" y="83"/>
                      </a:lnTo>
                      <a:lnTo>
                        <a:pt x="239" y="134"/>
                      </a:lnTo>
                      <a:lnTo>
                        <a:pt x="239" y="0"/>
                      </a:lnTo>
                      <a:lnTo>
                        <a:pt x="0" y="47"/>
                      </a:lnTo>
                      <a:close/>
                    </a:path>
                  </a:pathLst>
                </a:custGeom>
                <a:solidFill>
                  <a:srgbClr val="191919"/>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461" name="Freeform 95"/>
                <p:cNvSpPr>
                  <a:spLocks/>
                </p:cNvSpPr>
                <p:nvPr/>
              </p:nvSpPr>
              <p:spPr bwMode="auto">
                <a:xfrm>
                  <a:off x="677863" y="3063875"/>
                  <a:ext cx="141288" cy="69850"/>
                </a:xfrm>
                <a:custGeom>
                  <a:avLst/>
                  <a:gdLst>
                    <a:gd name="T0" fmla="*/ 2147483647 w 89"/>
                    <a:gd name="T1" fmla="*/ 2147483647 h 44"/>
                    <a:gd name="T2" fmla="*/ 2147483647 w 89"/>
                    <a:gd name="T3" fmla="*/ 2147483647 h 44"/>
                    <a:gd name="T4" fmla="*/ 2147483647 w 89"/>
                    <a:gd name="T5" fmla="*/ 0 h 44"/>
                    <a:gd name="T6" fmla="*/ 0 w 89"/>
                    <a:gd name="T7" fmla="*/ 2147483647 h 44"/>
                    <a:gd name="T8" fmla="*/ 2147483647 w 89"/>
                    <a:gd name="T9" fmla="*/ 2147483647 h 44"/>
                    <a:gd name="T10" fmla="*/ 2147483647 w 89"/>
                    <a:gd name="T11" fmla="*/ 2147483647 h 44"/>
                    <a:gd name="T12" fmla="*/ 2147483647 w 89"/>
                    <a:gd name="T13" fmla="*/ 2147483647 h 44"/>
                    <a:gd name="T14" fmla="*/ 2147483647 w 89"/>
                    <a:gd name="T15" fmla="*/ 2147483647 h 44"/>
                    <a:gd name="T16" fmla="*/ 2147483647 w 89"/>
                    <a:gd name="T17" fmla="*/ 2147483647 h 44"/>
                    <a:gd name="T18" fmla="*/ 2147483647 w 89"/>
                    <a:gd name="T19" fmla="*/ 2147483647 h 44"/>
                    <a:gd name="T20" fmla="*/ 2147483647 w 89"/>
                    <a:gd name="T21" fmla="*/ 2147483647 h 44"/>
                    <a:gd name="T22" fmla="*/ 2147483647 w 89"/>
                    <a:gd name="T23" fmla="*/ 2147483647 h 4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9"/>
                    <a:gd name="T37" fmla="*/ 0 h 44"/>
                    <a:gd name="T38" fmla="*/ 89 w 89"/>
                    <a:gd name="T39" fmla="*/ 44 h 4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9" h="44">
                      <a:moveTo>
                        <a:pt x="89" y="32"/>
                      </a:moveTo>
                      <a:lnTo>
                        <a:pt x="89" y="36"/>
                      </a:lnTo>
                      <a:lnTo>
                        <a:pt x="4" y="0"/>
                      </a:lnTo>
                      <a:lnTo>
                        <a:pt x="0" y="8"/>
                      </a:lnTo>
                      <a:lnTo>
                        <a:pt x="85" y="44"/>
                      </a:lnTo>
                      <a:lnTo>
                        <a:pt x="89" y="44"/>
                      </a:lnTo>
                      <a:lnTo>
                        <a:pt x="89" y="40"/>
                      </a:lnTo>
                      <a:lnTo>
                        <a:pt x="89" y="36"/>
                      </a:lnTo>
                      <a:lnTo>
                        <a:pt x="89" y="32"/>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462" name="Freeform 96"/>
                <p:cNvSpPr>
                  <a:spLocks/>
                </p:cNvSpPr>
                <p:nvPr/>
              </p:nvSpPr>
              <p:spPr bwMode="auto">
                <a:xfrm>
                  <a:off x="812800" y="3114675"/>
                  <a:ext cx="263525" cy="100013"/>
                </a:xfrm>
                <a:custGeom>
                  <a:avLst/>
                  <a:gdLst>
                    <a:gd name="T0" fmla="*/ 2147483647 w 166"/>
                    <a:gd name="T1" fmla="*/ 2147483647 h 63"/>
                    <a:gd name="T2" fmla="*/ 2147483647 w 166"/>
                    <a:gd name="T3" fmla="*/ 2147483647 h 63"/>
                    <a:gd name="T4" fmla="*/ 2147483647 w 166"/>
                    <a:gd name="T5" fmla="*/ 0 h 63"/>
                    <a:gd name="T6" fmla="*/ 0 w 166"/>
                    <a:gd name="T7" fmla="*/ 2147483647 h 63"/>
                    <a:gd name="T8" fmla="*/ 2147483647 w 166"/>
                    <a:gd name="T9" fmla="*/ 2147483647 h 63"/>
                    <a:gd name="T10" fmla="*/ 2147483647 w 166"/>
                    <a:gd name="T11" fmla="*/ 2147483647 h 63"/>
                    <a:gd name="T12" fmla="*/ 2147483647 w 166"/>
                    <a:gd name="T13" fmla="*/ 2147483647 h 63"/>
                    <a:gd name="T14" fmla="*/ 2147483647 w 166"/>
                    <a:gd name="T15" fmla="*/ 2147483647 h 63"/>
                    <a:gd name="T16" fmla="*/ 2147483647 w 166"/>
                    <a:gd name="T17" fmla="*/ 2147483647 h 63"/>
                    <a:gd name="T18" fmla="*/ 2147483647 w 166"/>
                    <a:gd name="T19" fmla="*/ 2147483647 h 63"/>
                    <a:gd name="T20" fmla="*/ 2147483647 w 166"/>
                    <a:gd name="T21" fmla="*/ 2147483647 h 63"/>
                    <a:gd name="T22" fmla="*/ 2147483647 w 166"/>
                    <a:gd name="T23" fmla="*/ 2147483647 h 6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66"/>
                    <a:gd name="T37" fmla="*/ 0 h 63"/>
                    <a:gd name="T38" fmla="*/ 166 w 166"/>
                    <a:gd name="T39" fmla="*/ 63 h 6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66" h="63">
                      <a:moveTo>
                        <a:pt x="154" y="59"/>
                      </a:moveTo>
                      <a:lnTo>
                        <a:pt x="162" y="51"/>
                      </a:lnTo>
                      <a:lnTo>
                        <a:pt x="4" y="0"/>
                      </a:lnTo>
                      <a:lnTo>
                        <a:pt x="0" y="12"/>
                      </a:lnTo>
                      <a:lnTo>
                        <a:pt x="158" y="63"/>
                      </a:lnTo>
                      <a:lnTo>
                        <a:pt x="166" y="59"/>
                      </a:lnTo>
                      <a:lnTo>
                        <a:pt x="158" y="63"/>
                      </a:lnTo>
                      <a:lnTo>
                        <a:pt x="162" y="63"/>
                      </a:lnTo>
                      <a:lnTo>
                        <a:pt x="166" y="59"/>
                      </a:lnTo>
                      <a:lnTo>
                        <a:pt x="162" y="55"/>
                      </a:lnTo>
                      <a:lnTo>
                        <a:pt x="162" y="51"/>
                      </a:lnTo>
                      <a:lnTo>
                        <a:pt x="154" y="59"/>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463" name="Freeform 97"/>
                <p:cNvSpPr>
                  <a:spLocks/>
                </p:cNvSpPr>
                <p:nvPr/>
              </p:nvSpPr>
              <p:spPr bwMode="auto">
                <a:xfrm>
                  <a:off x="1050925" y="2989263"/>
                  <a:ext cx="25400" cy="219075"/>
                </a:xfrm>
                <a:custGeom>
                  <a:avLst/>
                  <a:gdLst>
                    <a:gd name="T0" fmla="*/ 2147483647 w 16"/>
                    <a:gd name="T1" fmla="*/ 2147483647 h 138"/>
                    <a:gd name="T2" fmla="*/ 0 w 16"/>
                    <a:gd name="T3" fmla="*/ 2147483647 h 138"/>
                    <a:gd name="T4" fmla="*/ 2147483647 w 16"/>
                    <a:gd name="T5" fmla="*/ 2147483647 h 138"/>
                    <a:gd name="T6" fmla="*/ 2147483647 w 16"/>
                    <a:gd name="T7" fmla="*/ 2147483647 h 138"/>
                    <a:gd name="T8" fmla="*/ 2147483647 w 16"/>
                    <a:gd name="T9" fmla="*/ 2147483647 h 138"/>
                    <a:gd name="T10" fmla="*/ 2147483647 w 16"/>
                    <a:gd name="T11" fmla="*/ 0 h 138"/>
                    <a:gd name="T12" fmla="*/ 2147483647 w 16"/>
                    <a:gd name="T13" fmla="*/ 2147483647 h 138"/>
                    <a:gd name="T14" fmla="*/ 2147483647 w 16"/>
                    <a:gd name="T15" fmla="*/ 2147483647 h 138"/>
                    <a:gd name="T16" fmla="*/ 2147483647 w 16"/>
                    <a:gd name="T17" fmla="*/ 0 h 138"/>
                    <a:gd name="T18" fmla="*/ 2147483647 w 16"/>
                    <a:gd name="T19" fmla="*/ 2147483647 h 138"/>
                    <a:gd name="T20" fmla="*/ 0 w 16"/>
                    <a:gd name="T21" fmla="*/ 2147483647 h 138"/>
                    <a:gd name="T22" fmla="*/ 2147483647 w 16"/>
                    <a:gd name="T23" fmla="*/ 2147483647 h 13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6"/>
                    <a:gd name="T37" fmla="*/ 0 h 138"/>
                    <a:gd name="T38" fmla="*/ 16 w 16"/>
                    <a:gd name="T39" fmla="*/ 138 h 13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6" h="138">
                      <a:moveTo>
                        <a:pt x="8" y="12"/>
                      </a:moveTo>
                      <a:lnTo>
                        <a:pt x="0" y="4"/>
                      </a:lnTo>
                      <a:lnTo>
                        <a:pt x="4" y="138"/>
                      </a:lnTo>
                      <a:lnTo>
                        <a:pt x="16" y="138"/>
                      </a:lnTo>
                      <a:lnTo>
                        <a:pt x="12" y="4"/>
                      </a:lnTo>
                      <a:lnTo>
                        <a:pt x="4" y="0"/>
                      </a:lnTo>
                      <a:lnTo>
                        <a:pt x="12" y="4"/>
                      </a:lnTo>
                      <a:lnTo>
                        <a:pt x="8" y="4"/>
                      </a:lnTo>
                      <a:lnTo>
                        <a:pt x="8" y="0"/>
                      </a:lnTo>
                      <a:lnTo>
                        <a:pt x="4" y="4"/>
                      </a:lnTo>
                      <a:lnTo>
                        <a:pt x="0" y="4"/>
                      </a:lnTo>
                      <a:lnTo>
                        <a:pt x="8" y="12"/>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464" name="Freeform 98"/>
                <p:cNvSpPr>
                  <a:spLocks/>
                </p:cNvSpPr>
                <p:nvPr/>
              </p:nvSpPr>
              <p:spPr bwMode="auto">
                <a:xfrm>
                  <a:off x="677863" y="2989263"/>
                  <a:ext cx="385763" cy="87313"/>
                </a:xfrm>
                <a:custGeom>
                  <a:avLst/>
                  <a:gdLst>
                    <a:gd name="T0" fmla="*/ 2147483647 w 243"/>
                    <a:gd name="T1" fmla="*/ 2147483647 h 55"/>
                    <a:gd name="T2" fmla="*/ 2147483647 w 243"/>
                    <a:gd name="T3" fmla="*/ 2147483647 h 55"/>
                    <a:gd name="T4" fmla="*/ 2147483647 w 243"/>
                    <a:gd name="T5" fmla="*/ 2147483647 h 55"/>
                    <a:gd name="T6" fmla="*/ 2147483647 w 243"/>
                    <a:gd name="T7" fmla="*/ 0 h 55"/>
                    <a:gd name="T8" fmla="*/ 2147483647 w 243"/>
                    <a:gd name="T9" fmla="*/ 2147483647 h 55"/>
                    <a:gd name="T10" fmla="*/ 0 w 243"/>
                    <a:gd name="T11" fmla="*/ 2147483647 h 55"/>
                    <a:gd name="T12" fmla="*/ 2147483647 w 243"/>
                    <a:gd name="T13" fmla="*/ 2147483647 h 55"/>
                    <a:gd name="T14" fmla="*/ 0 w 243"/>
                    <a:gd name="T15" fmla="*/ 2147483647 h 55"/>
                    <a:gd name="T16" fmla="*/ 0 w 243"/>
                    <a:gd name="T17" fmla="*/ 2147483647 h 55"/>
                    <a:gd name="T18" fmla="*/ 0 w 243"/>
                    <a:gd name="T19" fmla="*/ 2147483647 h 55"/>
                    <a:gd name="T20" fmla="*/ 2147483647 w 243"/>
                    <a:gd name="T21" fmla="*/ 2147483647 h 55"/>
                    <a:gd name="T22" fmla="*/ 2147483647 w 243"/>
                    <a:gd name="T23" fmla="*/ 2147483647 h 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43"/>
                    <a:gd name="T37" fmla="*/ 0 h 55"/>
                    <a:gd name="T38" fmla="*/ 243 w 243"/>
                    <a:gd name="T39" fmla="*/ 55 h 5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43" h="55">
                      <a:moveTo>
                        <a:pt x="4" y="47"/>
                      </a:moveTo>
                      <a:lnTo>
                        <a:pt x="4" y="55"/>
                      </a:lnTo>
                      <a:lnTo>
                        <a:pt x="243" y="12"/>
                      </a:lnTo>
                      <a:lnTo>
                        <a:pt x="239" y="0"/>
                      </a:lnTo>
                      <a:lnTo>
                        <a:pt x="4" y="47"/>
                      </a:lnTo>
                      <a:lnTo>
                        <a:pt x="0" y="55"/>
                      </a:lnTo>
                      <a:lnTo>
                        <a:pt x="4" y="47"/>
                      </a:lnTo>
                      <a:lnTo>
                        <a:pt x="0" y="47"/>
                      </a:lnTo>
                      <a:lnTo>
                        <a:pt x="0" y="51"/>
                      </a:lnTo>
                      <a:lnTo>
                        <a:pt x="0" y="55"/>
                      </a:lnTo>
                      <a:lnTo>
                        <a:pt x="4" y="55"/>
                      </a:lnTo>
                      <a:lnTo>
                        <a:pt x="4" y="47"/>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465" name="Freeform 99"/>
                <p:cNvSpPr>
                  <a:spLocks/>
                </p:cNvSpPr>
                <p:nvPr/>
              </p:nvSpPr>
              <p:spPr bwMode="auto">
                <a:xfrm>
                  <a:off x="754063" y="3127375"/>
                  <a:ext cx="258763" cy="174625"/>
                </a:xfrm>
                <a:custGeom>
                  <a:avLst/>
                  <a:gdLst>
                    <a:gd name="T0" fmla="*/ 2147483647 w 163"/>
                    <a:gd name="T1" fmla="*/ 0 h 110"/>
                    <a:gd name="T2" fmla="*/ 2147483647 w 163"/>
                    <a:gd name="T3" fmla="*/ 2147483647 h 110"/>
                    <a:gd name="T4" fmla="*/ 0 w 163"/>
                    <a:gd name="T5" fmla="*/ 2147483647 h 110"/>
                    <a:gd name="T6" fmla="*/ 0 w 163"/>
                    <a:gd name="T7" fmla="*/ 2147483647 h 110"/>
                    <a:gd name="T8" fmla="*/ 2147483647 w 163"/>
                    <a:gd name="T9" fmla="*/ 2147483647 h 110"/>
                    <a:gd name="T10" fmla="*/ 2147483647 w 163"/>
                    <a:gd name="T11" fmla="*/ 0 h 110"/>
                    <a:gd name="T12" fmla="*/ 2147483647 w 163"/>
                    <a:gd name="T13" fmla="*/ 0 h 110"/>
                    <a:gd name="T14" fmla="*/ 0 60000 65536"/>
                    <a:gd name="T15" fmla="*/ 0 60000 65536"/>
                    <a:gd name="T16" fmla="*/ 0 60000 65536"/>
                    <a:gd name="T17" fmla="*/ 0 60000 65536"/>
                    <a:gd name="T18" fmla="*/ 0 60000 65536"/>
                    <a:gd name="T19" fmla="*/ 0 60000 65536"/>
                    <a:gd name="T20" fmla="*/ 0 60000 65536"/>
                    <a:gd name="T21" fmla="*/ 0 w 163"/>
                    <a:gd name="T22" fmla="*/ 0 h 110"/>
                    <a:gd name="T23" fmla="*/ 163 w 163"/>
                    <a:gd name="T24" fmla="*/ 110 h 1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3" h="110">
                      <a:moveTo>
                        <a:pt x="163" y="0"/>
                      </a:moveTo>
                      <a:lnTo>
                        <a:pt x="163" y="43"/>
                      </a:lnTo>
                      <a:lnTo>
                        <a:pt x="0" y="110"/>
                      </a:lnTo>
                      <a:lnTo>
                        <a:pt x="0" y="94"/>
                      </a:lnTo>
                      <a:lnTo>
                        <a:pt x="33" y="43"/>
                      </a:lnTo>
                      <a:lnTo>
                        <a:pt x="163" y="0"/>
                      </a:lnTo>
                      <a:close/>
                    </a:path>
                  </a:pathLst>
                </a:custGeom>
                <a:solidFill>
                  <a:srgbClr val="CCCCCC"/>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466" name="Freeform 100"/>
                <p:cNvSpPr>
                  <a:spLocks/>
                </p:cNvSpPr>
                <p:nvPr/>
              </p:nvSpPr>
              <p:spPr bwMode="auto">
                <a:xfrm>
                  <a:off x="1000125" y="3127375"/>
                  <a:ext cx="19050" cy="74613"/>
                </a:xfrm>
                <a:custGeom>
                  <a:avLst/>
                  <a:gdLst>
                    <a:gd name="T0" fmla="*/ 2147483647 w 12"/>
                    <a:gd name="T1" fmla="*/ 2147483647 h 47"/>
                    <a:gd name="T2" fmla="*/ 2147483647 w 12"/>
                    <a:gd name="T3" fmla="*/ 2147483647 h 47"/>
                    <a:gd name="T4" fmla="*/ 2147483647 w 12"/>
                    <a:gd name="T5" fmla="*/ 0 h 47"/>
                    <a:gd name="T6" fmla="*/ 0 w 12"/>
                    <a:gd name="T7" fmla="*/ 0 h 47"/>
                    <a:gd name="T8" fmla="*/ 0 w 12"/>
                    <a:gd name="T9" fmla="*/ 2147483647 h 47"/>
                    <a:gd name="T10" fmla="*/ 2147483647 w 12"/>
                    <a:gd name="T11" fmla="*/ 2147483647 h 47"/>
                    <a:gd name="T12" fmla="*/ 0 w 12"/>
                    <a:gd name="T13" fmla="*/ 2147483647 h 47"/>
                    <a:gd name="T14" fmla="*/ 2147483647 w 12"/>
                    <a:gd name="T15" fmla="*/ 2147483647 h 47"/>
                    <a:gd name="T16" fmla="*/ 2147483647 w 12"/>
                    <a:gd name="T17" fmla="*/ 2147483647 h 47"/>
                    <a:gd name="T18" fmla="*/ 2147483647 w 12"/>
                    <a:gd name="T19" fmla="*/ 2147483647 h 47"/>
                    <a:gd name="T20" fmla="*/ 2147483647 w 12"/>
                    <a:gd name="T21" fmla="*/ 2147483647 h 47"/>
                    <a:gd name="T22" fmla="*/ 2147483647 w 12"/>
                    <a:gd name="T23" fmla="*/ 2147483647 h 4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47"/>
                    <a:gd name="T38" fmla="*/ 12 w 12"/>
                    <a:gd name="T39" fmla="*/ 47 h 4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47">
                      <a:moveTo>
                        <a:pt x="8" y="47"/>
                      </a:moveTo>
                      <a:lnTo>
                        <a:pt x="12" y="43"/>
                      </a:lnTo>
                      <a:lnTo>
                        <a:pt x="12" y="0"/>
                      </a:lnTo>
                      <a:lnTo>
                        <a:pt x="0" y="0"/>
                      </a:lnTo>
                      <a:lnTo>
                        <a:pt x="0" y="43"/>
                      </a:lnTo>
                      <a:lnTo>
                        <a:pt x="4" y="39"/>
                      </a:lnTo>
                      <a:lnTo>
                        <a:pt x="0" y="43"/>
                      </a:lnTo>
                      <a:lnTo>
                        <a:pt x="4" y="47"/>
                      </a:lnTo>
                      <a:lnTo>
                        <a:pt x="8" y="47"/>
                      </a:lnTo>
                      <a:lnTo>
                        <a:pt x="12" y="43"/>
                      </a:lnTo>
                      <a:lnTo>
                        <a:pt x="8" y="47"/>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467" name="Freeform 101"/>
                <p:cNvSpPr>
                  <a:spLocks/>
                </p:cNvSpPr>
                <p:nvPr/>
              </p:nvSpPr>
              <p:spPr bwMode="auto">
                <a:xfrm>
                  <a:off x="747713" y="3189288"/>
                  <a:ext cx="265113" cy="119063"/>
                </a:xfrm>
                <a:custGeom>
                  <a:avLst/>
                  <a:gdLst>
                    <a:gd name="T0" fmla="*/ 0 w 167"/>
                    <a:gd name="T1" fmla="*/ 2147483647 h 75"/>
                    <a:gd name="T2" fmla="*/ 2147483647 w 167"/>
                    <a:gd name="T3" fmla="*/ 2147483647 h 75"/>
                    <a:gd name="T4" fmla="*/ 2147483647 w 167"/>
                    <a:gd name="T5" fmla="*/ 2147483647 h 75"/>
                    <a:gd name="T6" fmla="*/ 2147483647 w 167"/>
                    <a:gd name="T7" fmla="*/ 0 h 75"/>
                    <a:gd name="T8" fmla="*/ 2147483647 w 167"/>
                    <a:gd name="T9" fmla="*/ 2147483647 h 75"/>
                    <a:gd name="T10" fmla="*/ 2147483647 w 167"/>
                    <a:gd name="T11" fmla="*/ 2147483647 h 75"/>
                    <a:gd name="T12" fmla="*/ 2147483647 w 167"/>
                    <a:gd name="T13" fmla="*/ 2147483647 h 75"/>
                    <a:gd name="T14" fmla="*/ 0 w 167"/>
                    <a:gd name="T15" fmla="*/ 2147483647 h 75"/>
                    <a:gd name="T16" fmla="*/ 0 w 167"/>
                    <a:gd name="T17" fmla="*/ 2147483647 h 75"/>
                    <a:gd name="T18" fmla="*/ 2147483647 w 167"/>
                    <a:gd name="T19" fmla="*/ 2147483647 h 75"/>
                    <a:gd name="T20" fmla="*/ 2147483647 w 167"/>
                    <a:gd name="T21" fmla="*/ 2147483647 h 75"/>
                    <a:gd name="T22" fmla="*/ 0 w 167"/>
                    <a:gd name="T23" fmla="*/ 2147483647 h 7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67"/>
                    <a:gd name="T37" fmla="*/ 0 h 75"/>
                    <a:gd name="T38" fmla="*/ 167 w 167"/>
                    <a:gd name="T39" fmla="*/ 75 h 7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67" h="75">
                      <a:moveTo>
                        <a:pt x="0" y="71"/>
                      </a:moveTo>
                      <a:lnTo>
                        <a:pt x="8" y="75"/>
                      </a:lnTo>
                      <a:lnTo>
                        <a:pt x="167" y="8"/>
                      </a:lnTo>
                      <a:lnTo>
                        <a:pt x="163" y="0"/>
                      </a:lnTo>
                      <a:lnTo>
                        <a:pt x="4" y="67"/>
                      </a:lnTo>
                      <a:lnTo>
                        <a:pt x="8" y="71"/>
                      </a:lnTo>
                      <a:lnTo>
                        <a:pt x="4" y="67"/>
                      </a:lnTo>
                      <a:lnTo>
                        <a:pt x="0" y="71"/>
                      </a:lnTo>
                      <a:lnTo>
                        <a:pt x="4" y="75"/>
                      </a:lnTo>
                      <a:lnTo>
                        <a:pt x="8" y="75"/>
                      </a:lnTo>
                      <a:lnTo>
                        <a:pt x="0" y="71"/>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468" name="Freeform 102"/>
                <p:cNvSpPr>
                  <a:spLocks/>
                </p:cNvSpPr>
                <p:nvPr/>
              </p:nvSpPr>
              <p:spPr bwMode="auto">
                <a:xfrm>
                  <a:off x="747713" y="3270250"/>
                  <a:ext cx="12700" cy="31750"/>
                </a:xfrm>
                <a:custGeom>
                  <a:avLst/>
                  <a:gdLst>
                    <a:gd name="T0" fmla="*/ 0 w 8"/>
                    <a:gd name="T1" fmla="*/ 0 h 20"/>
                    <a:gd name="T2" fmla="*/ 0 w 8"/>
                    <a:gd name="T3" fmla="*/ 2147483647 h 20"/>
                    <a:gd name="T4" fmla="*/ 0 w 8"/>
                    <a:gd name="T5" fmla="*/ 2147483647 h 20"/>
                    <a:gd name="T6" fmla="*/ 2147483647 w 8"/>
                    <a:gd name="T7" fmla="*/ 2147483647 h 20"/>
                    <a:gd name="T8" fmla="*/ 2147483647 w 8"/>
                    <a:gd name="T9" fmla="*/ 2147483647 h 20"/>
                    <a:gd name="T10" fmla="*/ 2147483647 w 8"/>
                    <a:gd name="T11" fmla="*/ 2147483647 h 20"/>
                    <a:gd name="T12" fmla="*/ 2147483647 w 8"/>
                    <a:gd name="T13" fmla="*/ 2147483647 h 20"/>
                    <a:gd name="T14" fmla="*/ 2147483647 w 8"/>
                    <a:gd name="T15" fmla="*/ 0 h 20"/>
                    <a:gd name="T16" fmla="*/ 2147483647 w 8"/>
                    <a:gd name="T17" fmla="*/ 0 h 20"/>
                    <a:gd name="T18" fmla="*/ 0 w 8"/>
                    <a:gd name="T19" fmla="*/ 0 h 20"/>
                    <a:gd name="T20" fmla="*/ 0 w 8"/>
                    <a:gd name="T21" fmla="*/ 2147483647 h 20"/>
                    <a:gd name="T22" fmla="*/ 0 w 8"/>
                    <a:gd name="T23" fmla="*/ 0 h 2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20"/>
                    <a:gd name="T38" fmla="*/ 8 w 8"/>
                    <a:gd name="T39" fmla="*/ 20 h 2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20">
                      <a:moveTo>
                        <a:pt x="0" y="0"/>
                      </a:moveTo>
                      <a:lnTo>
                        <a:pt x="0" y="4"/>
                      </a:lnTo>
                      <a:lnTo>
                        <a:pt x="0" y="20"/>
                      </a:lnTo>
                      <a:lnTo>
                        <a:pt x="8" y="20"/>
                      </a:lnTo>
                      <a:lnTo>
                        <a:pt x="8" y="4"/>
                      </a:lnTo>
                      <a:lnTo>
                        <a:pt x="8" y="0"/>
                      </a:lnTo>
                      <a:lnTo>
                        <a:pt x="4" y="0"/>
                      </a:lnTo>
                      <a:lnTo>
                        <a:pt x="0" y="0"/>
                      </a:lnTo>
                      <a:lnTo>
                        <a:pt x="0" y="4"/>
                      </a:lnTo>
                      <a:lnTo>
                        <a:pt x="0"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469" name="Freeform 103"/>
                <p:cNvSpPr>
                  <a:spLocks/>
                </p:cNvSpPr>
                <p:nvPr/>
              </p:nvSpPr>
              <p:spPr bwMode="auto">
                <a:xfrm>
                  <a:off x="747713" y="3189288"/>
                  <a:ext cx="65088" cy="87313"/>
                </a:xfrm>
                <a:custGeom>
                  <a:avLst/>
                  <a:gdLst>
                    <a:gd name="T0" fmla="*/ 2147483647 w 41"/>
                    <a:gd name="T1" fmla="*/ 0 h 55"/>
                    <a:gd name="T2" fmla="*/ 2147483647 w 41"/>
                    <a:gd name="T3" fmla="*/ 2147483647 h 55"/>
                    <a:gd name="T4" fmla="*/ 0 w 41"/>
                    <a:gd name="T5" fmla="*/ 2147483647 h 55"/>
                    <a:gd name="T6" fmla="*/ 2147483647 w 41"/>
                    <a:gd name="T7" fmla="*/ 2147483647 h 55"/>
                    <a:gd name="T8" fmla="*/ 2147483647 w 41"/>
                    <a:gd name="T9" fmla="*/ 2147483647 h 55"/>
                    <a:gd name="T10" fmla="*/ 2147483647 w 41"/>
                    <a:gd name="T11" fmla="*/ 2147483647 h 55"/>
                    <a:gd name="T12" fmla="*/ 2147483647 w 41"/>
                    <a:gd name="T13" fmla="*/ 2147483647 h 55"/>
                    <a:gd name="T14" fmla="*/ 2147483647 w 41"/>
                    <a:gd name="T15" fmla="*/ 2147483647 h 55"/>
                    <a:gd name="T16" fmla="*/ 2147483647 w 41"/>
                    <a:gd name="T17" fmla="*/ 0 h 55"/>
                    <a:gd name="T18" fmla="*/ 2147483647 w 41"/>
                    <a:gd name="T19" fmla="*/ 0 h 55"/>
                    <a:gd name="T20" fmla="*/ 2147483647 w 41"/>
                    <a:gd name="T21" fmla="*/ 2147483647 h 55"/>
                    <a:gd name="T22" fmla="*/ 2147483647 w 41"/>
                    <a:gd name="T23" fmla="*/ 0 h 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1"/>
                    <a:gd name="T37" fmla="*/ 0 h 55"/>
                    <a:gd name="T38" fmla="*/ 41 w 41"/>
                    <a:gd name="T39" fmla="*/ 55 h 5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1" h="55">
                      <a:moveTo>
                        <a:pt x="33" y="0"/>
                      </a:moveTo>
                      <a:lnTo>
                        <a:pt x="33" y="4"/>
                      </a:lnTo>
                      <a:lnTo>
                        <a:pt x="0" y="51"/>
                      </a:lnTo>
                      <a:lnTo>
                        <a:pt x="8" y="55"/>
                      </a:lnTo>
                      <a:lnTo>
                        <a:pt x="41" y="8"/>
                      </a:lnTo>
                      <a:lnTo>
                        <a:pt x="37" y="8"/>
                      </a:lnTo>
                      <a:lnTo>
                        <a:pt x="41" y="8"/>
                      </a:lnTo>
                      <a:lnTo>
                        <a:pt x="41" y="4"/>
                      </a:lnTo>
                      <a:lnTo>
                        <a:pt x="37" y="0"/>
                      </a:lnTo>
                      <a:lnTo>
                        <a:pt x="33" y="0"/>
                      </a:lnTo>
                      <a:lnTo>
                        <a:pt x="33" y="4"/>
                      </a:lnTo>
                      <a:lnTo>
                        <a:pt x="33"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470" name="Freeform 104"/>
                <p:cNvSpPr>
                  <a:spLocks/>
                </p:cNvSpPr>
                <p:nvPr/>
              </p:nvSpPr>
              <p:spPr bwMode="auto">
                <a:xfrm>
                  <a:off x="800100" y="3121025"/>
                  <a:ext cx="219075" cy="80963"/>
                </a:xfrm>
                <a:custGeom>
                  <a:avLst/>
                  <a:gdLst>
                    <a:gd name="T0" fmla="*/ 2147483647 w 138"/>
                    <a:gd name="T1" fmla="*/ 2147483647 h 51"/>
                    <a:gd name="T2" fmla="*/ 2147483647 w 138"/>
                    <a:gd name="T3" fmla="*/ 0 h 51"/>
                    <a:gd name="T4" fmla="*/ 0 w 138"/>
                    <a:gd name="T5" fmla="*/ 2147483647 h 51"/>
                    <a:gd name="T6" fmla="*/ 2147483647 w 138"/>
                    <a:gd name="T7" fmla="*/ 2147483647 h 51"/>
                    <a:gd name="T8" fmla="*/ 2147483647 w 138"/>
                    <a:gd name="T9" fmla="*/ 2147483647 h 51"/>
                    <a:gd name="T10" fmla="*/ 2147483647 w 138"/>
                    <a:gd name="T11" fmla="*/ 2147483647 h 51"/>
                    <a:gd name="T12" fmla="*/ 2147483647 w 138"/>
                    <a:gd name="T13" fmla="*/ 2147483647 h 51"/>
                    <a:gd name="T14" fmla="*/ 2147483647 w 138"/>
                    <a:gd name="T15" fmla="*/ 2147483647 h 51"/>
                    <a:gd name="T16" fmla="*/ 2147483647 w 138"/>
                    <a:gd name="T17" fmla="*/ 2147483647 h 51"/>
                    <a:gd name="T18" fmla="*/ 2147483647 w 138"/>
                    <a:gd name="T19" fmla="*/ 0 h 51"/>
                    <a:gd name="T20" fmla="*/ 2147483647 w 138"/>
                    <a:gd name="T21" fmla="*/ 0 h 51"/>
                    <a:gd name="T22" fmla="*/ 2147483647 w 138"/>
                    <a:gd name="T23" fmla="*/ 2147483647 h 5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38"/>
                    <a:gd name="T37" fmla="*/ 0 h 51"/>
                    <a:gd name="T38" fmla="*/ 138 w 138"/>
                    <a:gd name="T39" fmla="*/ 51 h 5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38" h="51">
                      <a:moveTo>
                        <a:pt x="138" y="4"/>
                      </a:moveTo>
                      <a:lnTo>
                        <a:pt x="130" y="0"/>
                      </a:lnTo>
                      <a:lnTo>
                        <a:pt x="0" y="43"/>
                      </a:lnTo>
                      <a:lnTo>
                        <a:pt x="4" y="51"/>
                      </a:lnTo>
                      <a:lnTo>
                        <a:pt x="134" y="8"/>
                      </a:lnTo>
                      <a:lnTo>
                        <a:pt x="126" y="4"/>
                      </a:lnTo>
                      <a:lnTo>
                        <a:pt x="134" y="8"/>
                      </a:lnTo>
                      <a:lnTo>
                        <a:pt x="138" y="8"/>
                      </a:lnTo>
                      <a:lnTo>
                        <a:pt x="138" y="4"/>
                      </a:lnTo>
                      <a:lnTo>
                        <a:pt x="134" y="0"/>
                      </a:lnTo>
                      <a:lnTo>
                        <a:pt x="130" y="0"/>
                      </a:lnTo>
                      <a:lnTo>
                        <a:pt x="138" y="4"/>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471" name="Freeform 105"/>
                <p:cNvSpPr>
                  <a:spLocks/>
                </p:cNvSpPr>
                <p:nvPr/>
              </p:nvSpPr>
              <p:spPr bwMode="auto">
                <a:xfrm>
                  <a:off x="593725" y="3033713"/>
                  <a:ext cx="385763" cy="49213"/>
                </a:xfrm>
                <a:custGeom>
                  <a:avLst/>
                  <a:gdLst>
                    <a:gd name="T0" fmla="*/ 0 w 243"/>
                    <a:gd name="T1" fmla="*/ 0 h 31"/>
                    <a:gd name="T2" fmla="*/ 0 w 243"/>
                    <a:gd name="T3" fmla="*/ 2147483647 h 31"/>
                    <a:gd name="T4" fmla="*/ 2147483647 w 243"/>
                    <a:gd name="T5" fmla="*/ 2147483647 h 31"/>
                    <a:gd name="T6" fmla="*/ 2147483647 w 243"/>
                    <a:gd name="T7" fmla="*/ 0 h 31"/>
                    <a:gd name="T8" fmla="*/ 0 w 243"/>
                    <a:gd name="T9" fmla="*/ 0 h 31"/>
                    <a:gd name="T10" fmla="*/ 0 w 243"/>
                    <a:gd name="T11" fmla="*/ 0 h 31"/>
                    <a:gd name="T12" fmla="*/ 0 60000 65536"/>
                    <a:gd name="T13" fmla="*/ 0 60000 65536"/>
                    <a:gd name="T14" fmla="*/ 0 60000 65536"/>
                    <a:gd name="T15" fmla="*/ 0 60000 65536"/>
                    <a:gd name="T16" fmla="*/ 0 60000 65536"/>
                    <a:gd name="T17" fmla="*/ 0 60000 65536"/>
                    <a:gd name="T18" fmla="*/ 0 w 243"/>
                    <a:gd name="T19" fmla="*/ 0 h 31"/>
                    <a:gd name="T20" fmla="*/ 243 w 243"/>
                    <a:gd name="T21" fmla="*/ 31 h 31"/>
                  </a:gdLst>
                  <a:ahLst/>
                  <a:cxnLst>
                    <a:cxn ang="T12">
                      <a:pos x="T0" y="T1"/>
                    </a:cxn>
                    <a:cxn ang="T13">
                      <a:pos x="T2" y="T3"/>
                    </a:cxn>
                    <a:cxn ang="T14">
                      <a:pos x="T4" y="T5"/>
                    </a:cxn>
                    <a:cxn ang="T15">
                      <a:pos x="T6" y="T7"/>
                    </a:cxn>
                    <a:cxn ang="T16">
                      <a:pos x="T8" y="T9"/>
                    </a:cxn>
                    <a:cxn ang="T17">
                      <a:pos x="T10" y="T11"/>
                    </a:cxn>
                  </a:cxnLst>
                  <a:rect l="T18" t="T19" r="T20" b="T21"/>
                  <a:pathLst>
                    <a:path w="243" h="31">
                      <a:moveTo>
                        <a:pt x="0" y="0"/>
                      </a:moveTo>
                      <a:lnTo>
                        <a:pt x="0" y="19"/>
                      </a:lnTo>
                      <a:lnTo>
                        <a:pt x="243" y="31"/>
                      </a:lnTo>
                      <a:lnTo>
                        <a:pt x="243" y="0"/>
                      </a:lnTo>
                      <a:lnTo>
                        <a:pt x="0" y="0"/>
                      </a:lnTo>
                      <a:close/>
                    </a:path>
                  </a:pathLst>
                </a:custGeom>
                <a:solidFill>
                  <a:srgbClr val="999999"/>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472" name="Freeform 106"/>
                <p:cNvSpPr>
                  <a:spLocks/>
                </p:cNvSpPr>
                <p:nvPr/>
              </p:nvSpPr>
              <p:spPr bwMode="auto">
                <a:xfrm>
                  <a:off x="581025" y="3033713"/>
                  <a:ext cx="19050" cy="36513"/>
                </a:xfrm>
                <a:custGeom>
                  <a:avLst/>
                  <a:gdLst>
                    <a:gd name="T0" fmla="*/ 2147483647 w 12"/>
                    <a:gd name="T1" fmla="*/ 2147483647 h 23"/>
                    <a:gd name="T2" fmla="*/ 2147483647 w 12"/>
                    <a:gd name="T3" fmla="*/ 2147483647 h 23"/>
                    <a:gd name="T4" fmla="*/ 2147483647 w 12"/>
                    <a:gd name="T5" fmla="*/ 0 h 23"/>
                    <a:gd name="T6" fmla="*/ 0 w 12"/>
                    <a:gd name="T7" fmla="*/ 0 h 23"/>
                    <a:gd name="T8" fmla="*/ 0 w 12"/>
                    <a:gd name="T9" fmla="*/ 2147483647 h 23"/>
                    <a:gd name="T10" fmla="*/ 2147483647 w 12"/>
                    <a:gd name="T11" fmla="*/ 2147483647 h 23"/>
                    <a:gd name="T12" fmla="*/ 0 w 12"/>
                    <a:gd name="T13" fmla="*/ 2147483647 h 23"/>
                    <a:gd name="T14" fmla="*/ 2147483647 w 12"/>
                    <a:gd name="T15" fmla="*/ 2147483647 h 23"/>
                    <a:gd name="T16" fmla="*/ 2147483647 w 12"/>
                    <a:gd name="T17" fmla="*/ 2147483647 h 23"/>
                    <a:gd name="T18" fmla="*/ 2147483647 w 12"/>
                    <a:gd name="T19" fmla="*/ 2147483647 h 23"/>
                    <a:gd name="T20" fmla="*/ 2147483647 w 12"/>
                    <a:gd name="T21" fmla="*/ 2147483647 h 23"/>
                    <a:gd name="T22" fmla="*/ 2147483647 w 12"/>
                    <a:gd name="T23" fmla="*/ 2147483647 h 2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23"/>
                    <a:gd name="T38" fmla="*/ 12 w 12"/>
                    <a:gd name="T39" fmla="*/ 23 h 2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23">
                      <a:moveTo>
                        <a:pt x="8" y="15"/>
                      </a:moveTo>
                      <a:lnTo>
                        <a:pt x="12" y="19"/>
                      </a:lnTo>
                      <a:lnTo>
                        <a:pt x="12" y="0"/>
                      </a:lnTo>
                      <a:lnTo>
                        <a:pt x="0" y="0"/>
                      </a:lnTo>
                      <a:lnTo>
                        <a:pt x="0" y="19"/>
                      </a:lnTo>
                      <a:lnTo>
                        <a:pt x="8" y="23"/>
                      </a:lnTo>
                      <a:lnTo>
                        <a:pt x="0" y="19"/>
                      </a:lnTo>
                      <a:lnTo>
                        <a:pt x="4" y="23"/>
                      </a:lnTo>
                      <a:lnTo>
                        <a:pt x="8" y="23"/>
                      </a:lnTo>
                      <a:lnTo>
                        <a:pt x="12" y="19"/>
                      </a:lnTo>
                      <a:lnTo>
                        <a:pt x="8" y="15"/>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473" name="Freeform 107"/>
                <p:cNvSpPr>
                  <a:spLocks/>
                </p:cNvSpPr>
                <p:nvPr/>
              </p:nvSpPr>
              <p:spPr bwMode="auto">
                <a:xfrm>
                  <a:off x="593725" y="3057525"/>
                  <a:ext cx="392113" cy="31750"/>
                </a:xfrm>
                <a:custGeom>
                  <a:avLst/>
                  <a:gdLst>
                    <a:gd name="T0" fmla="*/ 2147483647 w 247"/>
                    <a:gd name="T1" fmla="*/ 2147483647 h 20"/>
                    <a:gd name="T2" fmla="*/ 2147483647 w 247"/>
                    <a:gd name="T3" fmla="*/ 2147483647 h 20"/>
                    <a:gd name="T4" fmla="*/ 0 w 247"/>
                    <a:gd name="T5" fmla="*/ 0 h 20"/>
                    <a:gd name="T6" fmla="*/ 0 w 247"/>
                    <a:gd name="T7" fmla="*/ 2147483647 h 20"/>
                    <a:gd name="T8" fmla="*/ 2147483647 w 247"/>
                    <a:gd name="T9" fmla="*/ 2147483647 h 20"/>
                    <a:gd name="T10" fmla="*/ 2147483647 w 247"/>
                    <a:gd name="T11" fmla="*/ 2147483647 h 20"/>
                    <a:gd name="T12" fmla="*/ 2147483647 w 247"/>
                    <a:gd name="T13" fmla="*/ 2147483647 h 20"/>
                    <a:gd name="T14" fmla="*/ 2147483647 w 247"/>
                    <a:gd name="T15" fmla="*/ 2147483647 h 20"/>
                    <a:gd name="T16" fmla="*/ 2147483647 w 247"/>
                    <a:gd name="T17" fmla="*/ 2147483647 h 20"/>
                    <a:gd name="T18" fmla="*/ 2147483647 w 247"/>
                    <a:gd name="T19" fmla="*/ 2147483647 h 20"/>
                    <a:gd name="T20" fmla="*/ 2147483647 w 247"/>
                    <a:gd name="T21" fmla="*/ 2147483647 h 20"/>
                    <a:gd name="T22" fmla="*/ 2147483647 w 247"/>
                    <a:gd name="T23" fmla="*/ 2147483647 h 2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47"/>
                    <a:gd name="T37" fmla="*/ 0 h 20"/>
                    <a:gd name="T38" fmla="*/ 247 w 247"/>
                    <a:gd name="T39" fmla="*/ 20 h 2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47" h="20">
                      <a:moveTo>
                        <a:pt x="235" y="16"/>
                      </a:moveTo>
                      <a:lnTo>
                        <a:pt x="243" y="12"/>
                      </a:lnTo>
                      <a:lnTo>
                        <a:pt x="0" y="0"/>
                      </a:lnTo>
                      <a:lnTo>
                        <a:pt x="0" y="8"/>
                      </a:lnTo>
                      <a:lnTo>
                        <a:pt x="243" y="20"/>
                      </a:lnTo>
                      <a:lnTo>
                        <a:pt x="247" y="16"/>
                      </a:lnTo>
                      <a:lnTo>
                        <a:pt x="243" y="20"/>
                      </a:lnTo>
                      <a:lnTo>
                        <a:pt x="247" y="16"/>
                      </a:lnTo>
                      <a:lnTo>
                        <a:pt x="243" y="12"/>
                      </a:lnTo>
                      <a:lnTo>
                        <a:pt x="235" y="16"/>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474" name="Freeform 108"/>
                <p:cNvSpPr>
                  <a:spLocks/>
                </p:cNvSpPr>
                <p:nvPr/>
              </p:nvSpPr>
              <p:spPr bwMode="auto">
                <a:xfrm>
                  <a:off x="966788" y="3027363"/>
                  <a:ext cx="19050" cy="55563"/>
                </a:xfrm>
                <a:custGeom>
                  <a:avLst/>
                  <a:gdLst>
                    <a:gd name="T0" fmla="*/ 2147483647 w 12"/>
                    <a:gd name="T1" fmla="*/ 2147483647 h 35"/>
                    <a:gd name="T2" fmla="*/ 0 w 12"/>
                    <a:gd name="T3" fmla="*/ 2147483647 h 35"/>
                    <a:gd name="T4" fmla="*/ 0 w 12"/>
                    <a:gd name="T5" fmla="*/ 2147483647 h 35"/>
                    <a:gd name="T6" fmla="*/ 2147483647 w 12"/>
                    <a:gd name="T7" fmla="*/ 2147483647 h 35"/>
                    <a:gd name="T8" fmla="*/ 2147483647 w 12"/>
                    <a:gd name="T9" fmla="*/ 2147483647 h 35"/>
                    <a:gd name="T10" fmla="*/ 2147483647 w 12"/>
                    <a:gd name="T11" fmla="*/ 0 h 35"/>
                    <a:gd name="T12" fmla="*/ 2147483647 w 12"/>
                    <a:gd name="T13" fmla="*/ 2147483647 h 35"/>
                    <a:gd name="T14" fmla="*/ 2147483647 w 12"/>
                    <a:gd name="T15" fmla="*/ 2147483647 h 35"/>
                    <a:gd name="T16" fmla="*/ 2147483647 w 12"/>
                    <a:gd name="T17" fmla="*/ 0 h 35"/>
                    <a:gd name="T18" fmla="*/ 2147483647 w 12"/>
                    <a:gd name="T19" fmla="*/ 2147483647 h 35"/>
                    <a:gd name="T20" fmla="*/ 0 w 12"/>
                    <a:gd name="T21" fmla="*/ 2147483647 h 35"/>
                    <a:gd name="T22" fmla="*/ 2147483647 w 12"/>
                    <a:gd name="T23" fmla="*/ 2147483647 h 3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35"/>
                    <a:gd name="T38" fmla="*/ 12 w 12"/>
                    <a:gd name="T39" fmla="*/ 35 h 3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35">
                      <a:moveTo>
                        <a:pt x="8" y="11"/>
                      </a:moveTo>
                      <a:lnTo>
                        <a:pt x="0" y="4"/>
                      </a:lnTo>
                      <a:lnTo>
                        <a:pt x="0" y="35"/>
                      </a:lnTo>
                      <a:lnTo>
                        <a:pt x="12" y="35"/>
                      </a:lnTo>
                      <a:lnTo>
                        <a:pt x="12" y="4"/>
                      </a:lnTo>
                      <a:lnTo>
                        <a:pt x="8" y="0"/>
                      </a:lnTo>
                      <a:lnTo>
                        <a:pt x="12" y="4"/>
                      </a:lnTo>
                      <a:lnTo>
                        <a:pt x="8" y="4"/>
                      </a:lnTo>
                      <a:lnTo>
                        <a:pt x="8" y="0"/>
                      </a:lnTo>
                      <a:lnTo>
                        <a:pt x="4" y="4"/>
                      </a:lnTo>
                      <a:lnTo>
                        <a:pt x="0" y="4"/>
                      </a:lnTo>
                      <a:lnTo>
                        <a:pt x="8" y="11"/>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475" name="Freeform 109"/>
                <p:cNvSpPr>
                  <a:spLocks/>
                </p:cNvSpPr>
                <p:nvPr/>
              </p:nvSpPr>
              <p:spPr bwMode="auto">
                <a:xfrm>
                  <a:off x="581025" y="3027363"/>
                  <a:ext cx="398463" cy="17463"/>
                </a:xfrm>
                <a:custGeom>
                  <a:avLst/>
                  <a:gdLst>
                    <a:gd name="T0" fmla="*/ 2147483647 w 251"/>
                    <a:gd name="T1" fmla="*/ 2147483647 h 11"/>
                    <a:gd name="T2" fmla="*/ 2147483647 w 251"/>
                    <a:gd name="T3" fmla="*/ 2147483647 h 11"/>
                    <a:gd name="T4" fmla="*/ 2147483647 w 251"/>
                    <a:gd name="T5" fmla="*/ 2147483647 h 11"/>
                    <a:gd name="T6" fmla="*/ 2147483647 w 251"/>
                    <a:gd name="T7" fmla="*/ 0 h 11"/>
                    <a:gd name="T8" fmla="*/ 2147483647 w 251"/>
                    <a:gd name="T9" fmla="*/ 0 h 11"/>
                    <a:gd name="T10" fmla="*/ 0 w 251"/>
                    <a:gd name="T11" fmla="*/ 2147483647 h 11"/>
                    <a:gd name="T12" fmla="*/ 2147483647 w 251"/>
                    <a:gd name="T13" fmla="*/ 0 h 11"/>
                    <a:gd name="T14" fmla="*/ 2147483647 w 251"/>
                    <a:gd name="T15" fmla="*/ 2147483647 h 11"/>
                    <a:gd name="T16" fmla="*/ 0 w 251"/>
                    <a:gd name="T17" fmla="*/ 2147483647 h 11"/>
                    <a:gd name="T18" fmla="*/ 2147483647 w 251"/>
                    <a:gd name="T19" fmla="*/ 2147483647 h 11"/>
                    <a:gd name="T20" fmla="*/ 2147483647 w 251"/>
                    <a:gd name="T21" fmla="*/ 2147483647 h 11"/>
                    <a:gd name="T22" fmla="*/ 2147483647 w 251"/>
                    <a:gd name="T23" fmla="*/ 2147483647 h 1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51"/>
                    <a:gd name="T37" fmla="*/ 0 h 11"/>
                    <a:gd name="T38" fmla="*/ 251 w 251"/>
                    <a:gd name="T39" fmla="*/ 11 h 1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51" h="11">
                      <a:moveTo>
                        <a:pt x="12" y="4"/>
                      </a:moveTo>
                      <a:lnTo>
                        <a:pt x="8" y="11"/>
                      </a:lnTo>
                      <a:lnTo>
                        <a:pt x="251" y="11"/>
                      </a:lnTo>
                      <a:lnTo>
                        <a:pt x="251" y="0"/>
                      </a:lnTo>
                      <a:lnTo>
                        <a:pt x="8" y="0"/>
                      </a:lnTo>
                      <a:lnTo>
                        <a:pt x="0" y="4"/>
                      </a:lnTo>
                      <a:lnTo>
                        <a:pt x="8" y="0"/>
                      </a:lnTo>
                      <a:lnTo>
                        <a:pt x="4" y="4"/>
                      </a:lnTo>
                      <a:lnTo>
                        <a:pt x="0" y="4"/>
                      </a:lnTo>
                      <a:lnTo>
                        <a:pt x="4" y="7"/>
                      </a:lnTo>
                      <a:lnTo>
                        <a:pt x="8" y="11"/>
                      </a:lnTo>
                      <a:lnTo>
                        <a:pt x="12" y="4"/>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476" name="Freeform 110"/>
                <p:cNvSpPr>
                  <a:spLocks/>
                </p:cNvSpPr>
                <p:nvPr/>
              </p:nvSpPr>
              <p:spPr bwMode="auto">
                <a:xfrm>
                  <a:off x="200025" y="3063875"/>
                  <a:ext cx="812800" cy="212725"/>
                </a:xfrm>
                <a:custGeom>
                  <a:avLst/>
                  <a:gdLst>
                    <a:gd name="T0" fmla="*/ 2147483647 w 512"/>
                    <a:gd name="T1" fmla="*/ 2147483647 h 134"/>
                    <a:gd name="T2" fmla="*/ 2147483647 w 512"/>
                    <a:gd name="T3" fmla="*/ 0 h 134"/>
                    <a:gd name="T4" fmla="*/ 2147483647 w 512"/>
                    <a:gd name="T5" fmla="*/ 0 h 134"/>
                    <a:gd name="T6" fmla="*/ 2147483647 w 512"/>
                    <a:gd name="T7" fmla="*/ 2147483647 h 134"/>
                    <a:gd name="T8" fmla="*/ 2147483647 w 512"/>
                    <a:gd name="T9" fmla="*/ 2147483647 h 134"/>
                    <a:gd name="T10" fmla="*/ 2147483647 w 512"/>
                    <a:gd name="T11" fmla="*/ 2147483647 h 134"/>
                    <a:gd name="T12" fmla="*/ 2147483647 w 512"/>
                    <a:gd name="T13" fmla="*/ 2147483647 h 134"/>
                    <a:gd name="T14" fmla="*/ 2147483647 w 512"/>
                    <a:gd name="T15" fmla="*/ 2147483647 h 134"/>
                    <a:gd name="T16" fmla="*/ 2147483647 w 512"/>
                    <a:gd name="T17" fmla="*/ 2147483647 h 134"/>
                    <a:gd name="T18" fmla="*/ 2147483647 w 512"/>
                    <a:gd name="T19" fmla="*/ 2147483647 h 134"/>
                    <a:gd name="T20" fmla="*/ 2147483647 w 512"/>
                    <a:gd name="T21" fmla="*/ 2147483647 h 134"/>
                    <a:gd name="T22" fmla="*/ 2147483647 w 512"/>
                    <a:gd name="T23" fmla="*/ 2147483647 h 134"/>
                    <a:gd name="T24" fmla="*/ 2147483647 w 512"/>
                    <a:gd name="T25" fmla="*/ 2147483647 h 134"/>
                    <a:gd name="T26" fmla="*/ 2147483647 w 512"/>
                    <a:gd name="T27" fmla="*/ 2147483647 h 134"/>
                    <a:gd name="T28" fmla="*/ 2147483647 w 512"/>
                    <a:gd name="T29" fmla="*/ 2147483647 h 134"/>
                    <a:gd name="T30" fmla="*/ 2147483647 w 512"/>
                    <a:gd name="T31" fmla="*/ 2147483647 h 134"/>
                    <a:gd name="T32" fmla="*/ 2147483647 w 512"/>
                    <a:gd name="T33" fmla="*/ 2147483647 h 134"/>
                    <a:gd name="T34" fmla="*/ 2147483647 w 512"/>
                    <a:gd name="T35" fmla="*/ 2147483647 h 134"/>
                    <a:gd name="T36" fmla="*/ 2147483647 w 512"/>
                    <a:gd name="T37" fmla="*/ 2147483647 h 134"/>
                    <a:gd name="T38" fmla="*/ 2147483647 w 512"/>
                    <a:gd name="T39" fmla="*/ 2147483647 h 134"/>
                    <a:gd name="T40" fmla="*/ 2147483647 w 512"/>
                    <a:gd name="T41" fmla="*/ 2147483647 h 134"/>
                    <a:gd name="T42" fmla="*/ 2147483647 w 512"/>
                    <a:gd name="T43" fmla="*/ 2147483647 h 134"/>
                    <a:gd name="T44" fmla="*/ 2147483647 w 512"/>
                    <a:gd name="T45" fmla="*/ 2147483647 h 134"/>
                    <a:gd name="T46" fmla="*/ 2147483647 w 512"/>
                    <a:gd name="T47" fmla="*/ 2147483647 h 134"/>
                    <a:gd name="T48" fmla="*/ 2147483647 w 512"/>
                    <a:gd name="T49" fmla="*/ 2147483647 h 134"/>
                    <a:gd name="T50" fmla="*/ 0 w 512"/>
                    <a:gd name="T51" fmla="*/ 2147483647 h 134"/>
                    <a:gd name="T52" fmla="*/ 2147483647 w 512"/>
                    <a:gd name="T53" fmla="*/ 2147483647 h 134"/>
                    <a:gd name="T54" fmla="*/ 2147483647 w 512"/>
                    <a:gd name="T55" fmla="*/ 2147483647 h 134"/>
                    <a:gd name="T56" fmla="*/ 2147483647 w 512"/>
                    <a:gd name="T57" fmla="*/ 2147483647 h 134"/>
                    <a:gd name="T58" fmla="*/ 2147483647 w 512"/>
                    <a:gd name="T59" fmla="*/ 2147483647 h 134"/>
                    <a:gd name="T60" fmla="*/ 2147483647 w 512"/>
                    <a:gd name="T61" fmla="*/ 2147483647 h 134"/>
                    <a:gd name="T62" fmla="*/ 2147483647 w 512"/>
                    <a:gd name="T63" fmla="*/ 2147483647 h 134"/>
                    <a:gd name="T64" fmla="*/ 2147483647 w 512"/>
                    <a:gd name="T65" fmla="*/ 2147483647 h 134"/>
                    <a:gd name="T66" fmla="*/ 2147483647 w 512"/>
                    <a:gd name="T67" fmla="*/ 2147483647 h 134"/>
                    <a:gd name="T68" fmla="*/ 2147483647 w 512"/>
                    <a:gd name="T69" fmla="*/ 2147483647 h 134"/>
                    <a:gd name="T70" fmla="*/ 2147483647 w 512"/>
                    <a:gd name="T71" fmla="*/ 2147483647 h 134"/>
                    <a:gd name="T72" fmla="*/ 2147483647 w 512"/>
                    <a:gd name="T73" fmla="*/ 2147483647 h 134"/>
                    <a:gd name="T74" fmla="*/ 2147483647 w 512"/>
                    <a:gd name="T75" fmla="*/ 2147483647 h 134"/>
                    <a:gd name="T76" fmla="*/ 2147483647 w 512"/>
                    <a:gd name="T77" fmla="*/ 2147483647 h 134"/>
                    <a:gd name="T78" fmla="*/ 2147483647 w 512"/>
                    <a:gd name="T79" fmla="*/ 2147483647 h 134"/>
                    <a:gd name="T80" fmla="*/ 2147483647 w 512"/>
                    <a:gd name="T81" fmla="*/ 2147483647 h 134"/>
                    <a:gd name="T82" fmla="*/ 2147483647 w 512"/>
                    <a:gd name="T83" fmla="*/ 2147483647 h 134"/>
                    <a:gd name="T84" fmla="*/ 2147483647 w 512"/>
                    <a:gd name="T85" fmla="*/ 2147483647 h 134"/>
                    <a:gd name="T86" fmla="*/ 2147483647 w 512"/>
                    <a:gd name="T87" fmla="*/ 2147483647 h 134"/>
                    <a:gd name="T88" fmla="*/ 2147483647 w 512"/>
                    <a:gd name="T89" fmla="*/ 2147483647 h 134"/>
                    <a:gd name="T90" fmla="*/ 2147483647 w 512"/>
                    <a:gd name="T91" fmla="*/ 2147483647 h 134"/>
                    <a:gd name="T92" fmla="*/ 2147483647 w 512"/>
                    <a:gd name="T93" fmla="*/ 2147483647 h 134"/>
                    <a:gd name="T94" fmla="*/ 2147483647 w 512"/>
                    <a:gd name="T95" fmla="*/ 2147483647 h 134"/>
                    <a:gd name="T96" fmla="*/ 2147483647 w 512"/>
                    <a:gd name="T97" fmla="*/ 2147483647 h 134"/>
                    <a:gd name="T98" fmla="*/ 2147483647 w 512"/>
                    <a:gd name="T99" fmla="*/ 2147483647 h 134"/>
                    <a:gd name="T100" fmla="*/ 2147483647 w 512"/>
                    <a:gd name="T101" fmla="*/ 2147483647 h 134"/>
                    <a:gd name="T102" fmla="*/ 2147483647 w 512"/>
                    <a:gd name="T103" fmla="*/ 2147483647 h 134"/>
                    <a:gd name="T104" fmla="*/ 2147483647 w 512"/>
                    <a:gd name="T105" fmla="*/ 2147483647 h 134"/>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512"/>
                    <a:gd name="T160" fmla="*/ 0 h 134"/>
                    <a:gd name="T161" fmla="*/ 512 w 512"/>
                    <a:gd name="T162" fmla="*/ 134 h 134"/>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512" h="134">
                      <a:moveTo>
                        <a:pt x="512" y="40"/>
                      </a:moveTo>
                      <a:lnTo>
                        <a:pt x="151" y="0"/>
                      </a:lnTo>
                      <a:lnTo>
                        <a:pt x="146" y="4"/>
                      </a:lnTo>
                      <a:lnTo>
                        <a:pt x="142" y="4"/>
                      </a:lnTo>
                      <a:lnTo>
                        <a:pt x="134" y="8"/>
                      </a:lnTo>
                      <a:lnTo>
                        <a:pt x="122" y="16"/>
                      </a:lnTo>
                      <a:lnTo>
                        <a:pt x="110" y="20"/>
                      </a:lnTo>
                      <a:lnTo>
                        <a:pt x="98" y="24"/>
                      </a:lnTo>
                      <a:lnTo>
                        <a:pt x="82" y="28"/>
                      </a:lnTo>
                      <a:lnTo>
                        <a:pt x="69" y="36"/>
                      </a:lnTo>
                      <a:lnTo>
                        <a:pt x="61" y="40"/>
                      </a:lnTo>
                      <a:lnTo>
                        <a:pt x="53" y="40"/>
                      </a:lnTo>
                      <a:lnTo>
                        <a:pt x="49" y="44"/>
                      </a:lnTo>
                      <a:lnTo>
                        <a:pt x="45" y="44"/>
                      </a:lnTo>
                      <a:lnTo>
                        <a:pt x="41" y="44"/>
                      </a:lnTo>
                      <a:lnTo>
                        <a:pt x="37" y="47"/>
                      </a:lnTo>
                      <a:lnTo>
                        <a:pt x="29" y="47"/>
                      </a:lnTo>
                      <a:lnTo>
                        <a:pt x="25" y="51"/>
                      </a:lnTo>
                      <a:lnTo>
                        <a:pt x="17" y="51"/>
                      </a:lnTo>
                      <a:lnTo>
                        <a:pt x="13" y="55"/>
                      </a:lnTo>
                      <a:lnTo>
                        <a:pt x="8" y="55"/>
                      </a:lnTo>
                      <a:lnTo>
                        <a:pt x="4" y="59"/>
                      </a:lnTo>
                      <a:lnTo>
                        <a:pt x="0" y="59"/>
                      </a:lnTo>
                      <a:lnTo>
                        <a:pt x="349" y="134"/>
                      </a:lnTo>
                      <a:lnTo>
                        <a:pt x="353" y="134"/>
                      </a:lnTo>
                      <a:lnTo>
                        <a:pt x="353" y="130"/>
                      </a:lnTo>
                      <a:lnTo>
                        <a:pt x="357" y="130"/>
                      </a:lnTo>
                      <a:lnTo>
                        <a:pt x="366" y="126"/>
                      </a:lnTo>
                      <a:lnTo>
                        <a:pt x="374" y="122"/>
                      </a:lnTo>
                      <a:lnTo>
                        <a:pt x="378" y="118"/>
                      </a:lnTo>
                      <a:lnTo>
                        <a:pt x="386" y="114"/>
                      </a:lnTo>
                      <a:lnTo>
                        <a:pt x="394" y="114"/>
                      </a:lnTo>
                      <a:lnTo>
                        <a:pt x="402" y="110"/>
                      </a:lnTo>
                      <a:lnTo>
                        <a:pt x="406" y="106"/>
                      </a:lnTo>
                      <a:lnTo>
                        <a:pt x="414" y="106"/>
                      </a:lnTo>
                      <a:lnTo>
                        <a:pt x="418" y="103"/>
                      </a:lnTo>
                      <a:lnTo>
                        <a:pt x="426" y="99"/>
                      </a:lnTo>
                      <a:lnTo>
                        <a:pt x="430" y="95"/>
                      </a:lnTo>
                      <a:lnTo>
                        <a:pt x="439" y="91"/>
                      </a:lnTo>
                      <a:lnTo>
                        <a:pt x="447" y="87"/>
                      </a:lnTo>
                      <a:lnTo>
                        <a:pt x="455" y="83"/>
                      </a:lnTo>
                      <a:lnTo>
                        <a:pt x="463" y="75"/>
                      </a:lnTo>
                      <a:lnTo>
                        <a:pt x="471" y="67"/>
                      </a:lnTo>
                      <a:lnTo>
                        <a:pt x="483" y="63"/>
                      </a:lnTo>
                      <a:lnTo>
                        <a:pt x="487" y="59"/>
                      </a:lnTo>
                      <a:lnTo>
                        <a:pt x="495" y="51"/>
                      </a:lnTo>
                      <a:lnTo>
                        <a:pt x="499" y="47"/>
                      </a:lnTo>
                      <a:lnTo>
                        <a:pt x="512" y="40"/>
                      </a:lnTo>
                      <a:close/>
                    </a:path>
                  </a:pathLst>
                </a:custGeom>
                <a:solidFill>
                  <a:srgbClr val="999999"/>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477" name="Freeform 111"/>
                <p:cNvSpPr>
                  <a:spLocks/>
                </p:cNvSpPr>
                <p:nvPr/>
              </p:nvSpPr>
              <p:spPr bwMode="auto">
                <a:xfrm>
                  <a:off x="431800" y="3057525"/>
                  <a:ext cx="581025" cy="76200"/>
                </a:xfrm>
                <a:custGeom>
                  <a:avLst/>
                  <a:gdLst>
                    <a:gd name="T0" fmla="*/ 2147483647 w 366"/>
                    <a:gd name="T1" fmla="*/ 2147483647 h 48"/>
                    <a:gd name="T2" fmla="*/ 2147483647 w 366"/>
                    <a:gd name="T3" fmla="*/ 2147483647 h 48"/>
                    <a:gd name="T4" fmla="*/ 2147483647 w 366"/>
                    <a:gd name="T5" fmla="*/ 2147483647 h 48"/>
                    <a:gd name="T6" fmla="*/ 2147483647 w 366"/>
                    <a:gd name="T7" fmla="*/ 2147483647 h 48"/>
                    <a:gd name="T8" fmla="*/ 2147483647 w 366"/>
                    <a:gd name="T9" fmla="*/ 0 h 48"/>
                    <a:gd name="T10" fmla="*/ 2147483647 w 366"/>
                    <a:gd name="T11" fmla="*/ 0 h 48"/>
                    <a:gd name="T12" fmla="*/ 2147483647 w 366"/>
                    <a:gd name="T13" fmla="*/ 0 h 48"/>
                    <a:gd name="T14" fmla="*/ 2147483647 w 366"/>
                    <a:gd name="T15" fmla="*/ 0 h 48"/>
                    <a:gd name="T16" fmla="*/ 0 w 366"/>
                    <a:gd name="T17" fmla="*/ 2147483647 h 48"/>
                    <a:gd name="T18" fmla="*/ 0 w 366"/>
                    <a:gd name="T19" fmla="*/ 2147483647 h 48"/>
                    <a:gd name="T20" fmla="*/ 2147483647 w 366"/>
                    <a:gd name="T21" fmla="*/ 2147483647 h 48"/>
                    <a:gd name="T22" fmla="*/ 2147483647 w 366"/>
                    <a:gd name="T23" fmla="*/ 2147483647 h 4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66"/>
                    <a:gd name="T37" fmla="*/ 0 h 48"/>
                    <a:gd name="T38" fmla="*/ 366 w 366"/>
                    <a:gd name="T39" fmla="*/ 48 h 4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66" h="48">
                      <a:moveTo>
                        <a:pt x="9" y="8"/>
                      </a:moveTo>
                      <a:lnTo>
                        <a:pt x="5" y="8"/>
                      </a:lnTo>
                      <a:lnTo>
                        <a:pt x="366" y="48"/>
                      </a:lnTo>
                      <a:lnTo>
                        <a:pt x="366" y="40"/>
                      </a:lnTo>
                      <a:lnTo>
                        <a:pt x="9" y="0"/>
                      </a:lnTo>
                      <a:lnTo>
                        <a:pt x="5" y="0"/>
                      </a:lnTo>
                      <a:lnTo>
                        <a:pt x="9" y="0"/>
                      </a:lnTo>
                      <a:lnTo>
                        <a:pt x="5" y="0"/>
                      </a:lnTo>
                      <a:lnTo>
                        <a:pt x="0" y="4"/>
                      </a:lnTo>
                      <a:lnTo>
                        <a:pt x="0" y="8"/>
                      </a:lnTo>
                      <a:lnTo>
                        <a:pt x="5" y="8"/>
                      </a:lnTo>
                      <a:lnTo>
                        <a:pt x="9" y="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478" name="Freeform 112"/>
                <p:cNvSpPr>
                  <a:spLocks/>
                </p:cNvSpPr>
                <p:nvPr/>
              </p:nvSpPr>
              <p:spPr bwMode="auto">
                <a:xfrm>
                  <a:off x="330200" y="3057525"/>
                  <a:ext cx="115888" cy="63500"/>
                </a:xfrm>
                <a:custGeom>
                  <a:avLst/>
                  <a:gdLst>
                    <a:gd name="T0" fmla="*/ 2147483647 w 73"/>
                    <a:gd name="T1" fmla="*/ 2147483647 h 40"/>
                    <a:gd name="T2" fmla="*/ 2147483647 w 73"/>
                    <a:gd name="T3" fmla="*/ 2147483647 h 40"/>
                    <a:gd name="T4" fmla="*/ 2147483647 w 73"/>
                    <a:gd name="T5" fmla="*/ 2147483647 h 40"/>
                    <a:gd name="T6" fmla="*/ 2147483647 w 73"/>
                    <a:gd name="T7" fmla="*/ 2147483647 h 40"/>
                    <a:gd name="T8" fmla="*/ 2147483647 w 73"/>
                    <a:gd name="T9" fmla="*/ 2147483647 h 40"/>
                    <a:gd name="T10" fmla="*/ 2147483647 w 73"/>
                    <a:gd name="T11" fmla="*/ 2147483647 h 40"/>
                    <a:gd name="T12" fmla="*/ 2147483647 w 73"/>
                    <a:gd name="T13" fmla="*/ 2147483647 h 40"/>
                    <a:gd name="T14" fmla="*/ 2147483647 w 73"/>
                    <a:gd name="T15" fmla="*/ 2147483647 h 40"/>
                    <a:gd name="T16" fmla="*/ 2147483647 w 73"/>
                    <a:gd name="T17" fmla="*/ 2147483647 h 40"/>
                    <a:gd name="T18" fmla="*/ 2147483647 w 73"/>
                    <a:gd name="T19" fmla="*/ 2147483647 h 40"/>
                    <a:gd name="T20" fmla="*/ 2147483647 w 73"/>
                    <a:gd name="T21" fmla="*/ 0 h 40"/>
                    <a:gd name="T22" fmla="*/ 2147483647 w 73"/>
                    <a:gd name="T23" fmla="*/ 0 h 40"/>
                    <a:gd name="T24" fmla="*/ 2147483647 w 73"/>
                    <a:gd name="T25" fmla="*/ 2147483647 h 40"/>
                    <a:gd name="T26" fmla="*/ 2147483647 w 73"/>
                    <a:gd name="T27" fmla="*/ 2147483647 h 40"/>
                    <a:gd name="T28" fmla="*/ 2147483647 w 73"/>
                    <a:gd name="T29" fmla="*/ 2147483647 h 40"/>
                    <a:gd name="T30" fmla="*/ 2147483647 w 73"/>
                    <a:gd name="T31" fmla="*/ 2147483647 h 40"/>
                    <a:gd name="T32" fmla="*/ 2147483647 w 73"/>
                    <a:gd name="T33" fmla="*/ 2147483647 h 40"/>
                    <a:gd name="T34" fmla="*/ 2147483647 w 73"/>
                    <a:gd name="T35" fmla="*/ 2147483647 h 40"/>
                    <a:gd name="T36" fmla="*/ 0 w 73"/>
                    <a:gd name="T37" fmla="*/ 2147483647 h 40"/>
                    <a:gd name="T38" fmla="*/ 0 w 73"/>
                    <a:gd name="T39" fmla="*/ 2147483647 h 40"/>
                    <a:gd name="T40" fmla="*/ 2147483647 w 73"/>
                    <a:gd name="T41" fmla="*/ 2147483647 h 4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73"/>
                    <a:gd name="T64" fmla="*/ 0 h 40"/>
                    <a:gd name="T65" fmla="*/ 73 w 73"/>
                    <a:gd name="T66" fmla="*/ 40 h 40"/>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73" h="40">
                      <a:moveTo>
                        <a:pt x="4" y="40"/>
                      </a:moveTo>
                      <a:lnTo>
                        <a:pt x="4" y="40"/>
                      </a:lnTo>
                      <a:lnTo>
                        <a:pt x="16" y="32"/>
                      </a:lnTo>
                      <a:lnTo>
                        <a:pt x="32" y="28"/>
                      </a:lnTo>
                      <a:lnTo>
                        <a:pt x="44" y="24"/>
                      </a:lnTo>
                      <a:lnTo>
                        <a:pt x="52" y="20"/>
                      </a:lnTo>
                      <a:lnTo>
                        <a:pt x="60" y="12"/>
                      </a:lnTo>
                      <a:lnTo>
                        <a:pt x="69" y="12"/>
                      </a:lnTo>
                      <a:lnTo>
                        <a:pt x="73" y="8"/>
                      </a:lnTo>
                      <a:lnTo>
                        <a:pt x="69" y="0"/>
                      </a:lnTo>
                      <a:lnTo>
                        <a:pt x="64" y="4"/>
                      </a:lnTo>
                      <a:lnTo>
                        <a:pt x="56" y="4"/>
                      </a:lnTo>
                      <a:lnTo>
                        <a:pt x="48" y="8"/>
                      </a:lnTo>
                      <a:lnTo>
                        <a:pt x="40" y="12"/>
                      </a:lnTo>
                      <a:lnTo>
                        <a:pt x="28" y="20"/>
                      </a:lnTo>
                      <a:lnTo>
                        <a:pt x="12" y="24"/>
                      </a:lnTo>
                      <a:lnTo>
                        <a:pt x="0" y="28"/>
                      </a:lnTo>
                      <a:lnTo>
                        <a:pt x="4" y="4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479" name="Freeform 113"/>
                <p:cNvSpPr>
                  <a:spLocks/>
                </p:cNvSpPr>
                <p:nvPr/>
              </p:nvSpPr>
              <p:spPr bwMode="auto">
                <a:xfrm>
                  <a:off x="246063" y="3101975"/>
                  <a:ext cx="90488" cy="42863"/>
                </a:xfrm>
                <a:custGeom>
                  <a:avLst/>
                  <a:gdLst>
                    <a:gd name="T0" fmla="*/ 2147483647 w 57"/>
                    <a:gd name="T1" fmla="*/ 2147483647 h 27"/>
                    <a:gd name="T2" fmla="*/ 2147483647 w 57"/>
                    <a:gd name="T3" fmla="*/ 2147483647 h 27"/>
                    <a:gd name="T4" fmla="*/ 2147483647 w 57"/>
                    <a:gd name="T5" fmla="*/ 2147483647 h 27"/>
                    <a:gd name="T6" fmla="*/ 2147483647 w 57"/>
                    <a:gd name="T7" fmla="*/ 2147483647 h 27"/>
                    <a:gd name="T8" fmla="*/ 2147483647 w 57"/>
                    <a:gd name="T9" fmla="*/ 2147483647 h 27"/>
                    <a:gd name="T10" fmla="*/ 2147483647 w 57"/>
                    <a:gd name="T11" fmla="*/ 2147483647 h 27"/>
                    <a:gd name="T12" fmla="*/ 2147483647 w 57"/>
                    <a:gd name="T13" fmla="*/ 2147483647 h 27"/>
                    <a:gd name="T14" fmla="*/ 2147483647 w 57"/>
                    <a:gd name="T15" fmla="*/ 2147483647 h 27"/>
                    <a:gd name="T16" fmla="*/ 2147483647 w 57"/>
                    <a:gd name="T17" fmla="*/ 2147483647 h 27"/>
                    <a:gd name="T18" fmla="*/ 2147483647 w 57"/>
                    <a:gd name="T19" fmla="*/ 2147483647 h 27"/>
                    <a:gd name="T20" fmla="*/ 2147483647 w 57"/>
                    <a:gd name="T21" fmla="*/ 0 h 27"/>
                    <a:gd name="T22" fmla="*/ 2147483647 w 57"/>
                    <a:gd name="T23" fmla="*/ 2147483647 h 27"/>
                    <a:gd name="T24" fmla="*/ 2147483647 w 57"/>
                    <a:gd name="T25" fmla="*/ 2147483647 h 27"/>
                    <a:gd name="T26" fmla="*/ 2147483647 w 57"/>
                    <a:gd name="T27" fmla="*/ 2147483647 h 27"/>
                    <a:gd name="T28" fmla="*/ 2147483647 w 57"/>
                    <a:gd name="T29" fmla="*/ 2147483647 h 27"/>
                    <a:gd name="T30" fmla="*/ 2147483647 w 57"/>
                    <a:gd name="T31" fmla="*/ 2147483647 h 27"/>
                    <a:gd name="T32" fmla="*/ 2147483647 w 57"/>
                    <a:gd name="T33" fmla="*/ 2147483647 h 27"/>
                    <a:gd name="T34" fmla="*/ 2147483647 w 57"/>
                    <a:gd name="T35" fmla="*/ 2147483647 h 27"/>
                    <a:gd name="T36" fmla="*/ 0 w 57"/>
                    <a:gd name="T37" fmla="*/ 2147483647 h 27"/>
                    <a:gd name="T38" fmla="*/ 0 w 57"/>
                    <a:gd name="T39" fmla="*/ 2147483647 h 27"/>
                    <a:gd name="T40" fmla="*/ 2147483647 w 57"/>
                    <a:gd name="T41" fmla="*/ 2147483647 h 2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57"/>
                    <a:gd name="T64" fmla="*/ 0 h 27"/>
                    <a:gd name="T65" fmla="*/ 57 w 57"/>
                    <a:gd name="T66" fmla="*/ 27 h 27"/>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57" h="27">
                      <a:moveTo>
                        <a:pt x="4" y="27"/>
                      </a:moveTo>
                      <a:lnTo>
                        <a:pt x="4" y="27"/>
                      </a:lnTo>
                      <a:lnTo>
                        <a:pt x="8" y="27"/>
                      </a:lnTo>
                      <a:lnTo>
                        <a:pt x="12" y="23"/>
                      </a:lnTo>
                      <a:lnTo>
                        <a:pt x="16" y="23"/>
                      </a:lnTo>
                      <a:lnTo>
                        <a:pt x="20" y="23"/>
                      </a:lnTo>
                      <a:lnTo>
                        <a:pt x="24" y="20"/>
                      </a:lnTo>
                      <a:lnTo>
                        <a:pt x="32" y="20"/>
                      </a:lnTo>
                      <a:lnTo>
                        <a:pt x="40" y="16"/>
                      </a:lnTo>
                      <a:lnTo>
                        <a:pt x="57" y="12"/>
                      </a:lnTo>
                      <a:lnTo>
                        <a:pt x="53" y="0"/>
                      </a:lnTo>
                      <a:lnTo>
                        <a:pt x="40" y="4"/>
                      </a:lnTo>
                      <a:lnTo>
                        <a:pt x="28" y="8"/>
                      </a:lnTo>
                      <a:lnTo>
                        <a:pt x="20" y="12"/>
                      </a:lnTo>
                      <a:lnTo>
                        <a:pt x="16" y="12"/>
                      </a:lnTo>
                      <a:lnTo>
                        <a:pt x="12" y="16"/>
                      </a:lnTo>
                      <a:lnTo>
                        <a:pt x="8" y="16"/>
                      </a:lnTo>
                      <a:lnTo>
                        <a:pt x="4" y="16"/>
                      </a:lnTo>
                      <a:lnTo>
                        <a:pt x="0" y="20"/>
                      </a:lnTo>
                      <a:lnTo>
                        <a:pt x="4" y="27"/>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480" name="Freeform 114"/>
                <p:cNvSpPr>
                  <a:spLocks/>
                </p:cNvSpPr>
                <p:nvPr/>
              </p:nvSpPr>
              <p:spPr bwMode="auto">
                <a:xfrm>
                  <a:off x="193675" y="3133725"/>
                  <a:ext cx="58738" cy="30163"/>
                </a:xfrm>
                <a:custGeom>
                  <a:avLst/>
                  <a:gdLst>
                    <a:gd name="T0" fmla="*/ 2147483647 w 37"/>
                    <a:gd name="T1" fmla="*/ 2147483647 h 19"/>
                    <a:gd name="T2" fmla="*/ 2147483647 w 37"/>
                    <a:gd name="T3" fmla="*/ 2147483647 h 19"/>
                    <a:gd name="T4" fmla="*/ 2147483647 w 37"/>
                    <a:gd name="T5" fmla="*/ 2147483647 h 19"/>
                    <a:gd name="T6" fmla="*/ 2147483647 w 37"/>
                    <a:gd name="T7" fmla="*/ 2147483647 h 19"/>
                    <a:gd name="T8" fmla="*/ 2147483647 w 37"/>
                    <a:gd name="T9" fmla="*/ 2147483647 h 19"/>
                    <a:gd name="T10" fmla="*/ 2147483647 w 37"/>
                    <a:gd name="T11" fmla="*/ 2147483647 h 19"/>
                    <a:gd name="T12" fmla="*/ 2147483647 w 37"/>
                    <a:gd name="T13" fmla="*/ 2147483647 h 19"/>
                    <a:gd name="T14" fmla="*/ 2147483647 w 37"/>
                    <a:gd name="T15" fmla="*/ 2147483647 h 19"/>
                    <a:gd name="T16" fmla="*/ 2147483647 w 37"/>
                    <a:gd name="T17" fmla="*/ 2147483647 h 19"/>
                    <a:gd name="T18" fmla="*/ 2147483647 w 37"/>
                    <a:gd name="T19" fmla="*/ 2147483647 h 19"/>
                    <a:gd name="T20" fmla="*/ 2147483647 w 37"/>
                    <a:gd name="T21" fmla="*/ 0 h 19"/>
                    <a:gd name="T22" fmla="*/ 2147483647 w 37"/>
                    <a:gd name="T23" fmla="*/ 2147483647 h 19"/>
                    <a:gd name="T24" fmla="*/ 2147483647 w 37"/>
                    <a:gd name="T25" fmla="*/ 2147483647 h 19"/>
                    <a:gd name="T26" fmla="*/ 2147483647 w 37"/>
                    <a:gd name="T27" fmla="*/ 2147483647 h 19"/>
                    <a:gd name="T28" fmla="*/ 2147483647 w 37"/>
                    <a:gd name="T29" fmla="*/ 2147483647 h 19"/>
                    <a:gd name="T30" fmla="*/ 2147483647 w 37"/>
                    <a:gd name="T31" fmla="*/ 2147483647 h 19"/>
                    <a:gd name="T32" fmla="*/ 2147483647 w 37"/>
                    <a:gd name="T33" fmla="*/ 2147483647 h 19"/>
                    <a:gd name="T34" fmla="*/ 2147483647 w 37"/>
                    <a:gd name="T35" fmla="*/ 2147483647 h 19"/>
                    <a:gd name="T36" fmla="*/ 2147483647 w 37"/>
                    <a:gd name="T37" fmla="*/ 2147483647 h 19"/>
                    <a:gd name="T38" fmla="*/ 2147483647 w 37"/>
                    <a:gd name="T39" fmla="*/ 2147483647 h 19"/>
                    <a:gd name="T40" fmla="*/ 2147483647 w 37"/>
                    <a:gd name="T41" fmla="*/ 2147483647 h 19"/>
                    <a:gd name="T42" fmla="*/ 0 w 37"/>
                    <a:gd name="T43" fmla="*/ 2147483647 h 19"/>
                    <a:gd name="T44" fmla="*/ 0 w 37"/>
                    <a:gd name="T45" fmla="*/ 2147483647 h 19"/>
                    <a:gd name="T46" fmla="*/ 2147483647 w 37"/>
                    <a:gd name="T47" fmla="*/ 2147483647 h 19"/>
                    <a:gd name="T48" fmla="*/ 2147483647 w 37"/>
                    <a:gd name="T49" fmla="*/ 2147483647 h 19"/>
                    <a:gd name="T50" fmla="*/ 2147483647 w 37"/>
                    <a:gd name="T51" fmla="*/ 2147483647 h 19"/>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37"/>
                    <a:gd name="T79" fmla="*/ 0 h 19"/>
                    <a:gd name="T80" fmla="*/ 37 w 37"/>
                    <a:gd name="T81" fmla="*/ 19 h 19"/>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37" h="19">
                      <a:moveTo>
                        <a:pt x="8" y="11"/>
                      </a:moveTo>
                      <a:lnTo>
                        <a:pt x="8" y="19"/>
                      </a:lnTo>
                      <a:lnTo>
                        <a:pt x="12" y="19"/>
                      </a:lnTo>
                      <a:lnTo>
                        <a:pt x="17" y="15"/>
                      </a:lnTo>
                      <a:lnTo>
                        <a:pt x="21" y="15"/>
                      </a:lnTo>
                      <a:lnTo>
                        <a:pt x="25" y="15"/>
                      </a:lnTo>
                      <a:lnTo>
                        <a:pt x="29" y="11"/>
                      </a:lnTo>
                      <a:lnTo>
                        <a:pt x="37" y="7"/>
                      </a:lnTo>
                      <a:lnTo>
                        <a:pt x="33" y="0"/>
                      </a:lnTo>
                      <a:lnTo>
                        <a:pt x="25" y="3"/>
                      </a:lnTo>
                      <a:lnTo>
                        <a:pt x="21" y="3"/>
                      </a:lnTo>
                      <a:lnTo>
                        <a:pt x="17" y="7"/>
                      </a:lnTo>
                      <a:lnTo>
                        <a:pt x="12" y="7"/>
                      </a:lnTo>
                      <a:lnTo>
                        <a:pt x="8" y="11"/>
                      </a:lnTo>
                      <a:lnTo>
                        <a:pt x="4" y="11"/>
                      </a:lnTo>
                      <a:lnTo>
                        <a:pt x="4" y="19"/>
                      </a:lnTo>
                      <a:lnTo>
                        <a:pt x="4" y="11"/>
                      </a:lnTo>
                      <a:lnTo>
                        <a:pt x="0" y="15"/>
                      </a:lnTo>
                      <a:lnTo>
                        <a:pt x="0" y="19"/>
                      </a:lnTo>
                      <a:lnTo>
                        <a:pt x="4" y="19"/>
                      </a:lnTo>
                      <a:lnTo>
                        <a:pt x="8" y="19"/>
                      </a:lnTo>
                      <a:lnTo>
                        <a:pt x="8" y="11"/>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481" name="Freeform 115"/>
                <p:cNvSpPr>
                  <a:spLocks/>
                </p:cNvSpPr>
                <p:nvPr/>
              </p:nvSpPr>
              <p:spPr bwMode="auto">
                <a:xfrm>
                  <a:off x="200025" y="3151188"/>
                  <a:ext cx="566738" cy="131763"/>
                </a:xfrm>
                <a:custGeom>
                  <a:avLst/>
                  <a:gdLst>
                    <a:gd name="T0" fmla="*/ 2147483647 w 357"/>
                    <a:gd name="T1" fmla="*/ 2147483647 h 83"/>
                    <a:gd name="T2" fmla="*/ 2147483647 w 357"/>
                    <a:gd name="T3" fmla="*/ 2147483647 h 83"/>
                    <a:gd name="T4" fmla="*/ 2147483647 w 357"/>
                    <a:gd name="T5" fmla="*/ 0 h 83"/>
                    <a:gd name="T6" fmla="*/ 0 w 357"/>
                    <a:gd name="T7" fmla="*/ 2147483647 h 83"/>
                    <a:gd name="T8" fmla="*/ 2147483647 w 357"/>
                    <a:gd name="T9" fmla="*/ 2147483647 h 83"/>
                    <a:gd name="T10" fmla="*/ 2147483647 w 357"/>
                    <a:gd name="T11" fmla="*/ 2147483647 h 83"/>
                    <a:gd name="T12" fmla="*/ 2147483647 w 357"/>
                    <a:gd name="T13" fmla="*/ 2147483647 h 83"/>
                    <a:gd name="T14" fmla="*/ 2147483647 w 357"/>
                    <a:gd name="T15" fmla="*/ 2147483647 h 83"/>
                    <a:gd name="T16" fmla="*/ 2147483647 w 357"/>
                    <a:gd name="T17" fmla="*/ 2147483647 h 83"/>
                    <a:gd name="T18" fmla="*/ 2147483647 w 357"/>
                    <a:gd name="T19" fmla="*/ 2147483647 h 83"/>
                    <a:gd name="T20" fmla="*/ 2147483647 w 357"/>
                    <a:gd name="T21" fmla="*/ 2147483647 h 83"/>
                    <a:gd name="T22" fmla="*/ 2147483647 w 357"/>
                    <a:gd name="T23" fmla="*/ 2147483647 h 8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57"/>
                    <a:gd name="T37" fmla="*/ 0 h 83"/>
                    <a:gd name="T38" fmla="*/ 357 w 357"/>
                    <a:gd name="T39" fmla="*/ 83 h 8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57" h="83">
                      <a:moveTo>
                        <a:pt x="349" y="75"/>
                      </a:moveTo>
                      <a:lnTo>
                        <a:pt x="353" y="75"/>
                      </a:lnTo>
                      <a:lnTo>
                        <a:pt x="4" y="0"/>
                      </a:lnTo>
                      <a:lnTo>
                        <a:pt x="0" y="8"/>
                      </a:lnTo>
                      <a:lnTo>
                        <a:pt x="349" y="83"/>
                      </a:lnTo>
                      <a:lnTo>
                        <a:pt x="353" y="83"/>
                      </a:lnTo>
                      <a:lnTo>
                        <a:pt x="349" y="83"/>
                      </a:lnTo>
                      <a:lnTo>
                        <a:pt x="353" y="83"/>
                      </a:lnTo>
                      <a:lnTo>
                        <a:pt x="357" y="79"/>
                      </a:lnTo>
                      <a:lnTo>
                        <a:pt x="353" y="75"/>
                      </a:lnTo>
                      <a:lnTo>
                        <a:pt x="349" y="75"/>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482" name="Freeform 116"/>
                <p:cNvSpPr>
                  <a:spLocks/>
                </p:cNvSpPr>
                <p:nvPr/>
              </p:nvSpPr>
              <p:spPr bwMode="auto">
                <a:xfrm>
                  <a:off x="754063" y="3232150"/>
                  <a:ext cx="71438" cy="50800"/>
                </a:xfrm>
                <a:custGeom>
                  <a:avLst/>
                  <a:gdLst>
                    <a:gd name="T0" fmla="*/ 2147483647 w 45"/>
                    <a:gd name="T1" fmla="*/ 0 h 32"/>
                    <a:gd name="T2" fmla="*/ 2147483647 w 45"/>
                    <a:gd name="T3" fmla="*/ 2147483647 h 32"/>
                    <a:gd name="T4" fmla="*/ 2147483647 w 45"/>
                    <a:gd name="T5" fmla="*/ 2147483647 h 32"/>
                    <a:gd name="T6" fmla="*/ 2147483647 w 45"/>
                    <a:gd name="T7" fmla="*/ 2147483647 h 32"/>
                    <a:gd name="T8" fmla="*/ 2147483647 w 45"/>
                    <a:gd name="T9" fmla="*/ 2147483647 h 32"/>
                    <a:gd name="T10" fmla="*/ 2147483647 w 45"/>
                    <a:gd name="T11" fmla="*/ 2147483647 h 32"/>
                    <a:gd name="T12" fmla="*/ 2147483647 w 45"/>
                    <a:gd name="T13" fmla="*/ 2147483647 h 32"/>
                    <a:gd name="T14" fmla="*/ 2147483647 w 45"/>
                    <a:gd name="T15" fmla="*/ 2147483647 h 32"/>
                    <a:gd name="T16" fmla="*/ 0 w 45"/>
                    <a:gd name="T17" fmla="*/ 2147483647 h 32"/>
                    <a:gd name="T18" fmla="*/ 0 w 45"/>
                    <a:gd name="T19" fmla="*/ 2147483647 h 32"/>
                    <a:gd name="T20" fmla="*/ 2147483647 w 45"/>
                    <a:gd name="T21" fmla="*/ 2147483647 h 32"/>
                    <a:gd name="T22" fmla="*/ 2147483647 w 45"/>
                    <a:gd name="T23" fmla="*/ 2147483647 h 32"/>
                    <a:gd name="T24" fmla="*/ 2147483647 w 45"/>
                    <a:gd name="T25" fmla="*/ 2147483647 h 32"/>
                    <a:gd name="T26" fmla="*/ 2147483647 w 45"/>
                    <a:gd name="T27" fmla="*/ 2147483647 h 32"/>
                    <a:gd name="T28" fmla="*/ 2147483647 w 45"/>
                    <a:gd name="T29" fmla="*/ 2147483647 h 32"/>
                    <a:gd name="T30" fmla="*/ 2147483647 w 45"/>
                    <a:gd name="T31" fmla="*/ 2147483647 h 32"/>
                    <a:gd name="T32" fmla="*/ 2147483647 w 45"/>
                    <a:gd name="T33" fmla="*/ 2147483647 h 32"/>
                    <a:gd name="T34" fmla="*/ 2147483647 w 45"/>
                    <a:gd name="T35" fmla="*/ 2147483647 h 32"/>
                    <a:gd name="T36" fmla="*/ 2147483647 w 45"/>
                    <a:gd name="T37" fmla="*/ 2147483647 h 32"/>
                    <a:gd name="T38" fmla="*/ 2147483647 w 45"/>
                    <a:gd name="T39" fmla="*/ 2147483647 h 32"/>
                    <a:gd name="T40" fmla="*/ 2147483647 w 45"/>
                    <a:gd name="T41" fmla="*/ 0 h 3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45"/>
                    <a:gd name="T64" fmla="*/ 0 h 32"/>
                    <a:gd name="T65" fmla="*/ 45 w 45"/>
                    <a:gd name="T66" fmla="*/ 32 h 32"/>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45" h="32">
                      <a:moveTo>
                        <a:pt x="45" y="0"/>
                      </a:moveTo>
                      <a:lnTo>
                        <a:pt x="41" y="4"/>
                      </a:lnTo>
                      <a:lnTo>
                        <a:pt x="37" y="4"/>
                      </a:lnTo>
                      <a:lnTo>
                        <a:pt x="29" y="8"/>
                      </a:lnTo>
                      <a:lnTo>
                        <a:pt x="21" y="12"/>
                      </a:lnTo>
                      <a:lnTo>
                        <a:pt x="13" y="16"/>
                      </a:lnTo>
                      <a:lnTo>
                        <a:pt x="8" y="20"/>
                      </a:lnTo>
                      <a:lnTo>
                        <a:pt x="4" y="20"/>
                      </a:lnTo>
                      <a:lnTo>
                        <a:pt x="0" y="24"/>
                      </a:lnTo>
                      <a:lnTo>
                        <a:pt x="4" y="32"/>
                      </a:lnTo>
                      <a:lnTo>
                        <a:pt x="8" y="28"/>
                      </a:lnTo>
                      <a:lnTo>
                        <a:pt x="13" y="28"/>
                      </a:lnTo>
                      <a:lnTo>
                        <a:pt x="17" y="24"/>
                      </a:lnTo>
                      <a:lnTo>
                        <a:pt x="25" y="20"/>
                      </a:lnTo>
                      <a:lnTo>
                        <a:pt x="33" y="16"/>
                      </a:lnTo>
                      <a:lnTo>
                        <a:pt x="41" y="12"/>
                      </a:lnTo>
                      <a:lnTo>
                        <a:pt x="45" y="12"/>
                      </a:lnTo>
                      <a:lnTo>
                        <a:pt x="45"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483" name="Freeform 117"/>
                <p:cNvSpPr>
                  <a:spLocks/>
                </p:cNvSpPr>
                <p:nvPr/>
              </p:nvSpPr>
              <p:spPr bwMode="auto">
                <a:xfrm>
                  <a:off x="825500" y="3195638"/>
                  <a:ext cx="90488" cy="55563"/>
                </a:xfrm>
                <a:custGeom>
                  <a:avLst/>
                  <a:gdLst>
                    <a:gd name="T0" fmla="*/ 2147483647 w 57"/>
                    <a:gd name="T1" fmla="*/ 0 h 35"/>
                    <a:gd name="T2" fmla="*/ 2147483647 w 57"/>
                    <a:gd name="T3" fmla="*/ 0 h 35"/>
                    <a:gd name="T4" fmla="*/ 2147483647 w 57"/>
                    <a:gd name="T5" fmla="*/ 2147483647 h 35"/>
                    <a:gd name="T6" fmla="*/ 2147483647 w 57"/>
                    <a:gd name="T7" fmla="*/ 2147483647 h 35"/>
                    <a:gd name="T8" fmla="*/ 2147483647 w 57"/>
                    <a:gd name="T9" fmla="*/ 2147483647 h 35"/>
                    <a:gd name="T10" fmla="*/ 2147483647 w 57"/>
                    <a:gd name="T11" fmla="*/ 2147483647 h 35"/>
                    <a:gd name="T12" fmla="*/ 2147483647 w 57"/>
                    <a:gd name="T13" fmla="*/ 2147483647 h 35"/>
                    <a:gd name="T14" fmla="*/ 2147483647 w 57"/>
                    <a:gd name="T15" fmla="*/ 2147483647 h 35"/>
                    <a:gd name="T16" fmla="*/ 2147483647 w 57"/>
                    <a:gd name="T17" fmla="*/ 2147483647 h 35"/>
                    <a:gd name="T18" fmla="*/ 0 w 57"/>
                    <a:gd name="T19" fmla="*/ 2147483647 h 35"/>
                    <a:gd name="T20" fmla="*/ 0 w 57"/>
                    <a:gd name="T21" fmla="*/ 2147483647 h 35"/>
                    <a:gd name="T22" fmla="*/ 2147483647 w 57"/>
                    <a:gd name="T23" fmla="*/ 2147483647 h 35"/>
                    <a:gd name="T24" fmla="*/ 2147483647 w 57"/>
                    <a:gd name="T25" fmla="*/ 2147483647 h 35"/>
                    <a:gd name="T26" fmla="*/ 2147483647 w 57"/>
                    <a:gd name="T27" fmla="*/ 2147483647 h 35"/>
                    <a:gd name="T28" fmla="*/ 2147483647 w 57"/>
                    <a:gd name="T29" fmla="*/ 2147483647 h 35"/>
                    <a:gd name="T30" fmla="*/ 2147483647 w 57"/>
                    <a:gd name="T31" fmla="*/ 2147483647 h 35"/>
                    <a:gd name="T32" fmla="*/ 2147483647 w 57"/>
                    <a:gd name="T33" fmla="*/ 2147483647 h 35"/>
                    <a:gd name="T34" fmla="*/ 2147483647 w 57"/>
                    <a:gd name="T35" fmla="*/ 2147483647 h 35"/>
                    <a:gd name="T36" fmla="*/ 2147483647 w 57"/>
                    <a:gd name="T37" fmla="*/ 2147483647 h 35"/>
                    <a:gd name="T38" fmla="*/ 2147483647 w 57"/>
                    <a:gd name="T39" fmla="*/ 2147483647 h 35"/>
                    <a:gd name="T40" fmla="*/ 2147483647 w 57"/>
                    <a:gd name="T41" fmla="*/ 0 h 3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57"/>
                    <a:gd name="T64" fmla="*/ 0 h 35"/>
                    <a:gd name="T65" fmla="*/ 57 w 57"/>
                    <a:gd name="T66" fmla="*/ 35 h 3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57" h="35">
                      <a:moveTo>
                        <a:pt x="49" y="0"/>
                      </a:moveTo>
                      <a:lnTo>
                        <a:pt x="49" y="0"/>
                      </a:lnTo>
                      <a:lnTo>
                        <a:pt x="41" y="4"/>
                      </a:lnTo>
                      <a:lnTo>
                        <a:pt x="32" y="8"/>
                      </a:lnTo>
                      <a:lnTo>
                        <a:pt x="28" y="12"/>
                      </a:lnTo>
                      <a:lnTo>
                        <a:pt x="24" y="16"/>
                      </a:lnTo>
                      <a:lnTo>
                        <a:pt x="16" y="20"/>
                      </a:lnTo>
                      <a:lnTo>
                        <a:pt x="12" y="20"/>
                      </a:lnTo>
                      <a:lnTo>
                        <a:pt x="4" y="23"/>
                      </a:lnTo>
                      <a:lnTo>
                        <a:pt x="0" y="23"/>
                      </a:lnTo>
                      <a:lnTo>
                        <a:pt x="0" y="35"/>
                      </a:lnTo>
                      <a:lnTo>
                        <a:pt x="8" y="31"/>
                      </a:lnTo>
                      <a:lnTo>
                        <a:pt x="16" y="27"/>
                      </a:lnTo>
                      <a:lnTo>
                        <a:pt x="20" y="27"/>
                      </a:lnTo>
                      <a:lnTo>
                        <a:pt x="28" y="23"/>
                      </a:lnTo>
                      <a:lnTo>
                        <a:pt x="32" y="20"/>
                      </a:lnTo>
                      <a:lnTo>
                        <a:pt x="41" y="20"/>
                      </a:lnTo>
                      <a:lnTo>
                        <a:pt x="49" y="12"/>
                      </a:lnTo>
                      <a:lnTo>
                        <a:pt x="57" y="8"/>
                      </a:lnTo>
                      <a:lnTo>
                        <a:pt x="49"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484" name="Freeform 118"/>
                <p:cNvSpPr>
                  <a:spLocks/>
                </p:cNvSpPr>
                <p:nvPr/>
              </p:nvSpPr>
              <p:spPr bwMode="auto">
                <a:xfrm>
                  <a:off x="903288" y="3133725"/>
                  <a:ext cx="96838" cy="74613"/>
                </a:xfrm>
                <a:custGeom>
                  <a:avLst/>
                  <a:gdLst>
                    <a:gd name="T0" fmla="*/ 2147483647 w 61"/>
                    <a:gd name="T1" fmla="*/ 0 h 47"/>
                    <a:gd name="T2" fmla="*/ 2147483647 w 61"/>
                    <a:gd name="T3" fmla="*/ 2147483647 h 47"/>
                    <a:gd name="T4" fmla="*/ 2147483647 w 61"/>
                    <a:gd name="T5" fmla="*/ 2147483647 h 47"/>
                    <a:gd name="T6" fmla="*/ 2147483647 w 61"/>
                    <a:gd name="T7" fmla="*/ 2147483647 h 47"/>
                    <a:gd name="T8" fmla="*/ 2147483647 w 61"/>
                    <a:gd name="T9" fmla="*/ 2147483647 h 47"/>
                    <a:gd name="T10" fmla="*/ 2147483647 w 61"/>
                    <a:gd name="T11" fmla="*/ 2147483647 h 47"/>
                    <a:gd name="T12" fmla="*/ 2147483647 w 61"/>
                    <a:gd name="T13" fmla="*/ 2147483647 h 47"/>
                    <a:gd name="T14" fmla="*/ 2147483647 w 61"/>
                    <a:gd name="T15" fmla="*/ 2147483647 h 47"/>
                    <a:gd name="T16" fmla="*/ 2147483647 w 61"/>
                    <a:gd name="T17" fmla="*/ 2147483647 h 47"/>
                    <a:gd name="T18" fmla="*/ 0 w 61"/>
                    <a:gd name="T19" fmla="*/ 2147483647 h 47"/>
                    <a:gd name="T20" fmla="*/ 2147483647 w 61"/>
                    <a:gd name="T21" fmla="*/ 2147483647 h 47"/>
                    <a:gd name="T22" fmla="*/ 2147483647 w 61"/>
                    <a:gd name="T23" fmla="*/ 2147483647 h 47"/>
                    <a:gd name="T24" fmla="*/ 2147483647 w 61"/>
                    <a:gd name="T25" fmla="*/ 2147483647 h 47"/>
                    <a:gd name="T26" fmla="*/ 2147483647 w 61"/>
                    <a:gd name="T27" fmla="*/ 2147483647 h 47"/>
                    <a:gd name="T28" fmla="*/ 2147483647 w 61"/>
                    <a:gd name="T29" fmla="*/ 2147483647 h 47"/>
                    <a:gd name="T30" fmla="*/ 2147483647 w 61"/>
                    <a:gd name="T31" fmla="*/ 2147483647 h 47"/>
                    <a:gd name="T32" fmla="*/ 2147483647 w 61"/>
                    <a:gd name="T33" fmla="*/ 2147483647 h 47"/>
                    <a:gd name="T34" fmla="*/ 2147483647 w 61"/>
                    <a:gd name="T35" fmla="*/ 2147483647 h 47"/>
                    <a:gd name="T36" fmla="*/ 2147483647 w 61"/>
                    <a:gd name="T37" fmla="*/ 2147483647 h 47"/>
                    <a:gd name="T38" fmla="*/ 2147483647 w 61"/>
                    <a:gd name="T39" fmla="*/ 2147483647 h 47"/>
                    <a:gd name="T40" fmla="*/ 2147483647 w 61"/>
                    <a:gd name="T41" fmla="*/ 2147483647 h 47"/>
                    <a:gd name="T42" fmla="*/ 2147483647 w 61"/>
                    <a:gd name="T43" fmla="*/ 2147483647 h 47"/>
                    <a:gd name="T44" fmla="*/ 2147483647 w 61"/>
                    <a:gd name="T45" fmla="*/ 2147483647 h 47"/>
                    <a:gd name="T46" fmla="*/ 2147483647 w 61"/>
                    <a:gd name="T47" fmla="*/ 0 h 47"/>
                    <a:gd name="T48" fmla="*/ 2147483647 w 61"/>
                    <a:gd name="T49" fmla="*/ 2147483647 h 47"/>
                    <a:gd name="T50" fmla="*/ 2147483647 w 61"/>
                    <a:gd name="T51" fmla="*/ 0 h 47"/>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61"/>
                    <a:gd name="T79" fmla="*/ 0 h 47"/>
                    <a:gd name="T80" fmla="*/ 61 w 61"/>
                    <a:gd name="T81" fmla="*/ 47 h 47"/>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61" h="47">
                      <a:moveTo>
                        <a:pt x="52" y="0"/>
                      </a:moveTo>
                      <a:lnTo>
                        <a:pt x="52" y="3"/>
                      </a:lnTo>
                      <a:lnTo>
                        <a:pt x="48" y="3"/>
                      </a:lnTo>
                      <a:lnTo>
                        <a:pt x="44" y="11"/>
                      </a:lnTo>
                      <a:lnTo>
                        <a:pt x="36" y="15"/>
                      </a:lnTo>
                      <a:lnTo>
                        <a:pt x="28" y="23"/>
                      </a:lnTo>
                      <a:lnTo>
                        <a:pt x="20" y="27"/>
                      </a:lnTo>
                      <a:lnTo>
                        <a:pt x="8" y="35"/>
                      </a:lnTo>
                      <a:lnTo>
                        <a:pt x="0" y="39"/>
                      </a:lnTo>
                      <a:lnTo>
                        <a:pt x="8" y="47"/>
                      </a:lnTo>
                      <a:lnTo>
                        <a:pt x="16" y="43"/>
                      </a:lnTo>
                      <a:lnTo>
                        <a:pt x="24" y="35"/>
                      </a:lnTo>
                      <a:lnTo>
                        <a:pt x="32" y="27"/>
                      </a:lnTo>
                      <a:lnTo>
                        <a:pt x="40" y="23"/>
                      </a:lnTo>
                      <a:lnTo>
                        <a:pt x="48" y="15"/>
                      </a:lnTo>
                      <a:lnTo>
                        <a:pt x="52" y="15"/>
                      </a:lnTo>
                      <a:lnTo>
                        <a:pt x="56" y="11"/>
                      </a:lnTo>
                      <a:lnTo>
                        <a:pt x="61" y="7"/>
                      </a:lnTo>
                      <a:lnTo>
                        <a:pt x="61" y="3"/>
                      </a:lnTo>
                      <a:lnTo>
                        <a:pt x="56" y="0"/>
                      </a:lnTo>
                      <a:lnTo>
                        <a:pt x="52" y="3"/>
                      </a:lnTo>
                      <a:lnTo>
                        <a:pt x="52"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485" name="Freeform 119"/>
                <p:cNvSpPr>
                  <a:spLocks/>
                </p:cNvSpPr>
                <p:nvPr/>
              </p:nvSpPr>
              <p:spPr bwMode="auto">
                <a:xfrm>
                  <a:off x="985838" y="3121025"/>
                  <a:ext cx="33338" cy="23813"/>
                </a:xfrm>
                <a:custGeom>
                  <a:avLst/>
                  <a:gdLst>
                    <a:gd name="T0" fmla="*/ 2147483647 w 21"/>
                    <a:gd name="T1" fmla="*/ 2147483647 h 15"/>
                    <a:gd name="T2" fmla="*/ 2147483647 w 21"/>
                    <a:gd name="T3" fmla="*/ 0 h 15"/>
                    <a:gd name="T4" fmla="*/ 0 w 21"/>
                    <a:gd name="T5" fmla="*/ 2147483647 h 15"/>
                    <a:gd name="T6" fmla="*/ 2147483647 w 21"/>
                    <a:gd name="T7" fmla="*/ 2147483647 h 15"/>
                    <a:gd name="T8" fmla="*/ 2147483647 w 21"/>
                    <a:gd name="T9" fmla="*/ 2147483647 h 15"/>
                    <a:gd name="T10" fmla="*/ 2147483647 w 21"/>
                    <a:gd name="T11" fmla="*/ 0 h 15"/>
                    <a:gd name="T12" fmla="*/ 2147483647 w 21"/>
                    <a:gd name="T13" fmla="*/ 2147483647 h 15"/>
                    <a:gd name="T14" fmla="*/ 2147483647 w 21"/>
                    <a:gd name="T15" fmla="*/ 2147483647 h 15"/>
                    <a:gd name="T16" fmla="*/ 2147483647 w 21"/>
                    <a:gd name="T17" fmla="*/ 2147483647 h 15"/>
                    <a:gd name="T18" fmla="*/ 2147483647 w 21"/>
                    <a:gd name="T19" fmla="*/ 0 h 15"/>
                    <a:gd name="T20" fmla="*/ 2147483647 w 21"/>
                    <a:gd name="T21" fmla="*/ 0 h 15"/>
                    <a:gd name="T22" fmla="*/ 2147483647 w 21"/>
                    <a:gd name="T23" fmla="*/ 2147483647 h 1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1"/>
                    <a:gd name="T37" fmla="*/ 0 h 15"/>
                    <a:gd name="T38" fmla="*/ 21 w 21"/>
                    <a:gd name="T39" fmla="*/ 15 h 1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1" h="15">
                      <a:moveTo>
                        <a:pt x="17" y="8"/>
                      </a:moveTo>
                      <a:lnTo>
                        <a:pt x="13" y="0"/>
                      </a:lnTo>
                      <a:lnTo>
                        <a:pt x="0" y="8"/>
                      </a:lnTo>
                      <a:lnTo>
                        <a:pt x="9" y="15"/>
                      </a:lnTo>
                      <a:lnTo>
                        <a:pt x="21" y="8"/>
                      </a:lnTo>
                      <a:lnTo>
                        <a:pt x="17" y="0"/>
                      </a:lnTo>
                      <a:lnTo>
                        <a:pt x="21" y="8"/>
                      </a:lnTo>
                      <a:lnTo>
                        <a:pt x="21" y="4"/>
                      </a:lnTo>
                      <a:lnTo>
                        <a:pt x="17" y="0"/>
                      </a:lnTo>
                      <a:lnTo>
                        <a:pt x="13" y="0"/>
                      </a:lnTo>
                      <a:lnTo>
                        <a:pt x="17" y="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486" name="Freeform 120"/>
                <p:cNvSpPr>
                  <a:spLocks/>
                </p:cNvSpPr>
                <p:nvPr/>
              </p:nvSpPr>
              <p:spPr bwMode="auto">
                <a:xfrm>
                  <a:off x="265113" y="3151188"/>
                  <a:ext cx="638175" cy="100013"/>
                </a:xfrm>
                <a:custGeom>
                  <a:avLst/>
                  <a:gdLst>
                    <a:gd name="T0" fmla="*/ 2147483647 w 402"/>
                    <a:gd name="T1" fmla="*/ 2147483647 h 63"/>
                    <a:gd name="T2" fmla="*/ 2147483647 w 402"/>
                    <a:gd name="T3" fmla="*/ 2147483647 h 63"/>
                    <a:gd name="T4" fmla="*/ 0 w 402"/>
                    <a:gd name="T5" fmla="*/ 0 h 63"/>
                    <a:gd name="T6" fmla="*/ 0 60000 65536"/>
                    <a:gd name="T7" fmla="*/ 0 60000 65536"/>
                    <a:gd name="T8" fmla="*/ 0 60000 65536"/>
                    <a:gd name="T9" fmla="*/ 0 w 402"/>
                    <a:gd name="T10" fmla="*/ 0 h 63"/>
                    <a:gd name="T11" fmla="*/ 402 w 402"/>
                    <a:gd name="T12" fmla="*/ 63 h 63"/>
                  </a:gdLst>
                  <a:ahLst/>
                  <a:cxnLst>
                    <a:cxn ang="T6">
                      <a:pos x="T0" y="T1"/>
                    </a:cxn>
                    <a:cxn ang="T7">
                      <a:pos x="T2" y="T3"/>
                    </a:cxn>
                    <a:cxn ang="T8">
                      <a:pos x="T4" y="T5"/>
                    </a:cxn>
                  </a:cxnLst>
                  <a:rect l="T9" t="T10" r="T11" b="T12"/>
                  <a:pathLst>
                    <a:path w="402" h="63">
                      <a:moveTo>
                        <a:pt x="402" y="16"/>
                      </a:moveTo>
                      <a:lnTo>
                        <a:pt x="312" y="63"/>
                      </a:lnTo>
                      <a:lnTo>
                        <a:pt x="0" y="0"/>
                      </a:lnTo>
                    </a:path>
                  </a:pathLst>
                </a:custGeom>
                <a:noFill/>
                <a:ln w="0">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56487" name="Freeform 121"/>
                <p:cNvSpPr>
                  <a:spLocks/>
                </p:cNvSpPr>
                <p:nvPr/>
              </p:nvSpPr>
              <p:spPr bwMode="auto">
                <a:xfrm>
                  <a:off x="465138" y="3082925"/>
                  <a:ext cx="488950" cy="61913"/>
                </a:xfrm>
                <a:custGeom>
                  <a:avLst/>
                  <a:gdLst>
                    <a:gd name="T0" fmla="*/ 2147483647 w 308"/>
                    <a:gd name="T1" fmla="*/ 2147483647 h 39"/>
                    <a:gd name="T2" fmla="*/ 2147483647 w 308"/>
                    <a:gd name="T3" fmla="*/ 2147483647 h 39"/>
                    <a:gd name="T4" fmla="*/ 0 w 308"/>
                    <a:gd name="T5" fmla="*/ 0 h 39"/>
                    <a:gd name="T6" fmla="*/ 0 60000 65536"/>
                    <a:gd name="T7" fmla="*/ 0 60000 65536"/>
                    <a:gd name="T8" fmla="*/ 0 60000 65536"/>
                    <a:gd name="T9" fmla="*/ 0 w 308"/>
                    <a:gd name="T10" fmla="*/ 0 h 39"/>
                    <a:gd name="T11" fmla="*/ 308 w 308"/>
                    <a:gd name="T12" fmla="*/ 39 h 39"/>
                  </a:gdLst>
                  <a:ahLst/>
                  <a:cxnLst>
                    <a:cxn ang="T6">
                      <a:pos x="T0" y="T1"/>
                    </a:cxn>
                    <a:cxn ang="T7">
                      <a:pos x="T2" y="T3"/>
                    </a:cxn>
                    <a:cxn ang="T8">
                      <a:pos x="T4" y="T5"/>
                    </a:cxn>
                  </a:cxnLst>
                  <a:rect l="T9" t="T10" r="T11" b="T12"/>
                  <a:pathLst>
                    <a:path w="308" h="39">
                      <a:moveTo>
                        <a:pt x="308" y="35"/>
                      </a:moveTo>
                      <a:lnTo>
                        <a:pt x="296" y="39"/>
                      </a:lnTo>
                      <a:lnTo>
                        <a:pt x="0" y="0"/>
                      </a:lnTo>
                    </a:path>
                  </a:pathLst>
                </a:custGeom>
                <a:noFill/>
                <a:ln w="0">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56488" name="Freeform 122"/>
                <p:cNvSpPr>
                  <a:spLocks/>
                </p:cNvSpPr>
                <p:nvPr/>
              </p:nvSpPr>
              <p:spPr bwMode="auto">
                <a:xfrm>
                  <a:off x="200025" y="3157538"/>
                  <a:ext cx="554038" cy="144463"/>
                </a:xfrm>
                <a:custGeom>
                  <a:avLst/>
                  <a:gdLst>
                    <a:gd name="T0" fmla="*/ 2147483647 w 349"/>
                    <a:gd name="T1" fmla="*/ 2147483647 h 91"/>
                    <a:gd name="T2" fmla="*/ 2147483647 w 349"/>
                    <a:gd name="T3" fmla="*/ 2147483647 h 91"/>
                    <a:gd name="T4" fmla="*/ 0 w 349"/>
                    <a:gd name="T5" fmla="*/ 0 h 91"/>
                    <a:gd name="T6" fmla="*/ 0 w 349"/>
                    <a:gd name="T7" fmla="*/ 2147483647 h 91"/>
                    <a:gd name="T8" fmla="*/ 2147483647 w 349"/>
                    <a:gd name="T9" fmla="*/ 2147483647 h 91"/>
                    <a:gd name="T10" fmla="*/ 2147483647 w 349"/>
                    <a:gd name="T11" fmla="*/ 2147483647 h 91"/>
                    <a:gd name="T12" fmla="*/ 0 60000 65536"/>
                    <a:gd name="T13" fmla="*/ 0 60000 65536"/>
                    <a:gd name="T14" fmla="*/ 0 60000 65536"/>
                    <a:gd name="T15" fmla="*/ 0 60000 65536"/>
                    <a:gd name="T16" fmla="*/ 0 60000 65536"/>
                    <a:gd name="T17" fmla="*/ 0 60000 65536"/>
                    <a:gd name="T18" fmla="*/ 0 w 349"/>
                    <a:gd name="T19" fmla="*/ 0 h 91"/>
                    <a:gd name="T20" fmla="*/ 349 w 349"/>
                    <a:gd name="T21" fmla="*/ 91 h 91"/>
                  </a:gdLst>
                  <a:ahLst/>
                  <a:cxnLst>
                    <a:cxn ang="T12">
                      <a:pos x="T0" y="T1"/>
                    </a:cxn>
                    <a:cxn ang="T13">
                      <a:pos x="T2" y="T3"/>
                    </a:cxn>
                    <a:cxn ang="T14">
                      <a:pos x="T4" y="T5"/>
                    </a:cxn>
                    <a:cxn ang="T15">
                      <a:pos x="T6" y="T7"/>
                    </a:cxn>
                    <a:cxn ang="T16">
                      <a:pos x="T8" y="T9"/>
                    </a:cxn>
                    <a:cxn ang="T17">
                      <a:pos x="T10" y="T11"/>
                    </a:cxn>
                  </a:cxnLst>
                  <a:rect l="T18" t="T19" r="T20" b="T21"/>
                  <a:pathLst>
                    <a:path w="349" h="91">
                      <a:moveTo>
                        <a:pt x="349" y="91"/>
                      </a:moveTo>
                      <a:lnTo>
                        <a:pt x="349" y="75"/>
                      </a:lnTo>
                      <a:lnTo>
                        <a:pt x="0" y="0"/>
                      </a:lnTo>
                      <a:lnTo>
                        <a:pt x="0" y="12"/>
                      </a:lnTo>
                      <a:lnTo>
                        <a:pt x="349" y="91"/>
                      </a:lnTo>
                      <a:close/>
                    </a:path>
                  </a:pathLst>
                </a:custGeom>
                <a:solidFill>
                  <a:srgbClr val="CCCCCC"/>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489" name="Freeform 123"/>
                <p:cNvSpPr>
                  <a:spLocks/>
                </p:cNvSpPr>
                <p:nvPr/>
              </p:nvSpPr>
              <p:spPr bwMode="auto">
                <a:xfrm>
                  <a:off x="747713" y="3270250"/>
                  <a:ext cx="19050" cy="31750"/>
                </a:xfrm>
                <a:custGeom>
                  <a:avLst/>
                  <a:gdLst>
                    <a:gd name="T0" fmla="*/ 2147483647 w 12"/>
                    <a:gd name="T1" fmla="*/ 2147483647 h 20"/>
                    <a:gd name="T2" fmla="*/ 0 w 12"/>
                    <a:gd name="T3" fmla="*/ 2147483647 h 20"/>
                    <a:gd name="T4" fmla="*/ 0 w 12"/>
                    <a:gd name="T5" fmla="*/ 2147483647 h 20"/>
                    <a:gd name="T6" fmla="*/ 2147483647 w 12"/>
                    <a:gd name="T7" fmla="*/ 2147483647 h 20"/>
                    <a:gd name="T8" fmla="*/ 2147483647 w 12"/>
                    <a:gd name="T9" fmla="*/ 2147483647 h 20"/>
                    <a:gd name="T10" fmla="*/ 2147483647 w 12"/>
                    <a:gd name="T11" fmla="*/ 0 h 20"/>
                    <a:gd name="T12" fmla="*/ 2147483647 w 12"/>
                    <a:gd name="T13" fmla="*/ 2147483647 h 20"/>
                    <a:gd name="T14" fmla="*/ 2147483647 w 12"/>
                    <a:gd name="T15" fmla="*/ 0 h 20"/>
                    <a:gd name="T16" fmla="*/ 2147483647 w 12"/>
                    <a:gd name="T17" fmla="*/ 0 h 20"/>
                    <a:gd name="T18" fmla="*/ 2147483647 w 12"/>
                    <a:gd name="T19" fmla="*/ 0 h 20"/>
                    <a:gd name="T20" fmla="*/ 0 w 12"/>
                    <a:gd name="T21" fmla="*/ 2147483647 h 20"/>
                    <a:gd name="T22" fmla="*/ 2147483647 w 12"/>
                    <a:gd name="T23" fmla="*/ 2147483647 h 2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20"/>
                    <a:gd name="T38" fmla="*/ 12 w 12"/>
                    <a:gd name="T39" fmla="*/ 20 h 2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20">
                      <a:moveTo>
                        <a:pt x="4" y="8"/>
                      </a:moveTo>
                      <a:lnTo>
                        <a:pt x="0" y="4"/>
                      </a:lnTo>
                      <a:lnTo>
                        <a:pt x="0" y="20"/>
                      </a:lnTo>
                      <a:lnTo>
                        <a:pt x="12" y="20"/>
                      </a:lnTo>
                      <a:lnTo>
                        <a:pt x="12" y="4"/>
                      </a:lnTo>
                      <a:lnTo>
                        <a:pt x="8" y="0"/>
                      </a:lnTo>
                      <a:lnTo>
                        <a:pt x="12" y="4"/>
                      </a:lnTo>
                      <a:lnTo>
                        <a:pt x="8" y="0"/>
                      </a:lnTo>
                      <a:lnTo>
                        <a:pt x="4" y="0"/>
                      </a:lnTo>
                      <a:lnTo>
                        <a:pt x="0" y="4"/>
                      </a:lnTo>
                      <a:lnTo>
                        <a:pt x="4" y="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490" name="Freeform 124"/>
                <p:cNvSpPr>
                  <a:spLocks/>
                </p:cNvSpPr>
                <p:nvPr/>
              </p:nvSpPr>
              <p:spPr bwMode="auto">
                <a:xfrm>
                  <a:off x="193675" y="3151188"/>
                  <a:ext cx="566738" cy="131763"/>
                </a:xfrm>
                <a:custGeom>
                  <a:avLst/>
                  <a:gdLst>
                    <a:gd name="T0" fmla="*/ 2147483647 w 357"/>
                    <a:gd name="T1" fmla="*/ 2147483647 h 83"/>
                    <a:gd name="T2" fmla="*/ 2147483647 w 357"/>
                    <a:gd name="T3" fmla="*/ 2147483647 h 83"/>
                    <a:gd name="T4" fmla="*/ 2147483647 w 357"/>
                    <a:gd name="T5" fmla="*/ 2147483647 h 83"/>
                    <a:gd name="T6" fmla="*/ 2147483647 w 357"/>
                    <a:gd name="T7" fmla="*/ 2147483647 h 83"/>
                    <a:gd name="T8" fmla="*/ 2147483647 w 357"/>
                    <a:gd name="T9" fmla="*/ 0 h 83"/>
                    <a:gd name="T10" fmla="*/ 0 w 357"/>
                    <a:gd name="T11" fmla="*/ 2147483647 h 83"/>
                    <a:gd name="T12" fmla="*/ 2147483647 w 357"/>
                    <a:gd name="T13" fmla="*/ 0 h 83"/>
                    <a:gd name="T14" fmla="*/ 2147483647 w 357"/>
                    <a:gd name="T15" fmla="*/ 0 h 83"/>
                    <a:gd name="T16" fmla="*/ 0 w 357"/>
                    <a:gd name="T17" fmla="*/ 2147483647 h 83"/>
                    <a:gd name="T18" fmla="*/ 0 w 357"/>
                    <a:gd name="T19" fmla="*/ 2147483647 h 83"/>
                    <a:gd name="T20" fmla="*/ 2147483647 w 357"/>
                    <a:gd name="T21" fmla="*/ 2147483647 h 83"/>
                    <a:gd name="T22" fmla="*/ 2147483647 w 357"/>
                    <a:gd name="T23" fmla="*/ 2147483647 h 8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57"/>
                    <a:gd name="T37" fmla="*/ 0 h 83"/>
                    <a:gd name="T38" fmla="*/ 357 w 357"/>
                    <a:gd name="T39" fmla="*/ 83 h 8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57" h="83">
                      <a:moveTo>
                        <a:pt x="12" y="4"/>
                      </a:moveTo>
                      <a:lnTo>
                        <a:pt x="4" y="8"/>
                      </a:lnTo>
                      <a:lnTo>
                        <a:pt x="353" y="83"/>
                      </a:lnTo>
                      <a:lnTo>
                        <a:pt x="357" y="75"/>
                      </a:lnTo>
                      <a:lnTo>
                        <a:pt x="8" y="0"/>
                      </a:lnTo>
                      <a:lnTo>
                        <a:pt x="0" y="4"/>
                      </a:lnTo>
                      <a:lnTo>
                        <a:pt x="8" y="0"/>
                      </a:lnTo>
                      <a:lnTo>
                        <a:pt x="4" y="0"/>
                      </a:lnTo>
                      <a:lnTo>
                        <a:pt x="0" y="4"/>
                      </a:lnTo>
                      <a:lnTo>
                        <a:pt x="0" y="8"/>
                      </a:lnTo>
                      <a:lnTo>
                        <a:pt x="4" y="8"/>
                      </a:lnTo>
                      <a:lnTo>
                        <a:pt x="12" y="4"/>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491" name="Freeform 125"/>
                <p:cNvSpPr>
                  <a:spLocks/>
                </p:cNvSpPr>
                <p:nvPr/>
              </p:nvSpPr>
              <p:spPr bwMode="auto">
                <a:xfrm>
                  <a:off x="193675" y="3157538"/>
                  <a:ext cx="19050" cy="25400"/>
                </a:xfrm>
                <a:custGeom>
                  <a:avLst/>
                  <a:gdLst>
                    <a:gd name="T0" fmla="*/ 2147483647 w 12"/>
                    <a:gd name="T1" fmla="*/ 2147483647 h 16"/>
                    <a:gd name="T2" fmla="*/ 2147483647 w 12"/>
                    <a:gd name="T3" fmla="*/ 2147483647 h 16"/>
                    <a:gd name="T4" fmla="*/ 2147483647 w 12"/>
                    <a:gd name="T5" fmla="*/ 0 h 16"/>
                    <a:gd name="T6" fmla="*/ 0 w 12"/>
                    <a:gd name="T7" fmla="*/ 0 h 16"/>
                    <a:gd name="T8" fmla="*/ 0 w 12"/>
                    <a:gd name="T9" fmla="*/ 2147483647 h 16"/>
                    <a:gd name="T10" fmla="*/ 2147483647 w 12"/>
                    <a:gd name="T11" fmla="*/ 2147483647 h 16"/>
                    <a:gd name="T12" fmla="*/ 0 w 12"/>
                    <a:gd name="T13" fmla="*/ 2147483647 h 16"/>
                    <a:gd name="T14" fmla="*/ 2147483647 w 12"/>
                    <a:gd name="T15" fmla="*/ 2147483647 h 16"/>
                    <a:gd name="T16" fmla="*/ 2147483647 w 12"/>
                    <a:gd name="T17" fmla="*/ 2147483647 h 16"/>
                    <a:gd name="T18" fmla="*/ 2147483647 w 12"/>
                    <a:gd name="T19" fmla="*/ 2147483647 h 16"/>
                    <a:gd name="T20" fmla="*/ 2147483647 w 12"/>
                    <a:gd name="T21" fmla="*/ 2147483647 h 16"/>
                    <a:gd name="T22" fmla="*/ 2147483647 w 12"/>
                    <a:gd name="T23" fmla="*/ 2147483647 h 1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16"/>
                    <a:gd name="T38" fmla="*/ 12 w 12"/>
                    <a:gd name="T39" fmla="*/ 16 h 1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16">
                      <a:moveTo>
                        <a:pt x="8" y="8"/>
                      </a:moveTo>
                      <a:lnTo>
                        <a:pt x="12" y="12"/>
                      </a:lnTo>
                      <a:lnTo>
                        <a:pt x="12" y="0"/>
                      </a:lnTo>
                      <a:lnTo>
                        <a:pt x="0" y="0"/>
                      </a:lnTo>
                      <a:lnTo>
                        <a:pt x="0" y="12"/>
                      </a:lnTo>
                      <a:lnTo>
                        <a:pt x="4" y="16"/>
                      </a:lnTo>
                      <a:lnTo>
                        <a:pt x="0" y="12"/>
                      </a:lnTo>
                      <a:lnTo>
                        <a:pt x="4" y="16"/>
                      </a:lnTo>
                      <a:lnTo>
                        <a:pt x="8" y="16"/>
                      </a:lnTo>
                      <a:lnTo>
                        <a:pt x="12" y="12"/>
                      </a:lnTo>
                      <a:lnTo>
                        <a:pt x="8" y="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492" name="Freeform 126"/>
                <p:cNvSpPr>
                  <a:spLocks/>
                </p:cNvSpPr>
                <p:nvPr/>
              </p:nvSpPr>
              <p:spPr bwMode="auto">
                <a:xfrm>
                  <a:off x="200025" y="3170238"/>
                  <a:ext cx="566738" cy="138113"/>
                </a:xfrm>
                <a:custGeom>
                  <a:avLst/>
                  <a:gdLst>
                    <a:gd name="T0" fmla="*/ 2147483647 w 357"/>
                    <a:gd name="T1" fmla="*/ 2147483647 h 87"/>
                    <a:gd name="T2" fmla="*/ 2147483647 w 357"/>
                    <a:gd name="T3" fmla="*/ 2147483647 h 87"/>
                    <a:gd name="T4" fmla="*/ 2147483647 w 357"/>
                    <a:gd name="T5" fmla="*/ 0 h 87"/>
                    <a:gd name="T6" fmla="*/ 0 w 357"/>
                    <a:gd name="T7" fmla="*/ 2147483647 h 87"/>
                    <a:gd name="T8" fmla="*/ 2147483647 w 357"/>
                    <a:gd name="T9" fmla="*/ 2147483647 h 87"/>
                    <a:gd name="T10" fmla="*/ 2147483647 w 357"/>
                    <a:gd name="T11" fmla="*/ 2147483647 h 87"/>
                    <a:gd name="T12" fmla="*/ 2147483647 w 357"/>
                    <a:gd name="T13" fmla="*/ 2147483647 h 87"/>
                    <a:gd name="T14" fmla="*/ 2147483647 w 357"/>
                    <a:gd name="T15" fmla="*/ 2147483647 h 87"/>
                    <a:gd name="T16" fmla="*/ 2147483647 w 357"/>
                    <a:gd name="T17" fmla="*/ 2147483647 h 87"/>
                    <a:gd name="T18" fmla="*/ 2147483647 w 357"/>
                    <a:gd name="T19" fmla="*/ 2147483647 h 87"/>
                    <a:gd name="T20" fmla="*/ 2147483647 w 357"/>
                    <a:gd name="T21" fmla="*/ 2147483647 h 87"/>
                    <a:gd name="T22" fmla="*/ 2147483647 w 357"/>
                    <a:gd name="T23" fmla="*/ 2147483647 h 8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57"/>
                    <a:gd name="T37" fmla="*/ 0 h 87"/>
                    <a:gd name="T38" fmla="*/ 357 w 357"/>
                    <a:gd name="T39" fmla="*/ 87 h 8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57" h="87">
                      <a:moveTo>
                        <a:pt x="345" y="83"/>
                      </a:moveTo>
                      <a:lnTo>
                        <a:pt x="353" y="79"/>
                      </a:lnTo>
                      <a:lnTo>
                        <a:pt x="4" y="0"/>
                      </a:lnTo>
                      <a:lnTo>
                        <a:pt x="0" y="8"/>
                      </a:lnTo>
                      <a:lnTo>
                        <a:pt x="349" y="87"/>
                      </a:lnTo>
                      <a:lnTo>
                        <a:pt x="357" y="83"/>
                      </a:lnTo>
                      <a:lnTo>
                        <a:pt x="349" y="87"/>
                      </a:lnTo>
                      <a:lnTo>
                        <a:pt x="353" y="87"/>
                      </a:lnTo>
                      <a:lnTo>
                        <a:pt x="357" y="83"/>
                      </a:lnTo>
                      <a:lnTo>
                        <a:pt x="353" y="79"/>
                      </a:lnTo>
                      <a:lnTo>
                        <a:pt x="345" y="83"/>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493" name="Line 127"/>
                <p:cNvSpPr>
                  <a:spLocks noChangeShapeType="1"/>
                </p:cNvSpPr>
                <p:nvPr/>
              </p:nvSpPr>
              <p:spPr bwMode="auto">
                <a:xfrm flipH="1" flipV="1">
                  <a:off x="309563" y="3138488"/>
                  <a:ext cx="490538" cy="93663"/>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6494" name="Line 128"/>
                <p:cNvSpPr>
                  <a:spLocks noChangeShapeType="1"/>
                </p:cNvSpPr>
                <p:nvPr/>
              </p:nvSpPr>
              <p:spPr bwMode="auto">
                <a:xfrm flipH="1" flipV="1">
                  <a:off x="349250" y="3127375"/>
                  <a:ext cx="488950" cy="87313"/>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6495" name="Line 129"/>
                <p:cNvSpPr>
                  <a:spLocks noChangeShapeType="1"/>
                </p:cNvSpPr>
                <p:nvPr/>
              </p:nvSpPr>
              <p:spPr bwMode="auto">
                <a:xfrm flipH="1" flipV="1">
                  <a:off x="387350" y="3108325"/>
                  <a:ext cx="488950" cy="87313"/>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6496" name="Line 130"/>
                <p:cNvSpPr>
                  <a:spLocks noChangeShapeType="1"/>
                </p:cNvSpPr>
                <p:nvPr/>
              </p:nvSpPr>
              <p:spPr bwMode="auto">
                <a:xfrm flipH="1" flipV="1">
                  <a:off x="439738" y="3101975"/>
                  <a:ext cx="469900" cy="68263"/>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6497" name="Line 131"/>
                <p:cNvSpPr>
                  <a:spLocks noChangeShapeType="1"/>
                </p:cNvSpPr>
                <p:nvPr/>
              </p:nvSpPr>
              <p:spPr bwMode="auto">
                <a:xfrm flipV="1">
                  <a:off x="766763" y="3214688"/>
                  <a:ext cx="20638" cy="635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6498" name="Line 132"/>
                <p:cNvSpPr>
                  <a:spLocks noChangeShapeType="1"/>
                </p:cNvSpPr>
                <p:nvPr/>
              </p:nvSpPr>
              <p:spPr bwMode="auto">
                <a:xfrm flipV="1">
                  <a:off x="715963" y="3201988"/>
                  <a:ext cx="19050" cy="1270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6499" name="Line 133"/>
                <p:cNvSpPr>
                  <a:spLocks noChangeShapeType="1"/>
                </p:cNvSpPr>
                <p:nvPr/>
              </p:nvSpPr>
              <p:spPr bwMode="auto">
                <a:xfrm flipV="1">
                  <a:off x="665163" y="3195638"/>
                  <a:ext cx="19050" cy="635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6500" name="Line 134"/>
                <p:cNvSpPr>
                  <a:spLocks noChangeShapeType="1"/>
                </p:cNvSpPr>
                <p:nvPr/>
              </p:nvSpPr>
              <p:spPr bwMode="auto">
                <a:xfrm flipV="1">
                  <a:off x="722313" y="3227388"/>
                  <a:ext cx="19050" cy="11113"/>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6501" name="Line 135"/>
                <p:cNvSpPr>
                  <a:spLocks noChangeShapeType="1"/>
                </p:cNvSpPr>
                <p:nvPr/>
              </p:nvSpPr>
              <p:spPr bwMode="auto">
                <a:xfrm flipV="1">
                  <a:off x="677863" y="3221038"/>
                  <a:ext cx="19050" cy="11113"/>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6502" name="Line 136"/>
                <p:cNvSpPr>
                  <a:spLocks noChangeShapeType="1"/>
                </p:cNvSpPr>
                <p:nvPr/>
              </p:nvSpPr>
              <p:spPr bwMode="auto">
                <a:xfrm flipV="1">
                  <a:off x="619125" y="3214688"/>
                  <a:ext cx="19050" cy="635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6503" name="Line 137"/>
                <p:cNvSpPr>
                  <a:spLocks noChangeShapeType="1"/>
                </p:cNvSpPr>
                <p:nvPr/>
              </p:nvSpPr>
              <p:spPr bwMode="auto">
                <a:xfrm flipV="1">
                  <a:off x="619125" y="3182938"/>
                  <a:ext cx="19050" cy="1270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6504" name="Line 138"/>
                <p:cNvSpPr>
                  <a:spLocks noChangeShapeType="1"/>
                </p:cNvSpPr>
                <p:nvPr/>
              </p:nvSpPr>
              <p:spPr bwMode="auto">
                <a:xfrm flipV="1">
                  <a:off x="574675" y="3176588"/>
                  <a:ext cx="19050" cy="1270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6505" name="Line 139"/>
                <p:cNvSpPr>
                  <a:spLocks noChangeShapeType="1"/>
                </p:cNvSpPr>
                <p:nvPr/>
              </p:nvSpPr>
              <p:spPr bwMode="auto">
                <a:xfrm flipV="1">
                  <a:off x="522288" y="3170238"/>
                  <a:ext cx="19050" cy="635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6506" name="Line 140"/>
                <p:cNvSpPr>
                  <a:spLocks noChangeShapeType="1"/>
                </p:cNvSpPr>
                <p:nvPr/>
              </p:nvSpPr>
              <p:spPr bwMode="auto">
                <a:xfrm flipV="1">
                  <a:off x="766763" y="3189288"/>
                  <a:ext cx="20638" cy="635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6507" name="Line 141"/>
                <p:cNvSpPr>
                  <a:spLocks noChangeShapeType="1"/>
                </p:cNvSpPr>
                <p:nvPr/>
              </p:nvSpPr>
              <p:spPr bwMode="auto">
                <a:xfrm flipV="1">
                  <a:off x="715963" y="3176588"/>
                  <a:ext cx="19050" cy="1270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6508" name="Line 142"/>
                <p:cNvSpPr>
                  <a:spLocks noChangeShapeType="1"/>
                </p:cNvSpPr>
                <p:nvPr/>
              </p:nvSpPr>
              <p:spPr bwMode="auto">
                <a:xfrm flipV="1">
                  <a:off x="665163" y="3170238"/>
                  <a:ext cx="19050" cy="635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6509" name="Line 143"/>
                <p:cNvSpPr>
                  <a:spLocks noChangeShapeType="1"/>
                </p:cNvSpPr>
                <p:nvPr/>
              </p:nvSpPr>
              <p:spPr bwMode="auto">
                <a:xfrm flipV="1">
                  <a:off x="625475" y="3163888"/>
                  <a:ext cx="19050" cy="635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6510" name="Line 144"/>
                <p:cNvSpPr>
                  <a:spLocks noChangeShapeType="1"/>
                </p:cNvSpPr>
                <p:nvPr/>
              </p:nvSpPr>
              <p:spPr bwMode="auto">
                <a:xfrm flipV="1">
                  <a:off x="574675" y="3151188"/>
                  <a:ext cx="19050" cy="1270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6511" name="Line 145"/>
                <p:cNvSpPr>
                  <a:spLocks noChangeShapeType="1"/>
                </p:cNvSpPr>
                <p:nvPr/>
              </p:nvSpPr>
              <p:spPr bwMode="auto">
                <a:xfrm flipV="1">
                  <a:off x="522288" y="3144838"/>
                  <a:ext cx="19050" cy="635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6512" name="Line 146"/>
                <p:cNvSpPr>
                  <a:spLocks noChangeShapeType="1"/>
                </p:cNvSpPr>
                <p:nvPr/>
              </p:nvSpPr>
              <p:spPr bwMode="auto">
                <a:xfrm flipV="1">
                  <a:off x="819150" y="3170238"/>
                  <a:ext cx="19050" cy="1270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6513" name="Line 147"/>
                <p:cNvSpPr>
                  <a:spLocks noChangeShapeType="1"/>
                </p:cNvSpPr>
                <p:nvPr/>
              </p:nvSpPr>
              <p:spPr bwMode="auto">
                <a:xfrm flipV="1">
                  <a:off x="766763" y="3163888"/>
                  <a:ext cx="20638" cy="1270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6514" name="Line 148"/>
                <p:cNvSpPr>
                  <a:spLocks noChangeShapeType="1"/>
                </p:cNvSpPr>
                <p:nvPr/>
              </p:nvSpPr>
              <p:spPr bwMode="auto">
                <a:xfrm flipV="1">
                  <a:off x="869950" y="3151188"/>
                  <a:ext cx="20638" cy="1270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6515" name="Line 149"/>
                <p:cNvSpPr>
                  <a:spLocks noChangeShapeType="1"/>
                </p:cNvSpPr>
                <p:nvPr/>
              </p:nvSpPr>
              <p:spPr bwMode="auto">
                <a:xfrm flipV="1">
                  <a:off x="819150" y="3144838"/>
                  <a:ext cx="19050" cy="1270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6516" name="Line 150"/>
                <p:cNvSpPr>
                  <a:spLocks noChangeShapeType="1"/>
                </p:cNvSpPr>
                <p:nvPr/>
              </p:nvSpPr>
              <p:spPr bwMode="auto">
                <a:xfrm flipV="1">
                  <a:off x="722313" y="3157538"/>
                  <a:ext cx="19050" cy="635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6517" name="Line 151"/>
                <p:cNvSpPr>
                  <a:spLocks noChangeShapeType="1"/>
                </p:cNvSpPr>
                <p:nvPr/>
              </p:nvSpPr>
              <p:spPr bwMode="auto">
                <a:xfrm flipV="1">
                  <a:off x="677863" y="3144838"/>
                  <a:ext cx="19050" cy="1270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6518" name="Line 152"/>
                <p:cNvSpPr>
                  <a:spLocks noChangeShapeType="1"/>
                </p:cNvSpPr>
                <p:nvPr/>
              </p:nvSpPr>
              <p:spPr bwMode="auto">
                <a:xfrm flipV="1">
                  <a:off x="625475" y="3138488"/>
                  <a:ext cx="19050" cy="635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6519" name="Freeform 153"/>
                <p:cNvSpPr>
                  <a:spLocks/>
                </p:cNvSpPr>
                <p:nvPr/>
              </p:nvSpPr>
              <p:spPr bwMode="auto">
                <a:xfrm>
                  <a:off x="568325" y="2501900"/>
                  <a:ext cx="438150" cy="561975"/>
                </a:xfrm>
                <a:custGeom>
                  <a:avLst/>
                  <a:gdLst>
                    <a:gd name="T0" fmla="*/ 2147483647 w 276"/>
                    <a:gd name="T1" fmla="*/ 2147483647 h 354"/>
                    <a:gd name="T2" fmla="*/ 2147483647 w 276"/>
                    <a:gd name="T3" fmla="*/ 0 h 354"/>
                    <a:gd name="T4" fmla="*/ 0 w 276"/>
                    <a:gd name="T5" fmla="*/ 2147483647 h 354"/>
                    <a:gd name="T6" fmla="*/ 0 w 276"/>
                    <a:gd name="T7" fmla="*/ 2147483647 h 354"/>
                    <a:gd name="T8" fmla="*/ 2147483647 w 276"/>
                    <a:gd name="T9" fmla="*/ 2147483647 h 354"/>
                    <a:gd name="T10" fmla="*/ 2147483647 w 276"/>
                    <a:gd name="T11" fmla="*/ 2147483647 h 354"/>
                    <a:gd name="T12" fmla="*/ 0 60000 65536"/>
                    <a:gd name="T13" fmla="*/ 0 60000 65536"/>
                    <a:gd name="T14" fmla="*/ 0 60000 65536"/>
                    <a:gd name="T15" fmla="*/ 0 60000 65536"/>
                    <a:gd name="T16" fmla="*/ 0 60000 65536"/>
                    <a:gd name="T17" fmla="*/ 0 60000 65536"/>
                    <a:gd name="T18" fmla="*/ 0 w 276"/>
                    <a:gd name="T19" fmla="*/ 0 h 354"/>
                    <a:gd name="T20" fmla="*/ 276 w 276"/>
                    <a:gd name="T21" fmla="*/ 354 h 354"/>
                  </a:gdLst>
                  <a:ahLst/>
                  <a:cxnLst>
                    <a:cxn ang="T12">
                      <a:pos x="T0" y="T1"/>
                    </a:cxn>
                    <a:cxn ang="T13">
                      <a:pos x="T2" y="T3"/>
                    </a:cxn>
                    <a:cxn ang="T14">
                      <a:pos x="T4" y="T5"/>
                    </a:cxn>
                    <a:cxn ang="T15">
                      <a:pos x="T6" y="T7"/>
                    </a:cxn>
                    <a:cxn ang="T16">
                      <a:pos x="T8" y="T9"/>
                    </a:cxn>
                    <a:cxn ang="T17">
                      <a:pos x="T10" y="T11"/>
                    </a:cxn>
                  </a:cxnLst>
                  <a:rect l="T18" t="T19" r="T20" b="T21"/>
                  <a:pathLst>
                    <a:path w="276" h="354">
                      <a:moveTo>
                        <a:pt x="276" y="354"/>
                      </a:moveTo>
                      <a:lnTo>
                        <a:pt x="276" y="0"/>
                      </a:lnTo>
                      <a:lnTo>
                        <a:pt x="0" y="67"/>
                      </a:lnTo>
                      <a:lnTo>
                        <a:pt x="0" y="342"/>
                      </a:lnTo>
                      <a:lnTo>
                        <a:pt x="276" y="354"/>
                      </a:lnTo>
                      <a:close/>
                    </a:path>
                  </a:pathLst>
                </a:custGeom>
                <a:solidFill>
                  <a:srgbClr val="666666"/>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520" name="Freeform 154"/>
                <p:cNvSpPr>
                  <a:spLocks/>
                </p:cNvSpPr>
                <p:nvPr/>
              </p:nvSpPr>
              <p:spPr bwMode="auto">
                <a:xfrm>
                  <a:off x="1000125" y="2495550"/>
                  <a:ext cx="12700" cy="568325"/>
                </a:xfrm>
                <a:custGeom>
                  <a:avLst/>
                  <a:gdLst>
                    <a:gd name="T0" fmla="*/ 2147483647 w 8"/>
                    <a:gd name="T1" fmla="*/ 2147483647 h 358"/>
                    <a:gd name="T2" fmla="*/ 0 w 8"/>
                    <a:gd name="T3" fmla="*/ 2147483647 h 358"/>
                    <a:gd name="T4" fmla="*/ 0 w 8"/>
                    <a:gd name="T5" fmla="*/ 2147483647 h 358"/>
                    <a:gd name="T6" fmla="*/ 2147483647 w 8"/>
                    <a:gd name="T7" fmla="*/ 2147483647 h 358"/>
                    <a:gd name="T8" fmla="*/ 2147483647 w 8"/>
                    <a:gd name="T9" fmla="*/ 2147483647 h 358"/>
                    <a:gd name="T10" fmla="*/ 2147483647 w 8"/>
                    <a:gd name="T11" fmla="*/ 0 h 358"/>
                    <a:gd name="T12" fmla="*/ 2147483647 w 8"/>
                    <a:gd name="T13" fmla="*/ 2147483647 h 358"/>
                    <a:gd name="T14" fmla="*/ 2147483647 w 8"/>
                    <a:gd name="T15" fmla="*/ 0 h 358"/>
                    <a:gd name="T16" fmla="*/ 2147483647 w 8"/>
                    <a:gd name="T17" fmla="*/ 0 h 358"/>
                    <a:gd name="T18" fmla="*/ 0 w 8"/>
                    <a:gd name="T19" fmla="*/ 0 h 358"/>
                    <a:gd name="T20" fmla="*/ 0 w 8"/>
                    <a:gd name="T21" fmla="*/ 2147483647 h 358"/>
                    <a:gd name="T22" fmla="*/ 2147483647 w 8"/>
                    <a:gd name="T23" fmla="*/ 2147483647 h 35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358"/>
                    <a:gd name="T38" fmla="*/ 8 w 8"/>
                    <a:gd name="T39" fmla="*/ 358 h 35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358">
                      <a:moveTo>
                        <a:pt x="8" y="8"/>
                      </a:moveTo>
                      <a:lnTo>
                        <a:pt x="0" y="4"/>
                      </a:lnTo>
                      <a:lnTo>
                        <a:pt x="0" y="358"/>
                      </a:lnTo>
                      <a:lnTo>
                        <a:pt x="8" y="358"/>
                      </a:lnTo>
                      <a:lnTo>
                        <a:pt x="8" y="4"/>
                      </a:lnTo>
                      <a:lnTo>
                        <a:pt x="4" y="0"/>
                      </a:lnTo>
                      <a:lnTo>
                        <a:pt x="8" y="4"/>
                      </a:lnTo>
                      <a:lnTo>
                        <a:pt x="8" y="0"/>
                      </a:lnTo>
                      <a:lnTo>
                        <a:pt x="4" y="0"/>
                      </a:lnTo>
                      <a:lnTo>
                        <a:pt x="0" y="0"/>
                      </a:lnTo>
                      <a:lnTo>
                        <a:pt x="0" y="4"/>
                      </a:lnTo>
                      <a:lnTo>
                        <a:pt x="8" y="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521" name="Freeform 155"/>
                <p:cNvSpPr>
                  <a:spLocks/>
                </p:cNvSpPr>
                <p:nvPr/>
              </p:nvSpPr>
              <p:spPr bwMode="auto">
                <a:xfrm>
                  <a:off x="561975" y="2495550"/>
                  <a:ext cx="450850" cy="119063"/>
                </a:xfrm>
                <a:custGeom>
                  <a:avLst/>
                  <a:gdLst>
                    <a:gd name="T0" fmla="*/ 2147483647 w 284"/>
                    <a:gd name="T1" fmla="*/ 2147483647 h 75"/>
                    <a:gd name="T2" fmla="*/ 2147483647 w 284"/>
                    <a:gd name="T3" fmla="*/ 2147483647 h 75"/>
                    <a:gd name="T4" fmla="*/ 2147483647 w 284"/>
                    <a:gd name="T5" fmla="*/ 2147483647 h 75"/>
                    <a:gd name="T6" fmla="*/ 2147483647 w 284"/>
                    <a:gd name="T7" fmla="*/ 0 h 75"/>
                    <a:gd name="T8" fmla="*/ 2147483647 w 284"/>
                    <a:gd name="T9" fmla="*/ 2147483647 h 75"/>
                    <a:gd name="T10" fmla="*/ 0 w 284"/>
                    <a:gd name="T11" fmla="*/ 2147483647 h 75"/>
                    <a:gd name="T12" fmla="*/ 2147483647 w 284"/>
                    <a:gd name="T13" fmla="*/ 2147483647 h 75"/>
                    <a:gd name="T14" fmla="*/ 0 w 284"/>
                    <a:gd name="T15" fmla="*/ 2147483647 h 75"/>
                    <a:gd name="T16" fmla="*/ 0 w 284"/>
                    <a:gd name="T17" fmla="*/ 2147483647 h 75"/>
                    <a:gd name="T18" fmla="*/ 2147483647 w 284"/>
                    <a:gd name="T19" fmla="*/ 2147483647 h 75"/>
                    <a:gd name="T20" fmla="*/ 2147483647 w 284"/>
                    <a:gd name="T21" fmla="*/ 2147483647 h 75"/>
                    <a:gd name="T22" fmla="*/ 2147483647 w 284"/>
                    <a:gd name="T23" fmla="*/ 2147483647 h 7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84"/>
                    <a:gd name="T37" fmla="*/ 0 h 75"/>
                    <a:gd name="T38" fmla="*/ 284 w 284"/>
                    <a:gd name="T39" fmla="*/ 75 h 7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84" h="75">
                      <a:moveTo>
                        <a:pt x="12" y="71"/>
                      </a:moveTo>
                      <a:lnTo>
                        <a:pt x="8" y="75"/>
                      </a:lnTo>
                      <a:lnTo>
                        <a:pt x="284" y="8"/>
                      </a:lnTo>
                      <a:lnTo>
                        <a:pt x="280" y="0"/>
                      </a:lnTo>
                      <a:lnTo>
                        <a:pt x="4" y="63"/>
                      </a:lnTo>
                      <a:lnTo>
                        <a:pt x="0" y="71"/>
                      </a:lnTo>
                      <a:lnTo>
                        <a:pt x="4" y="63"/>
                      </a:lnTo>
                      <a:lnTo>
                        <a:pt x="0" y="67"/>
                      </a:lnTo>
                      <a:lnTo>
                        <a:pt x="0" y="71"/>
                      </a:lnTo>
                      <a:lnTo>
                        <a:pt x="4" y="75"/>
                      </a:lnTo>
                      <a:lnTo>
                        <a:pt x="8" y="75"/>
                      </a:lnTo>
                      <a:lnTo>
                        <a:pt x="12" y="71"/>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522" name="Freeform 156"/>
                <p:cNvSpPr>
                  <a:spLocks/>
                </p:cNvSpPr>
                <p:nvPr/>
              </p:nvSpPr>
              <p:spPr bwMode="auto">
                <a:xfrm>
                  <a:off x="561975" y="2608263"/>
                  <a:ext cx="19050" cy="442913"/>
                </a:xfrm>
                <a:custGeom>
                  <a:avLst/>
                  <a:gdLst>
                    <a:gd name="T0" fmla="*/ 2147483647 w 12"/>
                    <a:gd name="T1" fmla="*/ 2147483647 h 279"/>
                    <a:gd name="T2" fmla="*/ 2147483647 w 12"/>
                    <a:gd name="T3" fmla="*/ 2147483647 h 279"/>
                    <a:gd name="T4" fmla="*/ 2147483647 w 12"/>
                    <a:gd name="T5" fmla="*/ 0 h 279"/>
                    <a:gd name="T6" fmla="*/ 0 w 12"/>
                    <a:gd name="T7" fmla="*/ 0 h 279"/>
                    <a:gd name="T8" fmla="*/ 0 w 12"/>
                    <a:gd name="T9" fmla="*/ 2147483647 h 279"/>
                    <a:gd name="T10" fmla="*/ 2147483647 w 12"/>
                    <a:gd name="T11" fmla="*/ 2147483647 h 279"/>
                    <a:gd name="T12" fmla="*/ 0 w 12"/>
                    <a:gd name="T13" fmla="*/ 2147483647 h 279"/>
                    <a:gd name="T14" fmla="*/ 0 w 12"/>
                    <a:gd name="T15" fmla="*/ 2147483647 h 279"/>
                    <a:gd name="T16" fmla="*/ 2147483647 w 12"/>
                    <a:gd name="T17" fmla="*/ 2147483647 h 279"/>
                    <a:gd name="T18" fmla="*/ 2147483647 w 12"/>
                    <a:gd name="T19" fmla="*/ 2147483647 h 279"/>
                    <a:gd name="T20" fmla="*/ 2147483647 w 12"/>
                    <a:gd name="T21" fmla="*/ 2147483647 h 279"/>
                    <a:gd name="T22" fmla="*/ 2147483647 w 12"/>
                    <a:gd name="T23" fmla="*/ 2147483647 h 27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279"/>
                    <a:gd name="T38" fmla="*/ 12 w 12"/>
                    <a:gd name="T39" fmla="*/ 279 h 27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279">
                      <a:moveTo>
                        <a:pt x="4" y="271"/>
                      </a:moveTo>
                      <a:lnTo>
                        <a:pt x="12" y="275"/>
                      </a:lnTo>
                      <a:lnTo>
                        <a:pt x="12" y="0"/>
                      </a:lnTo>
                      <a:lnTo>
                        <a:pt x="0" y="0"/>
                      </a:lnTo>
                      <a:lnTo>
                        <a:pt x="0" y="275"/>
                      </a:lnTo>
                      <a:lnTo>
                        <a:pt x="4" y="279"/>
                      </a:lnTo>
                      <a:lnTo>
                        <a:pt x="0" y="275"/>
                      </a:lnTo>
                      <a:lnTo>
                        <a:pt x="0" y="279"/>
                      </a:lnTo>
                      <a:lnTo>
                        <a:pt x="4" y="279"/>
                      </a:lnTo>
                      <a:lnTo>
                        <a:pt x="8" y="279"/>
                      </a:lnTo>
                      <a:lnTo>
                        <a:pt x="12" y="275"/>
                      </a:lnTo>
                      <a:lnTo>
                        <a:pt x="4" y="271"/>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523" name="Freeform 157"/>
                <p:cNvSpPr>
                  <a:spLocks/>
                </p:cNvSpPr>
                <p:nvPr/>
              </p:nvSpPr>
              <p:spPr bwMode="auto">
                <a:xfrm>
                  <a:off x="568325" y="3038475"/>
                  <a:ext cx="444500" cy="31750"/>
                </a:xfrm>
                <a:custGeom>
                  <a:avLst/>
                  <a:gdLst>
                    <a:gd name="T0" fmla="*/ 2147483647 w 280"/>
                    <a:gd name="T1" fmla="*/ 2147483647 h 20"/>
                    <a:gd name="T2" fmla="*/ 2147483647 w 280"/>
                    <a:gd name="T3" fmla="*/ 2147483647 h 20"/>
                    <a:gd name="T4" fmla="*/ 0 w 280"/>
                    <a:gd name="T5" fmla="*/ 0 h 20"/>
                    <a:gd name="T6" fmla="*/ 0 w 280"/>
                    <a:gd name="T7" fmla="*/ 2147483647 h 20"/>
                    <a:gd name="T8" fmla="*/ 2147483647 w 280"/>
                    <a:gd name="T9" fmla="*/ 2147483647 h 20"/>
                    <a:gd name="T10" fmla="*/ 2147483647 w 280"/>
                    <a:gd name="T11" fmla="*/ 2147483647 h 20"/>
                    <a:gd name="T12" fmla="*/ 2147483647 w 280"/>
                    <a:gd name="T13" fmla="*/ 2147483647 h 20"/>
                    <a:gd name="T14" fmla="*/ 2147483647 w 280"/>
                    <a:gd name="T15" fmla="*/ 2147483647 h 20"/>
                    <a:gd name="T16" fmla="*/ 2147483647 w 280"/>
                    <a:gd name="T17" fmla="*/ 2147483647 h 20"/>
                    <a:gd name="T18" fmla="*/ 2147483647 w 280"/>
                    <a:gd name="T19" fmla="*/ 2147483647 h 20"/>
                    <a:gd name="T20" fmla="*/ 2147483647 w 280"/>
                    <a:gd name="T21" fmla="*/ 2147483647 h 20"/>
                    <a:gd name="T22" fmla="*/ 2147483647 w 280"/>
                    <a:gd name="T23" fmla="*/ 2147483647 h 2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80"/>
                    <a:gd name="T37" fmla="*/ 0 h 20"/>
                    <a:gd name="T38" fmla="*/ 280 w 280"/>
                    <a:gd name="T39" fmla="*/ 20 h 2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80" h="20">
                      <a:moveTo>
                        <a:pt x="272" y="16"/>
                      </a:moveTo>
                      <a:lnTo>
                        <a:pt x="276" y="12"/>
                      </a:lnTo>
                      <a:lnTo>
                        <a:pt x="0" y="0"/>
                      </a:lnTo>
                      <a:lnTo>
                        <a:pt x="0" y="8"/>
                      </a:lnTo>
                      <a:lnTo>
                        <a:pt x="276" y="20"/>
                      </a:lnTo>
                      <a:lnTo>
                        <a:pt x="280" y="16"/>
                      </a:lnTo>
                      <a:lnTo>
                        <a:pt x="276" y="20"/>
                      </a:lnTo>
                      <a:lnTo>
                        <a:pt x="280" y="20"/>
                      </a:lnTo>
                      <a:lnTo>
                        <a:pt x="280" y="16"/>
                      </a:lnTo>
                      <a:lnTo>
                        <a:pt x="280" y="12"/>
                      </a:lnTo>
                      <a:lnTo>
                        <a:pt x="276" y="12"/>
                      </a:lnTo>
                      <a:lnTo>
                        <a:pt x="272" y="16"/>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524" name="Freeform 158"/>
                <p:cNvSpPr>
                  <a:spLocks/>
                </p:cNvSpPr>
                <p:nvPr/>
              </p:nvSpPr>
              <p:spPr bwMode="auto">
                <a:xfrm>
                  <a:off x="1000125" y="2495550"/>
                  <a:ext cx="12700" cy="568325"/>
                </a:xfrm>
                <a:custGeom>
                  <a:avLst/>
                  <a:gdLst>
                    <a:gd name="T0" fmla="*/ 2147483647 w 8"/>
                    <a:gd name="T1" fmla="*/ 0 h 358"/>
                    <a:gd name="T2" fmla="*/ 0 w 8"/>
                    <a:gd name="T3" fmla="*/ 2147483647 h 358"/>
                    <a:gd name="T4" fmla="*/ 0 w 8"/>
                    <a:gd name="T5" fmla="*/ 2147483647 h 358"/>
                    <a:gd name="T6" fmla="*/ 2147483647 w 8"/>
                    <a:gd name="T7" fmla="*/ 2147483647 h 358"/>
                    <a:gd name="T8" fmla="*/ 2147483647 w 8"/>
                    <a:gd name="T9" fmla="*/ 2147483647 h 358"/>
                    <a:gd name="T10" fmla="*/ 2147483647 w 8"/>
                    <a:gd name="T11" fmla="*/ 2147483647 h 358"/>
                    <a:gd name="T12" fmla="*/ 2147483647 w 8"/>
                    <a:gd name="T13" fmla="*/ 2147483647 h 358"/>
                    <a:gd name="T14" fmla="*/ 2147483647 w 8"/>
                    <a:gd name="T15" fmla="*/ 0 h 358"/>
                    <a:gd name="T16" fmla="*/ 2147483647 w 8"/>
                    <a:gd name="T17" fmla="*/ 0 h 358"/>
                    <a:gd name="T18" fmla="*/ 0 w 8"/>
                    <a:gd name="T19" fmla="*/ 0 h 358"/>
                    <a:gd name="T20" fmla="*/ 0 w 8"/>
                    <a:gd name="T21" fmla="*/ 2147483647 h 358"/>
                    <a:gd name="T22" fmla="*/ 2147483647 w 8"/>
                    <a:gd name="T23" fmla="*/ 0 h 35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358"/>
                    <a:gd name="T38" fmla="*/ 8 w 8"/>
                    <a:gd name="T39" fmla="*/ 358 h 35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358">
                      <a:moveTo>
                        <a:pt x="8" y="0"/>
                      </a:moveTo>
                      <a:lnTo>
                        <a:pt x="0" y="4"/>
                      </a:lnTo>
                      <a:lnTo>
                        <a:pt x="0" y="358"/>
                      </a:lnTo>
                      <a:lnTo>
                        <a:pt x="8" y="358"/>
                      </a:lnTo>
                      <a:lnTo>
                        <a:pt x="8" y="4"/>
                      </a:lnTo>
                      <a:lnTo>
                        <a:pt x="4" y="8"/>
                      </a:lnTo>
                      <a:lnTo>
                        <a:pt x="8" y="4"/>
                      </a:lnTo>
                      <a:lnTo>
                        <a:pt x="8" y="0"/>
                      </a:lnTo>
                      <a:lnTo>
                        <a:pt x="4" y="0"/>
                      </a:lnTo>
                      <a:lnTo>
                        <a:pt x="0" y="0"/>
                      </a:lnTo>
                      <a:lnTo>
                        <a:pt x="0" y="4"/>
                      </a:lnTo>
                      <a:lnTo>
                        <a:pt x="8"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525" name="Freeform 159"/>
                <p:cNvSpPr>
                  <a:spLocks/>
                </p:cNvSpPr>
                <p:nvPr/>
              </p:nvSpPr>
              <p:spPr bwMode="auto">
                <a:xfrm>
                  <a:off x="1082675" y="2570163"/>
                  <a:ext cx="19050" cy="444500"/>
                </a:xfrm>
                <a:custGeom>
                  <a:avLst/>
                  <a:gdLst>
                    <a:gd name="T0" fmla="*/ 2147483647 w 12"/>
                    <a:gd name="T1" fmla="*/ 2147483647 h 280"/>
                    <a:gd name="T2" fmla="*/ 2147483647 w 12"/>
                    <a:gd name="T3" fmla="*/ 2147483647 h 280"/>
                    <a:gd name="T4" fmla="*/ 2147483647 w 12"/>
                    <a:gd name="T5" fmla="*/ 0 h 280"/>
                    <a:gd name="T6" fmla="*/ 0 w 12"/>
                    <a:gd name="T7" fmla="*/ 0 h 280"/>
                    <a:gd name="T8" fmla="*/ 0 w 12"/>
                    <a:gd name="T9" fmla="*/ 2147483647 h 280"/>
                    <a:gd name="T10" fmla="*/ 2147483647 w 12"/>
                    <a:gd name="T11" fmla="*/ 2147483647 h 280"/>
                    <a:gd name="T12" fmla="*/ 0 w 12"/>
                    <a:gd name="T13" fmla="*/ 2147483647 h 280"/>
                    <a:gd name="T14" fmla="*/ 2147483647 w 12"/>
                    <a:gd name="T15" fmla="*/ 2147483647 h 280"/>
                    <a:gd name="T16" fmla="*/ 2147483647 w 12"/>
                    <a:gd name="T17" fmla="*/ 2147483647 h 280"/>
                    <a:gd name="T18" fmla="*/ 2147483647 w 12"/>
                    <a:gd name="T19" fmla="*/ 2147483647 h 280"/>
                    <a:gd name="T20" fmla="*/ 2147483647 w 12"/>
                    <a:gd name="T21" fmla="*/ 2147483647 h 280"/>
                    <a:gd name="T22" fmla="*/ 2147483647 w 12"/>
                    <a:gd name="T23" fmla="*/ 2147483647 h 28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280"/>
                    <a:gd name="T38" fmla="*/ 12 w 12"/>
                    <a:gd name="T39" fmla="*/ 280 h 28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280">
                      <a:moveTo>
                        <a:pt x="8" y="280"/>
                      </a:moveTo>
                      <a:lnTo>
                        <a:pt x="12" y="276"/>
                      </a:lnTo>
                      <a:lnTo>
                        <a:pt x="12" y="0"/>
                      </a:lnTo>
                      <a:lnTo>
                        <a:pt x="0" y="0"/>
                      </a:lnTo>
                      <a:lnTo>
                        <a:pt x="0" y="276"/>
                      </a:lnTo>
                      <a:lnTo>
                        <a:pt x="4" y="272"/>
                      </a:lnTo>
                      <a:lnTo>
                        <a:pt x="0" y="276"/>
                      </a:lnTo>
                      <a:lnTo>
                        <a:pt x="4" y="280"/>
                      </a:lnTo>
                      <a:lnTo>
                        <a:pt x="8" y="280"/>
                      </a:lnTo>
                      <a:lnTo>
                        <a:pt x="12" y="280"/>
                      </a:lnTo>
                      <a:lnTo>
                        <a:pt x="12" y="276"/>
                      </a:lnTo>
                      <a:lnTo>
                        <a:pt x="8" y="28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526" name="Freeform 160"/>
                <p:cNvSpPr>
                  <a:spLocks/>
                </p:cNvSpPr>
                <p:nvPr/>
              </p:nvSpPr>
              <p:spPr bwMode="auto">
                <a:xfrm>
                  <a:off x="1000125" y="3001963"/>
                  <a:ext cx="95250" cy="68263"/>
                </a:xfrm>
                <a:custGeom>
                  <a:avLst/>
                  <a:gdLst>
                    <a:gd name="T0" fmla="*/ 0 w 60"/>
                    <a:gd name="T1" fmla="*/ 2147483647 h 43"/>
                    <a:gd name="T2" fmla="*/ 2147483647 w 60"/>
                    <a:gd name="T3" fmla="*/ 2147483647 h 43"/>
                    <a:gd name="T4" fmla="*/ 2147483647 w 60"/>
                    <a:gd name="T5" fmla="*/ 2147483647 h 43"/>
                    <a:gd name="T6" fmla="*/ 2147483647 w 60"/>
                    <a:gd name="T7" fmla="*/ 0 h 43"/>
                    <a:gd name="T8" fmla="*/ 2147483647 w 60"/>
                    <a:gd name="T9" fmla="*/ 2147483647 h 43"/>
                    <a:gd name="T10" fmla="*/ 2147483647 w 60"/>
                    <a:gd name="T11" fmla="*/ 2147483647 h 43"/>
                    <a:gd name="T12" fmla="*/ 2147483647 w 60"/>
                    <a:gd name="T13" fmla="*/ 2147483647 h 43"/>
                    <a:gd name="T14" fmla="*/ 0 w 60"/>
                    <a:gd name="T15" fmla="*/ 2147483647 h 43"/>
                    <a:gd name="T16" fmla="*/ 0 w 60"/>
                    <a:gd name="T17" fmla="*/ 2147483647 h 43"/>
                    <a:gd name="T18" fmla="*/ 2147483647 w 60"/>
                    <a:gd name="T19" fmla="*/ 2147483647 h 43"/>
                    <a:gd name="T20" fmla="*/ 2147483647 w 60"/>
                    <a:gd name="T21" fmla="*/ 2147483647 h 43"/>
                    <a:gd name="T22" fmla="*/ 0 w 60"/>
                    <a:gd name="T23" fmla="*/ 2147483647 h 4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60"/>
                    <a:gd name="T37" fmla="*/ 0 h 43"/>
                    <a:gd name="T38" fmla="*/ 60 w 60"/>
                    <a:gd name="T39" fmla="*/ 43 h 4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60" h="43">
                      <a:moveTo>
                        <a:pt x="0" y="39"/>
                      </a:moveTo>
                      <a:lnTo>
                        <a:pt x="8" y="43"/>
                      </a:lnTo>
                      <a:lnTo>
                        <a:pt x="60" y="8"/>
                      </a:lnTo>
                      <a:lnTo>
                        <a:pt x="56" y="0"/>
                      </a:lnTo>
                      <a:lnTo>
                        <a:pt x="4" y="35"/>
                      </a:lnTo>
                      <a:lnTo>
                        <a:pt x="8" y="39"/>
                      </a:lnTo>
                      <a:lnTo>
                        <a:pt x="4" y="35"/>
                      </a:lnTo>
                      <a:lnTo>
                        <a:pt x="0" y="39"/>
                      </a:lnTo>
                      <a:lnTo>
                        <a:pt x="0" y="43"/>
                      </a:lnTo>
                      <a:lnTo>
                        <a:pt x="4" y="43"/>
                      </a:lnTo>
                      <a:lnTo>
                        <a:pt x="8" y="43"/>
                      </a:lnTo>
                      <a:lnTo>
                        <a:pt x="0" y="39"/>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527" name="Freeform 161"/>
                <p:cNvSpPr>
                  <a:spLocks/>
                </p:cNvSpPr>
                <p:nvPr/>
              </p:nvSpPr>
              <p:spPr bwMode="auto">
                <a:xfrm>
                  <a:off x="593725" y="2570163"/>
                  <a:ext cx="366713" cy="412750"/>
                </a:xfrm>
                <a:custGeom>
                  <a:avLst/>
                  <a:gdLst>
                    <a:gd name="T0" fmla="*/ 2147483647 w 231"/>
                    <a:gd name="T1" fmla="*/ 2147483647 h 260"/>
                    <a:gd name="T2" fmla="*/ 2147483647 w 231"/>
                    <a:gd name="T3" fmla="*/ 0 h 260"/>
                    <a:gd name="T4" fmla="*/ 0 w 231"/>
                    <a:gd name="T5" fmla="*/ 2147483647 h 260"/>
                    <a:gd name="T6" fmla="*/ 0 w 231"/>
                    <a:gd name="T7" fmla="*/ 2147483647 h 260"/>
                    <a:gd name="T8" fmla="*/ 2147483647 w 231"/>
                    <a:gd name="T9" fmla="*/ 2147483647 h 260"/>
                    <a:gd name="T10" fmla="*/ 2147483647 w 231"/>
                    <a:gd name="T11" fmla="*/ 2147483647 h 260"/>
                    <a:gd name="T12" fmla="*/ 0 60000 65536"/>
                    <a:gd name="T13" fmla="*/ 0 60000 65536"/>
                    <a:gd name="T14" fmla="*/ 0 60000 65536"/>
                    <a:gd name="T15" fmla="*/ 0 60000 65536"/>
                    <a:gd name="T16" fmla="*/ 0 60000 65536"/>
                    <a:gd name="T17" fmla="*/ 0 60000 65536"/>
                    <a:gd name="T18" fmla="*/ 0 w 231"/>
                    <a:gd name="T19" fmla="*/ 0 h 260"/>
                    <a:gd name="T20" fmla="*/ 231 w 231"/>
                    <a:gd name="T21" fmla="*/ 260 h 260"/>
                  </a:gdLst>
                  <a:ahLst/>
                  <a:cxnLst>
                    <a:cxn ang="T12">
                      <a:pos x="T0" y="T1"/>
                    </a:cxn>
                    <a:cxn ang="T13">
                      <a:pos x="T2" y="T3"/>
                    </a:cxn>
                    <a:cxn ang="T14">
                      <a:pos x="T4" y="T5"/>
                    </a:cxn>
                    <a:cxn ang="T15">
                      <a:pos x="T6" y="T7"/>
                    </a:cxn>
                    <a:cxn ang="T16">
                      <a:pos x="T8" y="T9"/>
                    </a:cxn>
                    <a:cxn ang="T17">
                      <a:pos x="T10" y="T11"/>
                    </a:cxn>
                  </a:cxnLst>
                  <a:rect l="T18" t="T19" r="T20" b="T21"/>
                  <a:pathLst>
                    <a:path w="231" h="260">
                      <a:moveTo>
                        <a:pt x="231" y="260"/>
                      </a:moveTo>
                      <a:lnTo>
                        <a:pt x="231" y="0"/>
                      </a:lnTo>
                      <a:lnTo>
                        <a:pt x="0" y="52"/>
                      </a:lnTo>
                      <a:lnTo>
                        <a:pt x="0" y="260"/>
                      </a:lnTo>
                      <a:lnTo>
                        <a:pt x="231" y="26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528" name="Freeform 162"/>
                <p:cNvSpPr>
                  <a:spLocks/>
                </p:cNvSpPr>
                <p:nvPr/>
              </p:nvSpPr>
              <p:spPr bwMode="auto">
                <a:xfrm>
                  <a:off x="954088" y="2563813"/>
                  <a:ext cx="12700" cy="419100"/>
                </a:xfrm>
                <a:custGeom>
                  <a:avLst/>
                  <a:gdLst>
                    <a:gd name="T0" fmla="*/ 2147483647 w 8"/>
                    <a:gd name="T1" fmla="*/ 2147483647 h 264"/>
                    <a:gd name="T2" fmla="*/ 0 w 8"/>
                    <a:gd name="T3" fmla="*/ 2147483647 h 264"/>
                    <a:gd name="T4" fmla="*/ 0 w 8"/>
                    <a:gd name="T5" fmla="*/ 2147483647 h 264"/>
                    <a:gd name="T6" fmla="*/ 2147483647 w 8"/>
                    <a:gd name="T7" fmla="*/ 2147483647 h 264"/>
                    <a:gd name="T8" fmla="*/ 2147483647 w 8"/>
                    <a:gd name="T9" fmla="*/ 2147483647 h 264"/>
                    <a:gd name="T10" fmla="*/ 2147483647 w 8"/>
                    <a:gd name="T11" fmla="*/ 0 h 264"/>
                    <a:gd name="T12" fmla="*/ 2147483647 w 8"/>
                    <a:gd name="T13" fmla="*/ 2147483647 h 264"/>
                    <a:gd name="T14" fmla="*/ 2147483647 w 8"/>
                    <a:gd name="T15" fmla="*/ 0 h 264"/>
                    <a:gd name="T16" fmla="*/ 2147483647 w 8"/>
                    <a:gd name="T17" fmla="*/ 0 h 264"/>
                    <a:gd name="T18" fmla="*/ 0 w 8"/>
                    <a:gd name="T19" fmla="*/ 0 h 264"/>
                    <a:gd name="T20" fmla="*/ 0 w 8"/>
                    <a:gd name="T21" fmla="*/ 2147483647 h 264"/>
                    <a:gd name="T22" fmla="*/ 2147483647 w 8"/>
                    <a:gd name="T23" fmla="*/ 2147483647 h 26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264"/>
                    <a:gd name="T38" fmla="*/ 8 w 8"/>
                    <a:gd name="T39" fmla="*/ 264 h 26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264">
                      <a:moveTo>
                        <a:pt x="4" y="8"/>
                      </a:moveTo>
                      <a:lnTo>
                        <a:pt x="0" y="4"/>
                      </a:lnTo>
                      <a:lnTo>
                        <a:pt x="0" y="264"/>
                      </a:lnTo>
                      <a:lnTo>
                        <a:pt x="8" y="264"/>
                      </a:lnTo>
                      <a:lnTo>
                        <a:pt x="8" y="4"/>
                      </a:lnTo>
                      <a:lnTo>
                        <a:pt x="4" y="0"/>
                      </a:lnTo>
                      <a:lnTo>
                        <a:pt x="8" y="4"/>
                      </a:lnTo>
                      <a:lnTo>
                        <a:pt x="8" y="0"/>
                      </a:lnTo>
                      <a:lnTo>
                        <a:pt x="4" y="0"/>
                      </a:lnTo>
                      <a:lnTo>
                        <a:pt x="0" y="0"/>
                      </a:lnTo>
                      <a:lnTo>
                        <a:pt x="0" y="4"/>
                      </a:lnTo>
                      <a:lnTo>
                        <a:pt x="4" y="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529" name="Freeform 163"/>
                <p:cNvSpPr>
                  <a:spLocks/>
                </p:cNvSpPr>
                <p:nvPr/>
              </p:nvSpPr>
              <p:spPr bwMode="auto">
                <a:xfrm>
                  <a:off x="587375" y="2563813"/>
                  <a:ext cx="373063" cy="93663"/>
                </a:xfrm>
                <a:custGeom>
                  <a:avLst/>
                  <a:gdLst>
                    <a:gd name="T0" fmla="*/ 2147483647 w 235"/>
                    <a:gd name="T1" fmla="*/ 2147483647 h 59"/>
                    <a:gd name="T2" fmla="*/ 2147483647 w 235"/>
                    <a:gd name="T3" fmla="*/ 2147483647 h 59"/>
                    <a:gd name="T4" fmla="*/ 2147483647 w 235"/>
                    <a:gd name="T5" fmla="*/ 2147483647 h 59"/>
                    <a:gd name="T6" fmla="*/ 2147483647 w 235"/>
                    <a:gd name="T7" fmla="*/ 0 h 59"/>
                    <a:gd name="T8" fmla="*/ 2147483647 w 235"/>
                    <a:gd name="T9" fmla="*/ 2147483647 h 59"/>
                    <a:gd name="T10" fmla="*/ 0 w 235"/>
                    <a:gd name="T11" fmla="*/ 2147483647 h 59"/>
                    <a:gd name="T12" fmla="*/ 2147483647 w 235"/>
                    <a:gd name="T13" fmla="*/ 2147483647 h 59"/>
                    <a:gd name="T14" fmla="*/ 0 w 235"/>
                    <a:gd name="T15" fmla="*/ 2147483647 h 59"/>
                    <a:gd name="T16" fmla="*/ 0 w 235"/>
                    <a:gd name="T17" fmla="*/ 2147483647 h 59"/>
                    <a:gd name="T18" fmla="*/ 0 w 235"/>
                    <a:gd name="T19" fmla="*/ 2147483647 h 59"/>
                    <a:gd name="T20" fmla="*/ 2147483647 w 235"/>
                    <a:gd name="T21" fmla="*/ 2147483647 h 59"/>
                    <a:gd name="T22" fmla="*/ 2147483647 w 235"/>
                    <a:gd name="T23" fmla="*/ 2147483647 h 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35"/>
                    <a:gd name="T37" fmla="*/ 0 h 59"/>
                    <a:gd name="T38" fmla="*/ 235 w 235"/>
                    <a:gd name="T39" fmla="*/ 59 h 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35" h="59">
                      <a:moveTo>
                        <a:pt x="8" y="56"/>
                      </a:moveTo>
                      <a:lnTo>
                        <a:pt x="4" y="59"/>
                      </a:lnTo>
                      <a:lnTo>
                        <a:pt x="235" y="8"/>
                      </a:lnTo>
                      <a:lnTo>
                        <a:pt x="235" y="0"/>
                      </a:lnTo>
                      <a:lnTo>
                        <a:pt x="4" y="48"/>
                      </a:lnTo>
                      <a:lnTo>
                        <a:pt x="0" y="56"/>
                      </a:lnTo>
                      <a:lnTo>
                        <a:pt x="4" y="48"/>
                      </a:lnTo>
                      <a:lnTo>
                        <a:pt x="0" y="52"/>
                      </a:lnTo>
                      <a:lnTo>
                        <a:pt x="0" y="56"/>
                      </a:lnTo>
                      <a:lnTo>
                        <a:pt x="4" y="59"/>
                      </a:lnTo>
                      <a:lnTo>
                        <a:pt x="8" y="56"/>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530" name="Freeform 164"/>
                <p:cNvSpPr>
                  <a:spLocks/>
                </p:cNvSpPr>
                <p:nvPr/>
              </p:nvSpPr>
              <p:spPr bwMode="auto">
                <a:xfrm>
                  <a:off x="587375" y="2652713"/>
                  <a:ext cx="12700" cy="336550"/>
                </a:xfrm>
                <a:custGeom>
                  <a:avLst/>
                  <a:gdLst>
                    <a:gd name="T0" fmla="*/ 2147483647 w 8"/>
                    <a:gd name="T1" fmla="*/ 2147483647 h 212"/>
                    <a:gd name="T2" fmla="*/ 2147483647 w 8"/>
                    <a:gd name="T3" fmla="*/ 2147483647 h 212"/>
                    <a:gd name="T4" fmla="*/ 2147483647 w 8"/>
                    <a:gd name="T5" fmla="*/ 0 h 212"/>
                    <a:gd name="T6" fmla="*/ 0 w 8"/>
                    <a:gd name="T7" fmla="*/ 0 h 212"/>
                    <a:gd name="T8" fmla="*/ 0 w 8"/>
                    <a:gd name="T9" fmla="*/ 2147483647 h 212"/>
                    <a:gd name="T10" fmla="*/ 2147483647 w 8"/>
                    <a:gd name="T11" fmla="*/ 2147483647 h 212"/>
                    <a:gd name="T12" fmla="*/ 0 w 8"/>
                    <a:gd name="T13" fmla="*/ 2147483647 h 212"/>
                    <a:gd name="T14" fmla="*/ 0 w 8"/>
                    <a:gd name="T15" fmla="*/ 2147483647 h 212"/>
                    <a:gd name="T16" fmla="*/ 2147483647 w 8"/>
                    <a:gd name="T17" fmla="*/ 2147483647 h 212"/>
                    <a:gd name="T18" fmla="*/ 2147483647 w 8"/>
                    <a:gd name="T19" fmla="*/ 2147483647 h 212"/>
                    <a:gd name="T20" fmla="*/ 2147483647 w 8"/>
                    <a:gd name="T21" fmla="*/ 2147483647 h 212"/>
                    <a:gd name="T22" fmla="*/ 2147483647 w 8"/>
                    <a:gd name="T23" fmla="*/ 2147483647 h 21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212"/>
                    <a:gd name="T38" fmla="*/ 8 w 8"/>
                    <a:gd name="T39" fmla="*/ 212 h 21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212">
                      <a:moveTo>
                        <a:pt x="4" y="200"/>
                      </a:moveTo>
                      <a:lnTo>
                        <a:pt x="8" y="208"/>
                      </a:lnTo>
                      <a:lnTo>
                        <a:pt x="8" y="0"/>
                      </a:lnTo>
                      <a:lnTo>
                        <a:pt x="0" y="0"/>
                      </a:lnTo>
                      <a:lnTo>
                        <a:pt x="0" y="208"/>
                      </a:lnTo>
                      <a:lnTo>
                        <a:pt x="4" y="212"/>
                      </a:lnTo>
                      <a:lnTo>
                        <a:pt x="0" y="208"/>
                      </a:lnTo>
                      <a:lnTo>
                        <a:pt x="0" y="212"/>
                      </a:lnTo>
                      <a:lnTo>
                        <a:pt x="4" y="212"/>
                      </a:lnTo>
                      <a:lnTo>
                        <a:pt x="8" y="212"/>
                      </a:lnTo>
                      <a:lnTo>
                        <a:pt x="8" y="208"/>
                      </a:lnTo>
                      <a:lnTo>
                        <a:pt x="4" y="20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531" name="Freeform 165"/>
                <p:cNvSpPr>
                  <a:spLocks/>
                </p:cNvSpPr>
                <p:nvPr/>
              </p:nvSpPr>
              <p:spPr bwMode="auto">
                <a:xfrm>
                  <a:off x="593725" y="2970213"/>
                  <a:ext cx="373063" cy="19050"/>
                </a:xfrm>
                <a:custGeom>
                  <a:avLst/>
                  <a:gdLst>
                    <a:gd name="T0" fmla="*/ 2147483647 w 235"/>
                    <a:gd name="T1" fmla="*/ 2147483647 h 12"/>
                    <a:gd name="T2" fmla="*/ 2147483647 w 235"/>
                    <a:gd name="T3" fmla="*/ 2147483647 h 12"/>
                    <a:gd name="T4" fmla="*/ 0 w 235"/>
                    <a:gd name="T5" fmla="*/ 0 h 12"/>
                    <a:gd name="T6" fmla="*/ 0 w 235"/>
                    <a:gd name="T7" fmla="*/ 2147483647 h 12"/>
                    <a:gd name="T8" fmla="*/ 2147483647 w 235"/>
                    <a:gd name="T9" fmla="*/ 2147483647 h 12"/>
                    <a:gd name="T10" fmla="*/ 2147483647 w 235"/>
                    <a:gd name="T11" fmla="*/ 2147483647 h 12"/>
                    <a:gd name="T12" fmla="*/ 2147483647 w 235"/>
                    <a:gd name="T13" fmla="*/ 2147483647 h 12"/>
                    <a:gd name="T14" fmla="*/ 2147483647 w 235"/>
                    <a:gd name="T15" fmla="*/ 2147483647 h 12"/>
                    <a:gd name="T16" fmla="*/ 2147483647 w 235"/>
                    <a:gd name="T17" fmla="*/ 2147483647 h 12"/>
                    <a:gd name="T18" fmla="*/ 2147483647 w 235"/>
                    <a:gd name="T19" fmla="*/ 2147483647 h 12"/>
                    <a:gd name="T20" fmla="*/ 2147483647 w 235"/>
                    <a:gd name="T21" fmla="*/ 2147483647 h 12"/>
                    <a:gd name="T22" fmla="*/ 2147483647 w 235"/>
                    <a:gd name="T23" fmla="*/ 2147483647 h 1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35"/>
                    <a:gd name="T37" fmla="*/ 0 h 12"/>
                    <a:gd name="T38" fmla="*/ 235 w 235"/>
                    <a:gd name="T39" fmla="*/ 12 h 1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35" h="12">
                      <a:moveTo>
                        <a:pt x="227" y="8"/>
                      </a:moveTo>
                      <a:lnTo>
                        <a:pt x="231" y="4"/>
                      </a:lnTo>
                      <a:lnTo>
                        <a:pt x="0" y="0"/>
                      </a:lnTo>
                      <a:lnTo>
                        <a:pt x="0" y="12"/>
                      </a:lnTo>
                      <a:lnTo>
                        <a:pt x="231" y="12"/>
                      </a:lnTo>
                      <a:lnTo>
                        <a:pt x="235" y="8"/>
                      </a:lnTo>
                      <a:lnTo>
                        <a:pt x="231" y="12"/>
                      </a:lnTo>
                      <a:lnTo>
                        <a:pt x="235" y="12"/>
                      </a:lnTo>
                      <a:lnTo>
                        <a:pt x="235" y="8"/>
                      </a:lnTo>
                      <a:lnTo>
                        <a:pt x="235" y="4"/>
                      </a:lnTo>
                      <a:lnTo>
                        <a:pt x="231" y="4"/>
                      </a:lnTo>
                      <a:lnTo>
                        <a:pt x="227" y="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532" name="Freeform 166"/>
                <p:cNvSpPr>
                  <a:spLocks/>
                </p:cNvSpPr>
                <p:nvPr/>
              </p:nvSpPr>
              <p:spPr bwMode="auto">
                <a:xfrm>
                  <a:off x="973138" y="3070225"/>
                  <a:ext cx="52388" cy="19050"/>
                </a:xfrm>
                <a:custGeom>
                  <a:avLst/>
                  <a:gdLst>
                    <a:gd name="T0" fmla="*/ 2147483647 w 33"/>
                    <a:gd name="T1" fmla="*/ 2147483647 h 12"/>
                    <a:gd name="T2" fmla="*/ 2147483647 w 33"/>
                    <a:gd name="T3" fmla="*/ 0 h 12"/>
                    <a:gd name="T4" fmla="*/ 0 w 33"/>
                    <a:gd name="T5" fmla="*/ 2147483647 h 12"/>
                    <a:gd name="T6" fmla="*/ 2147483647 w 33"/>
                    <a:gd name="T7" fmla="*/ 2147483647 h 12"/>
                    <a:gd name="T8" fmla="*/ 2147483647 w 33"/>
                    <a:gd name="T9" fmla="*/ 2147483647 h 12"/>
                    <a:gd name="T10" fmla="*/ 2147483647 w 33"/>
                    <a:gd name="T11" fmla="*/ 2147483647 h 12"/>
                    <a:gd name="T12" fmla="*/ 2147483647 w 33"/>
                    <a:gd name="T13" fmla="*/ 2147483647 h 12"/>
                    <a:gd name="T14" fmla="*/ 2147483647 w 33"/>
                    <a:gd name="T15" fmla="*/ 2147483647 h 12"/>
                    <a:gd name="T16" fmla="*/ 2147483647 w 33"/>
                    <a:gd name="T17" fmla="*/ 2147483647 h 12"/>
                    <a:gd name="T18" fmla="*/ 2147483647 w 33"/>
                    <a:gd name="T19" fmla="*/ 2147483647 h 12"/>
                    <a:gd name="T20" fmla="*/ 2147483647 w 33"/>
                    <a:gd name="T21" fmla="*/ 0 h 12"/>
                    <a:gd name="T22" fmla="*/ 2147483647 w 33"/>
                    <a:gd name="T23" fmla="*/ 2147483647 h 1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3"/>
                    <a:gd name="T37" fmla="*/ 0 h 12"/>
                    <a:gd name="T38" fmla="*/ 33 w 33"/>
                    <a:gd name="T39" fmla="*/ 12 h 1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3" h="12">
                      <a:moveTo>
                        <a:pt x="25" y="4"/>
                      </a:moveTo>
                      <a:lnTo>
                        <a:pt x="29" y="0"/>
                      </a:lnTo>
                      <a:lnTo>
                        <a:pt x="0" y="4"/>
                      </a:lnTo>
                      <a:lnTo>
                        <a:pt x="4" y="12"/>
                      </a:lnTo>
                      <a:lnTo>
                        <a:pt x="29" y="12"/>
                      </a:lnTo>
                      <a:lnTo>
                        <a:pt x="33" y="4"/>
                      </a:lnTo>
                      <a:lnTo>
                        <a:pt x="29" y="12"/>
                      </a:lnTo>
                      <a:lnTo>
                        <a:pt x="33" y="8"/>
                      </a:lnTo>
                      <a:lnTo>
                        <a:pt x="33" y="4"/>
                      </a:lnTo>
                      <a:lnTo>
                        <a:pt x="29" y="0"/>
                      </a:lnTo>
                      <a:lnTo>
                        <a:pt x="25" y="4"/>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533" name="Freeform 167"/>
                <p:cNvSpPr>
                  <a:spLocks/>
                </p:cNvSpPr>
                <p:nvPr/>
              </p:nvSpPr>
              <p:spPr bwMode="auto">
                <a:xfrm>
                  <a:off x="1012825" y="3051175"/>
                  <a:ext cx="12700" cy="25400"/>
                </a:xfrm>
                <a:custGeom>
                  <a:avLst/>
                  <a:gdLst>
                    <a:gd name="T0" fmla="*/ 2147483647 w 8"/>
                    <a:gd name="T1" fmla="*/ 2147483647 h 16"/>
                    <a:gd name="T2" fmla="*/ 0 w 8"/>
                    <a:gd name="T3" fmla="*/ 2147483647 h 16"/>
                    <a:gd name="T4" fmla="*/ 0 w 8"/>
                    <a:gd name="T5" fmla="*/ 2147483647 h 16"/>
                    <a:gd name="T6" fmla="*/ 2147483647 w 8"/>
                    <a:gd name="T7" fmla="*/ 2147483647 h 16"/>
                    <a:gd name="T8" fmla="*/ 2147483647 w 8"/>
                    <a:gd name="T9" fmla="*/ 2147483647 h 16"/>
                    <a:gd name="T10" fmla="*/ 0 w 8"/>
                    <a:gd name="T11" fmla="*/ 0 h 16"/>
                    <a:gd name="T12" fmla="*/ 2147483647 w 8"/>
                    <a:gd name="T13" fmla="*/ 2147483647 h 16"/>
                    <a:gd name="T14" fmla="*/ 2147483647 w 8"/>
                    <a:gd name="T15" fmla="*/ 0 h 16"/>
                    <a:gd name="T16" fmla="*/ 2147483647 w 8"/>
                    <a:gd name="T17" fmla="*/ 0 h 16"/>
                    <a:gd name="T18" fmla="*/ 0 w 8"/>
                    <a:gd name="T19" fmla="*/ 0 h 16"/>
                    <a:gd name="T20" fmla="*/ 0 w 8"/>
                    <a:gd name="T21" fmla="*/ 2147483647 h 16"/>
                    <a:gd name="T22" fmla="*/ 2147483647 w 8"/>
                    <a:gd name="T23" fmla="*/ 2147483647 h 1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16"/>
                    <a:gd name="T38" fmla="*/ 8 w 8"/>
                    <a:gd name="T39" fmla="*/ 16 h 1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16">
                      <a:moveTo>
                        <a:pt x="4" y="8"/>
                      </a:moveTo>
                      <a:lnTo>
                        <a:pt x="0" y="4"/>
                      </a:lnTo>
                      <a:lnTo>
                        <a:pt x="0" y="16"/>
                      </a:lnTo>
                      <a:lnTo>
                        <a:pt x="8" y="16"/>
                      </a:lnTo>
                      <a:lnTo>
                        <a:pt x="8" y="4"/>
                      </a:lnTo>
                      <a:lnTo>
                        <a:pt x="0" y="0"/>
                      </a:lnTo>
                      <a:lnTo>
                        <a:pt x="8" y="4"/>
                      </a:lnTo>
                      <a:lnTo>
                        <a:pt x="8" y="0"/>
                      </a:lnTo>
                      <a:lnTo>
                        <a:pt x="4" y="0"/>
                      </a:lnTo>
                      <a:lnTo>
                        <a:pt x="0" y="0"/>
                      </a:lnTo>
                      <a:lnTo>
                        <a:pt x="0" y="4"/>
                      </a:lnTo>
                      <a:lnTo>
                        <a:pt x="4" y="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534" name="Freeform 168"/>
                <p:cNvSpPr>
                  <a:spLocks/>
                </p:cNvSpPr>
                <p:nvPr/>
              </p:nvSpPr>
              <p:spPr bwMode="auto">
                <a:xfrm>
                  <a:off x="1000125" y="3051175"/>
                  <a:ext cx="19050" cy="19050"/>
                </a:xfrm>
                <a:custGeom>
                  <a:avLst/>
                  <a:gdLst>
                    <a:gd name="T0" fmla="*/ 2147483647 w 12"/>
                    <a:gd name="T1" fmla="*/ 2147483647 h 12"/>
                    <a:gd name="T2" fmla="*/ 2147483647 w 12"/>
                    <a:gd name="T3" fmla="*/ 2147483647 h 12"/>
                    <a:gd name="T4" fmla="*/ 2147483647 w 12"/>
                    <a:gd name="T5" fmla="*/ 2147483647 h 12"/>
                    <a:gd name="T6" fmla="*/ 2147483647 w 12"/>
                    <a:gd name="T7" fmla="*/ 0 h 12"/>
                    <a:gd name="T8" fmla="*/ 2147483647 w 12"/>
                    <a:gd name="T9" fmla="*/ 2147483647 h 12"/>
                    <a:gd name="T10" fmla="*/ 2147483647 w 12"/>
                    <a:gd name="T11" fmla="*/ 2147483647 h 12"/>
                    <a:gd name="T12" fmla="*/ 2147483647 w 12"/>
                    <a:gd name="T13" fmla="*/ 2147483647 h 12"/>
                    <a:gd name="T14" fmla="*/ 0 w 12"/>
                    <a:gd name="T15" fmla="*/ 2147483647 h 12"/>
                    <a:gd name="T16" fmla="*/ 0 w 12"/>
                    <a:gd name="T17" fmla="*/ 2147483647 h 12"/>
                    <a:gd name="T18" fmla="*/ 2147483647 w 12"/>
                    <a:gd name="T19" fmla="*/ 2147483647 h 12"/>
                    <a:gd name="T20" fmla="*/ 2147483647 w 12"/>
                    <a:gd name="T21" fmla="*/ 2147483647 h 12"/>
                    <a:gd name="T22" fmla="*/ 2147483647 w 12"/>
                    <a:gd name="T23" fmla="*/ 2147483647 h 1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12"/>
                    <a:gd name="T38" fmla="*/ 12 w 12"/>
                    <a:gd name="T39" fmla="*/ 12 h 1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12">
                      <a:moveTo>
                        <a:pt x="4" y="12"/>
                      </a:moveTo>
                      <a:lnTo>
                        <a:pt x="8" y="12"/>
                      </a:lnTo>
                      <a:lnTo>
                        <a:pt x="12" y="8"/>
                      </a:lnTo>
                      <a:lnTo>
                        <a:pt x="8" y="0"/>
                      </a:lnTo>
                      <a:lnTo>
                        <a:pt x="4" y="4"/>
                      </a:lnTo>
                      <a:lnTo>
                        <a:pt x="0" y="8"/>
                      </a:lnTo>
                      <a:lnTo>
                        <a:pt x="4" y="12"/>
                      </a:lnTo>
                      <a:lnTo>
                        <a:pt x="8" y="12"/>
                      </a:lnTo>
                      <a:lnTo>
                        <a:pt x="4" y="12"/>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535" name="Freeform 169"/>
                <p:cNvSpPr>
                  <a:spLocks/>
                </p:cNvSpPr>
                <p:nvPr/>
              </p:nvSpPr>
              <p:spPr bwMode="auto">
                <a:xfrm>
                  <a:off x="966788" y="3057525"/>
                  <a:ext cx="39688" cy="12700"/>
                </a:xfrm>
                <a:custGeom>
                  <a:avLst/>
                  <a:gdLst>
                    <a:gd name="T0" fmla="*/ 2147483647 w 25"/>
                    <a:gd name="T1" fmla="*/ 2147483647 h 8"/>
                    <a:gd name="T2" fmla="*/ 2147483647 w 25"/>
                    <a:gd name="T3" fmla="*/ 2147483647 h 8"/>
                    <a:gd name="T4" fmla="*/ 2147483647 w 25"/>
                    <a:gd name="T5" fmla="*/ 2147483647 h 8"/>
                    <a:gd name="T6" fmla="*/ 2147483647 w 25"/>
                    <a:gd name="T7" fmla="*/ 0 h 8"/>
                    <a:gd name="T8" fmla="*/ 2147483647 w 25"/>
                    <a:gd name="T9" fmla="*/ 0 h 8"/>
                    <a:gd name="T10" fmla="*/ 0 w 25"/>
                    <a:gd name="T11" fmla="*/ 2147483647 h 8"/>
                    <a:gd name="T12" fmla="*/ 2147483647 w 25"/>
                    <a:gd name="T13" fmla="*/ 0 h 8"/>
                    <a:gd name="T14" fmla="*/ 2147483647 w 25"/>
                    <a:gd name="T15" fmla="*/ 0 h 8"/>
                    <a:gd name="T16" fmla="*/ 0 w 25"/>
                    <a:gd name="T17" fmla="*/ 2147483647 h 8"/>
                    <a:gd name="T18" fmla="*/ 2147483647 w 25"/>
                    <a:gd name="T19" fmla="*/ 2147483647 h 8"/>
                    <a:gd name="T20" fmla="*/ 2147483647 w 25"/>
                    <a:gd name="T21" fmla="*/ 2147483647 h 8"/>
                    <a:gd name="T22" fmla="*/ 2147483647 w 25"/>
                    <a:gd name="T23" fmla="*/ 2147483647 h 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5"/>
                    <a:gd name="T37" fmla="*/ 0 h 8"/>
                    <a:gd name="T38" fmla="*/ 25 w 25"/>
                    <a:gd name="T39" fmla="*/ 8 h 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5" h="8">
                      <a:moveTo>
                        <a:pt x="12" y="4"/>
                      </a:moveTo>
                      <a:lnTo>
                        <a:pt x="8" y="8"/>
                      </a:lnTo>
                      <a:lnTo>
                        <a:pt x="25" y="8"/>
                      </a:lnTo>
                      <a:lnTo>
                        <a:pt x="25" y="0"/>
                      </a:lnTo>
                      <a:lnTo>
                        <a:pt x="8" y="0"/>
                      </a:lnTo>
                      <a:lnTo>
                        <a:pt x="0" y="4"/>
                      </a:lnTo>
                      <a:lnTo>
                        <a:pt x="8" y="0"/>
                      </a:lnTo>
                      <a:lnTo>
                        <a:pt x="4" y="0"/>
                      </a:lnTo>
                      <a:lnTo>
                        <a:pt x="0" y="4"/>
                      </a:lnTo>
                      <a:lnTo>
                        <a:pt x="4" y="8"/>
                      </a:lnTo>
                      <a:lnTo>
                        <a:pt x="8" y="8"/>
                      </a:lnTo>
                      <a:lnTo>
                        <a:pt x="12" y="4"/>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536" name="Freeform 170"/>
                <p:cNvSpPr>
                  <a:spLocks/>
                </p:cNvSpPr>
                <p:nvPr/>
              </p:nvSpPr>
              <p:spPr bwMode="auto">
                <a:xfrm>
                  <a:off x="966788" y="3063875"/>
                  <a:ext cx="19050" cy="25400"/>
                </a:xfrm>
                <a:custGeom>
                  <a:avLst/>
                  <a:gdLst>
                    <a:gd name="T0" fmla="*/ 2147483647 w 12"/>
                    <a:gd name="T1" fmla="*/ 2147483647 h 16"/>
                    <a:gd name="T2" fmla="*/ 2147483647 w 12"/>
                    <a:gd name="T3" fmla="*/ 2147483647 h 16"/>
                    <a:gd name="T4" fmla="*/ 2147483647 w 12"/>
                    <a:gd name="T5" fmla="*/ 0 h 16"/>
                    <a:gd name="T6" fmla="*/ 0 w 12"/>
                    <a:gd name="T7" fmla="*/ 0 h 16"/>
                    <a:gd name="T8" fmla="*/ 0 w 12"/>
                    <a:gd name="T9" fmla="*/ 2147483647 h 16"/>
                    <a:gd name="T10" fmla="*/ 2147483647 w 12"/>
                    <a:gd name="T11" fmla="*/ 2147483647 h 16"/>
                    <a:gd name="T12" fmla="*/ 0 w 12"/>
                    <a:gd name="T13" fmla="*/ 2147483647 h 16"/>
                    <a:gd name="T14" fmla="*/ 2147483647 w 12"/>
                    <a:gd name="T15" fmla="*/ 2147483647 h 16"/>
                    <a:gd name="T16" fmla="*/ 2147483647 w 12"/>
                    <a:gd name="T17" fmla="*/ 2147483647 h 16"/>
                    <a:gd name="T18" fmla="*/ 2147483647 w 12"/>
                    <a:gd name="T19" fmla="*/ 2147483647 h 16"/>
                    <a:gd name="T20" fmla="*/ 2147483647 w 12"/>
                    <a:gd name="T21" fmla="*/ 2147483647 h 16"/>
                    <a:gd name="T22" fmla="*/ 2147483647 w 12"/>
                    <a:gd name="T23" fmla="*/ 2147483647 h 1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16"/>
                    <a:gd name="T38" fmla="*/ 12 w 12"/>
                    <a:gd name="T39" fmla="*/ 16 h 1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16">
                      <a:moveTo>
                        <a:pt x="4" y="8"/>
                      </a:moveTo>
                      <a:lnTo>
                        <a:pt x="12" y="12"/>
                      </a:lnTo>
                      <a:lnTo>
                        <a:pt x="12" y="0"/>
                      </a:lnTo>
                      <a:lnTo>
                        <a:pt x="0" y="0"/>
                      </a:lnTo>
                      <a:lnTo>
                        <a:pt x="0" y="12"/>
                      </a:lnTo>
                      <a:lnTo>
                        <a:pt x="8" y="16"/>
                      </a:lnTo>
                      <a:lnTo>
                        <a:pt x="0" y="12"/>
                      </a:lnTo>
                      <a:lnTo>
                        <a:pt x="4" y="16"/>
                      </a:lnTo>
                      <a:lnTo>
                        <a:pt x="8" y="16"/>
                      </a:lnTo>
                      <a:lnTo>
                        <a:pt x="12" y="12"/>
                      </a:lnTo>
                      <a:lnTo>
                        <a:pt x="4" y="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537" name="Freeform 171"/>
                <p:cNvSpPr>
                  <a:spLocks/>
                </p:cNvSpPr>
                <p:nvPr/>
              </p:nvSpPr>
              <p:spPr bwMode="auto">
                <a:xfrm>
                  <a:off x="1019175" y="2589213"/>
                  <a:ext cx="334963" cy="649288"/>
                </a:xfrm>
                <a:custGeom>
                  <a:avLst/>
                  <a:gdLst>
                    <a:gd name="T0" fmla="*/ 2147483647 w 211"/>
                    <a:gd name="T1" fmla="*/ 0 h 409"/>
                    <a:gd name="T2" fmla="*/ 0 w 211"/>
                    <a:gd name="T3" fmla="*/ 2147483647 h 409"/>
                    <a:gd name="T4" fmla="*/ 0 w 211"/>
                    <a:gd name="T5" fmla="*/ 2147483647 h 409"/>
                    <a:gd name="T6" fmla="*/ 2147483647 w 211"/>
                    <a:gd name="T7" fmla="*/ 2147483647 h 409"/>
                    <a:gd name="T8" fmla="*/ 2147483647 w 211"/>
                    <a:gd name="T9" fmla="*/ 2147483647 h 409"/>
                    <a:gd name="T10" fmla="*/ 2147483647 w 211"/>
                    <a:gd name="T11" fmla="*/ 2147483647 h 409"/>
                    <a:gd name="T12" fmla="*/ 2147483647 w 211"/>
                    <a:gd name="T13" fmla="*/ 2147483647 h 409"/>
                    <a:gd name="T14" fmla="*/ 2147483647 w 211"/>
                    <a:gd name="T15" fmla="*/ 2147483647 h 409"/>
                    <a:gd name="T16" fmla="*/ 2147483647 w 211"/>
                    <a:gd name="T17" fmla="*/ 2147483647 h 409"/>
                    <a:gd name="T18" fmla="*/ 2147483647 w 211"/>
                    <a:gd name="T19" fmla="*/ 2147483647 h 409"/>
                    <a:gd name="T20" fmla="*/ 2147483647 w 211"/>
                    <a:gd name="T21" fmla="*/ 2147483647 h 409"/>
                    <a:gd name="T22" fmla="*/ 2147483647 w 211"/>
                    <a:gd name="T23" fmla="*/ 2147483647 h 409"/>
                    <a:gd name="T24" fmla="*/ 2147483647 w 211"/>
                    <a:gd name="T25" fmla="*/ 2147483647 h 409"/>
                    <a:gd name="T26" fmla="*/ 2147483647 w 211"/>
                    <a:gd name="T27" fmla="*/ 2147483647 h 409"/>
                    <a:gd name="T28" fmla="*/ 2147483647 w 211"/>
                    <a:gd name="T29" fmla="*/ 2147483647 h 409"/>
                    <a:gd name="T30" fmla="*/ 2147483647 w 211"/>
                    <a:gd name="T31" fmla="*/ 2147483647 h 409"/>
                    <a:gd name="T32" fmla="*/ 2147483647 w 211"/>
                    <a:gd name="T33" fmla="*/ 2147483647 h 409"/>
                    <a:gd name="T34" fmla="*/ 2147483647 w 211"/>
                    <a:gd name="T35" fmla="*/ 2147483647 h 409"/>
                    <a:gd name="T36" fmla="*/ 2147483647 w 211"/>
                    <a:gd name="T37" fmla="*/ 2147483647 h 409"/>
                    <a:gd name="T38" fmla="*/ 2147483647 w 211"/>
                    <a:gd name="T39" fmla="*/ 2147483647 h 409"/>
                    <a:gd name="T40" fmla="*/ 2147483647 w 211"/>
                    <a:gd name="T41" fmla="*/ 2147483647 h 409"/>
                    <a:gd name="T42" fmla="*/ 2147483647 w 211"/>
                    <a:gd name="T43" fmla="*/ 2147483647 h 409"/>
                    <a:gd name="T44" fmla="*/ 2147483647 w 211"/>
                    <a:gd name="T45" fmla="*/ 2147483647 h 409"/>
                    <a:gd name="T46" fmla="*/ 2147483647 w 211"/>
                    <a:gd name="T47" fmla="*/ 0 h 409"/>
                    <a:gd name="T48" fmla="*/ 2147483647 w 211"/>
                    <a:gd name="T49" fmla="*/ 0 h 409"/>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11"/>
                    <a:gd name="T76" fmla="*/ 0 h 409"/>
                    <a:gd name="T77" fmla="*/ 211 w 211"/>
                    <a:gd name="T78" fmla="*/ 409 h 409"/>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11" h="409">
                      <a:moveTo>
                        <a:pt x="28" y="0"/>
                      </a:moveTo>
                      <a:lnTo>
                        <a:pt x="0" y="4"/>
                      </a:lnTo>
                      <a:lnTo>
                        <a:pt x="0" y="402"/>
                      </a:lnTo>
                      <a:lnTo>
                        <a:pt x="85" y="409"/>
                      </a:lnTo>
                      <a:lnTo>
                        <a:pt x="109" y="402"/>
                      </a:lnTo>
                      <a:lnTo>
                        <a:pt x="113" y="402"/>
                      </a:lnTo>
                      <a:lnTo>
                        <a:pt x="121" y="402"/>
                      </a:lnTo>
                      <a:lnTo>
                        <a:pt x="125" y="402"/>
                      </a:lnTo>
                      <a:lnTo>
                        <a:pt x="134" y="402"/>
                      </a:lnTo>
                      <a:lnTo>
                        <a:pt x="146" y="398"/>
                      </a:lnTo>
                      <a:lnTo>
                        <a:pt x="154" y="394"/>
                      </a:lnTo>
                      <a:lnTo>
                        <a:pt x="166" y="394"/>
                      </a:lnTo>
                      <a:lnTo>
                        <a:pt x="174" y="390"/>
                      </a:lnTo>
                      <a:lnTo>
                        <a:pt x="178" y="386"/>
                      </a:lnTo>
                      <a:lnTo>
                        <a:pt x="186" y="382"/>
                      </a:lnTo>
                      <a:lnTo>
                        <a:pt x="190" y="378"/>
                      </a:lnTo>
                      <a:lnTo>
                        <a:pt x="190" y="374"/>
                      </a:lnTo>
                      <a:lnTo>
                        <a:pt x="194" y="374"/>
                      </a:lnTo>
                      <a:lnTo>
                        <a:pt x="194" y="370"/>
                      </a:lnTo>
                      <a:lnTo>
                        <a:pt x="211" y="358"/>
                      </a:lnTo>
                      <a:lnTo>
                        <a:pt x="211" y="335"/>
                      </a:lnTo>
                      <a:lnTo>
                        <a:pt x="28" y="0"/>
                      </a:lnTo>
                      <a:close/>
                    </a:path>
                  </a:pathLst>
                </a:custGeom>
                <a:solidFill>
                  <a:srgbClr val="333333"/>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538" name="Freeform 172"/>
                <p:cNvSpPr>
                  <a:spLocks/>
                </p:cNvSpPr>
                <p:nvPr/>
              </p:nvSpPr>
              <p:spPr bwMode="auto">
                <a:xfrm>
                  <a:off x="1012825" y="2582863"/>
                  <a:ext cx="50800" cy="19050"/>
                </a:xfrm>
                <a:custGeom>
                  <a:avLst/>
                  <a:gdLst>
                    <a:gd name="T0" fmla="*/ 2147483647 w 32"/>
                    <a:gd name="T1" fmla="*/ 2147483647 h 12"/>
                    <a:gd name="T2" fmla="*/ 2147483647 w 32"/>
                    <a:gd name="T3" fmla="*/ 2147483647 h 12"/>
                    <a:gd name="T4" fmla="*/ 2147483647 w 32"/>
                    <a:gd name="T5" fmla="*/ 2147483647 h 12"/>
                    <a:gd name="T6" fmla="*/ 2147483647 w 32"/>
                    <a:gd name="T7" fmla="*/ 0 h 12"/>
                    <a:gd name="T8" fmla="*/ 2147483647 w 32"/>
                    <a:gd name="T9" fmla="*/ 2147483647 h 12"/>
                    <a:gd name="T10" fmla="*/ 0 w 32"/>
                    <a:gd name="T11" fmla="*/ 2147483647 h 12"/>
                    <a:gd name="T12" fmla="*/ 2147483647 w 32"/>
                    <a:gd name="T13" fmla="*/ 2147483647 h 12"/>
                    <a:gd name="T14" fmla="*/ 0 w 32"/>
                    <a:gd name="T15" fmla="*/ 2147483647 h 12"/>
                    <a:gd name="T16" fmla="*/ 0 w 32"/>
                    <a:gd name="T17" fmla="*/ 2147483647 h 12"/>
                    <a:gd name="T18" fmla="*/ 0 w 32"/>
                    <a:gd name="T19" fmla="*/ 2147483647 h 12"/>
                    <a:gd name="T20" fmla="*/ 2147483647 w 32"/>
                    <a:gd name="T21" fmla="*/ 2147483647 h 12"/>
                    <a:gd name="T22" fmla="*/ 2147483647 w 32"/>
                    <a:gd name="T23" fmla="*/ 2147483647 h 1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2"/>
                    <a:gd name="T37" fmla="*/ 0 h 12"/>
                    <a:gd name="T38" fmla="*/ 32 w 32"/>
                    <a:gd name="T39" fmla="*/ 12 h 1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2" h="12">
                      <a:moveTo>
                        <a:pt x="8" y="8"/>
                      </a:moveTo>
                      <a:lnTo>
                        <a:pt x="4" y="12"/>
                      </a:lnTo>
                      <a:lnTo>
                        <a:pt x="32" y="8"/>
                      </a:lnTo>
                      <a:lnTo>
                        <a:pt x="32" y="0"/>
                      </a:lnTo>
                      <a:lnTo>
                        <a:pt x="4" y="4"/>
                      </a:lnTo>
                      <a:lnTo>
                        <a:pt x="0" y="8"/>
                      </a:lnTo>
                      <a:lnTo>
                        <a:pt x="4" y="4"/>
                      </a:lnTo>
                      <a:lnTo>
                        <a:pt x="0" y="8"/>
                      </a:lnTo>
                      <a:lnTo>
                        <a:pt x="0" y="12"/>
                      </a:lnTo>
                      <a:lnTo>
                        <a:pt x="4" y="12"/>
                      </a:lnTo>
                      <a:lnTo>
                        <a:pt x="8" y="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539" name="Freeform 173"/>
                <p:cNvSpPr>
                  <a:spLocks/>
                </p:cNvSpPr>
                <p:nvPr/>
              </p:nvSpPr>
              <p:spPr bwMode="auto">
                <a:xfrm>
                  <a:off x="1012825" y="2595563"/>
                  <a:ext cx="12700" cy="636588"/>
                </a:xfrm>
                <a:custGeom>
                  <a:avLst/>
                  <a:gdLst>
                    <a:gd name="T0" fmla="*/ 2147483647 w 8"/>
                    <a:gd name="T1" fmla="*/ 2147483647 h 401"/>
                    <a:gd name="T2" fmla="*/ 2147483647 w 8"/>
                    <a:gd name="T3" fmla="*/ 2147483647 h 401"/>
                    <a:gd name="T4" fmla="*/ 2147483647 w 8"/>
                    <a:gd name="T5" fmla="*/ 0 h 401"/>
                    <a:gd name="T6" fmla="*/ 0 w 8"/>
                    <a:gd name="T7" fmla="*/ 0 h 401"/>
                    <a:gd name="T8" fmla="*/ 0 w 8"/>
                    <a:gd name="T9" fmla="*/ 2147483647 h 401"/>
                    <a:gd name="T10" fmla="*/ 2147483647 w 8"/>
                    <a:gd name="T11" fmla="*/ 2147483647 h 401"/>
                    <a:gd name="T12" fmla="*/ 0 w 8"/>
                    <a:gd name="T13" fmla="*/ 2147483647 h 401"/>
                    <a:gd name="T14" fmla="*/ 0 w 8"/>
                    <a:gd name="T15" fmla="*/ 2147483647 h 401"/>
                    <a:gd name="T16" fmla="*/ 2147483647 w 8"/>
                    <a:gd name="T17" fmla="*/ 2147483647 h 401"/>
                    <a:gd name="T18" fmla="*/ 2147483647 w 8"/>
                    <a:gd name="T19" fmla="*/ 2147483647 h 401"/>
                    <a:gd name="T20" fmla="*/ 2147483647 w 8"/>
                    <a:gd name="T21" fmla="*/ 2147483647 h 401"/>
                    <a:gd name="T22" fmla="*/ 2147483647 w 8"/>
                    <a:gd name="T23" fmla="*/ 2147483647 h 40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401"/>
                    <a:gd name="T38" fmla="*/ 8 w 8"/>
                    <a:gd name="T39" fmla="*/ 401 h 40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401">
                      <a:moveTo>
                        <a:pt x="4" y="394"/>
                      </a:moveTo>
                      <a:lnTo>
                        <a:pt x="8" y="398"/>
                      </a:lnTo>
                      <a:lnTo>
                        <a:pt x="8" y="0"/>
                      </a:lnTo>
                      <a:lnTo>
                        <a:pt x="0" y="0"/>
                      </a:lnTo>
                      <a:lnTo>
                        <a:pt x="0" y="398"/>
                      </a:lnTo>
                      <a:lnTo>
                        <a:pt x="4" y="401"/>
                      </a:lnTo>
                      <a:lnTo>
                        <a:pt x="0" y="398"/>
                      </a:lnTo>
                      <a:lnTo>
                        <a:pt x="0" y="401"/>
                      </a:lnTo>
                      <a:lnTo>
                        <a:pt x="4" y="401"/>
                      </a:lnTo>
                      <a:lnTo>
                        <a:pt x="8" y="401"/>
                      </a:lnTo>
                      <a:lnTo>
                        <a:pt x="8" y="398"/>
                      </a:lnTo>
                      <a:lnTo>
                        <a:pt x="4" y="394"/>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540" name="Freeform 174"/>
                <p:cNvSpPr>
                  <a:spLocks/>
                </p:cNvSpPr>
                <p:nvPr/>
              </p:nvSpPr>
              <p:spPr bwMode="auto">
                <a:xfrm>
                  <a:off x="1019175" y="3221038"/>
                  <a:ext cx="141288" cy="23813"/>
                </a:xfrm>
                <a:custGeom>
                  <a:avLst/>
                  <a:gdLst>
                    <a:gd name="T0" fmla="*/ 2147483647 w 89"/>
                    <a:gd name="T1" fmla="*/ 2147483647 h 15"/>
                    <a:gd name="T2" fmla="*/ 2147483647 w 89"/>
                    <a:gd name="T3" fmla="*/ 2147483647 h 15"/>
                    <a:gd name="T4" fmla="*/ 0 w 89"/>
                    <a:gd name="T5" fmla="*/ 0 h 15"/>
                    <a:gd name="T6" fmla="*/ 0 w 89"/>
                    <a:gd name="T7" fmla="*/ 2147483647 h 15"/>
                    <a:gd name="T8" fmla="*/ 2147483647 w 89"/>
                    <a:gd name="T9" fmla="*/ 2147483647 h 15"/>
                    <a:gd name="T10" fmla="*/ 2147483647 w 89"/>
                    <a:gd name="T11" fmla="*/ 2147483647 h 15"/>
                    <a:gd name="T12" fmla="*/ 2147483647 w 89"/>
                    <a:gd name="T13" fmla="*/ 2147483647 h 15"/>
                    <a:gd name="T14" fmla="*/ 2147483647 w 89"/>
                    <a:gd name="T15" fmla="*/ 2147483647 h 15"/>
                    <a:gd name="T16" fmla="*/ 2147483647 w 89"/>
                    <a:gd name="T17" fmla="*/ 2147483647 h 15"/>
                    <a:gd name="T18" fmla="*/ 2147483647 w 89"/>
                    <a:gd name="T19" fmla="*/ 2147483647 h 15"/>
                    <a:gd name="T20" fmla="*/ 2147483647 w 89"/>
                    <a:gd name="T21" fmla="*/ 2147483647 h 15"/>
                    <a:gd name="T22" fmla="*/ 2147483647 w 89"/>
                    <a:gd name="T23" fmla="*/ 2147483647 h 1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9"/>
                    <a:gd name="T37" fmla="*/ 0 h 15"/>
                    <a:gd name="T38" fmla="*/ 89 w 89"/>
                    <a:gd name="T39" fmla="*/ 15 h 1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9" h="15">
                      <a:moveTo>
                        <a:pt x="81" y="7"/>
                      </a:moveTo>
                      <a:lnTo>
                        <a:pt x="85" y="7"/>
                      </a:lnTo>
                      <a:lnTo>
                        <a:pt x="0" y="0"/>
                      </a:lnTo>
                      <a:lnTo>
                        <a:pt x="0" y="7"/>
                      </a:lnTo>
                      <a:lnTo>
                        <a:pt x="85" y="15"/>
                      </a:lnTo>
                      <a:lnTo>
                        <a:pt x="89" y="11"/>
                      </a:lnTo>
                      <a:lnTo>
                        <a:pt x="85" y="7"/>
                      </a:lnTo>
                      <a:lnTo>
                        <a:pt x="81" y="7"/>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541" name="Freeform 175"/>
                <p:cNvSpPr>
                  <a:spLocks/>
                </p:cNvSpPr>
                <p:nvPr/>
              </p:nvSpPr>
              <p:spPr bwMode="auto">
                <a:xfrm>
                  <a:off x="1147763" y="3221038"/>
                  <a:ext cx="50800" cy="23813"/>
                </a:xfrm>
                <a:custGeom>
                  <a:avLst/>
                  <a:gdLst>
                    <a:gd name="T0" fmla="*/ 2147483647 w 32"/>
                    <a:gd name="T1" fmla="*/ 0 h 15"/>
                    <a:gd name="T2" fmla="*/ 2147483647 w 32"/>
                    <a:gd name="T3" fmla="*/ 0 h 15"/>
                    <a:gd name="T4" fmla="*/ 0 w 32"/>
                    <a:gd name="T5" fmla="*/ 2147483647 h 15"/>
                    <a:gd name="T6" fmla="*/ 2147483647 w 32"/>
                    <a:gd name="T7" fmla="*/ 2147483647 h 15"/>
                    <a:gd name="T8" fmla="*/ 2147483647 w 32"/>
                    <a:gd name="T9" fmla="*/ 2147483647 h 15"/>
                    <a:gd name="T10" fmla="*/ 2147483647 w 32"/>
                    <a:gd name="T11" fmla="*/ 2147483647 h 15"/>
                    <a:gd name="T12" fmla="*/ 2147483647 w 32"/>
                    <a:gd name="T13" fmla="*/ 2147483647 h 15"/>
                    <a:gd name="T14" fmla="*/ 2147483647 w 32"/>
                    <a:gd name="T15" fmla="*/ 2147483647 h 15"/>
                    <a:gd name="T16" fmla="*/ 2147483647 w 32"/>
                    <a:gd name="T17" fmla="*/ 0 h 15"/>
                    <a:gd name="T18" fmla="*/ 2147483647 w 32"/>
                    <a:gd name="T19" fmla="*/ 0 h 15"/>
                    <a:gd name="T20" fmla="*/ 2147483647 w 32"/>
                    <a:gd name="T21" fmla="*/ 0 h 15"/>
                    <a:gd name="T22" fmla="*/ 2147483647 w 32"/>
                    <a:gd name="T23" fmla="*/ 0 h 1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2"/>
                    <a:gd name="T37" fmla="*/ 0 h 15"/>
                    <a:gd name="T38" fmla="*/ 32 w 32"/>
                    <a:gd name="T39" fmla="*/ 15 h 1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2" h="15">
                      <a:moveTo>
                        <a:pt x="28" y="0"/>
                      </a:moveTo>
                      <a:lnTo>
                        <a:pt x="24" y="0"/>
                      </a:lnTo>
                      <a:lnTo>
                        <a:pt x="0" y="7"/>
                      </a:lnTo>
                      <a:lnTo>
                        <a:pt x="4" y="15"/>
                      </a:lnTo>
                      <a:lnTo>
                        <a:pt x="28" y="7"/>
                      </a:lnTo>
                      <a:lnTo>
                        <a:pt x="32" y="4"/>
                      </a:lnTo>
                      <a:lnTo>
                        <a:pt x="32" y="0"/>
                      </a:lnTo>
                      <a:lnTo>
                        <a:pt x="28" y="0"/>
                      </a:lnTo>
                      <a:lnTo>
                        <a:pt x="24" y="0"/>
                      </a:lnTo>
                      <a:lnTo>
                        <a:pt x="28"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542" name="Freeform 176"/>
                <p:cNvSpPr>
                  <a:spLocks/>
                </p:cNvSpPr>
                <p:nvPr/>
              </p:nvSpPr>
              <p:spPr bwMode="auto">
                <a:xfrm>
                  <a:off x="1192213" y="3208338"/>
                  <a:ext cx="96838" cy="23813"/>
                </a:xfrm>
                <a:custGeom>
                  <a:avLst/>
                  <a:gdLst>
                    <a:gd name="T0" fmla="*/ 2147483647 w 61"/>
                    <a:gd name="T1" fmla="*/ 0 h 15"/>
                    <a:gd name="T2" fmla="*/ 2147483647 w 61"/>
                    <a:gd name="T3" fmla="*/ 0 h 15"/>
                    <a:gd name="T4" fmla="*/ 2147483647 w 61"/>
                    <a:gd name="T5" fmla="*/ 0 h 15"/>
                    <a:gd name="T6" fmla="*/ 2147483647 w 61"/>
                    <a:gd name="T7" fmla="*/ 2147483647 h 15"/>
                    <a:gd name="T8" fmla="*/ 2147483647 w 61"/>
                    <a:gd name="T9" fmla="*/ 2147483647 h 15"/>
                    <a:gd name="T10" fmla="*/ 2147483647 w 61"/>
                    <a:gd name="T11" fmla="*/ 2147483647 h 15"/>
                    <a:gd name="T12" fmla="*/ 2147483647 w 61"/>
                    <a:gd name="T13" fmla="*/ 2147483647 h 15"/>
                    <a:gd name="T14" fmla="*/ 2147483647 w 61"/>
                    <a:gd name="T15" fmla="*/ 2147483647 h 15"/>
                    <a:gd name="T16" fmla="*/ 0 w 61"/>
                    <a:gd name="T17" fmla="*/ 2147483647 h 15"/>
                    <a:gd name="T18" fmla="*/ 0 w 61"/>
                    <a:gd name="T19" fmla="*/ 2147483647 h 15"/>
                    <a:gd name="T20" fmla="*/ 0 w 61"/>
                    <a:gd name="T21" fmla="*/ 2147483647 h 15"/>
                    <a:gd name="T22" fmla="*/ 0 w 61"/>
                    <a:gd name="T23" fmla="*/ 2147483647 h 15"/>
                    <a:gd name="T24" fmla="*/ 2147483647 w 61"/>
                    <a:gd name="T25" fmla="*/ 2147483647 h 15"/>
                    <a:gd name="T26" fmla="*/ 2147483647 w 61"/>
                    <a:gd name="T27" fmla="*/ 2147483647 h 15"/>
                    <a:gd name="T28" fmla="*/ 2147483647 w 61"/>
                    <a:gd name="T29" fmla="*/ 2147483647 h 15"/>
                    <a:gd name="T30" fmla="*/ 2147483647 w 61"/>
                    <a:gd name="T31" fmla="*/ 2147483647 h 15"/>
                    <a:gd name="T32" fmla="*/ 2147483647 w 61"/>
                    <a:gd name="T33" fmla="*/ 2147483647 h 15"/>
                    <a:gd name="T34" fmla="*/ 2147483647 w 61"/>
                    <a:gd name="T35" fmla="*/ 2147483647 h 15"/>
                    <a:gd name="T36" fmla="*/ 2147483647 w 61"/>
                    <a:gd name="T37" fmla="*/ 2147483647 h 15"/>
                    <a:gd name="T38" fmla="*/ 2147483647 w 61"/>
                    <a:gd name="T39" fmla="*/ 2147483647 h 15"/>
                    <a:gd name="T40" fmla="*/ 2147483647 w 61"/>
                    <a:gd name="T41" fmla="*/ 0 h 1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61"/>
                    <a:gd name="T64" fmla="*/ 0 h 15"/>
                    <a:gd name="T65" fmla="*/ 61 w 61"/>
                    <a:gd name="T66" fmla="*/ 15 h 1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61" h="15">
                      <a:moveTo>
                        <a:pt x="57" y="0"/>
                      </a:moveTo>
                      <a:lnTo>
                        <a:pt x="57" y="0"/>
                      </a:lnTo>
                      <a:lnTo>
                        <a:pt x="45" y="0"/>
                      </a:lnTo>
                      <a:lnTo>
                        <a:pt x="37" y="4"/>
                      </a:lnTo>
                      <a:lnTo>
                        <a:pt x="25" y="4"/>
                      </a:lnTo>
                      <a:lnTo>
                        <a:pt x="16" y="8"/>
                      </a:lnTo>
                      <a:lnTo>
                        <a:pt x="12" y="8"/>
                      </a:lnTo>
                      <a:lnTo>
                        <a:pt x="4" y="8"/>
                      </a:lnTo>
                      <a:lnTo>
                        <a:pt x="0" y="8"/>
                      </a:lnTo>
                      <a:lnTo>
                        <a:pt x="0" y="15"/>
                      </a:lnTo>
                      <a:lnTo>
                        <a:pt x="4" y="15"/>
                      </a:lnTo>
                      <a:lnTo>
                        <a:pt x="12" y="15"/>
                      </a:lnTo>
                      <a:lnTo>
                        <a:pt x="16" y="15"/>
                      </a:lnTo>
                      <a:lnTo>
                        <a:pt x="29" y="15"/>
                      </a:lnTo>
                      <a:lnTo>
                        <a:pt x="37" y="12"/>
                      </a:lnTo>
                      <a:lnTo>
                        <a:pt x="49" y="12"/>
                      </a:lnTo>
                      <a:lnTo>
                        <a:pt x="61" y="8"/>
                      </a:lnTo>
                      <a:lnTo>
                        <a:pt x="57"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543" name="Freeform 177"/>
                <p:cNvSpPr>
                  <a:spLocks/>
                </p:cNvSpPr>
                <p:nvPr/>
              </p:nvSpPr>
              <p:spPr bwMode="auto">
                <a:xfrm>
                  <a:off x="1282700" y="3170238"/>
                  <a:ext cx="52388" cy="50800"/>
                </a:xfrm>
                <a:custGeom>
                  <a:avLst/>
                  <a:gdLst>
                    <a:gd name="T0" fmla="*/ 2147483647 w 33"/>
                    <a:gd name="T1" fmla="*/ 2147483647 h 32"/>
                    <a:gd name="T2" fmla="*/ 2147483647 w 33"/>
                    <a:gd name="T3" fmla="*/ 2147483647 h 32"/>
                    <a:gd name="T4" fmla="*/ 2147483647 w 33"/>
                    <a:gd name="T5" fmla="*/ 2147483647 h 32"/>
                    <a:gd name="T6" fmla="*/ 2147483647 w 33"/>
                    <a:gd name="T7" fmla="*/ 2147483647 h 32"/>
                    <a:gd name="T8" fmla="*/ 2147483647 w 33"/>
                    <a:gd name="T9" fmla="*/ 2147483647 h 32"/>
                    <a:gd name="T10" fmla="*/ 2147483647 w 33"/>
                    <a:gd name="T11" fmla="*/ 2147483647 h 32"/>
                    <a:gd name="T12" fmla="*/ 2147483647 w 33"/>
                    <a:gd name="T13" fmla="*/ 2147483647 h 32"/>
                    <a:gd name="T14" fmla="*/ 2147483647 w 33"/>
                    <a:gd name="T15" fmla="*/ 2147483647 h 32"/>
                    <a:gd name="T16" fmla="*/ 2147483647 w 33"/>
                    <a:gd name="T17" fmla="*/ 2147483647 h 32"/>
                    <a:gd name="T18" fmla="*/ 0 w 33"/>
                    <a:gd name="T19" fmla="*/ 2147483647 h 32"/>
                    <a:gd name="T20" fmla="*/ 2147483647 w 33"/>
                    <a:gd name="T21" fmla="*/ 2147483647 h 32"/>
                    <a:gd name="T22" fmla="*/ 2147483647 w 33"/>
                    <a:gd name="T23" fmla="*/ 2147483647 h 32"/>
                    <a:gd name="T24" fmla="*/ 2147483647 w 33"/>
                    <a:gd name="T25" fmla="*/ 2147483647 h 32"/>
                    <a:gd name="T26" fmla="*/ 2147483647 w 33"/>
                    <a:gd name="T27" fmla="*/ 2147483647 h 32"/>
                    <a:gd name="T28" fmla="*/ 2147483647 w 33"/>
                    <a:gd name="T29" fmla="*/ 2147483647 h 32"/>
                    <a:gd name="T30" fmla="*/ 2147483647 w 33"/>
                    <a:gd name="T31" fmla="*/ 2147483647 h 32"/>
                    <a:gd name="T32" fmla="*/ 2147483647 w 33"/>
                    <a:gd name="T33" fmla="*/ 2147483647 h 32"/>
                    <a:gd name="T34" fmla="*/ 2147483647 w 33"/>
                    <a:gd name="T35" fmla="*/ 2147483647 h 32"/>
                    <a:gd name="T36" fmla="*/ 2147483647 w 33"/>
                    <a:gd name="T37" fmla="*/ 2147483647 h 32"/>
                    <a:gd name="T38" fmla="*/ 2147483647 w 33"/>
                    <a:gd name="T39" fmla="*/ 2147483647 h 32"/>
                    <a:gd name="T40" fmla="*/ 2147483647 w 33"/>
                    <a:gd name="T41" fmla="*/ 2147483647 h 32"/>
                    <a:gd name="T42" fmla="*/ 2147483647 w 33"/>
                    <a:gd name="T43" fmla="*/ 2147483647 h 32"/>
                    <a:gd name="T44" fmla="*/ 2147483647 w 33"/>
                    <a:gd name="T45" fmla="*/ 0 h 32"/>
                    <a:gd name="T46" fmla="*/ 2147483647 w 33"/>
                    <a:gd name="T47" fmla="*/ 0 h 32"/>
                    <a:gd name="T48" fmla="*/ 2147483647 w 33"/>
                    <a:gd name="T49" fmla="*/ 2147483647 h 32"/>
                    <a:gd name="T50" fmla="*/ 2147483647 w 33"/>
                    <a:gd name="T51" fmla="*/ 2147483647 h 32"/>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33"/>
                    <a:gd name="T79" fmla="*/ 0 h 32"/>
                    <a:gd name="T80" fmla="*/ 33 w 33"/>
                    <a:gd name="T81" fmla="*/ 32 h 32"/>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33" h="32">
                      <a:moveTo>
                        <a:pt x="24" y="4"/>
                      </a:moveTo>
                      <a:lnTo>
                        <a:pt x="24" y="4"/>
                      </a:lnTo>
                      <a:lnTo>
                        <a:pt x="20" y="8"/>
                      </a:lnTo>
                      <a:lnTo>
                        <a:pt x="16" y="12"/>
                      </a:lnTo>
                      <a:lnTo>
                        <a:pt x="12" y="16"/>
                      </a:lnTo>
                      <a:lnTo>
                        <a:pt x="4" y="20"/>
                      </a:lnTo>
                      <a:lnTo>
                        <a:pt x="0" y="24"/>
                      </a:lnTo>
                      <a:lnTo>
                        <a:pt x="4" y="32"/>
                      </a:lnTo>
                      <a:lnTo>
                        <a:pt x="12" y="28"/>
                      </a:lnTo>
                      <a:lnTo>
                        <a:pt x="16" y="24"/>
                      </a:lnTo>
                      <a:lnTo>
                        <a:pt x="20" y="20"/>
                      </a:lnTo>
                      <a:lnTo>
                        <a:pt x="24" y="16"/>
                      </a:lnTo>
                      <a:lnTo>
                        <a:pt x="28" y="12"/>
                      </a:lnTo>
                      <a:lnTo>
                        <a:pt x="33" y="8"/>
                      </a:lnTo>
                      <a:lnTo>
                        <a:pt x="28" y="8"/>
                      </a:lnTo>
                      <a:lnTo>
                        <a:pt x="33" y="8"/>
                      </a:lnTo>
                      <a:lnTo>
                        <a:pt x="33" y="4"/>
                      </a:lnTo>
                      <a:lnTo>
                        <a:pt x="28" y="0"/>
                      </a:lnTo>
                      <a:lnTo>
                        <a:pt x="24" y="0"/>
                      </a:lnTo>
                      <a:lnTo>
                        <a:pt x="24" y="4"/>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544" name="Freeform 178"/>
                <p:cNvSpPr>
                  <a:spLocks/>
                </p:cNvSpPr>
                <p:nvPr/>
              </p:nvSpPr>
              <p:spPr bwMode="auto">
                <a:xfrm>
                  <a:off x="1320800" y="3151188"/>
                  <a:ext cx="39688" cy="31750"/>
                </a:xfrm>
                <a:custGeom>
                  <a:avLst/>
                  <a:gdLst>
                    <a:gd name="T0" fmla="*/ 2147483647 w 25"/>
                    <a:gd name="T1" fmla="*/ 2147483647 h 20"/>
                    <a:gd name="T2" fmla="*/ 2147483647 w 25"/>
                    <a:gd name="T3" fmla="*/ 0 h 20"/>
                    <a:gd name="T4" fmla="*/ 0 w 25"/>
                    <a:gd name="T5" fmla="*/ 2147483647 h 20"/>
                    <a:gd name="T6" fmla="*/ 2147483647 w 25"/>
                    <a:gd name="T7" fmla="*/ 2147483647 h 20"/>
                    <a:gd name="T8" fmla="*/ 2147483647 w 25"/>
                    <a:gd name="T9" fmla="*/ 2147483647 h 20"/>
                    <a:gd name="T10" fmla="*/ 2147483647 w 25"/>
                    <a:gd name="T11" fmla="*/ 2147483647 h 20"/>
                    <a:gd name="T12" fmla="*/ 2147483647 w 25"/>
                    <a:gd name="T13" fmla="*/ 2147483647 h 20"/>
                    <a:gd name="T14" fmla="*/ 2147483647 w 25"/>
                    <a:gd name="T15" fmla="*/ 2147483647 h 20"/>
                    <a:gd name="T16" fmla="*/ 2147483647 w 25"/>
                    <a:gd name="T17" fmla="*/ 0 h 20"/>
                    <a:gd name="T18" fmla="*/ 2147483647 w 25"/>
                    <a:gd name="T19" fmla="*/ 0 h 20"/>
                    <a:gd name="T20" fmla="*/ 2147483647 w 25"/>
                    <a:gd name="T21" fmla="*/ 0 h 20"/>
                    <a:gd name="T22" fmla="*/ 2147483647 w 25"/>
                    <a:gd name="T23" fmla="*/ 2147483647 h 2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5"/>
                    <a:gd name="T37" fmla="*/ 0 h 20"/>
                    <a:gd name="T38" fmla="*/ 25 w 25"/>
                    <a:gd name="T39" fmla="*/ 20 h 2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5" h="20">
                      <a:moveTo>
                        <a:pt x="17" y="4"/>
                      </a:moveTo>
                      <a:lnTo>
                        <a:pt x="21" y="0"/>
                      </a:lnTo>
                      <a:lnTo>
                        <a:pt x="0" y="16"/>
                      </a:lnTo>
                      <a:lnTo>
                        <a:pt x="4" y="20"/>
                      </a:lnTo>
                      <a:lnTo>
                        <a:pt x="25" y="8"/>
                      </a:lnTo>
                      <a:lnTo>
                        <a:pt x="25" y="4"/>
                      </a:lnTo>
                      <a:lnTo>
                        <a:pt x="25" y="8"/>
                      </a:lnTo>
                      <a:lnTo>
                        <a:pt x="25" y="4"/>
                      </a:lnTo>
                      <a:lnTo>
                        <a:pt x="25" y="0"/>
                      </a:lnTo>
                      <a:lnTo>
                        <a:pt x="21" y="0"/>
                      </a:lnTo>
                      <a:lnTo>
                        <a:pt x="17" y="4"/>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545" name="Freeform 179"/>
                <p:cNvSpPr>
                  <a:spLocks/>
                </p:cNvSpPr>
                <p:nvPr/>
              </p:nvSpPr>
              <p:spPr bwMode="auto">
                <a:xfrm>
                  <a:off x="1347788" y="3114675"/>
                  <a:ext cx="12700" cy="42863"/>
                </a:xfrm>
                <a:custGeom>
                  <a:avLst/>
                  <a:gdLst>
                    <a:gd name="T0" fmla="*/ 0 w 8"/>
                    <a:gd name="T1" fmla="*/ 2147483647 h 27"/>
                    <a:gd name="T2" fmla="*/ 0 w 8"/>
                    <a:gd name="T3" fmla="*/ 2147483647 h 27"/>
                    <a:gd name="T4" fmla="*/ 0 w 8"/>
                    <a:gd name="T5" fmla="*/ 2147483647 h 27"/>
                    <a:gd name="T6" fmla="*/ 2147483647 w 8"/>
                    <a:gd name="T7" fmla="*/ 2147483647 h 27"/>
                    <a:gd name="T8" fmla="*/ 2147483647 w 8"/>
                    <a:gd name="T9" fmla="*/ 2147483647 h 27"/>
                    <a:gd name="T10" fmla="*/ 2147483647 w 8"/>
                    <a:gd name="T11" fmla="*/ 0 h 27"/>
                    <a:gd name="T12" fmla="*/ 2147483647 w 8"/>
                    <a:gd name="T13" fmla="*/ 2147483647 h 27"/>
                    <a:gd name="T14" fmla="*/ 2147483647 w 8"/>
                    <a:gd name="T15" fmla="*/ 0 h 27"/>
                    <a:gd name="T16" fmla="*/ 2147483647 w 8"/>
                    <a:gd name="T17" fmla="*/ 0 h 27"/>
                    <a:gd name="T18" fmla="*/ 0 w 8"/>
                    <a:gd name="T19" fmla="*/ 0 h 27"/>
                    <a:gd name="T20" fmla="*/ 0 w 8"/>
                    <a:gd name="T21" fmla="*/ 2147483647 h 27"/>
                    <a:gd name="T22" fmla="*/ 0 w 8"/>
                    <a:gd name="T23" fmla="*/ 2147483647 h 2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27"/>
                    <a:gd name="T38" fmla="*/ 8 w 8"/>
                    <a:gd name="T39" fmla="*/ 27 h 2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27">
                      <a:moveTo>
                        <a:pt x="0" y="4"/>
                      </a:moveTo>
                      <a:lnTo>
                        <a:pt x="0" y="4"/>
                      </a:lnTo>
                      <a:lnTo>
                        <a:pt x="0" y="27"/>
                      </a:lnTo>
                      <a:lnTo>
                        <a:pt x="8" y="27"/>
                      </a:lnTo>
                      <a:lnTo>
                        <a:pt x="8" y="4"/>
                      </a:lnTo>
                      <a:lnTo>
                        <a:pt x="8" y="0"/>
                      </a:lnTo>
                      <a:lnTo>
                        <a:pt x="8" y="4"/>
                      </a:lnTo>
                      <a:lnTo>
                        <a:pt x="8" y="0"/>
                      </a:lnTo>
                      <a:lnTo>
                        <a:pt x="4" y="0"/>
                      </a:lnTo>
                      <a:lnTo>
                        <a:pt x="0" y="0"/>
                      </a:lnTo>
                      <a:lnTo>
                        <a:pt x="0" y="4"/>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546" name="Freeform 180"/>
                <p:cNvSpPr>
                  <a:spLocks/>
                </p:cNvSpPr>
                <p:nvPr/>
              </p:nvSpPr>
              <p:spPr bwMode="auto">
                <a:xfrm>
                  <a:off x="1057275" y="2582863"/>
                  <a:ext cx="303213" cy="538163"/>
                </a:xfrm>
                <a:custGeom>
                  <a:avLst/>
                  <a:gdLst>
                    <a:gd name="T0" fmla="*/ 2147483647 w 191"/>
                    <a:gd name="T1" fmla="*/ 2147483647 h 339"/>
                    <a:gd name="T2" fmla="*/ 0 w 191"/>
                    <a:gd name="T3" fmla="*/ 2147483647 h 339"/>
                    <a:gd name="T4" fmla="*/ 2147483647 w 191"/>
                    <a:gd name="T5" fmla="*/ 2147483647 h 339"/>
                    <a:gd name="T6" fmla="*/ 2147483647 w 191"/>
                    <a:gd name="T7" fmla="*/ 2147483647 h 339"/>
                    <a:gd name="T8" fmla="*/ 2147483647 w 191"/>
                    <a:gd name="T9" fmla="*/ 0 h 339"/>
                    <a:gd name="T10" fmla="*/ 2147483647 w 191"/>
                    <a:gd name="T11" fmla="*/ 0 h 339"/>
                    <a:gd name="T12" fmla="*/ 2147483647 w 191"/>
                    <a:gd name="T13" fmla="*/ 0 h 339"/>
                    <a:gd name="T14" fmla="*/ 2147483647 w 191"/>
                    <a:gd name="T15" fmla="*/ 0 h 339"/>
                    <a:gd name="T16" fmla="*/ 0 w 191"/>
                    <a:gd name="T17" fmla="*/ 0 h 339"/>
                    <a:gd name="T18" fmla="*/ 0 w 191"/>
                    <a:gd name="T19" fmla="*/ 0 h 339"/>
                    <a:gd name="T20" fmla="*/ 0 w 191"/>
                    <a:gd name="T21" fmla="*/ 2147483647 h 339"/>
                    <a:gd name="T22" fmla="*/ 2147483647 w 191"/>
                    <a:gd name="T23" fmla="*/ 2147483647 h 33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91"/>
                    <a:gd name="T37" fmla="*/ 0 h 339"/>
                    <a:gd name="T38" fmla="*/ 191 w 191"/>
                    <a:gd name="T39" fmla="*/ 339 h 33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91" h="339">
                      <a:moveTo>
                        <a:pt x="4" y="8"/>
                      </a:moveTo>
                      <a:lnTo>
                        <a:pt x="0" y="4"/>
                      </a:lnTo>
                      <a:lnTo>
                        <a:pt x="183" y="339"/>
                      </a:lnTo>
                      <a:lnTo>
                        <a:pt x="191" y="335"/>
                      </a:lnTo>
                      <a:lnTo>
                        <a:pt x="8" y="0"/>
                      </a:lnTo>
                      <a:lnTo>
                        <a:pt x="4" y="0"/>
                      </a:lnTo>
                      <a:lnTo>
                        <a:pt x="8" y="0"/>
                      </a:lnTo>
                      <a:lnTo>
                        <a:pt x="4" y="0"/>
                      </a:lnTo>
                      <a:lnTo>
                        <a:pt x="0" y="0"/>
                      </a:lnTo>
                      <a:lnTo>
                        <a:pt x="0" y="4"/>
                      </a:lnTo>
                      <a:lnTo>
                        <a:pt x="4" y="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547" name="Freeform 181"/>
                <p:cNvSpPr>
                  <a:spLocks/>
                </p:cNvSpPr>
                <p:nvPr/>
              </p:nvSpPr>
              <p:spPr bwMode="auto">
                <a:xfrm>
                  <a:off x="1063625" y="2563813"/>
                  <a:ext cx="84138" cy="638175"/>
                </a:xfrm>
                <a:custGeom>
                  <a:avLst/>
                  <a:gdLst>
                    <a:gd name="T0" fmla="*/ 2147483647 w 53"/>
                    <a:gd name="T1" fmla="*/ 2147483647 h 402"/>
                    <a:gd name="T2" fmla="*/ 2147483647 w 53"/>
                    <a:gd name="T3" fmla="*/ 0 h 402"/>
                    <a:gd name="T4" fmla="*/ 0 w 53"/>
                    <a:gd name="T5" fmla="*/ 2147483647 h 402"/>
                    <a:gd name="T6" fmla="*/ 0 w 53"/>
                    <a:gd name="T7" fmla="*/ 2147483647 h 402"/>
                    <a:gd name="T8" fmla="*/ 2147483647 w 53"/>
                    <a:gd name="T9" fmla="*/ 2147483647 h 402"/>
                    <a:gd name="T10" fmla="*/ 2147483647 w 53"/>
                    <a:gd name="T11" fmla="*/ 2147483647 h 402"/>
                    <a:gd name="T12" fmla="*/ 0 60000 65536"/>
                    <a:gd name="T13" fmla="*/ 0 60000 65536"/>
                    <a:gd name="T14" fmla="*/ 0 60000 65536"/>
                    <a:gd name="T15" fmla="*/ 0 60000 65536"/>
                    <a:gd name="T16" fmla="*/ 0 60000 65536"/>
                    <a:gd name="T17" fmla="*/ 0 60000 65536"/>
                    <a:gd name="T18" fmla="*/ 0 w 53"/>
                    <a:gd name="T19" fmla="*/ 0 h 402"/>
                    <a:gd name="T20" fmla="*/ 53 w 53"/>
                    <a:gd name="T21" fmla="*/ 402 h 402"/>
                  </a:gdLst>
                  <a:ahLst/>
                  <a:cxnLst>
                    <a:cxn ang="T12">
                      <a:pos x="T0" y="T1"/>
                    </a:cxn>
                    <a:cxn ang="T13">
                      <a:pos x="T2" y="T3"/>
                    </a:cxn>
                    <a:cxn ang="T14">
                      <a:pos x="T4" y="T5"/>
                    </a:cxn>
                    <a:cxn ang="T15">
                      <a:pos x="T6" y="T7"/>
                    </a:cxn>
                    <a:cxn ang="T16">
                      <a:pos x="T8" y="T9"/>
                    </a:cxn>
                    <a:cxn ang="T17">
                      <a:pos x="T10" y="T11"/>
                    </a:cxn>
                  </a:cxnLst>
                  <a:rect l="T18" t="T19" r="T20" b="T21"/>
                  <a:pathLst>
                    <a:path w="53" h="402">
                      <a:moveTo>
                        <a:pt x="53" y="402"/>
                      </a:moveTo>
                      <a:lnTo>
                        <a:pt x="53" y="0"/>
                      </a:lnTo>
                      <a:lnTo>
                        <a:pt x="0" y="16"/>
                      </a:lnTo>
                      <a:lnTo>
                        <a:pt x="0" y="398"/>
                      </a:lnTo>
                      <a:lnTo>
                        <a:pt x="53" y="402"/>
                      </a:lnTo>
                      <a:close/>
                    </a:path>
                  </a:pathLst>
                </a:custGeom>
                <a:solidFill>
                  <a:srgbClr val="999999"/>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548" name="Freeform 182"/>
                <p:cNvSpPr>
                  <a:spLocks/>
                </p:cNvSpPr>
                <p:nvPr/>
              </p:nvSpPr>
              <p:spPr bwMode="auto">
                <a:xfrm>
                  <a:off x="1141413" y="2559050"/>
                  <a:ext cx="12700" cy="642938"/>
                </a:xfrm>
                <a:custGeom>
                  <a:avLst/>
                  <a:gdLst>
                    <a:gd name="T0" fmla="*/ 2147483647 w 8"/>
                    <a:gd name="T1" fmla="*/ 2147483647 h 405"/>
                    <a:gd name="T2" fmla="*/ 0 w 8"/>
                    <a:gd name="T3" fmla="*/ 2147483647 h 405"/>
                    <a:gd name="T4" fmla="*/ 0 w 8"/>
                    <a:gd name="T5" fmla="*/ 2147483647 h 405"/>
                    <a:gd name="T6" fmla="*/ 2147483647 w 8"/>
                    <a:gd name="T7" fmla="*/ 2147483647 h 405"/>
                    <a:gd name="T8" fmla="*/ 2147483647 w 8"/>
                    <a:gd name="T9" fmla="*/ 2147483647 h 405"/>
                    <a:gd name="T10" fmla="*/ 2147483647 w 8"/>
                    <a:gd name="T11" fmla="*/ 0 h 405"/>
                    <a:gd name="T12" fmla="*/ 2147483647 w 8"/>
                    <a:gd name="T13" fmla="*/ 2147483647 h 405"/>
                    <a:gd name="T14" fmla="*/ 2147483647 w 8"/>
                    <a:gd name="T15" fmla="*/ 0 h 405"/>
                    <a:gd name="T16" fmla="*/ 2147483647 w 8"/>
                    <a:gd name="T17" fmla="*/ 0 h 405"/>
                    <a:gd name="T18" fmla="*/ 0 w 8"/>
                    <a:gd name="T19" fmla="*/ 0 h 405"/>
                    <a:gd name="T20" fmla="*/ 0 w 8"/>
                    <a:gd name="T21" fmla="*/ 2147483647 h 405"/>
                    <a:gd name="T22" fmla="*/ 2147483647 w 8"/>
                    <a:gd name="T23" fmla="*/ 2147483647 h 40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405"/>
                    <a:gd name="T38" fmla="*/ 8 w 8"/>
                    <a:gd name="T39" fmla="*/ 405 h 40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405">
                      <a:moveTo>
                        <a:pt x="8" y="7"/>
                      </a:moveTo>
                      <a:lnTo>
                        <a:pt x="0" y="3"/>
                      </a:lnTo>
                      <a:lnTo>
                        <a:pt x="0" y="405"/>
                      </a:lnTo>
                      <a:lnTo>
                        <a:pt x="8" y="405"/>
                      </a:lnTo>
                      <a:lnTo>
                        <a:pt x="8" y="3"/>
                      </a:lnTo>
                      <a:lnTo>
                        <a:pt x="4" y="0"/>
                      </a:lnTo>
                      <a:lnTo>
                        <a:pt x="8" y="3"/>
                      </a:lnTo>
                      <a:lnTo>
                        <a:pt x="8" y="0"/>
                      </a:lnTo>
                      <a:lnTo>
                        <a:pt x="4" y="0"/>
                      </a:lnTo>
                      <a:lnTo>
                        <a:pt x="0" y="0"/>
                      </a:lnTo>
                      <a:lnTo>
                        <a:pt x="0" y="3"/>
                      </a:lnTo>
                      <a:lnTo>
                        <a:pt x="8" y="7"/>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549" name="Freeform 183"/>
                <p:cNvSpPr>
                  <a:spLocks/>
                </p:cNvSpPr>
                <p:nvPr/>
              </p:nvSpPr>
              <p:spPr bwMode="auto">
                <a:xfrm>
                  <a:off x="1057275" y="2559050"/>
                  <a:ext cx="96838" cy="36513"/>
                </a:xfrm>
                <a:custGeom>
                  <a:avLst/>
                  <a:gdLst>
                    <a:gd name="T0" fmla="*/ 2147483647 w 61"/>
                    <a:gd name="T1" fmla="*/ 2147483647 h 23"/>
                    <a:gd name="T2" fmla="*/ 2147483647 w 61"/>
                    <a:gd name="T3" fmla="*/ 2147483647 h 23"/>
                    <a:gd name="T4" fmla="*/ 2147483647 w 61"/>
                    <a:gd name="T5" fmla="*/ 2147483647 h 23"/>
                    <a:gd name="T6" fmla="*/ 2147483647 w 61"/>
                    <a:gd name="T7" fmla="*/ 0 h 23"/>
                    <a:gd name="T8" fmla="*/ 2147483647 w 61"/>
                    <a:gd name="T9" fmla="*/ 2147483647 h 23"/>
                    <a:gd name="T10" fmla="*/ 0 w 61"/>
                    <a:gd name="T11" fmla="*/ 2147483647 h 23"/>
                    <a:gd name="T12" fmla="*/ 2147483647 w 61"/>
                    <a:gd name="T13" fmla="*/ 2147483647 h 23"/>
                    <a:gd name="T14" fmla="*/ 0 w 61"/>
                    <a:gd name="T15" fmla="*/ 2147483647 h 23"/>
                    <a:gd name="T16" fmla="*/ 0 w 61"/>
                    <a:gd name="T17" fmla="*/ 2147483647 h 23"/>
                    <a:gd name="T18" fmla="*/ 0 w 61"/>
                    <a:gd name="T19" fmla="*/ 2147483647 h 23"/>
                    <a:gd name="T20" fmla="*/ 2147483647 w 61"/>
                    <a:gd name="T21" fmla="*/ 2147483647 h 23"/>
                    <a:gd name="T22" fmla="*/ 2147483647 w 61"/>
                    <a:gd name="T23" fmla="*/ 2147483647 h 2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61"/>
                    <a:gd name="T37" fmla="*/ 0 h 23"/>
                    <a:gd name="T38" fmla="*/ 61 w 61"/>
                    <a:gd name="T39" fmla="*/ 23 h 2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61" h="23">
                      <a:moveTo>
                        <a:pt x="8" y="19"/>
                      </a:moveTo>
                      <a:lnTo>
                        <a:pt x="4" y="23"/>
                      </a:lnTo>
                      <a:lnTo>
                        <a:pt x="61" y="7"/>
                      </a:lnTo>
                      <a:lnTo>
                        <a:pt x="57" y="0"/>
                      </a:lnTo>
                      <a:lnTo>
                        <a:pt x="4" y="15"/>
                      </a:lnTo>
                      <a:lnTo>
                        <a:pt x="0" y="19"/>
                      </a:lnTo>
                      <a:lnTo>
                        <a:pt x="4" y="15"/>
                      </a:lnTo>
                      <a:lnTo>
                        <a:pt x="0" y="15"/>
                      </a:lnTo>
                      <a:lnTo>
                        <a:pt x="0" y="19"/>
                      </a:lnTo>
                      <a:lnTo>
                        <a:pt x="0" y="23"/>
                      </a:lnTo>
                      <a:lnTo>
                        <a:pt x="4" y="23"/>
                      </a:lnTo>
                      <a:lnTo>
                        <a:pt x="8" y="19"/>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550" name="Freeform 184"/>
                <p:cNvSpPr>
                  <a:spLocks/>
                </p:cNvSpPr>
                <p:nvPr/>
              </p:nvSpPr>
              <p:spPr bwMode="auto">
                <a:xfrm>
                  <a:off x="1057275" y="2589213"/>
                  <a:ext cx="12700" cy="612775"/>
                </a:xfrm>
                <a:custGeom>
                  <a:avLst/>
                  <a:gdLst>
                    <a:gd name="T0" fmla="*/ 2147483647 w 8"/>
                    <a:gd name="T1" fmla="*/ 2147483647 h 386"/>
                    <a:gd name="T2" fmla="*/ 2147483647 w 8"/>
                    <a:gd name="T3" fmla="*/ 2147483647 h 386"/>
                    <a:gd name="T4" fmla="*/ 2147483647 w 8"/>
                    <a:gd name="T5" fmla="*/ 0 h 386"/>
                    <a:gd name="T6" fmla="*/ 0 w 8"/>
                    <a:gd name="T7" fmla="*/ 0 h 386"/>
                    <a:gd name="T8" fmla="*/ 0 w 8"/>
                    <a:gd name="T9" fmla="*/ 2147483647 h 386"/>
                    <a:gd name="T10" fmla="*/ 2147483647 w 8"/>
                    <a:gd name="T11" fmla="*/ 2147483647 h 386"/>
                    <a:gd name="T12" fmla="*/ 0 w 8"/>
                    <a:gd name="T13" fmla="*/ 2147483647 h 386"/>
                    <a:gd name="T14" fmla="*/ 0 w 8"/>
                    <a:gd name="T15" fmla="*/ 2147483647 h 386"/>
                    <a:gd name="T16" fmla="*/ 2147483647 w 8"/>
                    <a:gd name="T17" fmla="*/ 2147483647 h 386"/>
                    <a:gd name="T18" fmla="*/ 2147483647 w 8"/>
                    <a:gd name="T19" fmla="*/ 2147483647 h 386"/>
                    <a:gd name="T20" fmla="*/ 2147483647 w 8"/>
                    <a:gd name="T21" fmla="*/ 2147483647 h 386"/>
                    <a:gd name="T22" fmla="*/ 2147483647 w 8"/>
                    <a:gd name="T23" fmla="*/ 2147483647 h 38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386"/>
                    <a:gd name="T38" fmla="*/ 8 w 8"/>
                    <a:gd name="T39" fmla="*/ 386 h 38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386">
                      <a:moveTo>
                        <a:pt x="4" y="378"/>
                      </a:moveTo>
                      <a:lnTo>
                        <a:pt x="8" y="382"/>
                      </a:lnTo>
                      <a:lnTo>
                        <a:pt x="8" y="0"/>
                      </a:lnTo>
                      <a:lnTo>
                        <a:pt x="0" y="0"/>
                      </a:lnTo>
                      <a:lnTo>
                        <a:pt x="0" y="382"/>
                      </a:lnTo>
                      <a:lnTo>
                        <a:pt x="4" y="386"/>
                      </a:lnTo>
                      <a:lnTo>
                        <a:pt x="0" y="382"/>
                      </a:lnTo>
                      <a:lnTo>
                        <a:pt x="0" y="386"/>
                      </a:lnTo>
                      <a:lnTo>
                        <a:pt x="4" y="386"/>
                      </a:lnTo>
                      <a:lnTo>
                        <a:pt x="8" y="386"/>
                      </a:lnTo>
                      <a:lnTo>
                        <a:pt x="8" y="382"/>
                      </a:lnTo>
                      <a:lnTo>
                        <a:pt x="4" y="37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551" name="Freeform 185"/>
                <p:cNvSpPr>
                  <a:spLocks/>
                </p:cNvSpPr>
                <p:nvPr/>
              </p:nvSpPr>
              <p:spPr bwMode="auto">
                <a:xfrm>
                  <a:off x="1063625" y="3189288"/>
                  <a:ext cx="90488" cy="25400"/>
                </a:xfrm>
                <a:custGeom>
                  <a:avLst/>
                  <a:gdLst>
                    <a:gd name="T0" fmla="*/ 2147483647 w 57"/>
                    <a:gd name="T1" fmla="*/ 2147483647 h 16"/>
                    <a:gd name="T2" fmla="*/ 2147483647 w 57"/>
                    <a:gd name="T3" fmla="*/ 2147483647 h 16"/>
                    <a:gd name="T4" fmla="*/ 0 w 57"/>
                    <a:gd name="T5" fmla="*/ 0 h 16"/>
                    <a:gd name="T6" fmla="*/ 0 w 57"/>
                    <a:gd name="T7" fmla="*/ 2147483647 h 16"/>
                    <a:gd name="T8" fmla="*/ 2147483647 w 57"/>
                    <a:gd name="T9" fmla="*/ 2147483647 h 16"/>
                    <a:gd name="T10" fmla="*/ 2147483647 w 57"/>
                    <a:gd name="T11" fmla="*/ 2147483647 h 16"/>
                    <a:gd name="T12" fmla="*/ 2147483647 w 57"/>
                    <a:gd name="T13" fmla="*/ 2147483647 h 16"/>
                    <a:gd name="T14" fmla="*/ 2147483647 w 57"/>
                    <a:gd name="T15" fmla="*/ 2147483647 h 16"/>
                    <a:gd name="T16" fmla="*/ 2147483647 w 57"/>
                    <a:gd name="T17" fmla="*/ 2147483647 h 16"/>
                    <a:gd name="T18" fmla="*/ 2147483647 w 57"/>
                    <a:gd name="T19" fmla="*/ 2147483647 h 16"/>
                    <a:gd name="T20" fmla="*/ 2147483647 w 57"/>
                    <a:gd name="T21" fmla="*/ 2147483647 h 16"/>
                    <a:gd name="T22" fmla="*/ 2147483647 w 57"/>
                    <a:gd name="T23" fmla="*/ 2147483647 h 1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57"/>
                    <a:gd name="T37" fmla="*/ 0 h 16"/>
                    <a:gd name="T38" fmla="*/ 57 w 57"/>
                    <a:gd name="T39" fmla="*/ 16 h 1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57" h="16">
                      <a:moveTo>
                        <a:pt x="49" y="8"/>
                      </a:moveTo>
                      <a:lnTo>
                        <a:pt x="53" y="4"/>
                      </a:lnTo>
                      <a:lnTo>
                        <a:pt x="0" y="0"/>
                      </a:lnTo>
                      <a:lnTo>
                        <a:pt x="0" y="8"/>
                      </a:lnTo>
                      <a:lnTo>
                        <a:pt x="53" y="16"/>
                      </a:lnTo>
                      <a:lnTo>
                        <a:pt x="57" y="8"/>
                      </a:lnTo>
                      <a:lnTo>
                        <a:pt x="53" y="16"/>
                      </a:lnTo>
                      <a:lnTo>
                        <a:pt x="57" y="12"/>
                      </a:lnTo>
                      <a:lnTo>
                        <a:pt x="57" y="8"/>
                      </a:lnTo>
                      <a:lnTo>
                        <a:pt x="53" y="4"/>
                      </a:lnTo>
                      <a:lnTo>
                        <a:pt x="49" y="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552" name="Freeform 186"/>
                <p:cNvSpPr>
                  <a:spLocks/>
                </p:cNvSpPr>
                <p:nvPr/>
              </p:nvSpPr>
              <p:spPr bwMode="auto">
                <a:xfrm>
                  <a:off x="1147763" y="2563813"/>
                  <a:ext cx="225425" cy="638175"/>
                </a:xfrm>
                <a:custGeom>
                  <a:avLst/>
                  <a:gdLst>
                    <a:gd name="T0" fmla="*/ 0 w 142"/>
                    <a:gd name="T1" fmla="*/ 2147483647 h 402"/>
                    <a:gd name="T2" fmla="*/ 0 w 142"/>
                    <a:gd name="T3" fmla="*/ 0 h 402"/>
                    <a:gd name="T4" fmla="*/ 2147483647 w 142"/>
                    <a:gd name="T5" fmla="*/ 2147483647 h 402"/>
                    <a:gd name="T6" fmla="*/ 2147483647 w 142"/>
                    <a:gd name="T7" fmla="*/ 2147483647 h 402"/>
                    <a:gd name="T8" fmla="*/ 0 w 142"/>
                    <a:gd name="T9" fmla="*/ 2147483647 h 402"/>
                    <a:gd name="T10" fmla="*/ 0 w 142"/>
                    <a:gd name="T11" fmla="*/ 2147483647 h 402"/>
                    <a:gd name="T12" fmla="*/ 0 60000 65536"/>
                    <a:gd name="T13" fmla="*/ 0 60000 65536"/>
                    <a:gd name="T14" fmla="*/ 0 60000 65536"/>
                    <a:gd name="T15" fmla="*/ 0 60000 65536"/>
                    <a:gd name="T16" fmla="*/ 0 60000 65536"/>
                    <a:gd name="T17" fmla="*/ 0 60000 65536"/>
                    <a:gd name="T18" fmla="*/ 0 w 142"/>
                    <a:gd name="T19" fmla="*/ 0 h 402"/>
                    <a:gd name="T20" fmla="*/ 142 w 142"/>
                    <a:gd name="T21" fmla="*/ 402 h 402"/>
                  </a:gdLst>
                  <a:ahLst/>
                  <a:cxnLst>
                    <a:cxn ang="T12">
                      <a:pos x="T0" y="T1"/>
                    </a:cxn>
                    <a:cxn ang="T13">
                      <a:pos x="T2" y="T3"/>
                    </a:cxn>
                    <a:cxn ang="T14">
                      <a:pos x="T4" y="T5"/>
                    </a:cxn>
                    <a:cxn ang="T15">
                      <a:pos x="T6" y="T7"/>
                    </a:cxn>
                    <a:cxn ang="T16">
                      <a:pos x="T8" y="T9"/>
                    </a:cxn>
                    <a:cxn ang="T17">
                      <a:pos x="T10" y="T11"/>
                    </a:cxn>
                  </a:cxnLst>
                  <a:rect l="T18" t="T19" r="T20" b="T21"/>
                  <a:pathLst>
                    <a:path w="142" h="402">
                      <a:moveTo>
                        <a:pt x="0" y="402"/>
                      </a:moveTo>
                      <a:lnTo>
                        <a:pt x="0" y="0"/>
                      </a:lnTo>
                      <a:lnTo>
                        <a:pt x="142" y="63"/>
                      </a:lnTo>
                      <a:lnTo>
                        <a:pt x="142" y="355"/>
                      </a:lnTo>
                      <a:lnTo>
                        <a:pt x="0" y="402"/>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553" name="Freeform 187"/>
                <p:cNvSpPr>
                  <a:spLocks/>
                </p:cNvSpPr>
                <p:nvPr/>
              </p:nvSpPr>
              <p:spPr bwMode="auto">
                <a:xfrm>
                  <a:off x="1141413" y="2559050"/>
                  <a:ext cx="12700" cy="642938"/>
                </a:xfrm>
                <a:custGeom>
                  <a:avLst/>
                  <a:gdLst>
                    <a:gd name="T0" fmla="*/ 2147483647 w 8"/>
                    <a:gd name="T1" fmla="*/ 0 h 405"/>
                    <a:gd name="T2" fmla="*/ 0 w 8"/>
                    <a:gd name="T3" fmla="*/ 2147483647 h 405"/>
                    <a:gd name="T4" fmla="*/ 0 w 8"/>
                    <a:gd name="T5" fmla="*/ 2147483647 h 405"/>
                    <a:gd name="T6" fmla="*/ 2147483647 w 8"/>
                    <a:gd name="T7" fmla="*/ 2147483647 h 405"/>
                    <a:gd name="T8" fmla="*/ 2147483647 w 8"/>
                    <a:gd name="T9" fmla="*/ 2147483647 h 405"/>
                    <a:gd name="T10" fmla="*/ 2147483647 w 8"/>
                    <a:gd name="T11" fmla="*/ 2147483647 h 405"/>
                    <a:gd name="T12" fmla="*/ 2147483647 w 8"/>
                    <a:gd name="T13" fmla="*/ 2147483647 h 405"/>
                    <a:gd name="T14" fmla="*/ 2147483647 w 8"/>
                    <a:gd name="T15" fmla="*/ 0 h 405"/>
                    <a:gd name="T16" fmla="*/ 2147483647 w 8"/>
                    <a:gd name="T17" fmla="*/ 0 h 405"/>
                    <a:gd name="T18" fmla="*/ 0 w 8"/>
                    <a:gd name="T19" fmla="*/ 0 h 405"/>
                    <a:gd name="T20" fmla="*/ 0 w 8"/>
                    <a:gd name="T21" fmla="*/ 2147483647 h 405"/>
                    <a:gd name="T22" fmla="*/ 2147483647 w 8"/>
                    <a:gd name="T23" fmla="*/ 0 h 40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405"/>
                    <a:gd name="T38" fmla="*/ 8 w 8"/>
                    <a:gd name="T39" fmla="*/ 405 h 40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405">
                      <a:moveTo>
                        <a:pt x="8" y="0"/>
                      </a:moveTo>
                      <a:lnTo>
                        <a:pt x="0" y="3"/>
                      </a:lnTo>
                      <a:lnTo>
                        <a:pt x="0" y="405"/>
                      </a:lnTo>
                      <a:lnTo>
                        <a:pt x="8" y="405"/>
                      </a:lnTo>
                      <a:lnTo>
                        <a:pt x="8" y="3"/>
                      </a:lnTo>
                      <a:lnTo>
                        <a:pt x="4" y="7"/>
                      </a:lnTo>
                      <a:lnTo>
                        <a:pt x="8" y="3"/>
                      </a:lnTo>
                      <a:lnTo>
                        <a:pt x="8" y="0"/>
                      </a:lnTo>
                      <a:lnTo>
                        <a:pt x="4" y="0"/>
                      </a:lnTo>
                      <a:lnTo>
                        <a:pt x="0" y="0"/>
                      </a:lnTo>
                      <a:lnTo>
                        <a:pt x="0" y="3"/>
                      </a:lnTo>
                      <a:lnTo>
                        <a:pt x="8"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554" name="Freeform 188"/>
                <p:cNvSpPr>
                  <a:spLocks/>
                </p:cNvSpPr>
                <p:nvPr/>
              </p:nvSpPr>
              <p:spPr bwMode="auto">
                <a:xfrm>
                  <a:off x="1147763" y="2559050"/>
                  <a:ext cx="231775" cy="111125"/>
                </a:xfrm>
                <a:custGeom>
                  <a:avLst/>
                  <a:gdLst>
                    <a:gd name="T0" fmla="*/ 2147483647 w 146"/>
                    <a:gd name="T1" fmla="*/ 2147483647 h 70"/>
                    <a:gd name="T2" fmla="*/ 2147483647 w 146"/>
                    <a:gd name="T3" fmla="*/ 2147483647 h 70"/>
                    <a:gd name="T4" fmla="*/ 2147483647 w 146"/>
                    <a:gd name="T5" fmla="*/ 0 h 70"/>
                    <a:gd name="T6" fmla="*/ 0 w 146"/>
                    <a:gd name="T7" fmla="*/ 2147483647 h 70"/>
                    <a:gd name="T8" fmla="*/ 2147483647 w 146"/>
                    <a:gd name="T9" fmla="*/ 2147483647 h 70"/>
                    <a:gd name="T10" fmla="*/ 2147483647 w 146"/>
                    <a:gd name="T11" fmla="*/ 2147483647 h 70"/>
                    <a:gd name="T12" fmla="*/ 2147483647 w 146"/>
                    <a:gd name="T13" fmla="*/ 2147483647 h 70"/>
                    <a:gd name="T14" fmla="*/ 2147483647 w 146"/>
                    <a:gd name="T15" fmla="*/ 2147483647 h 70"/>
                    <a:gd name="T16" fmla="*/ 2147483647 w 146"/>
                    <a:gd name="T17" fmla="*/ 2147483647 h 70"/>
                    <a:gd name="T18" fmla="*/ 2147483647 w 146"/>
                    <a:gd name="T19" fmla="*/ 2147483647 h 70"/>
                    <a:gd name="T20" fmla="*/ 2147483647 w 146"/>
                    <a:gd name="T21" fmla="*/ 2147483647 h 70"/>
                    <a:gd name="T22" fmla="*/ 2147483647 w 146"/>
                    <a:gd name="T23" fmla="*/ 2147483647 h 7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46"/>
                    <a:gd name="T37" fmla="*/ 0 h 70"/>
                    <a:gd name="T38" fmla="*/ 146 w 146"/>
                    <a:gd name="T39" fmla="*/ 70 h 7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46" h="70">
                      <a:moveTo>
                        <a:pt x="146" y="66"/>
                      </a:moveTo>
                      <a:lnTo>
                        <a:pt x="142" y="62"/>
                      </a:lnTo>
                      <a:lnTo>
                        <a:pt x="4" y="0"/>
                      </a:lnTo>
                      <a:lnTo>
                        <a:pt x="0" y="7"/>
                      </a:lnTo>
                      <a:lnTo>
                        <a:pt x="138" y="70"/>
                      </a:lnTo>
                      <a:lnTo>
                        <a:pt x="134" y="66"/>
                      </a:lnTo>
                      <a:lnTo>
                        <a:pt x="138" y="70"/>
                      </a:lnTo>
                      <a:lnTo>
                        <a:pt x="142" y="70"/>
                      </a:lnTo>
                      <a:lnTo>
                        <a:pt x="146" y="66"/>
                      </a:lnTo>
                      <a:lnTo>
                        <a:pt x="146" y="62"/>
                      </a:lnTo>
                      <a:lnTo>
                        <a:pt x="142" y="62"/>
                      </a:lnTo>
                      <a:lnTo>
                        <a:pt x="146" y="66"/>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555" name="Freeform 189"/>
                <p:cNvSpPr>
                  <a:spLocks/>
                </p:cNvSpPr>
                <p:nvPr/>
              </p:nvSpPr>
              <p:spPr bwMode="auto">
                <a:xfrm>
                  <a:off x="1360488" y="2663825"/>
                  <a:ext cx="19050" cy="469900"/>
                </a:xfrm>
                <a:custGeom>
                  <a:avLst/>
                  <a:gdLst>
                    <a:gd name="T0" fmla="*/ 2147483647 w 12"/>
                    <a:gd name="T1" fmla="*/ 2147483647 h 296"/>
                    <a:gd name="T2" fmla="*/ 2147483647 w 12"/>
                    <a:gd name="T3" fmla="*/ 2147483647 h 296"/>
                    <a:gd name="T4" fmla="*/ 2147483647 w 12"/>
                    <a:gd name="T5" fmla="*/ 0 h 296"/>
                    <a:gd name="T6" fmla="*/ 0 w 12"/>
                    <a:gd name="T7" fmla="*/ 0 h 296"/>
                    <a:gd name="T8" fmla="*/ 0 w 12"/>
                    <a:gd name="T9" fmla="*/ 2147483647 h 296"/>
                    <a:gd name="T10" fmla="*/ 2147483647 w 12"/>
                    <a:gd name="T11" fmla="*/ 2147483647 h 296"/>
                    <a:gd name="T12" fmla="*/ 0 w 12"/>
                    <a:gd name="T13" fmla="*/ 2147483647 h 296"/>
                    <a:gd name="T14" fmla="*/ 2147483647 w 12"/>
                    <a:gd name="T15" fmla="*/ 2147483647 h 296"/>
                    <a:gd name="T16" fmla="*/ 2147483647 w 12"/>
                    <a:gd name="T17" fmla="*/ 2147483647 h 296"/>
                    <a:gd name="T18" fmla="*/ 2147483647 w 12"/>
                    <a:gd name="T19" fmla="*/ 2147483647 h 296"/>
                    <a:gd name="T20" fmla="*/ 2147483647 w 12"/>
                    <a:gd name="T21" fmla="*/ 2147483647 h 296"/>
                    <a:gd name="T22" fmla="*/ 2147483647 w 12"/>
                    <a:gd name="T23" fmla="*/ 2147483647 h 29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296"/>
                    <a:gd name="T38" fmla="*/ 12 w 12"/>
                    <a:gd name="T39" fmla="*/ 296 h 29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296">
                      <a:moveTo>
                        <a:pt x="8" y="296"/>
                      </a:moveTo>
                      <a:lnTo>
                        <a:pt x="12" y="292"/>
                      </a:lnTo>
                      <a:lnTo>
                        <a:pt x="12" y="0"/>
                      </a:lnTo>
                      <a:lnTo>
                        <a:pt x="0" y="0"/>
                      </a:lnTo>
                      <a:lnTo>
                        <a:pt x="0" y="292"/>
                      </a:lnTo>
                      <a:lnTo>
                        <a:pt x="4" y="288"/>
                      </a:lnTo>
                      <a:lnTo>
                        <a:pt x="0" y="292"/>
                      </a:lnTo>
                      <a:lnTo>
                        <a:pt x="4" y="296"/>
                      </a:lnTo>
                      <a:lnTo>
                        <a:pt x="8" y="296"/>
                      </a:lnTo>
                      <a:lnTo>
                        <a:pt x="12" y="292"/>
                      </a:lnTo>
                      <a:lnTo>
                        <a:pt x="8" y="296"/>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556" name="Freeform 190"/>
                <p:cNvSpPr>
                  <a:spLocks/>
                </p:cNvSpPr>
                <p:nvPr/>
              </p:nvSpPr>
              <p:spPr bwMode="auto">
                <a:xfrm>
                  <a:off x="1141413" y="3121025"/>
                  <a:ext cx="231775" cy="93663"/>
                </a:xfrm>
                <a:custGeom>
                  <a:avLst/>
                  <a:gdLst>
                    <a:gd name="T0" fmla="*/ 0 w 146"/>
                    <a:gd name="T1" fmla="*/ 2147483647 h 59"/>
                    <a:gd name="T2" fmla="*/ 2147483647 w 146"/>
                    <a:gd name="T3" fmla="*/ 2147483647 h 59"/>
                    <a:gd name="T4" fmla="*/ 2147483647 w 146"/>
                    <a:gd name="T5" fmla="*/ 2147483647 h 59"/>
                    <a:gd name="T6" fmla="*/ 2147483647 w 146"/>
                    <a:gd name="T7" fmla="*/ 0 h 59"/>
                    <a:gd name="T8" fmla="*/ 2147483647 w 146"/>
                    <a:gd name="T9" fmla="*/ 2147483647 h 59"/>
                    <a:gd name="T10" fmla="*/ 2147483647 w 146"/>
                    <a:gd name="T11" fmla="*/ 2147483647 h 59"/>
                    <a:gd name="T12" fmla="*/ 2147483647 w 146"/>
                    <a:gd name="T13" fmla="*/ 2147483647 h 59"/>
                    <a:gd name="T14" fmla="*/ 0 w 146"/>
                    <a:gd name="T15" fmla="*/ 2147483647 h 59"/>
                    <a:gd name="T16" fmla="*/ 0 w 146"/>
                    <a:gd name="T17" fmla="*/ 2147483647 h 59"/>
                    <a:gd name="T18" fmla="*/ 0 w 146"/>
                    <a:gd name="T19" fmla="*/ 2147483647 h 59"/>
                    <a:gd name="T20" fmla="*/ 2147483647 w 146"/>
                    <a:gd name="T21" fmla="*/ 2147483647 h 59"/>
                    <a:gd name="T22" fmla="*/ 0 w 146"/>
                    <a:gd name="T23" fmla="*/ 2147483647 h 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46"/>
                    <a:gd name="T37" fmla="*/ 0 h 59"/>
                    <a:gd name="T38" fmla="*/ 146 w 146"/>
                    <a:gd name="T39" fmla="*/ 59 h 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46" h="59">
                      <a:moveTo>
                        <a:pt x="0" y="51"/>
                      </a:moveTo>
                      <a:lnTo>
                        <a:pt x="4" y="59"/>
                      </a:lnTo>
                      <a:lnTo>
                        <a:pt x="146" y="8"/>
                      </a:lnTo>
                      <a:lnTo>
                        <a:pt x="142" y="0"/>
                      </a:lnTo>
                      <a:lnTo>
                        <a:pt x="4" y="47"/>
                      </a:lnTo>
                      <a:lnTo>
                        <a:pt x="8" y="51"/>
                      </a:lnTo>
                      <a:lnTo>
                        <a:pt x="4" y="47"/>
                      </a:lnTo>
                      <a:lnTo>
                        <a:pt x="0" y="51"/>
                      </a:lnTo>
                      <a:lnTo>
                        <a:pt x="0" y="55"/>
                      </a:lnTo>
                      <a:lnTo>
                        <a:pt x="4" y="59"/>
                      </a:lnTo>
                      <a:lnTo>
                        <a:pt x="0" y="51"/>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557" name="Freeform 191"/>
                <p:cNvSpPr>
                  <a:spLocks/>
                </p:cNvSpPr>
                <p:nvPr/>
              </p:nvSpPr>
              <p:spPr bwMode="auto">
                <a:xfrm>
                  <a:off x="1076325" y="2582863"/>
                  <a:ext cx="52388" cy="606425"/>
                </a:xfrm>
                <a:custGeom>
                  <a:avLst/>
                  <a:gdLst>
                    <a:gd name="T0" fmla="*/ 2147483647 w 33"/>
                    <a:gd name="T1" fmla="*/ 2147483647 h 382"/>
                    <a:gd name="T2" fmla="*/ 2147483647 w 33"/>
                    <a:gd name="T3" fmla="*/ 2147483647 h 382"/>
                    <a:gd name="T4" fmla="*/ 2147483647 w 33"/>
                    <a:gd name="T5" fmla="*/ 2147483647 h 382"/>
                    <a:gd name="T6" fmla="*/ 2147483647 w 33"/>
                    <a:gd name="T7" fmla="*/ 2147483647 h 382"/>
                    <a:gd name="T8" fmla="*/ 2147483647 w 33"/>
                    <a:gd name="T9" fmla="*/ 2147483647 h 382"/>
                    <a:gd name="T10" fmla="*/ 2147483647 w 33"/>
                    <a:gd name="T11" fmla="*/ 2147483647 h 382"/>
                    <a:gd name="T12" fmla="*/ 2147483647 w 33"/>
                    <a:gd name="T13" fmla="*/ 2147483647 h 382"/>
                    <a:gd name="T14" fmla="*/ 2147483647 w 33"/>
                    <a:gd name="T15" fmla="*/ 2147483647 h 382"/>
                    <a:gd name="T16" fmla="*/ 2147483647 w 33"/>
                    <a:gd name="T17" fmla="*/ 2147483647 h 382"/>
                    <a:gd name="T18" fmla="*/ 2147483647 w 33"/>
                    <a:gd name="T19" fmla="*/ 2147483647 h 382"/>
                    <a:gd name="T20" fmla="*/ 2147483647 w 33"/>
                    <a:gd name="T21" fmla="*/ 2147483647 h 382"/>
                    <a:gd name="T22" fmla="*/ 2147483647 w 33"/>
                    <a:gd name="T23" fmla="*/ 0 h 382"/>
                    <a:gd name="T24" fmla="*/ 2147483647 w 33"/>
                    <a:gd name="T25" fmla="*/ 0 h 382"/>
                    <a:gd name="T26" fmla="*/ 2147483647 w 33"/>
                    <a:gd name="T27" fmla="*/ 0 h 382"/>
                    <a:gd name="T28" fmla="*/ 2147483647 w 33"/>
                    <a:gd name="T29" fmla="*/ 2147483647 h 382"/>
                    <a:gd name="T30" fmla="*/ 2147483647 w 33"/>
                    <a:gd name="T31" fmla="*/ 2147483647 h 382"/>
                    <a:gd name="T32" fmla="*/ 0 w 33"/>
                    <a:gd name="T33" fmla="*/ 2147483647 h 382"/>
                    <a:gd name="T34" fmla="*/ 0 w 33"/>
                    <a:gd name="T35" fmla="*/ 2147483647 h 382"/>
                    <a:gd name="T36" fmla="*/ 0 w 33"/>
                    <a:gd name="T37" fmla="*/ 2147483647 h 382"/>
                    <a:gd name="T38" fmla="*/ 0 w 33"/>
                    <a:gd name="T39" fmla="*/ 2147483647 h 382"/>
                    <a:gd name="T40" fmla="*/ 0 w 33"/>
                    <a:gd name="T41" fmla="*/ 2147483647 h 382"/>
                    <a:gd name="T42" fmla="*/ 2147483647 w 33"/>
                    <a:gd name="T43" fmla="*/ 2147483647 h 382"/>
                    <a:gd name="T44" fmla="*/ 2147483647 w 33"/>
                    <a:gd name="T45" fmla="*/ 2147483647 h 382"/>
                    <a:gd name="T46" fmla="*/ 2147483647 w 33"/>
                    <a:gd name="T47" fmla="*/ 2147483647 h 382"/>
                    <a:gd name="T48" fmla="*/ 2147483647 w 33"/>
                    <a:gd name="T49" fmla="*/ 2147483647 h 38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3"/>
                    <a:gd name="T76" fmla="*/ 0 h 382"/>
                    <a:gd name="T77" fmla="*/ 33 w 33"/>
                    <a:gd name="T78" fmla="*/ 382 h 38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3" h="382">
                      <a:moveTo>
                        <a:pt x="16" y="382"/>
                      </a:moveTo>
                      <a:lnTo>
                        <a:pt x="16" y="382"/>
                      </a:lnTo>
                      <a:lnTo>
                        <a:pt x="21" y="378"/>
                      </a:lnTo>
                      <a:lnTo>
                        <a:pt x="25" y="374"/>
                      </a:lnTo>
                      <a:lnTo>
                        <a:pt x="29" y="370"/>
                      </a:lnTo>
                      <a:lnTo>
                        <a:pt x="33" y="366"/>
                      </a:lnTo>
                      <a:lnTo>
                        <a:pt x="33" y="16"/>
                      </a:lnTo>
                      <a:lnTo>
                        <a:pt x="29" y="12"/>
                      </a:lnTo>
                      <a:lnTo>
                        <a:pt x="25" y="8"/>
                      </a:lnTo>
                      <a:lnTo>
                        <a:pt x="21" y="4"/>
                      </a:lnTo>
                      <a:lnTo>
                        <a:pt x="16" y="0"/>
                      </a:lnTo>
                      <a:lnTo>
                        <a:pt x="8" y="4"/>
                      </a:lnTo>
                      <a:lnTo>
                        <a:pt x="4" y="8"/>
                      </a:lnTo>
                      <a:lnTo>
                        <a:pt x="0" y="12"/>
                      </a:lnTo>
                      <a:lnTo>
                        <a:pt x="0" y="16"/>
                      </a:lnTo>
                      <a:lnTo>
                        <a:pt x="0" y="366"/>
                      </a:lnTo>
                      <a:lnTo>
                        <a:pt x="0" y="370"/>
                      </a:lnTo>
                      <a:lnTo>
                        <a:pt x="4" y="374"/>
                      </a:lnTo>
                      <a:lnTo>
                        <a:pt x="8" y="378"/>
                      </a:lnTo>
                      <a:lnTo>
                        <a:pt x="16" y="382"/>
                      </a:lnTo>
                      <a:close/>
                    </a:path>
                  </a:pathLst>
                </a:custGeom>
                <a:solidFill>
                  <a:srgbClr val="666666"/>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558" name="Freeform 192"/>
                <p:cNvSpPr>
                  <a:spLocks/>
                </p:cNvSpPr>
                <p:nvPr/>
              </p:nvSpPr>
              <p:spPr bwMode="auto">
                <a:xfrm>
                  <a:off x="1076325" y="2582863"/>
                  <a:ext cx="52388" cy="606425"/>
                </a:xfrm>
                <a:custGeom>
                  <a:avLst/>
                  <a:gdLst>
                    <a:gd name="T0" fmla="*/ 2147483647 w 33"/>
                    <a:gd name="T1" fmla="*/ 2147483647 h 382"/>
                    <a:gd name="T2" fmla="*/ 2147483647 w 33"/>
                    <a:gd name="T3" fmla="*/ 2147483647 h 382"/>
                    <a:gd name="T4" fmla="*/ 2147483647 w 33"/>
                    <a:gd name="T5" fmla="*/ 2147483647 h 382"/>
                    <a:gd name="T6" fmla="*/ 2147483647 w 33"/>
                    <a:gd name="T7" fmla="*/ 2147483647 h 382"/>
                    <a:gd name="T8" fmla="*/ 2147483647 w 33"/>
                    <a:gd name="T9" fmla="*/ 2147483647 h 382"/>
                    <a:gd name="T10" fmla="*/ 2147483647 w 33"/>
                    <a:gd name="T11" fmla="*/ 2147483647 h 382"/>
                    <a:gd name="T12" fmla="*/ 2147483647 w 33"/>
                    <a:gd name="T13" fmla="*/ 2147483647 h 382"/>
                    <a:gd name="T14" fmla="*/ 2147483647 w 33"/>
                    <a:gd name="T15" fmla="*/ 2147483647 h 382"/>
                    <a:gd name="T16" fmla="*/ 2147483647 w 33"/>
                    <a:gd name="T17" fmla="*/ 2147483647 h 382"/>
                    <a:gd name="T18" fmla="*/ 2147483647 w 33"/>
                    <a:gd name="T19" fmla="*/ 2147483647 h 382"/>
                    <a:gd name="T20" fmla="*/ 2147483647 w 33"/>
                    <a:gd name="T21" fmla="*/ 2147483647 h 382"/>
                    <a:gd name="T22" fmla="*/ 2147483647 w 33"/>
                    <a:gd name="T23" fmla="*/ 0 h 382"/>
                    <a:gd name="T24" fmla="*/ 2147483647 w 33"/>
                    <a:gd name="T25" fmla="*/ 0 h 382"/>
                    <a:gd name="T26" fmla="*/ 2147483647 w 33"/>
                    <a:gd name="T27" fmla="*/ 0 h 382"/>
                    <a:gd name="T28" fmla="*/ 2147483647 w 33"/>
                    <a:gd name="T29" fmla="*/ 2147483647 h 382"/>
                    <a:gd name="T30" fmla="*/ 2147483647 w 33"/>
                    <a:gd name="T31" fmla="*/ 2147483647 h 382"/>
                    <a:gd name="T32" fmla="*/ 0 w 33"/>
                    <a:gd name="T33" fmla="*/ 2147483647 h 382"/>
                    <a:gd name="T34" fmla="*/ 0 w 33"/>
                    <a:gd name="T35" fmla="*/ 2147483647 h 382"/>
                    <a:gd name="T36" fmla="*/ 0 w 33"/>
                    <a:gd name="T37" fmla="*/ 2147483647 h 382"/>
                    <a:gd name="T38" fmla="*/ 0 w 33"/>
                    <a:gd name="T39" fmla="*/ 2147483647 h 382"/>
                    <a:gd name="T40" fmla="*/ 0 w 33"/>
                    <a:gd name="T41" fmla="*/ 2147483647 h 382"/>
                    <a:gd name="T42" fmla="*/ 2147483647 w 33"/>
                    <a:gd name="T43" fmla="*/ 2147483647 h 382"/>
                    <a:gd name="T44" fmla="*/ 2147483647 w 33"/>
                    <a:gd name="T45" fmla="*/ 2147483647 h 382"/>
                    <a:gd name="T46" fmla="*/ 2147483647 w 33"/>
                    <a:gd name="T47" fmla="*/ 2147483647 h 382"/>
                    <a:gd name="T48" fmla="*/ 2147483647 w 33"/>
                    <a:gd name="T49" fmla="*/ 2147483647 h 38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3"/>
                    <a:gd name="T76" fmla="*/ 0 h 382"/>
                    <a:gd name="T77" fmla="*/ 33 w 33"/>
                    <a:gd name="T78" fmla="*/ 382 h 38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3" h="382">
                      <a:moveTo>
                        <a:pt x="16" y="382"/>
                      </a:moveTo>
                      <a:lnTo>
                        <a:pt x="16" y="382"/>
                      </a:lnTo>
                      <a:lnTo>
                        <a:pt x="21" y="378"/>
                      </a:lnTo>
                      <a:lnTo>
                        <a:pt x="25" y="374"/>
                      </a:lnTo>
                      <a:lnTo>
                        <a:pt x="29" y="370"/>
                      </a:lnTo>
                      <a:lnTo>
                        <a:pt x="33" y="366"/>
                      </a:lnTo>
                      <a:lnTo>
                        <a:pt x="33" y="16"/>
                      </a:lnTo>
                      <a:lnTo>
                        <a:pt x="29" y="12"/>
                      </a:lnTo>
                      <a:lnTo>
                        <a:pt x="25" y="8"/>
                      </a:lnTo>
                      <a:lnTo>
                        <a:pt x="21" y="4"/>
                      </a:lnTo>
                      <a:lnTo>
                        <a:pt x="16" y="0"/>
                      </a:lnTo>
                      <a:lnTo>
                        <a:pt x="8" y="4"/>
                      </a:lnTo>
                      <a:lnTo>
                        <a:pt x="4" y="8"/>
                      </a:lnTo>
                      <a:lnTo>
                        <a:pt x="0" y="12"/>
                      </a:lnTo>
                      <a:lnTo>
                        <a:pt x="0" y="16"/>
                      </a:lnTo>
                      <a:lnTo>
                        <a:pt x="0" y="366"/>
                      </a:lnTo>
                      <a:lnTo>
                        <a:pt x="0" y="370"/>
                      </a:lnTo>
                      <a:lnTo>
                        <a:pt x="4" y="374"/>
                      </a:lnTo>
                      <a:lnTo>
                        <a:pt x="8" y="378"/>
                      </a:lnTo>
                      <a:lnTo>
                        <a:pt x="16" y="382"/>
                      </a:lnTo>
                    </a:path>
                  </a:pathLst>
                </a:custGeom>
                <a:noFill/>
                <a:ln w="0">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56559" name="Line 193"/>
                <p:cNvSpPr>
                  <a:spLocks noChangeShapeType="1"/>
                </p:cNvSpPr>
                <p:nvPr/>
              </p:nvSpPr>
              <p:spPr bwMode="auto">
                <a:xfrm>
                  <a:off x="1076325" y="2708275"/>
                  <a:ext cx="52388" cy="1588"/>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6560" name="Line 194"/>
                <p:cNvSpPr>
                  <a:spLocks noChangeShapeType="1"/>
                </p:cNvSpPr>
                <p:nvPr/>
              </p:nvSpPr>
              <p:spPr bwMode="auto">
                <a:xfrm flipV="1">
                  <a:off x="1076325" y="2944813"/>
                  <a:ext cx="52388" cy="635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6561" name="Line 195"/>
                <p:cNvSpPr>
                  <a:spLocks noChangeShapeType="1"/>
                </p:cNvSpPr>
                <p:nvPr/>
              </p:nvSpPr>
              <p:spPr bwMode="auto">
                <a:xfrm flipV="1">
                  <a:off x="1154113" y="3114675"/>
                  <a:ext cx="212725" cy="61913"/>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6562" name="Freeform 196"/>
                <p:cNvSpPr>
                  <a:spLocks/>
                </p:cNvSpPr>
                <p:nvPr/>
              </p:nvSpPr>
              <p:spPr bwMode="auto">
                <a:xfrm>
                  <a:off x="1147763" y="3133725"/>
                  <a:ext cx="206375" cy="93663"/>
                </a:xfrm>
                <a:custGeom>
                  <a:avLst/>
                  <a:gdLst>
                    <a:gd name="T0" fmla="*/ 0 w 130"/>
                    <a:gd name="T1" fmla="*/ 2147483647 h 59"/>
                    <a:gd name="T2" fmla="*/ 0 w 130"/>
                    <a:gd name="T3" fmla="*/ 2147483647 h 59"/>
                    <a:gd name="T4" fmla="*/ 2147483647 w 130"/>
                    <a:gd name="T5" fmla="*/ 2147483647 h 59"/>
                    <a:gd name="T6" fmla="*/ 2147483647 w 130"/>
                    <a:gd name="T7" fmla="*/ 0 h 59"/>
                    <a:gd name="T8" fmla="*/ 0 w 130"/>
                    <a:gd name="T9" fmla="*/ 2147483647 h 59"/>
                    <a:gd name="T10" fmla="*/ 0 w 130"/>
                    <a:gd name="T11" fmla="*/ 2147483647 h 59"/>
                    <a:gd name="T12" fmla="*/ 0 60000 65536"/>
                    <a:gd name="T13" fmla="*/ 0 60000 65536"/>
                    <a:gd name="T14" fmla="*/ 0 60000 65536"/>
                    <a:gd name="T15" fmla="*/ 0 60000 65536"/>
                    <a:gd name="T16" fmla="*/ 0 60000 65536"/>
                    <a:gd name="T17" fmla="*/ 0 60000 65536"/>
                    <a:gd name="T18" fmla="*/ 0 w 130"/>
                    <a:gd name="T19" fmla="*/ 0 h 59"/>
                    <a:gd name="T20" fmla="*/ 130 w 130"/>
                    <a:gd name="T21" fmla="*/ 59 h 59"/>
                  </a:gdLst>
                  <a:ahLst/>
                  <a:cxnLst>
                    <a:cxn ang="T12">
                      <a:pos x="T0" y="T1"/>
                    </a:cxn>
                    <a:cxn ang="T13">
                      <a:pos x="T2" y="T3"/>
                    </a:cxn>
                    <a:cxn ang="T14">
                      <a:pos x="T4" y="T5"/>
                    </a:cxn>
                    <a:cxn ang="T15">
                      <a:pos x="T6" y="T7"/>
                    </a:cxn>
                    <a:cxn ang="T16">
                      <a:pos x="T8" y="T9"/>
                    </a:cxn>
                    <a:cxn ang="T17">
                      <a:pos x="T10" y="T11"/>
                    </a:cxn>
                  </a:cxnLst>
                  <a:rect l="T18" t="T19" r="T20" b="T21"/>
                  <a:pathLst>
                    <a:path w="130" h="59">
                      <a:moveTo>
                        <a:pt x="0" y="43"/>
                      </a:moveTo>
                      <a:lnTo>
                        <a:pt x="0" y="59"/>
                      </a:lnTo>
                      <a:lnTo>
                        <a:pt x="130" y="7"/>
                      </a:lnTo>
                      <a:lnTo>
                        <a:pt x="130" y="0"/>
                      </a:lnTo>
                      <a:lnTo>
                        <a:pt x="0" y="43"/>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563" name="Freeform 197"/>
                <p:cNvSpPr>
                  <a:spLocks/>
                </p:cNvSpPr>
                <p:nvPr/>
              </p:nvSpPr>
              <p:spPr bwMode="auto">
                <a:xfrm>
                  <a:off x="1141413" y="3201988"/>
                  <a:ext cx="19050" cy="30163"/>
                </a:xfrm>
                <a:custGeom>
                  <a:avLst/>
                  <a:gdLst>
                    <a:gd name="T0" fmla="*/ 2147483647 w 12"/>
                    <a:gd name="T1" fmla="*/ 2147483647 h 19"/>
                    <a:gd name="T2" fmla="*/ 2147483647 w 12"/>
                    <a:gd name="T3" fmla="*/ 2147483647 h 19"/>
                    <a:gd name="T4" fmla="*/ 2147483647 w 12"/>
                    <a:gd name="T5" fmla="*/ 0 h 19"/>
                    <a:gd name="T6" fmla="*/ 0 w 12"/>
                    <a:gd name="T7" fmla="*/ 0 h 19"/>
                    <a:gd name="T8" fmla="*/ 0 w 12"/>
                    <a:gd name="T9" fmla="*/ 2147483647 h 19"/>
                    <a:gd name="T10" fmla="*/ 2147483647 w 12"/>
                    <a:gd name="T11" fmla="*/ 2147483647 h 19"/>
                    <a:gd name="T12" fmla="*/ 0 w 12"/>
                    <a:gd name="T13" fmla="*/ 2147483647 h 19"/>
                    <a:gd name="T14" fmla="*/ 2147483647 w 12"/>
                    <a:gd name="T15" fmla="*/ 2147483647 h 19"/>
                    <a:gd name="T16" fmla="*/ 2147483647 w 12"/>
                    <a:gd name="T17" fmla="*/ 2147483647 h 19"/>
                    <a:gd name="T18" fmla="*/ 2147483647 w 12"/>
                    <a:gd name="T19" fmla="*/ 2147483647 h 19"/>
                    <a:gd name="T20" fmla="*/ 2147483647 w 12"/>
                    <a:gd name="T21" fmla="*/ 2147483647 h 19"/>
                    <a:gd name="T22" fmla="*/ 2147483647 w 12"/>
                    <a:gd name="T23" fmla="*/ 2147483647 h 1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19"/>
                    <a:gd name="T38" fmla="*/ 12 w 12"/>
                    <a:gd name="T39" fmla="*/ 19 h 1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19">
                      <a:moveTo>
                        <a:pt x="4" y="8"/>
                      </a:moveTo>
                      <a:lnTo>
                        <a:pt x="12" y="16"/>
                      </a:lnTo>
                      <a:lnTo>
                        <a:pt x="12" y="0"/>
                      </a:lnTo>
                      <a:lnTo>
                        <a:pt x="0" y="0"/>
                      </a:lnTo>
                      <a:lnTo>
                        <a:pt x="0" y="16"/>
                      </a:lnTo>
                      <a:lnTo>
                        <a:pt x="8" y="19"/>
                      </a:lnTo>
                      <a:lnTo>
                        <a:pt x="0" y="16"/>
                      </a:lnTo>
                      <a:lnTo>
                        <a:pt x="4" y="16"/>
                      </a:lnTo>
                      <a:lnTo>
                        <a:pt x="4" y="19"/>
                      </a:lnTo>
                      <a:lnTo>
                        <a:pt x="8" y="16"/>
                      </a:lnTo>
                      <a:lnTo>
                        <a:pt x="12" y="16"/>
                      </a:lnTo>
                      <a:lnTo>
                        <a:pt x="4" y="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564" name="Freeform 198"/>
                <p:cNvSpPr>
                  <a:spLocks/>
                </p:cNvSpPr>
                <p:nvPr/>
              </p:nvSpPr>
              <p:spPr bwMode="auto">
                <a:xfrm>
                  <a:off x="1147763" y="3138488"/>
                  <a:ext cx="212725" cy="93663"/>
                </a:xfrm>
                <a:custGeom>
                  <a:avLst/>
                  <a:gdLst>
                    <a:gd name="T0" fmla="*/ 2147483647 w 134"/>
                    <a:gd name="T1" fmla="*/ 2147483647 h 59"/>
                    <a:gd name="T2" fmla="*/ 2147483647 w 134"/>
                    <a:gd name="T3" fmla="*/ 0 h 59"/>
                    <a:gd name="T4" fmla="*/ 0 w 134"/>
                    <a:gd name="T5" fmla="*/ 2147483647 h 59"/>
                    <a:gd name="T6" fmla="*/ 2147483647 w 134"/>
                    <a:gd name="T7" fmla="*/ 2147483647 h 59"/>
                    <a:gd name="T8" fmla="*/ 2147483647 w 134"/>
                    <a:gd name="T9" fmla="*/ 2147483647 h 59"/>
                    <a:gd name="T10" fmla="*/ 2147483647 w 134"/>
                    <a:gd name="T11" fmla="*/ 2147483647 h 59"/>
                    <a:gd name="T12" fmla="*/ 2147483647 w 134"/>
                    <a:gd name="T13" fmla="*/ 2147483647 h 59"/>
                    <a:gd name="T14" fmla="*/ 2147483647 w 134"/>
                    <a:gd name="T15" fmla="*/ 2147483647 h 59"/>
                    <a:gd name="T16" fmla="*/ 2147483647 w 134"/>
                    <a:gd name="T17" fmla="*/ 0 h 59"/>
                    <a:gd name="T18" fmla="*/ 2147483647 w 134"/>
                    <a:gd name="T19" fmla="*/ 0 h 59"/>
                    <a:gd name="T20" fmla="*/ 2147483647 w 134"/>
                    <a:gd name="T21" fmla="*/ 0 h 59"/>
                    <a:gd name="T22" fmla="*/ 2147483647 w 134"/>
                    <a:gd name="T23" fmla="*/ 2147483647 h 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34"/>
                    <a:gd name="T37" fmla="*/ 0 h 59"/>
                    <a:gd name="T38" fmla="*/ 134 w 134"/>
                    <a:gd name="T39" fmla="*/ 59 h 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34" h="59">
                      <a:moveTo>
                        <a:pt x="126" y="4"/>
                      </a:moveTo>
                      <a:lnTo>
                        <a:pt x="130" y="0"/>
                      </a:lnTo>
                      <a:lnTo>
                        <a:pt x="0" y="48"/>
                      </a:lnTo>
                      <a:lnTo>
                        <a:pt x="4" y="59"/>
                      </a:lnTo>
                      <a:lnTo>
                        <a:pt x="134" y="8"/>
                      </a:lnTo>
                      <a:lnTo>
                        <a:pt x="134" y="4"/>
                      </a:lnTo>
                      <a:lnTo>
                        <a:pt x="134" y="8"/>
                      </a:lnTo>
                      <a:lnTo>
                        <a:pt x="134" y="4"/>
                      </a:lnTo>
                      <a:lnTo>
                        <a:pt x="134" y="0"/>
                      </a:lnTo>
                      <a:lnTo>
                        <a:pt x="130" y="0"/>
                      </a:lnTo>
                      <a:lnTo>
                        <a:pt x="126" y="4"/>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565" name="Freeform 199"/>
                <p:cNvSpPr>
                  <a:spLocks/>
                </p:cNvSpPr>
                <p:nvPr/>
              </p:nvSpPr>
              <p:spPr bwMode="auto">
                <a:xfrm>
                  <a:off x="1347788" y="3127375"/>
                  <a:ext cx="12700" cy="17463"/>
                </a:xfrm>
                <a:custGeom>
                  <a:avLst/>
                  <a:gdLst>
                    <a:gd name="T0" fmla="*/ 2147483647 w 8"/>
                    <a:gd name="T1" fmla="*/ 2147483647 h 11"/>
                    <a:gd name="T2" fmla="*/ 0 w 8"/>
                    <a:gd name="T3" fmla="*/ 2147483647 h 11"/>
                    <a:gd name="T4" fmla="*/ 0 w 8"/>
                    <a:gd name="T5" fmla="*/ 2147483647 h 11"/>
                    <a:gd name="T6" fmla="*/ 2147483647 w 8"/>
                    <a:gd name="T7" fmla="*/ 2147483647 h 11"/>
                    <a:gd name="T8" fmla="*/ 2147483647 w 8"/>
                    <a:gd name="T9" fmla="*/ 2147483647 h 11"/>
                    <a:gd name="T10" fmla="*/ 2147483647 w 8"/>
                    <a:gd name="T11" fmla="*/ 0 h 11"/>
                    <a:gd name="T12" fmla="*/ 2147483647 w 8"/>
                    <a:gd name="T13" fmla="*/ 2147483647 h 11"/>
                    <a:gd name="T14" fmla="*/ 2147483647 w 8"/>
                    <a:gd name="T15" fmla="*/ 2147483647 h 11"/>
                    <a:gd name="T16" fmla="*/ 2147483647 w 8"/>
                    <a:gd name="T17" fmla="*/ 0 h 11"/>
                    <a:gd name="T18" fmla="*/ 0 w 8"/>
                    <a:gd name="T19" fmla="*/ 2147483647 h 11"/>
                    <a:gd name="T20" fmla="*/ 0 w 8"/>
                    <a:gd name="T21" fmla="*/ 2147483647 h 11"/>
                    <a:gd name="T22" fmla="*/ 2147483647 w 8"/>
                    <a:gd name="T23" fmla="*/ 2147483647 h 1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11"/>
                    <a:gd name="T38" fmla="*/ 8 w 8"/>
                    <a:gd name="T39" fmla="*/ 11 h 1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11">
                      <a:moveTo>
                        <a:pt x="8" y="11"/>
                      </a:moveTo>
                      <a:lnTo>
                        <a:pt x="0" y="4"/>
                      </a:lnTo>
                      <a:lnTo>
                        <a:pt x="0" y="11"/>
                      </a:lnTo>
                      <a:lnTo>
                        <a:pt x="8" y="11"/>
                      </a:lnTo>
                      <a:lnTo>
                        <a:pt x="8" y="4"/>
                      </a:lnTo>
                      <a:lnTo>
                        <a:pt x="4" y="0"/>
                      </a:lnTo>
                      <a:lnTo>
                        <a:pt x="8" y="4"/>
                      </a:lnTo>
                      <a:lnTo>
                        <a:pt x="4" y="0"/>
                      </a:lnTo>
                      <a:lnTo>
                        <a:pt x="0" y="4"/>
                      </a:lnTo>
                      <a:lnTo>
                        <a:pt x="8" y="11"/>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566" name="Freeform 200"/>
                <p:cNvSpPr>
                  <a:spLocks/>
                </p:cNvSpPr>
                <p:nvPr/>
              </p:nvSpPr>
              <p:spPr bwMode="auto">
                <a:xfrm>
                  <a:off x="1141413" y="3127375"/>
                  <a:ext cx="219075" cy="80963"/>
                </a:xfrm>
                <a:custGeom>
                  <a:avLst/>
                  <a:gdLst>
                    <a:gd name="T0" fmla="*/ 2147483647 w 138"/>
                    <a:gd name="T1" fmla="*/ 2147483647 h 51"/>
                    <a:gd name="T2" fmla="*/ 2147483647 w 138"/>
                    <a:gd name="T3" fmla="*/ 2147483647 h 51"/>
                    <a:gd name="T4" fmla="*/ 2147483647 w 138"/>
                    <a:gd name="T5" fmla="*/ 2147483647 h 51"/>
                    <a:gd name="T6" fmla="*/ 2147483647 w 138"/>
                    <a:gd name="T7" fmla="*/ 0 h 51"/>
                    <a:gd name="T8" fmla="*/ 2147483647 w 138"/>
                    <a:gd name="T9" fmla="*/ 2147483647 h 51"/>
                    <a:gd name="T10" fmla="*/ 0 w 138"/>
                    <a:gd name="T11" fmla="*/ 2147483647 h 51"/>
                    <a:gd name="T12" fmla="*/ 2147483647 w 138"/>
                    <a:gd name="T13" fmla="*/ 2147483647 h 51"/>
                    <a:gd name="T14" fmla="*/ 0 w 138"/>
                    <a:gd name="T15" fmla="*/ 2147483647 h 51"/>
                    <a:gd name="T16" fmla="*/ 0 w 138"/>
                    <a:gd name="T17" fmla="*/ 2147483647 h 51"/>
                    <a:gd name="T18" fmla="*/ 2147483647 w 138"/>
                    <a:gd name="T19" fmla="*/ 2147483647 h 51"/>
                    <a:gd name="T20" fmla="*/ 2147483647 w 138"/>
                    <a:gd name="T21" fmla="*/ 2147483647 h 51"/>
                    <a:gd name="T22" fmla="*/ 2147483647 w 138"/>
                    <a:gd name="T23" fmla="*/ 2147483647 h 5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38"/>
                    <a:gd name="T37" fmla="*/ 0 h 51"/>
                    <a:gd name="T38" fmla="*/ 138 w 138"/>
                    <a:gd name="T39" fmla="*/ 51 h 5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38" h="51">
                      <a:moveTo>
                        <a:pt x="12" y="47"/>
                      </a:moveTo>
                      <a:lnTo>
                        <a:pt x="8" y="51"/>
                      </a:lnTo>
                      <a:lnTo>
                        <a:pt x="138" y="11"/>
                      </a:lnTo>
                      <a:lnTo>
                        <a:pt x="134" y="0"/>
                      </a:lnTo>
                      <a:lnTo>
                        <a:pt x="4" y="43"/>
                      </a:lnTo>
                      <a:lnTo>
                        <a:pt x="0" y="47"/>
                      </a:lnTo>
                      <a:lnTo>
                        <a:pt x="4" y="43"/>
                      </a:lnTo>
                      <a:lnTo>
                        <a:pt x="0" y="47"/>
                      </a:lnTo>
                      <a:lnTo>
                        <a:pt x="4" y="51"/>
                      </a:lnTo>
                      <a:lnTo>
                        <a:pt x="8" y="51"/>
                      </a:lnTo>
                      <a:lnTo>
                        <a:pt x="12" y="47"/>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567" name="Freeform 201"/>
                <p:cNvSpPr>
                  <a:spLocks/>
                </p:cNvSpPr>
                <p:nvPr/>
              </p:nvSpPr>
              <p:spPr bwMode="auto">
                <a:xfrm>
                  <a:off x="1006475" y="3189288"/>
                  <a:ext cx="50800" cy="38100"/>
                </a:xfrm>
                <a:custGeom>
                  <a:avLst/>
                  <a:gdLst>
                    <a:gd name="T0" fmla="*/ 0 w 32"/>
                    <a:gd name="T1" fmla="*/ 2147483647 h 24"/>
                    <a:gd name="T2" fmla="*/ 2147483647 w 32"/>
                    <a:gd name="T3" fmla="*/ 2147483647 h 24"/>
                    <a:gd name="T4" fmla="*/ 2147483647 w 32"/>
                    <a:gd name="T5" fmla="*/ 2147483647 h 24"/>
                    <a:gd name="T6" fmla="*/ 2147483647 w 32"/>
                    <a:gd name="T7" fmla="*/ 2147483647 h 24"/>
                    <a:gd name="T8" fmla="*/ 2147483647 w 32"/>
                    <a:gd name="T9" fmla="*/ 2147483647 h 24"/>
                    <a:gd name="T10" fmla="*/ 2147483647 w 32"/>
                    <a:gd name="T11" fmla="*/ 2147483647 h 24"/>
                    <a:gd name="T12" fmla="*/ 2147483647 w 32"/>
                    <a:gd name="T13" fmla="*/ 2147483647 h 24"/>
                    <a:gd name="T14" fmla="*/ 2147483647 w 32"/>
                    <a:gd name="T15" fmla="*/ 2147483647 h 24"/>
                    <a:gd name="T16" fmla="*/ 2147483647 w 32"/>
                    <a:gd name="T17" fmla="*/ 2147483647 h 24"/>
                    <a:gd name="T18" fmla="*/ 2147483647 w 32"/>
                    <a:gd name="T19" fmla="*/ 2147483647 h 24"/>
                    <a:gd name="T20" fmla="*/ 2147483647 w 32"/>
                    <a:gd name="T21" fmla="*/ 2147483647 h 24"/>
                    <a:gd name="T22" fmla="*/ 2147483647 w 32"/>
                    <a:gd name="T23" fmla="*/ 2147483647 h 24"/>
                    <a:gd name="T24" fmla="*/ 2147483647 w 32"/>
                    <a:gd name="T25" fmla="*/ 2147483647 h 24"/>
                    <a:gd name="T26" fmla="*/ 2147483647 w 32"/>
                    <a:gd name="T27" fmla="*/ 2147483647 h 24"/>
                    <a:gd name="T28" fmla="*/ 2147483647 w 32"/>
                    <a:gd name="T29" fmla="*/ 2147483647 h 24"/>
                    <a:gd name="T30" fmla="*/ 2147483647 w 32"/>
                    <a:gd name="T31" fmla="*/ 2147483647 h 24"/>
                    <a:gd name="T32" fmla="*/ 2147483647 w 32"/>
                    <a:gd name="T33" fmla="*/ 0 h 24"/>
                    <a:gd name="T34" fmla="*/ 2147483647 w 32"/>
                    <a:gd name="T35" fmla="*/ 0 h 24"/>
                    <a:gd name="T36" fmla="*/ 0 w 32"/>
                    <a:gd name="T37" fmla="*/ 2147483647 h 2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2"/>
                    <a:gd name="T58" fmla="*/ 0 h 24"/>
                    <a:gd name="T59" fmla="*/ 32 w 32"/>
                    <a:gd name="T60" fmla="*/ 24 h 2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2" h="24">
                      <a:moveTo>
                        <a:pt x="0" y="8"/>
                      </a:moveTo>
                      <a:lnTo>
                        <a:pt x="4" y="8"/>
                      </a:lnTo>
                      <a:lnTo>
                        <a:pt x="4" y="12"/>
                      </a:lnTo>
                      <a:lnTo>
                        <a:pt x="8" y="16"/>
                      </a:lnTo>
                      <a:lnTo>
                        <a:pt x="12" y="16"/>
                      </a:lnTo>
                      <a:lnTo>
                        <a:pt x="20" y="20"/>
                      </a:lnTo>
                      <a:lnTo>
                        <a:pt x="28" y="24"/>
                      </a:lnTo>
                      <a:lnTo>
                        <a:pt x="32" y="16"/>
                      </a:lnTo>
                      <a:lnTo>
                        <a:pt x="24" y="12"/>
                      </a:lnTo>
                      <a:lnTo>
                        <a:pt x="16" y="8"/>
                      </a:lnTo>
                      <a:lnTo>
                        <a:pt x="12" y="8"/>
                      </a:lnTo>
                      <a:lnTo>
                        <a:pt x="12" y="4"/>
                      </a:lnTo>
                      <a:lnTo>
                        <a:pt x="8" y="4"/>
                      </a:lnTo>
                      <a:lnTo>
                        <a:pt x="8" y="0"/>
                      </a:lnTo>
                      <a:lnTo>
                        <a:pt x="4" y="0"/>
                      </a:lnTo>
                      <a:lnTo>
                        <a:pt x="0" y="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568" name="Freeform 202"/>
                <p:cNvSpPr>
                  <a:spLocks/>
                </p:cNvSpPr>
                <p:nvPr/>
              </p:nvSpPr>
              <p:spPr bwMode="auto">
                <a:xfrm>
                  <a:off x="1089025" y="2601913"/>
                  <a:ext cx="26988" cy="25400"/>
                </a:xfrm>
                <a:custGeom>
                  <a:avLst/>
                  <a:gdLst>
                    <a:gd name="T0" fmla="*/ 2147483647 w 17"/>
                    <a:gd name="T1" fmla="*/ 0 h 16"/>
                    <a:gd name="T2" fmla="*/ 2147483647 w 17"/>
                    <a:gd name="T3" fmla="*/ 0 h 16"/>
                    <a:gd name="T4" fmla="*/ 0 w 17"/>
                    <a:gd name="T5" fmla="*/ 0 h 16"/>
                    <a:gd name="T6" fmla="*/ 0 w 17"/>
                    <a:gd name="T7" fmla="*/ 2147483647 h 16"/>
                    <a:gd name="T8" fmla="*/ 0 w 17"/>
                    <a:gd name="T9" fmla="*/ 2147483647 h 16"/>
                    <a:gd name="T10" fmla="*/ 0 w 17"/>
                    <a:gd name="T11" fmla="*/ 2147483647 h 16"/>
                    <a:gd name="T12" fmla="*/ 0 w 17"/>
                    <a:gd name="T13" fmla="*/ 2147483647 h 16"/>
                    <a:gd name="T14" fmla="*/ 2147483647 w 17"/>
                    <a:gd name="T15" fmla="*/ 2147483647 h 16"/>
                    <a:gd name="T16" fmla="*/ 2147483647 w 17"/>
                    <a:gd name="T17" fmla="*/ 2147483647 h 16"/>
                    <a:gd name="T18" fmla="*/ 2147483647 w 17"/>
                    <a:gd name="T19" fmla="*/ 2147483647 h 16"/>
                    <a:gd name="T20" fmla="*/ 2147483647 w 17"/>
                    <a:gd name="T21" fmla="*/ 2147483647 h 16"/>
                    <a:gd name="T22" fmla="*/ 2147483647 w 17"/>
                    <a:gd name="T23" fmla="*/ 2147483647 h 16"/>
                    <a:gd name="T24" fmla="*/ 2147483647 w 17"/>
                    <a:gd name="T25" fmla="*/ 2147483647 h 16"/>
                    <a:gd name="T26" fmla="*/ 2147483647 w 17"/>
                    <a:gd name="T27" fmla="*/ 2147483647 h 16"/>
                    <a:gd name="T28" fmla="*/ 2147483647 w 17"/>
                    <a:gd name="T29" fmla="*/ 0 h 16"/>
                    <a:gd name="T30" fmla="*/ 2147483647 w 17"/>
                    <a:gd name="T31" fmla="*/ 0 h 16"/>
                    <a:gd name="T32" fmla="*/ 2147483647 w 17"/>
                    <a:gd name="T33" fmla="*/ 0 h 16"/>
                    <a:gd name="T34" fmla="*/ 2147483647 w 17"/>
                    <a:gd name="T35" fmla="*/ 0 h 1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7"/>
                    <a:gd name="T55" fmla="*/ 0 h 16"/>
                    <a:gd name="T56" fmla="*/ 17 w 17"/>
                    <a:gd name="T57" fmla="*/ 16 h 1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7" h="16">
                      <a:moveTo>
                        <a:pt x="8" y="0"/>
                      </a:moveTo>
                      <a:lnTo>
                        <a:pt x="4" y="0"/>
                      </a:lnTo>
                      <a:lnTo>
                        <a:pt x="0" y="0"/>
                      </a:lnTo>
                      <a:lnTo>
                        <a:pt x="0" y="4"/>
                      </a:lnTo>
                      <a:lnTo>
                        <a:pt x="0" y="8"/>
                      </a:lnTo>
                      <a:lnTo>
                        <a:pt x="0" y="12"/>
                      </a:lnTo>
                      <a:lnTo>
                        <a:pt x="4" y="16"/>
                      </a:lnTo>
                      <a:lnTo>
                        <a:pt x="8" y="16"/>
                      </a:lnTo>
                      <a:lnTo>
                        <a:pt x="13" y="16"/>
                      </a:lnTo>
                      <a:lnTo>
                        <a:pt x="13" y="12"/>
                      </a:lnTo>
                      <a:lnTo>
                        <a:pt x="17" y="12"/>
                      </a:lnTo>
                      <a:lnTo>
                        <a:pt x="17" y="8"/>
                      </a:lnTo>
                      <a:lnTo>
                        <a:pt x="17" y="4"/>
                      </a:lnTo>
                      <a:lnTo>
                        <a:pt x="13" y="0"/>
                      </a:lnTo>
                      <a:lnTo>
                        <a:pt x="8" y="0"/>
                      </a:lnTo>
                      <a:close/>
                    </a:path>
                  </a:pathLst>
                </a:custGeom>
                <a:solidFill>
                  <a:srgbClr val="4C4C4C"/>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569" name="Freeform 203"/>
                <p:cNvSpPr>
                  <a:spLocks/>
                </p:cNvSpPr>
                <p:nvPr/>
              </p:nvSpPr>
              <p:spPr bwMode="auto">
                <a:xfrm>
                  <a:off x="1089025" y="2601913"/>
                  <a:ext cx="26988" cy="25400"/>
                </a:xfrm>
                <a:custGeom>
                  <a:avLst/>
                  <a:gdLst>
                    <a:gd name="T0" fmla="*/ 2147483647 w 17"/>
                    <a:gd name="T1" fmla="*/ 0 h 16"/>
                    <a:gd name="T2" fmla="*/ 2147483647 w 17"/>
                    <a:gd name="T3" fmla="*/ 0 h 16"/>
                    <a:gd name="T4" fmla="*/ 2147483647 w 17"/>
                    <a:gd name="T5" fmla="*/ 0 h 16"/>
                    <a:gd name="T6" fmla="*/ 0 w 17"/>
                    <a:gd name="T7" fmla="*/ 0 h 16"/>
                    <a:gd name="T8" fmla="*/ 0 w 17"/>
                    <a:gd name="T9" fmla="*/ 2147483647 h 16"/>
                    <a:gd name="T10" fmla="*/ 0 w 17"/>
                    <a:gd name="T11" fmla="*/ 2147483647 h 16"/>
                    <a:gd name="T12" fmla="*/ 0 w 17"/>
                    <a:gd name="T13" fmla="*/ 2147483647 h 16"/>
                    <a:gd name="T14" fmla="*/ 0 w 17"/>
                    <a:gd name="T15" fmla="*/ 2147483647 h 16"/>
                    <a:gd name="T16" fmla="*/ 0 w 17"/>
                    <a:gd name="T17" fmla="*/ 2147483647 h 16"/>
                    <a:gd name="T18" fmla="*/ 2147483647 w 17"/>
                    <a:gd name="T19" fmla="*/ 2147483647 h 16"/>
                    <a:gd name="T20" fmla="*/ 2147483647 w 17"/>
                    <a:gd name="T21" fmla="*/ 2147483647 h 16"/>
                    <a:gd name="T22" fmla="*/ 2147483647 w 17"/>
                    <a:gd name="T23" fmla="*/ 2147483647 h 16"/>
                    <a:gd name="T24" fmla="*/ 2147483647 w 17"/>
                    <a:gd name="T25" fmla="*/ 2147483647 h 16"/>
                    <a:gd name="T26" fmla="*/ 2147483647 w 17"/>
                    <a:gd name="T27" fmla="*/ 2147483647 h 16"/>
                    <a:gd name="T28" fmla="*/ 2147483647 w 17"/>
                    <a:gd name="T29" fmla="*/ 2147483647 h 16"/>
                    <a:gd name="T30" fmla="*/ 2147483647 w 17"/>
                    <a:gd name="T31" fmla="*/ 2147483647 h 16"/>
                    <a:gd name="T32" fmla="*/ 2147483647 w 17"/>
                    <a:gd name="T33" fmla="*/ 2147483647 h 16"/>
                    <a:gd name="T34" fmla="*/ 2147483647 w 17"/>
                    <a:gd name="T35" fmla="*/ 2147483647 h 16"/>
                    <a:gd name="T36" fmla="*/ 2147483647 w 17"/>
                    <a:gd name="T37" fmla="*/ 0 h 16"/>
                    <a:gd name="T38" fmla="*/ 2147483647 w 17"/>
                    <a:gd name="T39" fmla="*/ 0 h 16"/>
                    <a:gd name="T40" fmla="*/ 2147483647 w 17"/>
                    <a:gd name="T41" fmla="*/ 0 h 1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7"/>
                    <a:gd name="T64" fmla="*/ 0 h 16"/>
                    <a:gd name="T65" fmla="*/ 17 w 17"/>
                    <a:gd name="T66" fmla="*/ 16 h 1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7" h="16">
                      <a:moveTo>
                        <a:pt x="8" y="0"/>
                      </a:moveTo>
                      <a:lnTo>
                        <a:pt x="8" y="0"/>
                      </a:lnTo>
                      <a:lnTo>
                        <a:pt x="4" y="0"/>
                      </a:lnTo>
                      <a:lnTo>
                        <a:pt x="0" y="0"/>
                      </a:lnTo>
                      <a:lnTo>
                        <a:pt x="0" y="4"/>
                      </a:lnTo>
                      <a:lnTo>
                        <a:pt x="0" y="8"/>
                      </a:lnTo>
                      <a:lnTo>
                        <a:pt x="0" y="12"/>
                      </a:lnTo>
                      <a:lnTo>
                        <a:pt x="4" y="16"/>
                      </a:lnTo>
                      <a:lnTo>
                        <a:pt x="8" y="16"/>
                      </a:lnTo>
                      <a:lnTo>
                        <a:pt x="13" y="16"/>
                      </a:lnTo>
                      <a:lnTo>
                        <a:pt x="13" y="12"/>
                      </a:lnTo>
                      <a:lnTo>
                        <a:pt x="17" y="12"/>
                      </a:lnTo>
                      <a:lnTo>
                        <a:pt x="17" y="8"/>
                      </a:lnTo>
                      <a:lnTo>
                        <a:pt x="17" y="4"/>
                      </a:lnTo>
                      <a:lnTo>
                        <a:pt x="13" y="0"/>
                      </a:lnTo>
                      <a:lnTo>
                        <a:pt x="8" y="0"/>
                      </a:lnTo>
                    </a:path>
                  </a:pathLst>
                </a:custGeom>
                <a:noFill/>
                <a:ln w="0">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sp>
            <p:nvSpPr>
              <p:cNvPr id="56459" name="TextBox 1811"/>
              <p:cNvSpPr txBox="1">
                <a:spLocks noChangeArrowheads="1"/>
              </p:cNvSpPr>
              <p:nvPr/>
            </p:nvSpPr>
            <p:spPr bwMode="auto">
              <a:xfrm>
                <a:off x="238124" y="3075801"/>
                <a:ext cx="1038225"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r>
                  <a:rPr lang="en-US" sz="1200"/>
                  <a:t>Tor Node 7</a:t>
                </a:r>
              </a:p>
            </p:txBody>
          </p:sp>
        </p:grpSp>
        <p:grpSp>
          <p:nvGrpSpPr>
            <p:cNvPr id="56336" name="Group 1922"/>
            <p:cNvGrpSpPr>
              <a:grpSpLocks/>
            </p:cNvGrpSpPr>
            <p:nvPr/>
          </p:nvGrpSpPr>
          <p:grpSpPr bwMode="auto">
            <a:xfrm>
              <a:off x="4419600" y="4419600"/>
              <a:ext cx="1038225" cy="762000"/>
              <a:chOff x="238124" y="2590800"/>
              <a:chExt cx="1038225" cy="762000"/>
            </a:xfrm>
          </p:grpSpPr>
          <p:grpSp>
            <p:nvGrpSpPr>
              <p:cNvPr id="56346" name="Group 114"/>
              <p:cNvGrpSpPr>
                <a:grpSpLocks noChangeAspect="1"/>
              </p:cNvGrpSpPr>
              <p:nvPr/>
            </p:nvGrpSpPr>
            <p:grpSpPr bwMode="auto">
              <a:xfrm>
                <a:off x="381002" y="2590800"/>
                <a:ext cx="735229" cy="503935"/>
                <a:chOff x="193675" y="2495550"/>
                <a:chExt cx="1185863" cy="812801"/>
              </a:xfrm>
            </p:grpSpPr>
            <p:sp>
              <p:nvSpPr>
                <p:cNvPr id="56348" name="Freeform 94"/>
                <p:cNvSpPr>
                  <a:spLocks/>
                </p:cNvSpPr>
                <p:nvPr/>
              </p:nvSpPr>
              <p:spPr bwMode="auto">
                <a:xfrm>
                  <a:off x="684213" y="2995613"/>
                  <a:ext cx="379413" cy="212725"/>
                </a:xfrm>
                <a:custGeom>
                  <a:avLst/>
                  <a:gdLst>
                    <a:gd name="T0" fmla="*/ 0 w 239"/>
                    <a:gd name="T1" fmla="*/ 2147483647 h 134"/>
                    <a:gd name="T2" fmla="*/ 2147483647 w 239"/>
                    <a:gd name="T3" fmla="*/ 2147483647 h 134"/>
                    <a:gd name="T4" fmla="*/ 2147483647 w 239"/>
                    <a:gd name="T5" fmla="*/ 2147483647 h 134"/>
                    <a:gd name="T6" fmla="*/ 2147483647 w 239"/>
                    <a:gd name="T7" fmla="*/ 0 h 134"/>
                    <a:gd name="T8" fmla="*/ 0 w 239"/>
                    <a:gd name="T9" fmla="*/ 2147483647 h 134"/>
                    <a:gd name="T10" fmla="*/ 0 w 239"/>
                    <a:gd name="T11" fmla="*/ 2147483647 h 134"/>
                    <a:gd name="T12" fmla="*/ 0 60000 65536"/>
                    <a:gd name="T13" fmla="*/ 0 60000 65536"/>
                    <a:gd name="T14" fmla="*/ 0 60000 65536"/>
                    <a:gd name="T15" fmla="*/ 0 60000 65536"/>
                    <a:gd name="T16" fmla="*/ 0 60000 65536"/>
                    <a:gd name="T17" fmla="*/ 0 60000 65536"/>
                    <a:gd name="T18" fmla="*/ 0 w 239"/>
                    <a:gd name="T19" fmla="*/ 0 h 134"/>
                    <a:gd name="T20" fmla="*/ 239 w 239"/>
                    <a:gd name="T21" fmla="*/ 134 h 134"/>
                  </a:gdLst>
                  <a:ahLst/>
                  <a:cxnLst>
                    <a:cxn ang="T12">
                      <a:pos x="T0" y="T1"/>
                    </a:cxn>
                    <a:cxn ang="T13">
                      <a:pos x="T2" y="T3"/>
                    </a:cxn>
                    <a:cxn ang="T14">
                      <a:pos x="T4" y="T5"/>
                    </a:cxn>
                    <a:cxn ang="T15">
                      <a:pos x="T6" y="T7"/>
                    </a:cxn>
                    <a:cxn ang="T16">
                      <a:pos x="T8" y="T9"/>
                    </a:cxn>
                    <a:cxn ang="T17">
                      <a:pos x="T10" y="T11"/>
                    </a:cxn>
                  </a:cxnLst>
                  <a:rect l="T18" t="T19" r="T20" b="T21"/>
                  <a:pathLst>
                    <a:path w="239" h="134">
                      <a:moveTo>
                        <a:pt x="0" y="47"/>
                      </a:moveTo>
                      <a:lnTo>
                        <a:pt x="81" y="83"/>
                      </a:lnTo>
                      <a:lnTo>
                        <a:pt x="239" y="134"/>
                      </a:lnTo>
                      <a:lnTo>
                        <a:pt x="239" y="0"/>
                      </a:lnTo>
                      <a:lnTo>
                        <a:pt x="0" y="47"/>
                      </a:lnTo>
                      <a:close/>
                    </a:path>
                  </a:pathLst>
                </a:custGeom>
                <a:solidFill>
                  <a:srgbClr val="191919"/>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349" name="Freeform 95"/>
                <p:cNvSpPr>
                  <a:spLocks/>
                </p:cNvSpPr>
                <p:nvPr/>
              </p:nvSpPr>
              <p:spPr bwMode="auto">
                <a:xfrm>
                  <a:off x="677863" y="3063875"/>
                  <a:ext cx="141288" cy="69850"/>
                </a:xfrm>
                <a:custGeom>
                  <a:avLst/>
                  <a:gdLst>
                    <a:gd name="T0" fmla="*/ 2147483647 w 89"/>
                    <a:gd name="T1" fmla="*/ 2147483647 h 44"/>
                    <a:gd name="T2" fmla="*/ 2147483647 w 89"/>
                    <a:gd name="T3" fmla="*/ 2147483647 h 44"/>
                    <a:gd name="T4" fmla="*/ 2147483647 w 89"/>
                    <a:gd name="T5" fmla="*/ 0 h 44"/>
                    <a:gd name="T6" fmla="*/ 0 w 89"/>
                    <a:gd name="T7" fmla="*/ 2147483647 h 44"/>
                    <a:gd name="T8" fmla="*/ 2147483647 w 89"/>
                    <a:gd name="T9" fmla="*/ 2147483647 h 44"/>
                    <a:gd name="T10" fmla="*/ 2147483647 w 89"/>
                    <a:gd name="T11" fmla="*/ 2147483647 h 44"/>
                    <a:gd name="T12" fmla="*/ 2147483647 w 89"/>
                    <a:gd name="T13" fmla="*/ 2147483647 h 44"/>
                    <a:gd name="T14" fmla="*/ 2147483647 w 89"/>
                    <a:gd name="T15" fmla="*/ 2147483647 h 44"/>
                    <a:gd name="T16" fmla="*/ 2147483647 w 89"/>
                    <a:gd name="T17" fmla="*/ 2147483647 h 44"/>
                    <a:gd name="T18" fmla="*/ 2147483647 w 89"/>
                    <a:gd name="T19" fmla="*/ 2147483647 h 44"/>
                    <a:gd name="T20" fmla="*/ 2147483647 w 89"/>
                    <a:gd name="T21" fmla="*/ 2147483647 h 44"/>
                    <a:gd name="T22" fmla="*/ 2147483647 w 89"/>
                    <a:gd name="T23" fmla="*/ 2147483647 h 4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9"/>
                    <a:gd name="T37" fmla="*/ 0 h 44"/>
                    <a:gd name="T38" fmla="*/ 89 w 89"/>
                    <a:gd name="T39" fmla="*/ 44 h 4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9" h="44">
                      <a:moveTo>
                        <a:pt x="89" y="32"/>
                      </a:moveTo>
                      <a:lnTo>
                        <a:pt x="89" y="36"/>
                      </a:lnTo>
                      <a:lnTo>
                        <a:pt x="4" y="0"/>
                      </a:lnTo>
                      <a:lnTo>
                        <a:pt x="0" y="8"/>
                      </a:lnTo>
                      <a:lnTo>
                        <a:pt x="85" y="44"/>
                      </a:lnTo>
                      <a:lnTo>
                        <a:pt x="89" y="44"/>
                      </a:lnTo>
                      <a:lnTo>
                        <a:pt x="89" y="40"/>
                      </a:lnTo>
                      <a:lnTo>
                        <a:pt x="89" y="36"/>
                      </a:lnTo>
                      <a:lnTo>
                        <a:pt x="89" y="32"/>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350" name="Freeform 96"/>
                <p:cNvSpPr>
                  <a:spLocks/>
                </p:cNvSpPr>
                <p:nvPr/>
              </p:nvSpPr>
              <p:spPr bwMode="auto">
                <a:xfrm>
                  <a:off x="812800" y="3114675"/>
                  <a:ext cx="263525" cy="100013"/>
                </a:xfrm>
                <a:custGeom>
                  <a:avLst/>
                  <a:gdLst>
                    <a:gd name="T0" fmla="*/ 2147483647 w 166"/>
                    <a:gd name="T1" fmla="*/ 2147483647 h 63"/>
                    <a:gd name="T2" fmla="*/ 2147483647 w 166"/>
                    <a:gd name="T3" fmla="*/ 2147483647 h 63"/>
                    <a:gd name="T4" fmla="*/ 2147483647 w 166"/>
                    <a:gd name="T5" fmla="*/ 0 h 63"/>
                    <a:gd name="T6" fmla="*/ 0 w 166"/>
                    <a:gd name="T7" fmla="*/ 2147483647 h 63"/>
                    <a:gd name="T8" fmla="*/ 2147483647 w 166"/>
                    <a:gd name="T9" fmla="*/ 2147483647 h 63"/>
                    <a:gd name="T10" fmla="*/ 2147483647 w 166"/>
                    <a:gd name="T11" fmla="*/ 2147483647 h 63"/>
                    <a:gd name="T12" fmla="*/ 2147483647 w 166"/>
                    <a:gd name="T13" fmla="*/ 2147483647 h 63"/>
                    <a:gd name="T14" fmla="*/ 2147483647 w 166"/>
                    <a:gd name="T15" fmla="*/ 2147483647 h 63"/>
                    <a:gd name="T16" fmla="*/ 2147483647 w 166"/>
                    <a:gd name="T17" fmla="*/ 2147483647 h 63"/>
                    <a:gd name="T18" fmla="*/ 2147483647 w 166"/>
                    <a:gd name="T19" fmla="*/ 2147483647 h 63"/>
                    <a:gd name="T20" fmla="*/ 2147483647 w 166"/>
                    <a:gd name="T21" fmla="*/ 2147483647 h 63"/>
                    <a:gd name="T22" fmla="*/ 2147483647 w 166"/>
                    <a:gd name="T23" fmla="*/ 2147483647 h 6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66"/>
                    <a:gd name="T37" fmla="*/ 0 h 63"/>
                    <a:gd name="T38" fmla="*/ 166 w 166"/>
                    <a:gd name="T39" fmla="*/ 63 h 6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66" h="63">
                      <a:moveTo>
                        <a:pt x="154" y="59"/>
                      </a:moveTo>
                      <a:lnTo>
                        <a:pt x="162" y="51"/>
                      </a:lnTo>
                      <a:lnTo>
                        <a:pt x="4" y="0"/>
                      </a:lnTo>
                      <a:lnTo>
                        <a:pt x="0" y="12"/>
                      </a:lnTo>
                      <a:lnTo>
                        <a:pt x="158" y="63"/>
                      </a:lnTo>
                      <a:lnTo>
                        <a:pt x="166" y="59"/>
                      </a:lnTo>
                      <a:lnTo>
                        <a:pt x="158" y="63"/>
                      </a:lnTo>
                      <a:lnTo>
                        <a:pt x="162" y="63"/>
                      </a:lnTo>
                      <a:lnTo>
                        <a:pt x="166" y="59"/>
                      </a:lnTo>
                      <a:lnTo>
                        <a:pt x="162" y="55"/>
                      </a:lnTo>
                      <a:lnTo>
                        <a:pt x="162" y="51"/>
                      </a:lnTo>
                      <a:lnTo>
                        <a:pt x="154" y="59"/>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351" name="Freeform 97"/>
                <p:cNvSpPr>
                  <a:spLocks/>
                </p:cNvSpPr>
                <p:nvPr/>
              </p:nvSpPr>
              <p:spPr bwMode="auto">
                <a:xfrm>
                  <a:off x="1050925" y="2989263"/>
                  <a:ext cx="25400" cy="219075"/>
                </a:xfrm>
                <a:custGeom>
                  <a:avLst/>
                  <a:gdLst>
                    <a:gd name="T0" fmla="*/ 2147483647 w 16"/>
                    <a:gd name="T1" fmla="*/ 2147483647 h 138"/>
                    <a:gd name="T2" fmla="*/ 0 w 16"/>
                    <a:gd name="T3" fmla="*/ 2147483647 h 138"/>
                    <a:gd name="T4" fmla="*/ 2147483647 w 16"/>
                    <a:gd name="T5" fmla="*/ 2147483647 h 138"/>
                    <a:gd name="T6" fmla="*/ 2147483647 w 16"/>
                    <a:gd name="T7" fmla="*/ 2147483647 h 138"/>
                    <a:gd name="T8" fmla="*/ 2147483647 w 16"/>
                    <a:gd name="T9" fmla="*/ 2147483647 h 138"/>
                    <a:gd name="T10" fmla="*/ 2147483647 w 16"/>
                    <a:gd name="T11" fmla="*/ 0 h 138"/>
                    <a:gd name="T12" fmla="*/ 2147483647 w 16"/>
                    <a:gd name="T13" fmla="*/ 2147483647 h 138"/>
                    <a:gd name="T14" fmla="*/ 2147483647 w 16"/>
                    <a:gd name="T15" fmla="*/ 2147483647 h 138"/>
                    <a:gd name="T16" fmla="*/ 2147483647 w 16"/>
                    <a:gd name="T17" fmla="*/ 0 h 138"/>
                    <a:gd name="T18" fmla="*/ 2147483647 w 16"/>
                    <a:gd name="T19" fmla="*/ 2147483647 h 138"/>
                    <a:gd name="T20" fmla="*/ 0 w 16"/>
                    <a:gd name="T21" fmla="*/ 2147483647 h 138"/>
                    <a:gd name="T22" fmla="*/ 2147483647 w 16"/>
                    <a:gd name="T23" fmla="*/ 2147483647 h 13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6"/>
                    <a:gd name="T37" fmla="*/ 0 h 138"/>
                    <a:gd name="T38" fmla="*/ 16 w 16"/>
                    <a:gd name="T39" fmla="*/ 138 h 13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6" h="138">
                      <a:moveTo>
                        <a:pt x="8" y="12"/>
                      </a:moveTo>
                      <a:lnTo>
                        <a:pt x="0" y="4"/>
                      </a:lnTo>
                      <a:lnTo>
                        <a:pt x="4" y="138"/>
                      </a:lnTo>
                      <a:lnTo>
                        <a:pt x="16" y="138"/>
                      </a:lnTo>
                      <a:lnTo>
                        <a:pt x="12" y="4"/>
                      </a:lnTo>
                      <a:lnTo>
                        <a:pt x="4" y="0"/>
                      </a:lnTo>
                      <a:lnTo>
                        <a:pt x="12" y="4"/>
                      </a:lnTo>
                      <a:lnTo>
                        <a:pt x="8" y="4"/>
                      </a:lnTo>
                      <a:lnTo>
                        <a:pt x="8" y="0"/>
                      </a:lnTo>
                      <a:lnTo>
                        <a:pt x="4" y="4"/>
                      </a:lnTo>
                      <a:lnTo>
                        <a:pt x="0" y="4"/>
                      </a:lnTo>
                      <a:lnTo>
                        <a:pt x="8" y="12"/>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352" name="Freeform 98"/>
                <p:cNvSpPr>
                  <a:spLocks/>
                </p:cNvSpPr>
                <p:nvPr/>
              </p:nvSpPr>
              <p:spPr bwMode="auto">
                <a:xfrm>
                  <a:off x="677863" y="2989263"/>
                  <a:ext cx="385763" cy="87313"/>
                </a:xfrm>
                <a:custGeom>
                  <a:avLst/>
                  <a:gdLst>
                    <a:gd name="T0" fmla="*/ 2147483647 w 243"/>
                    <a:gd name="T1" fmla="*/ 2147483647 h 55"/>
                    <a:gd name="T2" fmla="*/ 2147483647 w 243"/>
                    <a:gd name="T3" fmla="*/ 2147483647 h 55"/>
                    <a:gd name="T4" fmla="*/ 2147483647 w 243"/>
                    <a:gd name="T5" fmla="*/ 2147483647 h 55"/>
                    <a:gd name="T6" fmla="*/ 2147483647 w 243"/>
                    <a:gd name="T7" fmla="*/ 0 h 55"/>
                    <a:gd name="T8" fmla="*/ 2147483647 w 243"/>
                    <a:gd name="T9" fmla="*/ 2147483647 h 55"/>
                    <a:gd name="T10" fmla="*/ 0 w 243"/>
                    <a:gd name="T11" fmla="*/ 2147483647 h 55"/>
                    <a:gd name="T12" fmla="*/ 2147483647 w 243"/>
                    <a:gd name="T13" fmla="*/ 2147483647 h 55"/>
                    <a:gd name="T14" fmla="*/ 0 w 243"/>
                    <a:gd name="T15" fmla="*/ 2147483647 h 55"/>
                    <a:gd name="T16" fmla="*/ 0 w 243"/>
                    <a:gd name="T17" fmla="*/ 2147483647 h 55"/>
                    <a:gd name="T18" fmla="*/ 0 w 243"/>
                    <a:gd name="T19" fmla="*/ 2147483647 h 55"/>
                    <a:gd name="T20" fmla="*/ 2147483647 w 243"/>
                    <a:gd name="T21" fmla="*/ 2147483647 h 55"/>
                    <a:gd name="T22" fmla="*/ 2147483647 w 243"/>
                    <a:gd name="T23" fmla="*/ 2147483647 h 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43"/>
                    <a:gd name="T37" fmla="*/ 0 h 55"/>
                    <a:gd name="T38" fmla="*/ 243 w 243"/>
                    <a:gd name="T39" fmla="*/ 55 h 5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43" h="55">
                      <a:moveTo>
                        <a:pt x="4" y="47"/>
                      </a:moveTo>
                      <a:lnTo>
                        <a:pt x="4" y="55"/>
                      </a:lnTo>
                      <a:lnTo>
                        <a:pt x="243" y="12"/>
                      </a:lnTo>
                      <a:lnTo>
                        <a:pt x="239" y="0"/>
                      </a:lnTo>
                      <a:lnTo>
                        <a:pt x="4" y="47"/>
                      </a:lnTo>
                      <a:lnTo>
                        <a:pt x="0" y="55"/>
                      </a:lnTo>
                      <a:lnTo>
                        <a:pt x="4" y="47"/>
                      </a:lnTo>
                      <a:lnTo>
                        <a:pt x="0" y="47"/>
                      </a:lnTo>
                      <a:lnTo>
                        <a:pt x="0" y="51"/>
                      </a:lnTo>
                      <a:lnTo>
                        <a:pt x="0" y="55"/>
                      </a:lnTo>
                      <a:lnTo>
                        <a:pt x="4" y="55"/>
                      </a:lnTo>
                      <a:lnTo>
                        <a:pt x="4" y="47"/>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353" name="Freeform 99"/>
                <p:cNvSpPr>
                  <a:spLocks/>
                </p:cNvSpPr>
                <p:nvPr/>
              </p:nvSpPr>
              <p:spPr bwMode="auto">
                <a:xfrm>
                  <a:off x="754063" y="3127375"/>
                  <a:ext cx="258763" cy="174625"/>
                </a:xfrm>
                <a:custGeom>
                  <a:avLst/>
                  <a:gdLst>
                    <a:gd name="T0" fmla="*/ 2147483647 w 163"/>
                    <a:gd name="T1" fmla="*/ 0 h 110"/>
                    <a:gd name="T2" fmla="*/ 2147483647 w 163"/>
                    <a:gd name="T3" fmla="*/ 2147483647 h 110"/>
                    <a:gd name="T4" fmla="*/ 0 w 163"/>
                    <a:gd name="T5" fmla="*/ 2147483647 h 110"/>
                    <a:gd name="T6" fmla="*/ 0 w 163"/>
                    <a:gd name="T7" fmla="*/ 2147483647 h 110"/>
                    <a:gd name="T8" fmla="*/ 2147483647 w 163"/>
                    <a:gd name="T9" fmla="*/ 2147483647 h 110"/>
                    <a:gd name="T10" fmla="*/ 2147483647 w 163"/>
                    <a:gd name="T11" fmla="*/ 0 h 110"/>
                    <a:gd name="T12" fmla="*/ 2147483647 w 163"/>
                    <a:gd name="T13" fmla="*/ 0 h 110"/>
                    <a:gd name="T14" fmla="*/ 0 60000 65536"/>
                    <a:gd name="T15" fmla="*/ 0 60000 65536"/>
                    <a:gd name="T16" fmla="*/ 0 60000 65536"/>
                    <a:gd name="T17" fmla="*/ 0 60000 65536"/>
                    <a:gd name="T18" fmla="*/ 0 60000 65536"/>
                    <a:gd name="T19" fmla="*/ 0 60000 65536"/>
                    <a:gd name="T20" fmla="*/ 0 60000 65536"/>
                    <a:gd name="T21" fmla="*/ 0 w 163"/>
                    <a:gd name="T22" fmla="*/ 0 h 110"/>
                    <a:gd name="T23" fmla="*/ 163 w 163"/>
                    <a:gd name="T24" fmla="*/ 110 h 1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3" h="110">
                      <a:moveTo>
                        <a:pt x="163" y="0"/>
                      </a:moveTo>
                      <a:lnTo>
                        <a:pt x="163" y="43"/>
                      </a:lnTo>
                      <a:lnTo>
                        <a:pt x="0" y="110"/>
                      </a:lnTo>
                      <a:lnTo>
                        <a:pt x="0" y="94"/>
                      </a:lnTo>
                      <a:lnTo>
                        <a:pt x="33" y="43"/>
                      </a:lnTo>
                      <a:lnTo>
                        <a:pt x="163" y="0"/>
                      </a:lnTo>
                      <a:close/>
                    </a:path>
                  </a:pathLst>
                </a:custGeom>
                <a:solidFill>
                  <a:srgbClr val="CCCCCC"/>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354" name="Freeform 100"/>
                <p:cNvSpPr>
                  <a:spLocks/>
                </p:cNvSpPr>
                <p:nvPr/>
              </p:nvSpPr>
              <p:spPr bwMode="auto">
                <a:xfrm>
                  <a:off x="1000125" y="3127375"/>
                  <a:ext cx="19050" cy="74613"/>
                </a:xfrm>
                <a:custGeom>
                  <a:avLst/>
                  <a:gdLst>
                    <a:gd name="T0" fmla="*/ 2147483647 w 12"/>
                    <a:gd name="T1" fmla="*/ 2147483647 h 47"/>
                    <a:gd name="T2" fmla="*/ 2147483647 w 12"/>
                    <a:gd name="T3" fmla="*/ 2147483647 h 47"/>
                    <a:gd name="T4" fmla="*/ 2147483647 w 12"/>
                    <a:gd name="T5" fmla="*/ 0 h 47"/>
                    <a:gd name="T6" fmla="*/ 0 w 12"/>
                    <a:gd name="T7" fmla="*/ 0 h 47"/>
                    <a:gd name="T8" fmla="*/ 0 w 12"/>
                    <a:gd name="T9" fmla="*/ 2147483647 h 47"/>
                    <a:gd name="T10" fmla="*/ 2147483647 w 12"/>
                    <a:gd name="T11" fmla="*/ 2147483647 h 47"/>
                    <a:gd name="T12" fmla="*/ 0 w 12"/>
                    <a:gd name="T13" fmla="*/ 2147483647 h 47"/>
                    <a:gd name="T14" fmla="*/ 2147483647 w 12"/>
                    <a:gd name="T15" fmla="*/ 2147483647 h 47"/>
                    <a:gd name="T16" fmla="*/ 2147483647 w 12"/>
                    <a:gd name="T17" fmla="*/ 2147483647 h 47"/>
                    <a:gd name="T18" fmla="*/ 2147483647 w 12"/>
                    <a:gd name="T19" fmla="*/ 2147483647 h 47"/>
                    <a:gd name="T20" fmla="*/ 2147483647 w 12"/>
                    <a:gd name="T21" fmla="*/ 2147483647 h 47"/>
                    <a:gd name="T22" fmla="*/ 2147483647 w 12"/>
                    <a:gd name="T23" fmla="*/ 2147483647 h 4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47"/>
                    <a:gd name="T38" fmla="*/ 12 w 12"/>
                    <a:gd name="T39" fmla="*/ 47 h 4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47">
                      <a:moveTo>
                        <a:pt x="8" y="47"/>
                      </a:moveTo>
                      <a:lnTo>
                        <a:pt x="12" y="43"/>
                      </a:lnTo>
                      <a:lnTo>
                        <a:pt x="12" y="0"/>
                      </a:lnTo>
                      <a:lnTo>
                        <a:pt x="0" y="0"/>
                      </a:lnTo>
                      <a:lnTo>
                        <a:pt x="0" y="43"/>
                      </a:lnTo>
                      <a:lnTo>
                        <a:pt x="4" y="39"/>
                      </a:lnTo>
                      <a:lnTo>
                        <a:pt x="0" y="43"/>
                      </a:lnTo>
                      <a:lnTo>
                        <a:pt x="4" y="47"/>
                      </a:lnTo>
                      <a:lnTo>
                        <a:pt x="8" y="47"/>
                      </a:lnTo>
                      <a:lnTo>
                        <a:pt x="12" y="43"/>
                      </a:lnTo>
                      <a:lnTo>
                        <a:pt x="8" y="47"/>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355" name="Freeform 101"/>
                <p:cNvSpPr>
                  <a:spLocks/>
                </p:cNvSpPr>
                <p:nvPr/>
              </p:nvSpPr>
              <p:spPr bwMode="auto">
                <a:xfrm>
                  <a:off x="747713" y="3189288"/>
                  <a:ext cx="265113" cy="119063"/>
                </a:xfrm>
                <a:custGeom>
                  <a:avLst/>
                  <a:gdLst>
                    <a:gd name="T0" fmla="*/ 0 w 167"/>
                    <a:gd name="T1" fmla="*/ 2147483647 h 75"/>
                    <a:gd name="T2" fmla="*/ 2147483647 w 167"/>
                    <a:gd name="T3" fmla="*/ 2147483647 h 75"/>
                    <a:gd name="T4" fmla="*/ 2147483647 w 167"/>
                    <a:gd name="T5" fmla="*/ 2147483647 h 75"/>
                    <a:gd name="T6" fmla="*/ 2147483647 w 167"/>
                    <a:gd name="T7" fmla="*/ 0 h 75"/>
                    <a:gd name="T8" fmla="*/ 2147483647 w 167"/>
                    <a:gd name="T9" fmla="*/ 2147483647 h 75"/>
                    <a:gd name="T10" fmla="*/ 2147483647 w 167"/>
                    <a:gd name="T11" fmla="*/ 2147483647 h 75"/>
                    <a:gd name="T12" fmla="*/ 2147483647 w 167"/>
                    <a:gd name="T13" fmla="*/ 2147483647 h 75"/>
                    <a:gd name="T14" fmla="*/ 0 w 167"/>
                    <a:gd name="T15" fmla="*/ 2147483647 h 75"/>
                    <a:gd name="T16" fmla="*/ 0 w 167"/>
                    <a:gd name="T17" fmla="*/ 2147483647 h 75"/>
                    <a:gd name="T18" fmla="*/ 2147483647 w 167"/>
                    <a:gd name="T19" fmla="*/ 2147483647 h 75"/>
                    <a:gd name="T20" fmla="*/ 2147483647 w 167"/>
                    <a:gd name="T21" fmla="*/ 2147483647 h 75"/>
                    <a:gd name="T22" fmla="*/ 0 w 167"/>
                    <a:gd name="T23" fmla="*/ 2147483647 h 7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67"/>
                    <a:gd name="T37" fmla="*/ 0 h 75"/>
                    <a:gd name="T38" fmla="*/ 167 w 167"/>
                    <a:gd name="T39" fmla="*/ 75 h 7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67" h="75">
                      <a:moveTo>
                        <a:pt x="0" y="71"/>
                      </a:moveTo>
                      <a:lnTo>
                        <a:pt x="8" y="75"/>
                      </a:lnTo>
                      <a:lnTo>
                        <a:pt x="167" y="8"/>
                      </a:lnTo>
                      <a:lnTo>
                        <a:pt x="163" y="0"/>
                      </a:lnTo>
                      <a:lnTo>
                        <a:pt x="4" y="67"/>
                      </a:lnTo>
                      <a:lnTo>
                        <a:pt x="8" y="71"/>
                      </a:lnTo>
                      <a:lnTo>
                        <a:pt x="4" y="67"/>
                      </a:lnTo>
                      <a:lnTo>
                        <a:pt x="0" y="71"/>
                      </a:lnTo>
                      <a:lnTo>
                        <a:pt x="4" y="75"/>
                      </a:lnTo>
                      <a:lnTo>
                        <a:pt x="8" y="75"/>
                      </a:lnTo>
                      <a:lnTo>
                        <a:pt x="0" y="71"/>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356" name="Freeform 102"/>
                <p:cNvSpPr>
                  <a:spLocks/>
                </p:cNvSpPr>
                <p:nvPr/>
              </p:nvSpPr>
              <p:spPr bwMode="auto">
                <a:xfrm>
                  <a:off x="747713" y="3270250"/>
                  <a:ext cx="12700" cy="31750"/>
                </a:xfrm>
                <a:custGeom>
                  <a:avLst/>
                  <a:gdLst>
                    <a:gd name="T0" fmla="*/ 0 w 8"/>
                    <a:gd name="T1" fmla="*/ 0 h 20"/>
                    <a:gd name="T2" fmla="*/ 0 w 8"/>
                    <a:gd name="T3" fmla="*/ 2147483647 h 20"/>
                    <a:gd name="T4" fmla="*/ 0 w 8"/>
                    <a:gd name="T5" fmla="*/ 2147483647 h 20"/>
                    <a:gd name="T6" fmla="*/ 2147483647 w 8"/>
                    <a:gd name="T7" fmla="*/ 2147483647 h 20"/>
                    <a:gd name="T8" fmla="*/ 2147483647 w 8"/>
                    <a:gd name="T9" fmla="*/ 2147483647 h 20"/>
                    <a:gd name="T10" fmla="*/ 2147483647 w 8"/>
                    <a:gd name="T11" fmla="*/ 2147483647 h 20"/>
                    <a:gd name="T12" fmla="*/ 2147483647 w 8"/>
                    <a:gd name="T13" fmla="*/ 2147483647 h 20"/>
                    <a:gd name="T14" fmla="*/ 2147483647 w 8"/>
                    <a:gd name="T15" fmla="*/ 0 h 20"/>
                    <a:gd name="T16" fmla="*/ 2147483647 w 8"/>
                    <a:gd name="T17" fmla="*/ 0 h 20"/>
                    <a:gd name="T18" fmla="*/ 0 w 8"/>
                    <a:gd name="T19" fmla="*/ 0 h 20"/>
                    <a:gd name="T20" fmla="*/ 0 w 8"/>
                    <a:gd name="T21" fmla="*/ 2147483647 h 20"/>
                    <a:gd name="T22" fmla="*/ 0 w 8"/>
                    <a:gd name="T23" fmla="*/ 0 h 2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20"/>
                    <a:gd name="T38" fmla="*/ 8 w 8"/>
                    <a:gd name="T39" fmla="*/ 20 h 2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20">
                      <a:moveTo>
                        <a:pt x="0" y="0"/>
                      </a:moveTo>
                      <a:lnTo>
                        <a:pt x="0" y="4"/>
                      </a:lnTo>
                      <a:lnTo>
                        <a:pt x="0" y="20"/>
                      </a:lnTo>
                      <a:lnTo>
                        <a:pt x="8" y="20"/>
                      </a:lnTo>
                      <a:lnTo>
                        <a:pt x="8" y="4"/>
                      </a:lnTo>
                      <a:lnTo>
                        <a:pt x="8" y="0"/>
                      </a:lnTo>
                      <a:lnTo>
                        <a:pt x="4" y="0"/>
                      </a:lnTo>
                      <a:lnTo>
                        <a:pt x="0" y="0"/>
                      </a:lnTo>
                      <a:lnTo>
                        <a:pt x="0" y="4"/>
                      </a:lnTo>
                      <a:lnTo>
                        <a:pt x="0"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357" name="Freeform 103"/>
                <p:cNvSpPr>
                  <a:spLocks/>
                </p:cNvSpPr>
                <p:nvPr/>
              </p:nvSpPr>
              <p:spPr bwMode="auto">
                <a:xfrm>
                  <a:off x="747713" y="3189288"/>
                  <a:ext cx="65088" cy="87313"/>
                </a:xfrm>
                <a:custGeom>
                  <a:avLst/>
                  <a:gdLst>
                    <a:gd name="T0" fmla="*/ 2147483647 w 41"/>
                    <a:gd name="T1" fmla="*/ 0 h 55"/>
                    <a:gd name="T2" fmla="*/ 2147483647 w 41"/>
                    <a:gd name="T3" fmla="*/ 2147483647 h 55"/>
                    <a:gd name="T4" fmla="*/ 0 w 41"/>
                    <a:gd name="T5" fmla="*/ 2147483647 h 55"/>
                    <a:gd name="T6" fmla="*/ 2147483647 w 41"/>
                    <a:gd name="T7" fmla="*/ 2147483647 h 55"/>
                    <a:gd name="T8" fmla="*/ 2147483647 w 41"/>
                    <a:gd name="T9" fmla="*/ 2147483647 h 55"/>
                    <a:gd name="T10" fmla="*/ 2147483647 w 41"/>
                    <a:gd name="T11" fmla="*/ 2147483647 h 55"/>
                    <a:gd name="T12" fmla="*/ 2147483647 w 41"/>
                    <a:gd name="T13" fmla="*/ 2147483647 h 55"/>
                    <a:gd name="T14" fmla="*/ 2147483647 w 41"/>
                    <a:gd name="T15" fmla="*/ 2147483647 h 55"/>
                    <a:gd name="T16" fmla="*/ 2147483647 w 41"/>
                    <a:gd name="T17" fmla="*/ 0 h 55"/>
                    <a:gd name="T18" fmla="*/ 2147483647 w 41"/>
                    <a:gd name="T19" fmla="*/ 0 h 55"/>
                    <a:gd name="T20" fmla="*/ 2147483647 w 41"/>
                    <a:gd name="T21" fmla="*/ 2147483647 h 55"/>
                    <a:gd name="T22" fmla="*/ 2147483647 w 41"/>
                    <a:gd name="T23" fmla="*/ 0 h 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1"/>
                    <a:gd name="T37" fmla="*/ 0 h 55"/>
                    <a:gd name="T38" fmla="*/ 41 w 41"/>
                    <a:gd name="T39" fmla="*/ 55 h 5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1" h="55">
                      <a:moveTo>
                        <a:pt x="33" y="0"/>
                      </a:moveTo>
                      <a:lnTo>
                        <a:pt x="33" y="4"/>
                      </a:lnTo>
                      <a:lnTo>
                        <a:pt x="0" y="51"/>
                      </a:lnTo>
                      <a:lnTo>
                        <a:pt x="8" y="55"/>
                      </a:lnTo>
                      <a:lnTo>
                        <a:pt x="41" y="8"/>
                      </a:lnTo>
                      <a:lnTo>
                        <a:pt x="37" y="8"/>
                      </a:lnTo>
                      <a:lnTo>
                        <a:pt x="41" y="8"/>
                      </a:lnTo>
                      <a:lnTo>
                        <a:pt x="41" y="4"/>
                      </a:lnTo>
                      <a:lnTo>
                        <a:pt x="37" y="0"/>
                      </a:lnTo>
                      <a:lnTo>
                        <a:pt x="33" y="0"/>
                      </a:lnTo>
                      <a:lnTo>
                        <a:pt x="33" y="4"/>
                      </a:lnTo>
                      <a:lnTo>
                        <a:pt x="33"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358" name="Freeform 104"/>
                <p:cNvSpPr>
                  <a:spLocks/>
                </p:cNvSpPr>
                <p:nvPr/>
              </p:nvSpPr>
              <p:spPr bwMode="auto">
                <a:xfrm>
                  <a:off x="800100" y="3121025"/>
                  <a:ext cx="219075" cy="80963"/>
                </a:xfrm>
                <a:custGeom>
                  <a:avLst/>
                  <a:gdLst>
                    <a:gd name="T0" fmla="*/ 2147483647 w 138"/>
                    <a:gd name="T1" fmla="*/ 2147483647 h 51"/>
                    <a:gd name="T2" fmla="*/ 2147483647 w 138"/>
                    <a:gd name="T3" fmla="*/ 0 h 51"/>
                    <a:gd name="T4" fmla="*/ 0 w 138"/>
                    <a:gd name="T5" fmla="*/ 2147483647 h 51"/>
                    <a:gd name="T6" fmla="*/ 2147483647 w 138"/>
                    <a:gd name="T7" fmla="*/ 2147483647 h 51"/>
                    <a:gd name="T8" fmla="*/ 2147483647 w 138"/>
                    <a:gd name="T9" fmla="*/ 2147483647 h 51"/>
                    <a:gd name="T10" fmla="*/ 2147483647 w 138"/>
                    <a:gd name="T11" fmla="*/ 2147483647 h 51"/>
                    <a:gd name="T12" fmla="*/ 2147483647 w 138"/>
                    <a:gd name="T13" fmla="*/ 2147483647 h 51"/>
                    <a:gd name="T14" fmla="*/ 2147483647 w 138"/>
                    <a:gd name="T15" fmla="*/ 2147483647 h 51"/>
                    <a:gd name="T16" fmla="*/ 2147483647 w 138"/>
                    <a:gd name="T17" fmla="*/ 2147483647 h 51"/>
                    <a:gd name="T18" fmla="*/ 2147483647 w 138"/>
                    <a:gd name="T19" fmla="*/ 0 h 51"/>
                    <a:gd name="T20" fmla="*/ 2147483647 w 138"/>
                    <a:gd name="T21" fmla="*/ 0 h 51"/>
                    <a:gd name="T22" fmla="*/ 2147483647 w 138"/>
                    <a:gd name="T23" fmla="*/ 2147483647 h 5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38"/>
                    <a:gd name="T37" fmla="*/ 0 h 51"/>
                    <a:gd name="T38" fmla="*/ 138 w 138"/>
                    <a:gd name="T39" fmla="*/ 51 h 5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38" h="51">
                      <a:moveTo>
                        <a:pt x="138" y="4"/>
                      </a:moveTo>
                      <a:lnTo>
                        <a:pt x="130" y="0"/>
                      </a:lnTo>
                      <a:lnTo>
                        <a:pt x="0" y="43"/>
                      </a:lnTo>
                      <a:lnTo>
                        <a:pt x="4" y="51"/>
                      </a:lnTo>
                      <a:lnTo>
                        <a:pt x="134" y="8"/>
                      </a:lnTo>
                      <a:lnTo>
                        <a:pt x="126" y="4"/>
                      </a:lnTo>
                      <a:lnTo>
                        <a:pt x="134" y="8"/>
                      </a:lnTo>
                      <a:lnTo>
                        <a:pt x="138" y="8"/>
                      </a:lnTo>
                      <a:lnTo>
                        <a:pt x="138" y="4"/>
                      </a:lnTo>
                      <a:lnTo>
                        <a:pt x="134" y="0"/>
                      </a:lnTo>
                      <a:lnTo>
                        <a:pt x="130" y="0"/>
                      </a:lnTo>
                      <a:lnTo>
                        <a:pt x="138" y="4"/>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359" name="Freeform 105"/>
                <p:cNvSpPr>
                  <a:spLocks/>
                </p:cNvSpPr>
                <p:nvPr/>
              </p:nvSpPr>
              <p:spPr bwMode="auto">
                <a:xfrm>
                  <a:off x="593725" y="3033713"/>
                  <a:ext cx="385763" cy="49213"/>
                </a:xfrm>
                <a:custGeom>
                  <a:avLst/>
                  <a:gdLst>
                    <a:gd name="T0" fmla="*/ 0 w 243"/>
                    <a:gd name="T1" fmla="*/ 0 h 31"/>
                    <a:gd name="T2" fmla="*/ 0 w 243"/>
                    <a:gd name="T3" fmla="*/ 2147483647 h 31"/>
                    <a:gd name="T4" fmla="*/ 2147483647 w 243"/>
                    <a:gd name="T5" fmla="*/ 2147483647 h 31"/>
                    <a:gd name="T6" fmla="*/ 2147483647 w 243"/>
                    <a:gd name="T7" fmla="*/ 0 h 31"/>
                    <a:gd name="T8" fmla="*/ 0 w 243"/>
                    <a:gd name="T9" fmla="*/ 0 h 31"/>
                    <a:gd name="T10" fmla="*/ 0 w 243"/>
                    <a:gd name="T11" fmla="*/ 0 h 31"/>
                    <a:gd name="T12" fmla="*/ 0 60000 65536"/>
                    <a:gd name="T13" fmla="*/ 0 60000 65536"/>
                    <a:gd name="T14" fmla="*/ 0 60000 65536"/>
                    <a:gd name="T15" fmla="*/ 0 60000 65536"/>
                    <a:gd name="T16" fmla="*/ 0 60000 65536"/>
                    <a:gd name="T17" fmla="*/ 0 60000 65536"/>
                    <a:gd name="T18" fmla="*/ 0 w 243"/>
                    <a:gd name="T19" fmla="*/ 0 h 31"/>
                    <a:gd name="T20" fmla="*/ 243 w 243"/>
                    <a:gd name="T21" fmla="*/ 31 h 31"/>
                  </a:gdLst>
                  <a:ahLst/>
                  <a:cxnLst>
                    <a:cxn ang="T12">
                      <a:pos x="T0" y="T1"/>
                    </a:cxn>
                    <a:cxn ang="T13">
                      <a:pos x="T2" y="T3"/>
                    </a:cxn>
                    <a:cxn ang="T14">
                      <a:pos x="T4" y="T5"/>
                    </a:cxn>
                    <a:cxn ang="T15">
                      <a:pos x="T6" y="T7"/>
                    </a:cxn>
                    <a:cxn ang="T16">
                      <a:pos x="T8" y="T9"/>
                    </a:cxn>
                    <a:cxn ang="T17">
                      <a:pos x="T10" y="T11"/>
                    </a:cxn>
                  </a:cxnLst>
                  <a:rect l="T18" t="T19" r="T20" b="T21"/>
                  <a:pathLst>
                    <a:path w="243" h="31">
                      <a:moveTo>
                        <a:pt x="0" y="0"/>
                      </a:moveTo>
                      <a:lnTo>
                        <a:pt x="0" y="19"/>
                      </a:lnTo>
                      <a:lnTo>
                        <a:pt x="243" y="31"/>
                      </a:lnTo>
                      <a:lnTo>
                        <a:pt x="243" y="0"/>
                      </a:lnTo>
                      <a:lnTo>
                        <a:pt x="0" y="0"/>
                      </a:lnTo>
                      <a:close/>
                    </a:path>
                  </a:pathLst>
                </a:custGeom>
                <a:solidFill>
                  <a:srgbClr val="999999"/>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360" name="Freeform 106"/>
                <p:cNvSpPr>
                  <a:spLocks/>
                </p:cNvSpPr>
                <p:nvPr/>
              </p:nvSpPr>
              <p:spPr bwMode="auto">
                <a:xfrm>
                  <a:off x="581025" y="3033713"/>
                  <a:ext cx="19050" cy="36513"/>
                </a:xfrm>
                <a:custGeom>
                  <a:avLst/>
                  <a:gdLst>
                    <a:gd name="T0" fmla="*/ 2147483647 w 12"/>
                    <a:gd name="T1" fmla="*/ 2147483647 h 23"/>
                    <a:gd name="T2" fmla="*/ 2147483647 w 12"/>
                    <a:gd name="T3" fmla="*/ 2147483647 h 23"/>
                    <a:gd name="T4" fmla="*/ 2147483647 w 12"/>
                    <a:gd name="T5" fmla="*/ 0 h 23"/>
                    <a:gd name="T6" fmla="*/ 0 w 12"/>
                    <a:gd name="T7" fmla="*/ 0 h 23"/>
                    <a:gd name="T8" fmla="*/ 0 w 12"/>
                    <a:gd name="T9" fmla="*/ 2147483647 h 23"/>
                    <a:gd name="T10" fmla="*/ 2147483647 w 12"/>
                    <a:gd name="T11" fmla="*/ 2147483647 h 23"/>
                    <a:gd name="T12" fmla="*/ 0 w 12"/>
                    <a:gd name="T13" fmla="*/ 2147483647 h 23"/>
                    <a:gd name="T14" fmla="*/ 2147483647 w 12"/>
                    <a:gd name="T15" fmla="*/ 2147483647 h 23"/>
                    <a:gd name="T16" fmla="*/ 2147483647 w 12"/>
                    <a:gd name="T17" fmla="*/ 2147483647 h 23"/>
                    <a:gd name="T18" fmla="*/ 2147483647 w 12"/>
                    <a:gd name="T19" fmla="*/ 2147483647 h 23"/>
                    <a:gd name="T20" fmla="*/ 2147483647 w 12"/>
                    <a:gd name="T21" fmla="*/ 2147483647 h 23"/>
                    <a:gd name="T22" fmla="*/ 2147483647 w 12"/>
                    <a:gd name="T23" fmla="*/ 2147483647 h 2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23"/>
                    <a:gd name="T38" fmla="*/ 12 w 12"/>
                    <a:gd name="T39" fmla="*/ 23 h 2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23">
                      <a:moveTo>
                        <a:pt x="8" y="15"/>
                      </a:moveTo>
                      <a:lnTo>
                        <a:pt x="12" y="19"/>
                      </a:lnTo>
                      <a:lnTo>
                        <a:pt x="12" y="0"/>
                      </a:lnTo>
                      <a:lnTo>
                        <a:pt x="0" y="0"/>
                      </a:lnTo>
                      <a:lnTo>
                        <a:pt x="0" y="19"/>
                      </a:lnTo>
                      <a:lnTo>
                        <a:pt x="8" y="23"/>
                      </a:lnTo>
                      <a:lnTo>
                        <a:pt x="0" y="19"/>
                      </a:lnTo>
                      <a:lnTo>
                        <a:pt x="4" y="23"/>
                      </a:lnTo>
                      <a:lnTo>
                        <a:pt x="8" y="23"/>
                      </a:lnTo>
                      <a:lnTo>
                        <a:pt x="12" y="19"/>
                      </a:lnTo>
                      <a:lnTo>
                        <a:pt x="8" y="15"/>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361" name="Freeform 107"/>
                <p:cNvSpPr>
                  <a:spLocks/>
                </p:cNvSpPr>
                <p:nvPr/>
              </p:nvSpPr>
              <p:spPr bwMode="auto">
                <a:xfrm>
                  <a:off x="593725" y="3057525"/>
                  <a:ext cx="392113" cy="31750"/>
                </a:xfrm>
                <a:custGeom>
                  <a:avLst/>
                  <a:gdLst>
                    <a:gd name="T0" fmla="*/ 2147483647 w 247"/>
                    <a:gd name="T1" fmla="*/ 2147483647 h 20"/>
                    <a:gd name="T2" fmla="*/ 2147483647 w 247"/>
                    <a:gd name="T3" fmla="*/ 2147483647 h 20"/>
                    <a:gd name="T4" fmla="*/ 0 w 247"/>
                    <a:gd name="T5" fmla="*/ 0 h 20"/>
                    <a:gd name="T6" fmla="*/ 0 w 247"/>
                    <a:gd name="T7" fmla="*/ 2147483647 h 20"/>
                    <a:gd name="T8" fmla="*/ 2147483647 w 247"/>
                    <a:gd name="T9" fmla="*/ 2147483647 h 20"/>
                    <a:gd name="T10" fmla="*/ 2147483647 w 247"/>
                    <a:gd name="T11" fmla="*/ 2147483647 h 20"/>
                    <a:gd name="T12" fmla="*/ 2147483647 w 247"/>
                    <a:gd name="T13" fmla="*/ 2147483647 h 20"/>
                    <a:gd name="T14" fmla="*/ 2147483647 w 247"/>
                    <a:gd name="T15" fmla="*/ 2147483647 h 20"/>
                    <a:gd name="T16" fmla="*/ 2147483647 w 247"/>
                    <a:gd name="T17" fmla="*/ 2147483647 h 20"/>
                    <a:gd name="T18" fmla="*/ 2147483647 w 247"/>
                    <a:gd name="T19" fmla="*/ 2147483647 h 20"/>
                    <a:gd name="T20" fmla="*/ 2147483647 w 247"/>
                    <a:gd name="T21" fmla="*/ 2147483647 h 20"/>
                    <a:gd name="T22" fmla="*/ 2147483647 w 247"/>
                    <a:gd name="T23" fmla="*/ 2147483647 h 2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47"/>
                    <a:gd name="T37" fmla="*/ 0 h 20"/>
                    <a:gd name="T38" fmla="*/ 247 w 247"/>
                    <a:gd name="T39" fmla="*/ 20 h 2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47" h="20">
                      <a:moveTo>
                        <a:pt x="235" y="16"/>
                      </a:moveTo>
                      <a:lnTo>
                        <a:pt x="243" y="12"/>
                      </a:lnTo>
                      <a:lnTo>
                        <a:pt x="0" y="0"/>
                      </a:lnTo>
                      <a:lnTo>
                        <a:pt x="0" y="8"/>
                      </a:lnTo>
                      <a:lnTo>
                        <a:pt x="243" y="20"/>
                      </a:lnTo>
                      <a:lnTo>
                        <a:pt x="247" y="16"/>
                      </a:lnTo>
                      <a:lnTo>
                        <a:pt x="243" y="20"/>
                      </a:lnTo>
                      <a:lnTo>
                        <a:pt x="247" y="16"/>
                      </a:lnTo>
                      <a:lnTo>
                        <a:pt x="243" y="12"/>
                      </a:lnTo>
                      <a:lnTo>
                        <a:pt x="235" y="16"/>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362" name="Freeform 108"/>
                <p:cNvSpPr>
                  <a:spLocks/>
                </p:cNvSpPr>
                <p:nvPr/>
              </p:nvSpPr>
              <p:spPr bwMode="auto">
                <a:xfrm>
                  <a:off x="966788" y="3027363"/>
                  <a:ext cx="19050" cy="55563"/>
                </a:xfrm>
                <a:custGeom>
                  <a:avLst/>
                  <a:gdLst>
                    <a:gd name="T0" fmla="*/ 2147483647 w 12"/>
                    <a:gd name="T1" fmla="*/ 2147483647 h 35"/>
                    <a:gd name="T2" fmla="*/ 0 w 12"/>
                    <a:gd name="T3" fmla="*/ 2147483647 h 35"/>
                    <a:gd name="T4" fmla="*/ 0 w 12"/>
                    <a:gd name="T5" fmla="*/ 2147483647 h 35"/>
                    <a:gd name="T6" fmla="*/ 2147483647 w 12"/>
                    <a:gd name="T7" fmla="*/ 2147483647 h 35"/>
                    <a:gd name="T8" fmla="*/ 2147483647 w 12"/>
                    <a:gd name="T9" fmla="*/ 2147483647 h 35"/>
                    <a:gd name="T10" fmla="*/ 2147483647 w 12"/>
                    <a:gd name="T11" fmla="*/ 0 h 35"/>
                    <a:gd name="T12" fmla="*/ 2147483647 w 12"/>
                    <a:gd name="T13" fmla="*/ 2147483647 h 35"/>
                    <a:gd name="T14" fmla="*/ 2147483647 w 12"/>
                    <a:gd name="T15" fmla="*/ 2147483647 h 35"/>
                    <a:gd name="T16" fmla="*/ 2147483647 w 12"/>
                    <a:gd name="T17" fmla="*/ 0 h 35"/>
                    <a:gd name="T18" fmla="*/ 2147483647 w 12"/>
                    <a:gd name="T19" fmla="*/ 2147483647 h 35"/>
                    <a:gd name="T20" fmla="*/ 0 w 12"/>
                    <a:gd name="T21" fmla="*/ 2147483647 h 35"/>
                    <a:gd name="T22" fmla="*/ 2147483647 w 12"/>
                    <a:gd name="T23" fmla="*/ 2147483647 h 3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35"/>
                    <a:gd name="T38" fmla="*/ 12 w 12"/>
                    <a:gd name="T39" fmla="*/ 35 h 3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35">
                      <a:moveTo>
                        <a:pt x="8" y="11"/>
                      </a:moveTo>
                      <a:lnTo>
                        <a:pt x="0" y="4"/>
                      </a:lnTo>
                      <a:lnTo>
                        <a:pt x="0" y="35"/>
                      </a:lnTo>
                      <a:lnTo>
                        <a:pt x="12" y="35"/>
                      </a:lnTo>
                      <a:lnTo>
                        <a:pt x="12" y="4"/>
                      </a:lnTo>
                      <a:lnTo>
                        <a:pt x="8" y="0"/>
                      </a:lnTo>
                      <a:lnTo>
                        <a:pt x="12" y="4"/>
                      </a:lnTo>
                      <a:lnTo>
                        <a:pt x="8" y="4"/>
                      </a:lnTo>
                      <a:lnTo>
                        <a:pt x="8" y="0"/>
                      </a:lnTo>
                      <a:lnTo>
                        <a:pt x="4" y="4"/>
                      </a:lnTo>
                      <a:lnTo>
                        <a:pt x="0" y="4"/>
                      </a:lnTo>
                      <a:lnTo>
                        <a:pt x="8" y="11"/>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363" name="Freeform 109"/>
                <p:cNvSpPr>
                  <a:spLocks/>
                </p:cNvSpPr>
                <p:nvPr/>
              </p:nvSpPr>
              <p:spPr bwMode="auto">
                <a:xfrm>
                  <a:off x="581025" y="3027363"/>
                  <a:ext cx="398463" cy="17463"/>
                </a:xfrm>
                <a:custGeom>
                  <a:avLst/>
                  <a:gdLst>
                    <a:gd name="T0" fmla="*/ 2147483647 w 251"/>
                    <a:gd name="T1" fmla="*/ 2147483647 h 11"/>
                    <a:gd name="T2" fmla="*/ 2147483647 w 251"/>
                    <a:gd name="T3" fmla="*/ 2147483647 h 11"/>
                    <a:gd name="T4" fmla="*/ 2147483647 w 251"/>
                    <a:gd name="T5" fmla="*/ 2147483647 h 11"/>
                    <a:gd name="T6" fmla="*/ 2147483647 w 251"/>
                    <a:gd name="T7" fmla="*/ 0 h 11"/>
                    <a:gd name="T8" fmla="*/ 2147483647 w 251"/>
                    <a:gd name="T9" fmla="*/ 0 h 11"/>
                    <a:gd name="T10" fmla="*/ 0 w 251"/>
                    <a:gd name="T11" fmla="*/ 2147483647 h 11"/>
                    <a:gd name="T12" fmla="*/ 2147483647 w 251"/>
                    <a:gd name="T13" fmla="*/ 0 h 11"/>
                    <a:gd name="T14" fmla="*/ 2147483647 w 251"/>
                    <a:gd name="T15" fmla="*/ 2147483647 h 11"/>
                    <a:gd name="T16" fmla="*/ 0 w 251"/>
                    <a:gd name="T17" fmla="*/ 2147483647 h 11"/>
                    <a:gd name="T18" fmla="*/ 2147483647 w 251"/>
                    <a:gd name="T19" fmla="*/ 2147483647 h 11"/>
                    <a:gd name="T20" fmla="*/ 2147483647 w 251"/>
                    <a:gd name="T21" fmla="*/ 2147483647 h 11"/>
                    <a:gd name="T22" fmla="*/ 2147483647 w 251"/>
                    <a:gd name="T23" fmla="*/ 2147483647 h 1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51"/>
                    <a:gd name="T37" fmla="*/ 0 h 11"/>
                    <a:gd name="T38" fmla="*/ 251 w 251"/>
                    <a:gd name="T39" fmla="*/ 11 h 1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51" h="11">
                      <a:moveTo>
                        <a:pt x="12" y="4"/>
                      </a:moveTo>
                      <a:lnTo>
                        <a:pt x="8" y="11"/>
                      </a:lnTo>
                      <a:lnTo>
                        <a:pt x="251" y="11"/>
                      </a:lnTo>
                      <a:lnTo>
                        <a:pt x="251" y="0"/>
                      </a:lnTo>
                      <a:lnTo>
                        <a:pt x="8" y="0"/>
                      </a:lnTo>
                      <a:lnTo>
                        <a:pt x="0" y="4"/>
                      </a:lnTo>
                      <a:lnTo>
                        <a:pt x="8" y="0"/>
                      </a:lnTo>
                      <a:lnTo>
                        <a:pt x="4" y="4"/>
                      </a:lnTo>
                      <a:lnTo>
                        <a:pt x="0" y="4"/>
                      </a:lnTo>
                      <a:lnTo>
                        <a:pt x="4" y="7"/>
                      </a:lnTo>
                      <a:lnTo>
                        <a:pt x="8" y="11"/>
                      </a:lnTo>
                      <a:lnTo>
                        <a:pt x="12" y="4"/>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364" name="Freeform 110"/>
                <p:cNvSpPr>
                  <a:spLocks/>
                </p:cNvSpPr>
                <p:nvPr/>
              </p:nvSpPr>
              <p:spPr bwMode="auto">
                <a:xfrm>
                  <a:off x="200025" y="3063875"/>
                  <a:ext cx="812800" cy="212725"/>
                </a:xfrm>
                <a:custGeom>
                  <a:avLst/>
                  <a:gdLst>
                    <a:gd name="T0" fmla="*/ 2147483647 w 512"/>
                    <a:gd name="T1" fmla="*/ 2147483647 h 134"/>
                    <a:gd name="T2" fmla="*/ 2147483647 w 512"/>
                    <a:gd name="T3" fmla="*/ 0 h 134"/>
                    <a:gd name="T4" fmla="*/ 2147483647 w 512"/>
                    <a:gd name="T5" fmla="*/ 0 h 134"/>
                    <a:gd name="T6" fmla="*/ 2147483647 w 512"/>
                    <a:gd name="T7" fmla="*/ 2147483647 h 134"/>
                    <a:gd name="T8" fmla="*/ 2147483647 w 512"/>
                    <a:gd name="T9" fmla="*/ 2147483647 h 134"/>
                    <a:gd name="T10" fmla="*/ 2147483647 w 512"/>
                    <a:gd name="T11" fmla="*/ 2147483647 h 134"/>
                    <a:gd name="T12" fmla="*/ 2147483647 w 512"/>
                    <a:gd name="T13" fmla="*/ 2147483647 h 134"/>
                    <a:gd name="T14" fmla="*/ 2147483647 w 512"/>
                    <a:gd name="T15" fmla="*/ 2147483647 h 134"/>
                    <a:gd name="T16" fmla="*/ 2147483647 w 512"/>
                    <a:gd name="T17" fmla="*/ 2147483647 h 134"/>
                    <a:gd name="T18" fmla="*/ 2147483647 w 512"/>
                    <a:gd name="T19" fmla="*/ 2147483647 h 134"/>
                    <a:gd name="T20" fmla="*/ 2147483647 w 512"/>
                    <a:gd name="T21" fmla="*/ 2147483647 h 134"/>
                    <a:gd name="T22" fmla="*/ 2147483647 w 512"/>
                    <a:gd name="T23" fmla="*/ 2147483647 h 134"/>
                    <a:gd name="T24" fmla="*/ 2147483647 w 512"/>
                    <a:gd name="T25" fmla="*/ 2147483647 h 134"/>
                    <a:gd name="T26" fmla="*/ 2147483647 w 512"/>
                    <a:gd name="T27" fmla="*/ 2147483647 h 134"/>
                    <a:gd name="T28" fmla="*/ 2147483647 w 512"/>
                    <a:gd name="T29" fmla="*/ 2147483647 h 134"/>
                    <a:gd name="T30" fmla="*/ 2147483647 w 512"/>
                    <a:gd name="T31" fmla="*/ 2147483647 h 134"/>
                    <a:gd name="T32" fmla="*/ 2147483647 w 512"/>
                    <a:gd name="T33" fmla="*/ 2147483647 h 134"/>
                    <a:gd name="T34" fmla="*/ 2147483647 w 512"/>
                    <a:gd name="T35" fmla="*/ 2147483647 h 134"/>
                    <a:gd name="T36" fmla="*/ 2147483647 w 512"/>
                    <a:gd name="T37" fmla="*/ 2147483647 h 134"/>
                    <a:gd name="T38" fmla="*/ 2147483647 w 512"/>
                    <a:gd name="T39" fmla="*/ 2147483647 h 134"/>
                    <a:gd name="T40" fmla="*/ 2147483647 w 512"/>
                    <a:gd name="T41" fmla="*/ 2147483647 h 134"/>
                    <a:gd name="T42" fmla="*/ 2147483647 w 512"/>
                    <a:gd name="T43" fmla="*/ 2147483647 h 134"/>
                    <a:gd name="T44" fmla="*/ 2147483647 w 512"/>
                    <a:gd name="T45" fmla="*/ 2147483647 h 134"/>
                    <a:gd name="T46" fmla="*/ 2147483647 w 512"/>
                    <a:gd name="T47" fmla="*/ 2147483647 h 134"/>
                    <a:gd name="T48" fmla="*/ 2147483647 w 512"/>
                    <a:gd name="T49" fmla="*/ 2147483647 h 134"/>
                    <a:gd name="T50" fmla="*/ 0 w 512"/>
                    <a:gd name="T51" fmla="*/ 2147483647 h 134"/>
                    <a:gd name="T52" fmla="*/ 2147483647 w 512"/>
                    <a:gd name="T53" fmla="*/ 2147483647 h 134"/>
                    <a:gd name="T54" fmla="*/ 2147483647 w 512"/>
                    <a:gd name="T55" fmla="*/ 2147483647 h 134"/>
                    <a:gd name="T56" fmla="*/ 2147483647 w 512"/>
                    <a:gd name="T57" fmla="*/ 2147483647 h 134"/>
                    <a:gd name="T58" fmla="*/ 2147483647 w 512"/>
                    <a:gd name="T59" fmla="*/ 2147483647 h 134"/>
                    <a:gd name="T60" fmla="*/ 2147483647 w 512"/>
                    <a:gd name="T61" fmla="*/ 2147483647 h 134"/>
                    <a:gd name="T62" fmla="*/ 2147483647 w 512"/>
                    <a:gd name="T63" fmla="*/ 2147483647 h 134"/>
                    <a:gd name="T64" fmla="*/ 2147483647 w 512"/>
                    <a:gd name="T65" fmla="*/ 2147483647 h 134"/>
                    <a:gd name="T66" fmla="*/ 2147483647 w 512"/>
                    <a:gd name="T67" fmla="*/ 2147483647 h 134"/>
                    <a:gd name="T68" fmla="*/ 2147483647 w 512"/>
                    <a:gd name="T69" fmla="*/ 2147483647 h 134"/>
                    <a:gd name="T70" fmla="*/ 2147483647 w 512"/>
                    <a:gd name="T71" fmla="*/ 2147483647 h 134"/>
                    <a:gd name="T72" fmla="*/ 2147483647 w 512"/>
                    <a:gd name="T73" fmla="*/ 2147483647 h 134"/>
                    <a:gd name="T74" fmla="*/ 2147483647 w 512"/>
                    <a:gd name="T75" fmla="*/ 2147483647 h 134"/>
                    <a:gd name="T76" fmla="*/ 2147483647 w 512"/>
                    <a:gd name="T77" fmla="*/ 2147483647 h 134"/>
                    <a:gd name="T78" fmla="*/ 2147483647 w 512"/>
                    <a:gd name="T79" fmla="*/ 2147483647 h 134"/>
                    <a:gd name="T80" fmla="*/ 2147483647 w 512"/>
                    <a:gd name="T81" fmla="*/ 2147483647 h 134"/>
                    <a:gd name="T82" fmla="*/ 2147483647 w 512"/>
                    <a:gd name="T83" fmla="*/ 2147483647 h 134"/>
                    <a:gd name="T84" fmla="*/ 2147483647 w 512"/>
                    <a:gd name="T85" fmla="*/ 2147483647 h 134"/>
                    <a:gd name="T86" fmla="*/ 2147483647 w 512"/>
                    <a:gd name="T87" fmla="*/ 2147483647 h 134"/>
                    <a:gd name="T88" fmla="*/ 2147483647 w 512"/>
                    <a:gd name="T89" fmla="*/ 2147483647 h 134"/>
                    <a:gd name="T90" fmla="*/ 2147483647 w 512"/>
                    <a:gd name="T91" fmla="*/ 2147483647 h 134"/>
                    <a:gd name="T92" fmla="*/ 2147483647 w 512"/>
                    <a:gd name="T93" fmla="*/ 2147483647 h 134"/>
                    <a:gd name="T94" fmla="*/ 2147483647 w 512"/>
                    <a:gd name="T95" fmla="*/ 2147483647 h 134"/>
                    <a:gd name="T96" fmla="*/ 2147483647 w 512"/>
                    <a:gd name="T97" fmla="*/ 2147483647 h 134"/>
                    <a:gd name="T98" fmla="*/ 2147483647 w 512"/>
                    <a:gd name="T99" fmla="*/ 2147483647 h 134"/>
                    <a:gd name="T100" fmla="*/ 2147483647 w 512"/>
                    <a:gd name="T101" fmla="*/ 2147483647 h 134"/>
                    <a:gd name="T102" fmla="*/ 2147483647 w 512"/>
                    <a:gd name="T103" fmla="*/ 2147483647 h 134"/>
                    <a:gd name="T104" fmla="*/ 2147483647 w 512"/>
                    <a:gd name="T105" fmla="*/ 2147483647 h 134"/>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512"/>
                    <a:gd name="T160" fmla="*/ 0 h 134"/>
                    <a:gd name="T161" fmla="*/ 512 w 512"/>
                    <a:gd name="T162" fmla="*/ 134 h 134"/>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512" h="134">
                      <a:moveTo>
                        <a:pt x="512" y="40"/>
                      </a:moveTo>
                      <a:lnTo>
                        <a:pt x="151" y="0"/>
                      </a:lnTo>
                      <a:lnTo>
                        <a:pt x="146" y="4"/>
                      </a:lnTo>
                      <a:lnTo>
                        <a:pt x="142" y="4"/>
                      </a:lnTo>
                      <a:lnTo>
                        <a:pt x="134" y="8"/>
                      </a:lnTo>
                      <a:lnTo>
                        <a:pt x="122" y="16"/>
                      </a:lnTo>
                      <a:lnTo>
                        <a:pt x="110" y="20"/>
                      </a:lnTo>
                      <a:lnTo>
                        <a:pt x="98" y="24"/>
                      </a:lnTo>
                      <a:lnTo>
                        <a:pt x="82" y="28"/>
                      </a:lnTo>
                      <a:lnTo>
                        <a:pt x="69" y="36"/>
                      </a:lnTo>
                      <a:lnTo>
                        <a:pt x="61" y="40"/>
                      </a:lnTo>
                      <a:lnTo>
                        <a:pt x="53" y="40"/>
                      </a:lnTo>
                      <a:lnTo>
                        <a:pt x="49" y="44"/>
                      </a:lnTo>
                      <a:lnTo>
                        <a:pt x="45" y="44"/>
                      </a:lnTo>
                      <a:lnTo>
                        <a:pt x="41" y="44"/>
                      </a:lnTo>
                      <a:lnTo>
                        <a:pt x="37" y="47"/>
                      </a:lnTo>
                      <a:lnTo>
                        <a:pt x="29" y="47"/>
                      </a:lnTo>
                      <a:lnTo>
                        <a:pt x="25" y="51"/>
                      </a:lnTo>
                      <a:lnTo>
                        <a:pt x="17" y="51"/>
                      </a:lnTo>
                      <a:lnTo>
                        <a:pt x="13" y="55"/>
                      </a:lnTo>
                      <a:lnTo>
                        <a:pt x="8" y="55"/>
                      </a:lnTo>
                      <a:lnTo>
                        <a:pt x="4" y="59"/>
                      </a:lnTo>
                      <a:lnTo>
                        <a:pt x="0" y="59"/>
                      </a:lnTo>
                      <a:lnTo>
                        <a:pt x="349" y="134"/>
                      </a:lnTo>
                      <a:lnTo>
                        <a:pt x="353" y="134"/>
                      </a:lnTo>
                      <a:lnTo>
                        <a:pt x="353" y="130"/>
                      </a:lnTo>
                      <a:lnTo>
                        <a:pt x="357" y="130"/>
                      </a:lnTo>
                      <a:lnTo>
                        <a:pt x="366" y="126"/>
                      </a:lnTo>
                      <a:lnTo>
                        <a:pt x="374" y="122"/>
                      </a:lnTo>
                      <a:lnTo>
                        <a:pt x="378" y="118"/>
                      </a:lnTo>
                      <a:lnTo>
                        <a:pt x="386" y="114"/>
                      </a:lnTo>
                      <a:lnTo>
                        <a:pt x="394" y="114"/>
                      </a:lnTo>
                      <a:lnTo>
                        <a:pt x="402" y="110"/>
                      </a:lnTo>
                      <a:lnTo>
                        <a:pt x="406" y="106"/>
                      </a:lnTo>
                      <a:lnTo>
                        <a:pt x="414" y="106"/>
                      </a:lnTo>
                      <a:lnTo>
                        <a:pt x="418" y="103"/>
                      </a:lnTo>
                      <a:lnTo>
                        <a:pt x="426" y="99"/>
                      </a:lnTo>
                      <a:lnTo>
                        <a:pt x="430" y="95"/>
                      </a:lnTo>
                      <a:lnTo>
                        <a:pt x="439" y="91"/>
                      </a:lnTo>
                      <a:lnTo>
                        <a:pt x="447" y="87"/>
                      </a:lnTo>
                      <a:lnTo>
                        <a:pt x="455" y="83"/>
                      </a:lnTo>
                      <a:lnTo>
                        <a:pt x="463" y="75"/>
                      </a:lnTo>
                      <a:lnTo>
                        <a:pt x="471" y="67"/>
                      </a:lnTo>
                      <a:lnTo>
                        <a:pt x="483" y="63"/>
                      </a:lnTo>
                      <a:lnTo>
                        <a:pt x="487" y="59"/>
                      </a:lnTo>
                      <a:lnTo>
                        <a:pt x="495" y="51"/>
                      </a:lnTo>
                      <a:lnTo>
                        <a:pt x="499" y="47"/>
                      </a:lnTo>
                      <a:lnTo>
                        <a:pt x="512" y="40"/>
                      </a:lnTo>
                      <a:close/>
                    </a:path>
                  </a:pathLst>
                </a:custGeom>
                <a:solidFill>
                  <a:srgbClr val="999999"/>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365" name="Freeform 111"/>
                <p:cNvSpPr>
                  <a:spLocks/>
                </p:cNvSpPr>
                <p:nvPr/>
              </p:nvSpPr>
              <p:spPr bwMode="auto">
                <a:xfrm>
                  <a:off x="431800" y="3057525"/>
                  <a:ext cx="581025" cy="76200"/>
                </a:xfrm>
                <a:custGeom>
                  <a:avLst/>
                  <a:gdLst>
                    <a:gd name="T0" fmla="*/ 2147483647 w 366"/>
                    <a:gd name="T1" fmla="*/ 2147483647 h 48"/>
                    <a:gd name="T2" fmla="*/ 2147483647 w 366"/>
                    <a:gd name="T3" fmla="*/ 2147483647 h 48"/>
                    <a:gd name="T4" fmla="*/ 2147483647 w 366"/>
                    <a:gd name="T5" fmla="*/ 2147483647 h 48"/>
                    <a:gd name="T6" fmla="*/ 2147483647 w 366"/>
                    <a:gd name="T7" fmla="*/ 2147483647 h 48"/>
                    <a:gd name="T8" fmla="*/ 2147483647 w 366"/>
                    <a:gd name="T9" fmla="*/ 0 h 48"/>
                    <a:gd name="T10" fmla="*/ 2147483647 w 366"/>
                    <a:gd name="T11" fmla="*/ 0 h 48"/>
                    <a:gd name="T12" fmla="*/ 2147483647 w 366"/>
                    <a:gd name="T13" fmla="*/ 0 h 48"/>
                    <a:gd name="T14" fmla="*/ 2147483647 w 366"/>
                    <a:gd name="T15" fmla="*/ 0 h 48"/>
                    <a:gd name="T16" fmla="*/ 0 w 366"/>
                    <a:gd name="T17" fmla="*/ 2147483647 h 48"/>
                    <a:gd name="T18" fmla="*/ 0 w 366"/>
                    <a:gd name="T19" fmla="*/ 2147483647 h 48"/>
                    <a:gd name="T20" fmla="*/ 2147483647 w 366"/>
                    <a:gd name="T21" fmla="*/ 2147483647 h 48"/>
                    <a:gd name="T22" fmla="*/ 2147483647 w 366"/>
                    <a:gd name="T23" fmla="*/ 2147483647 h 4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66"/>
                    <a:gd name="T37" fmla="*/ 0 h 48"/>
                    <a:gd name="T38" fmla="*/ 366 w 366"/>
                    <a:gd name="T39" fmla="*/ 48 h 4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66" h="48">
                      <a:moveTo>
                        <a:pt x="9" y="8"/>
                      </a:moveTo>
                      <a:lnTo>
                        <a:pt x="5" y="8"/>
                      </a:lnTo>
                      <a:lnTo>
                        <a:pt x="366" y="48"/>
                      </a:lnTo>
                      <a:lnTo>
                        <a:pt x="366" y="40"/>
                      </a:lnTo>
                      <a:lnTo>
                        <a:pt x="9" y="0"/>
                      </a:lnTo>
                      <a:lnTo>
                        <a:pt x="5" y="0"/>
                      </a:lnTo>
                      <a:lnTo>
                        <a:pt x="9" y="0"/>
                      </a:lnTo>
                      <a:lnTo>
                        <a:pt x="5" y="0"/>
                      </a:lnTo>
                      <a:lnTo>
                        <a:pt x="0" y="4"/>
                      </a:lnTo>
                      <a:lnTo>
                        <a:pt x="0" y="8"/>
                      </a:lnTo>
                      <a:lnTo>
                        <a:pt x="5" y="8"/>
                      </a:lnTo>
                      <a:lnTo>
                        <a:pt x="9" y="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366" name="Freeform 112"/>
                <p:cNvSpPr>
                  <a:spLocks/>
                </p:cNvSpPr>
                <p:nvPr/>
              </p:nvSpPr>
              <p:spPr bwMode="auto">
                <a:xfrm>
                  <a:off x="330200" y="3057525"/>
                  <a:ext cx="115888" cy="63500"/>
                </a:xfrm>
                <a:custGeom>
                  <a:avLst/>
                  <a:gdLst>
                    <a:gd name="T0" fmla="*/ 2147483647 w 73"/>
                    <a:gd name="T1" fmla="*/ 2147483647 h 40"/>
                    <a:gd name="T2" fmla="*/ 2147483647 w 73"/>
                    <a:gd name="T3" fmla="*/ 2147483647 h 40"/>
                    <a:gd name="T4" fmla="*/ 2147483647 w 73"/>
                    <a:gd name="T5" fmla="*/ 2147483647 h 40"/>
                    <a:gd name="T6" fmla="*/ 2147483647 w 73"/>
                    <a:gd name="T7" fmla="*/ 2147483647 h 40"/>
                    <a:gd name="T8" fmla="*/ 2147483647 w 73"/>
                    <a:gd name="T9" fmla="*/ 2147483647 h 40"/>
                    <a:gd name="T10" fmla="*/ 2147483647 w 73"/>
                    <a:gd name="T11" fmla="*/ 2147483647 h 40"/>
                    <a:gd name="T12" fmla="*/ 2147483647 w 73"/>
                    <a:gd name="T13" fmla="*/ 2147483647 h 40"/>
                    <a:gd name="T14" fmla="*/ 2147483647 w 73"/>
                    <a:gd name="T15" fmla="*/ 2147483647 h 40"/>
                    <a:gd name="T16" fmla="*/ 2147483647 w 73"/>
                    <a:gd name="T17" fmla="*/ 2147483647 h 40"/>
                    <a:gd name="T18" fmla="*/ 2147483647 w 73"/>
                    <a:gd name="T19" fmla="*/ 2147483647 h 40"/>
                    <a:gd name="T20" fmla="*/ 2147483647 w 73"/>
                    <a:gd name="T21" fmla="*/ 0 h 40"/>
                    <a:gd name="T22" fmla="*/ 2147483647 w 73"/>
                    <a:gd name="T23" fmla="*/ 0 h 40"/>
                    <a:gd name="T24" fmla="*/ 2147483647 w 73"/>
                    <a:gd name="T25" fmla="*/ 2147483647 h 40"/>
                    <a:gd name="T26" fmla="*/ 2147483647 w 73"/>
                    <a:gd name="T27" fmla="*/ 2147483647 h 40"/>
                    <a:gd name="T28" fmla="*/ 2147483647 w 73"/>
                    <a:gd name="T29" fmla="*/ 2147483647 h 40"/>
                    <a:gd name="T30" fmla="*/ 2147483647 w 73"/>
                    <a:gd name="T31" fmla="*/ 2147483647 h 40"/>
                    <a:gd name="T32" fmla="*/ 2147483647 w 73"/>
                    <a:gd name="T33" fmla="*/ 2147483647 h 40"/>
                    <a:gd name="T34" fmla="*/ 2147483647 w 73"/>
                    <a:gd name="T35" fmla="*/ 2147483647 h 40"/>
                    <a:gd name="T36" fmla="*/ 0 w 73"/>
                    <a:gd name="T37" fmla="*/ 2147483647 h 40"/>
                    <a:gd name="T38" fmla="*/ 0 w 73"/>
                    <a:gd name="T39" fmla="*/ 2147483647 h 40"/>
                    <a:gd name="T40" fmla="*/ 2147483647 w 73"/>
                    <a:gd name="T41" fmla="*/ 2147483647 h 4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73"/>
                    <a:gd name="T64" fmla="*/ 0 h 40"/>
                    <a:gd name="T65" fmla="*/ 73 w 73"/>
                    <a:gd name="T66" fmla="*/ 40 h 40"/>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73" h="40">
                      <a:moveTo>
                        <a:pt x="4" y="40"/>
                      </a:moveTo>
                      <a:lnTo>
                        <a:pt x="4" y="40"/>
                      </a:lnTo>
                      <a:lnTo>
                        <a:pt x="16" y="32"/>
                      </a:lnTo>
                      <a:lnTo>
                        <a:pt x="32" y="28"/>
                      </a:lnTo>
                      <a:lnTo>
                        <a:pt x="44" y="24"/>
                      </a:lnTo>
                      <a:lnTo>
                        <a:pt x="52" y="20"/>
                      </a:lnTo>
                      <a:lnTo>
                        <a:pt x="60" y="12"/>
                      </a:lnTo>
                      <a:lnTo>
                        <a:pt x="69" y="12"/>
                      </a:lnTo>
                      <a:lnTo>
                        <a:pt x="73" y="8"/>
                      </a:lnTo>
                      <a:lnTo>
                        <a:pt x="69" y="0"/>
                      </a:lnTo>
                      <a:lnTo>
                        <a:pt x="64" y="4"/>
                      </a:lnTo>
                      <a:lnTo>
                        <a:pt x="56" y="4"/>
                      </a:lnTo>
                      <a:lnTo>
                        <a:pt x="48" y="8"/>
                      </a:lnTo>
                      <a:lnTo>
                        <a:pt x="40" y="12"/>
                      </a:lnTo>
                      <a:lnTo>
                        <a:pt x="28" y="20"/>
                      </a:lnTo>
                      <a:lnTo>
                        <a:pt x="12" y="24"/>
                      </a:lnTo>
                      <a:lnTo>
                        <a:pt x="0" y="28"/>
                      </a:lnTo>
                      <a:lnTo>
                        <a:pt x="4" y="4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367" name="Freeform 113"/>
                <p:cNvSpPr>
                  <a:spLocks/>
                </p:cNvSpPr>
                <p:nvPr/>
              </p:nvSpPr>
              <p:spPr bwMode="auto">
                <a:xfrm>
                  <a:off x="246063" y="3101975"/>
                  <a:ext cx="90488" cy="42863"/>
                </a:xfrm>
                <a:custGeom>
                  <a:avLst/>
                  <a:gdLst>
                    <a:gd name="T0" fmla="*/ 2147483647 w 57"/>
                    <a:gd name="T1" fmla="*/ 2147483647 h 27"/>
                    <a:gd name="T2" fmla="*/ 2147483647 w 57"/>
                    <a:gd name="T3" fmla="*/ 2147483647 h 27"/>
                    <a:gd name="T4" fmla="*/ 2147483647 w 57"/>
                    <a:gd name="T5" fmla="*/ 2147483647 h 27"/>
                    <a:gd name="T6" fmla="*/ 2147483647 w 57"/>
                    <a:gd name="T7" fmla="*/ 2147483647 h 27"/>
                    <a:gd name="T8" fmla="*/ 2147483647 w 57"/>
                    <a:gd name="T9" fmla="*/ 2147483647 h 27"/>
                    <a:gd name="T10" fmla="*/ 2147483647 w 57"/>
                    <a:gd name="T11" fmla="*/ 2147483647 h 27"/>
                    <a:gd name="T12" fmla="*/ 2147483647 w 57"/>
                    <a:gd name="T13" fmla="*/ 2147483647 h 27"/>
                    <a:gd name="T14" fmla="*/ 2147483647 w 57"/>
                    <a:gd name="T15" fmla="*/ 2147483647 h 27"/>
                    <a:gd name="T16" fmla="*/ 2147483647 w 57"/>
                    <a:gd name="T17" fmla="*/ 2147483647 h 27"/>
                    <a:gd name="T18" fmla="*/ 2147483647 w 57"/>
                    <a:gd name="T19" fmla="*/ 2147483647 h 27"/>
                    <a:gd name="T20" fmla="*/ 2147483647 w 57"/>
                    <a:gd name="T21" fmla="*/ 0 h 27"/>
                    <a:gd name="T22" fmla="*/ 2147483647 w 57"/>
                    <a:gd name="T23" fmla="*/ 2147483647 h 27"/>
                    <a:gd name="T24" fmla="*/ 2147483647 w 57"/>
                    <a:gd name="T25" fmla="*/ 2147483647 h 27"/>
                    <a:gd name="T26" fmla="*/ 2147483647 w 57"/>
                    <a:gd name="T27" fmla="*/ 2147483647 h 27"/>
                    <a:gd name="T28" fmla="*/ 2147483647 w 57"/>
                    <a:gd name="T29" fmla="*/ 2147483647 h 27"/>
                    <a:gd name="T30" fmla="*/ 2147483647 w 57"/>
                    <a:gd name="T31" fmla="*/ 2147483647 h 27"/>
                    <a:gd name="T32" fmla="*/ 2147483647 w 57"/>
                    <a:gd name="T33" fmla="*/ 2147483647 h 27"/>
                    <a:gd name="T34" fmla="*/ 2147483647 w 57"/>
                    <a:gd name="T35" fmla="*/ 2147483647 h 27"/>
                    <a:gd name="T36" fmla="*/ 0 w 57"/>
                    <a:gd name="T37" fmla="*/ 2147483647 h 27"/>
                    <a:gd name="T38" fmla="*/ 0 w 57"/>
                    <a:gd name="T39" fmla="*/ 2147483647 h 27"/>
                    <a:gd name="T40" fmla="*/ 2147483647 w 57"/>
                    <a:gd name="T41" fmla="*/ 2147483647 h 2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57"/>
                    <a:gd name="T64" fmla="*/ 0 h 27"/>
                    <a:gd name="T65" fmla="*/ 57 w 57"/>
                    <a:gd name="T66" fmla="*/ 27 h 27"/>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57" h="27">
                      <a:moveTo>
                        <a:pt x="4" y="27"/>
                      </a:moveTo>
                      <a:lnTo>
                        <a:pt x="4" y="27"/>
                      </a:lnTo>
                      <a:lnTo>
                        <a:pt x="8" y="27"/>
                      </a:lnTo>
                      <a:lnTo>
                        <a:pt x="12" y="23"/>
                      </a:lnTo>
                      <a:lnTo>
                        <a:pt x="16" y="23"/>
                      </a:lnTo>
                      <a:lnTo>
                        <a:pt x="20" y="23"/>
                      </a:lnTo>
                      <a:lnTo>
                        <a:pt x="24" y="20"/>
                      </a:lnTo>
                      <a:lnTo>
                        <a:pt x="32" y="20"/>
                      </a:lnTo>
                      <a:lnTo>
                        <a:pt x="40" y="16"/>
                      </a:lnTo>
                      <a:lnTo>
                        <a:pt x="57" y="12"/>
                      </a:lnTo>
                      <a:lnTo>
                        <a:pt x="53" y="0"/>
                      </a:lnTo>
                      <a:lnTo>
                        <a:pt x="40" y="4"/>
                      </a:lnTo>
                      <a:lnTo>
                        <a:pt x="28" y="8"/>
                      </a:lnTo>
                      <a:lnTo>
                        <a:pt x="20" y="12"/>
                      </a:lnTo>
                      <a:lnTo>
                        <a:pt x="16" y="12"/>
                      </a:lnTo>
                      <a:lnTo>
                        <a:pt x="12" y="16"/>
                      </a:lnTo>
                      <a:lnTo>
                        <a:pt x="8" y="16"/>
                      </a:lnTo>
                      <a:lnTo>
                        <a:pt x="4" y="16"/>
                      </a:lnTo>
                      <a:lnTo>
                        <a:pt x="0" y="20"/>
                      </a:lnTo>
                      <a:lnTo>
                        <a:pt x="4" y="27"/>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368" name="Freeform 114"/>
                <p:cNvSpPr>
                  <a:spLocks/>
                </p:cNvSpPr>
                <p:nvPr/>
              </p:nvSpPr>
              <p:spPr bwMode="auto">
                <a:xfrm>
                  <a:off x="193675" y="3133725"/>
                  <a:ext cx="58738" cy="30163"/>
                </a:xfrm>
                <a:custGeom>
                  <a:avLst/>
                  <a:gdLst>
                    <a:gd name="T0" fmla="*/ 2147483647 w 37"/>
                    <a:gd name="T1" fmla="*/ 2147483647 h 19"/>
                    <a:gd name="T2" fmla="*/ 2147483647 w 37"/>
                    <a:gd name="T3" fmla="*/ 2147483647 h 19"/>
                    <a:gd name="T4" fmla="*/ 2147483647 w 37"/>
                    <a:gd name="T5" fmla="*/ 2147483647 h 19"/>
                    <a:gd name="T6" fmla="*/ 2147483647 w 37"/>
                    <a:gd name="T7" fmla="*/ 2147483647 h 19"/>
                    <a:gd name="T8" fmla="*/ 2147483647 w 37"/>
                    <a:gd name="T9" fmla="*/ 2147483647 h 19"/>
                    <a:gd name="T10" fmla="*/ 2147483647 w 37"/>
                    <a:gd name="T11" fmla="*/ 2147483647 h 19"/>
                    <a:gd name="T12" fmla="*/ 2147483647 w 37"/>
                    <a:gd name="T13" fmla="*/ 2147483647 h 19"/>
                    <a:gd name="T14" fmla="*/ 2147483647 w 37"/>
                    <a:gd name="T15" fmla="*/ 2147483647 h 19"/>
                    <a:gd name="T16" fmla="*/ 2147483647 w 37"/>
                    <a:gd name="T17" fmla="*/ 2147483647 h 19"/>
                    <a:gd name="T18" fmla="*/ 2147483647 w 37"/>
                    <a:gd name="T19" fmla="*/ 2147483647 h 19"/>
                    <a:gd name="T20" fmla="*/ 2147483647 w 37"/>
                    <a:gd name="T21" fmla="*/ 0 h 19"/>
                    <a:gd name="T22" fmla="*/ 2147483647 w 37"/>
                    <a:gd name="T23" fmla="*/ 2147483647 h 19"/>
                    <a:gd name="T24" fmla="*/ 2147483647 w 37"/>
                    <a:gd name="T25" fmla="*/ 2147483647 h 19"/>
                    <a:gd name="T26" fmla="*/ 2147483647 w 37"/>
                    <a:gd name="T27" fmla="*/ 2147483647 h 19"/>
                    <a:gd name="T28" fmla="*/ 2147483647 w 37"/>
                    <a:gd name="T29" fmla="*/ 2147483647 h 19"/>
                    <a:gd name="T30" fmla="*/ 2147483647 w 37"/>
                    <a:gd name="T31" fmla="*/ 2147483647 h 19"/>
                    <a:gd name="T32" fmla="*/ 2147483647 w 37"/>
                    <a:gd name="T33" fmla="*/ 2147483647 h 19"/>
                    <a:gd name="T34" fmla="*/ 2147483647 w 37"/>
                    <a:gd name="T35" fmla="*/ 2147483647 h 19"/>
                    <a:gd name="T36" fmla="*/ 2147483647 w 37"/>
                    <a:gd name="T37" fmla="*/ 2147483647 h 19"/>
                    <a:gd name="T38" fmla="*/ 2147483647 w 37"/>
                    <a:gd name="T39" fmla="*/ 2147483647 h 19"/>
                    <a:gd name="T40" fmla="*/ 2147483647 w 37"/>
                    <a:gd name="T41" fmla="*/ 2147483647 h 19"/>
                    <a:gd name="T42" fmla="*/ 0 w 37"/>
                    <a:gd name="T43" fmla="*/ 2147483647 h 19"/>
                    <a:gd name="T44" fmla="*/ 0 w 37"/>
                    <a:gd name="T45" fmla="*/ 2147483647 h 19"/>
                    <a:gd name="T46" fmla="*/ 2147483647 w 37"/>
                    <a:gd name="T47" fmla="*/ 2147483647 h 19"/>
                    <a:gd name="T48" fmla="*/ 2147483647 w 37"/>
                    <a:gd name="T49" fmla="*/ 2147483647 h 19"/>
                    <a:gd name="T50" fmla="*/ 2147483647 w 37"/>
                    <a:gd name="T51" fmla="*/ 2147483647 h 19"/>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37"/>
                    <a:gd name="T79" fmla="*/ 0 h 19"/>
                    <a:gd name="T80" fmla="*/ 37 w 37"/>
                    <a:gd name="T81" fmla="*/ 19 h 19"/>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37" h="19">
                      <a:moveTo>
                        <a:pt x="8" y="11"/>
                      </a:moveTo>
                      <a:lnTo>
                        <a:pt x="8" y="19"/>
                      </a:lnTo>
                      <a:lnTo>
                        <a:pt x="12" y="19"/>
                      </a:lnTo>
                      <a:lnTo>
                        <a:pt x="17" y="15"/>
                      </a:lnTo>
                      <a:lnTo>
                        <a:pt x="21" y="15"/>
                      </a:lnTo>
                      <a:lnTo>
                        <a:pt x="25" y="15"/>
                      </a:lnTo>
                      <a:lnTo>
                        <a:pt x="29" y="11"/>
                      </a:lnTo>
                      <a:lnTo>
                        <a:pt x="37" y="7"/>
                      </a:lnTo>
                      <a:lnTo>
                        <a:pt x="33" y="0"/>
                      </a:lnTo>
                      <a:lnTo>
                        <a:pt x="25" y="3"/>
                      </a:lnTo>
                      <a:lnTo>
                        <a:pt x="21" y="3"/>
                      </a:lnTo>
                      <a:lnTo>
                        <a:pt x="17" y="7"/>
                      </a:lnTo>
                      <a:lnTo>
                        <a:pt x="12" y="7"/>
                      </a:lnTo>
                      <a:lnTo>
                        <a:pt x="8" y="11"/>
                      </a:lnTo>
                      <a:lnTo>
                        <a:pt x="4" y="11"/>
                      </a:lnTo>
                      <a:lnTo>
                        <a:pt x="4" y="19"/>
                      </a:lnTo>
                      <a:lnTo>
                        <a:pt x="4" y="11"/>
                      </a:lnTo>
                      <a:lnTo>
                        <a:pt x="0" y="15"/>
                      </a:lnTo>
                      <a:lnTo>
                        <a:pt x="0" y="19"/>
                      </a:lnTo>
                      <a:lnTo>
                        <a:pt x="4" y="19"/>
                      </a:lnTo>
                      <a:lnTo>
                        <a:pt x="8" y="19"/>
                      </a:lnTo>
                      <a:lnTo>
                        <a:pt x="8" y="11"/>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369" name="Freeform 115"/>
                <p:cNvSpPr>
                  <a:spLocks/>
                </p:cNvSpPr>
                <p:nvPr/>
              </p:nvSpPr>
              <p:spPr bwMode="auto">
                <a:xfrm>
                  <a:off x="200025" y="3151188"/>
                  <a:ext cx="566738" cy="131763"/>
                </a:xfrm>
                <a:custGeom>
                  <a:avLst/>
                  <a:gdLst>
                    <a:gd name="T0" fmla="*/ 2147483647 w 357"/>
                    <a:gd name="T1" fmla="*/ 2147483647 h 83"/>
                    <a:gd name="T2" fmla="*/ 2147483647 w 357"/>
                    <a:gd name="T3" fmla="*/ 2147483647 h 83"/>
                    <a:gd name="T4" fmla="*/ 2147483647 w 357"/>
                    <a:gd name="T5" fmla="*/ 0 h 83"/>
                    <a:gd name="T6" fmla="*/ 0 w 357"/>
                    <a:gd name="T7" fmla="*/ 2147483647 h 83"/>
                    <a:gd name="T8" fmla="*/ 2147483647 w 357"/>
                    <a:gd name="T9" fmla="*/ 2147483647 h 83"/>
                    <a:gd name="T10" fmla="*/ 2147483647 w 357"/>
                    <a:gd name="T11" fmla="*/ 2147483647 h 83"/>
                    <a:gd name="T12" fmla="*/ 2147483647 w 357"/>
                    <a:gd name="T13" fmla="*/ 2147483647 h 83"/>
                    <a:gd name="T14" fmla="*/ 2147483647 w 357"/>
                    <a:gd name="T15" fmla="*/ 2147483647 h 83"/>
                    <a:gd name="T16" fmla="*/ 2147483647 w 357"/>
                    <a:gd name="T17" fmla="*/ 2147483647 h 83"/>
                    <a:gd name="T18" fmla="*/ 2147483647 w 357"/>
                    <a:gd name="T19" fmla="*/ 2147483647 h 83"/>
                    <a:gd name="T20" fmla="*/ 2147483647 w 357"/>
                    <a:gd name="T21" fmla="*/ 2147483647 h 83"/>
                    <a:gd name="T22" fmla="*/ 2147483647 w 357"/>
                    <a:gd name="T23" fmla="*/ 2147483647 h 8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57"/>
                    <a:gd name="T37" fmla="*/ 0 h 83"/>
                    <a:gd name="T38" fmla="*/ 357 w 357"/>
                    <a:gd name="T39" fmla="*/ 83 h 8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57" h="83">
                      <a:moveTo>
                        <a:pt x="349" y="75"/>
                      </a:moveTo>
                      <a:lnTo>
                        <a:pt x="353" y="75"/>
                      </a:lnTo>
                      <a:lnTo>
                        <a:pt x="4" y="0"/>
                      </a:lnTo>
                      <a:lnTo>
                        <a:pt x="0" y="8"/>
                      </a:lnTo>
                      <a:lnTo>
                        <a:pt x="349" y="83"/>
                      </a:lnTo>
                      <a:lnTo>
                        <a:pt x="353" y="83"/>
                      </a:lnTo>
                      <a:lnTo>
                        <a:pt x="349" y="83"/>
                      </a:lnTo>
                      <a:lnTo>
                        <a:pt x="353" y="83"/>
                      </a:lnTo>
                      <a:lnTo>
                        <a:pt x="357" y="79"/>
                      </a:lnTo>
                      <a:lnTo>
                        <a:pt x="353" y="75"/>
                      </a:lnTo>
                      <a:lnTo>
                        <a:pt x="349" y="75"/>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370" name="Freeform 116"/>
                <p:cNvSpPr>
                  <a:spLocks/>
                </p:cNvSpPr>
                <p:nvPr/>
              </p:nvSpPr>
              <p:spPr bwMode="auto">
                <a:xfrm>
                  <a:off x="754063" y="3232150"/>
                  <a:ext cx="71438" cy="50800"/>
                </a:xfrm>
                <a:custGeom>
                  <a:avLst/>
                  <a:gdLst>
                    <a:gd name="T0" fmla="*/ 2147483647 w 45"/>
                    <a:gd name="T1" fmla="*/ 0 h 32"/>
                    <a:gd name="T2" fmla="*/ 2147483647 w 45"/>
                    <a:gd name="T3" fmla="*/ 2147483647 h 32"/>
                    <a:gd name="T4" fmla="*/ 2147483647 w 45"/>
                    <a:gd name="T5" fmla="*/ 2147483647 h 32"/>
                    <a:gd name="T6" fmla="*/ 2147483647 w 45"/>
                    <a:gd name="T7" fmla="*/ 2147483647 h 32"/>
                    <a:gd name="T8" fmla="*/ 2147483647 w 45"/>
                    <a:gd name="T9" fmla="*/ 2147483647 h 32"/>
                    <a:gd name="T10" fmla="*/ 2147483647 w 45"/>
                    <a:gd name="T11" fmla="*/ 2147483647 h 32"/>
                    <a:gd name="T12" fmla="*/ 2147483647 w 45"/>
                    <a:gd name="T13" fmla="*/ 2147483647 h 32"/>
                    <a:gd name="T14" fmla="*/ 2147483647 w 45"/>
                    <a:gd name="T15" fmla="*/ 2147483647 h 32"/>
                    <a:gd name="T16" fmla="*/ 0 w 45"/>
                    <a:gd name="T17" fmla="*/ 2147483647 h 32"/>
                    <a:gd name="T18" fmla="*/ 0 w 45"/>
                    <a:gd name="T19" fmla="*/ 2147483647 h 32"/>
                    <a:gd name="T20" fmla="*/ 2147483647 w 45"/>
                    <a:gd name="T21" fmla="*/ 2147483647 h 32"/>
                    <a:gd name="T22" fmla="*/ 2147483647 w 45"/>
                    <a:gd name="T23" fmla="*/ 2147483647 h 32"/>
                    <a:gd name="T24" fmla="*/ 2147483647 w 45"/>
                    <a:gd name="T25" fmla="*/ 2147483647 h 32"/>
                    <a:gd name="T26" fmla="*/ 2147483647 w 45"/>
                    <a:gd name="T27" fmla="*/ 2147483647 h 32"/>
                    <a:gd name="T28" fmla="*/ 2147483647 w 45"/>
                    <a:gd name="T29" fmla="*/ 2147483647 h 32"/>
                    <a:gd name="T30" fmla="*/ 2147483647 w 45"/>
                    <a:gd name="T31" fmla="*/ 2147483647 h 32"/>
                    <a:gd name="T32" fmla="*/ 2147483647 w 45"/>
                    <a:gd name="T33" fmla="*/ 2147483647 h 32"/>
                    <a:gd name="T34" fmla="*/ 2147483647 w 45"/>
                    <a:gd name="T35" fmla="*/ 2147483647 h 32"/>
                    <a:gd name="T36" fmla="*/ 2147483647 w 45"/>
                    <a:gd name="T37" fmla="*/ 2147483647 h 32"/>
                    <a:gd name="T38" fmla="*/ 2147483647 w 45"/>
                    <a:gd name="T39" fmla="*/ 2147483647 h 32"/>
                    <a:gd name="T40" fmla="*/ 2147483647 w 45"/>
                    <a:gd name="T41" fmla="*/ 0 h 3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45"/>
                    <a:gd name="T64" fmla="*/ 0 h 32"/>
                    <a:gd name="T65" fmla="*/ 45 w 45"/>
                    <a:gd name="T66" fmla="*/ 32 h 32"/>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45" h="32">
                      <a:moveTo>
                        <a:pt x="45" y="0"/>
                      </a:moveTo>
                      <a:lnTo>
                        <a:pt x="41" y="4"/>
                      </a:lnTo>
                      <a:lnTo>
                        <a:pt x="37" y="4"/>
                      </a:lnTo>
                      <a:lnTo>
                        <a:pt x="29" y="8"/>
                      </a:lnTo>
                      <a:lnTo>
                        <a:pt x="21" y="12"/>
                      </a:lnTo>
                      <a:lnTo>
                        <a:pt x="13" y="16"/>
                      </a:lnTo>
                      <a:lnTo>
                        <a:pt x="8" y="20"/>
                      </a:lnTo>
                      <a:lnTo>
                        <a:pt x="4" y="20"/>
                      </a:lnTo>
                      <a:lnTo>
                        <a:pt x="0" y="24"/>
                      </a:lnTo>
                      <a:lnTo>
                        <a:pt x="4" y="32"/>
                      </a:lnTo>
                      <a:lnTo>
                        <a:pt x="8" y="28"/>
                      </a:lnTo>
                      <a:lnTo>
                        <a:pt x="13" y="28"/>
                      </a:lnTo>
                      <a:lnTo>
                        <a:pt x="17" y="24"/>
                      </a:lnTo>
                      <a:lnTo>
                        <a:pt x="25" y="20"/>
                      </a:lnTo>
                      <a:lnTo>
                        <a:pt x="33" y="16"/>
                      </a:lnTo>
                      <a:lnTo>
                        <a:pt x="41" y="12"/>
                      </a:lnTo>
                      <a:lnTo>
                        <a:pt x="45" y="12"/>
                      </a:lnTo>
                      <a:lnTo>
                        <a:pt x="45"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371" name="Freeform 117"/>
                <p:cNvSpPr>
                  <a:spLocks/>
                </p:cNvSpPr>
                <p:nvPr/>
              </p:nvSpPr>
              <p:spPr bwMode="auto">
                <a:xfrm>
                  <a:off x="825500" y="3195638"/>
                  <a:ext cx="90488" cy="55563"/>
                </a:xfrm>
                <a:custGeom>
                  <a:avLst/>
                  <a:gdLst>
                    <a:gd name="T0" fmla="*/ 2147483647 w 57"/>
                    <a:gd name="T1" fmla="*/ 0 h 35"/>
                    <a:gd name="T2" fmla="*/ 2147483647 w 57"/>
                    <a:gd name="T3" fmla="*/ 0 h 35"/>
                    <a:gd name="T4" fmla="*/ 2147483647 w 57"/>
                    <a:gd name="T5" fmla="*/ 2147483647 h 35"/>
                    <a:gd name="T6" fmla="*/ 2147483647 w 57"/>
                    <a:gd name="T7" fmla="*/ 2147483647 h 35"/>
                    <a:gd name="T8" fmla="*/ 2147483647 w 57"/>
                    <a:gd name="T9" fmla="*/ 2147483647 h 35"/>
                    <a:gd name="T10" fmla="*/ 2147483647 w 57"/>
                    <a:gd name="T11" fmla="*/ 2147483647 h 35"/>
                    <a:gd name="T12" fmla="*/ 2147483647 w 57"/>
                    <a:gd name="T13" fmla="*/ 2147483647 h 35"/>
                    <a:gd name="T14" fmla="*/ 2147483647 w 57"/>
                    <a:gd name="T15" fmla="*/ 2147483647 h 35"/>
                    <a:gd name="T16" fmla="*/ 2147483647 w 57"/>
                    <a:gd name="T17" fmla="*/ 2147483647 h 35"/>
                    <a:gd name="T18" fmla="*/ 0 w 57"/>
                    <a:gd name="T19" fmla="*/ 2147483647 h 35"/>
                    <a:gd name="T20" fmla="*/ 0 w 57"/>
                    <a:gd name="T21" fmla="*/ 2147483647 h 35"/>
                    <a:gd name="T22" fmla="*/ 2147483647 w 57"/>
                    <a:gd name="T23" fmla="*/ 2147483647 h 35"/>
                    <a:gd name="T24" fmla="*/ 2147483647 w 57"/>
                    <a:gd name="T25" fmla="*/ 2147483647 h 35"/>
                    <a:gd name="T26" fmla="*/ 2147483647 w 57"/>
                    <a:gd name="T27" fmla="*/ 2147483647 h 35"/>
                    <a:gd name="T28" fmla="*/ 2147483647 w 57"/>
                    <a:gd name="T29" fmla="*/ 2147483647 h 35"/>
                    <a:gd name="T30" fmla="*/ 2147483647 w 57"/>
                    <a:gd name="T31" fmla="*/ 2147483647 h 35"/>
                    <a:gd name="T32" fmla="*/ 2147483647 w 57"/>
                    <a:gd name="T33" fmla="*/ 2147483647 h 35"/>
                    <a:gd name="T34" fmla="*/ 2147483647 w 57"/>
                    <a:gd name="T35" fmla="*/ 2147483647 h 35"/>
                    <a:gd name="T36" fmla="*/ 2147483647 w 57"/>
                    <a:gd name="T37" fmla="*/ 2147483647 h 35"/>
                    <a:gd name="T38" fmla="*/ 2147483647 w 57"/>
                    <a:gd name="T39" fmla="*/ 2147483647 h 35"/>
                    <a:gd name="T40" fmla="*/ 2147483647 w 57"/>
                    <a:gd name="T41" fmla="*/ 0 h 3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57"/>
                    <a:gd name="T64" fmla="*/ 0 h 35"/>
                    <a:gd name="T65" fmla="*/ 57 w 57"/>
                    <a:gd name="T66" fmla="*/ 35 h 3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57" h="35">
                      <a:moveTo>
                        <a:pt x="49" y="0"/>
                      </a:moveTo>
                      <a:lnTo>
                        <a:pt x="49" y="0"/>
                      </a:lnTo>
                      <a:lnTo>
                        <a:pt x="41" y="4"/>
                      </a:lnTo>
                      <a:lnTo>
                        <a:pt x="32" y="8"/>
                      </a:lnTo>
                      <a:lnTo>
                        <a:pt x="28" y="12"/>
                      </a:lnTo>
                      <a:lnTo>
                        <a:pt x="24" y="16"/>
                      </a:lnTo>
                      <a:lnTo>
                        <a:pt x="16" y="20"/>
                      </a:lnTo>
                      <a:lnTo>
                        <a:pt x="12" y="20"/>
                      </a:lnTo>
                      <a:lnTo>
                        <a:pt x="4" y="23"/>
                      </a:lnTo>
                      <a:lnTo>
                        <a:pt x="0" y="23"/>
                      </a:lnTo>
                      <a:lnTo>
                        <a:pt x="0" y="35"/>
                      </a:lnTo>
                      <a:lnTo>
                        <a:pt x="8" y="31"/>
                      </a:lnTo>
                      <a:lnTo>
                        <a:pt x="16" y="27"/>
                      </a:lnTo>
                      <a:lnTo>
                        <a:pt x="20" y="27"/>
                      </a:lnTo>
                      <a:lnTo>
                        <a:pt x="28" y="23"/>
                      </a:lnTo>
                      <a:lnTo>
                        <a:pt x="32" y="20"/>
                      </a:lnTo>
                      <a:lnTo>
                        <a:pt x="41" y="20"/>
                      </a:lnTo>
                      <a:lnTo>
                        <a:pt x="49" y="12"/>
                      </a:lnTo>
                      <a:lnTo>
                        <a:pt x="57" y="8"/>
                      </a:lnTo>
                      <a:lnTo>
                        <a:pt x="49"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372" name="Freeform 118"/>
                <p:cNvSpPr>
                  <a:spLocks/>
                </p:cNvSpPr>
                <p:nvPr/>
              </p:nvSpPr>
              <p:spPr bwMode="auto">
                <a:xfrm>
                  <a:off x="903288" y="3133725"/>
                  <a:ext cx="96838" cy="74613"/>
                </a:xfrm>
                <a:custGeom>
                  <a:avLst/>
                  <a:gdLst>
                    <a:gd name="T0" fmla="*/ 2147483647 w 61"/>
                    <a:gd name="T1" fmla="*/ 0 h 47"/>
                    <a:gd name="T2" fmla="*/ 2147483647 w 61"/>
                    <a:gd name="T3" fmla="*/ 2147483647 h 47"/>
                    <a:gd name="T4" fmla="*/ 2147483647 w 61"/>
                    <a:gd name="T5" fmla="*/ 2147483647 h 47"/>
                    <a:gd name="T6" fmla="*/ 2147483647 w 61"/>
                    <a:gd name="T7" fmla="*/ 2147483647 h 47"/>
                    <a:gd name="T8" fmla="*/ 2147483647 w 61"/>
                    <a:gd name="T9" fmla="*/ 2147483647 h 47"/>
                    <a:gd name="T10" fmla="*/ 2147483647 w 61"/>
                    <a:gd name="T11" fmla="*/ 2147483647 h 47"/>
                    <a:gd name="T12" fmla="*/ 2147483647 w 61"/>
                    <a:gd name="T13" fmla="*/ 2147483647 h 47"/>
                    <a:gd name="T14" fmla="*/ 2147483647 w 61"/>
                    <a:gd name="T15" fmla="*/ 2147483647 h 47"/>
                    <a:gd name="T16" fmla="*/ 2147483647 w 61"/>
                    <a:gd name="T17" fmla="*/ 2147483647 h 47"/>
                    <a:gd name="T18" fmla="*/ 0 w 61"/>
                    <a:gd name="T19" fmla="*/ 2147483647 h 47"/>
                    <a:gd name="T20" fmla="*/ 2147483647 w 61"/>
                    <a:gd name="T21" fmla="*/ 2147483647 h 47"/>
                    <a:gd name="T22" fmla="*/ 2147483647 w 61"/>
                    <a:gd name="T23" fmla="*/ 2147483647 h 47"/>
                    <a:gd name="T24" fmla="*/ 2147483647 w 61"/>
                    <a:gd name="T25" fmla="*/ 2147483647 h 47"/>
                    <a:gd name="T26" fmla="*/ 2147483647 w 61"/>
                    <a:gd name="T27" fmla="*/ 2147483647 h 47"/>
                    <a:gd name="T28" fmla="*/ 2147483647 w 61"/>
                    <a:gd name="T29" fmla="*/ 2147483647 h 47"/>
                    <a:gd name="T30" fmla="*/ 2147483647 w 61"/>
                    <a:gd name="T31" fmla="*/ 2147483647 h 47"/>
                    <a:gd name="T32" fmla="*/ 2147483647 w 61"/>
                    <a:gd name="T33" fmla="*/ 2147483647 h 47"/>
                    <a:gd name="T34" fmla="*/ 2147483647 w 61"/>
                    <a:gd name="T35" fmla="*/ 2147483647 h 47"/>
                    <a:gd name="T36" fmla="*/ 2147483647 w 61"/>
                    <a:gd name="T37" fmla="*/ 2147483647 h 47"/>
                    <a:gd name="T38" fmla="*/ 2147483647 w 61"/>
                    <a:gd name="T39" fmla="*/ 2147483647 h 47"/>
                    <a:gd name="T40" fmla="*/ 2147483647 w 61"/>
                    <a:gd name="T41" fmla="*/ 2147483647 h 47"/>
                    <a:gd name="T42" fmla="*/ 2147483647 w 61"/>
                    <a:gd name="T43" fmla="*/ 2147483647 h 47"/>
                    <a:gd name="T44" fmla="*/ 2147483647 w 61"/>
                    <a:gd name="T45" fmla="*/ 2147483647 h 47"/>
                    <a:gd name="T46" fmla="*/ 2147483647 w 61"/>
                    <a:gd name="T47" fmla="*/ 0 h 47"/>
                    <a:gd name="T48" fmla="*/ 2147483647 w 61"/>
                    <a:gd name="T49" fmla="*/ 2147483647 h 47"/>
                    <a:gd name="T50" fmla="*/ 2147483647 w 61"/>
                    <a:gd name="T51" fmla="*/ 0 h 47"/>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61"/>
                    <a:gd name="T79" fmla="*/ 0 h 47"/>
                    <a:gd name="T80" fmla="*/ 61 w 61"/>
                    <a:gd name="T81" fmla="*/ 47 h 47"/>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61" h="47">
                      <a:moveTo>
                        <a:pt x="52" y="0"/>
                      </a:moveTo>
                      <a:lnTo>
                        <a:pt x="52" y="3"/>
                      </a:lnTo>
                      <a:lnTo>
                        <a:pt x="48" y="3"/>
                      </a:lnTo>
                      <a:lnTo>
                        <a:pt x="44" y="11"/>
                      </a:lnTo>
                      <a:lnTo>
                        <a:pt x="36" y="15"/>
                      </a:lnTo>
                      <a:lnTo>
                        <a:pt x="28" y="23"/>
                      </a:lnTo>
                      <a:lnTo>
                        <a:pt x="20" y="27"/>
                      </a:lnTo>
                      <a:lnTo>
                        <a:pt x="8" y="35"/>
                      </a:lnTo>
                      <a:lnTo>
                        <a:pt x="0" y="39"/>
                      </a:lnTo>
                      <a:lnTo>
                        <a:pt x="8" y="47"/>
                      </a:lnTo>
                      <a:lnTo>
                        <a:pt x="16" y="43"/>
                      </a:lnTo>
                      <a:lnTo>
                        <a:pt x="24" y="35"/>
                      </a:lnTo>
                      <a:lnTo>
                        <a:pt x="32" y="27"/>
                      </a:lnTo>
                      <a:lnTo>
                        <a:pt x="40" y="23"/>
                      </a:lnTo>
                      <a:lnTo>
                        <a:pt x="48" y="15"/>
                      </a:lnTo>
                      <a:lnTo>
                        <a:pt x="52" y="15"/>
                      </a:lnTo>
                      <a:lnTo>
                        <a:pt x="56" y="11"/>
                      </a:lnTo>
                      <a:lnTo>
                        <a:pt x="61" y="7"/>
                      </a:lnTo>
                      <a:lnTo>
                        <a:pt x="61" y="3"/>
                      </a:lnTo>
                      <a:lnTo>
                        <a:pt x="56" y="0"/>
                      </a:lnTo>
                      <a:lnTo>
                        <a:pt x="52" y="3"/>
                      </a:lnTo>
                      <a:lnTo>
                        <a:pt x="52"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373" name="Freeform 119"/>
                <p:cNvSpPr>
                  <a:spLocks/>
                </p:cNvSpPr>
                <p:nvPr/>
              </p:nvSpPr>
              <p:spPr bwMode="auto">
                <a:xfrm>
                  <a:off x="985838" y="3121025"/>
                  <a:ext cx="33338" cy="23813"/>
                </a:xfrm>
                <a:custGeom>
                  <a:avLst/>
                  <a:gdLst>
                    <a:gd name="T0" fmla="*/ 2147483647 w 21"/>
                    <a:gd name="T1" fmla="*/ 2147483647 h 15"/>
                    <a:gd name="T2" fmla="*/ 2147483647 w 21"/>
                    <a:gd name="T3" fmla="*/ 0 h 15"/>
                    <a:gd name="T4" fmla="*/ 0 w 21"/>
                    <a:gd name="T5" fmla="*/ 2147483647 h 15"/>
                    <a:gd name="T6" fmla="*/ 2147483647 w 21"/>
                    <a:gd name="T7" fmla="*/ 2147483647 h 15"/>
                    <a:gd name="T8" fmla="*/ 2147483647 w 21"/>
                    <a:gd name="T9" fmla="*/ 2147483647 h 15"/>
                    <a:gd name="T10" fmla="*/ 2147483647 w 21"/>
                    <a:gd name="T11" fmla="*/ 0 h 15"/>
                    <a:gd name="T12" fmla="*/ 2147483647 w 21"/>
                    <a:gd name="T13" fmla="*/ 2147483647 h 15"/>
                    <a:gd name="T14" fmla="*/ 2147483647 w 21"/>
                    <a:gd name="T15" fmla="*/ 2147483647 h 15"/>
                    <a:gd name="T16" fmla="*/ 2147483647 w 21"/>
                    <a:gd name="T17" fmla="*/ 2147483647 h 15"/>
                    <a:gd name="T18" fmla="*/ 2147483647 w 21"/>
                    <a:gd name="T19" fmla="*/ 0 h 15"/>
                    <a:gd name="T20" fmla="*/ 2147483647 w 21"/>
                    <a:gd name="T21" fmla="*/ 0 h 15"/>
                    <a:gd name="T22" fmla="*/ 2147483647 w 21"/>
                    <a:gd name="T23" fmla="*/ 2147483647 h 1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1"/>
                    <a:gd name="T37" fmla="*/ 0 h 15"/>
                    <a:gd name="T38" fmla="*/ 21 w 21"/>
                    <a:gd name="T39" fmla="*/ 15 h 1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1" h="15">
                      <a:moveTo>
                        <a:pt x="17" y="8"/>
                      </a:moveTo>
                      <a:lnTo>
                        <a:pt x="13" y="0"/>
                      </a:lnTo>
                      <a:lnTo>
                        <a:pt x="0" y="8"/>
                      </a:lnTo>
                      <a:lnTo>
                        <a:pt x="9" y="15"/>
                      </a:lnTo>
                      <a:lnTo>
                        <a:pt x="21" y="8"/>
                      </a:lnTo>
                      <a:lnTo>
                        <a:pt x="17" y="0"/>
                      </a:lnTo>
                      <a:lnTo>
                        <a:pt x="21" y="8"/>
                      </a:lnTo>
                      <a:lnTo>
                        <a:pt x="21" y="4"/>
                      </a:lnTo>
                      <a:lnTo>
                        <a:pt x="17" y="0"/>
                      </a:lnTo>
                      <a:lnTo>
                        <a:pt x="13" y="0"/>
                      </a:lnTo>
                      <a:lnTo>
                        <a:pt x="17" y="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374" name="Freeform 120"/>
                <p:cNvSpPr>
                  <a:spLocks/>
                </p:cNvSpPr>
                <p:nvPr/>
              </p:nvSpPr>
              <p:spPr bwMode="auto">
                <a:xfrm>
                  <a:off x="265113" y="3151188"/>
                  <a:ext cx="638175" cy="100013"/>
                </a:xfrm>
                <a:custGeom>
                  <a:avLst/>
                  <a:gdLst>
                    <a:gd name="T0" fmla="*/ 2147483647 w 402"/>
                    <a:gd name="T1" fmla="*/ 2147483647 h 63"/>
                    <a:gd name="T2" fmla="*/ 2147483647 w 402"/>
                    <a:gd name="T3" fmla="*/ 2147483647 h 63"/>
                    <a:gd name="T4" fmla="*/ 0 w 402"/>
                    <a:gd name="T5" fmla="*/ 0 h 63"/>
                    <a:gd name="T6" fmla="*/ 0 60000 65536"/>
                    <a:gd name="T7" fmla="*/ 0 60000 65536"/>
                    <a:gd name="T8" fmla="*/ 0 60000 65536"/>
                    <a:gd name="T9" fmla="*/ 0 w 402"/>
                    <a:gd name="T10" fmla="*/ 0 h 63"/>
                    <a:gd name="T11" fmla="*/ 402 w 402"/>
                    <a:gd name="T12" fmla="*/ 63 h 63"/>
                  </a:gdLst>
                  <a:ahLst/>
                  <a:cxnLst>
                    <a:cxn ang="T6">
                      <a:pos x="T0" y="T1"/>
                    </a:cxn>
                    <a:cxn ang="T7">
                      <a:pos x="T2" y="T3"/>
                    </a:cxn>
                    <a:cxn ang="T8">
                      <a:pos x="T4" y="T5"/>
                    </a:cxn>
                  </a:cxnLst>
                  <a:rect l="T9" t="T10" r="T11" b="T12"/>
                  <a:pathLst>
                    <a:path w="402" h="63">
                      <a:moveTo>
                        <a:pt x="402" y="16"/>
                      </a:moveTo>
                      <a:lnTo>
                        <a:pt x="312" y="63"/>
                      </a:lnTo>
                      <a:lnTo>
                        <a:pt x="0" y="0"/>
                      </a:lnTo>
                    </a:path>
                  </a:pathLst>
                </a:custGeom>
                <a:noFill/>
                <a:ln w="0">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56375" name="Freeform 121"/>
                <p:cNvSpPr>
                  <a:spLocks/>
                </p:cNvSpPr>
                <p:nvPr/>
              </p:nvSpPr>
              <p:spPr bwMode="auto">
                <a:xfrm>
                  <a:off x="465138" y="3082925"/>
                  <a:ext cx="488950" cy="61913"/>
                </a:xfrm>
                <a:custGeom>
                  <a:avLst/>
                  <a:gdLst>
                    <a:gd name="T0" fmla="*/ 2147483647 w 308"/>
                    <a:gd name="T1" fmla="*/ 2147483647 h 39"/>
                    <a:gd name="T2" fmla="*/ 2147483647 w 308"/>
                    <a:gd name="T3" fmla="*/ 2147483647 h 39"/>
                    <a:gd name="T4" fmla="*/ 0 w 308"/>
                    <a:gd name="T5" fmla="*/ 0 h 39"/>
                    <a:gd name="T6" fmla="*/ 0 60000 65536"/>
                    <a:gd name="T7" fmla="*/ 0 60000 65536"/>
                    <a:gd name="T8" fmla="*/ 0 60000 65536"/>
                    <a:gd name="T9" fmla="*/ 0 w 308"/>
                    <a:gd name="T10" fmla="*/ 0 h 39"/>
                    <a:gd name="T11" fmla="*/ 308 w 308"/>
                    <a:gd name="T12" fmla="*/ 39 h 39"/>
                  </a:gdLst>
                  <a:ahLst/>
                  <a:cxnLst>
                    <a:cxn ang="T6">
                      <a:pos x="T0" y="T1"/>
                    </a:cxn>
                    <a:cxn ang="T7">
                      <a:pos x="T2" y="T3"/>
                    </a:cxn>
                    <a:cxn ang="T8">
                      <a:pos x="T4" y="T5"/>
                    </a:cxn>
                  </a:cxnLst>
                  <a:rect l="T9" t="T10" r="T11" b="T12"/>
                  <a:pathLst>
                    <a:path w="308" h="39">
                      <a:moveTo>
                        <a:pt x="308" y="35"/>
                      </a:moveTo>
                      <a:lnTo>
                        <a:pt x="296" y="39"/>
                      </a:lnTo>
                      <a:lnTo>
                        <a:pt x="0" y="0"/>
                      </a:lnTo>
                    </a:path>
                  </a:pathLst>
                </a:custGeom>
                <a:noFill/>
                <a:ln w="0">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56376" name="Freeform 122"/>
                <p:cNvSpPr>
                  <a:spLocks/>
                </p:cNvSpPr>
                <p:nvPr/>
              </p:nvSpPr>
              <p:spPr bwMode="auto">
                <a:xfrm>
                  <a:off x="200025" y="3157538"/>
                  <a:ext cx="554038" cy="144463"/>
                </a:xfrm>
                <a:custGeom>
                  <a:avLst/>
                  <a:gdLst>
                    <a:gd name="T0" fmla="*/ 2147483647 w 349"/>
                    <a:gd name="T1" fmla="*/ 2147483647 h 91"/>
                    <a:gd name="T2" fmla="*/ 2147483647 w 349"/>
                    <a:gd name="T3" fmla="*/ 2147483647 h 91"/>
                    <a:gd name="T4" fmla="*/ 0 w 349"/>
                    <a:gd name="T5" fmla="*/ 0 h 91"/>
                    <a:gd name="T6" fmla="*/ 0 w 349"/>
                    <a:gd name="T7" fmla="*/ 2147483647 h 91"/>
                    <a:gd name="T8" fmla="*/ 2147483647 w 349"/>
                    <a:gd name="T9" fmla="*/ 2147483647 h 91"/>
                    <a:gd name="T10" fmla="*/ 2147483647 w 349"/>
                    <a:gd name="T11" fmla="*/ 2147483647 h 91"/>
                    <a:gd name="T12" fmla="*/ 0 60000 65536"/>
                    <a:gd name="T13" fmla="*/ 0 60000 65536"/>
                    <a:gd name="T14" fmla="*/ 0 60000 65536"/>
                    <a:gd name="T15" fmla="*/ 0 60000 65536"/>
                    <a:gd name="T16" fmla="*/ 0 60000 65536"/>
                    <a:gd name="T17" fmla="*/ 0 60000 65536"/>
                    <a:gd name="T18" fmla="*/ 0 w 349"/>
                    <a:gd name="T19" fmla="*/ 0 h 91"/>
                    <a:gd name="T20" fmla="*/ 349 w 349"/>
                    <a:gd name="T21" fmla="*/ 91 h 91"/>
                  </a:gdLst>
                  <a:ahLst/>
                  <a:cxnLst>
                    <a:cxn ang="T12">
                      <a:pos x="T0" y="T1"/>
                    </a:cxn>
                    <a:cxn ang="T13">
                      <a:pos x="T2" y="T3"/>
                    </a:cxn>
                    <a:cxn ang="T14">
                      <a:pos x="T4" y="T5"/>
                    </a:cxn>
                    <a:cxn ang="T15">
                      <a:pos x="T6" y="T7"/>
                    </a:cxn>
                    <a:cxn ang="T16">
                      <a:pos x="T8" y="T9"/>
                    </a:cxn>
                    <a:cxn ang="T17">
                      <a:pos x="T10" y="T11"/>
                    </a:cxn>
                  </a:cxnLst>
                  <a:rect l="T18" t="T19" r="T20" b="T21"/>
                  <a:pathLst>
                    <a:path w="349" h="91">
                      <a:moveTo>
                        <a:pt x="349" y="91"/>
                      </a:moveTo>
                      <a:lnTo>
                        <a:pt x="349" y="75"/>
                      </a:lnTo>
                      <a:lnTo>
                        <a:pt x="0" y="0"/>
                      </a:lnTo>
                      <a:lnTo>
                        <a:pt x="0" y="12"/>
                      </a:lnTo>
                      <a:lnTo>
                        <a:pt x="349" y="91"/>
                      </a:lnTo>
                      <a:close/>
                    </a:path>
                  </a:pathLst>
                </a:custGeom>
                <a:solidFill>
                  <a:srgbClr val="CCCCCC"/>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377" name="Freeform 123"/>
                <p:cNvSpPr>
                  <a:spLocks/>
                </p:cNvSpPr>
                <p:nvPr/>
              </p:nvSpPr>
              <p:spPr bwMode="auto">
                <a:xfrm>
                  <a:off x="747713" y="3270250"/>
                  <a:ext cx="19050" cy="31750"/>
                </a:xfrm>
                <a:custGeom>
                  <a:avLst/>
                  <a:gdLst>
                    <a:gd name="T0" fmla="*/ 2147483647 w 12"/>
                    <a:gd name="T1" fmla="*/ 2147483647 h 20"/>
                    <a:gd name="T2" fmla="*/ 0 w 12"/>
                    <a:gd name="T3" fmla="*/ 2147483647 h 20"/>
                    <a:gd name="T4" fmla="*/ 0 w 12"/>
                    <a:gd name="T5" fmla="*/ 2147483647 h 20"/>
                    <a:gd name="T6" fmla="*/ 2147483647 w 12"/>
                    <a:gd name="T7" fmla="*/ 2147483647 h 20"/>
                    <a:gd name="T8" fmla="*/ 2147483647 w 12"/>
                    <a:gd name="T9" fmla="*/ 2147483647 h 20"/>
                    <a:gd name="T10" fmla="*/ 2147483647 w 12"/>
                    <a:gd name="T11" fmla="*/ 0 h 20"/>
                    <a:gd name="T12" fmla="*/ 2147483647 w 12"/>
                    <a:gd name="T13" fmla="*/ 2147483647 h 20"/>
                    <a:gd name="T14" fmla="*/ 2147483647 w 12"/>
                    <a:gd name="T15" fmla="*/ 0 h 20"/>
                    <a:gd name="T16" fmla="*/ 2147483647 w 12"/>
                    <a:gd name="T17" fmla="*/ 0 h 20"/>
                    <a:gd name="T18" fmla="*/ 2147483647 w 12"/>
                    <a:gd name="T19" fmla="*/ 0 h 20"/>
                    <a:gd name="T20" fmla="*/ 0 w 12"/>
                    <a:gd name="T21" fmla="*/ 2147483647 h 20"/>
                    <a:gd name="T22" fmla="*/ 2147483647 w 12"/>
                    <a:gd name="T23" fmla="*/ 2147483647 h 2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20"/>
                    <a:gd name="T38" fmla="*/ 12 w 12"/>
                    <a:gd name="T39" fmla="*/ 20 h 2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20">
                      <a:moveTo>
                        <a:pt x="4" y="8"/>
                      </a:moveTo>
                      <a:lnTo>
                        <a:pt x="0" y="4"/>
                      </a:lnTo>
                      <a:lnTo>
                        <a:pt x="0" y="20"/>
                      </a:lnTo>
                      <a:lnTo>
                        <a:pt x="12" y="20"/>
                      </a:lnTo>
                      <a:lnTo>
                        <a:pt x="12" y="4"/>
                      </a:lnTo>
                      <a:lnTo>
                        <a:pt x="8" y="0"/>
                      </a:lnTo>
                      <a:lnTo>
                        <a:pt x="12" y="4"/>
                      </a:lnTo>
                      <a:lnTo>
                        <a:pt x="8" y="0"/>
                      </a:lnTo>
                      <a:lnTo>
                        <a:pt x="4" y="0"/>
                      </a:lnTo>
                      <a:lnTo>
                        <a:pt x="0" y="4"/>
                      </a:lnTo>
                      <a:lnTo>
                        <a:pt x="4" y="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378" name="Freeform 124"/>
                <p:cNvSpPr>
                  <a:spLocks/>
                </p:cNvSpPr>
                <p:nvPr/>
              </p:nvSpPr>
              <p:spPr bwMode="auto">
                <a:xfrm>
                  <a:off x="193675" y="3151188"/>
                  <a:ext cx="566738" cy="131763"/>
                </a:xfrm>
                <a:custGeom>
                  <a:avLst/>
                  <a:gdLst>
                    <a:gd name="T0" fmla="*/ 2147483647 w 357"/>
                    <a:gd name="T1" fmla="*/ 2147483647 h 83"/>
                    <a:gd name="T2" fmla="*/ 2147483647 w 357"/>
                    <a:gd name="T3" fmla="*/ 2147483647 h 83"/>
                    <a:gd name="T4" fmla="*/ 2147483647 w 357"/>
                    <a:gd name="T5" fmla="*/ 2147483647 h 83"/>
                    <a:gd name="T6" fmla="*/ 2147483647 w 357"/>
                    <a:gd name="T7" fmla="*/ 2147483647 h 83"/>
                    <a:gd name="T8" fmla="*/ 2147483647 w 357"/>
                    <a:gd name="T9" fmla="*/ 0 h 83"/>
                    <a:gd name="T10" fmla="*/ 0 w 357"/>
                    <a:gd name="T11" fmla="*/ 2147483647 h 83"/>
                    <a:gd name="T12" fmla="*/ 2147483647 w 357"/>
                    <a:gd name="T13" fmla="*/ 0 h 83"/>
                    <a:gd name="T14" fmla="*/ 2147483647 w 357"/>
                    <a:gd name="T15" fmla="*/ 0 h 83"/>
                    <a:gd name="T16" fmla="*/ 0 w 357"/>
                    <a:gd name="T17" fmla="*/ 2147483647 h 83"/>
                    <a:gd name="T18" fmla="*/ 0 w 357"/>
                    <a:gd name="T19" fmla="*/ 2147483647 h 83"/>
                    <a:gd name="T20" fmla="*/ 2147483647 w 357"/>
                    <a:gd name="T21" fmla="*/ 2147483647 h 83"/>
                    <a:gd name="T22" fmla="*/ 2147483647 w 357"/>
                    <a:gd name="T23" fmla="*/ 2147483647 h 8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57"/>
                    <a:gd name="T37" fmla="*/ 0 h 83"/>
                    <a:gd name="T38" fmla="*/ 357 w 357"/>
                    <a:gd name="T39" fmla="*/ 83 h 8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57" h="83">
                      <a:moveTo>
                        <a:pt x="12" y="4"/>
                      </a:moveTo>
                      <a:lnTo>
                        <a:pt x="4" y="8"/>
                      </a:lnTo>
                      <a:lnTo>
                        <a:pt x="353" y="83"/>
                      </a:lnTo>
                      <a:lnTo>
                        <a:pt x="357" y="75"/>
                      </a:lnTo>
                      <a:lnTo>
                        <a:pt x="8" y="0"/>
                      </a:lnTo>
                      <a:lnTo>
                        <a:pt x="0" y="4"/>
                      </a:lnTo>
                      <a:lnTo>
                        <a:pt x="8" y="0"/>
                      </a:lnTo>
                      <a:lnTo>
                        <a:pt x="4" y="0"/>
                      </a:lnTo>
                      <a:lnTo>
                        <a:pt x="0" y="4"/>
                      </a:lnTo>
                      <a:lnTo>
                        <a:pt x="0" y="8"/>
                      </a:lnTo>
                      <a:lnTo>
                        <a:pt x="4" y="8"/>
                      </a:lnTo>
                      <a:lnTo>
                        <a:pt x="12" y="4"/>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379" name="Freeform 125"/>
                <p:cNvSpPr>
                  <a:spLocks/>
                </p:cNvSpPr>
                <p:nvPr/>
              </p:nvSpPr>
              <p:spPr bwMode="auto">
                <a:xfrm>
                  <a:off x="193675" y="3157538"/>
                  <a:ext cx="19050" cy="25400"/>
                </a:xfrm>
                <a:custGeom>
                  <a:avLst/>
                  <a:gdLst>
                    <a:gd name="T0" fmla="*/ 2147483647 w 12"/>
                    <a:gd name="T1" fmla="*/ 2147483647 h 16"/>
                    <a:gd name="T2" fmla="*/ 2147483647 w 12"/>
                    <a:gd name="T3" fmla="*/ 2147483647 h 16"/>
                    <a:gd name="T4" fmla="*/ 2147483647 w 12"/>
                    <a:gd name="T5" fmla="*/ 0 h 16"/>
                    <a:gd name="T6" fmla="*/ 0 w 12"/>
                    <a:gd name="T7" fmla="*/ 0 h 16"/>
                    <a:gd name="T8" fmla="*/ 0 w 12"/>
                    <a:gd name="T9" fmla="*/ 2147483647 h 16"/>
                    <a:gd name="T10" fmla="*/ 2147483647 w 12"/>
                    <a:gd name="T11" fmla="*/ 2147483647 h 16"/>
                    <a:gd name="T12" fmla="*/ 0 w 12"/>
                    <a:gd name="T13" fmla="*/ 2147483647 h 16"/>
                    <a:gd name="T14" fmla="*/ 2147483647 w 12"/>
                    <a:gd name="T15" fmla="*/ 2147483647 h 16"/>
                    <a:gd name="T16" fmla="*/ 2147483647 w 12"/>
                    <a:gd name="T17" fmla="*/ 2147483647 h 16"/>
                    <a:gd name="T18" fmla="*/ 2147483647 w 12"/>
                    <a:gd name="T19" fmla="*/ 2147483647 h 16"/>
                    <a:gd name="T20" fmla="*/ 2147483647 w 12"/>
                    <a:gd name="T21" fmla="*/ 2147483647 h 16"/>
                    <a:gd name="T22" fmla="*/ 2147483647 w 12"/>
                    <a:gd name="T23" fmla="*/ 2147483647 h 1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16"/>
                    <a:gd name="T38" fmla="*/ 12 w 12"/>
                    <a:gd name="T39" fmla="*/ 16 h 1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16">
                      <a:moveTo>
                        <a:pt x="8" y="8"/>
                      </a:moveTo>
                      <a:lnTo>
                        <a:pt x="12" y="12"/>
                      </a:lnTo>
                      <a:lnTo>
                        <a:pt x="12" y="0"/>
                      </a:lnTo>
                      <a:lnTo>
                        <a:pt x="0" y="0"/>
                      </a:lnTo>
                      <a:lnTo>
                        <a:pt x="0" y="12"/>
                      </a:lnTo>
                      <a:lnTo>
                        <a:pt x="4" y="16"/>
                      </a:lnTo>
                      <a:lnTo>
                        <a:pt x="0" y="12"/>
                      </a:lnTo>
                      <a:lnTo>
                        <a:pt x="4" y="16"/>
                      </a:lnTo>
                      <a:lnTo>
                        <a:pt x="8" y="16"/>
                      </a:lnTo>
                      <a:lnTo>
                        <a:pt x="12" y="12"/>
                      </a:lnTo>
                      <a:lnTo>
                        <a:pt x="8" y="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380" name="Freeform 126"/>
                <p:cNvSpPr>
                  <a:spLocks/>
                </p:cNvSpPr>
                <p:nvPr/>
              </p:nvSpPr>
              <p:spPr bwMode="auto">
                <a:xfrm>
                  <a:off x="200025" y="3170238"/>
                  <a:ext cx="566738" cy="138113"/>
                </a:xfrm>
                <a:custGeom>
                  <a:avLst/>
                  <a:gdLst>
                    <a:gd name="T0" fmla="*/ 2147483647 w 357"/>
                    <a:gd name="T1" fmla="*/ 2147483647 h 87"/>
                    <a:gd name="T2" fmla="*/ 2147483647 w 357"/>
                    <a:gd name="T3" fmla="*/ 2147483647 h 87"/>
                    <a:gd name="T4" fmla="*/ 2147483647 w 357"/>
                    <a:gd name="T5" fmla="*/ 0 h 87"/>
                    <a:gd name="T6" fmla="*/ 0 w 357"/>
                    <a:gd name="T7" fmla="*/ 2147483647 h 87"/>
                    <a:gd name="T8" fmla="*/ 2147483647 w 357"/>
                    <a:gd name="T9" fmla="*/ 2147483647 h 87"/>
                    <a:gd name="T10" fmla="*/ 2147483647 w 357"/>
                    <a:gd name="T11" fmla="*/ 2147483647 h 87"/>
                    <a:gd name="T12" fmla="*/ 2147483647 w 357"/>
                    <a:gd name="T13" fmla="*/ 2147483647 h 87"/>
                    <a:gd name="T14" fmla="*/ 2147483647 w 357"/>
                    <a:gd name="T15" fmla="*/ 2147483647 h 87"/>
                    <a:gd name="T16" fmla="*/ 2147483647 w 357"/>
                    <a:gd name="T17" fmla="*/ 2147483647 h 87"/>
                    <a:gd name="T18" fmla="*/ 2147483647 w 357"/>
                    <a:gd name="T19" fmla="*/ 2147483647 h 87"/>
                    <a:gd name="T20" fmla="*/ 2147483647 w 357"/>
                    <a:gd name="T21" fmla="*/ 2147483647 h 87"/>
                    <a:gd name="T22" fmla="*/ 2147483647 w 357"/>
                    <a:gd name="T23" fmla="*/ 2147483647 h 8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57"/>
                    <a:gd name="T37" fmla="*/ 0 h 87"/>
                    <a:gd name="T38" fmla="*/ 357 w 357"/>
                    <a:gd name="T39" fmla="*/ 87 h 8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57" h="87">
                      <a:moveTo>
                        <a:pt x="345" y="83"/>
                      </a:moveTo>
                      <a:lnTo>
                        <a:pt x="353" y="79"/>
                      </a:lnTo>
                      <a:lnTo>
                        <a:pt x="4" y="0"/>
                      </a:lnTo>
                      <a:lnTo>
                        <a:pt x="0" y="8"/>
                      </a:lnTo>
                      <a:lnTo>
                        <a:pt x="349" y="87"/>
                      </a:lnTo>
                      <a:lnTo>
                        <a:pt x="357" y="83"/>
                      </a:lnTo>
                      <a:lnTo>
                        <a:pt x="349" y="87"/>
                      </a:lnTo>
                      <a:lnTo>
                        <a:pt x="353" y="87"/>
                      </a:lnTo>
                      <a:lnTo>
                        <a:pt x="357" y="83"/>
                      </a:lnTo>
                      <a:lnTo>
                        <a:pt x="353" y="79"/>
                      </a:lnTo>
                      <a:lnTo>
                        <a:pt x="345" y="83"/>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381" name="Line 127"/>
                <p:cNvSpPr>
                  <a:spLocks noChangeShapeType="1"/>
                </p:cNvSpPr>
                <p:nvPr/>
              </p:nvSpPr>
              <p:spPr bwMode="auto">
                <a:xfrm flipH="1" flipV="1">
                  <a:off x="309563" y="3138488"/>
                  <a:ext cx="490538" cy="93663"/>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6382" name="Line 128"/>
                <p:cNvSpPr>
                  <a:spLocks noChangeShapeType="1"/>
                </p:cNvSpPr>
                <p:nvPr/>
              </p:nvSpPr>
              <p:spPr bwMode="auto">
                <a:xfrm flipH="1" flipV="1">
                  <a:off x="349250" y="3127375"/>
                  <a:ext cx="488950" cy="87313"/>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6383" name="Line 129"/>
                <p:cNvSpPr>
                  <a:spLocks noChangeShapeType="1"/>
                </p:cNvSpPr>
                <p:nvPr/>
              </p:nvSpPr>
              <p:spPr bwMode="auto">
                <a:xfrm flipH="1" flipV="1">
                  <a:off x="387350" y="3108325"/>
                  <a:ext cx="488950" cy="87313"/>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6384" name="Line 130"/>
                <p:cNvSpPr>
                  <a:spLocks noChangeShapeType="1"/>
                </p:cNvSpPr>
                <p:nvPr/>
              </p:nvSpPr>
              <p:spPr bwMode="auto">
                <a:xfrm flipH="1" flipV="1">
                  <a:off x="439738" y="3101975"/>
                  <a:ext cx="469900" cy="68263"/>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6385" name="Line 131"/>
                <p:cNvSpPr>
                  <a:spLocks noChangeShapeType="1"/>
                </p:cNvSpPr>
                <p:nvPr/>
              </p:nvSpPr>
              <p:spPr bwMode="auto">
                <a:xfrm flipV="1">
                  <a:off x="766763" y="3214688"/>
                  <a:ext cx="20638" cy="635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6386" name="Line 132"/>
                <p:cNvSpPr>
                  <a:spLocks noChangeShapeType="1"/>
                </p:cNvSpPr>
                <p:nvPr/>
              </p:nvSpPr>
              <p:spPr bwMode="auto">
                <a:xfrm flipV="1">
                  <a:off x="715963" y="3201988"/>
                  <a:ext cx="19050" cy="1270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6387" name="Line 133"/>
                <p:cNvSpPr>
                  <a:spLocks noChangeShapeType="1"/>
                </p:cNvSpPr>
                <p:nvPr/>
              </p:nvSpPr>
              <p:spPr bwMode="auto">
                <a:xfrm flipV="1">
                  <a:off x="665163" y="3195638"/>
                  <a:ext cx="19050" cy="635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6388" name="Line 134"/>
                <p:cNvSpPr>
                  <a:spLocks noChangeShapeType="1"/>
                </p:cNvSpPr>
                <p:nvPr/>
              </p:nvSpPr>
              <p:spPr bwMode="auto">
                <a:xfrm flipV="1">
                  <a:off x="722313" y="3227388"/>
                  <a:ext cx="19050" cy="11113"/>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6389" name="Line 135"/>
                <p:cNvSpPr>
                  <a:spLocks noChangeShapeType="1"/>
                </p:cNvSpPr>
                <p:nvPr/>
              </p:nvSpPr>
              <p:spPr bwMode="auto">
                <a:xfrm flipV="1">
                  <a:off x="677863" y="3221038"/>
                  <a:ext cx="19050" cy="11113"/>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6390" name="Line 136"/>
                <p:cNvSpPr>
                  <a:spLocks noChangeShapeType="1"/>
                </p:cNvSpPr>
                <p:nvPr/>
              </p:nvSpPr>
              <p:spPr bwMode="auto">
                <a:xfrm flipV="1">
                  <a:off x="619125" y="3214688"/>
                  <a:ext cx="19050" cy="635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6391" name="Line 137"/>
                <p:cNvSpPr>
                  <a:spLocks noChangeShapeType="1"/>
                </p:cNvSpPr>
                <p:nvPr/>
              </p:nvSpPr>
              <p:spPr bwMode="auto">
                <a:xfrm flipV="1">
                  <a:off x="619125" y="3182938"/>
                  <a:ext cx="19050" cy="1270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6392" name="Line 138"/>
                <p:cNvSpPr>
                  <a:spLocks noChangeShapeType="1"/>
                </p:cNvSpPr>
                <p:nvPr/>
              </p:nvSpPr>
              <p:spPr bwMode="auto">
                <a:xfrm flipV="1">
                  <a:off x="574675" y="3176588"/>
                  <a:ext cx="19050" cy="1270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6393" name="Line 139"/>
                <p:cNvSpPr>
                  <a:spLocks noChangeShapeType="1"/>
                </p:cNvSpPr>
                <p:nvPr/>
              </p:nvSpPr>
              <p:spPr bwMode="auto">
                <a:xfrm flipV="1">
                  <a:off x="522288" y="3170238"/>
                  <a:ext cx="19050" cy="635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6394" name="Line 140"/>
                <p:cNvSpPr>
                  <a:spLocks noChangeShapeType="1"/>
                </p:cNvSpPr>
                <p:nvPr/>
              </p:nvSpPr>
              <p:spPr bwMode="auto">
                <a:xfrm flipV="1">
                  <a:off x="766763" y="3189288"/>
                  <a:ext cx="20638" cy="635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6395" name="Line 141"/>
                <p:cNvSpPr>
                  <a:spLocks noChangeShapeType="1"/>
                </p:cNvSpPr>
                <p:nvPr/>
              </p:nvSpPr>
              <p:spPr bwMode="auto">
                <a:xfrm flipV="1">
                  <a:off x="715963" y="3176588"/>
                  <a:ext cx="19050" cy="1270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6396" name="Line 142"/>
                <p:cNvSpPr>
                  <a:spLocks noChangeShapeType="1"/>
                </p:cNvSpPr>
                <p:nvPr/>
              </p:nvSpPr>
              <p:spPr bwMode="auto">
                <a:xfrm flipV="1">
                  <a:off x="665163" y="3170238"/>
                  <a:ext cx="19050" cy="635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6397" name="Line 143"/>
                <p:cNvSpPr>
                  <a:spLocks noChangeShapeType="1"/>
                </p:cNvSpPr>
                <p:nvPr/>
              </p:nvSpPr>
              <p:spPr bwMode="auto">
                <a:xfrm flipV="1">
                  <a:off x="625475" y="3163888"/>
                  <a:ext cx="19050" cy="635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6398" name="Line 144"/>
                <p:cNvSpPr>
                  <a:spLocks noChangeShapeType="1"/>
                </p:cNvSpPr>
                <p:nvPr/>
              </p:nvSpPr>
              <p:spPr bwMode="auto">
                <a:xfrm flipV="1">
                  <a:off x="574675" y="3151188"/>
                  <a:ext cx="19050" cy="1270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6399" name="Line 145"/>
                <p:cNvSpPr>
                  <a:spLocks noChangeShapeType="1"/>
                </p:cNvSpPr>
                <p:nvPr/>
              </p:nvSpPr>
              <p:spPr bwMode="auto">
                <a:xfrm flipV="1">
                  <a:off x="522288" y="3144838"/>
                  <a:ext cx="19050" cy="635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6400" name="Line 146"/>
                <p:cNvSpPr>
                  <a:spLocks noChangeShapeType="1"/>
                </p:cNvSpPr>
                <p:nvPr/>
              </p:nvSpPr>
              <p:spPr bwMode="auto">
                <a:xfrm flipV="1">
                  <a:off x="819150" y="3170238"/>
                  <a:ext cx="19050" cy="1270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6401" name="Line 147"/>
                <p:cNvSpPr>
                  <a:spLocks noChangeShapeType="1"/>
                </p:cNvSpPr>
                <p:nvPr/>
              </p:nvSpPr>
              <p:spPr bwMode="auto">
                <a:xfrm flipV="1">
                  <a:off x="766763" y="3163888"/>
                  <a:ext cx="20638" cy="1270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6402" name="Line 148"/>
                <p:cNvSpPr>
                  <a:spLocks noChangeShapeType="1"/>
                </p:cNvSpPr>
                <p:nvPr/>
              </p:nvSpPr>
              <p:spPr bwMode="auto">
                <a:xfrm flipV="1">
                  <a:off x="869950" y="3151188"/>
                  <a:ext cx="20638" cy="1270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6403" name="Line 149"/>
                <p:cNvSpPr>
                  <a:spLocks noChangeShapeType="1"/>
                </p:cNvSpPr>
                <p:nvPr/>
              </p:nvSpPr>
              <p:spPr bwMode="auto">
                <a:xfrm flipV="1">
                  <a:off x="819150" y="3144838"/>
                  <a:ext cx="19050" cy="1270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6404" name="Line 150"/>
                <p:cNvSpPr>
                  <a:spLocks noChangeShapeType="1"/>
                </p:cNvSpPr>
                <p:nvPr/>
              </p:nvSpPr>
              <p:spPr bwMode="auto">
                <a:xfrm flipV="1">
                  <a:off x="722313" y="3157538"/>
                  <a:ext cx="19050" cy="635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6405" name="Line 151"/>
                <p:cNvSpPr>
                  <a:spLocks noChangeShapeType="1"/>
                </p:cNvSpPr>
                <p:nvPr/>
              </p:nvSpPr>
              <p:spPr bwMode="auto">
                <a:xfrm flipV="1">
                  <a:off x="677863" y="3144838"/>
                  <a:ext cx="19050" cy="1270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6406" name="Line 152"/>
                <p:cNvSpPr>
                  <a:spLocks noChangeShapeType="1"/>
                </p:cNvSpPr>
                <p:nvPr/>
              </p:nvSpPr>
              <p:spPr bwMode="auto">
                <a:xfrm flipV="1">
                  <a:off x="625475" y="3138488"/>
                  <a:ext cx="19050" cy="635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6407" name="Freeform 153"/>
                <p:cNvSpPr>
                  <a:spLocks/>
                </p:cNvSpPr>
                <p:nvPr/>
              </p:nvSpPr>
              <p:spPr bwMode="auto">
                <a:xfrm>
                  <a:off x="568325" y="2501900"/>
                  <a:ext cx="438150" cy="561975"/>
                </a:xfrm>
                <a:custGeom>
                  <a:avLst/>
                  <a:gdLst>
                    <a:gd name="T0" fmla="*/ 2147483647 w 276"/>
                    <a:gd name="T1" fmla="*/ 2147483647 h 354"/>
                    <a:gd name="T2" fmla="*/ 2147483647 w 276"/>
                    <a:gd name="T3" fmla="*/ 0 h 354"/>
                    <a:gd name="T4" fmla="*/ 0 w 276"/>
                    <a:gd name="T5" fmla="*/ 2147483647 h 354"/>
                    <a:gd name="T6" fmla="*/ 0 w 276"/>
                    <a:gd name="T7" fmla="*/ 2147483647 h 354"/>
                    <a:gd name="T8" fmla="*/ 2147483647 w 276"/>
                    <a:gd name="T9" fmla="*/ 2147483647 h 354"/>
                    <a:gd name="T10" fmla="*/ 2147483647 w 276"/>
                    <a:gd name="T11" fmla="*/ 2147483647 h 354"/>
                    <a:gd name="T12" fmla="*/ 0 60000 65536"/>
                    <a:gd name="T13" fmla="*/ 0 60000 65536"/>
                    <a:gd name="T14" fmla="*/ 0 60000 65536"/>
                    <a:gd name="T15" fmla="*/ 0 60000 65536"/>
                    <a:gd name="T16" fmla="*/ 0 60000 65536"/>
                    <a:gd name="T17" fmla="*/ 0 60000 65536"/>
                    <a:gd name="T18" fmla="*/ 0 w 276"/>
                    <a:gd name="T19" fmla="*/ 0 h 354"/>
                    <a:gd name="T20" fmla="*/ 276 w 276"/>
                    <a:gd name="T21" fmla="*/ 354 h 354"/>
                  </a:gdLst>
                  <a:ahLst/>
                  <a:cxnLst>
                    <a:cxn ang="T12">
                      <a:pos x="T0" y="T1"/>
                    </a:cxn>
                    <a:cxn ang="T13">
                      <a:pos x="T2" y="T3"/>
                    </a:cxn>
                    <a:cxn ang="T14">
                      <a:pos x="T4" y="T5"/>
                    </a:cxn>
                    <a:cxn ang="T15">
                      <a:pos x="T6" y="T7"/>
                    </a:cxn>
                    <a:cxn ang="T16">
                      <a:pos x="T8" y="T9"/>
                    </a:cxn>
                    <a:cxn ang="T17">
                      <a:pos x="T10" y="T11"/>
                    </a:cxn>
                  </a:cxnLst>
                  <a:rect l="T18" t="T19" r="T20" b="T21"/>
                  <a:pathLst>
                    <a:path w="276" h="354">
                      <a:moveTo>
                        <a:pt x="276" y="354"/>
                      </a:moveTo>
                      <a:lnTo>
                        <a:pt x="276" y="0"/>
                      </a:lnTo>
                      <a:lnTo>
                        <a:pt x="0" y="67"/>
                      </a:lnTo>
                      <a:lnTo>
                        <a:pt x="0" y="342"/>
                      </a:lnTo>
                      <a:lnTo>
                        <a:pt x="276" y="354"/>
                      </a:lnTo>
                      <a:close/>
                    </a:path>
                  </a:pathLst>
                </a:custGeom>
                <a:solidFill>
                  <a:srgbClr val="666666"/>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408" name="Freeform 154"/>
                <p:cNvSpPr>
                  <a:spLocks/>
                </p:cNvSpPr>
                <p:nvPr/>
              </p:nvSpPr>
              <p:spPr bwMode="auto">
                <a:xfrm>
                  <a:off x="1000125" y="2495550"/>
                  <a:ext cx="12700" cy="568325"/>
                </a:xfrm>
                <a:custGeom>
                  <a:avLst/>
                  <a:gdLst>
                    <a:gd name="T0" fmla="*/ 2147483647 w 8"/>
                    <a:gd name="T1" fmla="*/ 2147483647 h 358"/>
                    <a:gd name="T2" fmla="*/ 0 w 8"/>
                    <a:gd name="T3" fmla="*/ 2147483647 h 358"/>
                    <a:gd name="T4" fmla="*/ 0 w 8"/>
                    <a:gd name="T5" fmla="*/ 2147483647 h 358"/>
                    <a:gd name="T6" fmla="*/ 2147483647 w 8"/>
                    <a:gd name="T7" fmla="*/ 2147483647 h 358"/>
                    <a:gd name="T8" fmla="*/ 2147483647 w 8"/>
                    <a:gd name="T9" fmla="*/ 2147483647 h 358"/>
                    <a:gd name="T10" fmla="*/ 2147483647 w 8"/>
                    <a:gd name="T11" fmla="*/ 0 h 358"/>
                    <a:gd name="T12" fmla="*/ 2147483647 w 8"/>
                    <a:gd name="T13" fmla="*/ 2147483647 h 358"/>
                    <a:gd name="T14" fmla="*/ 2147483647 w 8"/>
                    <a:gd name="T15" fmla="*/ 0 h 358"/>
                    <a:gd name="T16" fmla="*/ 2147483647 w 8"/>
                    <a:gd name="T17" fmla="*/ 0 h 358"/>
                    <a:gd name="T18" fmla="*/ 0 w 8"/>
                    <a:gd name="T19" fmla="*/ 0 h 358"/>
                    <a:gd name="T20" fmla="*/ 0 w 8"/>
                    <a:gd name="T21" fmla="*/ 2147483647 h 358"/>
                    <a:gd name="T22" fmla="*/ 2147483647 w 8"/>
                    <a:gd name="T23" fmla="*/ 2147483647 h 35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358"/>
                    <a:gd name="T38" fmla="*/ 8 w 8"/>
                    <a:gd name="T39" fmla="*/ 358 h 35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358">
                      <a:moveTo>
                        <a:pt x="8" y="8"/>
                      </a:moveTo>
                      <a:lnTo>
                        <a:pt x="0" y="4"/>
                      </a:lnTo>
                      <a:lnTo>
                        <a:pt x="0" y="358"/>
                      </a:lnTo>
                      <a:lnTo>
                        <a:pt x="8" y="358"/>
                      </a:lnTo>
                      <a:lnTo>
                        <a:pt x="8" y="4"/>
                      </a:lnTo>
                      <a:lnTo>
                        <a:pt x="4" y="0"/>
                      </a:lnTo>
                      <a:lnTo>
                        <a:pt x="8" y="4"/>
                      </a:lnTo>
                      <a:lnTo>
                        <a:pt x="8" y="0"/>
                      </a:lnTo>
                      <a:lnTo>
                        <a:pt x="4" y="0"/>
                      </a:lnTo>
                      <a:lnTo>
                        <a:pt x="0" y="0"/>
                      </a:lnTo>
                      <a:lnTo>
                        <a:pt x="0" y="4"/>
                      </a:lnTo>
                      <a:lnTo>
                        <a:pt x="8" y="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409" name="Freeform 155"/>
                <p:cNvSpPr>
                  <a:spLocks/>
                </p:cNvSpPr>
                <p:nvPr/>
              </p:nvSpPr>
              <p:spPr bwMode="auto">
                <a:xfrm>
                  <a:off x="561975" y="2495550"/>
                  <a:ext cx="450850" cy="119063"/>
                </a:xfrm>
                <a:custGeom>
                  <a:avLst/>
                  <a:gdLst>
                    <a:gd name="T0" fmla="*/ 2147483647 w 284"/>
                    <a:gd name="T1" fmla="*/ 2147483647 h 75"/>
                    <a:gd name="T2" fmla="*/ 2147483647 w 284"/>
                    <a:gd name="T3" fmla="*/ 2147483647 h 75"/>
                    <a:gd name="T4" fmla="*/ 2147483647 w 284"/>
                    <a:gd name="T5" fmla="*/ 2147483647 h 75"/>
                    <a:gd name="T6" fmla="*/ 2147483647 w 284"/>
                    <a:gd name="T7" fmla="*/ 0 h 75"/>
                    <a:gd name="T8" fmla="*/ 2147483647 w 284"/>
                    <a:gd name="T9" fmla="*/ 2147483647 h 75"/>
                    <a:gd name="T10" fmla="*/ 0 w 284"/>
                    <a:gd name="T11" fmla="*/ 2147483647 h 75"/>
                    <a:gd name="T12" fmla="*/ 2147483647 w 284"/>
                    <a:gd name="T13" fmla="*/ 2147483647 h 75"/>
                    <a:gd name="T14" fmla="*/ 0 w 284"/>
                    <a:gd name="T15" fmla="*/ 2147483647 h 75"/>
                    <a:gd name="T16" fmla="*/ 0 w 284"/>
                    <a:gd name="T17" fmla="*/ 2147483647 h 75"/>
                    <a:gd name="T18" fmla="*/ 2147483647 w 284"/>
                    <a:gd name="T19" fmla="*/ 2147483647 h 75"/>
                    <a:gd name="T20" fmla="*/ 2147483647 w 284"/>
                    <a:gd name="T21" fmla="*/ 2147483647 h 75"/>
                    <a:gd name="T22" fmla="*/ 2147483647 w 284"/>
                    <a:gd name="T23" fmla="*/ 2147483647 h 7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84"/>
                    <a:gd name="T37" fmla="*/ 0 h 75"/>
                    <a:gd name="T38" fmla="*/ 284 w 284"/>
                    <a:gd name="T39" fmla="*/ 75 h 7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84" h="75">
                      <a:moveTo>
                        <a:pt x="12" y="71"/>
                      </a:moveTo>
                      <a:lnTo>
                        <a:pt x="8" y="75"/>
                      </a:lnTo>
                      <a:lnTo>
                        <a:pt x="284" y="8"/>
                      </a:lnTo>
                      <a:lnTo>
                        <a:pt x="280" y="0"/>
                      </a:lnTo>
                      <a:lnTo>
                        <a:pt x="4" y="63"/>
                      </a:lnTo>
                      <a:lnTo>
                        <a:pt x="0" y="71"/>
                      </a:lnTo>
                      <a:lnTo>
                        <a:pt x="4" y="63"/>
                      </a:lnTo>
                      <a:lnTo>
                        <a:pt x="0" y="67"/>
                      </a:lnTo>
                      <a:lnTo>
                        <a:pt x="0" y="71"/>
                      </a:lnTo>
                      <a:lnTo>
                        <a:pt x="4" y="75"/>
                      </a:lnTo>
                      <a:lnTo>
                        <a:pt x="8" y="75"/>
                      </a:lnTo>
                      <a:lnTo>
                        <a:pt x="12" y="71"/>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410" name="Freeform 156"/>
                <p:cNvSpPr>
                  <a:spLocks/>
                </p:cNvSpPr>
                <p:nvPr/>
              </p:nvSpPr>
              <p:spPr bwMode="auto">
                <a:xfrm>
                  <a:off x="561975" y="2608263"/>
                  <a:ext cx="19050" cy="442913"/>
                </a:xfrm>
                <a:custGeom>
                  <a:avLst/>
                  <a:gdLst>
                    <a:gd name="T0" fmla="*/ 2147483647 w 12"/>
                    <a:gd name="T1" fmla="*/ 2147483647 h 279"/>
                    <a:gd name="T2" fmla="*/ 2147483647 w 12"/>
                    <a:gd name="T3" fmla="*/ 2147483647 h 279"/>
                    <a:gd name="T4" fmla="*/ 2147483647 w 12"/>
                    <a:gd name="T5" fmla="*/ 0 h 279"/>
                    <a:gd name="T6" fmla="*/ 0 w 12"/>
                    <a:gd name="T7" fmla="*/ 0 h 279"/>
                    <a:gd name="T8" fmla="*/ 0 w 12"/>
                    <a:gd name="T9" fmla="*/ 2147483647 h 279"/>
                    <a:gd name="T10" fmla="*/ 2147483647 w 12"/>
                    <a:gd name="T11" fmla="*/ 2147483647 h 279"/>
                    <a:gd name="T12" fmla="*/ 0 w 12"/>
                    <a:gd name="T13" fmla="*/ 2147483647 h 279"/>
                    <a:gd name="T14" fmla="*/ 0 w 12"/>
                    <a:gd name="T15" fmla="*/ 2147483647 h 279"/>
                    <a:gd name="T16" fmla="*/ 2147483647 w 12"/>
                    <a:gd name="T17" fmla="*/ 2147483647 h 279"/>
                    <a:gd name="T18" fmla="*/ 2147483647 w 12"/>
                    <a:gd name="T19" fmla="*/ 2147483647 h 279"/>
                    <a:gd name="T20" fmla="*/ 2147483647 w 12"/>
                    <a:gd name="T21" fmla="*/ 2147483647 h 279"/>
                    <a:gd name="T22" fmla="*/ 2147483647 w 12"/>
                    <a:gd name="T23" fmla="*/ 2147483647 h 27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279"/>
                    <a:gd name="T38" fmla="*/ 12 w 12"/>
                    <a:gd name="T39" fmla="*/ 279 h 27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279">
                      <a:moveTo>
                        <a:pt x="4" y="271"/>
                      </a:moveTo>
                      <a:lnTo>
                        <a:pt x="12" y="275"/>
                      </a:lnTo>
                      <a:lnTo>
                        <a:pt x="12" y="0"/>
                      </a:lnTo>
                      <a:lnTo>
                        <a:pt x="0" y="0"/>
                      </a:lnTo>
                      <a:lnTo>
                        <a:pt x="0" y="275"/>
                      </a:lnTo>
                      <a:lnTo>
                        <a:pt x="4" y="279"/>
                      </a:lnTo>
                      <a:lnTo>
                        <a:pt x="0" y="275"/>
                      </a:lnTo>
                      <a:lnTo>
                        <a:pt x="0" y="279"/>
                      </a:lnTo>
                      <a:lnTo>
                        <a:pt x="4" y="279"/>
                      </a:lnTo>
                      <a:lnTo>
                        <a:pt x="8" y="279"/>
                      </a:lnTo>
                      <a:lnTo>
                        <a:pt x="12" y="275"/>
                      </a:lnTo>
                      <a:lnTo>
                        <a:pt x="4" y="271"/>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411" name="Freeform 157"/>
                <p:cNvSpPr>
                  <a:spLocks/>
                </p:cNvSpPr>
                <p:nvPr/>
              </p:nvSpPr>
              <p:spPr bwMode="auto">
                <a:xfrm>
                  <a:off x="568325" y="3038475"/>
                  <a:ext cx="444500" cy="31750"/>
                </a:xfrm>
                <a:custGeom>
                  <a:avLst/>
                  <a:gdLst>
                    <a:gd name="T0" fmla="*/ 2147483647 w 280"/>
                    <a:gd name="T1" fmla="*/ 2147483647 h 20"/>
                    <a:gd name="T2" fmla="*/ 2147483647 w 280"/>
                    <a:gd name="T3" fmla="*/ 2147483647 h 20"/>
                    <a:gd name="T4" fmla="*/ 0 w 280"/>
                    <a:gd name="T5" fmla="*/ 0 h 20"/>
                    <a:gd name="T6" fmla="*/ 0 w 280"/>
                    <a:gd name="T7" fmla="*/ 2147483647 h 20"/>
                    <a:gd name="T8" fmla="*/ 2147483647 w 280"/>
                    <a:gd name="T9" fmla="*/ 2147483647 h 20"/>
                    <a:gd name="T10" fmla="*/ 2147483647 w 280"/>
                    <a:gd name="T11" fmla="*/ 2147483647 h 20"/>
                    <a:gd name="T12" fmla="*/ 2147483647 w 280"/>
                    <a:gd name="T13" fmla="*/ 2147483647 h 20"/>
                    <a:gd name="T14" fmla="*/ 2147483647 w 280"/>
                    <a:gd name="T15" fmla="*/ 2147483647 h 20"/>
                    <a:gd name="T16" fmla="*/ 2147483647 w 280"/>
                    <a:gd name="T17" fmla="*/ 2147483647 h 20"/>
                    <a:gd name="T18" fmla="*/ 2147483647 w 280"/>
                    <a:gd name="T19" fmla="*/ 2147483647 h 20"/>
                    <a:gd name="T20" fmla="*/ 2147483647 w 280"/>
                    <a:gd name="T21" fmla="*/ 2147483647 h 20"/>
                    <a:gd name="T22" fmla="*/ 2147483647 w 280"/>
                    <a:gd name="T23" fmla="*/ 2147483647 h 2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80"/>
                    <a:gd name="T37" fmla="*/ 0 h 20"/>
                    <a:gd name="T38" fmla="*/ 280 w 280"/>
                    <a:gd name="T39" fmla="*/ 20 h 2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80" h="20">
                      <a:moveTo>
                        <a:pt x="272" y="16"/>
                      </a:moveTo>
                      <a:lnTo>
                        <a:pt x="276" y="12"/>
                      </a:lnTo>
                      <a:lnTo>
                        <a:pt x="0" y="0"/>
                      </a:lnTo>
                      <a:lnTo>
                        <a:pt x="0" y="8"/>
                      </a:lnTo>
                      <a:lnTo>
                        <a:pt x="276" y="20"/>
                      </a:lnTo>
                      <a:lnTo>
                        <a:pt x="280" y="16"/>
                      </a:lnTo>
                      <a:lnTo>
                        <a:pt x="276" y="20"/>
                      </a:lnTo>
                      <a:lnTo>
                        <a:pt x="280" y="20"/>
                      </a:lnTo>
                      <a:lnTo>
                        <a:pt x="280" y="16"/>
                      </a:lnTo>
                      <a:lnTo>
                        <a:pt x="280" y="12"/>
                      </a:lnTo>
                      <a:lnTo>
                        <a:pt x="276" y="12"/>
                      </a:lnTo>
                      <a:lnTo>
                        <a:pt x="272" y="16"/>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412" name="Freeform 158"/>
                <p:cNvSpPr>
                  <a:spLocks/>
                </p:cNvSpPr>
                <p:nvPr/>
              </p:nvSpPr>
              <p:spPr bwMode="auto">
                <a:xfrm>
                  <a:off x="1000125" y="2495550"/>
                  <a:ext cx="12700" cy="568325"/>
                </a:xfrm>
                <a:custGeom>
                  <a:avLst/>
                  <a:gdLst>
                    <a:gd name="T0" fmla="*/ 2147483647 w 8"/>
                    <a:gd name="T1" fmla="*/ 0 h 358"/>
                    <a:gd name="T2" fmla="*/ 0 w 8"/>
                    <a:gd name="T3" fmla="*/ 2147483647 h 358"/>
                    <a:gd name="T4" fmla="*/ 0 w 8"/>
                    <a:gd name="T5" fmla="*/ 2147483647 h 358"/>
                    <a:gd name="T6" fmla="*/ 2147483647 w 8"/>
                    <a:gd name="T7" fmla="*/ 2147483647 h 358"/>
                    <a:gd name="T8" fmla="*/ 2147483647 w 8"/>
                    <a:gd name="T9" fmla="*/ 2147483647 h 358"/>
                    <a:gd name="T10" fmla="*/ 2147483647 w 8"/>
                    <a:gd name="T11" fmla="*/ 2147483647 h 358"/>
                    <a:gd name="T12" fmla="*/ 2147483647 w 8"/>
                    <a:gd name="T13" fmla="*/ 2147483647 h 358"/>
                    <a:gd name="T14" fmla="*/ 2147483647 w 8"/>
                    <a:gd name="T15" fmla="*/ 0 h 358"/>
                    <a:gd name="T16" fmla="*/ 2147483647 w 8"/>
                    <a:gd name="T17" fmla="*/ 0 h 358"/>
                    <a:gd name="T18" fmla="*/ 0 w 8"/>
                    <a:gd name="T19" fmla="*/ 0 h 358"/>
                    <a:gd name="T20" fmla="*/ 0 w 8"/>
                    <a:gd name="T21" fmla="*/ 2147483647 h 358"/>
                    <a:gd name="T22" fmla="*/ 2147483647 w 8"/>
                    <a:gd name="T23" fmla="*/ 0 h 35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358"/>
                    <a:gd name="T38" fmla="*/ 8 w 8"/>
                    <a:gd name="T39" fmla="*/ 358 h 35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358">
                      <a:moveTo>
                        <a:pt x="8" y="0"/>
                      </a:moveTo>
                      <a:lnTo>
                        <a:pt x="0" y="4"/>
                      </a:lnTo>
                      <a:lnTo>
                        <a:pt x="0" y="358"/>
                      </a:lnTo>
                      <a:lnTo>
                        <a:pt x="8" y="358"/>
                      </a:lnTo>
                      <a:lnTo>
                        <a:pt x="8" y="4"/>
                      </a:lnTo>
                      <a:lnTo>
                        <a:pt x="4" y="8"/>
                      </a:lnTo>
                      <a:lnTo>
                        <a:pt x="8" y="4"/>
                      </a:lnTo>
                      <a:lnTo>
                        <a:pt x="8" y="0"/>
                      </a:lnTo>
                      <a:lnTo>
                        <a:pt x="4" y="0"/>
                      </a:lnTo>
                      <a:lnTo>
                        <a:pt x="0" y="0"/>
                      </a:lnTo>
                      <a:lnTo>
                        <a:pt x="0" y="4"/>
                      </a:lnTo>
                      <a:lnTo>
                        <a:pt x="8"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413" name="Freeform 159"/>
                <p:cNvSpPr>
                  <a:spLocks/>
                </p:cNvSpPr>
                <p:nvPr/>
              </p:nvSpPr>
              <p:spPr bwMode="auto">
                <a:xfrm>
                  <a:off x="1082675" y="2570163"/>
                  <a:ext cx="19050" cy="444500"/>
                </a:xfrm>
                <a:custGeom>
                  <a:avLst/>
                  <a:gdLst>
                    <a:gd name="T0" fmla="*/ 2147483647 w 12"/>
                    <a:gd name="T1" fmla="*/ 2147483647 h 280"/>
                    <a:gd name="T2" fmla="*/ 2147483647 w 12"/>
                    <a:gd name="T3" fmla="*/ 2147483647 h 280"/>
                    <a:gd name="T4" fmla="*/ 2147483647 w 12"/>
                    <a:gd name="T5" fmla="*/ 0 h 280"/>
                    <a:gd name="T6" fmla="*/ 0 w 12"/>
                    <a:gd name="T7" fmla="*/ 0 h 280"/>
                    <a:gd name="T8" fmla="*/ 0 w 12"/>
                    <a:gd name="T9" fmla="*/ 2147483647 h 280"/>
                    <a:gd name="T10" fmla="*/ 2147483647 w 12"/>
                    <a:gd name="T11" fmla="*/ 2147483647 h 280"/>
                    <a:gd name="T12" fmla="*/ 0 w 12"/>
                    <a:gd name="T13" fmla="*/ 2147483647 h 280"/>
                    <a:gd name="T14" fmla="*/ 2147483647 w 12"/>
                    <a:gd name="T15" fmla="*/ 2147483647 h 280"/>
                    <a:gd name="T16" fmla="*/ 2147483647 w 12"/>
                    <a:gd name="T17" fmla="*/ 2147483647 h 280"/>
                    <a:gd name="T18" fmla="*/ 2147483647 w 12"/>
                    <a:gd name="T19" fmla="*/ 2147483647 h 280"/>
                    <a:gd name="T20" fmla="*/ 2147483647 w 12"/>
                    <a:gd name="T21" fmla="*/ 2147483647 h 280"/>
                    <a:gd name="T22" fmla="*/ 2147483647 w 12"/>
                    <a:gd name="T23" fmla="*/ 2147483647 h 28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280"/>
                    <a:gd name="T38" fmla="*/ 12 w 12"/>
                    <a:gd name="T39" fmla="*/ 280 h 28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280">
                      <a:moveTo>
                        <a:pt x="8" y="280"/>
                      </a:moveTo>
                      <a:lnTo>
                        <a:pt x="12" y="276"/>
                      </a:lnTo>
                      <a:lnTo>
                        <a:pt x="12" y="0"/>
                      </a:lnTo>
                      <a:lnTo>
                        <a:pt x="0" y="0"/>
                      </a:lnTo>
                      <a:lnTo>
                        <a:pt x="0" y="276"/>
                      </a:lnTo>
                      <a:lnTo>
                        <a:pt x="4" y="272"/>
                      </a:lnTo>
                      <a:lnTo>
                        <a:pt x="0" y="276"/>
                      </a:lnTo>
                      <a:lnTo>
                        <a:pt x="4" y="280"/>
                      </a:lnTo>
                      <a:lnTo>
                        <a:pt x="8" y="280"/>
                      </a:lnTo>
                      <a:lnTo>
                        <a:pt x="12" y="280"/>
                      </a:lnTo>
                      <a:lnTo>
                        <a:pt x="12" y="276"/>
                      </a:lnTo>
                      <a:lnTo>
                        <a:pt x="8" y="28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414" name="Freeform 160"/>
                <p:cNvSpPr>
                  <a:spLocks/>
                </p:cNvSpPr>
                <p:nvPr/>
              </p:nvSpPr>
              <p:spPr bwMode="auto">
                <a:xfrm>
                  <a:off x="1000125" y="3001963"/>
                  <a:ext cx="95250" cy="68263"/>
                </a:xfrm>
                <a:custGeom>
                  <a:avLst/>
                  <a:gdLst>
                    <a:gd name="T0" fmla="*/ 0 w 60"/>
                    <a:gd name="T1" fmla="*/ 2147483647 h 43"/>
                    <a:gd name="T2" fmla="*/ 2147483647 w 60"/>
                    <a:gd name="T3" fmla="*/ 2147483647 h 43"/>
                    <a:gd name="T4" fmla="*/ 2147483647 w 60"/>
                    <a:gd name="T5" fmla="*/ 2147483647 h 43"/>
                    <a:gd name="T6" fmla="*/ 2147483647 w 60"/>
                    <a:gd name="T7" fmla="*/ 0 h 43"/>
                    <a:gd name="T8" fmla="*/ 2147483647 w 60"/>
                    <a:gd name="T9" fmla="*/ 2147483647 h 43"/>
                    <a:gd name="T10" fmla="*/ 2147483647 w 60"/>
                    <a:gd name="T11" fmla="*/ 2147483647 h 43"/>
                    <a:gd name="T12" fmla="*/ 2147483647 w 60"/>
                    <a:gd name="T13" fmla="*/ 2147483647 h 43"/>
                    <a:gd name="T14" fmla="*/ 0 w 60"/>
                    <a:gd name="T15" fmla="*/ 2147483647 h 43"/>
                    <a:gd name="T16" fmla="*/ 0 w 60"/>
                    <a:gd name="T17" fmla="*/ 2147483647 h 43"/>
                    <a:gd name="T18" fmla="*/ 2147483647 w 60"/>
                    <a:gd name="T19" fmla="*/ 2147483647 h 43"/>
                    <a:gd name="T20" fmla="*/ 2147483647 w 60"/>
                    <a:gd name="T21" fmla="*/ 2147483647 h 43"/>
                    <a:gd name="T22" fmla="*/ 0 w 60"/>
                    <a:gd name="T23" fmla="*/ 2147483647 h 4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60"/>
                    <a:gd name="T37" fmla="*/ 0 h 43"/>
                    <a:gd name="T38" fmla="*/ 60 w 60"/>
                    <a:gd name="T39" fmla="*/ 43 h 4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60" h="43">
                      <a:moveTo>
                        <a:pt x="0" y="39"/>
                      </a:moveTo>
                      <a:lnTo>
                        <a:pt x="8" y="43"/>
                      </a:lnTo>
                      <a:lnTo>
                        <a:pt x="60" y="8"/>
                      </a:lnTo>
                      <a:lnTo>
                        <a:pt x="56" y="0"/>
                      </a:lnTo>
                      <a:lnTo>
                        <a:pt x="4" y="35"/>
                      </a:lnTo>
                      <a:lnTo>
                        <a:pt x="8" y="39"/>
                      </a:lnTo>
                      <a:lnTo>
                        <a:pt x="4" y="35"/>
                      </a:lnTo>
                      <a:lnTo>
                        <a:pt x="0" y="39"/>
                      </a:lnTo>
                      <a:lnTo>
                        <a:pt x="0" y="43"/>
                      </a:lnTo>
                      <a:lnTo>
                        <a:pt x="4" y="43"/>
                      </a:lnTo>
                      <a:lnTo>
                        <a:pt x="8" y="43"/>
                      </a:lnTo>
                      <a:lnTo>
                        <a:pt x="0" y="39"/>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415" name="Freeform 161"/>
                <p:cNvSpPr>
                  <a:spLocks/>
                </p:cNvSpPr>
                <p:nvPr/>
              </p:nvSpPr>
              <p:spPr bwMode="auto">
                <a:xfrm>
                  <a:off x="593725" y="2570163"/>
                  <a:ext cx="366713" cy="412750"/>
                </a:xfrm>
                <a:custGeom>
                  <a:avLst/>
                  <a:gdLst>
                    <a:gd name="T0" fmla="*/ 2147483647 w 231"/>
                    <a:gd name="T1" fmla="*/ 2147483647 h 260"/>
                    <a:gd name="T2" fmla="*/ 2147483647 w 231"/>
                    <a:gd name="T3" fmla="*/ 0 h 260"/>
                    <a:gd name="T4" fmla="*/ 0 w 231"/>
                    <a:gd name="T5" fmla="*/ 2147483647 h 260"/>
                    <a:gd name="T6" fmla="*/ 0 w 231"/>
                    <a:gd name="T7" fmla="*/ 2147483647 h 260"/>
                    <a:gd name="T8" fmla="*/ 2147483647 w 231"/>
                    <a:gd name="T9" fmla="*/ 2147483647 h 260"/>
                    <a:gd name="T10" fmla="*/ 2147483647 w 231"/>
                    <a:gd name="T11" fmla="*/ 2147483647 h 260"/>
                    <a:gd name="T12" fmla="*/ 0 60000 65536"/>
                    <a:gd name="T13" fmla="*/ 0 60000 65536"/>
                    <a:gd name="T14" fmla="*/ 0 60000 65536"/>
                    <a:gd name="T15" fmla="*/ 0 60000 65536"/>
                    <a:gd name="T16" fmla="*/ 0 60000 65536"/>
                    <a:gd name="T17" fmla="*/ 0 60000 65536"/>
                    <a:gd name="T18" fmla="*/ 0 w 231"/>
                    <a:gd name="T19" fmla="*/ 0 h 260"/>
                    <a:gd name="T20" fmla="*/ 231 w 231"/>
                    <a:gd name="T21" fmla="*/ 260 h 260"/>
                  </a:gdLst>
                  <a:ahLst/>
                  <a:cxnLst>
                    <a:cxn ang="T12">
                      <a:pos x="T0" y="T1"/>
                    </a:cxn>
                    <a:cxn ang="T13">
                      <a:pos x="T2" y="T3"/>
                    </a:cxn>
                    <a:cxn ang="T14">
                      <a:pos x="T4" y="T5"/>
                    </a:cxn>
                    <a:cxn ang="T15">
                      <a:pos x="T6" y="T7"/>
                    </a:cxn>
                    <a:cxn ang="T16">
                      <a:pos x="T8" y="T9"/>
                    </a:cxn>
                    <a:cxn ang="T17">
                      <a:pos x="T10" y="T11"/>
                    </a:cxn>
                  </a:cxnLst>
                  <a:rect l="T18" t="T19" r="T20" b="T21"/>
                  <a:pathLst>
                    <a:path w="231" h="260">
                      <a:moveTo>
                        <a:pt x="231" y="260"/>
                      </a:moveTo>
                      <a:lnTo>
                        <a:pt x="231" y="0"/>
                      </a:lnTo>
                      <a:lnTo>
                        <a:pt x="0" y="52"/>
                      </a:lnTo>
                      <a:lnTo>
                        <a:pt x="0" y="260"/>
                      </a:lnTo>
                      <a:lnTo>
                        <a:pt x="231" y="26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416" name="Freeform 162"/>
                <p:cNvSpPr>
                  <a:spLocks/>
                </p:cNvSpPr>
                <p:nvPr/>
              </p:nvSpPr>
              <p:spPr bwMode="auto">
                <a:xfrm>
                  <a:off x="954088" y="2563813"/>
                  <a:ext cx="12700" cy="419100"/>
                </a:xfrm>
                <a:custGeom>
                  <a:avLst/>
                  <a:gdLst>
                    <a:gd name="T0" fmla="*/ 2147483647 w 8"/>
                    <a:gd name="T1" fmla="*/ 2147483647 h 264"/>
                    <a:gd name="T2" fmla="*/ 0 w 8"/>
                    <a:gd name="T3" fmla="*/ 2147483647 h 264"/>
                    <a:gd name="T4" fmla="*/ 0 w 8"/>
                    <a:gd name="T5" fmla="*/ 2147483647 h 264"/>
                    <a:gd name="T6" fmla="*/ 2147483647 w 8"/>
                    <a:gd name="T7" fmla="*/ 2147483647 h 264"/>
                    <a:gd name="T8" fmla="*/ 2147483647 w 8"/>
                    <a:gd name="T9" fmla="*/ 2147483647 h 264"/>
                    <a:gd name="T10" fmla="*/ 2147483647 w 8"/>
                    <a:gd name="T11" fmla="*/ 0 h 264"/>
                    <a:gd name="T12" fmla="*/ 2147483647 w 8"/>
                    <a:gd name="T13" fmla="*/ 2147483647 h 264"/>
                    <a:gd name="T14" fmla="*/ 2147483647 w 8"/>
                    <a:gd name="T15" fmla="*/ 0 h 264"/>
                    <a:gd name="T16" fmla="*/ 2147483647 w 8"/>
                    <a:gd name="T17" fmla="*/ 0 h 264"/>
                    <a:gd name="T18" fmla="*/ 0 w 8"/>
                    <a:gd name="T19" fmla="*/ 0 h 264"/>
                    <a:gd name="T20" fmla="*/ 0 w 8"/>
                    <a:gd name="T21" fmla="*/ 2147483647 h 264"/>
                    <a:gd name="T22" fmla="*/ 2147483647 w 8"/>
                    <a:gd name="T23" fmla="*/ 2147483647 h 26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264"/>
                    <a:gd name="T38" fmla="*/ 8 w 8"/>
                    <a:gd name="T39" fmla="*/ 264 h 26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264">
                      <a:moveTo>
                        <a:pt x="4" y="8"/>
                      </a:moveTo>
                      <a:lnTo>
                        <a:pt x="0" y="4"/>
                      </a:lnTo>
                      <a:lnTo>
                        <a:pt x="0" y="264"/>
                      </a:lnTo>
                      <a:lnTo>
                        <a:pt x="8" y="264"/>
                      </a:lnTo>
                      <a:lnTo>
                        <a:pt x="8" y="4"/>
                      </a:lnTo>
                      <a:lnTo>
                        <a:pt x="4" y="0"/>
                      </a:lnTo>
                      <a:lnTo>
                        <a:pt x="8" y="4"/>
                      </a:lnTo>
                      <a:lnTo>
                        <a:pt x="8" y="0"/>
                      </a:lnTo>
                      <a:lnTo>
                        <a:pt x="4" y="0"/>
                      </a:lnTo>
                      <a:lnTo>
                        <a:pt x="0" y="0"/>
                      </a:lnTo>
                      <a:lnTo>
                        <a:pt x="0" y="4"/>
                      </a:lnTo>
                      <a:lnTo>
                        <a:pt x="4" y="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417" name="Freeform 163"/>
                <p:cNvSpPr>
                  <a:spLocks/>
                </p:cNvSpPr>
                <p:nvPr/>
              </p:nvSpPr>
              <p:spPr bwMode="auto">
                <a:xfrm>
                  <a:off x="587375" y="2563813"/>
                  <a:ext cx="373063" cy="93663"/>
                </a:xfrm>
                <a:custGeom>
                  <a:avLst/>
                  <a:gdLst>
                    <a:gd name="T0" fmla="*/ 2147483647 w 235"/>
                    <a:gd name="T1" fmla="*/ 2147483647 h 59"/>
                    <a:gd name="T2" fmla="*/ 2147483647 w 235"/>
                    <a:gd name="T3" fmla="*/ 2147483647 h 59"/>
                    <a:gd name="T4" fmla="*/ 2147483647 w 235"/>
                    <a:gd name="T5" fmla="*/ 2147483647 h 59"/>
                    <a:gd name="T6" fmla="*/ 2147483647 w 235"/>
                    <a:gd name="T7" fmla="*/ 0 h 59"/>
                    <a:gd name="T8" fmla="*/ 2147483647 w 235"/>
                    <a:gd name="T9" fmla="*/ 2147483647 h 59"/>
                    <a:gd name="T10" fmla="*/ 0 w 235"/>
                    <a:gd name="T11" fmla="*/ 2147483647 h 59"/>
                    <a:gd name="T12" fmla="*/ 2147483647 w 235"/>
                    <a:gd name="T13" fmla="*/ 2147483647 h 59"/>
                    <a:gd name="T14" fmla="*/ 0 w 235"/>
                    <a:gd name="T15" fmla="*/ 2147483647 h 59"/>
                    <a:gd name="T16" fmla="*/ 0 w 235"/>
                    <a:gd name="T17" fmla="*/ 2147483647 h 59"/>
                    <a:gd name="T18" fmla="*/ 0 w 235"/>
                    <a:gd name="T19" fmla="*/ 2147483647 h 59"/>
                    <a:gd name="T20" fmla="*/ 2147483647 w 235"/>
                    <a:gd name="T21" fmla="*/ 2147483647 h 59"/>
                    <a:gd name="T22" fmla="*/ 2147483647 w 235"/>
                    <a:gd name="T23" fmla="*/ 2147483647 h 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35"/>
                    <a:gd name="T37" fmla="*/ 0 h 59"/>
                    <a:gd name="T38" fmla="*/ 235 w 235"/>
                    <a:gd name="T39" fmla="*/ 59 h 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35" h="59">
                      <a:moveTo>
                        <a:pt x="8" y="56"/>
                      </a:moveTo>
                      <a:lnTo>
                        <a:pt x="4" y="59"/>
                      </a:lnTo>
                      <a:lnTo>
                        <a:pt x="235" y="8"/>
                      </a:lnTo>
                      <a:lnTo>
                        <a:pt x="235" y="0"/>
                      </a:lnTo>
                      <a:lnTo>
                        <a:pt x="4" y="48"/>
                      </a:lnTo>
                      <a:lnTo>
                        <a:pt x="0" y="56"/>
                      </a:lnTo>
                      <a:lnTo>
                        <a:pt x="4" y="48"/>
                      </a:lnTo>
                      <a:lnTo>
                        <a:pt x="0" y="52"/>
                      </a:lnTo>
                      <a:lnTo>
                        <a:pt x="0" y="56"/>
                      </a:lnTo>
                      <a:lnTo>
                        <a:pt x="4" y="59"/>
                      </a:lnTo>
                      <a:lnTo>
                        <a:pt x="8" y="56"/>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418" name="Freeform 164"/>
                <p:cNvSpPr>
                  <a:spLocks/>
                </p:cNvSpPr>
                <p:nvPr/>
              </p:nvSpPr>
              <p:spPr bwMode="auto">
                <a:xfrm>
                  <a:off x="587375" y="2652713"/>
                  <a:ext cx="12700" cy="336550"/>
                </a:xfrm>
                <a:custGeom>
                  <a:avLst/>
                  <a:gdLst>
                    <a:gd name="T0" fmla="*/ 2147483647 w 8"/>
                    <a:gd name="T1" fmla="*/ 2147483647 h 212"/>
                    <a:gd name="T2" fmla="*/ 2147483647 w 8"/>
                    <a:gd name="T3" fmla="*/ 2147483647 h 212"/>
                    <a:gd name="T4" fmla="*/ 2147483647 w 8"/>
                    <a:gd name="T5" fmla="*/ 0 h 212"/>
                    <a:gd name="T6" fmla="*/ 0 w 8"/>
                    <a:gd name="T7" fmla="*/ 0 h 212"/>
                    <a:gd name="T8" fmla="*/ 0 w 8"/>
                    <a:gd name="T9" fmla="*/ 2147483647 h 212"/>
                    <a:gd name="T10" fmla="*/ 2147483647 w 8"/>
                    <a:gd name="T11" fmla="*/ 2147483647 h 212"/>
                    <a:gd name="T12" fmla="*/ 0 w 8"/>
                    <a:gd name="T13" fmla="*/ 2147483647 h 212"/>
                    <a:gd name="T14" fmla="*/ 0 w 8"/>
                    <a:gd name="T15" fmla="*/ 2147483647 h 212"/>
                    <a:gd name="T16" fmla="*/ 2147483647 w 8"/>
                    <a:gd name="T17" fmla="*/ 2147483647 h 212"/>
                    <a:gd name="T18" fmla="*/ 2147483647 w 8"/>
                    <a:gd name="T19" fmla="*/ 2147483647 h 212"/>
                    <a:gd name="T20" fmla="*/ 2147483647 w 8"/>
                    <a:gd name="T21" fmla="*/ 2147483647 h 212"/>
                    <a:gd name="T22" fmla="*/ 2147483647 w 8"/>
                    <a:gd name="T23" fmla="*/ 2147483647 h 21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212"/>
                    <a:gd name="T38" fmla="*/ 8 w 8"/>
                    <a:gd name="T39" fmla="*/ 212 h 21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212">
                      <a:moveTo>
                        <a:pt x="4" y="200"/>
                      </a:moveTo>
                      <a:lnTo>
                        <a:pt x="8" y="208"/>
                      </a:lnTo>
                      <a:lnTo>
                        <a:pt x="8" y="0"/>
                      </a:lnTo>
                      <a:lnTo>
                        <a:pt x="0" y="0"/>
                      </a:lnTo>
                      <a:lnTo>
                        <a:pt x="0" y="208"/>
                      </a:lnTo>
                      <a:lnTo>
                        <a:pt x="4" y="212"/>
                      </a:lnTo>
                      <a:lnTo>
                        <a:pt x="0" y="208"/>
                      </a:lnTo>
                      <a:lnTo>
                        <a:pt x="0" y="212"/>
                      </a:lnTo>
                      <a:lnTo>
                        <a:pt x="4" y="212"/>
                      </a:lnTo>
                      <a:lnTo>
                        <a:pt x="8" y="212"/>
                      </a:lnTo>
                      <a:lnTo>
                        <a:pt x="8" y="208"/>
                      </a:lnTo>
                      <a:lnTo>
                        <a:pt x="4" y="20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419" name="Freeform 165"/>
                <p:cNvSpPr>
                  <a:spLocks/>
                </p:cNvSpPr>
                <p:nvPr/>
              </p:nvSpPr>
              <p:spPr bwMode="auto">
                <a:xfrm>
                  <a:off x="593725" y="2970213"/>
                  <a:ext cx="373063" cy="19050"/>
                </a:xfrm>
                <a:custGeom>
                  <a:avLst/>
                  <a:gdLst>
                    <a:gd name="T0" fmla="*/ 2147483647 w 235"/>
                    <a:gd name="T1" fmla="*/ 2147483647 h 12"/>
                    <a:gd name="T2" fmla="*/ 2147483647 w 235"/>
                    <a:gd name="T3" fmla="*/ 2147483647 h 12"/>
                    <a:gd name="T4" fmla="*/ 0 w 235"/>
                    <a:gd name="T5" fmla="*/ 0 h 12"/>
                    <a:gd name="T6" fmla="*/ 0 w 235"/>
                    <a:gd name="T7" fmla="*/ 2147483647 h 12"/>
                    <a:gd name="T8" fmla="*/ 2147483647 w 235"/>
                    <a:gd name="T9" fmla="*/ 2147483647 h 12"/>
                    <a:gd name="T10" fmla="*/ 2147483647 w 235"/>
                    <a:gd name="T11" fmla="*/ 2147483647 h 12"/>
                    <a:gd name="T12" fmla="*/ 2147483647 w 235"/>
                    <a:gd name="T13" fmla="*/ 2147483647 h 12"/>
                    <a:gd name="T14" fmla="*/ 2147483647 w 235"/>
                    <a:gd name="T15" fmla="*/ 2147483647 h 12"/>
                    <a:gd name="T16" fmla="*/ 2147483647 w 235"/>
                    <a:gd name="T17" fmla="*/ 2147483647 h 12"/>
                    <a:gd name="T18" fmla="*/ 2147483647 w 235"/>
                    <a:gd name="T19" fmla="*/ 2147483647 h 12"/>
                    <a:gd name="T20" fmla="*/ 2147483647 w 235"/>
                    <a:gd name="T21" fmla="*/ 2147483647 h 12"/>
                    <a:gd name="T22" fmla="*/ 2147483647 w 235"/>
                    <a:gd name="T23" fmla="*/ 2147483647 h 1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35"/>
                    <a:gd name="T37" fmla="*/ 0 h 12"/>
                    <a:gd name="T38" fmla="*/ 235 w 235"/>
                    <a:gd name="T39" fmla="*/ 12 h 1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35" h="12">
                      <a:moveTo>
                        <a:pt x="227" y="8"/>
                      </a:moveTo>
                      <a:lnTo>
                        <a:pt x="231" y="4"/>
                      </a:lnTo>
                      <a:lnTo>
                        <a:pt x="0" y="0"/>
                      </a:lnTo>
                      <a:lnTo>
                        <a:pt x="0" y="12"/>
                      </a:lnTo>
                      <a:lnTo>
                        <a:pt x="231" y="12"/>
                      </a:lnTo>
                      <a:lnTo>
                        <a:pt x="235" y="8"/>
                      </a:lnTo>
                      <a:lnTo>
                        <a:pt x="231" y="12"/>
                      </a:lnTo>
                      <a:lnTo>
                        <a:pt x="235" y="12"/>
                      </a:lnTo>
                      <a:lnTo>
                        <a:pt x="235" y="8"/>
                      </a:lnTo>
                      <a:lnTo>
                        <a:pt x="235" y="4"/>
                      </a:lnTo>
                      <a:lnTo>
                        <a:pt x="231" y="4"/>
                      </a:lnTo>
                      <a:lnTo>
                        <a:pt x="227" y="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420" name="Freeform 166"/>
                <p:cNvSpPr>
                  <a:spLocks/>
                </p:cNvSpPr>
                <p:nvPr/>
              </p:nvSpPr>
              <p:spPr bwMode="auto">
                <a:xfrm>
                  <a:off x="973138" y="3070225"/>
                  <a:ext cx="52388" cy="19050"/>
                </a:xfrm>
                <a:custGeom>
                  <a:avLst/>
                  <a:gdLst>
                    <a:gd name="T0" fmla="*/ 2147483647 w 33"/>
                    <a:gd name="T1" fmla="*/ 2147483647 h 12"/>
                    <a:gd name="T2" fmla="*/ 2147483647 w 33"/>
                    <a:gd name="T3" fmla="*/ 0 h 12"/>
                    <a:gd name="T4" fmla="*/ 0 w 33"/>
                    <a:gd name="T5" fmla="*/ 2147483647 h 12"/>
                    <a:gd name="T6" fmla="*/ 2147483647 w 33"/>
                    <a:gd name="T7" fmla="*/ 2147483647 h 12"/>
                    <a:gd name="T8" fmla="*/ 2147483647 w 33"/>
                    <a:gd name="T9" fmla="*/ 2147483647 h 12"/>
                    <a:gd name="T10" fmla="*/ 2147483647 w 33"/>
                    <a:gd name="T11" fmla="*/ 2147483647 h 12"/>
                    <a:gd name="T12" fmla="*/ 2147483647 w 33"/>
                    <a:gd name="T13" fmla="*/ 2147483647 h 12"/>
                    <a:gd name="T14" fmla="*/ 2147483647 w 33"/>
                    <a:gd name="T15" fmla="*/ 2147483647 h 12"/>
                    <a:gd name="T16" fmla="*/ 2147483647 w 33"/>
                    <a:gd name="T17" fmla="*/ 2147483647 h 12"/>
                    <a:gd name="T18" fmla="*/ 2147483647 w 33"/>
                    <a:gd name="T19" fmla="*/ 2147483647 h 12"/>
                    <a:gd name="T20" fmla="*/ 2147483647 w 33"/>
                    <a:gd name="T21" fmla="*/ 0 h 12"/>
                    <a:gd name="T22" fmla="*/ 2147483647 w 33"/>
                    <a:gd name="T23" fmla="*/ 2147483647 h 1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3"/>
                    <a:gd name="T37" fmla="*/ 0 h 12"/>
                    <a:gd name="T38" fmla="*/ 33 w 33"/>
                    <a:gd name="T39" fmla="*/ 12 h 1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3" h="12">
                      <a:moveTo>
                        <a:pt x="25" y="4"/>
                      </a:moveTo>
                      <a:lnTo>
                        <a:pt x="29" y="0"/>
                      </a:lnTo>
                      <a:lnTo>
                        <a:pt x="0" y="4"/>
                      </a:lnTo>
                      <a:lnTo>
                        <a:pt x="4" y="12"/>
                      </a:lnTo>
                      <a:lnTo>
                        <a:pt x="29" y="12"/>
                      </a:lnTo>
                      <a:lnTo>
                        <a:pt x="33" y="4"/>
                      </a:lnTo>
                      <a:lnTo>
                        <a:pt x="29" y="12"/>
                      </a:lnTo>
                      <a:lnTo>
                        <a:pt x="33" y="8"/>
                      </a:lnTo>
                      <a:lnTo>
                        <a:pt x="33" y="4"/>
                      </a:lnTo>
                      <a:lnTo>
                        <a:pt x="29" y="0"/>
                      </a:lnTo>
                      <a:lnTo>
                        <a:pt x="25" y="4"/>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421" name="Freeform 167"/>
                <p:cNvSpPr>
                  <a:spLocks/>
                </p:cNvSpPr>
                <p:nvPr/>
              </p:nvSpPr>
              <p:spPr bwMode="auto">
                <a:xfrm>
                  <a:off x="1012825" y="3051175"/>
                  <a:ext cx="12700" cy="25400"/>
                </a:xfrm>
                <a:custGeom>
                  <a:avLst/>
                  <a:gdLst>
                    <a:gd name="T0" fmla="*/ 2147483647 w 8"/>
                    <a:gd name="T1" fmla="*/ 2147483647 h 16"/>
                    <a:gd name="T2" fmla="*/ 0 w 8"/>
                    <a:gd name="T3" fmla="*/ 2147483647 h 16"/>
                    <a:gd name="T4" fmla="*/ 0 w 8"/>
                    <a:gd name="T5" fmla="*/ 2147483647 h 16"/>
                    <a:gd name="T6" fmla="*/ 2147483647 w 8"/>
                    <a:gd name="T7" fmla="*/ 2147483647 h 16"/>
                    <a:gd name="T8" fmla="*/ 2147483647 w 8"/>
                    <a:gd name="T9" fmla="*/ 2147483647 h 16"/>
                    <a:gd name="T10" fmla="*/ 0 w 8"/>
                    <a:gd name="T11" fmla="*/ 0 h 16"/>
                    <a:gd name="T12" fmla="*/ 2147483647 w 8"/>
                    <a:gd name="T13" fmla="*/ 2147483647 h 16"/>
                    <a:gd name="T14" fmla="*/ 2147483647 w 8"/>
                    <a:gd name="T15" fmla="*/ 0 h 16"/>
                    <a:gd name="T16" fmla="*/ 2147483647 w 8"/>
                    <a:gd name="T17" fmla="*/ 0 h 16"/>
                    <a:gd name="T18" fmla="*/ 0 w 8"/>
                    <a:gd name="T19" fmla="*/ 0 h 16"/>
                    <a:gd name="T20" fmla="*/ 0 w 8"/>
                    <a:gd name="T21" fmla="*/ 2147483647 h 16"/>
                    <a:gd name="T22" fmla="*/ 2147483647 w 8"/>
                    <a:gd name="T23" fmla="*/ 2147483647 h 1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16"/>
                    <a:gd name="T38" fmla="*/ 8 w 8"/>
                    <a:gd name="T39" fmla="*/ 16 h 1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16">
                      <a:moveTo>
                        <a:pt x="4" y="8"/>
                      </a:moveTo>
                      <a:lnTo>
                        <a:pt x="0" y="4"/>
                      </a:lnTo>
                      <a:lnTo>
                        <a:pt x="0" y="16"/>
                      </a:lnTo>
                      <a:lnTo>
                        <a:pt x="8" y="16"/>
                      </a:lnTo>
                      <a:lnTo>
                        <a:pt x="8" y="4"/>
                      </a:lnTo>
                      <a:lnTo>
                        <a:pt x="0" y="0"/>
                      </a:lnTo>
                      <a:lnTo>
                        <a:pt x="8" y="4"/>
                      </a:lnTo>
                      <a:lnTo>
                        <a:pt x="8" y="0"/>
                      </a:lnTo>
                      <a:lnTo>
                        <a:pt x="4" y="0"/>
                      </a:lnTo>
                      <a:lnTo>
                        <a:pt x="0" y="0"/>
                      </a:lnTo>
                      <a:lnTo>
                        <a:pt x="0" y="4"/>
                      </a:lnTo>
                      <a:lnTo>
                        <a:pt x="4" y="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422" name="Freeform 168"/>
                <p:cNvSpPr>
                  <a:spLocks/>
                </p:cNvSpPr>
                <p:nvPr/>
              </p:nvSpPr>
              <p:spPr bwMode="auto">
                <a:xfrm>
                  <a:off x="1000125" y="3051175"/>
                  <a:ext cx="19050" cy="19050"/>
                </a:xfrm>
                <a:custGeom>
                  <a:avLst/>
                  <a:gdLst>
                    <a:gd name="T0" fmla="*/ 2147483647 w 12"/>
                    <a:gd name="T1" fmla="*/ 2147483647 h 12"/>
                    <a:gd name="T2" fmla="*/ 2147483647 w 12"/>
                    <a:gd name="T3" fmla="*/ 2147483647 h 12"/>
                    <a:gd name="T4" fmla="*/ 2147483647 w 12"/>
                    <a:gd name="T5" fmla="*/ 2147483647 h 12"/>
                    <a:gd name="T6" fmla="*/ 2147483647 w 12"/>
                    <a:gd name="T7" fmla="*/ 0 h 12"/>
                    <a:gd name="T8" fmla="*/ 2147483647 w 12"/>
                    <a:gd name="T9" fmla="*/ 2147483647 h 12"/>
                    <a:gd name="T10" fmla="*/ 2147483647 w 12"/>
                    <a:gd name="T11" fmla="*/ 2147483647 h 12"/>
                    <a:gd name="T12" fmla="*/ 2147483647 w 12"/>
                    <a:gd name="T13" fmla="*/ 2147483647 h 12"/>
                    <a:gd name="T14" fmla="*/ 0 w 12"/>
                    <a:gd name="T15" fmla="*/ 2147483647 h 12"/>
                    <a:gd name="T16" fmla="*/ 0 w 12"/>
                    <a:gd name="T17" fmla="*/ 2147483647 h 12"/>
                    <a:gd name="T18" fmla="*/ 2147483647 w 12"/>
                    <a:gd name="T19" fmla="*/ 2147483647 h 12"/>
                    <a:gd name="T20" fmla="*/ 2147483647 w 12"/>
                    <a:gd name="T21" fmla="*/ 2147483647 h 12"/>
                    <a:gd name="T22" fmla="*/ 2147483647 w 12"/>
                    <a:gd name="T23" fmla="*/ 2147483647 h 1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12"/>
                    <a:gd name="T38" fmla="*/ 12 w 12"/>
                    <a:gd name="T39" fmla="*/ 12 h 1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12">
                      <a:moveTo>
                        <a:pt x="4" y="12"/>
                      </a:moveTo>
                      <a:lnTo>
                        <a:pt x="8" y="12"/>
                      </a:lnTo>
                      <a:lnTo>
                        <a:pt x="12" y="8"/>
                      </a:lnTo>
                      <a:lnTo>
                        <a:pt x="8" y="0"/>
                      </a:lnTo>
                      <a:lnTo>
                        <a:pt x="4" y="4"/>
                      </a:lnTo>
                      <a:lnTo>
                        <a:pt x="0" y="8"/>
                      </a:lnTo>
                      <a:lnTo>
                        <a:pt x="4" y="12"/>
                      </a:lnTo>
                      <a:lnTo>
                        <a:pt x="8" y="12"/>
                      </a:lnTo>
                      <a:lnTo>
                        <a:pt x="4" y="12"/>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423" name="Freeform 169"/>
                <p:cNvSpPr>
                  <a:spLocks/>
                </p:cNvSpPr>
                <p:nvPr/>
              </p:nvSpPr>
              <p:spPr bwMode="auto">
                <a:xfrm>
                  <a:off x="966788" y="3057525"/>
                  <a:ext cx="39688" cy="12700"/>
                </a:xfrm>
                <a:custGeom>
                  <a:avLst/>
                  <a:gdLst>
                    <a:gd name="T0" fmla="*/ 2147483647 w 25"/>
                    <a:gd name="T1" fmla="*/ 2147483647 h 8"/>
                    <a:gd name="T2" fmla="*/ 2147483647 w 25"/>
                    <a:gd name="T3" fmla="*/ 2147483647 h 8"/>
                    <a:gd name="T4" fmla="*/ 2147483647 w 25"/>
                    <a:gd name="T5" fmla="*/ 2147483647 h 8"/>
                    <a:gd name="T6" fmla="*/ 2147483647 w 25"/>
                    <a:gd name="T7" fmla="*/ 0 h 8"/>
                    <a:gd name="T8" fmla="*/ 2147483647 w 25"/>
                    <a:gd name="T9" fmla="*/ 0 h 8"/>
                    <a:gd name="T10" fmla="*/ 0 w 25"/>
                    <a:gd name="T11" fmla="*/ 2147483647 h 8"/>
                    <a:gd name="T12" fmla="*/ 2147483647 w 25"/>
                    <a:gd name="T13" fmla="*/ 0 h 8"/>
                    <a:gd name="T14" fmla="*/ 2147483647 w 25"/>
                    <a:gd name="T15" fmla="*/ 0 h 8"/>
                    <a:gd name="T16" fmla="*/ 0 w 25"/>
                    <a:gd name="T17" fmla="*/ 2147483647 h 8"/>
                    <a:gd name="T18" fmla="*/ 2147483647 w 25"/>
                    <a:gd name="T19" fmla="*/ 2147483647 h 8"/>
                    <a:gd name="T20" fmla="*/ 2147483647 w 25"/>
                    <a:gd name="T21" fmla="*/ 2147483647 h 8"/>
                    <a:gd name="T22" fmla="*/ 2147483647 w 25"/>
                    <a:gd name="T23" fmla="*/ 2147483647 h 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5"/>
                    <a:gd name="T37" fmla="*/ 0 h 8"/>
                    <a:gd name="T38" fmla="*/ 25 w 25"/>
                    <a:gd name="T39" fmla="*/ 8 h 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5" h="8">
                      <a:moveTo>
                        <a:pt x="12" y="4"/>
                      </a:moveTo>
                      <a:lnTo>
                        <a:pt x="8" y="8"/>
                      </a:lnTo>
                      <a:lnTo>
                        <a:pt x="25" y="8"/>
                      </a:lnTo>
                      <a:lnTo>
                        <a:pt x="25" y="0"/>
                      </a:lnTo>
                      <a:lnTo>
                        <a:pt x="8" y="0"/>
                      </a:lnTo>
                      <a:lnTo>
                        <a:pt x="0" y="4"/>
                      </a:lnTo>
                      <a:lnTo>
                        <a:pt x="8" y="0"/>
                      </a:lnTo>
                      <a:lnTo>
                        <a:pt x="4" y="0"/>
                      </a:lnTo>
                      <a:lnTo>
                        <a:pt x="0" y="4"/>
                      </a:lnTo>
                      <a:lnTo>
                        <a:pt x="4" y="8"/>
                      </a:lnTo>
                      <a:lnTo>
                        <a:pt x="8" y="8"/>
                      </a:lnTo>
                      <a:lnTo>
                        <a:pt x="12" y="4"/>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424" name="Freeform 170"/>
                <p:cNvSpPr>
                  <a:spLocks/>
                </p:cNvSpPr>
                <p:nvPr/>
              </p:nvSpPr>
              <p:spPr bwMode="auto">
                <a:xfrm>
                  <a:off x="966788" y="3063875"/>
                  <a:ext cx="19050" cy="25400"/>
                </a:xfrm>
                <a:custGeom>
                  <a:avLst/>
                  <a:gdLst>
                    <a:gd name="T0" fmla="*/ 2147483647 w 12"/>
                    <a:gd name="T1" fmla="*/ 2147483647 h 16"/>
                    <a:gd name="T2" fmla="*/ 2147483647 w 12"/>
                    <a:gd name="T3" fmla="*/ 2147483647 h 16"/>
                    <a:gd name="T4" fmla="*/ 2147483647 w 12"/>
                    <a:gd name="T5" fmla="*/ 0 h 16"/>
                    <a:gd name="T6" fmla="*/ 0 w 12"/>
                    <a:gd name="T7" fmla="*/ 0 h 16"/>
                    <a:gd name="T8" fmla="*/ 0 w 12"/>
                    <a:gd name="T9" fmla="*/ 2147483647 h 16"/>
                    <a:gd name="T10" fmla="*/ 2147483647 w 12"/>
                    <a:gd name="T11" fmla="*/ 2147483647 h 16"/>
                    <a:gd name="T12" fmla="*/ 0 w 12"/>
                    <a:gd name="T13" fmla="*/ 2147483647 h 16"/>
                    <a:gd name="T14" fmla="*/ 2147483647 w 12"/>
                    <a:gd name="T15" fmla="*/ 2147483647 h 16"/>
                    <a:gd name="T16" fmla="*/ 2147483647 w 12"/>
                    <a:gd name="T17" fmla="*/ 2147483647 h 16"/>
                    <a:gd name="T18" fmla="*/ 2147483647 w 12"/>
                    <a:gd name="T19" fmla="*/ 2147483647 h 16"/>
                    <a:gd name="T20" fmla="*/ 2147483647 w 12"/>
                    <a:gd name="T21" fmla="*/ 2147483647 h 16"/>
                    <a:gd name="T22" fmla="*/ 2147483647 w 12"/>
                    <a:gd name="T23" fmla="*/ 2147483647 h 1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16"/>
                    <a:gd name="T38" fmla="*/ 12 w 12"/>
                    <a:gd name="T39" fmla="*/ 16 h 1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16">
                      <a:moveTo>
                        <a:pt x="4" y="8"/>
                      </a:moveTo>
                      <a:lnTo>
                        <a:pt x="12" y="12"/>
                      </a:lnTo>
                      <a:lnTo>
                        <a:pt x="12" y="0"/>
                      </a:lnTo>
                      <a:lnTo>
                        <a:pt x="0" y="0"/>
                      </a:lnTo>
                      <a:lnTo>
                        <a:pt x="0" y="12"/>
                      </a:lnTo>
                      <a:lnTo>
                        <a:pt x="8" y="16"/>
                      </a:lnTo>
                      <a:lnTo>
                        <a:pt x="0" y="12"/>
                      </a:lnTo>
                      <a:lnTo>
                        <a:pt x="4" y="16"/>
                      </a:lnTo>
                      <a:lnTo>
                        <a:pt x="8" y="16"/>
                      </a:lnTo>
                      <a:lnTo>
                        <a:pt x="12" y="12"/>
                      </a:lnTo>
                      <a:lnTo>
                        <a:pt x="4" y="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425" name="Freeform 171"/>
                <p:cNvSpPr>
                  <a:spLocks/>
                </p:cNvSpPr>
                <p:nvPr/>
              </p:nvSpPr>
              <p:spPr bwMode="auto">
                <a:xfrm>
                  <a:off x="1019175" y="2589213"/>
                  <a:ext cx="334963" cy="649288"/>
                </a:xfrm>
                <a:custGeom>
                  <a:avLst/>
                  <a:gdLst>
                    <a:gd name="T0" fmla="*/ 2147483647 w 211"/>
                    <a:gd name="T1" fmla="*/ 0 h 409"/>
                    <a:gd name="T2" fmla="*/ 0 w 211"/>
                    <a:gd name="T3" fmla="*/ 2147483647 h 409"/>
                    <a:gd name="T4" fmla="*/ 0 w 211"/>
                    <a:gd name="T5" fmla="*/ 2147483647 h 409"/>
                    <a:gd name="T6" fmla="*/ 2147483647 w 211"/>
                    <a:gd name="T7" fmla="*/ 2147483647 h 409"/>
                    <a:gd name="T8" fmla="*/ 2147483647 w 211"/>
                    <a:gd name="T9" fmla="*/ 2147483647 h 409"/>
                    <a:gd name="T10" fmla="*/ 2147483647 w 211"/>
                    <a:gd name="T11" fmla="*/ 2147483647 h 409"/>
                    <a:gd name="T12" fmla="*/ 2147483647 w 211"/>
                    <a:gd name="T13" fmla="*/ 2147483647 h 409"/>
                    <a:gd name="T14" fmla="*/ 2147483647 w 211"/>
                    <a:gd name="T15" fmla="*/ 2147483647 h 409"/>
                    <a:gd name="T16" fmla="*/ 2147483647 w 211"/>
                    <a:gd name="T17" fmla="*/ 2147483647 h 409"/>
                    <a:gd name="T18" fmla="*/ 2147483647 w 211"/>
                    <a:gd name="T19" fmla="*/ 2147483647 h 409"/>
                    <a:gd name="T20" fmla="*/ 2147483647 w 211"/>
                    <a:gd name="T21" fmla="*/ 2147483647 h 409"/>
                    <a:gd name="T22" fmla="*/ 2147483647 w 211"/>
                    <a:gd name="T23" fmla="*/ 2147483647 h 409"/>
                    <a:gd name="T24" fmla="*/ 2147483647 w 211"/>
                    <a:gd name="T25" fmla="*/ 2147483647 h 409"/>
                    <a:gd name="T26" fmla="*/ 2147483647 w 211"/>
                    <a:gd name="T27" fmla="*/ 2147483647 h 409"/>
                    <a:gd name="T28" fmla="*/ 2147483647 w 211"/>
                    <a:gd name="T29" fmla="*/ 2147483647 h 409"/>
                    <a:gd name="T30" fmla="*/ 2147483647 w 211"/>
                    <a:gd name="T31" fmla="*/ 2147483647 h 409"/>
                    <a:gd name="T32" fmla="*/ 2147483647 w 211"/>
                    <a:gd name="T33" fmla="*/ 2147483647 h 409"/>
                    <a:gd name="T34" fmla="*/ 2147483647 w 211"/>
                    <a:gd name="T35" fmla="*/ 2147483647 h 409"/>
                    <a:gd name="T36" fmla="*/ 2147483647 w 211"/>
                    <a:gd name="T37" fmla="*/ 2147483647 h 409"/>
                    <a:gd name="T38" fmla="*/ 2147483647 w 211"/>
                    <a:gd name="T39" fmla="*/ 2147483647 h 409"/>
                    <a:gd name="T40" fmla="*/ 2147483647 w 211"/>
                    <a:gd name="T41" fmla="*/ 2147483647 h 409"/>
                    <a:gd name="T42" fmla="*/ 2147483647 w 211"/>
                    <a:gd name="T43" fmla="*/ 2147483647 h 409"/>
                    <a:gd name="T44" fmla="*/ 2147483647 w 211"/>
                    <a:gd name="T45" fmla="*/ 2147483647 h 409"/>
                    <a:gd name="T46" fmla="*/ 2147483647 w 211"/>
                    <a:gd name="T47" fmla="*/ 0 h 409"/>
                    <a:gd name="T48" fmla="*/ 2147483647 w 211"/>
                    <a:gd name="T49" fmla="*/ 0 h 409"/>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11"/>
                    <a:gd name="T76" fmla="*/ 0 h 409"/>
                    <a:gd name="T77" fmla="*/ 211 w 211"/>
                    <a:gd name="T78" fmla="*/ 409 h 409"/>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11" h="409">
                      <a:moveTo>
                        <a:pt x="28" y="0"/>
                      </a:moveTo>
                      <a:lnTo>
                        <a:pt x="0" y="4"/>
                      </a:lnTo>
                      <a:lnTo>
                        <a:pt x="0" y="402"/>
                      </a:lnTo>
                      <a:lnTo>
                        <a:pt x="85" y="409"/>
                      </a:lnTo>
                      <a:lnTo>
                        <a:pt x="109" y="402"/>
                      </a:lnTo>
                      <a:lnTo>
                        <a:pt x="113" y="402"/>
                      </a:lnTo>
                      <a:lnTo>
                        <a:pt x="121" y="402"/>
                      </a:lnTo>
                      <a:lnTo>
                        <a:pt x="125" y="402"/>
                      </a:lnTo>
                      <a:lnTo>
                        <a:pt x="134" y="402"/>
                      </a:lnTo>
                      <a:lnTo>
                        <a:pt x="146" y="398"/>
                      </a:lnTo>
                      <a:lnTo>
                        <a:pt x="154" y="394"/>
                      </a:lnTo>
                      <a:lnTo>
                        <a:pt x="166" y="394"/>
                      </a:lnTo>
                      <a:lnTo>
                        <a:pt x="174" y="390"/>
                      </a:lnTo>
                      <a:lnTo>
                        <a:pt x="178" y="386"/>
                      </a:lnTo>
                      <a:lnTo>
                        <a:pt x="186" y="382"/>
                      </a:lnTo>
                      <a:lnTo>
                        <a:pt x="190" y="378"/>
                      </a:lnTo>
                      <a:lnTo>
                        <a:pt x="190" y="374"/>
                      </a:lnTo>
                      <a:lnTo>
                        <a:pt x="194" y="374"/>
                      </a:lnTo>
                      <a:lnTo>
                        <a:pt x="194" y="370"/>
                      </a:lnTo>
                      <a:lnTo>
                        <a:pt x="211" y="358"/>
                      </a:lnTo>
                      <a:lnTo>
                        <a:pt x="211" y="335"/>
                      </a:lnTo>
                      <a:lnTo>
                        <a:pt x="28" y="0"/>
                      </a:lnTo>
                      <a:close/>
                    </a:path>
                  </a:pathLst>
                </a:custGeom>
                <a:solidFill>
                  <a:srgbClr val="333333"/>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426" name="Freeform 172"/>
                <p:cNvSpPr>
                  <a:spLocks/>
                </p:cNvSpPr>
                <p:nvPr/>
              </p:nvSpPr>
              <p:spPr bwMode="auto">
                <a:xfrm>
                  <a:off x="1012825" y="2582863"/>
                  <a:ext cx="50800" cy="19050"/>
                </a:xfrm>
                <a:custGeom>
                  <a:avLst/>
                  <a:gdLst>
                    <a:gd name="T0" fmla="*/ 2147483647 w 32"/>
                    <a:gd name="T1" fmla="*/ 2147483647 h 12"/>
                    <a:gd name="T2" fmla="*/ 2147483647 w 32"/>
                    <a:gd name="T3" fmla="*/ 2147483647 h 12"/>
                    <a:gd name="T4" fmla="*/ 2147483647 w 32"/>
                    <a:gd name="T5" fmla="*/ 2147483647 h 12"/>
                    <a:gd name="T6" fmla="*/ 2147483647 w 32"/>
                    <a:gd name="T7" fmla="*/ 0 h 12"/>
                    <a:gd name="T8" fmla="*/ 2147483647 w 32"/>
                    <a:gd name="T9" fmla="*/ 2147483647 h 12"/>
                    <a:gd name="T10" fmla="*/ 0 w 32"/>
                    <a:gd name="T11" fmla="*/ 2147483647 h 12"/>
                    <a:gd name="T12" fmla="*/ 2147483647 w 32"/>
                    <a:gd name="T13" fmla="*/ 2147483647 h 12"/>
                    <a:gd name="T14" fmla="*/ 0 w 32"/>
                    <a:gd name="T15" fmla="*/ 2147483647 h 12"/>
                    <a:gd name="T16" fmla="*/ 0 w 32"/>
                    <a:gd name="T17" fmla="*/ 2147483647 h 12"/>
                    <a:gd name="T18" fmla="*/ 0 w 32"/>
                    <a:gd name="T19" fmla="*/ 2147483647 h 12"/>
                    <a:gd name="T20" fmla="*/ 2147483647 w 32"/>
                    <a:gd name="T21" fmla="*/ 2147483647 h 12"/>
                    <a:gd name="T22" fmla="*/ 2147483647 w 32"/>
                    <a:gd name="T23" fmla="*/ 2147483647 h 1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2"/>
                    <a:gd name="T37" fmla="*/ 0 h 12"/>
                    <a:gd name="T38" fmla="*/ 32 w 32"/>
                    <a:gd name="T39" fmla="*/ 12 h 1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2" h="12">
                      <a:moveTo>
                        <a:pt x="8" y="8"/>
                      </a:moveTo>
                      <a:lnTo>
                        <a:pt x="4" y="12"/>
                      </a:lnTo>
                      <a:lnTo>
                        <a:pt x="32" y="8"/>
                      </a:lnTo>
                      <a:lnTo>
                        <a:pt x="32" y="0"/>
                      </a:lnTo>
                      <a:lnTo>
                        <a:pt x="4" y="4"/>
                      </a:lnTo>
                      <a:lnTo>
                        <a:pt x="0" y="8"/>
                      </a:lnTo>
                      <a:lnTo>
                        <a:pt x="4" y="4"/>
                      </a:lnTo>
                      <a:lnTo>
                        <a:pt x="0" y="8"/>
                      </a:lnTo>
                      <a:lnTo>
                        <a:pt x="0" y="12"/>
                      </a:lnTo>
                      <a:lnTo>
                        <a:pt x="4" y="12"/>
                      </a:lnTo>
                      <a:lnTo>
                        <a:pt x="8" y="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427" name="Freeform 173"/>
                <p:cNvSpPr>
                  <a:spLocks/>
                </p:cNvSpPr>
                <p:nvPr/>
              </p:nvSpPr>
              <p:spPr bwMode="auto">
                <a:xfrm>
                  <a:off x="1012825" y="2595563"/>
                  <a:ext cx="12700" cy="636588"/>
                </a:xfrm>
                <a:custGeom>
                  <a:avLst/>
                  <a:gdLst>
                    <a:gd name="T0" fmla="*/ 2147483647 w 8"/>
                    <a:gd name="T1" fmla="*/ 2147483647 h 401"/>
                    <a:gd name="T2" fmla="*/ 2147483647 w 8"/>
                    <a:gd name="T3" fmla="*/ 2147483647 h 401"/>
                    <a:gd name="T4" fmla="*/ 2147483647 w 8"/>
                    <a:gd name="T5" fmla="*/ 0 h 401"/>
                    <a:gd name="T6" fmla="*/ 0 w 8"/>
                    <a:gd name="T7" fmla="*/ 0 h 401"/>
                    <a:gd name="T8" fmla="*/ 0 w 8"/>
                    <a:gd name="T9" fmla="*/ 2147483647 h 401"/>
                    <a:gd name="T10" fmla="*/ 2147483647 w 8"/>
                    <a:gd name="T11" fmla="*/ 2147483647 h 401"/>
                    <a:gd name="T12" fmla="*/ 0 w 8"/>
                    <a:gd name="T13" fmla="*/ 2147483647 h 401"/>
                    <a:gd name="T14" fmla="*/ 0 w 8"/>
                    <a:gd name="T15" fmla="*/ 2147483647 h 401"/>
                    <a:gd name="T16" fmla="*/ 2147483647 w 8"/>
                    <a:gd name="T17" fmla="*/ 2147483647 h 401"/>
                    <a:gd name="T18" fmla="*/ 2147483647 w 8"/>
                    <a:gd name="T19" fmla="*/ 2147483647 h 401"/>
                    <a:gd name="T20" fmla="*/ 2147483647 w 8"/>
                    <a:gd name="T21" fmla="*/ 2147483647 h 401"/>
                    <a:gd name="T22" fmla="*/ 2147483647 w 8"/>
                    <a:gd name="T23" fmla="*/ 2147483647 h 40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401"/>
                    <a:gd name="T38" fmla="*/ 8 w 8"/>
                    <a:gd name="T39" fmla="*/ 401 h 40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401">
                      <a:moveTo>
                        <a:pt x="4" y="394"/>
                      </a:moveTo>
                      <a:lnTo>
                        <a:pt x="8" y="398"/>
                      </a:lnTo>
                      <a:lnTo>
                        <a:pt x="8" y="0"/>
                      </a:lnTo>
                      <a:lnTo>
                        <a:pt x="0" y="0"/>
                      </a:lnTo>
                      <a:lnTo>
                        <a:pt x="0" y="398"/>
                      </a:lnTo>
                      <a:lnTo>
                        <a:pt x="4" y="401"/>
                      </a:lnTo>
                      <a:lnTo>
                        <a:pt x="0" y="398"/>
                      </a:lnTo>
                      <a:lnTo>
                        <a:pt x="0" y="401"/>
                      </a:lnTo>
                      <a:lnTo>
                        <a:pt x="4" y="401"/>
                      </a:lnTo>
                      <a:lnTo>
                        <a:pt x="8" y="401"/>
                      </a:lnTo>
                      <a:lnTo>
                        <a:pt x="8" y="398"/>
                      </a:lnTo>
                      <a:lnTo>
                        <a:pt x="4" y="394"/>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428" name="Freeform 174"/>
                <p:cNvSpPr>
                  <a:spLocks/>
                </p:cNvSpPr>
                <p:nvPr/>
              </p:nvSpPr>
              <p:spPr bwMode="auto">
                <a:xfrm>
                  <a:off x="1019175" y="3221038"/>
                  <a:ext cx="141288" cy="23813"/>
                </a:xfrm>
                <a:custGeom>
                  <a:avLst/>
                  <a:gdLst>
                    <a:gd name="T0" fmla="*/ 2147483647 w 89"/>
                    <a:gd name="T1" fmla="*/ 2147483647 h 15"/>
                    <a:gd name="T2" fmla="*/ 2147483647 w 89"/>
                    <a:gd name="T3" fmla="*/ 2147483647 h 15"/>
                    <a:gd name="T4" fmla="*/ 0 w 89"/>
                    <a:gd name="T5" fmla="*/ 0 h 15"/>
                    <a:gd name="T6" fmla="*/ 0 w 89"/>
                    <a:gd name="T7" fmla="*/ 2147483647 h 15"/>
                    <a:gd name="T8" fmla="*/ 2147483647 w 89"/>
                    <a:gd name="T9" fmla="*/ 2147483647 h 15"/>
                    <a:gd name="T10" fmla="*/ 2147483647 w 89"/>
                    <a:gd name="T11" fmla="*/ 2147483647 h 15"/>
                    <a:gd name="T12" fmla="*/ 2147483647 w 89"/>
                    <a:gd name="T13" fmla="*/ 2147483647 h 15"/>
                    <a:gd name="T14" fmla="*/ 2147483647 w 89"/>
                    <a:gd name="T15" fmla="*/ 2147483647 h 15"/>
                    <a:gd name="T16" fmla="*/ 2147483647 w 89"/>
                    <a:gd name="T17" fmla="*/ 2147483647 h 15"/>
                    <a:gd name="T18" fmla="*/ 2147483647 w 89"/>
                    <a:gd name="T19" fmla="*/ 2147483647 h 15"/>
                    <a:gd name="T20" fmla="*/ 2147483647 w 89"/>
                    <a:gd name="T21" fmla="*/ 2147483647 h 15"/>
                    <a:gd name="T22" fmla="*/ 2147483647 w 89"/>
                    <a:gd name="T23" fmla="*/ 2147483647 h 1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9"/>
                    <a:gd name="T37" fmla="*/ 0 h 15"/>
                    <a:gd name="T38" fmla="*/ 89 w 89"/>
                    <a:gd name="T39" fmla="*/ 15 h 1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9" h="15">
                      <a:moveTo>
                        <a:pt x="81" y="7"/>
                      </a:moveTo>
                      <a:lnTo>
                        <a:pt x="85" y="7"/>
                      </a:lnTo>
                      <a:lnTo>
                        <a:pt x="0" y="0"/>
                      </a:lnTo>
                      <a:lnTo>
                        <a:pt x="0" y="7"/>
                      </a:lnTo>
                      <a:lnTo>
                        <a:pt x="85" y="15"/>
                      </a:lnTo>
                      <a:lnTo>
                        <a:pt x="89" y="11"/>
                      </a:lnTo>
                      <a:lnTo>
                        <a:pt x="85" y="7"/>
                      </a:lnTo>
                      <a:lnTo>
                        <a:pt x="81" y="7"/>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429" name="Freeform 175"/>
                <p:cNvSpPr>
                  <a:spLocks/>
                </p:cNvSpPr>
                <p:nvPr/>
              </p:nvSpPr>
              <p:spPr bwMode="auto">
                <a:xfrm>
                  <a:off x="1147763" y="3221038"/>
                  <a:ext cx="50800" cy="23813"/>
                </a:xfrm>
                <a:custGeom>
                  <a:avLst/>
                  <a:gdLst>
                    <a:gd name="T0" fmla="*/ 2147483647 w 32"/>
                    <a:gd name="T1" fmla="*/ 0 h 15"/>
                    <a:gd name="T2" fmla="*/ 2147483647 w 32"/>
                    <a:gd name="T3" fmla="*/ 0 h 15"/>
                    <a:gd name="T4" fmla="*/ 0 w 32"/>
                    <a:gd name="T5" fmla="*/ 2147483647 h 15"/>
                    <a:gd name="T6" fmla="*/ 2147483647 w 32"/>
                    <a:gd name="T7" fmla="*/ 2147483647 h 15"/>
                    <a:gd name="T8" fmla="*/ 2147483647 w 32"/>
                    <a:gd name="T9" fmla="*/ 2147483647 h 15"/>
                    <a:gd name="T10" fmla="*/ 2147483647 w 32"/>
                    <a:gd name="T11" fmla="*/ 2147483647 h 15"/>
                    <a:gd name="T12" fmla="*/ 2147483647 w 32"/>
                    <a:gd name="T13" fmla="*/ 2147483647 h 15"/>
                    <a:gd name="T14" fmla="*/ 2147483647 w 32"/>
                    <a:gd name="T15" fmla="*/ 2147483647 h 15"/>
                    <a:gd name="T16" fmla="*/ 2147483647 w 32"/>
                    <a:gd name="T17" fmla="*/ 0 h 15"/>
                    <a:gd name="T18" fmla="*/ 2147483647 w 32"/>
                    <a:gd name="T19" fmla="*/ 0 h 15"/>
                    <a:gd name="T20" fmla="*/ 2147483647 w 32"/>
                    <a:gd name="T21" fmla="*/ 0 h 15"/>
                    <a:gd name="T22" fmla="*/ 2147483647 w 32"/>
                    <a:gd name="T23" fmla="*/ 0 h 1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2"/>
                    <a:gd name="T37" fmla="*/ 0 h 15"/>
                    <a:gd name="T38" fmla="*/ 32 w 32"/>
                    <a:gd name="T39" fmla="*/ 15 h 1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2" h="15">
                      <a:moveTo>
                        <a:pt x="28" y="0"/>
                      </a:moveTo>
                      <a:lnTo>
                        <a:pt x="24" y="0"/>
                      </a:lnTo>
                      <a:lnTo>
                        <a:pt x="0" y="7"/>
                      </a:lnTo>
                      <a:lnTo>
                        <a:pt x="4" y="15"/>
                      </a:lnTo>
                      <a:lnTo>
                        <a:pt x="28" y="7"/>
                      </a:lnTo>
                      <a:lnTo>
                        <a:pt x="32" y="4"/>
                      </a:lnTo>
                      <a:lnTo>
                        <a:pt x="32" y="0"/>
                      </a:lnTo>
                      <a:lnTo>
                        <a:pt x="28" y="0"/>
                      </a:lnTo>
                      <a:lnTo>
                        <a:pt x="24" y="0"/>
                      </a:lnTo>
                      <a:lnTo>
                        <a:pt x="28"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430" name="Freeform 176"/>
                <p:cNvSpPr>
                  <a:spLocks/>
                </p:cNvSpPr>
                <p:nvPr/>
              </p:nvSpPr>
              <p:spPr bwMode="auto">
                <a:xfrm>
                  <a:off x="1192213" y="3208338"/>
                  <a:ext cx="96838" cy="23813"/>
                </a:xfrm>
                <a:custGeom>
                  <a:avLst/>
                  <a:gdLst>
                    <a:gd name="T0" fmla="*/ 2147483647 w 61"/>
                    <a:gd name="T1" fmla="*/ 0 h 15"/>
                    <a:gd name="T2" fmla="*/ 2147483647 w 61"/>
                    <a:gd name="T3" fmla="*/ 0 h 15"/>
                    <a:gd name="T4" fmla="*/ 2147483647 w 61"/>
                    <a:gd name="T5" fmla="*/ 0 h 15"/>
                    <a:gd name="T6" fmla="*/ 2147483647 w 61"/>
                    <a:gd name="T7" fmla="*/ 2147483647 h 15"/>
                    <a:gd name="T8" fmla="*/ 2147483647 w 61"/>
                    <a:gd name="T9" fmla="*/ 2147483647 h 15"/>
                    <a:gd name="T10" fmla="*/ 2147483647 w 61"/>
                    <a:gd name="T11" fmla="*/ 2147483647 h 15"/>
                    <a:gd name="T12" fmla="*/ 2147483647 w 61"/>
                    <a:gd name="T13" fmla="*/ 2147483647 h 15"/>
                    <a:gd name="T14" fmla="*/ 2147483647 w 61"/>
                    <a:gd name="T15" fmla="*/ 2147483647 h 15"/>
                    <a:gd name="T16" fmla="*/ 0 w 61"/>
                    <a:gd name="T17" fmla="*/ 2147483647 h 15"/>
                    <a:gd name="T18" fmla="*/ 0 w 61"/>
                    <a:gd name="T19" fmla="*/ 2147483647 h 15"/>
                    <a:gd name="T20" fmla="*/ 0 w 61"/>
                    <a:gd name="T21" fmla="*/ 2147483647 h 15"/>
                    <a:gd name="T22" fmla="*/ 0 w 61"/>
                    <a:gd name="T23" fmla="*/ 2147483647 h 15"/>
                    <a:gd name="T24" fmla="*/ 2147483647 w 61"/>
                    <a:gd name="T25" fmla="*/ 2147483647 h 15"/>
                    <a:gd name="T26" fmla="*/ 2147483647 w 61"/>
                    <a:gd name="T27" fmla="*/ 2147483647 h 15"/>
                    <a:gd name="T28" fmla="*/ 2147483647 w 61"/>
                    <a:gd name="T29" fmla="*/ 2147483647 h 15"/>
                    <a:gd name="T30" fmla="*/ 2147483647 w 61"/>
                    <a:gd name="T31" fmla="*/ 2147483647 h 15"/>
                    <a:gd name="T32" fmla="*/ 2147483647 w 61"/>
                    <a:gd name="T33" fmla="*/ 2147483647 h 15"/>
                    <a:gd name="T34" fmla="*/ 2147483647 w 61"/>
                    <a:gd name="T35" fmla="*/ 2147483647 h 15"/>
                    <a:gd name="T36" fmla="*/ 2147483647 w 61"/>
                    <a:gd name="T37" fmla="*/ 2147483647 h 15"/>
                    <a:gd name="T38" fmla="*/ 2147483647 w 61"/>
                    <a:gd name="T39" fmla="*/ 2147483647 h 15"/>
                    <a:gd name="T40" fmla="*/ 2147483647 w 61"/>
                    <a:gd name="T41" fmla="*/ 0 h 1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61"/>
                    <a:gd name="T64" fmla="*/ 0 h 15"/>
                    <a:gd name="T65" fmla="*/ 61 w 61"/>
                    <a:gd name="T66" fmla="*/ 15 h 1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61" h="15">
                      <a:moveTo>
                        <a:pt x="57" y="0"/>
                      </a:moveTo>
                      <a:lnTo>
                        <a:pt x="57" y="0"/>
                      </a:lnTo>
                      <a:lnTo>
                        <a:pt x="45" y="0"/>
                      </a:lnTo>
                      <a:lnTo>
                        <a:pt x="37" y="4"/>
                      </a:lnTo>
                      <a:lnTo>
                        <a:pt x="25" y="4"/>
                      </a:lnTo>
                      <a:lnTo>
                        <a:pt x="16" y="8"/>
                      </a:lnTo>
                      <a:lnTo>
                        <a:pt x="12" y="8"/>
                      </a:lnTo>
                      <a:lnTo>
                        <a:pt x="4" y="8"/>
                      </a:lnTo>
                      <a:lnTo>
                        <a:pt x="0" y="8"/>
                      </a:lnTo>
                      <a:lnTo>
                        <a:pt x="0" y="15"/>
                      </a:lnTo>
                      <a:lnTo>
                        <a:pt x="4" y="15"/>
                      </a:lnTo>
                      <a:lnTo>
                        <a:pt x="12" y="15"/>
                      </a:lnTo>
                      <a:lnTo>
                        <a:pt x="16" y="15"/>
                      </a:lnTo>
                      <a:lnTo>
                        <a:pt x="29" y="15"/>
                      </a:lnTo>
                      <a:lnTo>
                        <a:pt x="37" y="12"/>
                      </a:lnTo>
                      <a:lnTo>
                        <a:pt x="49" y="12"/>
                      </a:lnTo>
                      <a:lnTo>
                        <a:pt x="61" y="8"/>
                      </a:lnTo>
                      <a:lnTo>
                        <a:pt x="57"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431" name="Freeform 177"/>
                <p:cNvSpPr>
                  <a:spLocks/>
                </p:cNvSpPr>
                <p:nvPr/>
              </p:nvSpPr>
              <p:spPr bwMode="auto">
                <a:xfrm>
                  <a:off x="1282700" y="3170238"/>
                  <a:ext cx="52388" cy="50800"/>
                </a:xfrm>
                <a:custGeom>
                  <a:avLst/>
                  <a:gdLst>
                    <a:gd name="T0" fmla="*/ 2147483647 w 33"/>
                    <a:gd name="T1" fmla="*/ 2147483647 h 32"/>
                    <a:gd name="T2" fmla="*/ 2147483647 w 33"/>
                    <a:gd name="T3" fmla="*/ 2147483647 h 32"/>
                    <a:gd name="T4" fmla="*/ 2147483647 w 33"/>
                    <a:gd name="T5" fmla="*/ 2147483647 h 32"/>
                    <a:gd name="T6" fmla="*/ 2147483647 w 33"/>
                    <a:gd name="T7" fmla="*/ 2147483647 h 32"/>
                    <a:gd name="T8" fmla="*/ 2147483647 w 33"/>
                    <a:gd name="T9" fmla="*/ 2147483647 h 32"/>
                    <a:gd name="T10" fmla="*/ 2147483647 w 33"/>
                    <a:gd name="T11" fmla="*/ 2147483647 h 32"/>
                    <a:gd name="T12" fmla="*/ 2147483647 w 33"/>
                    <a:gd name="T13" fmla="*/ 2147483647 h 32"/>
                    <a:gd name="T14" fmla="*/ 2147483647 w 33"/>
                    <a:gd name="T15" fmla="*/ 2147483647 h 32"/>
                    <a:gd name="T16" fmla="*/ 2147483647 w 33"/>
                    <a:gd name="T17" fmla="*/ 2147483647 h 32"/>
                    <a:gd name="T18" fmla="*/ 0 w 33"/>
                    <a:gd name="T19" fmla="*/ 2147483647 h 32"/>
                    <a:gd name="T20" fmla="*/ 2147483647 w 33"/>
                    <a:gd name="T21" fmla="*/ 2147483647 h 32"/>
                    <a:gd name="T22" fmla="*/ 2147483647 w 33"/>
                    <a:gd name="T23" fmla="*/ 2147483647 h 32"/>
                    <a:gd name="T24" fmla="*/ 2147483647 w 33"/>
                    <a:gd name="T25" fmla="*/ 2147483647 h 32"/>
                    <a:gd name="T26" fmla="*/ 2147483647 w 33"/>
                    <a:gd name="T27" fmla="*/ 2147483647 h 32"/>
                    <a:gd name="T28" fmla="*/ 2147483647 w 33"/>
                    <a:gd name="T29" fmla="*/ 2147483647 h 32"/>
                    <a:gd name="T30" fmla="*/ 2147483647 w 33"/>
                    <a:gd name="T31" fmla="*/ 2147483647 h 32"/>
                    <a:gd name="T32" fmla="*/ 2147483647 w 33"/>
                    <a:gd name="T33" fmla="*/ 2147483647 h 32"/>
                    <a:gd name="T34" fmla="*/ 2147483647 w 33"/>
                    <a:gd name="T35" fmla="*/ 2147483647 h 32"/>
                    <a:gd name="T36" fmla="*/ 2147483647 w 33"/>
                    <a:gd name="T37" fmla="*/ 2147483647 h 32"/>
                    <a:gd name="T38" fmla="*/ 2147483647 w 33"/>
                    <a:gd name="T39" fmla="*/ 2147483647 h 32"/>
                    <a:gd name="T40" fmla="*/ 2147483647 w 33"/>
                    <a:gd name="T41" fmla="*/ 2147483647 h 32"/>
                    <a:gd name="T42" fmla="*/ 2147483647 w 33"/>
                    <a:gd name="T43" fmla="*/ 2147483647 h 32"/>
                    <a:gd name="T44" fmla="*/ 2147483647 w 33"/>
                    <a:gd name="T45" fmla="*/ 0 h 32"/>
                    <a:gd name="T46" fmla="*/ 2147483647 w 33"/>
                    <a:gd name="T47" fmla="*/ 0 h 32"/>
                    <a:gd name="T48" fmla="*/ 2147483647 w 33"/>
                    <a:gd name="T49" fmla="*/ 2147483647 h 32"/>
                    <a:gd name="T50" fmla="*/ 2147483647 w 33"/>
                    <a:gd name="T51" fmla="*/ 2147483647 h 32"/>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33"/>
                    <a:gd name="T79" fmla="*/ 0 h 32"/>
                    <a:gd name="T80" fmla="*/ 33 w 33"/>
                    <a:gd name="T81" fmla="*/ 32 h 32"/>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33" h="32">
                      <a:moveTo>
                        <a:pt x="24" y="4"/>
                      </a:moveTo>
                      <a:lnTo>
                        <a:pt x="24" y="4"/>
                      </a:lnTo>
                      <a:lnTo>
                        <a:pt x="20" y="8"/>
                      </a:lnTo>
                      <a:lnTo>
                        <a:pt x="16" y="12"/>
                      </a:lnTo>
                      <a:lnTo>
                        <a:pt x="12" y="16"/>
                      </a:lnTo>
                      <a:lnTo>
                        <a:pt x="4" y="20"/>
                      </a:lnTo>
                      <a:lnTo>
                        <a:pt x="0" y="24"/>
                      </a:lnTo>
                      <a:lnTo>
                        <a:pt x="4" y="32"/>
                      </a:lnTo>
                      <a:lnTo>
                        <a:pt x="12" y="28"/>
                      </a:lnTo>
                      <a:lnTo>
                        <a:pt x="16" y="24"/>
                      </a:lnTo>
                      <a:lnTo>
                        <a:pt x="20" y="20"/>
                      </a:lnTo>
                      <a:lnTo>
                        <a:pt x="24" y="16"/>
                      </a:lnTo>
                      <a:lnTo>
                        <a:pt x="28" y="12"/>
                      </a:lnTo>
                      <a:lnTo>
                        <a:pt x="33" y="8"/>
                      </a:lnTo>
                      <a:lnTo>
                        <a:pt x="28" y="8"/>
                      </a:lnTo>
                      <a:lnTo>
                        <a:pt x="33" y="8"/>
                      </a:lnTo>
                      <a:lnTo>
                        <a:pt x="33" y="4"/>
                      </a:lnTo>
                      <a:lnTo>
                        <a:pt x="28" y="0"/>
                      </a:lnTo>
                      <a:lnTo>
                        <a:pt x="24" y="0"/>
                      </a:lnTo>
                      <a:lnTo>
                        <a:pt x="24" y="4"/>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432" name="Freeform 178"/>
                <p:cNvSpPr>
                  <a:spLocks/>
                </p:cNvSpPr>
                <p:nvPr/>
              </p:nvSpPr>
              <p:spPr bwMode="auto">
                <a:xfrm>
                  <a:off x="1320800" y="3151188"/>
                  <a:ext cx="39688" cy="31750"/>
                </a:xfrm>
                <a:custGeom>
                  <a:avLst/>
                  <a:gdLst>
                    <a:gd name="T0" fmla="*/ 2147483647 w 25"/>
                    <a:gd name="T1" fmla="*/ 2147483647 h 20"/>
                    <a:gd name="T2" fmla="*/ 2147483647 w 25"/>
                    <a:gd name="T3" fmla="*/ 0 h 20"/>
                    <a:gd name="T4" fmla="*/ 0 w 25"/>
                    <a:gd name="T5" fmla="*/ 2147483647 h 20"/>
                    <a:gd name="T6" fmla="*/ 2147483647 w 25"/>
                    <a:gd name="T7" fmla="*/ 2147483647 h 20"/>
                    <a:gd name="T8" fmla="*/ 2147483647 w 25"/>
                    <a:gd name="T9" fmla="*/ 2147483647 h 20"/>
                    <a:gd name="T10" fmla="*/ 2147483647 w 25"/>
                    <a:gd name="T11" fmla="*/ 2147483647 h 20"/>
                    <a:gd name="T12" fmla="*/ 2147483647 w 25"/>
                    <a:gd name="T13" fmla="*/ 2147483647 h 20"/>
                    <a:gd name="T14" fmla="*/ 2147483647 w 25"/>
                    <a:gd name="T15" fmla="*/ 2147483647 h 20"/>
                    <a:gd name="T16" fmla="*/ 2147483647 w 25"/>
                    <a:gd name="T17" fmla="*/ 0 h 20"/>
                    <a:gd name="T18" fmla="*/ 2147483647 w 25"/>
                    <a:gd name="T19" fmla="*/ 0 h 20"/>
                    <a:gd name="T20" fmla="*/ 2147483647 w 25"/>
                    <a:gd name="T21" fmla="*/ 0 h 20"/>
                    <a:gd name="T22" fmla="*/ 2147483647 w 25"/>
                    <a:gd name="T23" fmla="*/ 2147483647 h 2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5"/>
                    <a:gd name="T37" fmla="*/ 0 h 20"/>
                    <a:gd name="T38" fmla="*/ 25 w 25"/>
                    <a:gd name="T39" fmla="*/ 20 h 2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5" h="20">
                      <a:moveTo>
                        <a:pt x="17" y="4"/>
                      </a:moveTo>
                      <a:lnTo>
                        <a:pt x="21" y="0"/>
                      </a:lnTo>
                      <a:lnTo>
                        <a:pt x="0" y="16"/>
                      </a:lnTo>
                      <a:lnTo>
                        <a:pt x="4" y="20"/>
                      </a:lnTo>
                      <a:lnTo>
                        <a:pt x="25" y="8"/>
                      </a:lnTo>
                      <a:lnTo>
                        <a:pt x="25" y="4"/>
                      </a:lnTo>
                      <a:lnTo>
                        <a:pt x="25" y="8"/>
                      </a:lnTo>
                      <a:lnTo>
                        <a:pt x="25" y="4"/>
                      </a:lnTo>
                      <a:lnTo>
                        <a:pt x="25" y="0"/>
                      </a:lnTo>
                      <a:lnTo>
                        <a:pt x="21" y="0"/>
                      </a:lnTo>
                      <a:lnTo>
                        <a:pt x="17" y="4"/>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433" name="Freeform 179"/>
                <p:cNvSpPr>
                  <a:spLocks/>
                </p:cNvSpPr>
                <p:nvPr/>
              </p:nvSpPr>
              <p:spPr bwMode="auto">
                <a:xfrm>
                  <a:off x="1347788" y="3114675"/>
                  <a:ext cx="12700" cy="42863"/>
                </a:xfrm>
                <a:custGeom>
                  <a:avLst/>
                  <a:gdLst>
                    <a:gd name="T0" fmla="*/ 0 w 8"/>
                    <a:gd name="T1" fmla="*/ 2147483647 h 27"/>
                    <a:gd name="T2" fmla="*/ 0 w 8"/>
                    <a:gd name="T3" fmla="*/ 2147483647 h 27"/>
                    <a:gd name="T4" fmla="*/ 0 w 8"/>
                    <a:gd name="T5" fmla="*/ 2147483647 h 27"/>
                    <a:gd name="T6" fmla="*/ 2147483647 w 8"/>
                    <a:gd name="T7" fmla="*/ 2147483647 h 27"/>
                    <a:gd name="T8" fmla="*/ 2147483647 w 8"/>
                    <a:gd name="T9" fmla="*/ 2147483647 h 27"/>
                    <a:gd name="T10" fmla="*/ 2147483647 w 8"/>
                    <a:gd name="T11" fmla="*/ 0 h 27"/>
                    <a:gd name="T12" fmla="*/ 2147483647 w 8"/>
                    <a:gd name="T13" fmla="*/ 2147483647 h 27"/>
                    <a:gd name="T14" fmla="*/ 2147483647 w 8"/>
                    <a:gd name="T15" fmla="*/ 0 h 27"/>
                    <a:gd name="T16" fmla="*/ 2147483647 w 8"/>
                    <a:gd name="T17" fmla="*/ 0 h 27"/>
                    <a:gd name="T18" fmla="*/ 0 w 8"/>
                    <a:gd name="T19" fmla="*/ 0 h 27"/>
                    <a:gd name="T20" fmla="*/ 0 w 8"/>
                    <a:gd name="T21" fmla="*/ 2147483647 h 27"/>
                    <a:gd name="T22" fmla="*/ 0 w 8"/>
                    <a:gd name="T23" fmla="*/ 2147483647 h 2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27"/>
                    <a:gd name="T38" fmla="*/ 8 w 8"/>
                    <a:gd name="T39" fmla="*/ 27 h 2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27">
                      <a:moveTo>
                        <a:pt x="0" y="4"/>
                      </a:moveTo>
                      <a:lnTo>
                        <a:pt x="0" y="4"/>
                      </a:lnTo>
                      <a:lnTo>
                        <a:pt x="0" y="27"/>
                      </a:lnTo>
                      <a:lnTo>
                        <a:pt x="8" y="27"/>
                      </a:lnTo>
                      <a:lnTo>
                        <a:pt x="8" y="4"/>
                      </a:lnTo>
                      <a:lnTo>
                        <a:pt x="8" y="0"/>
                      </a:lnTo>
                      <a:lnTo>
                        <a:pt x="8" y="4"/>
                      </a:lnTo>
                      <a:lnTo>
                        <a:pt x="8" y="0"/>
                      </a:lnTo>
                      <a:lnTo>
                        <a:pt x="4" y="0"/>
                      </a:lnTo>
                      <a:lnTo>
                        <a:pt x="0" y="0"/>
                      </a:lnTo>
                      <a:lnTo>
                        <a:pt x="0" y="4"/>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434" name="Freeform 180"/>
                <p:cNvSpPr>
                  <a:spLocks/>
                </p:cNvSpPr>
                <p:nvPr/>
              </p:nvSpPr>
              <p:spPr bwMode="auto">
                <a:xfrm>
                  <a:off x="1057275" y="2582863"/>
                  <a:ext cx="303213" cy="538163"/>
                </a:xfrm>
                <a:custGeom>
                  <a:avLst/>
                  <a:gdLst>
                    <a:gd name="T0" fmla="*/ 2147483647 w 191"/>
                    <a:gd name="T1" fmla="*/ 2147483647 h 339"/>
                    <a:gd name="T2" fmla="*/ 0 w 191"/>
                    <a:gd name="T3" fmla="*/ 2147483647 h 339"/>
                    <a:gd name="T4" fmla="*/ 2147483647 w 191"/>
                    <a:gd name="T5" fmla="*/ 2147483647 h 339"/>
                    <a:gd name="T6" fmla="*/ 2147483647 w 191"/>
                    <a:gd name="T7" fmla="*/ 2147483647 h 339"/>
                    <a:gd name="T8" fmla="*/ 2147483647 w 191"/>
                    <a:gd name="T9" fmla="*/ 0 h 339"/>
                    <a:gd name="T10" fmla="*/ 2147483647 w 191"/>
                    <a:gd name="T11" fmla="*/ 0 h 339"/>
                    <a:gd name="T12" fmla="*/ 2147483647 w 191"/>
                    <a:gd name="T13" fmla="*/ 0 h 339"/>
                    <a:gd name="T14" fmla="*/ 2147483647 w 191"/>
                    <a:gd name="T15" fmla="*/ 0 h 339"/>
                    <a:gd name="T16" fmla="*/ 0 w 191"/>
                    <a:gd name="T17" fmla="*/ 0 h 339"/>
                    <a:gd name="T18" fmla="*/ 0 w 191"/>
                    <a:gd name="T19" fmla="*/ 0 h 339"/>
                    <a:gd name="T20" fmla="*/ 0 w 191"/>
                    <a:gd name="T21" fmla="*/ 2147483647 h 339"/>
                    <a:gd name="T22" fmla="*/ 2147483647 w 191"/>
                    <a:gd name="T23" fmla="*/ 2147483647 h 33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91"/>
                    <a:gd name="T37" fmla="*/ 0 h 339"/>
                    <a:gd name="T38" fmla="*/ 191 w 191"/>
                    <a:gd name="T39" fmla="*/ 339 h 33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91" h="339">
                      <a:moveTo>
                        <a:pt x="4" y="8"/>
                      </a:moveTo>
                      <a:lnTo>
                        <a:pt x="0" y="4"/>
                      </a:lnTo>
                      <a:lnTo>
                        <a:pt x="183" y="339"/>
                      </a:lnTo>
                      <a:lnTo>
                        <a:pt x="191" y="335"/>
                      </a:lnTo>
                      <a:lnTo>
                        <a:pt x="8" y="0"/>
                      </a:lnTo>
                      <a:lnTo>
                        <a:pt x="4" y="0"/>
                      </a:lnTo>
                      <a:lnTo>
                        <a:pt x="8" y="0"/>
                      </a:lnTo>
                      <a:lnTo>
                        <a:pt x="4" y="0"/>
                      </a:lnTo>
                      <a:lnTo>
                        <a:pt x="0" y="0"/>
                      </a:lnTo>
                      <a:lnTo>
                        <a:pt x="0" y="4"/>
                      </a:lnTo>
                      <a:lnTo>
                        <a:pt x="4" y="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435" name="Freeform 181"/>
                <p:cNvSpPr>
                  <a:spLocks/>
                </p:cNvSpPr>
                <p:nvPr/>
              </p:nvSpPr>
              <p:spPr bwMode="auto">
                <a:xfrm>
                  <a:off x="1063625" y="2563813"/>
                  <a:ext cx="84138" cy="638175"/>
                </a:xfrm>
                <a:custGeom>
                  <a:avLst/>
                  <a:gdLst>
                    <a:gd name="T0" fmla="*/ 2147483647 w 53"/>
                    <a:gd name="T1" fmla="*/ 2147483647 h 402"/>
                    <a:gd name="T2" fmla="*/ 2147483647 w 53"/>
                    <a:gd name="T3" fmla="*/ 0 h 402"/>
                    <a:gd name="T4" fmla="*/ 0 w 53"/>
                    <a:gd name="T5" fmla="*/ 2147483647 h 402"/>
                    <a:gd name="T6" fmla="*/ 0 w 53"/>
                    <a:gd name="T7" fmla="*/ 2147483647 h 402"/>
                    <a:gd name="T8" fmla="*/ 2147483647 w 53"/>
                    <a:gd name="T9" fmla="*/ 2147483647 h 402"/>
                    <a:gd name="T10" fmla="*/ 2147483647 w 53"/>
                    <a:gd name="T11" fmla="*/ 2147483647 h 402"/>
                    <a:gd name="T12" fmla="*/ 0 60000 65536"/>
                    <a:gd name="T13" fmla="*/ 0 60000 65536"/>
                    <a:gd name="T14" fmla="*/ 0 60000 65536"/>
                    <a:gd name="T15" fmla="*/ 0 60000 65536"/>
                    <a:gd name="T16" fmla="*/ 0 60000 65536"/>
                    <a:gd name="T17" fmla="*/ 0 60000 65536"/>
                    <a:gd name="T18" fmla="*/ 0 w 53"/>
                    <a:gd name="T19" fmla="*/ 0 h 402"/>
                    <a:gd name="T20" fmla="*/ 53 w 53"/>
                    <a:gd name="T21" fmla="*/ 402 h 402"/>
                  </a:gdLst>
                  <a:ahLst/>
                  <a:cxnLst>
                    <a:cxn ang="T12">
                      <a:pos x="T0" y="T1"/>
                    </a:cxn>
                    <a:cxn ang="T13">
                      <a:pos x="T2" y="T3"/>
                    </a:cxn>
                    <a:cxn ang="T14">
                      <a:pos x="T4" y="T5"/>
                    </a:cxn>
                    <a:cxn ang="T15">
                      <a:pos x="T6" y="T7"/>
                    </a:cxn>
                    <a:cxn ang="T16">
                      <a:pos x="T8" y="T9"/>
                    </a:cxn>
                    <a:cxn ang="T17">
                      <a:pos x="T10" y="T11"/>
                    </a:cxn>
                  </a:cxnLst>
                  <a:rect l="T18" t="T19" r="T20" b="T21"/>
                  <a:pathLst>
                    <a:path w="53" h="402">
                      <a:moveTo>
                        <a:pt x="53" y="402"/>
                      </a:moveTo>
                      <a:lnTo>
                        <a:pt x="53" y="0"/>
                      </a:lnTo>
                      <a:lnTo>
                        <a:pt x="0" y="16"/>
                      </a:lnTo>
                      <a:lnTo>
                        <a:pt x="0" y="398"/>
                      </a:lnTo>
                      <a:lnTo>
                        <a:pt x="53" y="402"/>
                      </a:lnTo>
                      <a:close/>
                    </a:path>
                  </a:pathLst>
                </a:custGeom>
                <a:solidFill>
                  <a:srgbClr val="999999"/>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436" name="Freeform 182"/>
                <p:cNvSpPr>
                  <a:spLocks/>
                </p:cNvSpPr>
                <p:nvPr/>
              </p:nvSpPr>
              <p:spPr bwMode="auto">
                <a:xfrm>
                  <a:off x="1141413" y="2559050"/>
                  <a:ext cx="12700" cy="642938"/>
                </a:xfrm>
                <a:custGeom>
                  <a:avLst/>
                  <a:gdLst>
                    <a:gd name="T0" fmla="*/ 2147483647 w 8"/>
                    <a:gd name="T1" fmla="*/ 2147483647 h 405"/>
                    <a:gd name="T2" fmla="*/ 0 w 8"/>
                    <a:gd name="T3" fmla="*/ 2147483647 h 405"/>
                    <a:gd name="T4" fmla="*/ 0 w 8"/>
                    <a:gd name="T5" fmla="*/ 2147483647 h 405"/>
                    <a:gd name="T6" fmla="*/ 2147483647 w 8"/>
                    <a:gd name="T7" fmla="*/ 2147483647 h 405"/>
                    <a:gd name="T8" fmla="*/ 2147483647 w 8"/>
                    <a:gd name="T9" fmla="*/ 2147483647 h 405"/>
                    <a:gd name="T10" fmla="*/ 2147483647 w 8"/>
                    <a:gd name="T11" fmla="*/ 0 h 405"/>
                    <a:gd name="T12" fmla="*/ 2147483647 w 8"/>
                    <a:gd name="T13" fmla="*/ 2147483647 h 405"/>
                    <a:gd name="T14" fmla="*/ 2147483647 w 8"/>
                    <a:gd name="T15" fmla="*/ 0 h 405"/>
                    <a:gd name="T16" fmla="*/ 2147483647 w 8"/>
                    <a:gd name="T17" fmla="*/ 0 h 405"/>
                    <a:gd name="T18" fmla="*/ 0 w 8"/>
                    <a:gd name="T19" fmla="*/ 0 h 405"/>
                    <a:gd name="T20" fmla="*/ 0 w 8"/>
                    <a:gd name="T21" fmla="*/ 2147483647 h 405"/>
                    <a:gd name="T22" fmla="*/ 2147483647 w 8"/>
                    <a:gd name="T23" fmla="*/ 2147483647 h 40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405"/>
                    <a:gd name="T38" fmla="*/ 8 w 8"/>
                    <a:gd name="T39" fmla="*/ 405 h 40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405">
                      <a:moveTo>
                        <a:pt x="8" y="7"/>
                      </a:moveTo>
                      <a:lnTo>
                        <a:pt x="0" y="3"/>
                      </a:lnTo>
                      <a:lnTo>
                        <a:pt x="0" y="405"/>
                      </a:lnTo>
                      <a:lnTo>
                        <a:pt x="8" y="405"/>
                      </a:lnTo>
                      <a:lnTo>
                        <a:pt x="8" y="3"/>
                      </a:lnTo>
                      <a:lnTo>
                        <a:pt x="4" y="0"/>
                      </a:lnTo>
                      <a:lnTo>
                        <a:pt x="8" y="3"/>
                      </a:lnTo>
                      <a:lnTo>
                        <a:pt x="8" y="0"/>
                      </a:lnTo>
                      <a:lnTo>
                        <a:pt x="4" y="0"/>
                      </a:lnTo>
                      <a:lnTo>
                        <a:pt x="0" y="0"/>
                      </a:lnTo>
                      <a:lnTo>
                        <a:pt x="0" y="3"/>
                      </a:lnTo>
                      <a:lnTo>
                        <a:pt x="8" y="7"/>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437" name="Freeform 183"/>
                <p:cNvSpPr>
                  <a:spLocks/>
                </p:cNvSpPr>
                <p:nvPr/>
              </p:nvSpPr>
              <p:spPr bwMode="auto">
                <a:xfrm>
                  <a:off x="1057275" y="2559050"/>
                  <a:ext cx="96838" cy="36513"/>
                </a:xfrm>
                <a:custGeom>
                  <a:avLst/>
                  <a:gdLst>
                    <a:gd name="T0" fmla="*/ 2147483647 w 61"/>
                    <a:gd name="T1" fmla="*/ 2147483647 h 23"/>
                    <a:gd name="T2" fmla="*/ 2147483647 w 61"/>
                    <a:gd name="T3" fmla="*/ 2147483647 h 23"/>
                    <a:gd name="T4" fmla="*/ 2147483647 w 61"/>
                    <a:gd name="T5" fmla="*/ 2147483647 h 23"/>
                    <a:gd name="T6" fmla="*/ 2147483647 w 61"/>
                    <a:gd name="T7" fmla="*/ 0 h 23"/>
                    <a:gd name="T8" fmla="*/ 2147483647 w 61"/>
                    <a:gd name="T9" fmla="*/ 2147483647 h 23"/>
                    <a:gd name="T10" fmla="*/ 0 w 61"/>
                    <a:gd name="T11" fmla="*/ 2147483647 h 23"/>
                    <a:gd name="T12" fmla="*/ 2147483647 w 61"/>
                    <a:gd name="T13" fmla="*/ 2147483647 h 23"/>
                    <a:gd name="T14" fmla="*/ 0 w 61"/>
                    <a:gd name="T15" fmla="*/ 2147483647 h 23"/>
                    <a:gd name="T16" fmla="*/ 0 w 61"/>
                    <a:gd name="T17" fmla="*/ 2147483647 h 23"/>
                    <a:gd name="T18" fmla="*/ 0 w 61"/>
                    <a:gd name="T19" fmla="*/ 2147483647 h 23"/>
                    <a:gd name="T20" fmla="*/ 2147483647 w 61"/>
                    <a:gd name="T21" fmla="*/ 2147483647 h 23"/>
                    <a:gd name="T22" fmla="*/ 2147483647 w 61"/>
                    <a:gd name="T23" fmla="*/ 2147483647 h 2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61"/>
                    <a:gd name="T37" fmla="*/ 0 h 23"/>
                    <a:gd name="T38" fmla="*/ 61 w 61"/>
                    <a:gd name="T39" fmla="*/ 23 h 2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61" h="23">
                      <a:moveTo>
                        <a:pt x="8" y="19"/>
                      </a:moveTo>
                      <a:lnTo>
                        <a:pt x="4" y="23"/>
                      </a:lnTo>
                      <a:lnTo>
                        <a:pt x="61" y="7"/>
                      </a:lnTo>
                      <a:lnTo>
                        <a:pt x="57" y="0"/>
                      </a:lnTo>
                      <a:lnTo>
                        <a:pt x="4" y="15"/>
                      </a:lnTo>
                      <a:lnTo>
                        <a:pt x="0" y="19"/>
                      </a:lnTo>
                      <a:lnTo>
                        <a:pt x="4" y="15"/>
                      </a:lnTo>
                      <a:lnTo>
                        <a:pt x="0" y="15"/>
                      </a:lnTo>
                      <a:lnTo>
                        <a:pt x="0" y="19"/>
                      </a:lnTo>
                      <a:lnTo>
                        <a:pt x="0" y="23"/>
                      </a:lnTo>
                      <a:lnTo>
                        <a:pt x="4" y="23"/>
                      </a:lnTo>
                      <a:lnTo>
                        <a:pt x="8" y="19"/>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438" name="Freeform 184"/>
                <p:cNvSpPr>
                  <a:spLocks/>
                </p:cNvSpPr>
                <p:nvPr/>
              </p:nvSpPr>
              <p:spPr bwMode="auto">
                <a:xfrm>
                  <a:off x="1057275" y="2589213"/>
                  <a:ext cx="12700" cy="612775"/>
                </a:xfrm>
                <a:custGeom>
                  <a:avLst/>
                  <a:gdLst>
                    <a:gd name="T0" fmla="*/ 2147483647 w 8"/>
                    <a:gd name="T1" fmla="*/ 2147483647 h 386"/>
                    <a:gd name="T2" fmla="*/ 2147483647 w 8"/>
                    <a:gd name="T3" fmla="*/ 2147483647 h 386"/>
                    <a:gd name="T4" fmla="*/ 2147483647 w 8"/>
                    <a:gd name="T5" fmla="*/ 0 h 386"/>
                    <a:gd name="T6" fmla="*/ 0 w 8"/>
                    <a:gd name="T7" fmla="*/ 0 h 386"/>
                    <a:gd name="T8" fmla="*/ 0 w 8"/>
                    <a:gd name="T9" fmla="*/ 2147483647 h 386"/>
                    <a:gd name="T10" fmla="*/ 2147483647 w 8"/>
                    <a:gd name="T11" fmla="*/ 2147483647 h 386"/>
                    <a:gd name="T12" fmla="*/ 0 w 8"/>
                    <a:gd name="T13" fmla="*/ 2147483647 h 386"/>
                    <a:gd name="T14" fmla="*/ 0 w 8"/>
                    <a:gd name="T15" fmla="*/ 2147483647 h 386"/>
                    <a:gd name="T16" fmla="*/ 2147483647 w 8"/>
                    <a:gd name="T17" fmla="*/ 2147483647 h 386"/>
                    <a:gd name="T18" fmla="*/ 2147483647 w 8"/>
                    <a:gd name="T19" fmla="*/ 2147483647 h 386"/>
                    <a:gd name="T20" fmla="*/ 2147483647 w 8"/>
                    <a:gd name="T21" fmla="*/ 2147483647 h 386"/>
                    <a:gd name="T22" fmla="*/ 2147483647 w 8"/>
                    <a:gd name="T23" fmla="*/ 2147483647 h 38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386"/>
                    <a:gd name="T38" fmla="*/ 8 w 8"/>
                    <a:gd name="T39" fmla="*/ 386 h 38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386">
                      <a:moveTo>
                        <a:pt x="4" y="378"/>
                      </a:moveTo>
                      <a:lnTo>
                        <a:pt x="8" y="382"/>
                      </a:lnTo>
                      <a:lnTo>
                        <a:pt x="8" y="0"/>
                      </a:lnTo>
                      <a:lnTo>
                        <a:pt x="0" y="0"/>
                      </a:lnTo>
                      <a:lnTo>
                        <a:pt x="0" y="382"/>
                      </a:lnTo>
                      <a:lnTo>
                        <a:pt x="4" y="386"/>
                      </a:lnTo>
                      <a:lnTo>
                        <a:pt x="0" y="382"/>
                      </a:lnTo>
                      <a:lnTo>
                        <a:pt x="0" y="386"/>
                      </a:lnTo>
                      <a:lnTo>
                        <a:pt x="4" y="386"/>
                      </a:lnTo>
                      <a:lnTo>
                        <a:pt x="8" y="386"/>
                      </a:lnTo>
                      <a:lnTo>
                        <a:pt x="8" y="382"/>
                      </a:lnTo>
                      <a:lnTo>
                        <a:pt x="4" y="37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439" name="Freeform 185"/>
                <p:cNvSpPr>
                  <a:spLocks/>
                </p:cNvSpPr>
                <p:nvPr/>
              </p:nvSpPr>
              <p:spPr bwMode="auto">
                <a:xfrm>
                  <a:off x="1063625" y="3189288"/>
                  <a:ext cx="90488" cy="25400"/>
                </a:xfrm>
                <a:custGeom>
                  <a:avLst/>
                  <a:gdLst>
                    <a:gd name="T0" fmla="*/ 2147483647 w 57"/>
                    <a:gd name="T1" fmla="*/ 2147483647 h 16"/>
                    <a:gd name="T2" fmla="*/ 2147483647 w 57"/>
                    <a:gd name="T3" fmla="*/ 2147483647 h 16"/>
                    <a:gd name="T4" fmla="*/ 0 w 57"/>
                    <a:gd name="T5" fmla="*/ 0 h 16"/>
                    <a:gd name="T6" fmla="*/ 0 w 57"/>
                    <a:gd name="T7" fmla="*/ 2147483647 h 16"/>
                    <a:gd name="T8" fmla="*/ 2147483647 w 57"/>
                    <a:gd name="T9" fmla="*/ 2147483647 h 16"/>
                    <a:gd name="T10" fmla="*/ 2147483647 w 57"/>
                    <a:gd name="T11" fmla="*/ 2147483647 h 16"/>
                    <a:gd name="T12" fmla="*/ 2147483647 w 57"/>
                    <a:gd name="T13" fmla="*/ 2147483647 h 16"/>
                    <a:gd name="T14" fmla="*/ 2147483647 w 57"/>
                    <a:gd name="T15" fmla="*/ 2147483647 h 16"/>
                    <a:gd name="T16" fmla="*/ 2147483647 w 57"/>
                    <a:gd name="T17" fmla="*/ 2147483647 h 16"/>
                    <a:gd name="T18" fmla="*/ 2147483647 w 57"/>
                    <a:gd name="T19" fmla="*/ 2147483647 h 16"/>
                    <a:gd name="T20" fmla="*/ 2147483647 w 57"/>
                    <a:gd name="T21" fmla="*/ 2147483647 h 16"/>
                    <a:gd name="T22" fmla="*/ 2147483647 w 57"/>
                    <a:gd name="T23" fmla="*/ 2147483647 h 1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57"/>
                    <a:gd name="T37" fmla="*/ 0 h 16"/>
                    <a:gd name="T38" fmla="*/ 57 w 57"/>
                    <a:gd name="T39" fmla="*/ 16 h 1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57" h="16">
                      <a:moveTo>
                        <a:pt x="49" y="8"/>
                      </a:moveTo>
                      <a:lnTo>
                        <a:pt x="53" y="4"/>
                      </a:lnTo>
                      <a:lnTo>
                        <a:pt x="0" y="0"/>
                      </a:lnTo>
                      <a:lnTo>
                        <a:pt x="0" y="8"/>
                      </a:lnTo>
                      <a:lnTo>
                        <a:pt x="53" y="16"/>
                      </a:lnTo>
                      <a:lnTo>
                        <a:pt x="57" y="8"/>
                      </a:lnTo>
                      <a:lnTo>
                        <a:pt x="53" y="16"/>
                      </a:lnTo>
                      <a:lnTo>
                        <a:pt x="57" y="12"/>
                      </a:lnTo>
                      <a:lnTo>
                        <a:pt x="57" y="8"/>
                      </a:lnTo>
                      <a:lnTo>
                        <a:pt x="53" y="4"/>
                      </a:lnTo>
                      <a:lnTo>
                        <a:pt x="49" y="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440" name="Freeform 186"/>
                <p:cNvSpPr>
                  <a:spLocks/>
                </p:cNvSpPr>
                <p:nvPr/>
              </p:nvSpPr>
              <p:spPr bwMode="auto">
                <a:xfrm>
                  <a:off x="1147763" y="2563813"/>
                  <a:ext cx="225425" cy="638175"/>
                </a:xfrm>
                <a:custGeom>
                  <a:avLst/>
                  <a:gdLst>
                    <a:gd name="T0" fmla="*/ 0 w 142"/>
                    <a:gd name="T1" fmla="*/ 2147483647 h 402"/>
                    <a:gd name="T2" fmla="*/ 0 w 142"/>
                    <a:gd name="T3" fmla="*/ 0 h 402"/>
                    <a:gd name="T4" fmla="*/ 2147483647 w 142"/>
                    <a:gd name="T5" fmla="*/ 2147483647 h 402"/>
                    <a:gd name="T6" fmla="*/ 2147483647 w 142"/>
                    <a:gd name="T7" fmla="*/ 2147483647 h 402"/>
                    <a:gd name="T8" fmla="*/ 0 w 142"/>
                    <a:gd name="T9" fmla="*/ 2147483647 h 402"/>
                    <a:gd name="T10" fmla="*/ 0 w 142"/>
                    <a:gd name="T11" fmla="*/ 2147483647 h 402"/>
                    <a:gd name="T12" fmla="*/ 0 60000 65536"/>
                    <a:gd name="T13" fmla="*/ 0 60000 65536"/>
                    <a:gd name="T14" fmla="*/ 0 60000 65536"/>
                    <a:gd name="T15" fmla="*/ 0 60000 65536"/>
                    <a:gd name="T16" fmla="*/ 0 60000 65536"/>
                    <a:gd name="T17" fmla="*/ 0 60000 65536"/>
                    <a:gd name="T18" fmla="*/ 0 w 142"/>
                    <a:gd name="T19" fmla="*/ 0 h 402"/>
                    <a:gd name="T20" fmla="*/ 142 w 142"/>
                    <a:gd name="T21" fmla="*/ 402 h 402"/>
                  </a:gdLst>
                  <a:ahLst/>
                  <a:cxnLst>
                    <a:cxn ang="T12">
                      <a:pos x="T0" y="T1"/>
                    </a:cxn>
                    <a:cxn ang="T13">
                      <a:pos x="T2" y="T3"/>
                    </a:cxn>
                    <a:cxn ang="T14">
                      <a:pos x="T4" y="T5"/>
                    </a:cxn>
                    <a:cxn ang="T15">
                      <a:pos x="T6" y="T7"/>
                    </a:cxn>
                    <a:cxn ang="T16">
                      <a:pos x="T8" y="T9"/>
                    </a:cxn>
                    <a:cxn ang="T17">
                      <a:pos x="T10" y="T11"/>
                    </a:cxn>
                  </a:cxnLst>
                  <a:rect l="T18" t="T19" r="T20" b="T21"/>
                  <a:pathLst>
                    <a:path w="142" h="402">
                      <a:moveTo>
                        <a:pt x="0" y="402"/>
                      </a:moveTo>
                      <a:lnTo>
                        <a:pt x="0" y="0"/>
                      </a:lnTo>
                      <a:lnTo>
                        <a:pt x="142" y="63"/>
                      </a:lnTo>
                      <a:lnTo>
                        <a:pt x="142" y="355"/>
                      </a:lnTo>
                      <a:lnTo>
                        <a:pt x="0" y="402"/>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441" name="Freeform 187"/>
                <p:cNvSpPr>
                  <a:spLocks/>
                </p:cNvSpPr>
                <p:nvPr/>
              </p:nvSpPr>
              <p:spPr bwMode="auto">
                <a:xfrm>
                  <a:off x="1141413" y="2559050"/>
                  <a:ext cx="12700" cy="642938"/>
                </a:xfrm>
                <a:custGeom>
                  <a:avLst/>
                  <a:gdLst>
                    <a:gd name="T0" fmla="*/ 2147483647 w 8"/>
                    <a:gd name="T1" fmla="*/ 0 h 405"/>
                    <a:gd name="T2" fmla="*/ 0 w 8"/>
                    <a:gd name="T3" fmla="*/ 2147483647 h 405"/>
                    <a:gd name="T4" fmla="*/ 0 w 8"/>
                    <a:gd name="T5" fmla="*/ 2147483647 h 405"/>
                    <a:gd name="T6" fmla="*/ 2147483647 w 8"/>
                    <a:gd name="T7" fmla="*/ 2147483647 h 405"/>
                    <a:gd name="T8" fmla="*/ 2147483647 w 8"/>
                    <a:gd name="T9" fmla="*/ 2147483647 h 405"/>
                    <a:gd name="T10" fmla="*/ 2147483647 w 8"/>
                    <a:gd name="T11" fmla="*/ 2147483647 h 405"/>
                    <a:gd name="T12" fmla="*/ 2147483647 w 8"/>
                    <a:gd name="T13" fmla="*/ 2147483647 h 405"/>
                    <a:gd name="T14" fmla="*/ 2147483647 w 8"/>
                    <a:gd name="T15" fmla="*/ 0 h 405"/>
                    <a:gd name="T16" fmla="*/ 2147483647 w 8"/>
                    <a:gd name="T17" fmla="*/ 0 h 405"/>
                    <a:gd name="T18" fmla="*/ 0 w 8"/>
                    <a:gd name="T19" fmla="*/ 0 h 405"/>
                    <a:gd name="T20" fmla="*/ 0 w 8"/>
                    <a:gd name="T21" fmla="*/ 2147483647 h 405"/>
                    <a:gd name="T22" fmla="*/ 2147483647 w 8"/>
                    <a:gd name="T23" fmla="*/ 0 h 40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405"/>
                    <a:gd name="T38" fmla="*/ 8 w 8"/>
                    <a:gd name="T39" fmla="*/ 405 h 40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405">
                      <a:moveTo>
                        <a:pt x="8" y="0"/>
                      </a:moveTo>
                      <a:lnTo>
                        <a:pt x="0" y="3"/>
                      </a:lnTo>
                      <a:lnTo>
                        <a:pt x="0" y="405"/>
                      </a:lnTo>
                      <a:lnTo>
                        <a:pt x="8" y="405"/>
                      </a:lnTo>
                      <a:lnTo>
                        <a:pt x="8" y="3"/>
                      </a:lnTo>
                      <a:lnTo>
                        <a:pt x="4" y="7"/>
                      </a:lnTo>
                      <a:lnTo>
                        <a:pt x="8" y="3"/>
                      </a:lnTo>
                      <a:lnTo>
                        <a:pt x="8" y="0"/>
                      </a:lnTo>
                      <a:lnTo>
                        <a:pt x="4" y="0"/>
                      </a:lnTo>
                      <a:lnTo>
                        <a:pt x="0" y="0"/>
                      </a:lnTo>
                      <a:lnTo>
                        <a:pt x="0" y="3"/>
                      </a:lnTo>
                      <a:lnTo>
                        <a:pt x="8"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442" name="Freeform 188"/>
                <p:cNvSpPr>
                  <a:spLocks/>
                </p:cNvSpPr>
                <p:nvPr/>
              </p:nvSpPr>
              <p:spPr bwMode="auto">
                <a:xfrm>
                  <a:off x="1147763" y="2559050"/>
                  <a:ext cx="231775" cy="111125"/>
                </a:xfrm>
                <a:custGeom>
                  <a:avLst/>
                  <a:gdLst>
                    <a:gd name="T0" fmla="*/ 2147483647 w 146"/>
                    <a:gd name="T1" fmla="*/ 2147483647 h 70"/>
                    <a:gd name="T2" fmla="*/ 2147483647 w 146"/>
                    <a:gd name="T3" fmla="*/ 2147483647 h 70"/>
                    <a:gd name="T4" fmla="*/ 2147483647 w 146"/>
                    <a:gd name="T5" fmla="*/ 0 h 70"/>
                    <a:gd name="T6" fmla="*/ 0 w 146"/>
                    <a:gd name="T7" fmla="*/ 2147483647 h 70"/>
                    <a:gd name="T8" fmla="*/ 2147483647 w 146"/>
                    <a:gd name="T9" fmla="*/ 2147483647 h 70"/>
                    <a:gd name="T10" fmla="*/ 2147483647 w 146"/>
                    <a:gd name="T11" fmla="*/ 2147483647 h 70"/>
                    <a:gd name="T12" fmla="*/ 2147483647 w 146"/>
                    <a:gd name="T13" fmla="*/ 2147483647 h 70"/>
                    <a:gd name="T14" fmla="*/ 2147483647 w 146"/>
                    <a:gd name="T15" fmla="*/ 2147483647 h 70"/>
                    <a:gd name="T16" fmla="*/ 2147483647 w 146"/>
                    <a:gd name="T17" fmla="*/ 2147483647 h 70"/>
                    <a:gd name="T18" fmla="*/ 2147483647 w 146"/>
                    <a:gd name="T19" fmla="*/ 2147483647 h 70"/>
                    <a:gd name="T20" fmla="*/ 2147483647 w 146"/>
                    <a:gd name="T21" fmla="*/ 2147483647 h 70"/>
                    <a:gd name="T22" fmla="*/ 2147483647 w 146"/>
                    <a:gd name="T23" fmla="*/ 2147483647 h 7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46"/>
                    <a:gd name="T37" fmla="*/ 0 h 70"/>
                    <a:gd name="T38" fmla="*/ 146 w 146"/>
                    <a:gd name="T39" fmla="*/ 70 h 7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46" h="70">
                      <a:moveTo>
                        <a:pt x="146" y="66"/>
                      </a:moveTo>
                      <a:lnTo>
                        <a:pt x="142" y="62"/>
                      </a:lnTo>
                      <a:lnTo>
                        <a:pt x="4" y="0"/>
                      </a:lnTo>
                      <a:lnTo>
                        <a:pt x="0" y="7"/>
                      </a:lnTo>
                      <a:lnTo>
                        <a:pt x="138" y="70"/>
                      </a:lnTo>
                      <a:lnTo>
                        <a:pt x="134" y="66"/>
                      </a:lnTo>
                      <a:lnTo>
                        <a:pt x="138" y="70"/>
                      </a:lnTo>
                      <a:lnTo>
                        <a:pt x="142" y="70"/>
                      </a:lnTo>
                      <a:lnTo>
                        <a:pt x="146" y="66"/>
                      </a:lnTo>
                      <a:lnTo>
                        <a:pt x="146" y="62"/>
                      </a:lnTo>
                      <a:lnTo>
                        <a:pt x="142" y="62"/>
                      </a:lnTo>
                      <a:lnTo>
                        <a:pt x="146" y="66"/>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443" name="Freeform 189"/>
                <p:cNvSpPr>
                  <a:spLocks/>
                </p:cNvSpPr>
                <p:nvPr/>
              </p:nvSpPr>
              <p:spPr bwMode="auto">
                <a:xfrm>
                  <a:off x="1360488" y="2663825"/>
                  <a:ext cx="19050" cy="469900"/>
                </a:xfrm>
                <a:custGeom>
                  <a:avLst/>
                  <a:gdLst>
                    <a:gd name="T0" fmla="*/ 2147483647 w 12"/>
                    <a:gd name="T1" fmla="*/ 2147483647 h 296"/>
                    <a:gd name="T2" fmla="*/ 2147483647 w 12"/>
                    <a:gd name="T3" fmla="*/ 2147483647 h 296"/>
                    <a:gd name="T4" fmla="*/ 2147483647 w 12"/>
                    <a:gd name="T5" fmla="*/ 0 h 296"/>
                    <a:gd name="T6" fmla="*/ 0 w 12"/>
                    <a:gd name="T7" fmla="*/ 0 h 296"/>
                    <a:gd name="T8" fmla="*/ 0 w 12"/>
                    <a:gd name="T9" fmla="*/ 2147483647 h 296"/>
                    <a:gd name="T10" fmla="*/ 2147483647 w 12"/>
                    <a:gd name="T11" fmla="*/ 2147483647 h 296"/>
                    <a:gd name="T12" fmla="*/ 0 w 12"/>
                    <a:gd name="T13" fmla="*/ 2147483647 h 296"/>
                    <a:gd name="T14" fmla="*/ 2147483647 w 12"/>
                    <a:gd name="T15" fmla="*/ 2147483647 h 296"/>
                    <a:gd name="T16" fmla="*/ 2147483647 w 12"/>
                    <a:gd name="T17" fmla="*/ 2147483647 h 296"/>
                    <a:gd name="T18" fmla="*/ 2147483647 w 12"/>
                    <a:gd name="T19" fmla="*/ 2147483647 h 296"/>
                    <a:gd name="T20" fmla="*/ 2147483647 w 12"/>
                    <a:gd name="T21" fmla="*/ 2147483647 h 296"/>
                    <a:gd name="T22" fmla="*/ 2147483647 w 12"/>
                    <a:gd name="T23" fmla="*/ 2147483647 h 29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296"/>
                    <a:gd name="T38" fmla="*/ 12 w 12"/>
                    <a:gd name="T39" fmla="*/ 296 h 29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296">
                      <a:moveTo>
                        <a:pt x="8" y="296"/>
                      </a:moveTo>
                      <a:lnTo>
                        <a:pt x="12" y="292"/>
                      </a:lnTo>
                      <a:lnTo>
                        <a:pt x="12" y="0"/>
                      </a:lnTo>
                      <a:lnTo>
                        <a:pt x="0" y="0"/>
                      </a:lnTo>
                      <a:lnTo>
                        <a:pt x="0" y="292"/>
                      </a:lnTo>
                      <a:lnTo>
                        <a:pt x="4" y="288"/>
                      </a:lnTo>
                      <a:lnTo>
                        <a:pt x="0" y="292"/>
                      </a:lnTo>
                      <a:lnTo>
                        <a:pt x="4" y="296"/>
                      </a:lnTo>
                      <a:lnTo>
                        <a:pt x="8" y="296"/>
                      </a:lnTo>
                      <a:lnTo>
                        <a:pt x="12" y="292"/>
                      </a:lnTo>
                      <a:lnTo>
                        <a:pt x="8" y="296"/>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444" name="Freeform 190"/>
                <p:cNvSpPr>
                  <a:spLocks/>
                </p:cNvSpPr>
                <p:nvPr/>
              </p:nvSpPr>
              <p:spPr bwMode="auto">
                <a:xfrm>
                  <a:off x="1141413" y="3121025"/>
                  <a:ext cx="231775" cy="93663"/>
                </a:xfrm>
                <a:custGeom>
                  <a:avLst/>
                  <a:gdLst>
                    <a:gd name="T0" fmla="*/ 0 w 146"/>
                    <a:gd name="T1" fmla="*/ 2147483647 h 59"/>
                    <a:gd name="T2" fmla="*/ 2147483647 w 146"/>
                    <a:gd name="T3" fmla="*/ 2147483647 h 59"/>
                    <a:gd name="T4" fmla="*/ 2147483647 w 146"/>
                    <a:gd name="T5" fmla="*/ 2147483647 h 59"/>
                    <a:gd name="T6" fmla="*/ 2147483647 w 146"/>
                    <a:gd name="T7" fmla="*/ 0 h 59"/>
                    <a:gd name="T8" fmla="*/ 2147483647 w 146"/>
                    <a:gd name="T9" fmla="*/ 2147483647 h 59"/>
                    <a:gd name="T10" fmla="*/ 2147483647 w 146"/>
                    <a:gd name="T11" fmla="*/ 2147483647 h 59"/>
                    <a:gd name="T12" fmla="*/ 2147483647 w 146"/>
                    <a:gd name="T13" fmla="*/ 2147483647 h 59"/>
                    <a:gd name="T14" fmla="*/ 0 w 146"/>
                    <a:gd name="T15" fmla="*/ 2147483647 h 59"/>
                    <a:gd name="T16" fmla="*/ 0 w 146"/>
                    <a:gd name="T17" fmla="*/ 2147483647 h 59"/>
                    <a:gd name="T18" fmla="*/ 0 w 146"/>
                    <a:gd name="T19" fmla="*/ 2147483647 h 59"/>
                    <a:gd name="T20" fmla="*/ 2147483647 w 146"/>
                    <a:gd name="T21" fmla="*/ 2147483647 h 59"/>
                    <a:gd name="T22" fmla="*/ 0 w 146"/>
                    <a:gd name="T23" fmla="*/ 2147483647 h 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46"/>
                    <a:gd name="T37" fmla="*/ 0 h 59"/>
                    <a:gd name="T38" fmla="*/ 146 w 146"/>
                    <a:gd name="T39" fmla="*/ 59 h 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46" h="59">
                      <a:moveTo>
                        <a:pt x="0" y="51"/>
                      </a:moveTo>
                      <a:lnTo>
                        <a:pt x="4" y="59"/>
                      </a:lnTo>
                      <a:lnTo>
                        <a:pt x="146" y="8"/>
                      </a:lnTo>
                      <a:lnTo>
                        <a:pt x="142" y="0"/>
                      </a:lnTo>
                      <a:lnTo>
                        <a:pt x="4" y="47"/>
                      </a:lnTo>
                      <a:lnTo>
                        <a:pt x="8" y="51"/>
                      </a:lnTo>
                      <a:lnTo>
                        <a:pt x="4" y="47"/>
                      </a:lnTo>
                      <a:lnTo>
                        <a:pt x="0" y="51"/>
                      </a:lnTo>
                      <a:lnTo>
                        <a:pt x="0" y="55"/>
                      </a:lnTo>
                      <a:lnTo>
                        <a:pt x="4" y="59"/>
                      </a:lnTo>
                      <a:lnTo>
                        <a:pt x="0" y="51"/>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445" name="Freeform 191"/>
                <p:cNvSpPr>
                  <a:spLocks/>
                </p:cNvSpPr>
                <p:nvPr/>
              </p:nvSpPr>
              <p:spPr bwMode="auto">
                <a:xfrm>
                  <a:off x="1076325" y="2582863"/>
                  <a:ext cx="52388" cy="606425"/>
                </a:xfrm>
                <a:custGeom>
                  <a:avLst/>
                  <a:gdLst>
                    <a:gd name="T0" fmla="*/ 2147483647 w 33"/>
                    <a:gd name="T1" fmla="*/ 2147483647 h 382"/>
                    <a:gd name="T2" fmla="*/ 2147483647 w 33"/>
                    <a:gd name="T3" fmla="*/ 2147483647 h 382"/>
                    <a:gd name="T4" fmla="*/ 2147483647 w 33"/>
                    <a:gd name="T5" fmla="*/ 2147483647 h 382"/>
                    <a:gd name="T6" fmla="*/ 2147483647 w 33"/>
                    <a:gd name="T7" fmla="*/ 2147483647 h 382"/>
                    <a:gd name="T8" fmla="*/ 2147483647 w 33"/>
                    <a:gd name="T9" fmla="*/ 2147483647 h 382"/>
                    <a:gd name="T10" fmla="*/ 2147483647 w 33"/>
                    <a:gd name="T11" fmla="*/ 2147483647 h 382"/>
                    <a:gd name="T12" fmla="*/ 2147483647 w 33"/>
                    <a:gd name="T13" fmla="*/ 2147483647 h 382"/>
                    <a:gd name="T14" fmla="*/ 2147483647 w 33"/>
                    <a:gd name="T15" fmla="*/ 2147483647 h 382"/>
                    <a:gd name="T16" fmla="*/ 2147483647 w 33"/>
                    <a:gd name="T17" fmla="*/ 2147483647 h 382"/>
                    <a:gd name="T18" fmla="*/ 2147483647 w 33"/>
                    <a:gd name="T19" fmla="*/ 2147483647 h 382"/>
                    <a:gd name="T20" fmla="*/ 2147483647 w 33"/>
                    <a:gd name="T21" fmla="*/ 2147483647 h 382"/>
                    <a:gd name="T22" fmla="*/ 2147483647 w 33"/>
                    <a:gd name="T23" fmla="*/ 0 h 382"/>
                    <a:gd name="T24" fmla="*/ 2147483647 w 33"/>
                    <a:gd name="T25" fmla="*/ 0 h 382"/>
                    <a:gd name="T26" fmla="*/ 2147483647 w 33"/>
                    <a:gd name="T27" fmla="*/ 0 h 382"/>
                    <a:gd name="T28" fmla="*/ 2147483647 w 33"/>
                    <a:gd name="T29" fmla="*/ 2147483647 h 382"/>
                    <a:gd name="T30" fmla="*/ 2147483647 w 33"/>
                    <a:gd name="T31" fmla="*/ 2147483647 h 382"/>
                    <a:gd name="T32" fmla="*/ 0 w 33"/>
                    <a:gd name="T33" fmla="*/ 2147483647 h 382"/>
                    <a:gd name="T34" fmla="*/ 0 w 33"/>
                    <a:gd name="T35" fmla="*/ 2147483647 h 382"/>
                    <a:gd name="T36" fmla="*/ 0 w 33"/>
                    <a:gd name="T37" fmla="*/ 2147483647 h 382"/>
                    <a:gd name="T38" fmla="*/ 0 w 33"/>
                    <a:gd name="T39" fmla="*/ 2147483647 h 382"/>
                    <a:gd name="T40" fmla="*/ 0 w 33"/>
                    <a:gd name="T41" fmla="*/ 2147483647 h 382"/>
                    <a:gd name="T42" fmla="*/ 2147483647 w 33"/>
                    <a:gd name="T43" fmla="*/ 2147483647 h 382"/>
                    <a:gd name="T44" fmla="*/ 2147483647 w 33"/>
                    <a:gd name="T45" fmla="*/ 2147483647 h 382"/>
                    <a:gd name="T46" fmla="*/ 2147483647 w 33"/>
                    <a:gd name="T47" fmla="*/ 2147483647 h 382"/>
                    <a:gd name="T48" fmla="*/ 2147483647 w 33"/>
                    <a:gd name="T49" fmla="*/ 2147483647 h 38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3"/>
                    <a:gd name="T76" fmla="*/ 0 h 382"/>
                    <a:gd name="T77" fmla="*/ 33 w 33"/>
                    <a:gd name="T78" fmla="*/ 382 h 38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3" h="382">
                      <a:moveTo>
                        <a:pt x="16" y="382"/>
                      </a:moveTo>
                      <a:lnTo>
                        <a:pt x="16" y="382"/>
                      </a:lnTo>
                      <a:lnTo>
                        <a:pt x="21" y="378"/>
                      </a:lnTo>
                      <a:lnTo>
                        <a:pt x="25" y="374"/>
                      </a:lnTo>
                      <a:lnTo>
                        <a:pt x="29" y="370"/>
                      </a:lnTo>
                      <a:lnTo>
                        <a:pt x="33" y="366"/>
                      </a:lnTo>
                      <a:lnTo>
                        <a:pt x="33" y="16"/>
                      </a:lnTo>
                      <a:lnTo>
                        <a:pt x="29" y="12"/>
                      </a:lnTo>
                      <a:lnTo>
                        <a:pt x="25" y="8"/>
                      </a:lnTo>
                      <a:lnTo>
                        <a:pt x="21" y="4"/>
                      </a:lnTo>
                      <a:lnTo>
                        <a:pt x="16" y="0"/>
                      </a:lnTo>
                      <a:lnTo>
                        <a:pt x="8" y="4"/>
                      </a:lnTo>
                      <a:lnTo>
                        <a:pt x="4" y="8"/>
                      </a:lnTo>
                      <a:lnTo>
                        <a:pt x="0" y="12"/>
                      </a:lnTo>
                      <a:lnTo>
                        <a:pt x="0" y="16"/>
                      </a:lnTo>
                      <a:lnTo>
                        <a:pt x="0" y="366"/>
                      </a:lnTo>
                      <a:lnTo>
                        <a:pt x="0" y="370"/>
                      </a:lnTo>
                      <a:lnTo>
                        <a:pt x="4" y="374"/>
                      </a:lnTo>
                      <a:lnTo>
                        <a:pt x="8" y="378"/>
                      </a:lnTo>
                      <a:lnTo>
                        <a:pt x="16" y="382"/>
                      </a:lnTo>
                      <a:close/>
                    </a:path>
                  </a:pathLst>
                </a:custGeom>
                <a:solidFill>
                  <a:srgbClr val="666666"/>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446" name="Freeform 192"/>
                <p:cNvSpPr>
                  <a:spLocks/>
                </p:cNvSpPr>
                <p:nvPr/>
              </p:nvSpPr>
              <p:spPr bwMode="auto">
                <a:xfrm>
                  <a:off x="1076325" y="2582863"/>
                  <a:ext cx="52388" cy="606425"/>
                </a:xfrm>
                <a:custGeom>
                  <a:avLst/>
                  <a:gdLst>
                    <a:gd name="T0" fmla="*/ 2147483647 w 33"/>
                    <a:gd name="T1" fmla="*/ 2147483647 h 382"/>
                    <a:gd name="T2" fmla="*/ 2147483647 w 33"/>
                    <a:gd name="T3" fmla="*/ 2147483647 h 382"/>
                    <a:gd name="T4" fmla="*/ 2147483647 w 33"/>
                    <a:gd name="T5" fmla="*/ 2147483647 h 382"/>
                    <a:gd name="T6" fmla="*/ 2147483647 w 33"/>
                    <a:gd name="T7" fmla="*/ 2147483647 h 382"/>
                    <a:gd name="T8" fmla="*/ 2147483647 w 33"/>
                    <a:gd name="T9" fmla="*/ 2147483647 h 382"/>
                    <a:gd name="T10" fmla="*/ 2147483647 w 33"/>
                    <a:gd name="T11" fmla="*/ 2147483647 h 382"/>
                    <a:gd name="T12" fmla="*/ 2147483647 w 33"/>
                    <a:gd name="T13" fmla="*/ 2147483647 h 382"/>
                    <a:gd name="T14" fmla="*/ 2147483647 w 33"/>
                    <a:gd name="T15" fmla="*/ 2147483647 h 382"/>
                    <a:gd name="T16" fmla="*/ 2147483647 w 33"/>
                    <a:gd name="T17" fmla="*/ 2147483647 h 382"/>
                    <a:gd name="T18" fmla="*/ 2147483647 w 33"/>
                    <a:gd name="T19" fmla="*/ 2147483647 h 382"/>
                    <a:gd name="T20" fmla="*/ 2147483647 w 33"/>
                    <a:gd name="T21" fmla="*/ 2147483647 h 382"/>
                    <a:gd name="T22" fmla="*/ 2147483647 w 33"/>
                    <a:gd name="T23" fmla="*/ 0 h 382"/>
                    <a:gd name="T24" fmla="*/ 2147483647 w 33"/>
                    <a:gd name="T25" fmla="*/ 0 h 382"/>
                    <a:gd name="T26" fmla="*/ 2147483647 w 33"/>
                    <a:gd name="T27" fmla="*/ 0 h 382"/>
                    <a:gd name="T28" fmla="*/ 2147483647 w 33"/>
                    <a:gd name="T29" fmla="*/ 2147483647 h 382"/>
                    <a:gd name="T30" fmla="*/ 2147483647 w 33"/>
                    <a:gd name="T31" fmla="*/ 2147483647 h 382"/>
                    <a:gd name="T32" fmla="*/ 0 w 33"/>
                    <a:gd name="T33" fmla="*/ 2147483647 h 382"/>
                    <a:gd name="T34" fmla="*/ 0 w 33"/>
                    <a:gd name="T35" fmla="*/ 2147483647 h 382"/>
                    <a:gd name="T36" fmla="*/ 0 w 33"/>
                    <a:gd name="T37" fmla="*/ 2147483647 h 382"/>
                    <a:gd name="T38" fmla="*/ 0 w 33"/>
                    <a:gd name="T39" fmla="*/ 2147483647 h 382"/>
                    <a:gd name="T40" fmla="*/ 0 w 33"/>
                    <a:gd name="T41" fmla="*/ 2147483647 h 382"/>
                    <a:gd name="T42" fmla="*/ 2147483647 w 33"/>
                    <a:gd name="T43" fmla="*/ 2147483647 h 382"/>
                    <a:gd name="T44" fmla="*/ 2147483647 w 33"/>
                    <a:gd name="T45" fmla="*/ 2147483647 h 382"/>
                    <a:gd name="T46" fmla="*/ 2147483647 w 33"/>
                    <a:gd name="T47" fmla="*/ 2147483647 h 382"/>
                    <a:gd name="T48" fmla="*/ 2147483647 w 33"/>
                    <a:gd name="T49" fmla="*/ 2147483647 h 38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3"/>
                    <a:gd name="T76" fmla="*/ 0 h 382"/>
                    <a:gd name="T77" fmla="*/ 33 w 33"/>
                    <a:gd name="T78" fmla="*/ 382 h 38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3" h="382">
                      <a:moveTo>
                        <a:pt x="16" y="382"/>
                      </a:moveTo>
                      <a:lnTo>
                        <a:pt x="16" y="382"/>
                      </a:lnTo>
                      <a:lnTo>
                        <a:pt x="21" y="378"/>
                      </a:lnTo>
                      <a:lnTo>
                        <a:pt x="25" y="374"/>
                      </a:lnTo>
                      <a:lnTo>
                        <a:pt x="29" y="370"/>
                      </a:lnTo>
                      <a:lnTo>
                        <a:pt x="33" y="366"/>
                      </a:lnTo>
                      <a:lnTo>
                        <a:pt x="33" y="16"/>
                      </a:lnTo>
                      <a:lnTo>
                        <a:pt x="29" y="12"/>
                      </a:lnTo>
                      <a:lnTo>
                        <a:pt x="25" y="8"/>
                      </a:lnTo>
                      <a:lnTo>
                        <a:pt x="21" y="4"/>
                      </a:lnTo>
                      <a:lnTo>
                        <a:pt x="16" y="0"/>
                      </a:lnTo>
                      <a:lnTo>
                        <a:pt x="8" y="4"/>
                      </a:lnTo>
                      <a:lnTo>
                        <a:pt x="4" y="8"/>
                      </a:lnTo>
                      <a:lnTo>
                        <a:pt x="0" y="12"/>
                      </a:lnTo>
                      <a:lnTo>
                        <a:pt x="0" y="16"/>
                      </a:lnTo>
                      <a:lnTo>
                        <a:pt x="0" y="366"/>
                      </a:lnTo>
                      <a:lnTo>
                        <a:pt x="0" y="370"/>
                      </a:lnTo>
                      <a:lnTo>
                        <a:pt x="4" y="374"/>
                      </a:lnTo>
                      <a:lnTo>
                        <a:pt x="8" y="378"/>
                      </a:lnTo>
                      <a:lnTo>
                        <a:pt x="16" y="382"/>
                      </a:lnTo>
                    </a:path>
                  </a:pathLst>
                </a:custGeom>
                <a:noFill/>
                <a:ln w="0">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56447" name="Line 193"/>
                <p:cNvSpPr>
                  <a:spLocks noChangeShapeType="1"/>
                </p:cNvSpPr>
                <p:nvPr/>
              </p:nvSpPr>
              <p:spPr bwMode="auto">
                <a:xfrm>
                  <a:off x="1076325" y="2708275"/>
                  <a:ext cx="52388" cy="1588"/>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6448" name="Line 194"/>
                <p:cNvSpPr>
                  <a:spLocks noChangeShapeType="1"/>
                </p:cNvSpPr>
                <p:nvPr/>
              </p:nvSpPr>
              <p:spPr bwMode="auto">
                <a:xfrm flipV="1">
                  <a:off x="1076325" y="2944813"/>
                  <a:ext cx="52388" cy="635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6449" name="Line 195"/>
                <p:cNvSpPr>
                  <a:spLocks noChangeShapeType="1"/>
                </p:cNvSpPr>
                <p:nvPr/>
              </p:nvSpPr>
              <p:spPr bwMode="auto">
                <a:xfrm flipV="1">
                  <a:off x="1154113" y="3114675"/>
                  <a:ext cx="212725" cy="61913"/>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6450" name="Freeform 196"/>
                <p:cNvSpPr>
                  <a:spLocks/>
                </p:cNvSpPr>
                <p:nvPr/>
              </p:nvSpPr>
              <p:spPr bwMode="auto">
                <a:xfrm>
                  <a:off x="1147763" y="3133725"/>
                  <a:ext cx="206375" cy="93663"/>
                </a:xfrm>
                <a:custGeom>
                  <a:avLst/>
                  <a:gdLst>
                    <a:gd name="T0" fmla="*/ 0 w 130"/>
                    <a:gd name="T1" fmla="*/ 2147483647 h 59"/>
                    <a:gd name="T2" fmla="*/ 0 w 130"/>
                    <a:gd name="T3" fmla="*/ 2147483647 h 59"/>
                    <a:gd name="T4" fmla="*/ 2147483647 w 130"/>
                    <a:gd name="T5" fmla="*/ 2147483647 h 59"/>
                    <a:gd name="T6" fmla="*/ 2147483647 w 130"/>
                    <a:gd name="T7" fmla="*/ 0 h 59"/>
                    <a:gd name="T8" fmla="*/ 0 w 130"/>
                    <a:gd name="T9" fmla="*/ 2147483647 h 59"/>
                    <a:gd name="T10" fmla="*/ 0 w 130"/>
                    <a:gd name="T11" fmla="*/ 2147483647 h 59"/>
                    <a:gd name="T12" fmla="*/ 0 60000 65536"/>
                    <a:gd name="T13" fmla="*/ 0 60000 65536"/>
                    <a:gd name="T14" fmla="*/ 0 60000 65536"/>
                    <a:gd name="T15" fmla="*/ 0 60000 65536"/>
                    <a:gd name="T16" fmla="*/ 0 60000 65536"/>
                    <a:gd name="T17" fmla="*/ 0 60000 65536"/>
                    <a:gd name="T18" fmla="*/ 0 w 130"/>
                    <a:gd name="T19" fmla="*/ 0 h 59"/>
                    <a:gd name="T20" fmla="*/ 130 w 130"/>
                    <a:gd name="T21" fmla="*/ 59 h 59"/>
                  </a:gdLst>
                  <a:ahLst/>
                  <a:cxnLst>
                    <a:cxn ang="T12">
                      <a:pos x="T0" y="T1"/>
                    </a:cxn>
                    <a:cxn ang="T13">
                      <a:pos x="T2" y="T3"/>
                    </a:cxn>
                    <a:cxn ang="T14">
                      <a:pos x="T4" y="T5"/>
                    </a:cxn>
                    <a:cxn ang="T15">
                      <a:pos x="T6" y="T7"/>
                    </a:cxn>
                    <a:cxn ang="T16">
                      <a:pos x="T8" y="T9"/>
                    </a:cxn>
                    <a:cxn ang="T17">
                      <a:pos x="T10" y="T11"/>
                    </a:cxn>
                  </a:cxnLst>
                  <a:rect l="T18" t="T19" r="T20" b="T21"/>
                  <a:pathLst>
                    <a:path w="130" h="59">
                      <a:moveTo>
                        <a:pt x="0" y="43"/>
                      </a:moveTo>
                      <a:lnTo>
                        <a:pt x="0" y="59"/>
                      </a:lnTo>
                      <a:lnTo>
                        <a:pt x="130" y="7"/>
                      </a:lnTo>
                      <a:lnTo>
                        <a:pt x="130" y="0"/>
                      </a:lnTo>
                      <a:lnTo>
                        <a:pt x="0" y="43"/>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451" name="Freeform 197"/>
                <p:cNvSpPr>
                  <a:spLocks/>
                </p:cNvSpPr>
                <p:nvPr/>
              </p:nvSpPr>
              <p:spPr bwMode="auto">
                <a:xfrm>
                  <a:off x="1141413" y="3201988"/>
                  <a:ext cx="19050" cy="30163"/>
                </a:xfrm>
                <a:custGeom>
                  <a:avLst/>
                  <a:gdLst>
                    <a:gd name="T0" fmla="*/ 2147483647 w 12"/>
                    <a:gd name="T1" fmla="*/ 2147483647 h 19"/>
                    <a:gd name="T2" fmla="*/ 2147483647 w 12"/>
                    <a:gd name="T3" fmla="*/ 2147483647 h 19"/>
                    <a:gd name="T4" fmla="*/ 2147483647 w 12"/>
                    <a:gd name="T5" fmla="*/ 0 h 19"/>
                    <a:gd name="T6" fmla="*/ 0 w 12"/>
                    <a:gd name="T7" fmla="*/ 0 h 19"/>
                    <a:gd name="T8" fmla="*/ 0 w 12"/>
                    <a:gd name="T9" fmla="*/ 2147483647 h 19"/>
                    <a:gd name="T10" fmla="*/ 2147483647 w 12"/>
                    <a:gd name="T11" fmla="*/ 2147483647 h 19"/>
                    <a:gd name="T12" fmla="*/ 0 w 12"/>
                    <a:gd name="T13" fmla="*/ 2147483647 h 19"/>
                    <a:gd name="T14" fmla="*/ 2147483647 w 12"/>
                    <a:gd name="T15" fmla="*/ 2147483647 h 19"/>
                    <a:gd name="T16" fmla="*/ 2147483647 w 12"/>
                    <a:gd name="T17" fmla="*/ 2147483647 h 19"/>
                    <a:gd name="T18" fmla="*/ 2147483647 w 12"/>
                    <a:gd name="T19" fmla="*/ 2147483647 h 19"/>
                    <a:gd name="T20" fmla="*/ 2147483647 w 12"/>
                    <a:gd name="T21" fmla="*/ 2147483647 h 19"/>
                    <a:gd name="T22" fmla="*/ 2147483647 w 12"/>
                    <a:gd name="T23" fmla="*/ 2147483647 h 1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19"/>
                    <a:gd name="T38" fmla="*/ 12 w 12"/>
                    <a:gd name="T39" fmla="*/ 19 h 1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19">
                      <a:moveTo>
                        <a:pt x="4" y="8"/>
                      </a:moveTo>
                      <a:lnTo>
                        <a:pt x="12" y="16"/>
                      </a:lnTo>
                      <a:lnTo>
                        <a:pt x="12" y="0"/>
                      </a:lnTo>
                      <a:lnTo>
                        <a:pt x="0" y="0"/>
                      </a:lnTo>
                      <a:lnTo>
                        <a:pt x="0" y="16"/>
                      </a:lnTo>
                      <a:lnTo>
                        <a:pt x="8" y="19"/>
                      </a:lnTo>
                      <a:lnTo>
                        <a:pt x="0" y="16"/>
                      </a:lnTo>
                      <a:lnTo>
                        <a:pt x="4" y="16"/>
                      </a:lnTo>
                      <a:lnTo>
                        <a:pt x="4" y="19"/>
                      </a:lnTo>
                      <a:lnTo>
                        <a:pt x="8" y="16"/>
                      </a:lnTo>
                      <a:lnTo>
                        <a:pt x="12" y="16"/>
                      </a:lnTo>
                      <a:lnTo>
                        <a:pt x="4" y="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452" name="Freeform 198"/>
                <p:cNvSpPr>
                  <a:spLocks/>
                </p:cNvSpPr>
                <p:nvPr/>
              </p:nvSpPr>
              <p:spPr bwMode="auto">
                <a:xfrm>
                  <a:off x="1147763" y="3138488"/>
                  <a:ext cx="212725" cy="93663"/>
                </a:xfrm>
                <a:custGeom>
                  <a:avLst/>
                  <a:gdLst>
                    <a:gd name="T0" fmla="*/ 2147483647 w 134"/>
                    <a:gd name="T1" fmla="*/ 2147483647 h 59"/>
                    <a:gd name="T2" fmla="*/ 2147483647 w 134"/>
                    <a:gd name="T3" fmla="*/ 0 h 59"/>
                    <a:gd name="T4" fmla="*/ 0 w 134"/>
                    <a:gd name="T5" fmla="*/ 2147483647 h 59"/>
                    <a:gd name="T6" fmla="*/ 2147483647 w 134"/>
                    <a:gd name="T7" fmla="*/ 2147483647 h 59"/>
                    <a:gd name="T8" fmla="*/ 2147483647 w 134"/>
                    <a:gd name="T9" fmla="*/ 2147483647 h 59"/>
                    <a:gd name="T10" fmla="*/ 2147483647 w 134"/>
                    <a:gd name="T11" fmla="*/ 2147483647 h 59"/>
                    <a:gd name="T12" fmla="*/ 2147483647 w 134"/>
                    <a:gd name="T13" fmla="*/ 2147483647 h 59"/>
                    <a:gd name="T14" fmla="*/ 2147483647 w 134"/>
                    <a:gd name="T15" fmla="*/ 2147483647 h 59"/>
                    <a:gd name="T16" fmla="*/ 2147483647 w 134"/>
                    <a:gd name="T17" fmla="*/ 0 h 59"/>
                    <a:gd name="T18" fmla="*/ 2147483647 w 134"/>
                    <a:gd name="T19" fmla="*/ 0 h 59"/>
                    <a:gd name="T20" fmla="*/ 2147483647 w 134"/>
                    <a:gd name="T21" fmla="*/ 0 h 59"/>
                    <a:gd name="T22" fmla="*/ 2147483647 w 134"/>
                    <a:gd name="T23" fmla="*/ 2147483647 h 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34"/>
                    <a:gd name="T37" fmla="*/ 0 h 59"/>
                    <a:gd name="T38" fmla="*/ 134 w 134"/>
                    <a:gd name="T39" fmla="*/ 59 h 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34" h="59">
                      <a:moveTo>
                        <a:pt x="126" y="4"/>
                      </a:moveTo>
                      <a:lnTo>
                        <a:pt x="130" y="0"/>
                      </a:lnTo>
                      <a:lnTo>
                        <a:pt x="0" y="48"/>
                      </a:lnTo>
                      <a:lnTo>
                        <a:pt x="4" y="59"/>
                      </a:lnTo>
                      <a:lnTo>
                        <a:pt x="134" y="8"/>
                      </a:lnTo>
                      <a:lnTo>
                        <a:pt x="134" y="4"/>
                      </a:lnTo>
                      <a:lnTo>
                        <a:pt x="134" y="8"/>
                      </a:lnTo>
                      <a:lnTo>
                        <a:pt x="134" y="4"/>
                      </a:lnTo>
                      <a:lnTo>
                        <a:pt x="134" y="0"/>
                      </a:lnTo>
                      <a:lnTo>
                        <a:pt x="130" y="0"/>
                      </a:lnTo>
                      <a:lnTo>
                        <a:pt x="126" y="4"/>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453" name="Freeform 199"/>
                <p:cNvSpPr>
                  <a:spLocks/>
                </p:cNvSpPr>
                <p:nvPr/>
              </p:nvSpPr>
              <p:spPr bwMode="auto">
                <a:xfrm>
                  <a:off x="1347788" y="3127375"/>
                  <a:ext cx="12700" cy="17463"/>
                </a:xfrm>
                <a:custGeom>
                  <a:avLst/>
                  <a:gdLst>
                    <a:gd name="T0" fmla="*/ 2147483647 w 8"/>
                    <a:gd name="T1" fmla="*/ 2147483647 h 11"/>
                    <a:gd name="T2" fmla="*/ 0 w 8"/>
                    <a:gd name="T3" fmla="*/ 2147483647 h 11"/>
                    <a:gd name="T4" fmla="*/ 0 w 8"/>
                    <a:gd name="T5" fmla="*/ 2147483647 h 11"/>
                    <a:gd name="T6" fmla="*/ 2147483647 w 8"/>
                    <a:gd name="T7" fmla="*/ 2147483647 h 11"/>
                    <a:gd name="T8" fmla="*/ 2147483647 w 8"/>
                    <a:gd name="T9" fmla="*/ 2147483647 h 11"/>
                    <a:gd name="T10" fmla="*/ 2147483647 w 8"/>
                    <a:gd name="T11" fmla="*/ 0 h 11"/>
                    <a:gd name="T12" fmla="*/ 2147483647 w 8"/>
                    <a:gd name="T13" fmla="*/ 2147483647 h 11"/>
                    <a:gd name="T14" fmla="*/ 2147483647 w 8"/>
                    <a:gd name="T15" fmla="*/ 2147483647 h 11"/>
                    <a:gd name="T16" fmla="*/ 2147483647 w 8"/>
                    <a:gd name="T17" fmla="*/ 0 h 11"/>
                    <a:gd name="T18" fmla="*/ 0 w 8"/>
                    <a:gd name="T19" fmla="*/ 2147483647 h 11"/>
                    <a:gd name="T20" fmla="*/ 0 w 8"/>
                    <a:gd name="T21" fmla="*/ 2147483647 h 11"/>
                    <a:gd name="T22" fmla="*/ 2147483647 w 8"/>
                    <a:gd name="T23" fmla="*/ 2147483647 h 1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11"/>
                    <a:gd name="T38" fmla="*/ 8 w 8"/>
                    <a:gd name="T39" fmla="*/ 11 h 1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11">
                      <a:moveTo>
                        <a:pt x="8" y="11"/>
                      </a:moveTo>
                      <a:lnTo>
                        <a:pt x="0" y="4"/>
                      </a:lnTo>
                      <a:lnTo>
                        <a:pt x="0" y="11"/>
                      </a:lnTo>
                      <a:lnTo>
                        <a:pt x="8" y="11"/>
                      </a:lnTo>
                      <a:lnTo>
                        <a:pt x="8" y="4"/>
                      </a:lnTo>
                      <a:lnTo>
                        <a:pt x="4" y="0"/>
                      </a:lnTo>
                      <a:lnTo>
                        <a:pt x="8" y="4"/>
                      </a:lnTo>
                      <a:lnTo>
                        <a:pt x="4" y="0"/>
                      </a:lnTo>
                      <a:lnTo>
                        <a:pt x="0" y="4"/>
                      </a:lnTo>
                      <a:lnTo>
                        <a:pt x="8" y="11"/>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454" name="Freeform 200"/>
                <p:cNvSpPr>
                  <a:spLocks/>
                </p:cNvSpPr>
                <p:nvPr/>
              </p:nvSpPr>
              <p:spPr bwMode="auto">
                <a:xfrm>
                  <a:off x="1141413" y="3127375"/>
                  <a:ext cx="219075" cy="80963"/>
                </a:xfrm>
                <a:custGeom>
                  <a:avLst/>
                  <a:gdLst>
                    <a:gd name="T0" fmla="*/ 2147483647 w 138"/>
                    <a:gd name="T1" fmla="*/ 2147483647 h 51"/>
                    <a:gd name="T2" fmla="*/ 2147483647 w 138"/>
                    <a:gd name="T3" fmla="*/ 2147483647 h 51"/>
                    <a:gd name="T4" fmla="*/ 2147483647 w 138"/>
                    <a:gd name="T5" fmla="*/ 2147483647 h 51"/>
                    <a:gd name="T6" fmla="*/ 2147483647 w 138"/>
                    <a:gd name="T7" fmla="*/ 0 h 51"/>
                    <a:gd name="T8" fmla="*/ 2147483647 w 138"/>
                    <a:gd name="T9" fmla="*/ 2147483647 h 51"/>
                    <a:gd name="T10" fmla="*/ 0 w 138"/>
                    <a:gd name="T11" fmla="*/ 2147483647 h 51"/>
                    <a:gd name="T12" fmla="*/ 2147483647 w 138"/>
                    <a:gd name="T13" fmla="*/ 2147483647 h 51"/>
                    <a:gd name="T14" fmla="*/ 0 w 138"/>
                    <a:gd name="T15" fmla="*/ 2147483647 h 51"/>
                    <a:gd name="T16" fmla="*/ 0 w 138"/>
                    <a:gd name="T17" fmla="*/ 2147483647 h 51"/>
                    <a:gd name="T18" fmla="*/ 2147483647 w 138"/>
                    <a:gd name="T19" fmla="*/ 2147483647 h 51"/>
                    <a:gd name="T20" fmla="*/ 2147483647 w 138"/>
                    <a:gd name="T21" fmla="*/ 2147483647 h 51"/>
                    <a:gd name="T22" fmla="*/ 2147483647 w 138"/>
                    <a:gd name="T23" fmla="*/ 2147483647 h 5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38"/>
                    <a:gd name="T37" fmla="*/ 0 h 51"/>
                    <a:gd name="T38" fmla="*/ 138 w 138"/>
                    <a:gd name="T39" fmla="*/ 51 h 5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38" h="51">
                      <a:moveTo>
                        <a:pt x="12" y="47"/>
                      </a:moveTo>
                      <a:lnTo>
                        <a:pt x="8" y="51"/>
                      </a:lnTo>
                      <a:lnTo>
                        <a:pt x="138" y="11"/>
                      </a:lnTo>
                      <a:lnTo>
                        <a:pt x="134" y="0"/>
                      </a:lnTo>
                      <a:lnTo>
                        <a:pt x="4" y="43"/>
                      </a:lnTo>
                      <a:lnTo>
                        <a:pt x="0" y="47"/>
                      </a:lnTo>
                      <a:lnTo>
                        <a:pt x="4" y="43"/>
                      </a:lnTo>
                      <a:lnTo>
                        <a:pt x="0" y="47"/>
                      </a:lnTo>
                      <a:lnTo>
                        <a:pt x="4" y="51"/>
                      </a:lnTo>
                      <a:lnTo>
                        <a:pt x="8" y="51"/>
                      </a:lnTo>
                      <a:lnTo>
                        <a:pt x="12" y="47"/>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455" name="Freeform 201"/>
                <p:cNvSpPr>
                  <a:spLocks/>
                </p:cNvSpPr>
                <p:nvPr/>
              </p:nvSpPr>
              <p:spPr bwMode="auto">
                <a:xfrm>
                  <a:off x="1006475" y="3189288"/>
                  <a:ext cx="50800" cy="38100"/>
                </a:xfrm>
                <a:custGeom>
                  <a:avLst/>
                  <a:gdLst>
                    <a:gd name="T0" fmla="*/ 0 w 32"/>
                    <a:gd name="T1" fmla="*/ 2147483647 h 24"/>
                    <a:gd name="T2" fmla="*/ 2147483647 w 32"/>
                    <a:gd name="T3" fmla="*/ 2147483647 h 24"/>
                    <a:gd name="T4" fmla="*/ 2147483647 w 32"/>
                    <a:gd name="T5" fmla="*/ 2147483647 h 24"/>
                    <a:gd name="T6" fmla="*/ 2147483647 w 32"/>
                    <a:gd name="T7" fmla="*/ 2147483647 h 24"/>
                    <a:gd name="T8" fmla="*/ 2147483647 w 32"/>
                    <a:gd name="T9" fmla="*/ 2147483647 h 24"/>
                    <a:gd name="T10" fmla="*/ 2147483647 w 32"/>
                    <a:gd name="T11" fmla="*/ 2147483647 h 24"/>
                    <a:gd name="T12" fmla="*/ 2147483647 w 32"/>
                    <a:gd name="T13" fmla="*/ 2147483647 h 24"/>
                    <a:gd name="T14" fmla="*/ 2147483647 w 32"/>
                    <a:gd name="T15" fmla="*/ 2147483647 h 24"/>
                    <a:gd name="T16" fmla="*/ 2147483647 w 32"/>
                    <a:gd name="T17" fmla="*/ 2147483647 h 24"/>
                    <a:gd name="T18" fmla="*/ 2147483647 w 32"/>
                    <a:gd name="T19" fmla="*/ 2147483647 h 24"/>
                    <a:gd name="T20" fmla="*/ 2147483647 w 32"/>
                    <a:gd name="T21" fmla="*/ 2147483647 h 24"/>
                    <a:gd name="T22" fmla="*/ 2147483647 w 32"/>
                    <a:gd name="T23" fmla="*/ 2147483647 h 24"/>
                    <a:gd name="T24" fmla="*/ 2147483647 w 32"/>
                    <a:gd name="T25" fmla="*/ 2147483647 h 24"/>
                    <a:gd name="T26" fmla="*/ 2147483647 w 32"/>
                    <a:gd name="T27" fmla="*/ 2147483647 h 24"/>
                    <a:gd name="T28" fmla="*/ 2147483647 w 32"/>
                    <a:gd name="T29" fmla="*/ 2147483647 h 24"/>
                    <a:gd name="T30" fmla="*/ 2147483647 w 32"/>
                    <a:gd name="T31" fmla="*/ 2147483647 h 24"/>
                    <a:gd name="T32" fmla="*/ 2147483647 w 32"/>
                    <a:gd name="T33" fmla="*/ 0 h 24"/>
                    <a:gd name="T34" fmla="*/ 2147483647 w 32"/>
                    <a:gd name="T35" fmla="*/ 0 h 24"/>
                    <a:gd name="T36" fmla="*/ 0 w 32"/>
                    <a:gd name="T37" fmla="*/ 2147483647 h 2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2"/>
                    <a:gd name="T58" fmla="*/ 0 h 24"/>
                    <a:gd name="T59" fmla="*/ 32 w 32"/>
                    <a:gd name="T60" fmla="*/ 24 h 2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2" h="24">
                      <a:moveTo>
                        <a:pt x="0" y="8"/>
                      </a:moveTo>
                      <a:lnTo>
                        <a:pt x="4" y="8"/>
                      </a:lnTo>
                      <a:lnTo>
                        <a:pt x="4" y="12"/>
                      </a:lnTo>
                      <a:lnTo>
                        <a:pt x="8" y="16"/>
                      </a:lnTo>
                      <a:lnTo>
                        <a:pt x="12" y="16"/>
                      </a:lnTo>
                      <a:lnTo>
                        <a:pt x="20" y="20"/>
                      </a:lnTo>
                      <a:lnTo>
                        <a:pt x="28" y="24"/>
                      </a:lnTo>
                      <a:lnTo>
                        <a:pt x="32" y="16"/>
                      </a:lnTo>
                      <a:lnTo>
                        <a:pt x="24" y="12"/>
                      </a:lnTo>
                      <a:lnTo>
                        <a:pt x="16" y="8"/>
                      </a:lnTo>
                      <a:lnTo>
                        <a:pt x="12" y="8"/>
                      </a:lnTo>
                      <a:lnTo>
                        <a:pt x="12" y="4"/>
                      </a:lnTo>
                      <a:lnTo>
                        <a:pt x="8" y="4"/>
                      </a:lnTo>
                      <a:lnTo>
                        <a:pt x="8" y="0"/>
                      </a:lnTo>
                      <a:lnTo>
                        <a:pt x="4" y="0"/>
                      </a:lnTo>
                      <a:lnTo>
                        <a:pt x="0" y="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456" name="Freeform 202"/>
                <p:cNvSpPr>
                  <a:spLocks/>
                </p:cNvSpPr>
                <p:nvPr/>
              </p:nvSpPr>
              <p:spPr bwMode="auto">
                <a:xfrm>
                  <a:off x="1089025" y="2601913"/>
                  <a:ext cx="26988" cy="25400"/>
                </a:xfrm>
                <a:custGeom>
                  <a:avLst/>
                  <a:gdLst>
                    <a:gd name="T0" fmla="*/ 2147483647 w 17"/>
                    <a:gd name="T1" fmla="*/ 0 h 16"/>
                    <a:gd name="T2" fmla="*/ 2147483647 w 17"/>
                    <a:gd name="T3" fmla="*/ 0 h 16"/>
                    <a:gd name="T4" fmla="*/ 0 w 17"/>
                    <a:gd name="T5" fmla="*/ 0 h 16"/>
                    <a:gd name="T6" fmla="*/ 0 w 17"/>
                    <a:gd name="T7" fmla="*/ 2147483647 h 16"/>
                    <a:gd name="T8" fmla="*/ 0 w 17"/>
                    <a:gd name="T9" fmla="*/ 2147483647 h 16"/>
                    <a:gd name="T10" fmla="*/ 0 w 17"/>
                    <a:gd name="T11" fmla="*/ 2147483647 h 16"/>
                    <a:gd name="T12" fmla="*/ 0 w 17"/>
                    <a:gd name="T13" fmla="*/ 2147483647 h 16"/>
                    <a:gd name="T14" fmla="*/ 2147483647 w 17"/>
                    <a:gd name="T15" fmla="*/ 2147483647 h 16"/>
                    <a:gd name="T16" fmla="*/ 2147483647 w 17"/>
                    <a:gd name="T17" fmla="*/ 2147483647 h 16"/>
                    <a:gd name="T18" fmla="*/ 2147483647 w 17"/>
                    <a:gd name="T19" fmla="*/ 2147483647 h 16"/>
                    <a:gd name="T20" fmla="*/ 2147483647 w 17"/>
                    <a:gd name="T21" fmla="*/ 2147483647 h 16"/>
                    <a:gd name="T22" fmla="*/ 2147483647 w 17"/>
                    <a:gd name="T23" fmla="*/ 2147483647 h 16"/>
                    <a:gd name="T24" fmla="*/ 2147483647 w 17"/>
                    <a:gd name="T25" fmla="*/ 2147483647 h 16"/>
                    <a:gd name="T26" fmla="*/ 2147483647 w 17"/>
                    <a:gd name="T27" fmla="*/ 2147483647 h 16"/>
                    <a:gd name="T28" fmla="*/ 2147483647 w 17"/>
                    <a:gd name="T29" fmla="*/ 0 h 16"/>
                    <a:gd name="T30" fmla="*/ 2147483647 w 17"/>
                    <a:gd name="T31" fmla="*/ 0 h 16"/>
                    <a:gd name="T32" fmla="*/ 2147483647 w 17"/>
                    <a:gd name="T33" fmla="*/ 0 h 16"/>
                    <a:gd name="T34" fmla="*/ 2147483647 w 17"/>
                    <a:gd name="T35" fmla="*/ 0 h 1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7"/>
                    <a:gd name="T55" fmla="*/ 0 h 16"/>
                    <a:gd name="T56" fmla="*/ 17 w 17"/>
                    <a:gd name="T57" fmla="*/ 16 h 1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7" h="16">
                      <a:moveTo>
                        <a:pt x="8" y="0"/>
                      </a:moveTo>
                      <a:lnTo>
                        <a:pt x="4" y="0"/>
                      </a:lnTo>
                      <a:lnTo>
                        <a:pt x="0" y="0"/>
                      </a:lnTo>
                      <a:lnTo>
                        <a:pt x="0" y="4"/>
                      </a:lnTo>
                      <a:lnTo>
                        <a:pt x="0" y="8"/>
                      </a:lnTo>
                      <a:lnTo>
                        <a:pt x="0" y="12"/>
                      </a:lnTo>
                      <a:lnTo>
                        <a:pt x="4" y="16"/>
                      </a:lnTo>
                      <a:lnTo>
                        <a:pt x="8" y="16"/>
                      </a:lnTo>
                      <a:lnTo>
                        <a:pt x="13" y="16"/>
                      </a:lnTo>
                      <a:lnTo>
                        <a:pt x="13" y="12"/>
                      </a:lnTo>
                      <a:lnTo>
                        <a:pt x="17" y="12"/>
                      </a:lnTo>
                      <a:lnTo>
                        <a:pt x="17" y="8"/>
                      </a:lnTo>
                      <a:lnTo>
                        <a:pt x="17" y="4"/>
                      </a:lnTo>
                      <a:lnTo>
                        <a:pt x="13" y="0"/>
                      </a:lnTo>
                      <a:lnTo>
                        <a:pt x="8" y="0"/>
                      </a:lnTo>
                      <a:close/>
                    </a:path>
                  </a:pathLst>
                </a:custGeom>
                <a:solidFill>
                  <a:srgbClr val="4C4C4C"/>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6457" name="Freeform 203"/>
                <p:cNvSpPr>
                  <a:spLocks/>
                </p:cNvSpPr>
                <p:nvPr/>
              </p:nvSpPr>
              <p:spPr bwMode="auto">
                <a:xfrm>
                  <a:off x="1089025" y="2601913"/>
                  <a:ext cx="26988" cy="25400"/>
                </a:xfrm>
                <a:custGeom>
                  <a:avLst/>
                  <a:gdLst>
                    <a:gd name="T0" fmla="*/ 2147483647 w 17"/>
                    <a:gd name="T1" fmla="*/ 0 h 16"/>
                    <a:gd name="T2" fmla="*/ 2147483647 w 17"/>
                    <a:gd name="T3" fmla="*/ 0 h 16"/>
                    <a:gd name="T4" fmla="*/ 2147483647 w 17"/>
                    <a:gd name="T5" fmla="*/ 0 h 16"/>
                    <a:gd name="T6" fmla="*/ 0 w 17"/>
                    <a:gd name="T7" fmla="*/ 0 h 16"/>
                    <a:gd name="T8" fmla="*/ 0 w 17"/>
                    <a:gd name="T9" fmla="*/ 2147483647 h 16"/>
                    <a:gd name="T10" fmla="*/ 0 w 17"/>
                    <a:gd name="T11" fmla="*/ 2147483647 h 16"/>
                    <a:gd name="T12" fmla="*/ 0 w 17"/>
                    <a:gd name="T13" fmla="*/ 2147483647 h 16"/>
                    <a:gd name="T14" fmla="*/ 0 w 17"/>
                    <a:gd name="T15" fmla="*/ 2147483647 h 16"/>
                    <a:gd name="T16" fmla="*/ 0 w 17"/>
                    <a:gd name="T17" fmla="*/ 2147483647 h 16"/>
                    <a:gd name="T18" fmla="*/ 2147483647 w 17"/>
                    <a:gd name="T19" fmla="*/ 2147483647 h 16"/>
                    <a:gd name="T20" fmla="*/ 2147483647 w 17"/>
                    <a:gd name="T21" fmla="*/ 2147483647 h 16"/>
                    <a:gd name="T22" fmla="*/ 2147483647 w 17"/>
                    <a:gd name="T23" fmla="*/ 2147483647 h 16"/>
                    <a:gd name="T24" fmla="*/ 2147483647 w 17"/>
                    <a:gd name="T25" fmla="*/ 2147483647 h 16"/>
                    <a:gd name="T26" fmla="*/ 2147483647 w 17"/>
                    <a:gd name="T27" fmla="*/ 2147483647 h 16"/>
                    <a:gd name="T28" fmla="*/ 2147483647 w 17"/>
                    <a:gd name="T29" fmla="*/ 2147483647 h 16"/>
                    <a:gd name="T30" fmla="*/ 2147483647 w 17"/>
                    <a:gd name="T31" fmla="*/ 2147483647 h 16"/>
                    <a:gd name="T32" fmla="*/ 2147483647 w 17"/>
                    <a:gd name="T33" fmla="*/ 2147483647 h 16"/>
                    <a:gd name="T34" fmla="*/ 2147483647 w 17"/>
                    <a:gd name="T35" fmla="*/ 2147483647 h 16"/>
                    <a:gd name="T36" fmla="*/ 2147483647 w 17"/>
                    <a:gd name="T37" fmla="*/ 0 h 16"/>
                    <a:gd name="T38" fmla="*/ 2147483647 w 17"/>
                    <a:gd name="T39" fmla="*/ 0 h 16"/>
                    <a:gd name="T40" fmla="*/ 2147483647 w 17"/>
                    <a:gd name="T41" fmla="*/ 0 h 1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7"/>
                    <a:gd name="T64" fmla="*/ 0 h 16"/>
                    <a:gd name="T65" fmla="*/ 17 w 17"/>
                    <a:gd name="T66" fmla="*/ 16 h 1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7" h="16">
                      <a:moveTo>
                        <a:pt x="8" y="0"/>
                      </a:moveTo>
                      <a:lnTo>
                        <a:pt x="8" y="0"/>
                      </a:lnTo>
                      <a:lnTo>
                        <a:pt x="4" y="0"/>
                      </a:lnTo>
                      <a:lnTo>
                        <a:pt x="0" y="0"/>
                      </a:lnTo>
                      <a:lnTo>
                        <a:pt x="0" y="4"/>
                      </a:lnTo>
                      <a:lnTo>
                        <a:pt x="0" y="8"/>
                      </a:lnTo>
                      <a:lnTo>
                        <a:pt x="0" y="12"/>
                      </a:lnTo>
                      <a:lnTo>
                        <a:pt x="4" y="16"/>
                      </a:lnTo>
                      <a:lnTo>
                        <a:pt x="8" y="16"/>
                      </a:lnTo>
                      <a:lnTo>
                        <a:pt x="13" y="16"/>
                      </a:lnTo>
                      <a:lnTo>
                        <a:pt x="13" y="12"/>
                      </a:lnTo>
                      <a:lnTo>
                        <a:pt x="17" y="12"/>
                      </a:lnTo>
                      <a:lnTo>
                        <a:pt x="17" y="8"/>
                      </a:lnTo>
                      <a:lnTo>
                        <a:pt x="17" y="4"/>
                      </a:lnTo>
                      <a:lnTo>
                        <a:pt x="13" y="0"/>
                      </a:lnTo>
                      <a:lnTo>
                        <a:pt x="8" y="0"/>
                      </a:lnTo>
                    </a:path>
                  </a:pathLst>
                </a:custGeom>
                <a:noFill/>
                <a:ln w="0">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sp>
            <p:nvSpPr>
              <p:cNvPr id="56347" name="TextBox 1924"/>
              <p:cNvSpPr txBox="1">
                <a:spLocks noChangeArrowheads="1"/>
              </p:cNvSpPr>
              <p:nvPr/>
            </p:nvSpPr>
            <p:spPr bwMode="auto">
              <a:xfrm>
                <a:off x="238124" y="3075801"/>
                <a:ext cx="1038225"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r>
                  <a:rPr lang="en-US" sz="1200"/>
                  <a:t>Tor Node 5</a:t>
                </a:r>
              </a:p>
            </p:txBody>
          </p:sp>
        </p:grpSp>
        <p:cxnSp>
          <p:nvCxnSpPr>
            <p:cNvPr id="20" name="Curved Connector 19"/>
            <p:cNvCxnSpPr/>
            <p:nvPr/>
          </p:nvCxnSpPr>
          <p:spPr>
            <a:xfrm>
              <a:off x="2134268" y="3886639"/>
              <a:ext cx="532823" cy="1206"/>
            </a:xfrm>
            <a:prstGeom prst="curvedConnector3">
              <a:avLst>
                <a:gd name="adj1" fmla="val 50000"/>
              </a:avLst>
            </a:prstGeom>
            <a:ln w="254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21" name="Curved Connector 20"/>
            <p:cNvCxnSpPr/>
            <p:nvPr/>
          </p:nvCxnSpPr>
          <p:spPr>
            <a:xfrm flipV="1">
              <a:off x="4191122" y="3886639"/>
              <a:ext cx="1371236" cy="685497"/>
            </a:xfrm>
            <a:prstGeom prst="curvedConnector3">
              <a:avLst>
                <a:gd name="adj1" fmla="val 50000"/>
              </a:avLst>
            </a:prstGeom>
            <a:ln w="254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22" name="Curved Connector 2042"/>
            <p:cNvCxnSpPr/>
            <p:nvPr/>
          </p:nvCxnSpPr>
          <p:spPr>
            <a:xfrm flipV="1">
              <a:off x="3505504" y="2895807"/>
              <a:ext cx="746997" cy="685497"/>
            </a:xfrm>
            <a:prstGeom prst="curvedConnector2">
              <a:avLst/>
            </a:prstGeom>
            <a:ln w="254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23" name="Curved Connector 22"/>
            <p:cNvCxnSpPr/>
            <p:nvPr/>
          </p:nvCxnSpPr>
          <p:spPr>
            <a:xfrm rot="5400000">
              <a:off x="3505625" y="3352764"/>
              <a:ext cx="1370993" cy="457079"/>
            </a:xfrm>
            <a:prstGeom prst="curvedConnector3">
              <a:avLst>
                <a:gd name="adj1" fmla="val 50000"/>
              </a:avLst>
            </a:prstGeom>
            <a:ln w="254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24" name="Curved Connector 23"/>
            <p:cNvCxnSpPr/>
            <p:nvPr/>
          </p:nvCxnSpPr>
          <p:spPr>
            <a:xfrm>
              <a:off x="6400770" y="3886639"/>
              <a:ext cx="534128" cy="1206"/>
            </a:xfrm>
            <a:prstGeom prst="curvedConnector3">
              <a:avLst>
                <a:gd name="adj1" fmla="val 50000"/>
              </a:avLst>
            </a:prstGeom>
            <a:ln w="25400">
              <a:solidFill>
                <a:schemeClr val="tx1"/>
              </a:solidFill>
              <a:prstDash val="sysDot"/>
              <a:headEnd type="arrow"/>
              <a:tailEnd type="arrow"/>
            </a:ln>
          </p:spPr>
          <p:style>
            <a:lnRef idx="1">
              <a:schemeClr val="accent1"/>
            </a:lnRef>
            <a:fillRef idx="0">
              <a:schemeClr val="accent1"/>
            </a:fillRef>
            <a:effectRef idx="0">
              <a:schemeClr val="accent1"/>
            </a:effectRef>
            <a:fontRef idx="minor">
              <a:schemeClr val="tx1"/>
            </a:fontRef>
          </p:style>
        </p:cxnSp>
        <p:cxnSp>
          <p:nvCxnSpPr>
            <p:cNvPr id="25" name="Curved Connector 24"/>
            <p:cNvCxnSpPr/>
            <p:nvPr/>
          </p:nvCxnSpPr>
          <p:spPr>
            <a:xfrm rot="16200000" flipV="1">
              <a:off x="1623486" y="3352604"/>
              <a:ext cx="457400" cy="0"/>
            </a:xfrm>
            <a:prstGeom prst="curvedConnector3">
              <a:avLst>
                <a:gd name="adj1" fmla="val 50000"/>
              </a:avLst>
            </a:prstGeom>
            <a:ln w="254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56343" name="TextBox 393"/>
            <p:cNvSpPr txBox="1">
              <a:spLocks noChangeArrowheads="1"/>
            </p:cNvSpPr>
            <p:nvPr/>
          </p:nvSpPr>
          <p:spPr bwMode="auto">
            <a:xfrm>
              <a:off x="1907630" y="3105810"/>
              <a:ext cx="838200"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sz="1200" b="1">
                  <a:latin typeface="Times New Roman" pitchFamily="18" charset="0"/>
                  <a:cs typeface="Times New Roman" pitchFamily="18" charset="0"/>
                </a:rPr>
                <a:t>1. List of Tor nodes</a:t>
              </a:r>
            </a:p>
          </p:txBody>
        </p:sp>
        <p:sp>
          <p:nvSpPr>
            <p:cNvPr id="56344" name="TextBox 393"/>
            <p:cNvSpPr txBox="1">
              <a:spLocks noChangeArrowheads="1"/>
            </p:cNvSpPr>
            <p:nvPr/>
          </p:nvSpPr>
          <p:spPr bwMode="auto">
            <a:xfrm>
              <a:off x="6553200" y="3124200"/>
              <a:ext cx="1371600"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sz="1200" b="1">
                  <a:latin typeface="Times New Roman" pitchFamily="18" charset="0"/>
                  <a:cs typeface="Times New Roman" pitchFamily="18" charset="0"/>
                </a:rPr>
                <a:t>3. Unencrypted link at exit node</a:t>
              </a:r>
            </a:p>
          </p:txBody>
        </p:sp>
        <p:sp>
          <p:nvSpPr>
            <p:cNvPr id="56345" name="TextBox 393"/>
            <p:cNvSpPr txBox="1">
              <a:spLocks noChangeArrowheads="1"/>
            </p:cNvSpPr>
            <p:nvPr/>
          </p:nvSpPr>
          <p:spPr bwMode="auto">
            <a:xfrm>
              <a:off x="4114800" y="3653135"/>
              <a:ext cx="1066800"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r>
                <a:rPr lang="en-US" sz="1200" b="1">
                  <a:latin typeface="Times New Roman" pitchFamily="18" charset="0"/>
                  <a:cs typeface="Times New Roman" pitchFamily="18" charset="0"/>
                </a:rPr>
                <a:t>2. Encrypted Path</a:t>
              </a:r>
            </a:p>
          </p:txBody>
        </p:sp>
      </p:grpSp>
      <p:sp>
        <p:nvSpPr>
          <p:cNvPr id="1257" name="Slide Number Placeholder 1"/>
          <p:cNvSpPr txBox="1">
            <a:spLocks/>
          </p:cNvSpPr>
          <p:nvPr/>
        </p:nvSpPr>
        <p:spPr>
          <a:xfrm>
            <a:off x="152400" y="6172200"/>
            <a:ext cx="838200" cy="457200"/>
          </a:xfrm>
          <a:prstGeom prst="rect">
            <a:avLst/>
          </a:prstGeom>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r>
              <a:rPr lang="en-US" dirty="0" smtClean="0">
                <a:solidFill>
                  <a:prstClr val="white"/>
                </a:solidFill>
              </a:rPr>
              <a:t>6-</a:t>
            </a:r>
            <a:fld id="{DF3D5ACE-0B44-480C-935B-5F54025620FB}" type="slidenum">
              <a:rPr lang="en-US" smtClean="0">
                <a:solidFill>
                  <a:prstClr val="white"/>
                </a:solidFill>
              </a:rPr>
              <a:pPr/>
              <a:t>42</a:t>
            </a:fld>
            <a:endParaRPr lang="en-US" dirty="0">
              <a:solidFill>
                <a:prstClr val="white"/>
              </a:solidFil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57200" y="381000"/>
            <a:ext cx="8229600" cy="1143000"/>
          </a:xfrm>
        </p:spPr>
        <p:txBody>
          <a:bodyPr/>
          <a:lstStyle/>
          <a:p>
            <a:pPr eaLnBrk="1" fontAlgn="auto" hangingPunct="1">
              <a:spcAft>
                <a:spcPts val="0"/>
              </a:spcAft>
              <a:defRPr/>
            </a:pPr>
            <a:r>
              <a:rPr lang="en-US" dirty="0" smtClean="0"/>
              <a:t>6.5: Alternate TOR Route</a:t>
            </a:r>
            <a:endParaRPr lang="en-US" dirty="0"/>
          </a:p>
        </p:txBody>
      </p:sp>
      <p:grpSp>
        <p:nvGrpSpPr>
          <p:cNvPr id="58373" name="Group 2053"/>
          <p:cNvGrpSpPr>
            <a:grpSpLocks/>
          </p:cNvGrpSpPr>
          <p:nvPr/>
        </p:nvGrpSpPr>
        <p:grpSpPr bwMode="auto">
          <a:xfrm>
            <a:off x="533400" y="1600200"/>
            <a:ext cx="7848600" cy="4114800"/>
            <a:chOff x="1371600" y="1995489"/>
            <a:chExt cx="6324600" cy="3186111"/>
          </a:xfrm>
        </p:grpSpPr>
        <p:grpSp>
          <p:nvGrpSpPr>
            <p:cNvPr id="58374" name="Group 113"/>
            <p:cNvGrpSpPr>
              <a:grpSpLocks/>
            </p:cNvGrpSpPr>
            <p:nvPr/>
          </p:nvGrpSpPr>
          <p:grpSpPr bwMode="auto">
            <a:xfrm>
              <a:off x="1371600" y="3657603"/>
              <a:ext cx="838200" cy="761997"/>
              <a:chOff x="381000" y="2590803"/>
              <a:chExt cx="838200" cy="761997"/>
            </a:xfrm>
          </p:grpSpPr>
          <p:grpSp>
            <p:nvGrpSpPr>
              <p:cNvPr id="59514" name="Group 114"/>
              <p:cNvGrpSpPr>
                <a:grpSpLocks noChangeAspect="1"/>
              </p:cNvGrpSpPr>
              <p:nvPr/>
            </p:nvGrpSpPr>
            <p:grpSpPr bwMode="auto">
              <a:xfrm>
                <a:off x="381008" y="2590803"/>
                <a:ext cx="735230" cy="503936"/>
                <a:chOff x="193675" y="2495550"/>
                <a:chExt cx="1185863" cy="812801"/>
              </a:xfrm>
            </p:grpSpPr>
            <p:sp>
              <p:nvSpPr>
                <p:cNvPr id="59516" name="Freeform 94"/>
                <p:cNvSpPr>
                  <a:spLocks/>
                </p:cNvSpPr>
                <p:nvPr/>
              </p:nvSpPr>
              <p:spPr bwMode="auto">
                <a:xfrm>
                  <a:off x="684213" y="2995613"/>
                  <a:ext cx="379413" cy="212725"/>
                </a:xfrm>
                <a:custGeom>
                  <a:avLst/>
                  <a:gdLst>
                    <a:gd name="T0" fmla="*/ 0 w 239"/>
                    <a:gd name="T1" fmla="*/ 2147483647 h 134"/>
                    <a:gd name="T2" fmla="*/ 2147483647 w 239"/>
                    <a:gd name="T3" fmla="*/ 2147483647 h 134"/>
                    <a:gd name="T4" fmla="*/ 2147483647 w 239"/>
                    <a:gd name="T5" fmla="*/ 2147483647 h 134"/>
                    <a:gd name="T6" fmla="*/ 2147483647 w 239"/>
                    <a:gd name="T7" fmla="*/ 0 h 134"/>
                    <a:gd name="T8" fmla="*/ 0 w 239"/>
                    <a:gd name="T9" fmla="*/ 2147483647 h 134"/>
                    <a:gd name="T10" fmla="*/ 0 w 239"/>
                    <a:gd name="T11" fmla="*/ 2147483647 h 134"/>
                    <a:gd name="T12" fmla="*/ 0 60000 65536"/>
                    <a:gd name="T13" fmla="*/ 0 60000 65536"/>
                    <a:gd name="T14" fmla="*/ 0 60000 65536"/>
                    <a:gd name="T15" fmla="*/ 0 60000 65536"/>
                    <a:gd name="T16" fmla="*/ 0 60000 65536"/>
                    <a:gd name="T17" fmla="*/ 0 60000 65536"/>
                    <a:gd name="T18" fmla="*/ 0 w 239"/>
                    <a:gd name="T19" fmla="*/ 0 h 134"/>
                    <a:gd name="T20" fmla="*/ 239 w 239"/>
                    <a:gd name="T21" fmla="*/ 134 h 134"/>
                  </a:gdLst>
                  <a:ahLst/>
                  <a:cxnLst>
                    <a:cxn ang="T12">
                      <a:pos x="T0" y="T1"/>
                    </a:cxn>
                    <a:cxn ang="T13">
                      <a:pos x="T2" y="T3"/>
                    </a:cxn>
                    <a:cxn ang="T14">
                      <a:pos x="T4" y="T5"/>
                    </a:cxn>
                    <a:cxn ang="T15">
                      <a:pos x="T6" y="T7"/>
                    </a:cxn>
                    <a:cxn ang="T16">
                      <a:pos x="T8" y="T9"/>
                    </a:cxn>
                    <a:cxn ang="T17">
                      <a:pos x="T10" y="T11"/>
                    </a:cxn>
                  </a:cxnLst>
                  <a:rect l="T18" t="T19" r="T20" b="T21"/>
                  <a:pathLst>
                    <a:path w="239" h="134">
                      <a:moveTo>
                        <a:pt x="0" y="47"/>
                      </a:moveTo>
                      <a:lnTo>
                        <a:pt x="81" y="83"/>
                      </a:lnTo>
                      <a:lnTo>
                        <a:pt x="239" y="134"/>
                      </a:lnTo>
                      <a:lnTo>
                        <a:pt x="239" y="0"/>
                      </a:lnTo>
                      <a:lnTo>
                        <a:pt x="0" y="47"/>
                      </a:lnTo>
                      <a:close/>
                    </a:path>
                  </a:pathLst>
                </a:custGeom>
                <a:solidFill>
                  <a:srgbClr val="191919"/>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9517" name="Freeform 95"/>
                <p:cNvSpPr>
                  <a:spLocks/>
                </p:cNvSpPr>
                <p:nvPr/>
              </p:nvSpPr>
              <p:spPr bwMode="auto">
                <a:xfrm>
                  <a:off x="677863" y="3063875"/>
                  <a:ext cx="141288" cy="69850"/>
                </a:xfrm>
                <a:custGeom>
                  <a:avLst/>
                  <a:gdLst>
                    <a:gd name="T0" fmla="*/ 2147483647 w 89"/>
                    <a:gd name="T1" fmla="*/ 2147483647 h 44"/>
                    <a:gd name="T2" fmla="*/ 2147483647 w 89"/>
                    <a:gd name="T3" fmla="*/ 2147483647 h 44"/>
                    <a:gd name="T4" fmla="*/ 2147483647 w 89"/>
                    <a:gd name="T5" fmla="*/ 0 h 44"/>
                    <a:gd name="T6" fmla="*/ 0 w 89"/>
                    <a:gd name="T7" fmla="*/ 2147483647 h 44"/>
                    <a:gd name="T8" fmla="*/ 2147483647 w 89"/>
                    <a:gd name="T9" fmla="*/ 2147483647 h 44"/>
                    <a:gd name="T10" fmla="*/ 2147483647 w 89"/>
                    <a:gd name="T11" fmla="*/ 2147483647 h 44"/>
                    <a:gd name="T12" fmla="*/ 2147483647 w 89"/>
                    <a:gd name="T13" fmla="*/ 2147483647 h 44"/>
                    <a:gd name="T14" fmla="*/ 2147483647 w 89"/>
                    <a:gd name="T15" fmla="*/ 2147483647 h 44"/>
                    <a:gd name="T16" fmla="*/ 2147483647 w 89"/>
                    <a:gd name="T17" fmla="*/ 2147483647 h 44"/>
                    <a:gd name="T18" fmla="*/ 2147483647 w 89"/>
                    <a:gd name="T19" fmla="*/ 2147483647 h 44"/>
                    <a:gd name="T20" fmla="*/ 2147483647 w 89"/>
                    <a:gd name="T21" fmla="*/ 2147483647 h 44"/>
                    <a:gd name="T22" fmla="*/ 2147483647 w 89"/>
                    <a:gd name="T23" fmla="*/ 2147483647 h 4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9"/>
                    <a:gd name="T37" fmla="*/ 0 h 44"/>
                    <a:gd name="T38" fmla="*/ 89 w 89"/>
                    <a:gd name="T39" fmla="*/ 44 h 4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9" h="44">
                      <a:moveTo>
                        <a:pt x="89" y="32"/>
                      </a:moveTo>
                      <a:lnTo>
                        <a:pt x="89" y="36"/>
                      </a:lnTo>
                      <a:lnTo>
                        <a:pt x="4" y="0"/>
                      </a:lnTo>
                      <a:lnTo>
                        <a:pt x="0" y="8"/>
                      </a:lnTo>
                      <a:lnTo>
                        <a:pt x="85" y="44"/>
                      </a:lnTo>
                      <a:lnTo>
                        <a:pt x="89" y="44"/>
                      </a:lnTo>
                      <a:lnTo>
                        <a:pt x="89" y="40"/>
                      </a:lnTo>
                      <a:lnTo>
                        <a:pt x="89" y="36"/>
                      </a:lnTo>
                      <a:lnTo>
                        <a:pt x="89" y="32"/>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9518" name="Freeform 96"/>
                <p:cNvSpPr>
                  <a:spLocks/>
                </p:cNvSpPr>
                <p:nvPr/>
              </p:nvSpPr>
              <p:spPr bwMode="auto">
                <a:xfrm>
                  <a:off x="812800" y="3114675"/>
                  <a:ext cx="263525" cy="100013"/>
                </a:xfrm>
                <a:custGeom>
                  <a:avLst/>
                  <a:gdLst>
                    <a:gd name="T0" fmla="*/ 2147483647 w 166"/>
                    <a:gd name="T1" fmla="*/ 2147483647 h 63"/>
                    <a:gd name="T2" fmla="*/ 2147483647 w 166"/>
                    <a:gd name="T3" fmla="*/ 2147483647 h 63"/>
                    <a:gd name="T4" fmla="*/ 2147483647 w 166"/>
                    <a:gd name="T5" fmla="*/ 0 h 63"/>
                    <a:gd name="T6" fmla="*/ 0 w 166"/>
                    <a:gd name="T7" fmla="*/ 2147483647 h 63"/>
                    <a:gd name="T8" fmla="*/ 2147483647 w 166"/>
                    <a:gd name="T9" fmla="*/ 2147483647 h 63"/>
                    <a:gd name="T10" fmla="*/ 2147483647 w 166"/>
                    <a:gd name="T11" fmla="*/ 2147483647 h 63"/>
                    <a:gd name="T12" fmla="*/ 2147483647 w 166"/>
                    <a:gd name="T13" fmla="*/ 2147483647 h 63"/>
                    <a:gd name="T14" fmla="*/ 2147483647 w 166"/>
                    <a:gd name="T15" fmla="*/ 2147483647 h 63"/>
                    <a:gd name="T16" fmla="*/ 2147483647 w 166"/>
                    <a:gd name="T17" fmla="*/ 2147483647 h 63"/>
                    <a:gd name="T18" fmla="*/ 2147483647 w 166"/>
                    <a:gd name="T19" fmla="*/ 2147483647 h 63"/>
                    <a:gd name="T20" fmla="*/ 2147483647 w 166"/>
                    <a:gd name="T21" fmla="*/ 2147483647 h 63"/>
                    <a:gd name="T22" fmla="*/ 2147483647 w 166"/>
                    <a:gd name="T23" fmla="*/ 2147483647 h 6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66"/>
                    <a:gd name="T37" fmla="*/ 0 h 63"/>
                    <a:gd name="T38" fmla="*/ 166 w 166"/>
                    <a:gd name="T39" fmla="*/ 63 h 6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66" h="63">
                      <a:moveTo>
                        <a:pt x="154" y="59"/>
                      </a:moveTo>
                      <a:lnTo>
                        <a:pt x="162" y="51"/>
                      </a:lnTo>
                      <a:lnTo>
                        <a:pt x="4" y="0"/>
                      </a:lnTo>
                      <a:lnTo>
                        <a:pt x="0" y="12"/>
                      </a:lnTo>
                      <a:lnTo>
                        <a:pt x="158" y="63"/>
                      </a:lnTo>
                      <a:lnTo>
                        <a:pt x="166" y="59"/>
                      </a:lnTo>
                      <a:lnTo>
                        <a:pt x="158" y="63"/>
                      </a:lnTo>
                      <a:lnTo>
                        <a:pt x="162" y="63"/>
                      </a:lnTo>
                      <a:lnTo>
                        <a:pt x="166" y="59"/>
                      </a:lnTo>
                      <a:lnTo>
                        <a:pt x="162" y="55"/>
                      </a:lnTo>
                      <a:lnTo>
                        <a:pt x="162" y="51"/>
                      </a:lnTo>
                      <a:lnTo>
                        <a:pt x="154" y="59"/>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9519" name="Freeform 97"/>
                <p:cNvSpPr>
                  <a:spLocks/>
                </p:cNvSpPr>
                <p:nvPr/>
              </p:nvSpPr>
              <p:spPr bwMode="auto">
                <a:xfrm>
                  <a:off x="1050925" y="2989263"/>
                  <a:ext cx="25400" cy="219075"/>
                </a:xfrm>
                <a:custGeom>
                  <a:avLst/>
                  <a:gdLst>
                    <a:gd name="T0" fmla="*/ 2147483647 w 16"/>
                    <a:gd name="T1" fmla="*/ 2147483647 h 138"/>
                    <a:gd name="T2" fmla="*/ 0 w 16"/>
                    <a:gd name="T3" fmla="*/ 2147483647 h 138"/>
                    <a:gd name="T4" fmla="*/ 2147483647 w 16"/>
                    <a:gd name="T5" fmla="*/ 2147483647 h 138"/>
                    <a:gd name="T6" fmla="*/ 2147483647 w 16"/>
                    <a:gd name="T7" fmla="*/ 2147483647 h 138"/>
                    <a:gd name="T8" fmla="*/ 2147483647 w 16"/>
                    <a:gd name="T9" fmla="*/ 2147483647 h 138"/>
                    <a:gd name="T10" fmla="*/ 2147483647 w 16"/>
                    <a:gd name="T11" fmla="*/ 0 h 138"/>
                    <a:gd name="T12" fmla="*/ 2147483647 w 16"/>
                    <a:gd name="T13" fmla="*/ 2147483647 h 138"/>
                    <a:gd name="T14" fmla="*/ 2147483647 w 16"/>
                    <a:gd name="T15" fmla="*/ 2147483647 h 138"/>
                    <a:gd name="T16" fmla="*/ 2147483647 w 16"/>
                    <a:gd name="T17" fmla="*/ 0 h 138"/>
                    <a:gd name="T18" fmla="*/ 2147483647 w 16"/>
                    <a:gd name="T19" fmla="*/ 2147483647 h 138"/>
                    <a:gd name="T20" fmla="*/ 0 w 16"/>
                    <a:gd name="T21" fmla="*/ 2147483647 h 138"/>
                    <a:gd name="T22" fmla="*/ 2147483647 w 16"/>
                    <a:gd name="T23" fmla="*/ 2147483647 h 13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6"/>
                    <a:gd name="T37" fmla="*/ 0 h 138"/>
                    <a:gd name="T38" fmla="*/ 16 w 16"/>
                    <a:gd name="T39" fmla="*/ 138 h 13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6" h="138">
                      <a:moveTo>
                        <a:pt x="8" y="12"/>
                      </a:moveTo>
                      <a:lnTo>
                        <a:pt x="0" y="4"/>
                      </a:lnTo>
                      <a:lnTo>
                        <a:pt x="4" y="138"/>
                      </a:lnTo>
                      <a:lnTo>
                        <a:pt x="16" y="138"/>
                      </a:lnTo>
                      <a:lnTo>
                        <a:pt x="12" y="4"/>
                      </a:lnTo>
                      <a:lnTo>
                        <a:pt x="4" y="0"/>
                      </a:lnTo>
                      <a:lnTo>
                        <a:pt x="12" y="4"/>
                      </a:lnTo>
                      <a:lnTo>
                        <a:pt x="8" y="4"/>
                      </a:lnTo>
                      <a:lnTo>
                        <a:pt x="8" y="0"/>
                      </a:lnTo>
                      <a:lnTo>
                        <a:pt x="4" y="4"/>
                      </a:lnTo>
                      <a:lnTo>
                        <a:pt x="0" y="4"/>
                      </a:lnTo>
                      <a:lnTo>
                        <a:pt x="8" y="12"/>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9520" name="Freeform 98"/>
                <p:cNvSpPr>
                  <a:spLocks/>
                </p:cNvSpPr>
                <p:nvPr/>
              </p:nvSpPr>
              <p:spPr bwMode="auto">
                <a:xfrm>
                  <a:off x="677863" y="2989263"/>
                  <a:ext cx="385763" cy="87313"/>
                </a:xfrm>
                <a:custGeom>
                  <a:avLst/>
                  <a:gdLst>
                    <a:gd name="T0" fmla="*/ 2147483647 w 243"/>
                    <a:gd name="T1" fmla="*/ 2147483647 h 55"/>
                    <a:gd name="T2" fmla="*/ 2147483647 w 243"/>
                    <a:gd name="T3" fmla="*/ 2147483647 h 55"/>
                    <a:gd name="T4" fmla="*/ 2147483647 w 243"/>
                    <a:gd name="T5" fmla="*/ 2147483647 h 55"/>
                    <a:gd name="T6" fmla="*/ 2147483647 w 243"/>
                    <a:gd name="T7" fmla="*/ 0 h 55"/>
                    <a:gd name="T8" fmla="*/ 2147483647 w 243"/>
                    <a:gd name="T9" fmla="*/ 2147483647 h 55"/>
                    <a:gd name="T10" fmla="*/ 0 w 243"/>
                    <a:gd name="T11" fmla="*/ 2147483647 h 55"/>
                    <a:gd name="T12" fmla="*/ 2147483647 w 243"/>
                    <a:gd name="T13" fmla="*/ 2147483647 h 55"/>
                    <a:gd name="T14" fmla="*/ 0 w 243"/>
                    <a:gd name="T15" fmla="*/ 2147483647 h 55"/>
                    <a:gd name="T16" fmla="*/ 0 w 243"/>
                    <a:gd name="T17" fmla="*/ 2147483647 h 55"/>
                    <a:gd name="T18" fmla="*/ 0 w 243"/>
                    <a:gd name="T19" fmla="*/ 2147483647 h 55"/>
                    <a:gd name="T20" fmla="*/ 2147483647 w 243"/>
                    <a:gd name="T21" fmla="*/ 2147483647 h 55"/>
                    <a:gd name="T22" fmla="*/ 2147483647 w 243"/>
                    <a:gd name="T23" fmla="*/ 2147483647 h 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43"/>
                    <a:gd name="T37" fmla="*/ 0 h 55"/>
                    <a:gd name="T38" fmla="*/ 243 w 243"/>
                    <a:gd name="T39" fmla="*/ 55 h 5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43" h="55">
                      <a:moveTo>
                        <a:pt x="4" y="47"/>
                      </a:moveTo>
                      <a:lnTo>
                        <a:pt x="4" y="55"/>
                      </a:lnTo>
                      <a:lnTo>
                        <a:pt x="243" y="12"/>
                      </a:lnTo>
                      <a:lnTo>
                        <a:pt x="239" y="0"/>
                      </a:lnTo>
                      <a:lnTo>
                        <a:pt x="4" y="47"/>
                      </a:lnTo>
                      <a:lnTo>
                        <a:pt x="0" y="55"/>
                      </a:lnTo>
                      <a:lnTo>
                        <a:pt x="4" y="47"/>
                      </a:lnTo>
                      <a:lnTo>
                        <a:pt x="0" y="47"/>
                      </a:lnTo>
                      <a:lnTo>
                        <a:pt x="0" y="51"/>
                      </a:lnTo>
                      <a:lnTo>
                        <a:pt x="0" y="55"/>
                      </a:lnTo>
                      <a:lnTo>
                        <a:pt x="4" y="55"/>
                      </a:lnTo>
                      <a:lnTo>
                        <a:pt x="4" y="47"/>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9521" name="Freeform 99"/>
                <p:cNvSpPr>
                  <a:spLocks/>
                </p:cNvSpPr>
                <p:nvPr/>
              </p:nvSpPr>
              <p:spPr bwMode="auto">
                <a:xfrm>
                  <a:off x="754063" y="3127375"/>
                  <a:ext cx="258763" cy="174625"/>
                </a:xfrm>
                <a:custGeom>
                  <a:avLst/>
                  <a:gdLst>
                    <a:gd name="T0" fmla="*/ 2147483647 w 163"/>
                    <a:gd name="T1" fmla="*/ 0 h 110"/>
                    <a:gd name="T2" fmla="*/ 2147483647 w 163"/>
                    <a:gd name="T3" fmla="*/ 2147483647 h 110"/>
                    <a:gd name="T4" fmla="*/ 0 w 163"/>
                    <a:gd name="T5" fmla="*/ 2147483647 h 110"/>
                    <a:gd name="T6" fmla="*/ 0 w 163"/>
                    <a:gd name="T7" fmla="*/ 2147483647 h 110"/>
                    <a:gd name="T8" fmla="*/ 2147483647 w 163"/>
                    <a:gd name="T9" fmla="*/ 2147483647 h 110"/>
                    <a:gd name="T10" fmla="*/ 2147483647 w 163"/>
                    <a:gd name="T11" fmla="*/ 0 h 110"/>
                    <a:gd name="T12" fmla="*/ 2147483647 w 163"/>
                    <a:gd name="T13" fmla="*/ 0 h 110"/>
                    <a:gd name="T14" fmla="*/ 0 60000 65536"/>
                    <a:gd name="T15" fmla="*/ 0 60000 65536"/>
                    <a:gd name="T16" fmla="*/ 0 60000 65536"/>
                    <a:gd name="T17" fmla="*/ 0 60000 65536"/>
                    <a:gd name="T18" fmla="*/ 0 60000 65536"/>
                    <a:gd name="T19" fmla="*/ 0 60000 65536"/>
                    <a:gd name="T20" fmla="*/ 0 60000 65536"/>
                    <a:gd name="T21" fmla="*/ 0 w 163"/>
                    <a:gd name="T22" fmla="*/ 0 h 110"/>
                    <a:gd name="T23" fmla="*/ 163 w 163"/>
                    <a:gd name="T24" fmla="*/ 110 h 1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3" h="110">
                      <a:moveTo>
                        <a:pt x="163" y="0"/>
                      </a:moveTo>
                      <a:lnTo>
                        <a:pt x="163" y="43"/>
                      </a:lnTo>
                      <a:lnTo>
                        <a:pt x="0" y="110"/>
                      </a:lnTo>
                      <a:lnTo>
                        <a:pt x="0" y="94"/>
                      </a:lnTo>
                      <a:lnTo>
                        <a:pt x="33" y="43"/>
                      </a:lnTo>
                      <a:lnTo>
                        <a:pt x="163" y="0"/>
                      </a:lnTo>
                      <a:close/>
                    </a:path>
                  </a:pathLst>
                </a:custGeom>
                <a:solidFill>
                  <a:srgbClr val="CCCCCC"/>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9522" name="Freeform 100"/>
                <p:cNvSpPr>
                  <a:spLocks/>
                </p:cNvSpPr>
                <p:nvPr/>
              </p:nvSpPr>
              <p:spPr bwMode="auto">
                <a:xfrm>
                  <a:off x="1000125" y="3127375"/>
                  <a:ext cx="19050" cy="74613"/>
                </a:xfrm>
                <a:custGeom>
                  <a:avLst/>
                  <a:gdLst>
                    <a:gd name="T0" fmla="*/ 2147483647 w 12"/>
                    <a:gd name="T1" fmla="*/ 2147483647 h 47"/>
                    <a:gd name="T2" fmla="*/ 2147483647 w 12"/>
                    <a:gd name="T3" fmla="*/ 2147483647 h 47"/>
                    <a:gd name="T4" fmla="*/ 2147483647 w 12"/>
                    <a:gd name="T5" fmla="*/ 0 h 47"/>
                    <a:gd name="T6" fmla="*/ 0 w 12"/>
                    <a:gd name="T7" fmla="*/ 0 h 47"/>
                    <a:gd name="T8" fmla="*/ 0 w 12"/>
                    <a:gd name="T9" fmla="*/ 2147483647 h 47"/>
                    <a:gd name="T10" fmla="*/ 2147483647 w 12"/>
                    <a:gd name="T11" fmla="*/ 2147483647 h 47"/>
                    <a:gd name="T12" fmla="*/ 0 w 12"/>
                    <a:gd name="T13" fmla="*/ 2147483647 h 47"/>
                    <a:gd name="T14" fmla="*/ 2147483647 w 12"/>
                    <a:gd name="T15" fmla="*/ 2147483647 h 47"/>
                    <a:gd name="T16" fmla="*/ 2147483647 w 12"/>
                    <a:gd name="T17" fmla="*/ 2147483647 h 47"/>
                    <a:gd name="T18" fmla="*/ 2147483647 w 12"/>
                    <a:gd name="T19" fmla="*/ 2147483647 h 47"/>
                    <a:gd name="T20" fmla="*/ 2147483647 w 12"/>
                    <a:gd name="T21" fmla="*/ 2147483647 h 47"/>
                    <a:gd name="T22" fmla="*/ 2147483647 w 12"/>
                    <a:gd name="T23" fmla="*/ 2147483647 h 4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47"/>
                    <a:gd name="T38" fmla="*/ 12 w 12"/>
                    <a:gd name="T39" fmla="*/ 47 h 4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47">
                      <a:moveTo>
                        <a:pt x="8" y="47"/>
                      </a:moveTo>
                      <a:lnTo>
                        <a:pt x="12" y="43"/>
                      </a:lnTo>
                      <a:lnTo>
                        <a:pt x="12" y="0"/>
                      </a:lnTo>
                      <a:lnTo>
                        <a:pt x="0" y="0"/>
                      </a:lnTo>
                      <a:lnTo>
                        <a:pt x="0" y="43"/>
                      </a:lnTo>
                      <a:lnTo>
                        <a:pt x="4" y="39"/>
                      </a:lnTo>
                      <a:lnTo>
                        <a:pt x="0" y="43"/>
                      </a:lnTo>
                      <a:lnTo>
                        <a:pt x="4" y="47"/>
                      </a:lnTo>
                      <a:lnTo>
                        <a:pt x="8" y="47"/>
                      </a:lnTo>
                      <a:lnTo>
                        <a:pt x="12" y="43"/>
                      </a:lnTo>
                      <a:lnTo>
                        <a:pt x="8" y="47"/>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9523" name="Freeform 101"/>
                <p:cNvSpPr>
                  <a:spLocks/>
                </p:cNvSpPr>
                <p:nvPr/>
              </p:nvSpPr>
              <p:spPr bwMode="auto">
                <a:xfrm>
                  <a:off x="747713" y="3189288"/>
                  <a:ext cx="265113" cy="119063"/>
                </a:xfrm>
                <a:custGeom>
                  <a:avLst/>
                  <a:gdLst>
                    <a:gd name="T0" fmla="*/ 0 w 167"/>
                    <a:gd name="T1" fmla="*/ 2147483647 h 75"/>
                    <a:gd name="T2" fmla="*/ 2147483647 w 167"/>
                    <a:gd name="T3" fmla="*/ 2147483647 h 75"/>
                    <a:gd name="T4" fmla="*/ 2147483647 w 167"/>
                    <a:gd name="T5" fmla="*/ 2147483647 h 75"/>
                    <a:gd name="T6" fmla="*/ 2147483647 w 167"/>
                    <a:gd name="T7" fmla="*/ 0 h 75"/>
                    <a:gd name="T8" fmla="*/ 2147483647 w 167"/>
                    <a:gd name="T9" fmla="*/ 2147483647 h 75"/>
                    <a:gd name="T10" fmla="*/ 2147483647 w 167"/>
                    <a:gd name="T11" fmla="*/ 2147483647 h 75"/>
                    <a:gd name="T12" fmla="*/ 2147483647 w 167"/>
                    <a:gd name="T13" fmla="*/ 2147483647 h 75"/>
                    <a:gd name="T14" fmla="*/ 0 w 167"/>
                    <a:gd name="T15" fmla="*/ 2147483647 h 75"/>
                    <a:gd name="T16" fmla="*/ 0 w 167"/>
                    <a:gd name="T17" fmla="*/ 2147483647 h 75"/>
                    <a:gd name="T18" fmla="*/ 2147483647 w 167"/>
                    <a:gd name="T19" fmla="*/ 2147483647 h 75"/>
                    <a:gd name="T20" fmla="*/ 2147483647 w 167"/>
                    <a:gd name="T21" fmla="*/ 2147483647 h 75"/>
                    <a:gd name="T22" fmla="*/ 0 w 167"/>
                    <a:gd name="T23" fmla="*/ 2147483647 h 7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67"/>
                    <a:gd name="T37" fmla="*/ 0 h 75"/>
                    <a:gd name="T38" fmla="*/ 167 w 167"/>
                    <a:gd name="T39" fmla="*/ 75 h 7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67" h="75">
                      <a:moveTo>
                        <a:pt x="0" y="71"/>
                      </a:moveTo>
                      <a:lnTo>
                        <a:pt x="8" y="75"/>
                      </a:lnTo>
                      <a:lnTo>
                        <a:pt x="167" y="8"/>
                      </a:lnTo>
                      <a:lnTo>
                        <a:pt x="163" y="0"/>
                      </a:lnTo>
                      <a:lnTo>
                        <a:pt x="4" y="67"/>
                      </a:lnTo>
                      <a:lnTo>
                        <a:pt x="8" y="71"/>
                      </a:lnTo>
                      <a:lnTo>
                        <a:pt x="4" y="67"/>
                      </a:lnTo>
                      <a:lnTo>
                        <a:pt x="0" y="71"/>
                      </a:lnTo>
                      <a:lnTo>
                        <a:pt x="4" y="75"/>
                      </a:lnTo>
                      <a:lnTo>
                        <a:pt x="8" y="75"/>
                      </a:lnTo>
                      <a:lnTo>
                        <a:pt x="0" y="71"/>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9524" name="Freeform 102"/>
                <p:cNvSpPr>
                  <a:spLocks/>
                </p:cNvSpPr>
                <p:nvPr/>
              </p:nvSpPr>
              <p:spPr bwMode="auto">
                <a:xfrm>
                  <a:off x="747713" y="3270250"/>
                  <a:ext cx="12700" cy="31750"/>
                </a:xfrm>
                <a:custGeom>
                  <a:avLst/>
                  <a:gdLst>
                    <a:gd name="T0" fmla="*/ 0 w 8"/>
                    <a:gd name="T1" fmla="*/ 0 h 20"/>
                    <a:gd name="T2" fmla="*/ 0 w 8"/>
                    <a:gd name="T3" fmla="*/ 2147483647 h 20"/>
                    <a:gd name="T4" fmla="*/ 0 w 8"/>
                    <a:gd name="T5" fmla="*/ 2147483647 h 20"/>
                    <a:gd name="T6" fmla="*/ 2147483647 w 8"/>
                    <a:gd name="T7" fmla="*/ 2147483647 h 20"/>
                    <a:gd name="T8" fmla="*/ 2147483647 w 8"/>
                    <a:gd name="T9" fmla="*/ 2147483647 h 20"/>
                    <a:gd name="T10" fmla="*/ 2147483647 w 8"/>
                    <a:gd name="T11" fmla="*/ 2147483647 h 20"/>
                    <a:gd name="T12" fmla="*/ 2147483647 w 8"/>
                    <a:gd name="T13" fmla="*/ 2147483647 h 20"/>
                    <a:gd name="T14" fmla="*/ 2147483647 w 8"/>
                    <a:gd name="T15" fmla="*/ 0 h 20"/>
                    <a:gd name="T16" fmla="*/ 2147483647 w 8"/>
                    <a:gd name="T17" fmla="*/ 0 h 20"/>
                    <a:gd name="T18" fmla="*/ 0 w 8"/>
                    <a:gd name="T19" fmla="*/ 0 h 20"/>
                    <a:gd name="T20" fmla="*/ 0 w 8"/>
                    <a:gd name="T21" fmla="*/ 2147483647 h 20"/>
                    <a:gd name="T22" fmla="*/ 0 w 8"/>
                    <a:gd name="T23" fmla="*/ 0 h 2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20"/>
                    <a:gd name="T38" fmla="*/ 8 w 8"/>
                    <a:gd name="T39" fmla="*/ 20 h 2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20">
                      <a:moveTo>
                        <a:pt x="0" y="0"/>
                      </a:moveTo>
                      <a:lnTo>
                        <a:pt x="0" y="4"/>
                      </a:lnTo>
                      <a:lnTo>
                        <a:pt x="0" y="20"/>
                      </a:lnTo>
                      <a:lnTo>
                        <a:pt x="8" y="20"/>
                      </a:lnTo>
                      <a:lnTo>
                        <a:pt x="8" y="4"/>
                      </a:lnTo>
                      <a:lnTo>
                        <a:pt x="8" y="0"/>
                      </a:lnTo>
                      <a:lnTo>
                        <a:pt x="4" y="0"/>
                      </a:lnTo>
                      <a:lnTo>
                        <a:pt x="0" y="0"/>
                      </a:lnTo>
                      <a:lnTo>
                        <a:pt x="0" y="4"/>
                      </a:lnTo>
                      <a:lnTo>
                        <a:pt x="0"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9525" name="Freeform 103"/>
                <p:cNvSpPr>
                  <a:spLocks/>
                </p:cNvSpPr>
                <p:nvPr/>
              </p:nvSpPr>
              <p:spPr bwMode="auto">
                <a:xfrm>
                  <a:off x="747713" y="3189288"/>
                  <a:ext cx="65088" cy="87313"/>
                </a:xfrm>
                <a:custGeom>
                  <a:avLst/>
                  <a:gdLst>
                    <a:gd name="T0" fmla="*/ 2147483647 w 41"/>
                    <a:gd name="T1" fmla="*/ 0 h 55"/>
                    <a:gd name="T2" fmla="*/ 2147483647 w 41"/>
                    <a:gd name="T3" fmla="*/ 2147483647 h 55"/>
                    <a:gd name="T4" fmla="*/ 0 w 41"/>
                    <a:gd name="T5" fmla="*/ 2147483647 h 55"/>
                    <a:gd name="T6" fmla="*/ 2147483647 w 41"/>
                    <a:gd name="T7" fmla="*/ 2147483647 h 55"/>
                    <a:gd name="T8" fmla="*/ 2147483647 w 41"/>
                    <a:gd name="T9" fmla="*/ 2147483647 h 55"/>
                    <a:gd name="T10" fmla="*/ 2147483647 w 41"/>
                    <a:gd name="T11" fmla="*/ 2147483647 h 55"/>
                    <a:gd name="T12" fmla="*/ 2147483647 w 41"/>
                    <a:gd name="T13" fmla="*/ 2147483647 h 55"/>
                    <a:gd name="T14" fmla="*/ 2147483647 w 41"/>
                    <a:gd name="T15" fmla="*/ 2147483647 h 55"/>
                    <a:gd name="T16" fmla="*/ 2147483647 w 41"/>
                    <a:gd name="T17" fmla="*/ 0 h 55"/>
                    <a:gd name="T18" fmla="*/ 2147483647 w 41"/>
                    <a:gd name="T19" fmla="*/ 0 h 55"/>
                    <a:gd name="T20" fmla="*/ 2147483647 w 41"/>
                    <a:gd name="T21" fmla="*/ 2147483647 h 55"/>
                    <a:gd name="T22" fmla="*/ 2147483647 w 41"/>
                    <a:gd name="T23" fmla="*/ 0 h 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1"/>
                    <a:gd name="T37" fmla="*/ 0 h 55"/>
                    <a:gd name="T38" fmla="*/ 41 w 41"/>
                    <a:gd name="T39" fmla="*/ 55 h 5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1" h="55">
                      <a:moveTo>
                        <a:pt x="33" y="0"/>
                      </a:moveTo>
                      <a:lnTo>
                        <a:pt x="33" y="4"/>
                      </a:lnTo>
                      <a:lnTo>
                        <a:pt x="0" y="51"/>
                      </a:lnTo>
                      <a:lnTo>
                        <a:pt x="8" y="55"/>
                      </a:lnTo>
                      <a:lnTo>
                        <a:pt x="41" y="8"/>
                      </a:lnTo>
                      <a:lnTo>
                        <a:pt x="37" y="8"/>
                      </a:lnTo>
                      <a:lnTo>
                        <a:pt x="41" y="8"/>
                      </a:lnTo>
                      <a:lnTo>
                        <a:pt x="41" y="4"/>
                      </a:lnTo>
                      <a:lnTo>
                        <a:pt x="37" y="0"/>
                      </a:lnTo>
                      <a:lnTo>
                        <a:pt x="33" y="0"/>
                      </a:lnTo>
                      <a:lnTo>
                        <a:pt x="33" y="4"/>
                      </a:lnTo>
                      <a:lnTo>
                        <a:pt x="33"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9526" name="Freeform 104"/>
                <p:cNvSpPr>
                  <a:spLocks/>
                </p:cNvSpPr>
                <p:nvPr/>
              </p:nvSpPr>
              <p:spPr bwMode="auto">
                <a:xfrm>
                  <a:off x="800100" y="3121025"/>
                  <a:ext cx="219075" cy="80963"/>
                </a:xfrm>
                <a:custGeom>
                  <a:avLst/>
                  <a:gdLst>
                    <a:gd name="T0" fmla="*/ 2147483647 w 138"/>
                    <a:gd name="T1" fmla="*/ 2147483647 h 51"/>
                    <a:gd name="T2" fmla="*/ 2147483647 w 138"/>
                    <a:gd name="T3" fmla="*/ 0 h 51"/>
                    <a:gd name="T4" fmla="*/ 0 w 138"/>
                    <a:gd name="T5" fmla="*/ 2147483647 h 51"/>
                    <a:gd name="T6" fmla="*/ 2147483647 w 138"/>
                    <a:gd name="T7" fmla="*/ 2147483647 h 51"/>
                    <a:gd name="T8" fmla="*/ 2147483647 w 138"/>
                    <a:gd name="T9" fmla="*/ 2147483647 h 51"/>
                    <a:gd name="T10" fmla="*/ 2147483647 w 138"/>
                    <a:gd name="T11" fmla="*/ 2147483647 h 51"/>
                    <a:gd name="T12" fmla="*/ 2147483647 w 138"/>
                    <a:gd name="T13" fmla="*/ 2147483647 h 51"/>
                    <a:gd name="T14" fmla="*/ 2147483647 w 138"/>
                    <a:gd name="T15" fmla="*/ 2147483647 h 51"/>
                    <a:gd name="T16" fmla="*/ 2147483647 w 138"/>
                    <a:gd name="T17" fmla="*/ 2147483647 h 51"/>
                    <a:gd name="T18" fmla="*/ 2147483647 w 138"/>
                    <a:gd name="T19" fmla="*/ 0 h 51"/>
                    <a:gd name="T20" fmla="*/ 2147483647 w 138"/>
                    <a:gd name="T21" fmla="*/ 0 h 51"/>
                    <a:gd name="T22" fmla="*/ 2147483647 w 138"/>
                    <a:gd name="T23" fmla="*/ 2147483647 h 5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38"/>
                    <a:gd name="T37" fmla="*/ 0 h 51"/>
                    <a:gd name="T38" fmla="*/ 138 w 138"/>
                    <a:gd name="T39" fmla="*/ 51 h 5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38" h="51">
                      <a:moveTo>
                        <a:pt x="138" y="4"/>
                      </a:moveTo>
                      <a:lnTo>
                        <a:pt x="130" y="0"/>
                      </a:lnTo>
                      <a:lnTo>
                        <a:pt x="0" y="43"/>
                      </a:lnTo>
                      <a:lnTo>
                        <a:pt x="4" y="51"/>
                      </a:lnTo>
                      <a:lnTo>
                        <a:pt x="134" y="8"/>
                      </a:lnTo>
                      <a:lnTo>
                        <a:pt x="126" y="4"/>
                      </a:lnTo>
                      <a:lnTo>
                        <a:pt x="134" y="8"/>
                      </a:lnTo>
                      <a:lnTo>
                        <a:pt x="138" y="8"/>
                      </a:lnTo>
                      <a:lnTo>
                        <a:pt x="138" y="4"/>
                      </a:lnTo>
                      <a:lnTo>
                        <a:pt x="134" y="0"/>
                      </a:lnTo>
                      <a:lnTo>
                        <a:pt x="130" y="0"/>
                      </a:lnTo>
                      <a:lnTo>
                        <a:pt x="138" y="4"/>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9527" name="Freeform 105"/>
                <p:cNvSpPr>
                  <a:spLocks/>
                </p:cNvSpPr>
                <p:nvPr/>
              </p:nvSpPr>
              <p:spPr bwMode="auto">
                <a:xfrm>
                  <a:off x="593725" y="3033713"/>
                  <a:ext cx="385763" cy="49213"/>
                </a:xfrm>
                <a:custGeom>
                  <a:avLst/>
                  <a:gdLst>
                    <a:gd name="T0" fmla="*/ 0 w 243"/>
                    <a:gd name="T1" fmla="*/ 0 h 31"/>
                    <a:gd name="T2" fmla="*/ 0 w 243"/>
                    <a:gd name="T3" fmla="*/ 2147483647 h 31"/>
                    <a:gd name="T4" fmla="*/ 2147483647 w 243"/>
                    <a:gd name="T5" fmla="*/ 2147483647 h 31"/>
                    <a:gd name="T6" fmla="*/ 2147483647 w 243"/>
                    <a:gd name="T7" fmla="*/ 0 h 31"/>
                    <a:gd name="T8" fmla="*/ 0 w 243"/>
                    <a:gd name="T9" fmla="*/ 0 h 31"/>
                    <a:gd name="T10" fmla="*/ 0 w 243"/>
                    <a:gd name="T11" fmla="*/ 0 h 31"/>
                    <a:gd name="T12" fmla="*/ 0 60000 65536"/>
                    <a:gd name="T13" fmla="*/ 0 60000 65536"/>
                    <a:gd name="T14" fmla="*/ 0 60000 65536"/>
                    <a:gd name="T15" fmla="*/ 0 60000 65536"/>
                    <a:gd name="T16" fmla="*/ 0 60000 65536"/>
                    <a:gd name="T17" fmla="*/ 0 60000 65536"/>
                    <a:gd name="T18" fmla="*/ 0 w 243"/>
                    <a:gd name="T19" fmla="*/ 0 h 31"/>
                    <a:gd name="T20" fmla="*/ 243 w 243"/>
                    <a:gd name="T21" fmla="*/ 31 h 31"/>
                  </a:gdLst>
                  <a:ahLst/>
                  <a:cxnLst>
                    <a:cxn ang="T12">
                      <a:pos x="T0" y="T1"/>
                    </a:cxn>
                    <a:cxn ang="T13">
                      <a:pos x="T2" y="T3"/>
                    </a:cxn>
                    <a:cxn ang="T14">
                      <a:pos x="T4" y="T5"/>
                    </a:cxn>
                    <a:cxn ang="T15">
                      <a:pos x="T6" y="T7"/>
                    </a:cxn>
                    <a:cxn ang="T16">
                      <a:pos x="T8" y="T9"/>
                    </a:cxn>
                    <a:cxn ang="T17">
                      <a:pos x="T10" y="T11"/>
                    </a:cxn>
                  </a:cxnLst>
                  <a:rect l="T18" t="T19" r="T20" b="T21"/>
                  <a:pathLst>
                    <a:path w="243" h="31">
                      <a:moveTo>
                        <a:pt x="0" y="0"/>
                      </a:moveTo>
                      <a:lnTo>
                        <a:pt x="0" y="19"/>
                      </a:lnTo>
                      <a:lnTo>
                        <a:pt x="243" y="31"/>
                      </a:lnTo>
                      <a:lnTo>
                        <a:pt x="243" y="0"/>
                      </a:lnTo>
                      <a:lnTo>
                        <a:pt x="0" y="0"/>
                      </a:lnTo>
                      <a:close/>
                    </a:path>
                  </a:pathLst>
                </a:custGeom>
                <a:solidFill>
                  <a:srgbClr val="999999"/>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9528" name="Freeform 106"/>
                <p:cNvSpPr>
                  <a:spLocks/>
                </p:cNvSpPr>
                <p:nvPr/>
              </p:nvSpPr>
              <p:spPr bwMode="auto">
                <a:xfrm>
                  <a:off x="581025" y="3033713"/>
                  <a:ext cx="19050" cy="36513"/>
                </a:xfrm>
                <a:custGeom>
                  <a:avLst/>
                  <a:gdLst>
                    <a:gd name="T0" fmla="*/ 2147483647 w 12"/>
                    <a:gd name="T1" fmla="*/ 2147483647 h 23"/>
                    <a:gd name="T2" fmla="*/ 2147483647 w 12"/>
                    <a:gd name="T3" fmla="*/ 2147483647 h 23"/>
                    <a:gd name="T4" fmla="*/ 2147483647 w 12"/>
                    <a:gd name="T5" fmla="*/ 0 h 23"/>
                    <a:gd name="T6" fmla="*/ 0 w 12"/>
                    <a:gd name="T7" fmla="*/ 0 h 23"/>
                    <a:gd name="T8" fmla="*/ 0 w 12"/>
                    <a:gd name="T9" fmla="*/ 2147483647 h 23"/>
                    <a:gd name="T10" fmla="*/ 2147483647 w 12"/>
                    <a:gd name="T11" fmla="*/ 2147483647 h 23"/>
                    <a:gd name="T12" fmla="*/ 0 w 12"/>
                    <a:gd name="T13" fmla="*/ 2147483647 h 23"/>
                    <a:gd name="T14" fmla="*/ 2147483647 w 12"/>
                    <a:gd name="T15" fmla="*/ 2147483647 h 23"/>
                    <a:gd name="T16" fmla="*/ 2147483647 w 12"/>
                    <a:gd name="T17" fmla="*/ 2147483647 h 23"/>
                    <a:gd name="T18" fmla="*/ 2147483647 w 12"/>
                    <a:gd name="T19" fmla="*/ 2147483647 h 23"/>
                    <a:gd name="T20" fmla="*/ 2147483647 w 12"/>
                    <a:gd name="T21" fmla="*/ 2147483647 h 23"/>
                    <a:gd name="T22" fmla="*/ 2147483647 w 12"/>
                    <a:gd name="T23" fmla="*/ 2147483647 h 2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23"/>
                    <a:gd name="T38" fmla="*/ 12 w 12"/>
                    <a:gd name="T39" fmla="*/ 23 h 2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23">
                      <a:moveTo>
                        <a:pt x="8" y="15"/>
                      </a:moveTo>
                      <a:lnTo>
                        <a:pt x="12" y="19"/>
                      </a:lnTo>
                      <a:lnTo>
                        <a:pt x="12" y="0"/>
                      </a:lnTo>
                      <a:lnTo>
                        <a:pt x="0" y="0"/>
                      </a:lnTo>
                      <a:lnTo>
                        <a:pt x="0" y="19"/>
                      </a:lnTo>
                      <a:lnTo>
                        <a:pt x="8" y="23"/>
                      </a:lnTo>
                      <a:lnTo>
                        <a:pt x="0" y="19"/>
                      </a:lnTo>
                      <a:lnTo>
                        <a:pt x="4" y="23"/>
                      </a:lnTo>
                      <a:lnTo>
                        <a:pt x="8" y="23"/>
                      </a:lnTo>
                      <a:lnTo>
                        <a:pt x="12" y="19"/>
                      </a:lnTo>
                      <a:lnTo>
                        <a:pt x="8" y="15"/>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9529" name="Freeform 107"/>
                <p:cNvSpPr>
                  <a:spLocks/>
                </p:cNvSpPr>
                <p:nvPr/>
              </p:nvSpPr>
              <p:spPr bwMode="auto">
                <a:xfrm>
                  <a:off x="593725" y="3057525"/>
                  <a:ext cx="392113" cy="31750"/>
                </a:xfrm>
                <a:custGeom>
                  <a:avLst/>
                  <a:gdLst>
                    <a:gd name="T0" fmla="*/ 2147483647 w 247"/>
                    <a:gd name="T1" fmla="*/ 2147483647 h 20"/>
                    <a:gd name="T2" fmla="*/ 2147483647 w 247"/>
                    <a:gd name="T3" fmla="*/ 2147483647 h 20"/>
                    <a:gd name="T4" fmla="*/ 0 w 247"/>
                    <a:gd name="T5" fmla="*/ 0 h 20"/>
                    <a:gd name="T6" fmla="*/ 0 w 247"/>
                    <a:gd name="T7" fmla="*/ 2147483647 h 20"/>
                    <a:gd name="T8" fmla="*/ 2147483647 w 247"/>
                    <a:gd name="T9" fmla="*/ 2147483647 h 20"/>
                    <a:gd name="T10" fmla="*/ 2147483647 w 247"/>
                    <a:gd name="T11" fmla="*/ 2147483647 h 20"/>
                    <a:gd name="T12" fmla="*/ 2147483647 w 247"/>
                    <a:gd name="T13" fmla="*/ 2147483647 h 20"/>
                    <a:gd name="T14" fmla="*/ 2147483647 w 247"/>
                    <a:gd name="T15" fmla="*/ 2147483647 h 20"/>
                    <a:gd name="T16" fmla="*/ 2147483647 w 247"/>
                    <a:gd name="T17" fmla="*/ 2147483647 h 20"/>
                    <a:gd name="T18" fmla="*/ 2147483647 w 247"/>
                    <a:gd name="T19" fmla="*/ 2147483647 h 20"/>
                    <a:gd name="T20" fmla="*/ 2147483647 w 247"/>
                    <a:gd name="T21" fmla="*/ 2147483647 h 20"/>
                    <a:gd name="T22" fmla="*/ 2147483647 w 247"/>
                    <a:gd name="T23" fmla="*/ 2147483647 h 2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47"/>
                    <a:gd name="T37" fmla="*/ 0 h 20"/>
                    <a:gd name="T38" fmla="*/ 247 w 247"/>
                    <a:gd name="T39" fmla="*/ 20 h 2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47" h="20">
                      <a:moveTo>
                        <a:pt x="235" y="16"/>
                      </a:moveTo>
                      <a:lnTo>
                        <a:pt x="243" y="12"/>
                      </a:lnTo>
                      <a:lnTo>
                        <a:pt x="0" y="0"/>
                      </a:lnTo>
                      <a:lnTo>
                        <a:pt x="0" y="8"/>
                      </a:lnTo>
                      <a:lnTo>
                        <a:pt x="243" y="20"/>
                      </a:lnTo>
                      <a:lnTo>
                        <a:pt x="247" y="16"/>
                      </a:lnTo>
                      <a:lnTo>
                        <a:pt x="243" y="20"/>
                      </a:lnTo>
                      <a:lnTo>
                        <a:pt x="247" y="16"/>
                      </a:lnTo>
                      <a:lnTo>
                        <a:pt x="243" y="12"/>
                      </a:lnTo>
                      <a:lnTo>
                        <a:pt x="235" y="16"/>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9530" name="Freeform 108"/>
                <p:cNvSpPr>
                  <a:spLocks/>
                </p:cNvSpPr>
                <p:nvPr/>
              </p:nvSpPr>
              <p:spPr bwMode="auto">
                <a:xfrm>
                  <a:off x="966788" y="3027363"/>
                  <a:ext cx="19050" cy="55563"/>
                </a:xfrm>
                <a:custGeom>
                  <a:avLst/>
                  <a:gdLst>
                    <a:gd name="T0" fmla="*/ 2147483647 w 12"/>
                    <a:gd name="T1" fmla="*/ 2147483647 h 35"/>
                    <a:gd name="T2" fmla="*/ 0 w 12"/>
                    <a:gd name="T3" fmla="*/ 2147483647 h 35"/>
                    <a:gd name="T4" fmla="*/ 0 w 12"/>
                    <a:gd name="T5" fmla="*/ 2147483647 h 35"/>
                    <a:gd name="T6" fmla="*/ 2147483647 w 12"/>
                    <a:gd name="T7" fmla="*/ 2147483647 h 35"/>
                    <a:gd name="T8" fmla="*/ 2147483647 w 12"/>
                    <a:gd name="T9" fmla="*/ 2147483647 h 35"/>
                    <a:gd name="T10" fmla="*/ 2147483647 w 12"/>
                    <a:gd name="T11" fmla="*/ 0 h 35"/>
                    <a:gd name="T12" fmla="*/ 2147483647 w 12"/>
                    <a:gd name="T13" fmla="*/ 2147483647 h 35"/>
                    <a:gd name="T14" fmla="*/ 2147483647 w 12"/>
                    <a:gd name="T15" fmla="*/ 2147483647 h 35"/>
                    <a:gd name="T16" fmla="*/ 2147483647 w 12"/>
                    <a:gd name="T17" fmla="*/ 0 h 35"/>
                    <a:gd name="T18" fmla="*/ 2147483647 w 12"/>
                    <a:gd name="T19" fmla="*/ 2147483647 h 35"/>
                    <a:gd name="T20" fmla="*/ 0 w 12"/>
                    <a:gd name="T21" fmla="*/ 2147483647 h 35"/>
                    <a:gd name="T22" fmla="*/ 2147483647 w 12"/>
                    <a:gd name="T23" fmla="*/ 2147483647 h 3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35"/>
                    <a:gd name="T38" fmla="*/ 12 w 12"/>
                    <a:gd name="T39" fmla="*/ 35 h 3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35">
                      <a:moveTo>
                        <a:pt x="8" y="11"/>
                      </a:moveTo>
                      <a:lnTo>
                        <a:pt x="0" y="4"/>
                      </a:lnTo>
                      <a:lnTo>
                        <a:pt x="0" y="35"/>
                      </a:lnTo>
                      <a:lnTo>
                        <a:pt x="12" y="35"/>
                      </a:lnTo>
                      <a:lnTo>
                        <a:pt x="12" y="4"/>
                      </a:lnTo>
                      <a:lnTo>
                        <a:pt x="8" y="0"/>
                      </a:lnTo>
                      <a:lnTo>
                        <a:pt x="12" y="4"/>
                      </a:lnTo>
                      <a:lnTo>
                        <a:pt x="8" y="4"/>
                      </a:lnTo>
                      <a:lnTo>
                        <a:pt x="8" y="0"/>
                      </a:lnTo>
                      <a:lnTo>
                        <a:pt x="4" y="4"/>
                      </a:lnTo>
                      <a:lnTo>
                        <a:pt x="0" y="4"/>
                      </a:lnTo>
                      <a:lnTo>
                        <a:pt x="8" y="11"/>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9531" name="Freeform 109"/>
                <p:cNvSpPr>
                  <a:spLocks/>
                </p:cNvSpPr>
                <p:nvPr/>
              </p:nvSpPr>
              <p:spPr bwMode="auto">
                <a:xfrm>
                  <a:off x="581025" y="3027363"/>
                  <a:ext cx="398463" cy="17463"/>
                </a:xfrm>
                <a:custGeom>
                  <a:avLst/>
                  <a:gdLst>
                    <a:gd name="T0" fmla="*/ 2147483647 w 251"/>
                    <a:gd name="T1" fmla="*/ 2147483647 h 11"/>
                    <a:gd name="T2" fmla="*/ 2147483647 w 251"/>
                    <a:gd name="T3" fmla="*/ 2147483647 h 11"/>
                    <a:gd name="T4" fmla="*/ 2147483647 w 251"/>
                    <a:gd name="T5" fmla="*/ 2147483647 h 11"/>
                    <a:gd name="T6" fmla="*/ 2147483647 w 251"/>
                    <a:gd name="T7" fmla="*/ 0 h 11"/>
                    <a:gd name="T8" fmla="*/ 2147483647 w 251"/>
                    <a:gd name="T9" fmla="*/ 0 h 11"/>
                    <a:gd name="T10" fmla="*/ 0 w 251"/>
                    <a:gd name="T11" fmla="*/ 2147483647 h 11"/>
                    <a:gd name="T12" fmla="*/ 2147483647 w 251"/>
                    <a:gd name="T13" fmla="*/ 0 h 11"/>
                    <a:gd name="T14" fmla="*/ 2147483647 w 251"/>
                    <a:gd name="T15" fmla="*/ 2147483647 h 11"/>
                    <a:gd name="T16" fmla="*/ 0 w 251"/>
                    <a:gd name="T17" fmla="*/ 2147483647 h 11"/>
                    <a:gd name="T18" fmla="*/ 2147483647 w 251"/>
                    <a:gd name="T19" fmla="*/ 2147483647 h 11"/>
                    <a:gd name="T20" fmla="*/ 2147483647 w 251"/>
                    <a:gd name="T21" fmla="*/ 2147483647 h 11"/>
                    <a:gd name="T22" fmla="*/ 2147483647 w 251"/>
                    <a:gd name="T23" fmla="*/ 2147483647 h 1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51"/>
                    <a:gd name="T37" fmla="*/ 0 h 11"/>
                    <a:gd name="T38" fmla="*/ 251 w 251"/>
                    <a:gd name="T39" fmla="*/ 11 h 1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51" h="11">
                      <a:moveTo>
                        <a:pt x="12" y="4"/>
                      </a:moveTo>
                      <a:lnTo>
                        <a:pt x="8" y="11"/>
                      </a:lnTo>
                      <a:lnTo>
                        <a:pt x="251" y="11"/>
                      </a:lnTo>
                      <a:lnTo>
                        <a:pt x="251" y="0"/>
                      </a:lnTo>
                      <a:lnTo>
                        <a:pt x="8" y="0"/>
                      </a:lnTo>
                      <a:lnTo>
                        <a:pt x="0" y="4"/>
                      </a:lnTo>
                      <a:lnTo>
                        <a:pt x="8" y="0"/>
                      </a:lnTo>
                      <a:lnTo>
                        <a:pt x="4" y="4"/>
                      </a:lnTo>
                      <a:lnTo>
                        <a:pt x="0" y="4"/>
                      </a:lnTo>
                      <a:lnTo>
                        <a:pt x="4" y="7"/>
                      </a:lnTo>
                      <a:lnTo>
                        <a:pt x="8" y="11"/>
                      </a:lnTo>
                      <a:lnTo>
                        <a:pt x="12" y="4"/>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9532" name="Freeform 110"/>
                <p:cNvSpPr>
                  <a:spLocks/>
                </p:cNvSpPr>
                <p:nvPr/>
              </p:nvSpPr>
              <p:spPr bwMode="auto">
                <a:xfrm>
                  <a:off x="200025" y="3063875"/>
                  <a:ext cx="812800" cy="212725"/>
                </a:xfrm>
                <a:custGeom>
                  <a:avLst/>
                  <a:gdLst>
                    <a:gd name="T0" fmla="*/ 2147483647 w 512"/>
                    <a:gd name="T1" fmla="*/ 2147483647 h 134"/>
                    <a:gd name="T2" fmla="*/ 2147483647 w 512"/>
                    <a:gd name="T3" fmla="*/ 0 h 134"/>
                    <a:gd name="T4" fmla="*/ 2147483647 w 512"/>
                    <a:gd name="T5" fmla="*/ 0 h 134"/>
                    <a:gd name="T6" fmla="*/ 2147483647 w 512"/>
                    <a:gd name="T7" fmla="*/ 2147483647 h 134"/>
                    <a:gd name="T8" fmla="*/ 2147483647 w 512"/>
                    <a:gd name="T9" fmla="*/ 2147483647 h 134"/>
                    <a:gd name="T10" fmla="*/ 2147483647 w 512"/>
                    <a:gd name="T11" fmla="*/ 2147483647 h 134"/>
                    <a:gd name="T12" fmla="*/ 2147483647 w 512"/>
                    <a:gd name="T13" fmla="*/ 2147483647 h 134"/>
                    <a:gd name="T14" fmla="*/ 2147483647 w 512"/>
                    <a:gd name="T15" fmla="*/ 2147483647 h 134"/>
                    <a:gd name="T16" fmla="*/ 2147483647 w 512"/>
                    <a:gd name="T17" fmla="*/ 2147483647 h 134"/>
                    <a:gd name="T18" fmla="*/ 2147483647 w 512"/>
                    <a:gd name="T19" fmla="*/ 2147483647 h 134"/>
                    <a:gd name="T20" fmla="*/ 2147483647 w 512"/>
                    <a:gd name="T21" fmla="*/ 2147483647 h 134"/>
                    <a:gd name="T22" fmla="*/ 2147483647 w 512"/>
                    <a:gd name="T23" fmla="*/ 2147483647 h 134"/>
                    <a:gd name="T24" fmla="*/ 2147483647 w 512"/>
                    <a:gd name="T25" fmla="*/ 2147483647 h 134"/>
                    <a:gd name="T26" fmla="*/ 2147483647 w 512"/>
                    <a:gd name="T27" fmla="*/ 2147483647 h 134"/>
                    <a:gd name="T28" fmla="*/ 2147483647 w 512"/>
                    <a:gd name="T29" fmla="*/ 2147483647 h 134"/>
                    <a:gd name="T30" fmla="*/ 2147483647 w 512"/>
                    <a:gd name="T31" fmla="*/ 2147483647 h 134"/>
                    <a:gd name="T32" fmla="*/ 2147483647 w 512"/>
                    <a:gd name="T33" fmla="*/ 2147483647 h 134"/>
                    <a:gd name="T34" fmla="*/ 2147483647 w 512"/>
                    <a:gd name="T35" fmla="*/ 2147483647 h 134"/>
                    <a:gd name="T36" fmla="*/ 2147483647 w 512"/>
                    <a:gd name="T37" fmla="*/ 2147483647 h 134"/>
                    <a:gd name="T38" fmla="*/ 2147483647 w 512"/>
                    <a:gd name="T39" fmla="*/ 2147483647 h 134"/>
                    <a:gd name="T40" fmla="*/ 2147483647 w 512"/>
                    <a:gd name="T41" fmla="*/ 2147483647 h 134"/>
                    <a:gd name="T42" fmla="*/ 2147483647 w 512"/>
                    <a:gd name="T43" fmla="*/ 2147483647 h 134"/>
                    <a:gd name="T44" fmla="*/ 2147483647 w 512"/>
                    <a:gd name="T45" fmla="*/ 2147483647 h 134"/>
                    <a:gd name="T46" fmla="*/ 2147483647 w 512"/>
                    <a:gd name="T47" fmla="*/ 2147483647 h 134"/>
                    <a:gd name="T48" fmla="*/ 2147483647 w 512"/>
                    <a:gd name="T49" fmla="*/ 2147483647 h 134"/>
                    <a:gd name="T50" fmla="*/ 0 w 512"/>
                    <a:gd name="T51" fmla="*/ 2147483647 h 134"/>
                    <a:gd name="T52" fmla="*/ 2147483647 w 512"/>
                    <a:gd name="T53" fmla="*/ 2147483647 h 134"/>
                    <a:gd name="T54" fmla="*/ 2147483647 w 512"/>
                    <a:gd name="T55" fmla="*/ 2147483647 h 134"/>
                    <a:gd name="T56" fmla="*/ 2147483647 w 512"/>
                    <a:gd name="T57" fmla="*/ 2147483647 h 134"/>
                    <a:gd name="T58" fmla="*/ 2147483647 w 512"/>
                    <a:gd name="T59" fmla="*/ 2147483647 h 134"/>
                    <a:gd name="T60" fmla="*/ 2147483647 w 512"/>
                    <a:gd name="T61" fmla="*/ 2147483647 h 134"/>
                    <a:gd name="T62" fmla="*/ 2147483647 w 512"/>
                    <a:gd name="T63" fmla="*/ 2147483647 h 134"/>
                    <a:gd name="T64" fmla="*/ 2147483647 w 512"/>
                    <a:gd name="T65" fmla="*/ 2147483647 h 134"/>
                    <a:gd name="T66" fmla="*/ 2147483647 w 512"/>
                    <a:gd name="T67" fmla="*/ 2147483647 h 134"/>
                    <a:gd name="T68" fmla="*/ 2147483647 w 512"/>
                    <a:gd name="T69" fmla="*/ 2147483647 h 134"/>
                    <a:gd name="T70" fmla="*/ 2147483647 w 512"/>
                    <a:gd name="T71" fmla="*/ 2147483647 h 134"/>
                    <a:gd name="T72" fmla="*/ 2147483647 w 512"/>
                    <a:gd name="T73" fmla="*/ 2147483647 h 134"/>
                    <a:gd name="T74" fmla="*/ 2147483647 w 512"/>
                    <a:gd name="T75" fmla="*/ 2147483647 h 134"/>
                    <a:gd name="T76" fmla="*/ 2147483647 w 512"/>
                    <a:gd name="T77" fmla="*/ 2147483647 h 134"/>
                    <a:gd name="T78" fmla="*/ 2147483647 w 512"/>
                    <a:gd name="T79" fmla="*/ 2147483647 h 134"/>
                    <a:gd name="T80" fmla="*/ 2147483647 w 512"/>
                    <a:gd name="T81" fmla="*/ 2147483647 h 134"/>
                    <a:gd name="T82" fmla="*/ 2147483647 w 512"/>
                    <a:gd name="T83" fmla="*/ 2147483647 h 134"/>
                    <a:gd name="T84" fmla="*/ 2147483647 w 512"/>
                    <a:gd name="T85" fmla="*/ 2147483647 h 134"/>
                    <a:gd name="T86" fmla="*/ 2147483647 w 512"/>
                    <a:gd name="T87" fmla="*/ 2147483647 h 134"/>
                    <a:gd name="T88" fmla="*/ 2147483647 w 512"/>
                    <a:gd name="T89" fmla="*/ 2147483647 h 134"/>
                    <a:gd name="T90" fmla="*/ 2147483647 w 512"/>
                    <a:gd name="T91" fmla="*/ 2147483647 h 134"/>
                    <a:gd name="T92" fmla="*/ 2147483647 w 512"/>
                    <a:gd name="T93" fmla="*/ 2147483647 h 134"/>
                    <a:gd name="T94" fmla="*/ 2147483647 w 512"/>
                    <a:gd name="T95" fmla="*/ 2147483647 h 134"/>
                    <a:gd name="T96" fmla="*/ 2147483647 w 512"/>
                    <a:gd name="T97" fmla="*/ 2147483647 h 134"/>
                    <a:gd name="T98" fmla="*/ 2147483647 w 512"/>
                    <a:gd name="T99" fmla="*/ 2147483647 h 134"/>
                    <a:gd name="T100" fmla="*/ 2147483647 w 512"/>
                    <a:gd name="T101" fmla="*/ 2147483647 h 134"/>
                    <a:gd name="T102" fmla="*/ 2147483647 w 512"/>
                    <a:gd name="T103" fmla="*/ 2147483647 h 134"/>
                    <a:gd name="T104" fmla="*/ 2147483647 w 512"/>
                    <a:gd name="T105" fmla="*/ 2147483647 h 134"/>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512"/>
                    <a:gd name="T160" fmla="*/ 0 h 134"/>
                    <a:gd name="T161" fmla="*/ 512 w 512"/>
                    <a:gd name="T162" fmla="*/ 134 h 134"/>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512" h="134">
                      <a:moveTo>
                        <a:pt x="512" y="40"/>
                      </a:moveTo>
                      <a:lnTo>
                        <a:pt x="151" y="0"/>
                      </a:lnTo>
                      <a:lnTo>
                        <a:pt x="146" y="4"/>
                      </a:lnTo>
                      <a:lnTo>
                        <a:pt x="142" y="4"/>
                      </a:lnTo>
                      <a:lnTo>
                        <a:pt x="134" y="8"/>
                      </a:lnTo>
                      <a:lnTo>
                        <a:pt x="122" y="16"/>
                      </a:lnTo>
                      <a:lnTo>
                        <a:pt x="110" y="20"/>
                      </a:lnTo>
                      <a:lnTo>
                        <a:pt x="98" y="24"/>
                      </a:lnTo>
                      <a:lnTo>
                        <a:pt x="82" y="28"/>
                      </a:lnTo>
                      <a:lnTo>
                        <a:pt x="69" y="36"/>
                      </a:lnTo>
                      <a:lnTo>
                        <a:pt x="61" y="40"/>
                      </a:lnTo>
                      <a:lnTo>
                        <a:pt x="53" y="40"/>
                      </a:lnTo>
                      <a:lnTo>
                        <a:pt x="49" y="44"/>
                      </a:lnTo>
                      <a:lnTo>
                        <a:pt x="45" y="44"/>
                      </a:lnTo>
                      <a:lnTo>
                        <a:pt x="41" y="44"/>
                      </a:lnTo>
                      <a:lnTo>
                        <a:pt x="37" y="47"/>
                      </a:lnTo>
                      <a:lnTo>
                        <a:pt x="29" y="47"/>
                      </a:lnTo>
                      <a:lnTo>
                        <a:pt x="25" y="51"/>
                      </a:lnTo>
                      <a:lnTo>
                        <a:pt x="17" y="51"/>
                      </a:lnTo>
                      <a:lnTo>
                        <a:pt x="13" y="55"/>
                      </a:lnTo>
                      <a:lnTo>
                        <a:pt x="8" y="55"/>
                      </a:lnTo>
                      <a:lnTo>
                        <a:pt x="4" y="59"/>
                      </a:lnTo>
                      <a:lnTo>
                        <a:pt x="0" y="59"/>
                      </a:lnTo>
                      <a:lnTo>
                        <a:pt x="349" y="134"/>
                      </a:lnTo>
                      <a:lnTo>
                        <a:pt x="353" y="134"/>
                      </a:lnTo>
                      <a:lnTo>
                        <a:pt x="353" y="130"/>
                      </a:lnTo>
                      <a:lnTo>
                        <a:pt x="357" y="130"/>
                      </a:lnTo>
                      <a:lnTo>
                        <a:pt x="366" y="126"/>
                      </a:lnTo>
                      <a:lnTo>
                        <a:pt x="374" y="122"/>
                      </a:lnTo>
                      <a:lnTo>
                        <a:pt x="378" y="118"/>
                      </a:lnTo>
                      <a:lnTo>
                        <a:pt x="386" y="114"/>
                      </a:lnTo>
                      <a:lnTo>
                        <a:pt x="394" y="114"/>
                      </a:lnTo>
                      <a:lnTo>
                        <a:pt x="402" y="110"/>
                      </a:lnTo>
                      <a:lnTo>
                        <a:pt x="406" y="106"/>
                      </a:lnTo>
                      <a:lnTo>
                        <a:pt x="414" y="106"/>
                      </a:lnTo>
                      <a:lnTo>
                        <a:pt x="418" y="103"/>
                      </a:lnTo>
                      <a:lnTo>
                        <a:pt x="426" y="99"/>
                      </a:lnTo>
                      <a:lnTo>
                        <a:pt x="430" y="95"/>
                      </a:lnTo>
                      <a:lnTo>
                        <a:pt x="439" y="91"/>
                      </a:lnTo>
                      <a:lnTo>
                        <a:pt x="447" y="87"/>
                      </a:lnTo>
                      <a:lnTo>
                        <a:pt x="455" y="83"/>
                      </a:lnTo>
                      <a:lnTo>
                        <a:pt x="463" y="75"/>
                      </a:lnTo>
                      <a:lnTo>
                        <a:pt x="471" y="67"/>
                      </a:lnTo>
                      <a:lnTo>
                        <a:pt x="483" y="63"/>
                      </a:lnTo>
                      <a:lnTo>
                        <a:pt x="487" y="59"/>
                      </a:lnTo>
                      <a:lnTo>
                        <a:pt x="495" y="51"/>
                      </a:lnTo>
                      <a:lnTo>
                        <a:pt x="499" y="47"/>
                      </a:lnTo>
                      <a:lnTo>
                        <a:pt x="512" y="40"/>
                      </a:lnTo>
                      <a:close/>
                    </a:path>
                  </a:pathLst>
                </a:custGeom>
                <a:solidFill>
                  <a:srgbClr val="999999"/>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9533" name="Freeform 111"/>
                <p:cNvSpPr>
                  <a:spLocks/>
                </p:cNvSpPr>
                <p:nvPr/>
              </p:nvSpPr>
              <p:spPr bwMode="auto">
                <a:xfrm>
                  <a:off x="431800" y="3057525"/>
                  <a:ext cx="581025" cy="76200"/>
                </a:xfrm>
                <a:custGeom>
                  <a:avLst/>
                  <a:gdLst>
                    <a:gd name="T0" fmla="*/ 2147483647 w 366"/>
                    <a:gd name="T1" fmla="*/ 2147483647 h 48"/>
                    <a:gd name="T2" fmla="*/ 2147483647 w 366"/>
                    <a:gd name="T3" fmla="*/ 2147483647 h 48"/>
                    <a:gd name="T4" fmla="*/ 2147483647 w 366"/>
                    <a:gd name="T5" fmla="*/ 2147483647 h 48"/>
                    <a:gd name="T6" fmla="*/ 2147483647 w 366"/>
                    <a:gd name="T7" fmla="*/ 2147483647 h 48"/>
                    <a:gd name="T8" fmla="*/ 2147483647 w 366"/>
                    <a:gd name="T9" fmla="*/ 0 h 48"/>
                    <a:gd name="T10" fmla="*/ 2147483647 w 366"/>
                    <a:gd name="T11" fmla="*/ 0 h 48"/>
                    <a:gd name="T12" fmla="*/ 2147483647 w 366"/>
                    <a:gd name="T13" fmla="*/ 0 h 48"/>
                    <a:gd name="T14" fmla="*/ 2147483647 w 366"/>
                    <a:gd name="T15" fmla="*/ 0 h 48"/>
                    <a:gd name="T16" fmla="*/ 0 w 366"/>
                    <a:gd name="T17" fmla="*/ 2147483647 h 48"/>
                    <a:gd name="T18" fmla="*/ 0 w 366"/>
                    <a:gd name="T19" fmla="*/ 2147483647 h 48"/>
                    <a:gd name="T20" fmla="*/ 2147483647 w 366"/>
                    <a:gd name="T21" fmla="*/ 2147483647 h 48"/>
                    <a:gd name="T22" fmla="*/ 2147483647 w 366"/>
                    <a:gd name="T23" fmla="*/ 2147483647 h 4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66"/>
                    <a:gd name="T37" fmla="*/ 0 h 48"/>
                    <a:gd name="T38" fmla="*/ 366 w 366"/>
                    <a:gd name="T39" fmla="*/ 48 h 4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66" h="48">
                      <a:moveTo>
                        <a:pt x="9" y="8"/>
                      </a:moveTo>
                      <a:lnTo>
                        <a:pt x="5" y="8"/>
                      </a:lnTo>
                      <a:lnTo>
                        <a:pt x="366" y="48"/>
                      </a:lnTo>
                      <a:lnTo>
                        <a:pt x="366" y="40"/>
                      </a:lnTo>
                      <a:lnTo>
                        <a:pt x="9" y="0"/>
                      </a:lnTo>
                      <a:lnTo>
                        <a:pt x="5" y="0"/>
                      </a:lnTo>
                      <a:lnTo>
                        <a:pt x="9" y="0"/>
                      </a:lnTo>
                      <a:lnTo>
                        <a:pt x="5" y="0"/>
                      </a:lnTo>
                      <a:lnTo>
                        <a:pt x="0" y="4"/>
                      </a:lnTo>
                      <a:lnTo>
                        <a:pt x="0" y="8"/>
                      </a:lnTo>
                      <a:lnTo>
                        <a:pt x="5" y="8"/>
                      </a:lnTo>
                      <a:lnTo>
                        <a:pt x="9" y="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9534" name="Freeform 112"/>
                <p:cNvSpPr>
                  <a:spLocks/>
                </p:cNvSpPr>
                <p:nvPr/>
              </p:nvSpPr>
              <p:spPr bwMode="auto">
                <a:xfrm>
                  <a:off x="330200" y="3057525"/>
                  <a:ext cx="115888" cy="63500"/>
                </a:xfrm>
                <a:custGeom>
                  <a:avLst/>
                  <a:gdLst>
                    <a:gd name="T0" fmla="*/ 2147483647 w 73"/>
                    <a:gd name="T1" fmla="*/ 2147483647 h 40"/>
                    <a:gd name="T2" fmla="*/ 2147483647 w 73"/>
                    <a:gd name="T3" fmla="*/ 2147483647 h 40"/>
                    <a:gd name="T4" fmla="*/ 2147483647 w 73"/>
                    <a:gd name="T5" fmla="*/ 2147483647 h 40"/>
                    <a:gd name="T6" fmla="*/ 2147483647 w 73"/>
                    <a:gd name="T7" fmla="*/ 2147483647 h 40"/>
                    <a:gd name="T8" fmla="*/ 2147483647 w 73"/>
                    <a:gd name="T9" fmla="*/ 2147483647 h 40"/>
                    <a:gd name="T10" fmla="*/ 2147483647 w 73"/>
                    <a:gd name="T11" fmla="*/ 2147483647 h 40"/>
                    <a:gd name="T12" fmla="*/ 2147483647 w 73"/>
                    <a:gd name="T13" fmla="*/ 2147483647 h 40"/>
                    <a:gd name="T14" fmla="*/ 2147483647 w 73"/>
                    <a:gd name="T15" fmla="*/ 2147483647 h 40"/>
                    <a:gd name="T16" fmla="*/ 2147483647 w 73"/>
                    <a:gd name="T17" fmla="*/ 2147483647 h 40"/>
                    <a:gd name="T18" fmla="*/ 2147483647 w 73"/>
                    <a:gd name="T19" fmla="*/ 2147483647 h 40"/>
                    <a:gd name="T20" fmla="*/ 2147483647 w 73"/>
                    <a:gd name="T21" fmla="*/ 0 h 40"/>
                    <a:gd name="T22" fmla="*/ 2147483647 w 73"/>
                    <a:gd name="T23" fmla="*/ 0 h 40"/>
                    <a:gd name="T24" fmla="*/ 2147483647 w 73"/>
                    <a:gd name="T25" fmla="*/ 2147483647 h 40"/>
                    <a:gd name="T26" fmla="*/ 2147483647 w 73"/>
                    <a:gd name="T27" fmla="*/ 2147483647 h 40"/>
                    <a:gd name="T28" fmla="*/ 2147483647 w 73"/>
                    <a:gd name="T29" fmla="*/ 2147483647 h 40"/>
                    <a:gd name="T30" fmla="*/ 2147483647 w 73"/>
                    <a:gd name="T31" fmla="*/ 2147483647 h 40"/>
                    <a:gd name="T32" fmla="*/ 2147483647 w 73"/>
                    <a:gd name="T33" fmla="*/ 2147483647 h 40"/>
                    <a:gd name="T34" fmla="*/ 2147483647 w 73"/>
                    <a:gd name="T35" fmla="*/ 2147483647 h 40"/>
                    <a:gd name="T36" fmla="*/ 0 w 73"/>
                    <a:gd name="T37" fmla="*/ 2147483647 h 40"/>
                    <a:gd name="T38" fmla="*/ 0 w 73"/>
                    <a:gd name="T39" fmla="*/ 2147483647 h 40"/>
                    <a:gd name="T40" fmla="*/ 2147483647 w 73"/>
                    <a:gd name="T41" fmla="*/ 2147483647 h 4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73"/>
                    <a:gd name="T64" fmla="*/ 0 h 40"/>
                    <a:gd name="T65" fmla="*/ 73 w 73"/>
                    <a:gd name="T66" fmla="*/ 40 h 40"/>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73" h="40">
                      <a:moveTo>
                        <a:pt x="4" y="40"/>
                      </a:moveTo>
                      <a:lnTo>
                        <a:pt x="4" y="40"/>
                      </a:lnTo>
                      <a:lnTo>
                        <a:pt x="16" y="32"/>
                      </a:lnTo>
                      <a:lnTo>
                        <a:pt x="32" y="28"/>
                      </a:lnTo>
                      <a:lnTo>
                        <a:pt x="44" y="24"/>
                      </a:lnTo>
                      <a:lnTo>
                        <a:pt x="52" y="20"/>
                      </a:lnTo>
                      <a:lnTo>
                        <a:pt x="60" y="12"/>
                      </a:lnTo>
                      <a:lnTo>
                        <a:pt x="69" y="12"/>
                      </a:lnTo>
                      <a:lnTo>
                        <a:pt x="73" y="8"/>
                      </a:lnTo>
                      <a:lnTo>
                        <a:pt x="69" y="0"/>
                      </a:lnTo>
                      <a:lnTo>
                        <a:pt x="64" y="4"/>
                      </a:lnTo>
                      <a:lnTo>
                        <a:pt x="56" y="4"/>
                      </a:lnTo>
                      <a:lnTo>
                        <a:pt x="48" y="8"/>
                      </a:lnTo>
                      <a:lnTo>
                        <a:pt x="40" y="12"/>
                      </a:lnTo>
                      <a:lnTo>
                        <a:pt x="28" y="20"/>
                      </a:lnTo>
                      <a:lnTo>
                        <a:pt x="12" y="24"/>
                      </a:lnTo>
                      <a:lnTo>
                        <a:pt x="0" y="28"/>
                      </a:lnTo>
                      <a:lnTo>
                        <a:pt x="4" y="4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9535" name="Freeform 113"/>
                <p:cNvSpPr>
                  <a:spLocks/>
                </p:cNvSpPr>
                <p:nvPr/>
              </p:nvSpPr>
              <p:spPr bwMode="auto">
                <a:xfrm>
                  <a:off x="246063" y="3101975"/>
                  <a:ext cx="90488" cy="42863"/>
                </a:xfrm>
                <a:custGeom>
                  <a:avLst/>
                  <a:gdLst>
                    <a:gd name="T0" fmla="*/ 2147483647 w 57"/>
                    <a:gd name="T1" fmla="*/ 2147483647 h 27"/>
                    <a:gd name="T2" fmla="*/ 2147483647 w 57"/>
                    <a:gd name="T3" fmla="*/ 2147483647 h 27"/>
                    <a:gd name="T4" fmla="*/ 2147483647 w 57"/>
                    <a:gd name="T5" fmla="*/ 2147483647 h 27"/>
                    <a:gd name="T6" fmla="*/ 2147483647 w 57"/>
                    <a:gd name="T7" fmla="*/ 2147483647 h 27"/>
                    <a:gd name="T8" fmla="*/ 2147483647 w 57"/>
                    <a:gd name="T9" fmla="*/ 2147483647 h 27"/>
                    <a:gd name="T10" fmla="*/ 2147483647 w 57"/>
                    <a:gd name="T11" fmla="*/ 2147483647 h 27"/>
                    <a:gd name="T12" fmla="*/ 2147483647 w 57"/>
                    <a:gd name="T13" fmla="*/ 2147483647 h 27"/>
                    <a:gd name="T14" fmla="*/ 2147483647 w 57"/>
                    <a:gd name="T15" fmla="*/ 2147483647 h 27"/>
                    <a:gd name="T16" fmla="*/ 2147483647 w 57"/>
                    <a:gd name="T17" fmla="*/ 2147483647 h 27"/>
                    <a:gd name="T18" fmla="*/ 2147483647 w 57"/>
                    <a:gd name="T19" fmla="*/ 2147483647 h 27"/>
                    <a:gd name="T20" fmla="*/ 2147483647 w 57"/>
                    <a:gd name="T21" fmla="*/ 0 h 27"/>
                    <a:gd name="T22" fmla="*/ 2147483647 w 57"/>
                    <a:gd name="T23" fmla="*/ 2147483647 h 27"/>
                    <a:gd name="T24" fmla="*/ 2147483647 w 57"/>
                    <a:gd name="T25" fmla="*/ 2147483647 h 27"/>
                    <a:gd name="T26" fmla="*/ 2147483647 w 57"/>
                    <a:gd name="T27" fmla="*/ 2147483647 h 27"/>
                    <a:gd name="T28" fmla="*/ 2147483647 w 57"/>
                    <a:gd name="T29" fmla="*/ 2147483647 h 27"/>
                    <a:gd name="T30" fmla="*/ 2147483647 w 57"/>
                    <a:gd name="T31" fmla="*/ 2147483647 h 27"/>
                    <a:gd name="T32" fmla="*/ 2147483647 w 57"/>
                    <a:gd name="T33" fmla="*/ 2147483647 h 27"/>
                    <a:gd name="T34" fmla="*/ 2147483647 w 57"/>
                    <a:gd name="T35" fmla="*/ 2147483647 h 27"/>
                    <a:gd name="T36" fmla="*/ 0 w 57"/>
                    <a:gd name="T37" fmla="*/ 2147483647 h 27"/>
                    <a:gd name="T38" fmla="*/ 0 w 57"/>
                    <a:gd name="T39" fmla="*/ 2147483647 h 27"/>
                    <a:gd name="T40" fmla="*/ 2147483647 w 57"/>
                    <a:gd name="T41" fmla="*/ 2147483647 h 2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57"/>
                    <a:gd name="T64" fmla="*/ 0 h 27"/>
                    <a:gd name="T65" fmla="*/ 57 w 57"/>
                    <a:gd name="T66" fmla="*/ 27 h 27"/>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57" h="27">
                      <a:moveTo>
                        <a:pt x="4" y="27"/>
                      </a:moveTo>
                      <a:lnTo>
                        <a:pt x="4" y="27"/>
                      </a:lnTo>
                      <a:lnTo>
                        <a:pt x="8" y="27"/>
                      </a:lnTo>
                      <a:lnTo>
                        <a:pt x="12" y="23"/>
                      </a:lnTo>
                      <a:lnTo>
                        <a:pt x="16" y="23"/>
                      </a:lnTo>
                      <a:lnTo>
                        <a:pt x="20" y="23"/>
                      </a:lnTo>
                      <a:lnTo>
                        <a:pt x="24" y="20"/>
                      </a:lnTo>
                      <a:lnTo>
                        <a:pt x="32" y="20"/>
                      </a:lnTo>
                      <a:lnTo>
                        <a:pt x="40" y="16"/>
                      </a:lnTo>
                      <a:lnTo>
                        <a:pt x="57" y="12"/>
                      </a:lnTo>
                      <a:lnTo>
                        <a:pt x="53" y="0"/>
                      </a:lnTo>
                      <a:lnTo>
                        <a:pt x="40" y="4"/>
                      </a:lnTo>
                      <a:lnTo>
                        <a:pt x="28" y="8"/>
                      </a:lnTo>
                      <a:lnTo>
                        <a:pt x="20" y="12"/>
                      </a:lnTo>
                      <a:lnTo>
                        <a:pt x="16" y="12"/>
                      </a:lnTo>
                      <a:lnTo>
                        <a:pt x="12" y="16"/>
                      </a:lnTo>
                      <a:lnTo>
                        <a:pt x="8" y="16"/>
                      </a:lnTo>
                      <a:lnTo>
                        <a:pt x="4" y="16"/>
                      </a:lnTo>
                      <a:lnTo>
                        <a:pt x="0" y="20"/>
                      </a:lnTo>
                      <a:lnTo>
                        <a:pt x="4" y="27"/>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9536" name="Freeform 114"/>
                <p:cNvSpPr>
                  <a:spLocks/>
                </p:cNvSpPr>
                <p:nvPr/>
              </p:nvSpPr>
              <p:spPr bwMode="auto">
                <a:xfrm>
                  <a:off x="193675" y="3133725"/>
                  <a:ext cx="58738" cy="30163"/>
                </a:xfrm>
                <a:custGeom>
                  <a:avLst/>
                  <a:gdLst>
                    <a:gd name="T0" fmla="*/ 2147483647 w 37"/>
                    <a:gd name="T1" fmla="*/ 2147483647 h 19"/>
                    <a:gd name="T2" fmla="*/ 2147483647 w 37"/>
                    <a:gd name="T3" fmla="*/ 2147483647 h 19"/>
                    <a:gd name="T4" fmla="*/ 2147483647 w 37"/>
                    <a:gd name="T5" fmla="*/ 2147483647 h 19"/>
                    <a:gd name="T6" fmla="*/ 2147483647 w 37"/>
                    <a:gd name="T7" fmla="*/ 2147483647 h 19"/>
                    <a:gd name="T8" fmla="*/ 2147483647 w 37"/>
                    <a:gd name="T9" fmla="*/ 2147483647 h 19"/>
                    <a:gd name="T10" fmla="*/ 2147483647 w 37"/>
                    <a:gd name="T11" fmla="*/ 2147483647 h 19"/>
                    <a:gd name="T12" fmla="*/ 2147483647 w 37"/>
                    <a:gd name="T13" fmla="*/ 2147483647 h 19"/>
                    <a:gd name="T14" fmla="*/ 2147483647 w 37"/>
                    <a:gd name="T15" fmla="*/ 2147483647 h 19"/>
                    <a:gd name="T16" fmla="*/ 2147483647 w 37"/>
                    <a:gd name="T17" fmla="*/ 2147483647 h 19"/>
                    <a:gd name="T18" fmla="*/ 2147483647 w 37"/>
                    <a:gd name="T19" fmla="*/ 2147483647 h 19"/>
                    <a:gd name="T20" fmla="*/ 2147483647 w 37"/>
                    <a:gd name="T21" fmla="*/ 0 h 19"/>
                    <a:gd name="T22" fmla="*/ 2147483647 w 37"/>
                    <a:gd name="T23" fmla="*/ 2147483647 h 19"/>
                    <a:gd name="T24" fmla="*/ 2147483647 w 37"/>
                    <a:gd name="T25" fmla="*/ 2147483647 h 19"/>
                    <a:gd name="T26" fmla="*/ 2147483647 w 37"/>
                    <a:gd name="T27" fmla="*/ 2147483647 h 19"/>
                    <a:gd name="T28" fmla="*/ 2147483647 w 37"/>
                    <a:gd name="T29" fmla="*/ 2147483647 h 19"/>
                    <a:gd name="T30" fmla="*/ 2147483647 w 37"/>
                    <a:gd name="T31" fmla="*/ 2147483647 h 19"/>
                    <a:gd name="T32" fmla="*/ 2147483647 w 37"/>
                    <a:gd name="T33" fmla="*/ 2147483647 h 19"/>
                    <a:gd name="T34" fmla="*/ 2147483647 w 37"/>
                    <a:gd name="T35" fmla="*/ 2147483647 h 19"/>
                    <a:gd name="T36" fmla="*/ 2147483647 w 37"/>
                    <a:gd name="T37" fmla="*/ 2147483647 h 19"/>
                    <a:gd name="T38" fmla="*/ 2147483647 w 37"/>
                    <a:gd name="T39" fmla="*/ 2147483647 h 19"/>
                    <a:gd name="T40" fmla="*/ 2147483647 w 37"/>
                    <a:gd name="T41" fmla="*/ 2147483647 h 19"/>
                    <a:gd name="T42" fmla="*/ 0 w 37"/>
                    <a:gd name="T43" fmla="*/ 2147483647 h 19"/>
                    <a:gd name="T44" fmla="*/ 0 w 37"/>
                    <a:gd name="T45" fmla="*/ 2147483647 h 19"/>
                    <a:gd name="T46" fmla="*/ 2147483647 w 37"/>
                    <a:gd name="T47" fmla="*/ 2147483647 h 19"/>
                    <a:gd name="T48" fmla="*/ 2147483647 w 37"/>
                    <a:gd name="T49" fmla="*/ 2147483647 h 19"/>
                    <a:gd name="T50" fmla="*/ 2147483647 w 37"/>
                    <a:gd name="T51" fmla="*/ 2147483647 h 19"/>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37"/>
                    <a:gd name="T79" fmla="*/ 0 h 19"/>
                    <a:gd name="T80" fmla="*/ 37 w 37"/>
                    <a:gd name="T81" fmla="*/ 19 h 19"/>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37" h="19">
                      <a:moveTo>
                        <a:pt x="8" y="11"/>
                      </a:moveTo>
                      <a:lnTo>
                        <a:pt x="8" y="19"/>
                      </a:lnTo>
                      <a:lnTo>
                        <a:pt x="12" y="19"/>
                      </a:lnTo>
                      <a:lnTo>
                        <a:pt x="17" y="15"/>
                      </a:lnTo>
                      <a:lnTo>
                        <a:pt x="21" y="15"/>
                      </a:lnTo>
                      <a:lnTo>
                        <a:pt x="25" y="15"/>
                      </a:lnTo>
                      <a:lnTo>
                        <a:pt x="29" y="11"/>
                      </a:lnTo>
                      <a:lnTo>
                        <a:pt x="37" y="7"/>
                      </a:lnTo>
                      <a:lnTo>
                        <a:pt x="33" y="0"/>
                      </a:lnTo>
                      <a:lnTo>
                        <a:pt x="25" y="3"/>
                      </a:lnTo>
                      <a:lnTo>
                        <a:pt x="21" y="3"/>
                      </a:lnTo>
                      <a:lnTo>
                        <a:pt x="17" y="7"/>
                      </a:lnTo>
                      <a:lnTo>
                        <a:pt x="12" y="7"/>
                      </a:lnTo>
                      <a:lnTo>
                        <a:pt x="8" y="11"/>
                      </a:lnTo>
                      <a:lnTo>
                        <a:pt x="4" y="11"/>
                      </a:lnTo>
                      <a:lnTo>
                        <a:pt x="4" y="19"/>
                      </a:lnTo>
                      <a:lnTo>
                        <a:pt x="4" y="11"/>
                      </a:lnTo>
                      <a:lnTo>
                        <a:pt x="0" y="15"/>
                      </a:lnTo>
                      <a:lnTo>
                        <a:pt x="0" y="19"/>
                      </a:lnTo>
                      <a:lnTo>
                        <a:pt x="4" y="19"/>
                      </a:lnTo>
                      <a:lnTo>
                        <a:pt x="8" y="19"/>
                      </a:lnTo>
                      <a:lnTo>
                        <a:pt x="8" y="11"/>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9537" name="Freeform 115"/>
                <p:cNvSpPr>
                  <a:spLocks/>
                </p:cNvSpPr>
                <p:nvPr/>
              </p:nvSpPr>
              <p:spPr bwMode="auto">
                <a:xfrm>
                  <a:off x="200025" y="3151188"/>
                  <a:ext cx="566738" cy="131763"/>
                </a:xfrm>
                <a:custGeom>
                  <a:avLst/>
                  <a:gdLst>
                    <a:gd name="T0" fmla="*/ 2147483647 w 357"/>
                    <a:gd name="T1" fmla="*/ 2147483647 h 83"/>
                    <a:gd name="T2" fmla="*/ 2147483647 w 357"/>
                    <a:gd name="T3" fmla="*/ 2147483647 h 83"/>
                    <a:gd name="T4" fmla="*/ 2147483647 w 357"/>
                    <a:gd name="T5" fmla="*/ 0 h 83"/>
                    <a:gd name="T6" fmla="*/ 0 w 357"/>
                    <a:gd name="T7" fmla="*/ 2147483647 h 83"/>
                    <a:gd name="T8" fmla="*/ 2147483647 w 357"/>
                    <a:gd name="T9" fmla="*/ 2147483647 h 83"/>
                    <a:gd name="T10" fmla="*/ 2147483647 w 357"/>
                    <a:gd name="T11" fmla="*/ 2147483647 h 83"/>
                    <a:gd name="T12" fmla="*/ 2147483647 w 357"/>
                    <a:gd name="T13" fmla="*/ 2147483647 h 83"/>
                    <a:gd name="T14" fmla="*/ 2147483647 w 357"/>
                    <a:gd name="T15" fmla="*/ 2147483647 h 83"/>
                    <a:gd name="T16" fmla="*/ 2147483647 w 357"/>
                    <a:gd name="T17" fmla="*/ 2147483647 h 83"/>
                    <a:gd name="T18" fmla="*/ 2147483647 w 357"/>
                    <a:gd name="T19" fmla="*/ 2147483647 h 83"/>
                    <a:gd name="T20" fmla="*/ 2147483647 w 357"/>
                    <a:gd name="T21" fmla="*/ 2147483647 h 83"/>
                    <a:gd name="T22" fmla="*/ 2147483647 w 357"/>
                    <a:gd name="T23" fmla="*/ 2147483647 h 8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57"/>
                    <a:gd name="T37" fmla="*/ 0 h 83"/>
                    <a:gd name="T38" fmla="*/ 357 w 357"/>
                    <a:gd name="T39" fmla="*/ 83 h 8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57" h="83">
                      <a:moveTo>
                        <a:pt x="349" y="75"/>
                      </a:moveTo>
                      <a:lnTo>
                        <a:pt x="353" y="75"/>
                      </a:lnTo>
                      <a:lnTo>
                        <a:pt x="4" y="0"/>
                      </a:lnTo>
                      <a:lnTo>
                        <a:pt x="0" y="8"/>
                      </a:lnTo>
                      <a:lnTo>
                        <a:pt x="349" y="83"/>
                      </a:lnTo>
                      <a:lnTo>
                        <a:pt x="353" y="83"/>
                      </a:lnTo>
                      <a:lnTo>
                        <a:pt x="349" y="83"/>
                      </a:lnTo>
                      <a:lnTo>
                        <a:pt x="353" y="83"/>
                      </a:lnTo>
                      <a:lnTo>
                        <a:pt x="357" y="79"/>
                      </a:lnTo>
                      <a:lnTo>
                        <a:pt x="353" y="75"/>
                      </a:lnTo>
                      <a:lnTo>
                        <a:pt x="349" y="75"/>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9538" name="Freeform 116"/>
                <p:cNvSpPr>
                  <a:spLocks/>
                </p:cNvSpPr>
                <p:nvPr/>
              </p:nvSpPr>
              <p:spPr bwMode="auto">
                <a:xfrm>
                  <a:off x="754063" y="3232150"/>
                  <a:ext cx="71438" cy="50800"/>
                </a:xfrm>
                <a:custGeom>
                  <a:avLst/>
                  <a:gdLst>
                    <a:gd name="T0" fmla="*/ 2147483647 w 45"/>
                    <a:gd name="T1" fmla="*/ 0 h 32"/>
                    <a:gd name="T2" fmla="*/ 2147483647 w 45"/>
                    <a:gd name="T3" fmla="*/ 2147483647 h 32"/>
                    <a:gd name="T4" fmla="*/ 2147483647 w 45"/>
                    <a:gd name="T5" fmla="*/ 2147483647 h 32"/>
                    <a:gd name="T6" fmla="*/ 2147483647 w 45"/>
                    <a:gd name="T7" fmla="*/ 2147483647 h 32"/>
                    <a:gd name="T8" fmla="*/ 2147483647 w 45"/>
                    <a:gd name="T9" fmla="*/ 2147483647 h 32"/>
                    <a:gd name="T10" fmla="*/ 2147483647 w 45"/>
                    <a:gd name="T11" fmla="*/ 2147483647 h 32"/>
                    <a:gd name="T12" fmla="*/ 2147483647 w 45"/>
                    <a:gd name="T13" fmla="*/ 2147483647 h 32"/>
                    <a:gd name="T14" fmla="*/ 2147483647 w 45"/>
                    <a:gd name="T15" fmla="*/ 2147483647 h 32"/>
                    <a:gd name="T16" fmla="*/ 0 w 45"/>
                    <a:gd name="T17" fmla="*/ 2147483647 h 32"/>
                    <a:gd name="T18" fmla="*/ 0 w 45"/>
                    <a:gd name="T19" fmla="*/ 2147483647 h 32"/>
                    <a:gd name="T20" fmla="*/ 2147483647 w 45"/>
                    <a:gd name="T21" fmla="*/ 2147483647 h 32"/>
                    <a:gd name="T22" fmla="*/ 2147483647 w 45"/>
                    <a:gd name="T23" fmla="*/ 2147483647 h 32"/>
                    <a:gd name="T24" fmla="*/ 2147483647 w 45"/>
                    <a:gd name="T25" fmla="*/ 2147483647 h 32"/>
                    <a:gd name="T26" fmla="*/ 2147483647 w 45"/>
                    <a:gd name="T27" fmla="*/ 2147483647 h 32"/>
                    <a:gd name="T28" fmla="*/ 2147483647 w 45"/>
                    <a:gd name="T29" fmla="*/ 2147483647 h 32"/>
                    <a:gd name="T30" fmla="*/ 2147483647 w 45"/>
                    <a:gd name="T31" fmla="*/ 2147483647 h 32"/>
                    <a:gd name="T32" fmla="*/ 2147483647 w 45"/>
                    <a:gd name="T33" fmla="*/ 2147483647 h 32"/>
                    <a:gd name="T34" fmla="*/ 2147483647 w 45"/>
                    <a:gd name="T35" fmla="*/ 2147483647 h 32"/>
                    <a:gd name="T36" fmla="*/ 2147483647 w 45"/>
                    <a:gd name="T37" fmla="*/ 2147483647 h 32"/>
                    <a:gd name="T38" fmla="*/ 2147483647 w 45"/>
                    <a:gd name="T39" fmla="*/ 2147483647 h 32"/>
                    <a:gd name="T40" fmla="*/ 2147483647 w 45"/>
                    <a:gd name="T41" fmla="*/ 0 h 3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45"/>
                    <a:gd name="T64" fmla="*/ 0 h 32"/>
                    <a:gd name="T65" fmla="*/ 45 w 45"/>
                    <a:gd name="T66" fmla="*/ 32 h 32"/>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45" h="32">
                      <a:moveTo>
                        <a:pt x="45" y="0"/>
                      </a:moveTo>
                      <a:lnTo>
                        <a:pt x="41" y="4"/>
                      </a:lnTo>
                      <a:lnTo>
                        <a:pt x="37" y="4"/>
                      </a:lnTo>
                      <a:lnTo>
                        <a:pt x="29" y="8"/>
                      </a:lnTo>
                      <a:lnTo>
                        <a:pt x="21" y="12"/>
                      </a:lnTo>
                      <a:lnTo>
                        <a:pt x="13" y="16"/>
                      </a:lnTo>
                      <a:lnTo>
                        <a:pt x="8" y="20"/>
                      </a:lnTo>
                      <a:lnTo>
                        <a:pt x="4" y="20"/>
                      </a:lnTo>
                      <a:lnTo>
                        <a:pt x="0" y="24"/>
                      </a:lnTo>
                      <a:lnTo>
                        <a:pt x="4" y="32"/>
                      </a:lnTo>
                      <a:lnTo>
                        <a:pt x="8" y="28"/>
                      </a:lnTo>
                      <a:lnTo>
                        <a:pt x="13" y="28"/>
                      </a:lnTo>
                      <a:lnTo>
                        <a:pt x="17" y="24"/>
                      </a:lnTo>
                      <a:lnTo>
                        <a:pt x="25" y="20"/>
                      </a:lnTo>
                      <a:lnTo>
                        <a:pt x="33" y="16"/>
                      </a:lnTo>
                      <a:lnTo>
                        <a:pt x="41" y="12"/>
                      </a:lnTo>
                      <a:lnTo>
                        <a:pt x="45" y="12"/>
                      </a:lnTo>
                      <a:lnTo>
                        <a:pt x="45"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9539" name="Freeform 117"/>
                <p:cNvSpPr>
                  <a:spLocks/>
                </p:cNvSpPr>
                <p:nvPr/>
              </p:nvSpPr>
              <p:spPr bwMode="auto">
                <a:xfrm>
                  <a:off x="825500" y="3195638"/>
                  <a:ext cx="90488" cy="55563"/>
                </a:xfrm>
                <a:custGeom>
                  <a:avLst/>
                  <a:gdLst>
                    <a:gd name="T0" fmla="*/ 2147483647 w 57"/>
                    <a:gd name="T1" fmla="*/ 0 h 35"/>
                    <a:gd name="T2" fmla="*/ 2147483647 w 57"/>
                    <a:gd name="T3" fmla="*/ 0 h 35"/>
                    <a:gd name="T4" fmla="*/ 2147483647 w 57"/>
                    <a:gd name="T5" fmla="*/ 2147483647 h 35"/>
                    <a:gd name="T6" fmla="*/ 2147483647 w 57"/>
                    <a:gd name="T7" fmla="*/ 2147483647 h 35"/>
                    <a:gd name="T8" fmla="*/ 2147483647 w 57"/>
                    <a:gd name="T9" fmla="*/ 2147483647 h 35"/>
                    <a:gd name="T10" fmla="*/ 2147483647 w 57"/>
                    <a:gd name="T11" fmla="*/ 2147483647 h 35"/>
                    <a:gd name="T12" fmla="*/ 2147483647 w 57"/>
                    <a:gd name="T13" fmla="*/ 2147483647 h 35"/>
                    <a:gd name="T14" fmla="*/ 2147483647 w 57"/>
                    <a:gd name="T15" fmla="*/ 2147483647 h 35"/>
                    <a:gd name="T16" fmla="*/ 2147483647 w 57"/>
                    <a:gd name="T17" fmla="*/ 2147483647 h 35"/>
                    <a:gd name="T18" fmla="*/ 0 w 57"/>
                    <a:gd name="T19" fmla="*/ 2147483647 h 35"/>
                    <a:gd name="T20" fmla="*/ 0 w 57"/>
                    <a:gd name="T21" fmla="*/ 2147483647 h 35"/>
                    <a:gd name="T22" fmla="*/ 2147483647 w 57"/>
                    <a:gd name="T23" fmla="*/ 2147483647 h 35"/>
                    <a:gd name="T24" fmla="*/ 2147483647 w 57"/>
                    <a:gd name="T25" fmla="*/ 2147483647 h 35"/>
                    <a:gd name="T26" fmla="*/ 2147483647 w 57"/>
                    <a:gd name="T27" fmla="*/ 2147483647 h 35"/>
                    <a:gd name="T28" fmla="*/ 2147483647 w 57"/>
                    <a:gd name="T29" fmla="*/ 2147483647 h 35"/>
                    <a:gd name="T30" fmla="*/ 2147483647 w 57"/>
                    <a:gd name="T31" fmla="*/ 2147483647 h 35"/>
                    <a:gd name="T32" fmla="*/ 2147483647 w 57"/>
                    <a:gd name="T33" fmla="*/ 2147483647 h 35"/>
                    <a:gd name="T34" fmla="*/ 2147483647 w 57"/>
                    <a:gd name="T35" fmla="*/ 2147483647 h 35"/>
                    <a:gd name="T36" fmla="*/ 2147483647 w 57"/>
                    <a:gd name="T37" fmla="*/ 2147483647 h 35"/>
                    <a:gd name="T38" fmla="*/ 2147483647 w 57"/>
                    <a:gd name="T39" fmla="*/ 2147483647 h 35"/>
                    <a:gd name="T40" fmla="*/ 2147483647 w 57"/>
                    <a:gd name="T41" fmla="*/ 0 h 3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57"/>
                    <a:gd name="T64" fmla="*/ 0 h 35"/>
                    <a:gd name="T65" fmla="*/ 57 w 57"/>
                    <a:gd name="T66" fmla="*/ 35 h 3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57" h="35">
                      <a:moveTo>
                        <a:pt x="49" y="0"/>
                      </a:moveTo>
                      <a:lnTo>
                        <a:pt x="49" y="0"/>
                      </a:lnTo>
                      <a:lnTo>
                        <a:pt x="41" y="4"/>
                      </a:lnTo>
                      <a:lnTo>
                        <a:pt x="32" y="8"/>
                      </a:lnTo>
                      <a:lnTo>
                        <a:pt x="28" y="12"/>
                      </a:lnTo>
                      <a:lnTo>
                        <a:pt x="24" y="16"/>
                      </a:lnTo>
                      <a:lnTo>
                        <a:pt x="16" y="20"/>
                      </a:lnTo>
                      <a:lnTo>
                        <a:pt x="12" y="20"/>
                      </a:lnTo>
                      <a:lnTo>
                        <a:pt x="4" y="23"/>
                      </a:lnTo>
                      <a:lnTo>
                        <a:pt x="0" y="23"/>
                      </a:lnTo>
                      <a:lnTo>
                        <a:pt x="0" y="35"/>
                      </a:lnTo>
                      <a:lnTo>
                        <a:pt x="8" y="31"/>
                      </a:lnTo>
                      <a:lnTo>
                        <a:pt x="16" y="27"/>
                      </a:lnTo>
                      <a:lnTo>
                        <a:pt x="20" y="27"/>
                      </a:lnTo>
                      <a:lnTo>
                        <a:pt x="28" y="23"/>
                      </a:lnTo>
                      <a:lnTo>
                        <a:pt x="32" y="20"/>
                      </a:lnTo>
                      <a:lnTo>
                        <a:pt x="41" y="20"/>
                      </a:lnTo>
                      <a:lnTo>
                        <a:pt x="49" y="12"/>
                      </a:lnTo>
                      <a:lnTo>
                        <a:pt x="57" y="8"/>
                      </a:lnTo>
                      <a:lnTo>
                        <a:pt x="49"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9540" name="Freeform 118"/>
                <p:cNvSpPr>
                  <a:spLocks/>
                </p:cNvSpPr>
                <p:nvPr/>
              </p:nvSpPr>
              <p:spPr bwMode="auto">
                <a:xfrm>
                  <a:off x="903288" y="3133725"/>
                  <a:ext cx="96838" cy="74613"/>
                </a:xfrm>
                <a:custGeom>
                  <a:avLst/>
                  <a:gdLst>
                    <a:gd name="T0" fmla="*/ 2147483647 w 61"/>
                    <a:gd name="T1" fmla="*/ 0 h 47"/>
                    <a:gd name="T2" fmla="*/ 2147483647 w 61"/>
                    <a:gd name="T3" fmla="*/ 2147483647 h 47"/>
                    <a:gd name="T4" fmla="*/ 2147483647 w 61"/>
                    <a:gd name="T5" fmla="*/ 2147483647 h 47"/>
                    <a:gd name="T6" fmla="*/ 2147483647 w 61"/>
                    <a:gd name="T7" fmla="*/ 2147483647 h 47"/>
                    <a:gd name="T8" fmla="*/ 2147483647 w 61"/>
                    <a:gd name="T9" fmla="*/ 2147483647 h 47"/>
                    <a:gd name="T10" fmla="*/ 2147483647 w 61"/>
                    <a:gd name="T11" fmla="*/ 2147483647 h 47"/>
                    <a:gd name="T12" fmla="*/ 2147483647 w 61"/>
                    <a:gd name="T13" fmla="*/ 2147483647 h 47"/>
                    <a:gd name="T14" fmla="*/ 2147483647 w 61"/>
                    <a:gd name="T15" fmla="*/ 2147483647 h 47"/>
                    <a:gd name="T16" fmla="*/ 2147483647 w 61"/>
                    <a:gd name="T17" fmla="*/ 2147483647 h 47"/>
                    <a:gd name="T18" fmla="*/ 0 w 61"/>
                    <a:gd name="T19" fmla="*/ 2147483647 h 47"/>
                    <a:gd name="T20" fmla="*/ 2147483647 w 61"/>
                    <a:gd name="T21" fmla="*/ 2147483647 h 47"/>
                    <a:gd name="T22" fmla="*/ 2147483647 w 61"/>
                    <a:gd name="T23" fmla="*/ 2147483647 h 47"/>
                    <a:gd name="T24" fmla="*/ 2147483647 w 61"/>
                    <a:gd name="T25" fmla="*/ 2147483647 h 47"/>
                    <a:gd name="T26" fmla="*/ 2147483647 w 61"/>
                    <a:gd name="T27" fmla="*/ 2147483647 h 47"/>
                    <a:gd name="T28" fmla="*/ 2147483647 w 61"/>
                    <a:gd name="T29" fmla="*/ 2147483647 h 47"/>
                    <a:gd name="T30" fmla="*/ 2147483647 w 61"/>
                    <a:gd name="T31" fmla="*/ 2147483647 h 47"/>
                    <a:gd name="T32" fmla="*/ 2147483647 w 61"/>
                    <a:gd name="T33" fmla="*/ 2147483647 h 47"/>
                    <a:gd name="T34" fmla="*/ 2147483647 w 61"/>
                    <a:gd name="T35" fmla="*/ 2147483647 h 47"/>
                    <a:gd name="T36" fmla="*/ 2147483647 w 61"/>
                    <a:gd name="T37" fmla="*/ 2147483647 h 47"/>
                    <a:gd name="T38" fmla="*/ 2147483647 w 61"/>
                    <a:gd name="T39" fmla="*/ 2147483647 h 47"/>
                    <a:gd name="T40" fmla="*/ 2147483647 w 61"/>
                    <a:gd name="T41" fmla="*/ 2147483647 h 47"/>
                    <a:gd name="T42" fmla="*/ 2147483647 w 61"/>
                    <a:gd name="T43" fmla="*/ 2147483647 h 47"/>
                    <a:gd name="T44" fmla="*/ 2147483647 w 61"/>
                    <a:gd name="T45" fmla="*/ 2147483647 h 47"/>
                    <a:gd name="T46" fmla="*/ 2147483647 w 61"/>
                    <a:gd name="T47" fmla="*/ 0 h 47"/>
                    <a:gd name="T48" fmla="*/ 2147483647 w 61"/>
                    <a:gd name="T49" fmla="*/ 2147483647 h 47"/>
                    <a:gd name="T50" fmla="*/ 2147483647 w 61"/>
                    <a:gd name="T51" fmla="*/ 0 h 47"/>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61"/>
                    <a:gd name="T79" fmla="*/ 0 h 47"/>
                    <a:gd name="T80" fmla="*/ 61 w 61"/>
                    <a:gd name="T81" fmla="*/ 47 h 47"/>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61" h="47">
                      <a:moveTo>
                        <a:pt x="52" y="0"/>
                      </a:moveTo>
                      <a:lnTo>
                        <a:pt x="52" y="3"/>
                      </a:lnTo>
                      <a:lnTo>
                        <a:pt x="48" y="3"/>
                      </a:lnTo>
                      <a:lnTo>
                        <a:pt x="44" y="11"/>
                      </a:lnTo>
                      <a:lnTo>
                        <a:pt x="36" y="15"/>
                      </a:lnTo>
                      <a:lnTo>
                        <a:pt x="28" y="23"/>
                      </a:lnTo>
                      <a:lnTo>
                        <a:pt x="20" y="27"/>
                      </a:lnTo>
                      <a:lnTo>
                        <a:pt x="8" y="35"/>
                      </a:lnTo>
                      <a:lnTo>
                        <a:pt x="0" y="39"/>
                      </a:lnTo>
                      <a:lnTo>
                        <a:pt x="8" y="47"/>
                      </a:lnTo>
                      <a:lnTo>
                        <a:pt x="16" y="43"/>
                      </a:lnTo>
                      <a:lnTo>
                        <a:pt x="24" y="35"/>
                      </a:lnTo>
                      <a:lnTo>
                        <a:pt x="32" y="27"/>
                      </a:lnTo>
                      <a:lnTo>
                        <a:pt x="40" y="23"/>
                      </a:lnTo>
                      <a:lnTo>
                        <a:pt x="48" y="15"/>
                      </a:lnTo>
                      <a:lnTo>
                        <a:pt x="52" y="15"/>
                      </a:lnTo>
                      <a:lnTo>
                        <a:pt x="56" y="11"/>
                      </a:lnTo>
                      <a:lnTo>
                        <a:pt x="61" y="7"/>
                      </a:lnTo>
                      <a:lnTo>
                        <a:pt x="61" y="3"/>
                      </a:lnTo>
                      <a:lnTo>
                        <a:pt x="56" y="0"/>
                      </a:lnTo>
                      <a:lnTo>
                        <a:pt x="52" y="3"/>
                      </a:lnTo>
                      <a:lnTo>
                        <a:pt x="52"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9541" name="Freeform 119"/>
                <p:cNvSpPr>
                  <a:spLocks/>
                </p:cNvSpPr>
                <p:nvPr/>
              </p:nvSpPr>
              <p:spPr bwMode="auto">
                <a:xfrm>
                  <a:off x="985838" y="3121025"/>
                  <a:ext cx="33338" cy="23813"/>
                </a:xfrm>
                <a:custGeom>
                  <a:avLst/>
                  <a:gdLst>
                    <a:gd name="T0" fmla="*/ 2147483647 w 21"/>
                    <a:gd name="T1" fmla="*/ 2147483647 h 15"/>
                    <a:gd name="T2" fmla="*/ 2147483647 w 21"/>
                    <a:gd name="T3" fmla="*/ 0 h 15"/>
                    <a:gd name="T4" fmla="*/ 0 w 21"/>
                    <a:gd name="T5" fmla="*/ 2147483647 h 15"/>
                    <a:gd name="T6" fmla="*/ 2147483647 w 21"/>
                    <a:gd name="T7" fmla="*/ 2147483647 h 15"/>
                    <a:gd name="T8" fmla="*/ 2147483647 w 21"/>
                    <a:gd name="T9" fmla="*/ 2147483647 h 15"/>
                    <a:gd name="T10" fmla="*/ 2147483647 w 21"/>
                    <a:gd name="T11" fmla="*/ 0 h 15"/>
                    <a:gd name="T12" fmla="*/ 2147483647 w 21"/>
                    <a:gd name="T13" fmla="*/ 2147483647 h 15"/>
                    <a:gd name="T14" fmla="*/ 2147483647 w 21"/>
                    <a:gd name="T15" fmla="*/ 2147483647 h 15"/>
                    <a:gd name="T16" fmla="*/ 2147483647 w 21"/>
                    <a:gd name="T17" fmla="*/ 2147483647 h 15"/>
                    <a:gd name="T18" fmla="*/ 2147483647 w 21"/>
                    <a:gd name="T19" fmla="*/ 0 h 15"/>
                    <a:gd name="T20" fmla="*/ 2147483647 w 21"/>
                    <a:gd name="T21" fmla="*/ 0 h 15"/>
                    <a:gd name="T22" fmla="*/ 2147483647 w 21"/>
                    <a:gd name="T23" fmla="*/ 2147483647 h 1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1"/>
                    <a:gd name="T37" fmla="*/ 0 h 15"/>
                    <a:gd name="T38" fmla="*/ 21 w 21"/>
                    <a:gd name="T39" fmla="*/ 15 h 1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1" h="15">
                      <a:moveTo>
                        <a:pt x="17" y="8"/>
                      </a:moveTo>
                      <a:lnTo>
                        <a:pt x="13" y="0"/>
                      </a:lnTo>
                      <a:lnTo>
                        <a:pt x="0" y="8"/>
                      </a:lnTo>
                      <a:lnTo>
                        <a:pt x="9" y="15"/>
                      </a:lnTo>
                      <a:lnTo>
                        <a:pt x="21" y="8"/>
                      </a:lnTo>
                      <a:lnTo>
                        <a:pt x="17" y="0"/>
                      </a:lnTo>
                      <a:lnTo>
                        <a:pt x="21" y="8"/>
                      </a:lnTo>
                      <a:lnTo>
                        <a:pt x="21" y="4"/>
                      </a:lnTo>
                      <a:lnTo>
                        <a:pt x="17" y="0"/>
                      </a:lnTo>
                      <a:lnTo>
                        <a:pt x="13" y="0"/>
                      </a:lnTo>
                      <a:lnTo>
                        <a:pt x="17" y="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9542" name="Freeform 120"/>
                <p:cNvSpPr>
                  <a:spLocks/>
                </p:cNvSpPr>
                <p:nvPr/>
              </p:nvSpPr>
              <p:spPr bwMode="auto">
                <a:xfrm>
                  <a:off x="265113" y="3151188"/>
                  <a:ext cx="638175" cy="100013"/>
                </a:xfrm>
                <a:custGeom>
                  <a:avLst/>
                  <a:gdLst>
                    <a:gd name="T0" fmla="*/ 2147483647 w 402"/>
                    <a:gd name="T1" fmla="*/ 2147483647 h 63"/>
                    <a:gd name="T2" fmla="*/ 2147483647 w 402"/>
                    <a:gd name="T3" fmla="*/ 2147483647 h 63"/>
                    <a:gd name="T4" fmla="*/ 0 w 402"/>
                    <a:gd name="T5" fmla="*/ 0 h 63"/>
                    <a:gd name="T6" fmla="*/ 0 60000 65536"/>
                    <a:gd name="T7" fmla="*/ 0 60000 65536"/>
                    <a:gd name="T8" fmla="*/ 0 60000 65536"/>
                    <a:gd name="T9" fmla="*/ 0 w 402"/>
                    <a:gd name="T10" fmla="*/ 0 h 63"/>
                    <a:gd name="T11" fmla="*/ 402 w 402"/>
                    <a:gd name="T12" fmla="*/ 63 h 63"/>
                  </a:gdLst>
                  <a:ahLst/>
                  <a:cxnLst>
                    <a:cxn ang="T6">
                      <a:pos x="T0" y="T1"/>
                    </a:cxn>
                    <a:cxn ang="T7">
                      <a:pos x="T2" y="T3"/>
                    </a:cxn>
                    <a:cxn ang="T8">
                      <a:pos x="T4" y="T5"/>
                    </a:cxn>
                  </a:cxnLst>
                  <a:rect l="T9" t="T10" r="T11" b="T12"/>
                  <a:pathLst>
                    <a:path w="402" h="63">
                      <a:moveTo>
                        <a:pt x="402" y="16"/>
                      </a:moveTo>
                      <a:lnTo>
                        <a:pt x="312" y="63"/>
                      </a:lnTo>
                      <a:lnTo>
                        <a:pt x="0" y="0"/>
                      </a:lnTo>
                    </a:path>
                  </a:pathLst>
                </a:custGeom>
                <a:noFill/>
                <a:ln w="0">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59543" name="Freeform 121"/>
                <p:cNvSpPr>
                  <a:spLocks/>
                </p:cNvSpPr>
                <p:nvPr/>
              </p:nvSpPr>
              <p:spPr bwMode="auto">
                <a:xfrm>
                  <a:off x="465138" y="3082925"/>
                  <a:ext cx="488950" cy="61913"/>
                </a:xfrm>
                <a:custGeom>
                  <a:avLst/>
                  <a:gdLst>
                    <a:gd name="T0" fmla="*/ 2147483647 w 308"/>
                    <a:gd name="T1" fmla="*/ 2147483647 h 39"/>
                    <a:gd name="T2" fmla="*/ 2147483647 w 308"/>
                    <a:gd name="T3" fmla="*/ 2147483647 h 39"/>
                    <a:gd name="T4" fmla="*/ 0 w 308"/>
                    <a:gd name="T5" fmla="*/ 0 h 39"/>
                    <a:gd name="T6" fmla="*/ 0 60000 65536"/>
                    <a:gd name="T7" fmla="*/ 0 60000 65536"/>
                    <a:gd name="T8" fmla="*/ 0 60000 65536"/>
                    <a:gd name="T9" fmla="*/ 0 w 308"/>
                    <a:gd name="T10" fmla="*/ 0 h 39"/>
                    <a:gd name="T11" fmla="*/ 308 w 308"/>
                    <a:gd name="T12" fmla="*/ 39 h 39"/>
                  </a:gdLst>
                  <a:ahLst/>
                  <a:cxnLst>
                    <a:cxn ang="T6">
                      <a:pos x="T0" y="T1"/>
                    </a:cxn>
                    <a:cxn ang="T7">
                      <a:pos x="T2" y="T3"/>
                    </a:cxn>
                    <a:cxn ang="T8">
                      <a:pos x="T4" y="T5"/>
                    </a:cxn>
                  </a:cxnLst>
                  <a:rect l="T9" t="T10" r="T11" b="T12"/>
                  <a:pathLst>
                    <a:path w="308" h="39">
                      <a:moveTo>
                        <a:pt x="308" y="35"/>
                      </a:moveTo>
                      <a:lnTo>
                        <a:pt x="296" y="39"/>
                      </a:lnTo>
                      <a:lnTo>
                        <a:pt x="0" y="0"/>
                      </a:lnTo>
                    </a:path>
                  </a:pathLst>
                </a:custGeom>
                <a:noFill/>
                <a:ln w="0">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59544" name="Freeform 122"/>
                <p:cNvSpPr>
                  <a:spLocks/>
                </p:cNvSpPr>
                <p:nvPr/>
              </p:nvSpPr>
              <p:spPr bwMode="auto">
                <a:xfrm>
                  <a:off x="200025" y="3157538"/>
                  <a:ext cx="554038" cy="144463"/>
                </a:xfrm>
                <a:custGeom>
                  <a:avLst/>
                  <a:gdLst>
                    <a:gd name="T0" fmla="*/ 2147483647 w 349"/>
                    <a:gd name="T1" fmla="*/ 2147483647 h 91"/>
                    <a:gd name="T2" fmla="*/ 2147483647 w 349"/>
                    <a:gd name="T3" fmla="*/ 2147483647 h 91"/>
                    <a:gd name="T4" fmla="*/ 0 w 349"/>
                    <a:gd name="T5" fmla="*/ 0 h 91"/>
                    <a:gd name="T6" fmla="*/ 0 w 349"/>
                    <a:gd name="T7" fmla="*/ 2147483647 h 91"/>
                    <a:gd name="T8" fmla="*/ 2147483647 w 349"/>
                    <a:gd name="T9" fmla="*/ 2147483647 h 91"/>
                    <a:gd name="T10" fmla="*/ 2147483647 w 349"/>
                    <a:gd name="T11" fmla="*/ 2147483647 h 91"/>
                    <a:gd name="T12" fmla="*/ 0 60000 65536"/>
                    <a:gd name="T13" fmla="*/ 0 60000 65536"/>
                    <a:gd name="T14" fmla="*/ 0 60000 65536"/>
                    <a:gd name="T15" fmla="*/ 0 60000 65536"/>
                    <a:gd name="T16" fmla="*/ 0 60000 65536"/>
                    <a:gd name="T17" fmla="*/ 0 60000 65536"/>
                    <a:gd name="T18" fmla="*/ 0 w 349"/>
                    <a:gd name="T19" fmla="*/ 0 h 91"/>
                    <a:gd name="T20" fmla="*/ 349 w 349"/>
                    <a:gd name="T21" fmla="*/ 91 h 91"/>
                  </a:gdLst>
                  <a:ahLst/>
                  <a:cxnLst>
                    <a:cxn ang="T12">
                      <a:pos x="T0" y="T1"/>
                    </a:cxn>
                    <a:cxn ang="T13">
                      <a:pos x="T2" y="T3"/>
                    </a:cxn>
                    <a:cxn ang="T14">
                      <a:pos x="T4" y="T5"/>
                    </a:cxn>
                    <a:cxn ang="T15">
                      <a:pos x="T6" y="T7"/>
                    </a:cxn>
                    <a:cxn ang="T16">
                      <a:pos x="T8" y="T9"/>
                    </a:cxn>
                    <a:cxn ang="T17">
                      <a:pos x="T10" y="T11"/>
                    </a:cxn>
                  </a:cxnLst>
                  <a:rect l="T18" t="T19" r="T20" b="T21"/>
                  <a:pathLst>
                    <a:path w="349" h="91">
                      <a:moveTo>
                        <a:pt x="349" y="91"/>
                      </a:moveTo>
                      <a:lnTo>
                        <a:pt x="349" y="75"/>
                      </a:lnTo>
                      <a:lnTo>
                        <a:pt x="0" y="0"/>
                      </a:lnTo>
                      <a:lnTo>
                        <a:pt x="0" y="12"/>
                      </a:lnTo>
                      <a:lnTo>
                        <a:pt x="349" y="91"/>
                      </a:lnTo>
                      <a:close/>
                    </a:path>
                  </a:pathLst>
                </a:custGeom>
                <a:solidFill>
                  <a:srgbClr val="CCCCCC"/>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9545" name="Freeform 123"/>
                <p:cNvSpPr>
                  <a:spLocks/>
                </p:cNvSpPr>
                <p:nvPr/>
              </p:nvSpPr>
              <p:spPr bwMode="auto">
                <a:xfrm>
                  <a:off x="747713" y="3270250"/>
                  <a:ext cx="19050" cy="31750"/>
                </a:xfrm>
                <a:custGeom>
                  <a:avLst/>
                  <a:gdLst>
                    <a:gd name="T0" fmla="*/ 2147483647 w 12"/>
                    <a:gd name="T1" fmla="*/ 2147483647 h 20"/>
                    <a:gd name="T2" fmla="*/ 0 w 12"/>
                    <a:gd name="T3" fmla="*/ 2147483647 h 20"/>
                    <a:gd name="T4" fmla="*/ 0 w 12"/>
                    <a:gd name="T5" fmla="*/ 2147483647 h 20"/>
                    <a:gd name="T6" fmla="*/ 2147483647 w 12"/>
                    <a:gd name="T7" fmla="*/ 2147483647 h 20"/>
                    <a:gd name="T8" fmla="*/ 2147483647 w 12"/>
                    <a:gd name="T9" fmla="*/ 2147483647 h 20"/>
                    <a:gd name="T10" fmla="*/ 2147483647 w 12"/>
                    <a:gd name="T11" fmla="*/ 0 h 20"/>
                    <a:gd name="T12" fmla="*/ 2147483647 w 12"/>
                    <a:gd name="T13" fmla="*/ 2147483647 h 20"/>
                    <a:gd name="T14" fmla="*/ 2147483647 w 12"/>
                    <a:gd name="T15" fmla="*/ 0 h 20"/>
                    <a:gd name="T16" fmla="*/ 2147483647 w 12"/>
                    <a:gd name="T17" fmla="*/ 0 h 20"/>
                    <a:gd name="T18" fmla="*/ 2147483647 w 12"/>
                    <a:gd name="T19" fmla="*/ 0 h 20"/>
                    <a:gd name="T20" fmla="*/ 0 w 12"/>
                    <a:gd name="T21" fmla="*/ 2147483647 h 20"/>
                    <a:gd name="T22" fmla="*/ 2147483647 w 12"/>
                    <a:gd name="T23" fmla="*/ 2147483647 h 2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20"/>
                    <a:gd name="T38" fmla="*/ 12 w 12"/>
                    <a:gd name="T39" fmla="*/ 20 h 2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20">
                      <a:moveTo>
                        <a:pt x="4" y="8"/>
                      </a:moveTo>
                      <a:lnTo>
                        <a:pt x="0" y="4"/>
                      </a:lnTo>
                      <a:lnTo>
                        <a:pt x="0" y="20"/>
                      </a:lnTo>
                      <a:lnTo>
                        <a:pt x="12" y="20"/>
                      </a:lnTo>
                      <a:lnTo>
                        <a:pt x="12" y="4"/>
                      </a:lnTo>
                      <a:lnTo>
                        <a:pt x="8" y="0"/>
                      </a:lnTo>
                      <a:lnTo>
                        <a:pt x="12" y="4"/>
                      </a:lnTo>
                      <a:lnTo>
                        <a:pt x="8" y="0"/>
                      </a:lnTo>
                      <a:lnTo>
                        <a:pt x="4" y="0"/>
                      </a:lnTo>
                      <a:lnTo>
                        <a:pt x="0" y="4"/>
                      </a:lnTo>
                      <a:lnTo>
                        <a:pt x="4" y="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9546" name="Freeform 124"/>
                <p:cNvSpPr>
                  <a:spLocks/>
                </p:cNvSpPr>
                <p:nvPr/>
              </p:nvSpPr>
              <p:spPr bwMode="auto">
                <a:xfrm>
                  <a:off x="193675" y="3151188"/>
                  <a:ext cx="566738" cy="131763"/>
                </a:xfrm>
                <a:custGeom>
                  <a:avLst/>
                  <a:gdLst>
                    <a:gd name="T0" fmla="*/ 2147483647 w 357"/>
                    <a:gd name="T1" fmla="*/ 2147483647 h 83"/>
                    <a:gd name="T2" fmla="*/ 2147483647 w 357"/>
                    <a:gd name="T3" fmla="*/ 2147483647 h 83"/>
                    <a:gd name="T4" fmla="*/ 2147483647 w 357"/>
                    <a:gd name="T5" fmla="*/ 2147483647 h 83"/>
                    <a:gd name="T6" fmla="*/ 2147483647 w 357"/>
                    <a:gd name="T7" fmla="*/ 2147483647 h 83"/>
                    <a:gd name="T8" fmla="*/ 2147483647 w 357"/>
                    <a:gd name="T9" fmla="*/ 0 h 83"/>
                    <a:gd name="T10" fmla="*/ 0 w 357"/>
                    <a:gd name="T11" fmla="*/ 2147483647 h 83"/>
                    <a:gd name="T12" fmla="*/ 2147483647 w 357"/>
                    <a:gd name="T13" fmla="*/ 0 h 83"/>
                    <a:gd name="T14" fmla="*/ 2147483647 w 357"/>
                    <a:gd name="T15" fmla="*/ 0 h 83"/>
                    <a:gd name="T16" fmla="*/ 0 w 357"/>
                    <a:gd name="T17" fmla="*/ 2147483647 h 83"/>
                    <a:gd name="T18" fmla="*/ 0 w 357"/>
                    <a:gd name="T19" fmla="*/ 2147483647 h 83"/>
                    <a:gd name="T20" fmla="*/ 2147483647 w 357"/>
                    <a:gd name="T21" fmla="*/ 2147483647 h 83"/>
                    <a:gd name="T22" fmla="*/ 2147483647 w 357"/>
                    <a:gd name="T23" fmla="*/ 2147483647 h 8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57"/>
                    <a:gd name="T37" fmla="*/ 0 h 83"/>
                    <a:gd name="T38" fmla="*/ 357 w 357"/>
                    <a:gd name="T39" fmla="*/ 83 h 8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57" h="83">
                      <a:moveTo>
                        <a:pt x="12" y="4"/>
                      </a:moveTo>
                      <a:lnTo>
                        <a:pt x="4" y="8"/>
                      </a:lnTo>
                      <a:lnTo>
                        <a:pt x="353" y="83"/>
                      </a:lnTo>
                      <a:lnTo>
                        <a:pt x="357" y="75"/>
                      </a:lnTo>
                      <a:lnTo>
                        <a:pt x="8" y="0"/>
                      </a:lnTo>
                      <a:lnTo>
                        <a:pt x="0" y="4"/>
                      </a:lnTo>
                      <a:lnTo>
                        <a:pt x="8" y="0"/>
                      </a:lnTo>
                      <a:lnTo>
                        <a:pt x="4" y="0"/>
                      </a:lnTo>
                      <a:lnTo>
                        <a:pt x="0" y="4"/>
                      </a:lnTo>
                      <a:lnTo>
                        <a:pt x="0" y="8"/>
                      </a:lnTo>
                      <a:lnTo>
                        <a:pt x="4" y="8"/>
                      </a:lnTo>
                      <a:lnTo>
                        <a:pt x="12" y="4"/>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9547" name="Freeform 125"/>
                <p:cNvSpPr>
                  <a:spLocks/>
                </p:cNvSpPr>
                <p:nvPr/>
              </p:nvSpPr>
              <p:spPr bwMode="auto">
                <a:xfrm>
                  <a:off x="193675" y="3157538"/>
                  <a:ext cx="19050" cy="25400"/>
                </a:xfrm>
                <a:custGeom>
                  <a:avLst/>
                  <a:gdLst>
                    <a:gd name="T0" fmla="*/ 2147483647 w 12"/>
                    <a:gd name="T1" fmla="*/ 2147483647 h 16"/>
                    <a:gd name="T2" fmla="*/ 2147483647 w 12"/>
                    <a:gd name="T3" fmla="*/ 2147483647 h 16"/>
                    <a:gd name="T4" fmla="*/ 2147483647 w 12"/>
                    <a:gd name="T5" fmla="*/ 0 h 16"/>
                    <a:gd name="T6" fmla="*/ 0 w 12"/>
                    <a:gd name="T7" fmla="*/ 0 h 16"/>
                    <a:gd name="T8" fmla="*/ 0 w 12"/>
                    <a:gd name="T9" fmla="*/ 2147483647 h 16"/>
                    <a:gd name="T10" fmla="*/ 2147483647 w 12"/>
                    <a:gd name="T11" fmla="*/ 2147483647 h 16"/>
                    <a:gd name="T12" fmla="*/ 0 w 12"/>
                    <a:gd name="T13" fmla="*/ 2147483647 h 16"/>
                    <a:gd name="T14" fmla="*/ 2147483647 w 12"/>
                    <a:gd name="T15" fmla="*/ 2147483647 h 16"/>
                    <a:gd name="T16" fmla="*/ 2147483647 w 12"/>
                    <a:gd name="T17" fmla="*/ 2147483647 h 16"/>
                    <a:gd name="T18" fmla="*/ 2147483647 w 12"/>
                    <a:gd name="T19" fmla="*/ 2147483647 h 16"/>
                    <a:gd name="T20" fmla="*/ 2147483647 w 12"/>
                    <a:gd name="T21" fmla="*/ 2147483647 h 16"/>
                    <a:gd name="T22" fmla="*/ 2147483647 w 12"/>
                    <a:gd name="T23" fmla="*/ 2147483647 h 1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16"/>
                    <a:gd name="T38" fmla="*/ 12 w 12"/>
                    <a:gd name="T39" fmla="*/ 16 h 1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16">
                      <a:moveTo>
                        <a:pt x="8" y="8"/>
                      </a:moveTo>
                      <a:lnTo>
                        <a:pt x="12" y="12"/>
                      </a:lnTo>
                      <a:lnTo>
                        <a:pt x="12" y="0"/>
                      </a:lnTo>
                      <a:lnTo>
                        <a:pt x="0" y="0"/>
                      </a:lnTo>
                      <a:lnTo>
                        <a:pt x="0" y="12"/>
                      </a:lnTo>
                      <a:lnTo>
                        <a:pt x="4" y="16"/>
                      </a:lnTo>
                      <a:lnTo>
                        <a:pt x="0" y="12"/>
                      </a:lnTo>
                      <a:lnTo>
                        <a:pt x="4" y="16"/>
                      </a:lnTo>
                      <a:lnTo>
                        <a:pt x="8" y="16"/>
                      </a:lnTo>
                      <a:lnTo>
                        <a:pt x="12" y="12"/>
                      </a:lnTo>
                      <a:lnTo>
                        <a:pt x="8" y="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9548" name="Freeform 126"/>
                <p:cNvSpPr>
                  <a:spLocks/>
                </p:cNvSpPr>
                <p:nvPr/>
              </p:nvSpPr>
              <p:spPr bwMode="auto">
                <a:xfrm>
                  <a:off x="200025" y="3170238"/>
                  <a:ext cx="566738" cy="138113"/>
                </a:xfrm>
                <a:custGeom>
                  <a:avLst/>
                  <a:gdLst>
                    <a:gd name="T0" fmla="*/ 2147483647 w 357"/>
                    <a:gd name="T1" fmla="*/ 2147483647 h 87"/>
                    <a:gd name="T2" fmla="*/ 2147483647 w 357"/>
                    <a:gd name="T3" fmla="*/ 2147483647 h 87"/>
                    <a:gd name="T4" fmla="*/ 2147483647 w 357"/>
                    <a:gd name="T5" fmla="*/ 0 h 87"/>
                    <a:gd name="T6" fmla="*/ 0 w 357"/>
                    <a:gd name="T7" fmla="*/ 2147483647 h 87"/>
                    <a:gd name="T8" fmla="*/ 2147483647 w 357"/>
                    <a:gd name="T9" fmla="*/ 2147483647 h 87"/>
                    <a:gd name="T10" fmla="*/ 2147483647 w 357"/>
                    <a:gd name="T11" fmla="*/ 2147483647 h 87"/>
                    <a:gd name="T12" fmla="*/ 2147483647 w 357"/>
                    <a:gd name="T13" fmla="*/ 2147483647 h 87"/>
                    <a:gd name="T14" fmla="*/ 2147483647 w 357"/>
                    <a:gd name="T15" fmla="*/ 2147483647 h 87"/>
                    <a:gd name="T16" fmla="*/ 2147483647 w 357"/>
                    <a:gd name="T17" fmla="*/ 2147483647 h 87"/>
                    <a:gd name="T18" fmla="*/ 2147483647 w 357"/>
                    <a:gd name="T19" fmla="*/ 2147483647 h 87"/>
                    <a:gd name="T20" fmla="*/ 2147483647 w 357"/>
                    <a:gd name="T21" fmla="*/ 2147483647 h 87"/>
                    <a:gd name="T22" fmla="*/ 2147483647 w 357"/>
                    <a:gd name="T23" fmla="*/ 2147483647 h 8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57"/>
                    <a:gd name="T37" fmla="*/ 0 h 87"/>
                    <a:gd name="T38" fmla="*/ 357 w 357"/>
                    <a:gd name="T39" fmla="*/ 87 h 8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57" h="87">
                      <a:moveTo>
                        <a:pt x="345" y="83"/>
                      </a:moveTo>
                      <a:lnTo>
                        <a:pt x="353" y="79"/>
                      </a:lnTo>
                      <a:lnTo>
                        <a:pt x="4" y="0"/>
                      </a:lnTo>
                      <a:lnTo>
                        <a:pt x="0" y="8"/>
                      </a:lnTo>
                      <a:lnTo>
                        <a:pt x="349" y="87"/>
                      </a:lnTo>
                      <a:lnTo>
                        <a:pt x="357" y="83"/>
                      </a:lnTo>
                      <a:lnTo>
                        <a:pt x="349" y="87"/>
                      </a:lnTo>
                      <a:lnTo>
                        <a:pt x="353" y="87"/>
                      </a:lnTo>
                      <a:lnTo>
                        <a:pt x="357" y="83"/>
                      </a:lnTo>
                      <a:lnTo>
                        <a:pt x="353" y="79"/>
                      </a:lnTo>
                      <a:lnTo>
                        <a:pt x="345" y="83"/>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9549" name="Line 127"/>
                <p:cNvSpPr>
                  <a:spLocks noChangeShapeType="1"/>
                </p:cNvSpPr>
                <p:nvPr/>
              </p:nvSpPr>
              <p:spPr bwMode="auto">
                <a:xfrm flipH="1" flipV="1">
                  <a:off x="309563" y="3138488"/>
                  <a:ext cx="490538" cy="93663"/>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9550" name="Line 128"/>
                <p:cNvSpPr>
                  <a:spLocks noChangeShapeType="1"/>
                </p:cNvSpPr>
                <p:nvPr/>
              </p:nvSpPr>
              <p:spPr bwMode="auto">
                <a:xfrm flipH="1" flipV="1">
                  <a:off x="349250" y="3127375"/>
                  <a:ext cx="488950" cy="87313"/>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9551" name="Line 129"/>
                <p:cNvSpPr>
                  <a:spLocks noChangeShapeType="1"/>
                </p:cNvSpPr>
                <p:nvPr/>
              </p:nvSpPr>
              <p:spPr bwMode="auto">
                <a:xfrm flipH="1" flipV="1">
                  <a:off x="387350" y="3108325"/>
                  <a:ext cx="488950" cy="87313"/>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9552" name="Line 130"/>
                <p:cNvSpPr>
                  <a:spLocks noChangeShapeType="1"/>
                </p:cNvSpPr>
                <p:nvPr/>
              </p:nvSpPr>
              <p:spPr bwMode="auto">
                <a:xfrm flipH="1" flipV="1">
                  <a:off x="439738" y="3101975"/>
                  <a:ext cx="469900" cy="68263"/>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9553" name="Line 131"/>
                <p:cNvSpPr>
                  <a:spLocks noChangeShapeType="1"/>
                </p:cNvSpPr>
                <p:nvPr/>
              </p:nvSpPr>
              <p:spPr bwMode="auto">
                <a:xfrm flipV="1">
                  <a:off x="766763" y="3214688"/>
                  <a:ext cx="20638" cy="635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9554" name="Line 132"/>
                <p:cNvSpPr>
                  <a:spLocks noChangeShapeType="1"/>
                </p:cNvSpPr>
                <p:nvPr/>
              </p:nvSpPr>
              <p:spPr bwMode="auto">
                <a:xfrm flipV="1">
                  <a:off x="715963" y="3201988"/>
                  <a:ext cx="19050" cy="1270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9555" name="Line 133"/>
                <p:cNvSpPr>
                  <a:spLocks noChangeShapeType="1"/>
                </p:cNvSpPr>
                <p:nvPr/>
              </p:nvSpPr>
              <p:spPr bwMode="auto">
                <a:xfrm flipV="1">
                  <a:off x="665163" y="3195638"/>
                  <a:ext cx="19050" cy="635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9556" name="Line 134"/>
                <p:cNvSpPr>
                  <a:spLocks noChangeShapeType="1"/>
                </p:cNvSpPr>
                <p:nvPr/>
              </p:nvSpPr>
              <p:spPr bwMode="auto">
                <a:xfrm flipV="1">
                  <a:off x="722313" y="3227388"/>
                  <a:ext cx="19050" cy="11113"/>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9557" name="Line 135"/>
                <p:cNvSpPr>
                  <a:spLocks noChangeShapeType="1"/>
                </p:cNvSpPr>
                <p:nvPr/>
              </p:nvSpPr>
              <p:spPr bwMode="auto">
                <a:xfrm flipV="1">
                  <a:off x="677863" y="3221038"/>
                  <a:ext cx="19050" cy="11113"/>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9558" name="Line 136"/>
                <p:cNvSpPr>
                  <a:spLocks noChangeShapeType="1"/>
                </p:cNvSpPr>
                <p:nvPr/>
              </p:nvSpPr>
              <p:spPr bwMode="auto">
                <a:xfrm flipV="1">
                  <a:off x="619125" y="3214688"/>
                  <a:ext cx="19050" cy="635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9559" name="Line 137"/>
                <p:cNvSpPr>
                  <a:spLocks noChangeShapeType="1"/>
                </p:cNvSpPr>
                <p:nvPr/>
              </p:nvSpPr>
              <p:spPr bwMode="auto">
                <a:xfrm flipV="1">
                  <a:off x="619125" y="3182938"/>
                  <a:ext cx="19050" cy="1270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9560" name="Line 138"/>
                <p:cNvSpPr>
                  <a:spLocks noChangeShapeType="1"/>
                </p:cNvSpPr>
                <p:nvPr/>
              </p:nvSpPr>
              <p:spPr bwMode="auto">
                <a:xfrm flipV="1">
                  <a:off x="574675" y="3176588"/>
                  <a:ext cx="19050" cy="1270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9561" name="Line 139"/>
                <p:cNvSpPr>
                  <a:spLocks noChangeShapeType="1"/>
                </p:cNvSpPr>
                <p:nvPr/>
              </p:nvSpPr>
              <p:spPr bwMode="auto">
                <a:xfrm flipV="1">
                  <a:off x="522288" y="3170238"/>
                  <a:ext cx="19050" cy="635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9562" name="Line 140"/>
                <p:cNvSpPr>
                  <a:spLocks noChangeShapeType="1"/>
                </p:cNvSpPr>
                <p:nvPr/>
              </p:nvSpPr>
              <p:spPr bwMode="auto">
                <a:xfrm flipV="1">
                  <a:off x="766763" y="3189288"/>
                  <a:ext cx="20638" cy="635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9563" name="Line 141"/>
                <p:cNvSpPr>
                  <a:spLocks noChangeShapeType="1"/>
                </p:cNvSpPr>
                <p:nvPr/>
              </p:nvSpPr>
              <p:spPr bwMode="auto">
                <a:xfrm flipV="1">
                  <a:off x="715963" y="3176588"/>
                  <a:ext cx="19050" cy="1270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9564" name="Line 142"/>
                <p:cNvSpPr>
                  <a:spLocks noChangeShapeType="1"/>
                </p:cNvSpPr>
                <p:nvPr/>
              </p:nvSpPr>
              <p:spPr bwMode="auto">
                <a:xfrm flipV="1">
                  <a:off x="665163" y="3170238"/>
                  <a:ext cx="19050" cy="635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9565" name="Line 143"/>
                <p:cNvSpPr>
                  <a:spLocks noChangeShapeType="1"/>
                </p:cNvSpPr>
                <p:nvPr/>
              </p:nvSpPr>
              <p:spPr bwMode="auto">
                <a:xfrm flipV="1">
                  <a:off x="625475" y="3163888"/>
                  <a:ext cx="19050" cy="635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9566" name="Line 144"/>
                <p:cNvSpPr>
                  <a:spLocks noChangeShapeType="1"/>
                </p:cNvSpPr>
                <p:nvPr/>
              </p:nvSpPr>
              <p:spPr bwMode="auto">
                <a:xfrm flipV="1">
                  <a:off x="574675" y="3151188"/>
                  <a:ext cx="19050" cy="1270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9567" name="Line 145"/>
                <p:cNvSpPr>
                  <a:spLocks noChangeShapeType="1"/>
                </p:cNvSpPr>
                <p:nvPr/>
              </p:nvSpPr>
              <p:spPr bwMode="auto">
                <a:xfrm flipV="1">
                  <a:off x="522288" y="3144838"/>
                  <a:ext cx="19050" cy="635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9568" name="Line 146"/>
                <p:cNvSpPr>
                  <a:spLocks noChangeShapeType="1"/>
                </p:cNvSpPr>
                <p:nvPr/>
              </p:nvSpPr>
              <p:spPr bwMode="auto">
                <a:xfrm flipV="1">
                  <a:off x="819150" y="3170238"/>
                  <a:ext cx="19050" cy="1270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9569" name="Line 147"/>
                <p:cNvSpPr>
                  <a:spLocks noChangeShapeType="1"/>
                </p:cNvSpPr>
                <p:nvPr/>
              </p:nvSpPr>
              <p:spPr bwMode="auto">
                <a:xfrm flipV="1">
                  <a:off x="766763" y="3163888"/>
                  <a:ext cx="20638" cy="1270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9570" name="Line 148"/>
                <p:cNvSpPr>
                  <a:spLocks noChangeShapeType="1"/>
                </p:cNvSpPr>
                <p:nvPr/>
              </p:nvSpPr>
              <p:spPr bwMode="auto">
                <a:xfrm flipV="1">
                  <a:off x="869950" y="3151188"/>
                  <a:ext cx="20638" cy="1270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9571" name="Line 149"/>
                <p:cNvSpPr>
                  <a:spLocks noChangeShapeType="1"/>
                </p:cNvSpPr>
                <p:nvPr/>
              </p:nvSpPr>
              <p:spPr bwMode="auto">
                <a:xfrm flipV="1">
                  <a:off x="819150" y="3144838"/>
                  <a:ext cx="19050" cy="1270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9572" name="Line 150"/>
                <p:cNvSpPr>
                  <a:spLocks noChangeShapeType="1"/>
                </p:cNvSpPr>
                <p:nvPr/>
              </p:nvSpPr>
              <p:spPr bwMode="auto">
                <a:xfrm flipV="1">
                  <a:off x="722313" y="3157538"/>
                  <a:ext cx="19050" cy="635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9573" name="Line 151"/>
                <p:cNvSpPr>
                  <a:spLocks noChangeShapeType="1"/>
                </p:cNvSpPr>
                <p:nvPr/>
              </p:nvSpPr>
              <p:spPr bwMode="auto">
                <a:xfrm flipV="1">
                  <a:off x="677863" y="3144838"/>
                  <a:ext cx="19050" cy="1270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9574" name="Line 152"/>
                <p:cNvSpPr>
                  <a:spLocks noChangeShapeType="1"/>
                </p:cNvSpPr>
                <p:nvPr/>
              </p:nvSpPr>
              <p:spPr bwMode="auto">
                <a:xfrm flipV="1">
                  <a:off x="625475" y="3138488"/>
                  <a:ext cx="19050" cy="635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9575" name="Freeform 153"/>
                <p:cNvSpPr>
                  <a:spLocks/>
                </p:cNvSpPr>
                <p:nvPr/>
              </p:nvSpPr>
              <p:spPr bwMode="auto">
                <a:xfrm>
                  <a:off x="568325" y="2501900"/>
                  <a:ext cx="438150" cy="561975"/>
                </a:xfrm>
                <a:custGeom>
                  <a:avLst/>
                  <a:gdLst>
                    <a:gd name="T0" fmla="*/ 2147483647 w 276"/>
                    <a:gd name="T1" fmla="*/ 2147483647 h 354"/>
                    <a:gd name="T2" fmla="*/ 2147483647 w 276"/>
                    <a:gd name="T3" fmla="*/ 0 h 354"/>
                    <a:gd name="T4" fmla="*/ 0 w 276"/>
                    <a:gd name="T5" fmla="*/ 2147483647 h 354"/>
                    <a:gd name="T6" fmla="*/ 0 w 276"/>
                    <a:gd name="T7" fmla="*/ 2147483647 h 354"/>
                    <a:gd name="T8" fmla="*/ 2147483647 w 276"/>
                    <a:gd name="T9" fmla="*/ 2147483647 h 354"/>
                    <a:gd name="T10" fmla="*/ 2147483647 w 276"/>
                    <a:gd name="T11" fmla="*/ 2147483647 h 354"/>
                    <a:gd name="T12" fmla="*/ 0 60000 65536"/>
                    <a:gd name="T13" fmla="*/ 0 60000 65536"/>
                    <a:gd name="T14" fmla="*/ 0 60000 65536"/>
                    <a:gd name="T15" fmla="*/ 0 60000 65536"/>
                    <a:gd name="T16" fmla="*/ 0 60000 65536"/>
                    <a:gd name="T17" fmla="*/ 0 60000 65536"/>
                    <a:gd name="T18" fmla="*/ 0 w 276"/>
                    <a:gd name="T19" fmla="*/ 0 h 354"/>
                    <a:gd name="T20" fmla="*/ 276 w 276"/>
                    <a:gd name="T21" fmla="*/ 354 h 354"/>
                  </a:gdLst>
                  <a:ahLst/>
                  <a:cxnLst>
                    <a:cxn ang="T12">
                      <a:pos x="T0" y="T1"/>
                    </a:cxn>
                    <a:cxn ang="T13">
                      <a:pos x="T2" y="T3"/>
                    </a:cxn>
                    <a:cxn ang="T14">
                      <a:pos x="T4" y="T5"/>
                    </a:cxn>
                    <a:cxn ang="T15">
                      <a:pos x="T6" y="T7"/>
                    </a:cxn>
                    <a:cxn ang="T16">
                      <a:pos x="T8" y="T9"/>
                    </a:cxn>
                    <a:cxn ang="T17">
                      <a:pos x="T10" y="T11"/>
                    </a:cxn>
                  </a:cxnLst>
                  <a:rect l="T18" t="T19" r="T20" b="T21"/>
                  <a:pathLst>
                    <a:path w="276" h="354">
                      <a:moveTo>
                        <a:pt x="276" y="354"/>
                      </a:moveTo>
                      <a:lnTo>
                        <a:pt x="276" y="0"/>
                      </a:lnTo>
                      <a:lnTo>
                        <a:pt x="0" y="67"/>
                      </a:lnTo>
                      <a:lnTo>
                        <a:pt x="0" y="342"/>
                      </a:lnTo>
                      <a:lnTo>
                        <a:pt x="276" y="354"/>
                      </a:lnTo>
                      <a:close/>
                    </a:path>
                  </a:pathLst>
                </a:custGeom>
                <a:solidFill>
                  <a:srgbClr val="666666"/>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9576" name="Freeform 154"/>
                <p:cNvSpPr>
                  <a:spLocks/>
                </p:cNvSpPr>
                <p:nvPr/>
              </p:nvSpPr>
              <p:spPr bwMode="auto">
                <a:xfrm>
                  <a:off x="1000125" y="2495550"/>
                  <a:ext cx="12700" cy="568325"/>
                </a:xfrm>
                <a:custGeom>
                  <a:avLst/>
                  <a:gdLst>
                    <a:gd name="T0" fmla="*/ 2147483647 w 8"/>
                    <a:gd name="T1" fmla="*/ 2147483647 h 358"/>
                    <a:gd name="T2" fmla="*/ 0 w 8"/>
                    <a:gd name="T3" fmla="*/ 2147483647 h 358"/>
                    <a:gd name="T4" fmla="*/ 0 w 8"/>
                    <a:gd name="T5" fmla="*/ 2147483647 h 358"/>
                    <a:gd name="T6" fmla="*/ 2147483647 w 8"/>
                    <a:gd name="T7" fmla="*/ 2147483647 h 358"/>
                    <a:gd name="T8" fmla="*/ 2147483647 w 8"/>
                    <a:gd name="T9" fmla="*/ 2147483647 h 358"/>
                    <a:gd name="T10" fmla="*/ 2147483647 w 8"/>
                    <a:gd name="T11" fmla="*/ 0 h 358"/>
                    <a:gd name="T12" fmla="*/ 2147483647 w 8"/>
                    <a:gd name="T13" fmla="*/ 2147483647 h 358"/>
                    <a:gd name="T14" fmla="*/ 2147483647 w 8"/>
                    <a:gd name="T15" fmla="*/ 0 h 358"/>
                    <a:gd name="T16" fmla="*/ 2147483647 w 8"/>
                    <a:gd name="T17" fmla="*/ 0 h 358"/>
                    <a:gd name="T18" fmla="*/ 0 w 8"/>
                    <a:gd name="T19" fmla="*/ 0 h 358"/>
                    <a:gd name="T20" fmla="*/ 0 w 8"/>
                    <a:gd name="T21" fmla="*/ 2147483647 h 358"/>
                    <a:gd name="T22" fmla="*/ 2147483647 w 8"/>
                    <a:gd name="T23" fmla="*/ 2147483647 h 35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358"/>
                    <a:gd name="T38" fmla="*/ 8 w 8"/>
                    <a:gd name="T39" fmla="*/ 358 h 35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358">
                      <a:moveTo>
                        <a:pt x="8" y="8"/>
                      </a:moveTo>
                      <a:lnTo>
                        <a:pt x="0" y="4"/>
                      </a:lnTo>
                      <a:lnTo>
                        <a:pt x="0" y="358"/>
                      </a:lnTo>
                      <a:lnTo>
                        <a:pt x="8" y="358"/>
                      </a:lnTo>
                      <a:lnTo>
                        <a:pt x="8" y="4"/>
                      </a:lnTo>
                      <a:lnTo>
                        <a:pt x="4" y="0"/>
                      </a:lnTo>
                      <a:lnTo>
                        <a:pt x="8" y="4"/>
                      </a:lnTo>
                      <a:lnTo>
                        <a:pt x="8" y="0"/>
                      </a:lnTo>
                      <a:lnTo>
                        <a:pt x="4" y="0"/>
                      </a:lnTo>
                      <a:lnTo>
                        <a:pt x="0" y="0"/>
                      </a:lnTo>
                      <a:lnTo>
                        <a:pt x="0" y="4"/>
                      </a:lnTo>
                      <a:lnTo>
                        <a:pt x="8" y="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9577" name="Freeform 155"/>
                <p:cNvSpPr>
                  <a:spLocks/>
                </p:cNvSpPr>
                <p:nvPr/>
              </p:nvSpPr>
              <p:spPr bwMode="auto">
                <a:xfrm>
                  <a:off x="561975" y="2495550"/>
                  <a:ext cx="450850" cy="119063"/>
                </a:xfrm>
                <a:custGeom>
                  <a:avLst/>
                  <a:gdLst>
                    <a:gd name="T0" fmla="*/ 2147483647 w 284"/>
                    <a:gd name="T1" fmla="*/ 2147483647 h 75"/>
                    <a:gd name="T2" fmla="*/ 2147483647 w 284"/>
                    <a:gd name="T3" fmla="*/ 2147483647 h 75"/>
                    <a:gd name="T4" fmla="*/ 2147483647 w 284"/>
                    <a:gd name="T5" fmla="*/ 2147483647 h 75"/>
                    <a:gd name="T6" fmla="*/ 2147483647 w 284"/>
                    <a:gd name="T7" fmla="*/ 0 h 75"/>
                    <a:gd name="T8" fmla="*/ 2147483647 w 284"/>
                    <a:gd name="T9" fmla="*/ 2147483647 h 75"/>
                    <a:gd name="T10" fmla="*/ 0 w 284"/>
                    <a:gd name="T11" fmla="*/ 2147483647 h 75"/>
                    <a:gd name="T12" fmla="*/ 2147483647 w 284"/>
                    <a:gd name="T13" fmla="*/ 2147483647 h 75"/>
                    <a:gd name="T14" fmla="*/ 0 w 284"/>
                    <a:gd name="T15" fmla="*/ 2147483647 h 75"/>
                    <a:gd name="T16" fmla="*/ 0 w 284"/>
                    <a:gd name="T17" fmla="*/ 2147483647 h 75"/>
                    <a:gd name="T18" fmla="*/ 2147483647 w 284"/>
                    <a:gd name="T19" fmla="*/ 2147483647 h 75"/>
                    <a:gd name="T20" fmla="*/ 2147483647 w 284"/>
                    <a:gd name="T21" fmla="*/ 2147483647 h 75"/>
                    <a:gd name="T22" fmla="*/ 2147483647 w 284"/>
                    <a:gd name="T23" fmla="*/ 2147483647 h 7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84"/>
                    <a:gd name="T37" fmla="*/ 0 h 75"/>
                    <a:gd name="T38" fmla="*/ 284 w 284"/>
                    <a:gd name="T39" fmla="*/ 75 h 7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84" h="75">
                      <a:moveTo>
                        <a:pt x="12" y="71"/>
                      </a:moveTo>
                      <a:lnTo>
                        <a:pt x="8" y="75"/>
                      </a:lnTo>
                      <a:lnTo>
                        <a:pt x="284" y="8"/>
                      </a:lnTo>
                      <a:lnTo>
                        <a:pt x="280" y="0"/>
                      </a:lnTo>
                      <a:lnTo>
                        <a:pt x="4" y="63"/>
                      </a:lnTo>
                      <a:lnTo>
                        <a:pt x="0" y="71"/>
                      </a:lnTo>
                      <a:lnTo>
                        <a:pt x="4" y="63"/>
                      </a:lnTo>
                      <a:lnTo>
                        <a:pt x="0" y="67"/>
                      </a:lnTo>
                      <a:lnTo>
                        <a:pt x="0" y="71"/>
                      </a:lnTo>
                      <a:lnTo>
                        <a:pt x="4" y="75"/>
                      </a:lnTo>
                      <a:lnTo>
                        <a:pt x="8" y="75"/>
                      </a:lnTo>
                      <a:lnTo>
                        <a:pt x="12" y="71"/>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9578" name="Freeform 156"/>
                <p:cNvSpPr>
                  <a:spLocks/>
                </p:cNvSpPr>
                <p:nvPr/>
              </p:nvSpPr>
              <p:spPr bwMode="auto">
                <a:xfrm>
                  <a:off x="561975" y="2608263"/>
                  <a:ext cx="19050" cy="442913"/>
                </a:xfrm>
                <a:custGeom>
                  <a:avLst/>
                  <a:gdLst>
                    <a:gd name="T0" fmla="*/ 2147483647 w 12"/>
                    <a:gd name="T1" fmla="*/ 2147483647 h 279"/>
                    <a:gd name="T2" fmla="*/ 2147483647 w 12"/>
                    <a:gd name="T3" fmla="*/ 2147483647 h 279"/>
                    <a:gd name="T4" fmla="*/ 2147483647 w 12"/>
                    <a:gd name="T5" fmla="*/ 0 h 279"/>
                    <a:gd name="T6" fmla="*/ 0 w 12"/>
                    <a:gd name="T7" fmla="*/ 0 h 279"/>
                    <a:gd name="T8" fmla="*/ 0 w 12"/>
                    <a:gd name="T9" fmla="*/ 2147483647 h 279"/>
                    <a:gd name="T10" fmla="*/ 2147483647 w 12"/>
                    <a:gd name="T11" fmla="*/ 2147483647 h 279"/>
                    <a:gd name="T12" fmla="*/ 0 w 12"/>
                    <a:gd name="T13" fmla="*/ 2147483647 h 279"/>
                    <a:gd name="T14" fmla="*/ 0 w 12"/>
                    <a:gd name="T15" fmla="*/ 2147483647 h 279"/>
                    <a:gd name="T16" fmla="*/ 2147483647 w 12"/>
                    <a:gd name="T17" fmla="*/ 2147483647 h 279"/>
                    <a:gd name="T18" fmla="*/ 2147483647 w 12"/>
                    <a:gd name="T19" fmla="*/ 2147483647 h 279"/>
                    <a:gd name="T20" fmla="*/ 2147483647 w 12"/>
                    <a:gd name="T21" fmla="*/ 2147483647 h 279"/>
                    <a:gd name="T22" fmla="*/ 2147483647 w 12"/>
                    <a:gd name="T23" fmla="*/ 2147483647 h 27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279"/>
                    <a:gd name="T38" fmla="*/ 12 w 12"/>
                    <a:gd name="T39" fmla="*/ 279 h 27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279">
                      <a:moveTo>
                        <a:pt x="4" y="271"/>
                      </a:moveTo>
                      <a:lnTo>
                        <a:pt x="12" y="275"/>
                      </a:lnTo>
                      <a:lnTo>
                        <a:pt x="12" y="0"/>
                      </a:lnTo>
                      <a:lnTo>
                        <a:pt x="0" y="0"/>
                      </a:lnTo>
                      <a:lnTo>
                        <a:pt x="0" y="275"/>
                      </a:lnTo>
                      <a:lnTo>
                        <a:pt x="4" y="279"/>
                      </a:lnTo>
                      <a:lnTo>
                        <a:pt x="0" y="275"/>
                      </a:lnTo>
                      <a:lnTo>
                        <a:pt x="0" y="279"/>
                      </a:lnTo>
                      <a:lnTo>
                        <a:pt x="4" y="279"/>
                      </a:lnTo>
                      <a:lnTo>
                        <a:pt x="8" y="279"/>
                      </a:lnTo>
                      <a:lnTo>
                        <a:pt x="12" y="275"/>
                      </a:lnTo>
                      <a:lnTo>
                        <a:pt x="4" y="271"/>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9579" name="Freeform 157"/>
                <p:cNvSpPr>
                  <a:spLocks/>
                </p:cNvSpPr>
                <p:nvPr/>
              </p:nvSpPr>
              <p:spPr bwMode="auto">
                <a:xfrm>
                  <a:off x="568325" y="3038475"/>
                  <a:ext cx="444500" cy="31750"/>
                </a:xfrm>
                <a:custGeom>
                  <a:avLst/>
                  <a:gdLst>
                    <a:gd name="T0" fmla="*/ 2147483647 w 280"/>
                    <a:gd name="T1" fmla="*/ 2147483647 h 20"/>
                    <a:gd name="T2" fmla="*/ 2147483647 w 280"/>
                    <a:gd name="T3" fmla="*/ 2147483647 h 20"/>
                    <a:gd name="T4" fmla="*/ 0 w 280"/>
                    <a:gd name="T5" fmla="*/ 0 h 20"/>
                    <a:gd name="T6" fmla="*/ 0 w 280"/>
                    <a:gd name="T7" fmla="*/ 2147483647 h 20"/>
                    <a:gd name="T8" fmla="*/ 2147483647 w 280"/>
                    <a:gd name="T9" fmla="*/ 2147483647 h 20"/>
                    <a:gd name="T10" fmla="*/ 2147483647 w 280"/>
                    <a:gd name="T11" fmla="*/ 2147483647 h 20"/>
                    <a:gd name="T12" fmla="*/ 2147483647 w 280"/>
                    <a:gd name="T13" fmla="*/ 2147483647 h 20"/>
                    <a:gd name="T14" fmla="*/ 2147483647 w 280"/>
                    <a:gd name="T15" fmla="*/ 2147483647 h 20"/>
                    <a:gd name="T16" fmla="*/ 2147483647 w 280"/>
                    <a:gd name="T17" fmla="*/ 2147483647 h 20"/>
                    <a:gd name="T18" fmla="*/ 2147483647 w 280"/>
                    <a:gd name="T19" fmla="*/ 2147483647 h 20"/>
                    <a:gd name="T20" fmla="*/ 2147483647 w 280"/>
                    <a:gd name="T21" fmla="*/ 2147483647 h 20"/>
                    <a:gd name="T22" fmla="*/ 2147483647 w 280"/>
                    <a:gd name="T23" fmla="*/ 2147483647 h 2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80"/>
                    <a:gd name="T37" fmla="*/ 0 h 20"/>
                    <a:gd name="T38" fmla="*/ 280 w 280"/>
                    <a:gd name="T39" fmla="*/ 20 h 2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80" h="20">
                      <a:moveTo>
                        <a:pt x="272" y="16"/>
                      </a:moveTo>
                      <a:lnTo>
                        <a:pt x="276" y="12"/>
                      </a:lnTo>
                      <a:lnTo>
                        <a:pt x="0" y="0"/>
                      </a:lnTo>
                      <a:lnTo>
                        <a:pt x="0" y="8"/>
                      </a:lnTo>
                      <a:lnTo>
                        <a:pt x="276" y="20"/>
                      </a:lnTo>
                      <a:lnTo>
                        <a:pt x="280" y="16"/>
                      </a:lnTo>
                      <a:lnTo>
                        <a:pt x="276" y="20"/>
                      </a:lnTo>
                      <a:lnTo>
                        <a:pt x="280" y="20"/>
                      </a:lnTo>
                      <a:lnTo>
                        <a:pt x="280" y="16"/>
                      </a:lnTo>
                      <a:lnTo>
                        <a:pt x="280" y="12"/>
                      </a:lnTo>
                      <a:lnTo>
                        <a:pt x="276" y="12"/>
                      </a:lnTo>
                      <a:lnTo>
                        <a:pt x="272" y="16"/>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9580" name="Freeform 158"/>
                <p:cNvSpPr>
                  <a:spLocks/>
                </p:cNvSpPr>
                <p:nvPr/>
              </p:nvSpPr>
              <p:spPr bwMode="auto">
                <a:xfrm>
                  <a:off x="1000125" y="2495550"/>
                  <a:ext cx="12700" cy="568325"/>
                </a:xfrm>
                <a:custGeom>
                  <a:avLst/>
                  <a:gdLst>
                    <a:gd name="T0" fmla="*/ 2147483647 w 8"/>
                    <a:gd name="T1" fmla="*/ 0 h 358"/>
                    <a:gd name="T2" fmla="*/ 0 w 8"/>
                    <a:gd name="T3" fmla="*/ 2147483647 h 358"/>
                    <a:gd name="T4" fmla="*/ 0 w 8"/>
                    <a:gd name="T5" fmla="*/ 2147483647 h 358"/>
                    <a:gd name="T6" fmla="*/ 2147483647 w 8"/>
                    <a:gd name="T7" fmla="*/ 2147483647 h 358"/>
                    <a:gd name="T8" fmla="*/ 2147483647 w 8"/>
                    <a:gd name="T9" fmla="*/ 2147483647 h 358"/>
                    <a:gd name="T10" fmla="*/ 2147483647 w 8"/>
                    <a:gd name="T11" fmla="*/ 2147483647 h 358"/>
                    <a:gd name="T12" fmla="*/ 2147483647 w 8"/>
                    <a:gd name="T13" fmla="*/ 2147483647 h 358"/>
                    <a:gd name="T14" fmla="*/ 2147483647 w 8"/>
                    <a:gd name="T15" fmla="*/ 0 h 358"/>
                    <a:gd name="T16" fmla="*/ 2147483647 w 8"/>
                    <a:gd name="T17" fmla="*/ 0 h 358"/>
                    <a:gd name="T18" fmla="*/ 0 w 8"/>
                    <a:gd name="T19" fmla="*/ 0 h 358"/>
                    <a:gd name="T20" fmla="*/ 0 w 8"/>
                    <a:gd name="T21" fmla="*/ 2147483647 h 358"/>
                    <a:gd name="T22" fmla="*/ 2147483647 w 8"/>
                    <a:gd name="T23" fmla="*/ 0 h 35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358"/>
                    <a:gd name="T38" fmla="*/ 8 w 8"/>
                    <a:gd name="T39" fmla="*/ 358 h 35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358">
                      <a:moveTo>
                        <a:pt x="8" y="0"/>
                      </a:moveTo>
                      <a:lnTo>
                        <a:pt x="0" y="4"/>
                      </a:lnTo>
                      <a:lnTo>
                        <a:pt x="0" y="358"/>
                      </a:lnTo>
                      <a:lnTo>
                        <a:pt x="8" y="358"/>
                      </a:lnTo>
                      <a:lnTo>
                        <a:pt x="8" y="4"/>
                      </a:lnTo>
                      <a:lnTo>
                        <a:pt x="4" y="8"/>
                      </a:lnTo>
                      <a:lnTo>
                        <a:pt x="8" y="4"/>
                      </a:lnTo>
                      <a:lnTo>
                        <a:pt x="8" y="0"/>
                      </a:lnTo>
                      <a:lnTo>
                        <a:pt x="4" y="0"/>
                      </a:lnTo>
                      <a:lnTo>
                        <a:pt x="0" y="0"/>
                      </a:lnTo>
                      <a:lnTo>
                        <a:pt x="0" y="4"/>
                      </a:lnTo>
                      <a:lnTo>
                        <a:pt x="8"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9581" name="Freeform 159"/>
                <p:cNvSpPr>
                  <a:spLocks/>
                </p:cNvSpPr>
                <p:nvPr/>
              </p:nvSpPr>
              <p:spPr bwMode="auto">
                <a:xfrm>
                  <a:off x="1082675" y="2570163"/>
                  <a:ext cx="19050" cy="444500"/>
                </a:xfrm>
                <a:custGeom>
                  <a:avLst/>
                  <a:gdLst>
                    <a:gd name="T0" fmla="*/ 2147483647 w 12"/>
                    <a:gd name="T1" fmla="*/ 2147483647 h 280"/>
                    <a:gd name="T2" fmla="*/ 2147483647 w 12"/>
                    <a:gd name="T3" fmla="*/ 2147483647 h 280"/>
                    <a:gd name="T4" fmla="*/ 2147483647 w 12"/>
                    <a:gd name="T5" fmla="*/ 0 h 280"/>
                    <a:gd name="T6" fmla="*/ 0 w 12"/>
                    <a:gd name="T7" fmla="*/ 0 h 280"/>
                    <a:gd name="T8" fmla="*/ 0 w 12"/>
                    <a:gd name="T9" fmla="*/ 2147483647 h 280"/>
                    <a:gd name="T10" fmla="*/ 2147483647 w 12"/>
                    <a:gd name="T11" fmla="*/ 2147483647 h 280"/>
                    <a:gd name="T12" fmla="*/ 0 w 12"/>
                    <a:gd name="T13" fmla="*/ 2147483647 h 280"/>
                    <a:gd name="T14" fmla="*/ 2147483647 w 12"/>
                    <a:gd name="T15" fmla="*/ 2147483647 h 280"/>
                    <a:gd name="T16" fmla="*/ 2147483647 w 12"/>
                    <a:gd name="T17" fmla="*/ 2147483647 h 280"/>
                    <a:gd name="T18" fmla="*/ 2147483647 w 12"/>
                    <a:gd name="T19" fmla="*/ 2147483647 h 280"/>
                    <a:gd name="T20" fmla="*/ 2147483647 w 12"/>
                    <a:gd name="T21" fmla="*/ 2147483647 h 280"/>
                    <a:gd name="T22" fmla="*/ 2147483647 w 12"/>
                    <a:gd name="T23" fmla="*/ 2147483647 h 28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280"/>
                    <a:gd name="T38" fmla="*/ 12 w 12"/>
                    <a:gd name="T39" fmla="*/ 280 h 28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280">
                      <a:moveTo>
                        <a:pt x="8" y="280"/>
                      </a:moveTo>
                      <a:lnTo>
                        <a:pt x="12" y="276"/>
                      </a:lnTo>
                      <a:lnTo>
                        <a:pt x="12" y="0"/>
                      </a:lnTo>
                      <a:lnTo>
                        <a:pt x="0" y="0"/>
                      </a:lnTo>
                      <a:lnTo>
                        <a:pt x="0" y="276"/>
                      </a:lnTo>
                      <a:lnTo>
                        <a:pt x="4" y="272"/>
                      </a:lnTo>
                      <a:lnTo>
                        <a:pt x="0" y="276"/>
                      </a:lnTo>
                      <a:lnTo>
                        <a:pt x="4" y="280"/>
                      </a:lnTo>
                      <a:lnTo>
                        <a:pt x="8" y="280"/>
                      </a:lnTo>
                      <a:lnTo>
                        <a:pt x="12" y="280"/>
                      </a:lnTo>
                      <a:lnTo>
                        <a:pt x="12" y="276"/>
                      </a:lnTo>
                      <a:lnTo>
                        <a:pt x="8" y="28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9582" name="Freeform 160"/>
                <p:cNvSpPr>
                  <a:spLocks/>
                </p:cNvSpPr>
                <p:nvPr/>
              </p:nvSpPr>
              <p:spPr bwMode="auto">
                <a:xfrm>
                  <a:off x="1000125" y="3001963"/>
                  <a:ext cx="95250" cy="68263"/>
                </a:xfrm>
                <a:custGeom>
                  <a:avLst/>
                  <a:gdLst>
                    <a:gd name="T0" fmla="*/ 0 w 60"/>
                    <a:gd name="T1" fmla="*/ 2147483647 h 43"/>
                    <a:gd name="T2" fmla="*/ 2147483647 w 60"/>
                    <a:gd name="T3" fmla="*/ 2147483647 h 43"/>
                    <a:gd name="T4" fmla="*/ 2147483647 w 60"/>
                    <a:gd name="T5" fmla="*/ 2147483647 h 43"/>
                    <a:gd name="T6" fmla="*/ 2147483647 w 60"/>
                    <a:gd name="T7" fmla="*/ 0 h 43"/>
                    <a:gd name="T8" fmla="*/ 2147483647 w 60"/>
                    <a:gd name="T9" fmla="*/ 2147483647 h 43"/>
                    <a:gd name="T10" fmla="*/ 2147483647 w 60"/>
                    <a:gd name="T11" fmla="*/ 2147483647 h 43"/>
                    <a:gd name="T12" fmla="*/ 2147483647 w 60"/>
                    <a:gd name="T13" fmla="*/ 2147483647 h 43"/>
                    <a:gd name="T14" fmla="*/ 0 w 60"/>
                    <a:gd name="T15" fmla="*/ 2147483647 h 43"/>
                    <a:gd name="T16" fmla="*/ 0 w 60"/>
                    <a:gd name="T17" fmla="*/ 2147483647 h 43"/>
                    <a:gd name="T18" fmla="*/ 2147483647 w 60"/>
                    <a:gd name="T19" fmla="*/ 2147483647 h 43"/>
                    <a:gd name="T20" fmla="*/ 2147483647 w 60"/>
                    <a:gd name="T21" fmla="*/ 2147483647 h 43"/>
                    <a:gd name="T22" fmla="*/ 0 w 60"/>
                    <a:gd name="T23" fmla="*/ 2147483647 h 4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60"/>
                    <a:gd name="T37" fmla="*/ 0 h 43"/>
                    <a:gd name="T38" fmla="*/ 60 w 60"/>
                    <a:gd name="T39" fmla="*/ 43 h 4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60" h="43">
                      <a:moveTo>
                        <a:pt x="0" y="39"/>
                      </a:moveTo>
                      <a:lnTo>
                        <a:pt x="8" y="43"/>
                      </a:lnTo>
                      <a:lnTo>
                        <a:pt x="60" y="8"/>
                      </a:lnTo>
                      <a:lnTo>
                        <a:pt x="56" y="0"/>
                      </a:lnTo>
                      <a:lnTo>
                        <a:pt x="4" y="35"/>
                      </a:lnTo>
                      <a:lnTo>
                        <a:pt x="8" y="39"/>
                      </a:lnTo>
                      <a:lnTo>
                        <a:pt x="4" y="35"/>
                      </a:lnTo>
                      <a:lnTo>
                        <a:pt x="0" y="39"/>
                      </a:lnTo>
                      <a:lnTo>
                        <a:pt x="0" y="43"/>
                      </a:lnTo>
                      <a:lnTo>
                        <a:pt x="4" y="43"/>
                      </a:lnTo>
                      <a:lnTo>
                        <a:pt x="8" y="43"/>
                      </a:lnTo>
                      <a:lnTo>
                        <a:pt x="0" y="39"/>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9583" name="Freeform 161"/>
                <p:cNvSpPr>
                  <a:spLocks/>
                </p:cNvSpPr>
                <p:nvPr/>
              </p:nvSpPr>
              <p:spPr bwMode="auto">
                <a:xfrm>
                  <a:off x="593725" y="2570163"/>
                  <a:ext cx="366713" cy="412750"/>
                </a:xfrm>
                <a:custGeom>
                  <a:avLst/>
                  <a:gdLst>
                    <a:gd name="T0" fmla="*/ 2147483647 w 231"/>
                    <a:gd name="T1" fmla="*/ 2147483647 h 260"/>
                    <a:gd name="T2" fmla="*/ 2147483647 w 231"/>
                    <a:gd name="T3" fmla="*/ 0 h 260"/>
                    <a:gd name="T4" fmla="*/ 0 w 231"/>
                    <a:gd name="T5" fmla="*/ 2147483647 h 260"/>
                    <a:gd name="T6" fmla="*/ 0 w 231"/>
                    <a:gd name="T7" fmla="*/ 2147483647 h 260"/>
                    <a:gd name="T8" fmla="*/ 2147483647 w 231"/>
                    <a:gd name="T9" fmla="*/ 2147483647 h 260"/>
                    <a:gd name="T10" fmla="*/ 2147483647 w 231"/>
                    <a:gd name="T11" fmla="*/ 2147483647 h 260"/>
                    <a:gd name="T12" fmla="*/ 0 60000 65536"/>
                    <a:gd name="T13" fmla="*/ 0 60000 65536"/>
                    <a:gd name="T14" fmla="*/ 0 60000 65536"/>
                    <a:gd name="T15" fmla="*/ 0 60000 65536"/>
                    <a:gd name="T16" fmla="*/ 0 60000 65536"/>
                    <a:gd name="T17" fmla="*/ 0 60000 65536"/>
                    <a:gd name="T18" fmla="*/ 0 w 231"/>
                    <a:gd name="T19" fmla="*/ 0 h 260"/>
                    <a:gd name="T20" fmla="*/ 231 w 231"/>
                    <a:gd name="T21" fmla="*/ 260 h 260"/>
                  </a:gdLst>
                  <a:ahLst/>
                  <a:cxnLst>
                    <a:cxn ang="T12">
                      <a:pos x="T0" y="T1"/>
                    </a:cxn>
                    <a:cxn ang="T13">
                      <a:pos x="T2" y="T3"/>
                    </a:cxn>
                    <a:cxn ang="T14">
                      <a:pos x="T4" y="T5"/>
                    </a:cxn>
                    <a:cxn ang="T15">
                      <a:pos x="T6" y="T7"/>
                    </a:cxn>
                    <a:cxn ang="T16">
                      <a:pos x="T8" y="T9"/>
                    </a:cxn>
                    <a:cxn ang="T17">
                      <a:pos x="T10" y="T11"/>
                    </a:cxn>
                  </a:cxnLst>
                  <a:rect l="T18" t="T19" r="T20" b="T21"/>
                  <a:pathLst>
                    <a:path w="231" h="260">
                      <a:moveTo>
                        <a:pt x="231" y="260"/>
                      </a:moveTo>
                      <a:lnTo>
                        <a:pt x="231" y="0"/>
                      </a:lnTo>
                      <a:lnTo>
                        <a:pt x="0" y="52"/>
                      </a:lnTo>
                      <a:lnTo>
                        <a:pt x="0" y="260"/>
                      </a:lnTo>
                      <a:lnTo>
                        <a:pt x="231" y="26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9584" name="Freeform 162"/>
                <p:cNvSpPr>
                  <a:spLocks/>
                </p:cNvSpPr>
                <p:nvPr/>
              </p:nvSpPr>
              <p:spPr bwMode="auto">
                <a:xfrm>
                  <a:off x="954088" y="2563813"/>
                  <a:ext cx="12700" cy="419100"/>
                </a:xfrm>
                <a:custGeom>
                  <a:avLst/>
                  <a:gdLst>
                    <a:gd name="T0" fmla="*/ 2147483647 w 8"/>
                    <a:gd name="T1" fmla="*/ 2147483647 h 264"/>
                    <a:gd name="T2" fmla="*/ 0 w 8"/>
                    <a:gd name="T3" fmla="*/ 2147483647 h 264"/>
                    <a:gd name="T4" fmla="*/ 0 w 8"/>
                    <a:gd name="T5" fmla="*/ 2147483647 h 264"/>
                    <a:gd name="T6" fmla="*/ 2147483647 w 8"/>
                    <a:gd name="T7" fmla="*/ 2147483647 h 264"/>
                    <a:gd name="T8" fmla="*/ 2147483647 w 8"/>
                    <a:gd name="T9" fmla="*/ 2147483647 h 264"/>
                    <a:gd name="T10" fmla="*/ 2147483647 w 8"/>
                    <a:gd name="T11" fmla="*/ 0 h 264"/>
                    <a:gd name="T12" fmla="*/ 2147483647 w 8"/>
                    <a:gd name="T13" fmla="*/ 2147483647 h 264"/>
                    <a:gd name="T14" fmla="*/ 2147483647 w 8"/>
                    <a:gd name="T15" fmla="*/ 0 h 264"/>
                    <a:gd name="T16" fmla="*/ 2147483647 w 8"/>
                    <a:gd name="T17" fmla="*/ 0 h 264"/>
                    <a:gd name="T18" fmla="*/ 0 w 8"/>
                    <a:gd name="T19" fmla="*/ 0 h 264"/>
                    <a:gd name="T20" fmla="*/ 0 w 8"/>
                    <a:gd name="T21" fmla="*/ 2147483647 h 264"/>
                    <a:gd name="T22" fmla="*/ 2147483647 w 8"/>
                    <a:gd name="T23" fmla="*/ 2147483647 h 26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264"/>
                    <a:gd name="T38" fmla="*/ 8 w 8"/>
                    <a:gd name="T39" fmla="*/ 264 h 26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264">
                      <a:moveTo>
                        <a:pt x="4" y="8"/>
                      </a:moveTo>
                      <a:lnTo>
                        <a:pt x="0" y="4"/>
                      </a:lnTo>
                      <a:lnTo>
                        <a:pt x="0" y="264"/>
                      </a:lnTo>
                      <a:lnTo>
                        <a:pt x="8" y="264"/>
                      </a:lnTo>
                      <a:lnTo>
                        <a:pt x="8" y="4"/>
                      </a:lnTo>
                      <a:lnTo>
                        <a:pt x="4" y="0"/>
                      </a:lnTo>
                      <a:lnTo>
                        <a:pt x="8" y="4"/>
                      </a:lnTo>
                      <a:lnTo>
                        <a:pt x="8" y="0"/>
                      </a:lnTo>
                      <a:lnTo>
                        <a:pt x="4" y="0"/>
                      </a:lnTo>
                      <a:lnTo>
                        <a:pt x="0" y="0"/>
                      </a:lnTo>
                      <a:lnTo>
                        <a:pt x="0" y="4"/>
                      </a:lnTo>
                      <a:lnTo>
                        <a:pt x="4" y="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9585" name="Freeform 163"/>
                <p:cNvSpPr>
                  <a:spLocks/>
                </p:cNvSpPr>
                <p:nvPr/>
              </p:nvSpPr>
              <p:spPr bwMode="auto">
                <a:xfrm>
                  <a:off x="587375" y="2563813"/>
                  <a:ext cx="373063" cy="93663"/>
                </a:xfrm>
                <a:custGeom>
                  <a:avLst/>
                  <a:gdLst>
                    <a:gd name="T0" fmla="*/ 2147483647 w 235"/>
                    <a:gd name="T1" fmla="*/ 2147483647 h 59"/>
                    <a:gd name="T2" fmla="*/ 2147483647 w 235"/>
                    <a:gd name="T3" fmla="*/ 2147483647 h 59"/>
                    <a:gd name="T4" fmla="*/ 2147483647 w 235"/>
                    <a:gd name="T5" fmla="*/ 2147483647 h 59"/>
                    <a:gd name="T6" fmla="*/ 2147483647 w 235"/>
                    <a:gd name="T7" fmla="*/ 0 h 59"/>
                    <a:gd name="T8" fmla="*/ 2147483647 w 235"/>
                    <a:gd name="T9" fmla="*/ 2147483647 h 59"/>
                    <a:gd name="T10" fmla="*/ 0 w 235"/>
                    <a:gd name="T11" fmla="*/ 2147483647 h 59"/>
                    <a:gd name="T12" fmla="*/ 2147483647 w 235"/>
                    <a:gd name="T13" fmla="*/ 2147483647 h 59"/>
                    <a:gd name="T14" fmla="*/ 0 w 235"/>
                    <a:gd name="T15" fmla="*/ 2147483647 h 59"/>
                    <a:gd name="T16" fmla="*/ 0 w 235"/>
                    <a:gd name="T17" fmla="*/ 2147483647 h 59"/>
                    <a:gd name="T18" fmla="*/ 0 w 235"/>
                    <a:gd name="T19" fmla="*/ 2147483647 h 59"/>
                    <a:gd name="T20" fmla="*/ 2147483647 w 235"/>
                    <a:gd name="T21" fmla="*/ 2147483647 h 59"/>
                    <a:gd name="T22" fmla="*/ 2147483647 w 235"/>
                    <a:gd name="T23" fmla="*/ 2147483647 h 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35"/>
                    <a:gd name="T37" fmla="*/ 0 h 59"/>
                    <a:gd name="T38" fmla="*/ 235 w 235"/>
                    <a:gd name="T39" fmla="*/ 59 h 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35" h="59">
                      <a:moveTo>
                        <a:pt x="8" y="56"/>
                      </a:moveTo>
                      <a:lnTo>
                        <a:pt x="4" y="59"/>
                      </a:lnTo>
                      <a:lnTo>
                        <a:pt x="235" y="8"/>
                      </a:lnTo>
                      <a:lnTo>
                        <a:pt x="235" y="0"/>
                      </a:lnTo>
                      <a:lnTo>
                        <a:pt x="4" y="48"/>
                      </a:lnTo>
                      <a:lnTo>
                        <a:pt x="0" y="56"/>
                      </a:lnTo>
                      <a:lnTo>
                        <a:pt x="4" y="48"/>
                      </a:lnTo>
                      <a:lnTo>
                        <a:pt x="0" y="52"/>
                      </a:lnTo>
                      <a:lnTo>
                        <a:pt x="0" y="56"/>
                      </a:lnTo>
                      <a:lnTo>
                        <a:pt x="4" y="59"/>
                      </a:lnTo>
                      <a:lnTo>
                        <a:pt x="8" y="56"/>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9586" name="Freeform 164"/>
                <p:cNvSpPr>
                  <a:spLocks/>
                </p:cNvSpPr>
                <p:nvPr/>
              </p:nvSpPr>
              <p:spPr bwMode="auto">
                <a:xfrm>
                  <a:off x="587375" y="2652713"/>
                  <a:ext cx="12700" cy="336550"/>
                </a:xfrm>
                <a:custGeom>
                  <a:avLst/>
                  <a:gdLst>
                    <a:gd name="T0" fmla="*/ 2147483647 w 8"/>
                    <a:gd name="T1" fmla="*/ 2147483647 h 212"/>
                    <a:gd name="T2" fmla="*/ 2147483647 w 8"/>
                    <a:gd name="T3" fmla="*/ 2147483647 h 212"/>
                    <a:gd name="T4" fmla="*/ 2147483647 w 8"/>
                    <a:gd name="T5" fmla="*/ 0 h 212"/>
                    <a:gd name="T6" fmla="*/ 0 w 8"/>
                    <a:gd name="T7" fmla="*/ 0 h 212"/>
                    <a:gd name="T8" fmla="*/ 0 w 8"/>
                    <a:gd name="T9" fmla="*/ 2147483647 h 212"/>
                    <a:gd name="T10" fmla="*/ 2147483647 w 8"/>
                    <a:gd name="T11" fmla="*/ 2147483647 h 212"/>
                    <a:gd name="T12" fmla="*/ 0 w 8"/>
                    <a:gd name="T13" fmla="*/ 2147483647 h 212"/>
                    <a:gd name="T14" fmla="*/ 0 w 8"/>
                    <a:gd name="T15" fmla="*/ 2147483647 h 212"/>
                    <a:gd name="T16" fmla="*/ 2147483647 w 8"/>
                    <a:gd name="T17" fmla="*/ 2147483647 h 212"/>
                    <a:gd name="T18" fmla="*/ 2147483647 w 8"/>
                    <a:gd name="T19" fmla="*/ 2147483647 h 212"/>
                    <a:gd name="T20" fmla="*/ 2147483647 w 8"/>
                    <a:gd name="T21" fmla="*/ 2147483647 h 212"/>
                    <a:gd name="T22" fmla="*/ 2147483647 w 8"/>
                    <a:gd name="T23" fmla="*/ 2147483647 h 21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212"/>
                    <a:gd name="T38" fmla="*/ 8 w 8"/>
                    <a:gd name="T39" fmla="*/ 212 h 21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212">
                      <a:moveTo>
                        <a:pt x="4" y="200"/>
                      </a:moveTo>
                      <a:lnTo>
                        <a:pt x="8" y="208"/>
                      </a:lnTo>
                      <a:lnTo>
                        <a:pt x="8" y="0"/>
                      </a:lnTo>
                      <a:lnTo>
                        <a:pt x="0" y="0"/>
                      </a:lnTo>
                      <a:lnTo>
                        <a:pt x="0" y="208"/>
                      </a:lnTo>
                      <a:lnTo>
                        <a:pt x="4" y="212"/>
                      </a:lnTo>
                      <a:lnTo>
                        <a:pt x="0" y="208"/>
                      </a:lnTo>
                      <a:lnTo>
                        <a:pt x="0" y="212"/>
                      </a:lnTo>
                      <a:lnTo>
                        <a:pt x="4" y="212"/>
                      </a:lnTo>
                      <a:lnTo>
                        <a:pt x="8" y="212"/>
                      </a:lnTo>
                      <a:lnTo>
                        <a:pt x="8" y="208"/>
                      </a:lnTo>
                      <a:lnTo>
                        <a:pt x="4" y="20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9587" name="Freeform 165"/>
                <p:cNvSpPr>
                  <a:spLocks/>
                </p:cNvSpPr>
                <p:nvPr/>
              </p:nvSpPr>
              <p:spPr bwMode="auto">
                <a:xfrm>
                  <a:off x="593725" y="2970213"/>
                  <a:ext cx="373063" cy="19050"/>
                </a:xfrm>
                <a:custGeom>
                  <a:avLst/>
                  <a:gdLst>
                    <a:gd name="T0" fmla="*/ 2147483647 w 235"/>
                    <a:gd name="T1" fmla="*/ 2147483647 h 12"/>
                    <a:gd name="T2" fmla="*/ 2147483647 w 235"/>
                    <a:gd name="T3" fmla="*/ 2147483647 h 12"/>
                    <a:gd name="T4" fmla="*/ 0 w 235"/>
                    <a:gd name="T5" fmla="*/ 0 h 12"/>
                    <a:gd name="T6" fmla="*/ 0 w 235"/>
                    <a:gd name="T7" fmla="*/ 2147483647 h 12"/>
                    <a:gd name="T8" fmla="*/ 2147483647 w 235"/>
                    <a:gd name="T9" fmla="*/ 2147483647 h 12"/>
                    <a:gd name="T10" fmla="*/ 2147483647 w 235"/>
                    <a:gd name="T11" fmla="*/ 2147483647 h 12"/>
                    <a:gd name="T12" fmla="*/ 2147483647 w 235"/>
                    <a:gd name="T13" fmla="*/ 2147483647 h 12"/>
                    <a:gd name="T14" fmla="*/ 2147483647 w 235"/>
                    <a:gd name="T15" fmla="*/ 2147483647 h 12"/>
                    <a:gd name="T16" fmla="*/ 2147483647 w 235"/>
                    <a:gd name="T17" fmla="*/ 2147483647 h 12"/>
                    <a:gd name="T18" fmla="*/ 2147483647 w 235"/>
                    <a:gd name="T19" fmla="*/ 2147483647 h 12"/>
                    <a:gd name="T20" fmla="*/ 2147483647 w 235"/>
                    <a:gd name="T21" fmla="*/ 2147483647 h 12"/>
                    <a:gd name="T22" fmla="*/ 2147483647 w 235"/>
                    <a:gd name="T23" fmla="*/ 2147483647 h 1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35"/>
                    <a:gd name="T37" fmla="*/ 0 h 12"/>
                    <a:gd name="T38" fmla="*/ 235 w 235"/>
                    <a:gd name="T39" fmla="*/ 12 h 1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35" h="12">
                      <a:moveTo>
                        <a:pt x="227" y="8"/>
                      </a:moveTo>
                      <a:lnTo>
                        <a:pt x="231" y="4"/>
                      </a:lnTo>
                      <a:lnTo>
                        <a:pt x="0" y="0"/>
                      </a:lnTo>
                      <a:lnTo>
                        <a:pt x="0" y="12"/>
                      </a:lnTo>
                      <a:lnTo>
                        <a:pt x="231" y="12"/>
                      </a:lnTo>
                      <a:lnTo>
                        <a:pt x="235" y="8"/>
                      </a:lnTo>
                      <a:lnTo>
                        <a:pt x="231" y="12"/>
                      </a:lnTo>
                      <a:lnTo>
                        <a:pt x="235" y="12"/>
                      </a:lnTo>
                      <a:lnTo>
                        <a:pt x="235" y="8"/>
                      </a:lnTo>
                      <a:lnTo>
                        <a:pt x="235" y="4"/>
                      </a:lnTo>
                      <a:lnTo>
                        <a:pt x="231" y="4"/>
                      </a:lnTo>
                      <a:lnTo>
                        <a:pt x="227" y="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9588" name="Freeform 166"/>
                <p:cNvSpPr>
                  <a:spLocks/>
                </p:cNvSpPr>
                <p:nvPr/>
              </p:nvSpPr>
              <p:spPr bwMode="auto">
                <a:xfrm>
                  <a:off x="973138" y="3070225"/>
                  <a:ext cx="52388" cy="19050"/>
                </a:xfrm>
                <a:custGeom>
                  <a:avLst/>
                  <a:gdLst>
                    <a:gd name="T0" fmla="*/ 2147483647 w 33"/>
                    <a:gd name="T1" fmla="*/ 2147483647 h 12"/>
                    <a:gd name="T2" fmla="*/ 2147483647 w 33"/>
                    <a:gd name="T3" fmla="*/ 0 h 12"/>
                    <a:gd name="T4" fmla="*/ 0 w 33"/>
                    <a:gd name="T5" fmla="*/ 2147483647 h 12"/>
                    <a:gd name="T6" fmla="*/ 2147483647 w 33"/>
                    <a:gd name="T7" fmla="*/ 2147483647 h 12"/>
                    <a:gd name="T8" fmla="*/ 2147483647 w 33"/>
                    <a:gd name="T9" fmla="*/ 2147483647 h 12"/>
                    <a:gd name="T10" fmla="*/ 2147483647 w 33"/>
                    <a:gd name="T11" fmla="*/ 2147483647 h 12"/>
                    <a:gd name="T12" fmla="*/ 2147483647 w 33"/>
                    <a:gd name="T13" fmla="*/ 2147483647 h 12"/>
                    <a:gd name="T14" fmla="*/ 2147483647 w 33"/>
                    <a:gd name="T15" fmla="*/ 2147483647 h 12"/>
                    <a:gd name="T16" fmla="*/ 2147483647 w 33"/>
                    <a:gd name="T17" fmla="*/ 2147483647 h 12"/>
                    <a:gd name="T18" fmla="*/ 2147483647 w 33"/>
                    <a:gd name="T19" fmla="*/ 2147483647 h 12"/>
                    <a:gd name="T20" fmla="*/ 2147483647 w 33"/>
                    <a:gd name="T21" fmla="*/ 0 h 12"/>
                    <a:gd name="T22" fmla="*/ 2147483647 w 33"/>
                    <a:gd name="T23" fmla="*/ 2147483647 h 1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3"/>
                    <a:gd name="T37" fmla="*/ 0 h 12"/>
                    <a:gd name="T38" fmla="*/ 33 w 33"/>
                    <a:gd name="T39" fmla="*/ 12 h 1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3" h="12">
                      <a:moveTo>
                        <a:pt x="25" y="4"/>
                      </a:moveTo>
                      <a:lnTo>
                        <a:pt x="29" y="0"/>
                      </a:lnTo>
                      <a:lnTo>
                        <a:pt x="0" y="4"/>
                      </a:lnTo>
                      <a:lnTo>
                        <a:pt x="4" y="12"/>
                      </a:lnTo>
                      <a:lnTo>
                        <a:pt x="29" y="12"/>
                      </a:lnTo>
                      <a:lnTo>
                        <a:pt x="33" y="4"/>
                      </a:lnTo>
                      <a:lnTo>
                        <a:pt x="29" y="12"/>
                      </a:lnTo>
                      <a:lnTo>
                        <a:pt x="33" y="8"/>
                      </a:lnTo>
                      <a:lnTo>
                        <a:pt x="33" y="4"/>
                      </a:lnTo>
                      <a:lnTo>
                        <a:pt x="29" y="0"/>
                      </a:lnTo>
                      <a:lnTo>
                        <a:pt x="25" y="4"/>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9589" name="Freeform 167"/>
                <p:cNvSpPr>
                  <a:spLocks/>
                </p:cNvSpPr>
                <p:nvPr/>
              </p:nvSpPr>
              <p:spPr bwMode="auto">
                <a:xfrm>
                  <a:off x="1012825" y="3051175"/>
                  <a:ext cx="12700" cy="25400"/>
                </a:xfrm>
                <a:custGeom>
                  <a:avLst/>
                  <a:gdLst>
                    <a:gd name="T0" fmla="*/ 2147483647 w 8"/>
                    <a:gd name="T1" fmla="*/ 2147483647 h 16"/>
                    <a:gd name="T2" fmla="*/ 0 w 8"/>
                    <a:gd name="T3" fmla="*/ 2147483647 h 16"/>
                    <a:gd name="T4" fmla="*/ 0 w 8"/>
                    <a:gd name="T5" fmla="*/ 2147483647 h 16"/>
                    <a:gd name="T6" fmla="*/ 2147483647 w 8"/>
                    <a:gd name="T7" fmla="*/ 2147483647 h 16"/>
                    <a:gd name="T8" fmla="*/ 2147483647 w 8"/>
                    <a:gd name="T9" fmla="*/ 2147483647 h 16"/>
                    <a:gd name="T10" fmla="*/ 0 w 8"/>
                    <a:gd name="T11" fmla="*/ 0 h 16"/>
                    <a:gd name="T12" fmla="*/ 2147483647 w 8"/>
                    <a:gd name="T13" fmla="*/ 2147483647 h 16"/>
                    <a:gd name="T14" fmla="*/ 2147483647 w 8"/>
                    <a:gd name="T15" fmla="*/ 0 h 16"/>
                    <a:gd name="T16" fmla="*/ 2147483647 w 8"/>
                    <a:gd name="T17" fmla="*/ 0 h 16"/>
                    <a:gd name="T18" fmla="*/ 0 w 8"/>
                    <a:gd name="T19" fmla="*/ 0 h 16"/>
                    <a:gd name="T20" fmla="*/ 0 w 8"/>
                    <a:gd name="T21" fmla="*/ 2147483647 h 16"/>
                    <a:gd name="T22" fmla="*/ 2147483647 w 8"/>
                    <a:gd name="T23" fmla="*/ 2147483647 h 1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16"/>
                    <a:gd name="T38" fmla="*/ 8 w 8"/>
                    <a:gd name="T39" fmla="*/ 16 h 1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16">
                      <a:moveTo>
                        <a:pt x="4" y="8"/>
                      </a:moveTo>
                      <a:lnTo>
                        <a:pt x="0" y="4"/>
                      </a:lnTo>
                      <a:lnTo>
                        <a:pt x="0" y="16"/>
                      </a:lnTo>
                      <a:lnTo>
                        <a:pt x="8" y="16"/>
                      </a:lnTo>
                      <a:lnTo>
                        <a:pt x="8" y="4"/>
                      </a:lnTo>
                      <a:lnTo>
                        <a:pt x="0" y="0"/>
                      </a:lnTo>
                      <a:lnTo>
                        <a:pt x="8" y="4"/>
                      </a:lnTo>
                      <a:lnTo>
                        <a:pt x="8" y="0"/>
                      </a:lnTo>
                      <a:lnTo>
                        <a:pt x="4" y="0"/>
                      </a:lnTo>
                      <a:lnTo>
                        <a:pt x="0" y="0"/>
                      </a:lnTo>
                      <a:lnTo>
                        <a:pt x="0" y="4"/>
                      </a:lnTo>
                      <a:lnTo>
                        <a:pt x="4" y="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9590" name="Freeform 168"/>
                <p:cNvSpPr>
                  <a:spLocks/>
                </p:cNvSpPr>
                <p:nvPr/>
              </p:nvSpPr>
              <p:spPr bwMode="auto">
                <a:xfrm>
                  <a:off x="1000125" y="3051175"/>
                  <a:ext cx="19050" cy="19050"/>
                </a:xfrm>
                <a:custGeom>
                  <a:avLst/>
                  <a:gdLst>
                    <a:gd name="T0" fmla="*/ 2147483647 w 12"/>
                    <a:gd name="T1" fmla="*/ 2147483647 h 12"/>
                    <a:gd name="T2" fmla="*/ 2147483647 w 12"/>
                    <a:gd name="T3" fmla="*/ 2147483647 h 12"/>
                    <a:gd name="T4" fmla="*/ 2147483647 w 12"/>
                    <a:gd name="T5" fmla="*/ 2147483647 h 12"/>
                    <a:gd name="T6" fmla="*/ 2147483647 w 12"/>
                    <a:gd name="T7" fmla="*/ 0 h 12"/>
                    <a:gd name="T8" fmla="*/ 2147483647 w 12"/>
                    <a:gd name="T9" fmla="*/ 2147483647 h 12"/>
                    <a:gd name="T10" fmla="*/ 2147483647 w 12"/>
                    <a:gd name="T11" fmla="*/ 2147483647 h 12"/>
                    <a:gd name="T12" fmla="*/ 2147483647 w 12"/>
                    <a:gd name="T13" fmla="*/ 2147483647 h 12"/>
                    <a:gd name="T14" fmla="*/ 0 w 12"/>
                    <a:gd name="T15" fmla="*/ 2147483647 h 12"/>
                    <a:gd name="T16" fmla="*/ 0 w 12"/>
                    <a:gd name="T17" fmla="*/ 2147483647 h 12"/>
                    <a:gd name="T18" fmla="*/ 2147483647 w 12"/>
                    <a:gd name="T19" fmla="*/ 2147483647 h 12"/>
                    <a:gd name="T20" fmla="*/ 2147483647 w 12"/>
                    <a:gd name="T21" fmla="*/ 2147483647 h 12"/>
                    <a:gd name="T22" fmla="*/ 2147483647 w 12"/>
                    <a:gd name="T23" fmla="*/ 2147483647 h 1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12"/>
                    <a:gd name="T38" fmla="*/ 12 w 12"/>
                    <a:gd name="T39" fmla="*/ 12 h 1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12">
                      <a:moveTo>
                        <a:pt x="4" y="12"/>
                      </a:moveTo>
                      <a:lnTo>
                        <a:pt x="8" y="12"/>
                      </a:lnTo>
                      <a:lnTo>
                        <a:pt x="12" y="8"/>
                      </a:lnTo>
                      <a:lnTo>
                        <a:pt x="8" y="0"/>
                      </a:lnTo>
                      <a:lnTo>
                        <a:pt x="4" y="4"/>
                      </a:lnTo>
                      <a:lnTo>
                        <a:pt x="0" y="8"/>
                      </a:lnTo>
                      <a:lnTo>
                        <a:pt x="4" y="12"/>
                      </a:lnTo>
                      <a:lnTo>
                        <a:pt x="8" y="12"/>
                      </a:lnTo>
                      <a:lnTo>
                        <a:pt x="4" y="12"/>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9591" name="Freeform 169"/>
                <p:cNvSpPr>
                  <a:spLocks/>
                </p:cNvSpPr>
                <p:nvPr/>
              </p:nvSpPr>
              <p:spPr bwMode="auto">
                <a:xfrm>
                  <a:off x="966788" y="3057525"/>
                  <a:ext cx="39688" cy="12700"/>
                </a:xfrm>
                <a:custGeom>
                  <a:avLst/>
                  <a:gdLst>
                    <a:gd name="T0" fmla="*/ 2147483647 w 25"/>
                    <a:gd name="T1" fmla="*/ 2147483647 h 8"/>
                    <a:gd name="T2" fmla="*/ 2147483647 w 25"/>
                    <a:gd name="T3" fmla="*/ 2147483647 h 8"/>
                    <a:gd name="T4" fmla="*/ 2147483647 w 25"/>
                    <a:gd name="T5" fmla="*/ 2147483647 h 8"/>
                    <a:gd name="T6" fmla="*/ 2147483647 w 25"/>
                    <a:gd name="T7" fmla="*/ 0 h 8"/>
                    <a:gd name="T8" fmla="*/ 2147483647 w 25"/>
                    <a:gd name="T9" fmla="*/ 0 h 8"/>
                    <a:gd name="T10" fmla="*/ 0 w 25"/>
                    <a:gd name="T11" fmla="*/ 2147483647 h 8"/>
                    <a:gd name="T12" fmla="*/ 2147483647 w 25"/>
                    <a:gd name="T13" fmla="*/ 0 h 8"/>
                    <a:gd name="T14" fmla="*/ 2147483647 w 25"/>
                    <a:gd name="T15" fmla="*/ 0 h 8"/>
                    <a:gd name="T16" fmla="*/ 0 w 25"/>
                    <a:gd name="T17" fmla="*/ 2147483647 h 8"/>
                    <a:gd name="T18" fmla="*/ 2147483647 w 25"/>
                    <a:gd name="T19" fmla="*/ 2147483647 h 8"/>
                    <a:gd name="T20" fmla="*/ 2147483647 w 25"/>
                    <a:gd name="T21" fmla="*/ 2147483647 h 8"/>
                    <a:gd name="T22" fmla="*/ 2147483647 w 25"/>
                    <a:gd name="T23" fmla="*/ 2147483647 h 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5"/>
                    <a:gd name="T37" fmla="*/ 0 h 8"/>
                    <a:gd name="T38" fmla="*/ 25 w 25"/>
                    <a:gd name="T39" fmla="*/ 8 h 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5" h="8">
                      <a:moveTo>
                        <a:pt x="12" y="4"/>
                      </a:moveTo>
                      <a:lnTo>
                        <a:pt x="8" y="8"/>
                      </a:lnTo>
                      <a:lnTo>
                        <a:pt x="25" y="8"/>
                      </a:lnTo>
                      <a:lnTo>
                        <a:pt x="25" y="0"/>
                      </a:lnTo>
                      <a:lnTo>
                        <a:pt x="8" y="0"/>
                      </a:lnTo>
                      <a:lnTo>
                        <a:pt x="0" y="4"/>
                      </a:lnTo>
                      <a:lnTo>
                        <a:pt x="8" y="0"/>
                      </a:lnTo>
                      <a:lnTo>
                        <a:pt x="4" y="0"/>
                      </a:lnTo>
                      <a:lnTo>
                        <a:pt x="0" y="4"/>
                      </a:lnTo>
                      <a:lnTo>
                        <a:pt x="4" y="8"/>
                      </a:lnTo>
                      <a:lnTo>
                        <a:pt x="8" y="8"/>
                      </a:lnTo>
                      <a:lnTo>
                        <a:pt x="12" y="4"/>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9592" name="Freeform 170"/>
                <p:cNvSpPr>
                  <a:spLocks/>
                </p:cNvSpPr>
                <p:nvPr/>
              </p:nvSpPr>
              <p:spPr bwMode="auto">
                <a:xfrm>
                  <a:off x="966788" y="3063875"/>
                  <a:ext cx="19050" cy="25400"/>
                </a:xfrm>
                <a:custGeom>
                  <a:avLst/>
                  <a:gdLst>
                    <a:gd name="T0" fmla="*/ 2147483647 w 12"/>
                    <a:gd name="T1" fmla="*/ 2147483647 h 16"/>
                    <a:gd name="T2" fmla="*/ 2147483647 w 12"/>
                    <a:gd name="T3" fmla="*/ 2147483647 h 16"/>
                    <a:gd name="T4" fmla="*/ 2147483647 w 12"/>
                    <a:gd name="T5" fmla="*/ 0 h 16"/>
                    <a:gd name="T6" fmla="*/ 0 w 12"/>
                    <a:gd name="T7" fmla="*/ 0 h 16"/>
                    <a:gd name="T8" fmla="*/ 0 w 12"/>
                    <a:gd name="T9" fmla="*/ 2147483647 h 16"/>
                    <a:gd name="T10" fmla="*/ 2147483647 w 12"/>
                    <a:gd name="T11" fmla="*/ 2147483647 h 16"/>
                    <a:gd name="T12" fmla="*/ 0 w 12"/>
                    <a:gd name="T13" fmla="*/ 2147483647 h 16"/>
                    <a:gd name="T14" fmla="*/ 2147483647 w 12"/>
                    <a:gd name="T15" fmla="*/ 2147483647 h 16"/>
                    <a:gd name="T16" fmla="*/ 2147483647 w 12"/>
                    <a:gd name="T17" fmla="*/ 2147483647 h 16"/>
                    <a:gd name="T18" fmla="*/ 2147483647 w 12"/>
                    <a:gd name="T19" fmla="*/ 2147483647 h 16"/>
                    <a:gd name="T20" fmla="*/ 2147483647 w 12"/>
                    <a:gd name="T21" fmla="*/ 2147483647 h 16"/>
                    <a:gd name="T22" fmla="*/ 2147483647 w 12"/>
                    <a:gd name="T23" fmla="*/ 2147483647 h 1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16"/>
                    <a:gd name="T38" fmla="*/ 12 w 12"/>
                    <a:gd name="T39" fmla="*/ 16 h 1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16">
                      <a:moveTo>
                        <a:pt x="4" y="8"/>
                      </a:moveTo>
                      <a:lnTo>
                        <a:pt x="12" y="12"/>
                      </a:lnTo>
                      <a:lnTo>
                        <a:pt x="12" y="0"/>
                      </a:lnTo>
                      <a:lnTo>
                        <a:pt x="0" y="0"/>
                      </a:lnTo>
                      <a:lnTo>
                        <a:pt x="0" y="12"/>
                      </a:lnTo>
                      <a:lnTo>
                        <a:pt x="8" y="16"/>
                      </a:lnTo>
                      <a:lnTo>
                        <a:pt x="0" y="12"/>
                      </a:lnTo>
                      <a:lnTo>
                        <a:pt x="4" y="16"/>
                      </a:lnTo>
                      <a:lnTo>
                        <a:pt x="8" y="16"/>
                      </a:lnTo>
                      <a:lnTo>
                        <a:pt x="12" y="12"/>
                      </a:lnTo>
                      <a:lnTo>
                        <a:pt x="4" y="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9593" name="Freeform 171"/>
                <p:cNvSpPr>
                  <a:spLocks/>
                </p:cNvSpPr>
                <p:nvPr/>
              </p:nvSpPr>
              <p:spPr bwMode="auto">
                <a:xfrm>
                  <a:off x="1019175" y="2589213"/>
                  <a:ext cx="334963" cy="649288"/>
                </a:xfrm>
                <a:custGeom>
                  <a:avLst/>
                  <a:gdLst>
                    <a:gd name="T0" fmla="*/ 2147483647 w 211"/>
                    <a:gd name="T1" fmla="*/ 0 h 409"/>
                    <a:gd name="T2" fmla="*/ 0 w 211"/>
                    <a:gd name="T3" fmla="*/ 2147483647 h 409"/>
                    <a:gd name="T4" fmla="*/ 0 w 211"/>
                    <a:gd name="T5" fmla="*/ 2147483647 h 409"/>
                    <a:gd name="T6" fmla="*/ 2147483647 w 211"/>
                    <a:gd name="T7" fmla="*/ 2147483647 h 409"/>
                    <a:gd name="T8" fmla="*/ 2147483647 w 211"/>
                    <a:gd name="T9" fmla="*/ 2147483647 h 409"/>
                    <a:gd name="T10" fmla="*/ 2147483647 w 211"/>
                    <a:gd name="T11" fmla="*/ 2147483647 h 409"/>
                    <a:gd name="T12" fmla="*/ 2147483647 w 211"/>
                    <a:gd name="T13" fmla="*/ 2147483647 h 409"/>
                    <a:gd name="T14" fmla="*/ 2147483647 w 211"/>
                    <a:gd name="T15" fmla="*/ 2147483647 h 409"/>
                    <a:gd name="T16" fmla="*/ 2147483647 w 211"/>
                    <a:gd name="T17" fmla="*/ 2147483647 h 409"/>
                    <a:gd name="T18" fmla="*/ 2147483647 w 211"/>
                    <a:gd name="T19" fmla="*/ 2147483647 h 409"/>
                    <a:gd name="T20" fmla="*/ 2147483647 w 211"/>
                    <a:gd name="T21" fmla="*/ 2147483647 h 409"/>
                    <a:gd name="T22" fmla="*/ 2147483647 w 211"/>
                    <a:gd name="T23" fmla="*/ 2147483647 h 409"/>
                    <a:gd name="T24" fmla="*/ 2147483647 w 211"/>
                    <a:gd name="T25" fmla="*/ 2147483647 h 409"/>
                    <a:gd name="T26" fmla="*/ 2147483647 w 211"/>
                    <a:gd name="T27" fmla="*/ 2147483647 h 409"/>
                    <a:gd name="T28" fmla="*/ 2147483647 w 211"/>
                    <a:gd name="T29" fmla="*/ 2147483647 h 409"/>
                    <a:gd name="T30" fmla="*/ 2147483647 w 211"/>
                    <a:gd name="T31" fmla="*/ 2147483647 h 409"/>
                    <a:gd name="T32" fmla="*/ 2147483647 w 211"/>
                    <a:gd name="T33" fmla="*/ 2147483647 h 409"/>
                    <a:gd name="T34" fmla="*/ 2147483647 w 211"/>
                    <a:gd name="T35" fmla="*/ 2147483647 h 409"/>
                    <a:gd name="T36" fmla="*/ 2147483647 w 211"/>
                    <a:gd name="T37" fmla="*/ 2147483647 h 409"/>
                    <a:gd name="T38" fmla="*/ 2147483647 w 211"/>
                    <a:gd name="T39" fmla="*/ 2147483647 h 409"/>
                    <a:gd name="T40" fmla="*/ 2147483647 w 211"/>
                    <a:gd name="T41" fmla="*/ 2147483647 h 409"/>
                    <a:gd name="T42" fmla="*/ 2147483647 w 211"/>
                    <a:gd name="T43" fmla="*/ 2147483647 h 409"/>
                    <a:gd name="T44" fmla="*/ 2147483647 w 211"/>
                    <a:gd name="T45" fmla="*/ 2147483647 h 409"/>
                    <a:gd name="T46" fmla="*/ 2147483647 w 211"/>
                    <a:gd name="T47" fmla="*/ 0 h 409"/>
                    <a:gd name="T48" fmla="*/ 2147483647 w 211"/>
                    <a:gd name="T49" fmla="*/ 0 h 409"/>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11"/>
                    <a:gd name="T76" fmla="*/ 0 h 409"/>
                    <a:gd name="T77" fmla="*/ 211 w 211"/>
                    <a:gd name="T78" fmla="*/ 409 h 409"/>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11" h="409">
                      <a:moveTo>
                        <a:pt x="28" y="0"/>
                      </a:moveTo>
                      <a:lnTo>
                        <a:pt x="0" y="4"/>
                      </a:lnTo>
                      <a:lnTo>
                        <a:pt x="0" y="402"/>
                      </a:lnTo>
                      <a:lnTo>
                        <a:pt x="85" y="409"/>
                      </a:lnTo>
                      <a:lnTo>
                        <a:pt x="109" y="402"/>
                      </a:lnTo>
                      <a:lnTo>
                        <a:pt x="113" y="402"/>
                      </a:lnTo>
                      <a:lnTo>
                        <a:pt x="121" y="402"/>
                      </a:lnTo>
                      <a:lnTo>
                        <a:pt x="125" y="402"/>
                      </a:lnTo>
                      <a:lnTo>
                        <a:pt x="134" y="402"/>
                      </a:lnTo>
                      <a:lnTo>
                        <a:pt x="146" y="398"/>
                      </a:lnTo>
                      <a:lnTo>
                        <a:pt x="154" y="394"/>
                      </a:lnTo>
                      <a:lnTo>
                        <a:pt x="166" y="394"/>
                      </a:lnTo>
                      <a:lnTo>
                        <a:pt x="174" y="390"/>
                      </a:lnTo>
                      <a:lnTo>
                        <a:pt x="178" y="386"/>
                      </a:lnTo>
                      <a:lnTo>
                        <a:pt x="186" y="382"/>
                      </a:lnTo>
                      <a:lnTo>
                        <a:pt x="190" y="378"/>
                      </a:lnTo>
                      <a:lnTo>
                        <a:pt x="190" y="374"/>
                      </a:lnTo>
                      <a:lnTo>
                        <a:pt x="194" y="374"/>
                      </a:lnTo>
                      <a:lnTo>
                        <a:pt x="194" y="370"/>
                      </a:lnTo>
                      <a:lnTo>
                        <a:pt x="211" y="358"/>
                      </a:lnTo>
                      <a:lnTo>
                        <a:pt x="211" y="335"/>
                      </a:lnTo>
                      <a:lnTo>
                        <a:pt x="28" y="0"/>
                      </a:lnTo>
                      <a:close/>
                    </a:path>
                  </a:pathLst>
                </a:custGeom>
                <a:solidFill>
                  <a:srgbClr val="333333"/>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9594" name="Freeform 172"/>
                <p:cNvSpPr>
                  <a:spLocks/>
                </p:cNvSpPr>
                <p:nvPr/>
              </p:nvSpPr>
              <p:spPr bwMode="auto">
                <a:xfrm>
                  <a:off x="1012825" y="2582863"/>
                  <a:ext cx="50800" cy="19050"/>
                </a:xfrm>
                <a:custGeom>
                  <a:avLst/>
                  <a:gdLst>
                    <a:gd name="T0" fmla="*/ 2147483647 w 32"/>
                    <a:gd name="T1" fmla="*/ 2147483647 h 12"/>
                    <a:gd name="T2" fmla="*/ 2147483647 w 32"/>
                    <a:gd name="T3" fmla="*/ 2147483647 h 12"/>
                    <a:gd name="T4" fmla="*/ 2147483647 w 32"/>
                    <a:gd name="T5" fmla="*/ 2147483647 h 12"/>
                    <a:gd name="T6" fmla="*/ 2147483647 w 32"/>
                    <a:gd name="T7" fmla="*/ 0 h 12"/>
                    <a:gd name="T8" fmla="*/ 2147483647 w 32"/>
                    <a:gd name="T9" fmla="*/ 2147483647 h 12"/>
                    <a:gd name="T10" fmla="*/ 0 w 32"/>
                    <a:gd name="T11" fmla="*/ 2147483647 h 12"/>
                    <a:gd name="T12" fmla="*/ 2147483647 w 32"/>
                    <a:gd name="T13" fmla="*/ 2147483647 h 12"/>
                    <a:gd name="T14" fmla="*/ 0 w 32"/>
                    <a:gd name="T15" fmla="*/ 2147483647 h 12"/>
                    <a:gd name="T16" fmla="*/ 0 w 32"/>
                    <a:gd name="T17" fmla="*/ 2147483647 h 12"/>
                    <a:gd name="T18" fmla="*/ 0 w 32"/>
                    <a:gd name="T19" fmla="*/ 2147483647 h 12"/>
                    <a:gd name="T20" fmla="*/ 2147483647 w 32"/>
                    <a:gd name="T21" fmla="*/ 2147483647 h 12"/>
                    <a:gd name="T22" fmla="*/ 2147483647 w 32"/>
                    <a:gd name="T23" fmla="*/ 2147483647 h 1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2"/>
                    <a:gd name="T37" fmla="*/ 0 h 12"/>
                    <a:gd name="T38" fmla="*/ 32 w 32"/>
                    <a:gd name="T39" fmla="*/ 12 h 1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2" h="12">
                      <a:moveTo>
                        <a:pt x="8" y="8"/>
                      </a:moveTo>
                      <a:lnTo>
                        <a:pt x="4" y="12"/>
                      </a:lnTo>
                      <a:lnTo>
                        <a:pt x="32" y="8"/>
                      </a:lnTo>
                      <a:lnTo>
                        <a:pt x="32" y="0"/>
                      </a:lnTo>
                      <a:lnTo>
                        <a:pt x="4" y="4"/>
                      </a:lnTo>
                      <a:lnTo>
                        <a:pt x="0" y="8"/>
                      </a:lnTo>
                      <a:lnTo>
                        <a:pt x="4" y="4"/>
                      </a:lnTo>
                      <a:lnTo>
                        <a:pt x="0" y="8"/>
                      </a:lnTo>
                      <a:lnTo>
                        <a:pt x="0" y="12"/>
                      </a:lnTo>
                      <a:lnTo>
                        <a:pt x="4" y="12"/>
                      </a:lnTo>
                      <a:lnTo>
                        <a:pt x="8" y="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9595" name="Freeform 173"/>
                <p:cNvSpPr>
                  <a:spLocks/>
                </p:cNvSpPr>
                <p:nvPr/>
              </p:nvSpPr>
              <p:spPr bwMode="auto">
                <a:xfrm>
                  <a:off x="1012825" y="2595563"/>
                  <a:ext cx="12700" cy="636588"/>
                </a:xfrm>
                <a:custGeom>
                  <a:avLst/>
                  <a:gdLst>
                    <a:gd name="T0" fmla="*/ 2147483647 w 8"/>
                    <a:gd name="T1" fmla="*/ 2147483647 h 401"/>
                    <a:gd name="T2" fmla="*/ 2147483647 w 8"/>
                    <a:gd name="T3" fmla="*/ 2147483647 h 401"/>
                    <a:gd name="T4" fmla="*/ 2147483647 w 8"/>
                    <a:gd name="T5" fmla="*/ 0 h 401"/>
                    <a:gd name="T6" fmla="*/ 0 w 8"/>
                    <a:gd name="T7" fmla="*/ 0 h 401"/>
                    <a:gd name="T8" fmla="*/ 0 w 8"/>
                    <a:gd name="T9" fmla="*/ 2147483647 h 401"/>
                    <a:gd name="T10" fmla="*/ 2147483647 w 8"/>
                    <a:gd name="T11" fmla="*/ 2147483647 h 401"/>
                    <a:gd name="T12" fmla="*/ 0 w 8"/>
                    <a:gd name="T13" fmla="*/ 2147483647 h 401"/>
                    <a:gd name="T14" fmla="*/ 0 w 8"/>
                    <a:gd name="T15" fmla="*/ 2147483647 h 401"/>
                    <a:gd name="T16" fmla="*/ 2147483647 w 8"/>
                    <a:gd name="T17" fmla="*/ 2147483647 h 401"/>
                    <a:gd name="T18" fmla="*/ 2147483647 w 8"/>
                    <a:gd name="T19" fmla="*/ 2147483647 h 401"/>
                    <a:gd name="T20" fmla="*/ 2147483647 w 8"/>
                    <a:gd name="T21" fmla="*/ 2147483647 h 401"/>
                    <a:gd name="T22" fmla="*/ 2147483647 w 8"/>
                    <a:gd name="T23" fmla="*/ 2147483647 h 40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401"/>
                    <a:gd name="T38" fmla="*/ 8 w 8"/>
                    <a:gd name="T39" fmla="*/ 401 h 40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401">
                      <a:moveTo>
                        <a:pt x="4" y="394"/>
                      </a:moveTo>
                      <a:lnTo>
                        <a:pt x="8" y="398"/>
                      </a:lnTo>
                      <a:lnTo>
                        <a:pt x="8" y="0"/>
                      </a:lnTo>
                      <a:lnTo>
                        <a:pt x="0" y="0"/>
                      </a:lnTo>
                      <a:lnTo>
                        <a:pt x="0" y="398"/>
                      </a:lnTo>
                      <a:lnTo>
                        <a:pt x="4" y="401"/>
                      </a:lnTo>
                      <a:lnTo>
                        <a:pt x="0" y="398"/>
                      </a:lnTo>
                      <a:lnTo>
                        <a:pt x="0" y="401"/>
                      </a:lnTo>
                      <a:lnTo>
                        <a:pt x="4" y="401"/>
                      </a:lnTo>
                      <a:lnTo>
                        <a:pt x="8" y="401"/>
                      </a:lnTo>
                      <a:lnTo>
                        <a:pt x="8" y="398"/>
                      </a:lnTo>
                      <a:lnTo>
                        <a:pt x="4" y="394"/>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9596" name="Freeform 174"/>
                <p:cNvSpPr>
                  <a:spLocks/>
                </p:cNvSpPr>
                <p:nvPr/>
              </p:nvSpPr>
              <p:spPr bwMode="auto">
                <a:xfrm>
                  <a:off x="1019175" y="3221038"/>
                  <a:ext cx="141288" cy="23813"/>
                </a:xfrm>
                <a:custGeom>
                  <a:avLst/>
                  <a:gdLst>
                    <a:gd name="T0" fmla="*/ 2147483647 w 89"/>
                    <a:gd name="T1" fmla="*/ 2147483647 h 15"/>
                    <a:gd name="T2" fmla="*/ 2147483647 w 89"/>
                    <a:gd name="T3" fmla="*/ 2147483647 h 15"/>
                    <a:gd name="T4" fmla="*/ 0 w 89"/>
                    <a:gd name="T5" fmla="*/ 0 h 15"/>
                    <a:gd name="T6" fmla="*/ 0 w 89"/>
                    <a:gd name="T7" fmla="*/ 2147483647 h 15"/>
                    <a:gd name="T8" fmla="*/ 2147483647 w 89"/>
                    <a:gd name="T9" fmla="*/ 2147483647 h 15"/>
                    <a:gd name="T10" fmla="*/ 2147483647 w 89"/>
                    <a:gd name="T11" fmla="*/ 2147483647 h 15"/>
                    <a:gd name="T12" fmla="*/ 2147483647 w 89"/>
                    <a:gd name="T13" fmla="*/ 2147483647 h 15"/>
                    <a:gd name="T14" fmla="*/ 2147483647 w 89"/>
                    <a:gd name="T15" fmla="*/ 2147483647 h 15"/>
                    <a:gd name="T16" fmla="*/ 2147483647 w 89"/>
                    <a:gd name="T17" fmla="*/ 2147483647 h 15"/>
                    <a:gd name="T18" fmla="*/ 2147483647 w 89"/>
                    <a:gd name="T19" fmla="*/ 2147483647 h 15"/>
                    <a:gd name="T20" fmla="*/ 2147483647 w 89"/>
                    <a:gd name="T21" fmla="*/ 2147483647 h 15"/>
                    <a:gd name="T22" fmla="*/ 2147483647 w 89"/>
                    <a:gd name="T23" fmla="*/ 2147483647 h 1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9"/>
                    <a:gd name="T37" fmla="*/ 0 h 15"/>
                    <a:gd name="T38" fmla="*/ 89 w 89"/>
                    <a:gd name="T39" fmla="*/ 15 h 1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9" h="15">
                      <a:moveTo>
                        <a:pt x="81" y="7"/>
                      </a:moveTo>
                      <a:lnTo>
                        <a:pt x="85" y="7"/>
                      </a:lnTo>
                      <a:lnTo>
                        <a:pt x="0" y="0"/>
                      </a:lnTo>
                      <a:lnTo>
                        <a:pt x="0" y="7"/>
                      </a:lnTo>
                      <a:lnTo>
                        <a:pt x="85" y="15"/>
                      </a:lnTo>
                      <a:lnTo>
                        <a:pt x="89" y="11"/>
                      </a:lnTo>
                      <a:lnTo>
                        <a:pt x="85" y="7"/>
                      </a:lnTo>
                      <a:lnTo>
                        <a:pt x="81" y="7"/>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9597" name="Freeform 175"/>
                <p:cNvSpPr>
                  <a:spLocks/>
                </p:cNvSpPr>
                <p:nvPr/>
              </p:nvSpPr>
              <p:spPr bwMode="auto">
                <a:xfrm>
                  <a:off x="1147763" y="3221038"/>
                  <a:ext cx="50800" cy="23813"/>
                </a:xfrm>
                <a:custGeom>
                  <a:avLst/>
                  <a:gdLst>
                    <a:gd name="T0" fmla="*/ 2147483647 w 32"/>
                    <a:gd name="T1" fmla="*/ 0 h 15"/>
                    <a:gd name="T2" fmla="*/ 2147483647 w 32"/>
                    <a:gd name="T3" fmla="*/ 0 h 15"/>
                    <a:gd name="T4" fmla="*/ 0 w 32"/>
                    <a:gd name="T5" fmla="*/ 2147483647 h 15"/>
                    <a:gd name="T6" fmla="*/ 2147483647 w 32"/>
                    <a:gd name="T7" fmla="*/ 2147483647 h 15"/>
                    <a:gd name="T8" fmla="*/ 2147483647 w 32"/>
                    <a:gd name="T9" fmla="*/ 2147483647 h 15"/>
                    <a:gd name="T10" fmla="*/ 2147483647 w 32"/>
                    <a:gd name="T11" fmla="*/ 2147483647 h 15"/>
                    <a:gd name="T12" fmla="*/ 2147483647 w 32"/>
                    <a:gd name="T13" fmla="*/ 2147483647 h 15"/>
                    <a:gd name="T14" fmla="*/ 2147483647 w 32"/>
                    <a:gd name="T15" fmla="*/ 2147483647 h 15"/>
                    <a:gd name="T16" fmla="*/ 2147483647 w 32"/>
                    <a:gd name="T17" fmla="*/ 0 h 15"/>
                    <a:gd name="T18" fmla="*/ 2147483647 w 32"/>
                    <a:gd name="T19" fmla="*/ 0 h 15"/>
                    <a:gd name="T20" fmla="*/ 2147483647 w 32"/>
                    <a:gd name="T21" fmla="*/ 0 h 15"/>
                    <a:gd name="T22" fmla="*/ 2147483647 w 32"/>
                    <a:gd name="T23" fmla="*/ 0 h 1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2"/>
                    <a:gd name="T37" fmla="*/ 0 h 15"/>
                    <a:gd name="T38" fmla="*/ 32 w 32"/>
                    <a:gd name="T39" fmla="*/ 15 h 1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2" h="15">
                      <a:moveTo>
                        <a:pt x="28" y="0"/>
                      </a:moveTo>
                      <a:lnTo>
                        <a:pt x="24" y="0"/>
                      </a:lnTo>
                      <a:lnTo>
                        <a:pt x="0" y="7"/>
                      </a:lnTo>
                      <a:lnTo>
                        <a:pt x="4" y="15"/>
                      </a:lnTo>
                      <a:lnTo>
                        <a:pt x="28" y="7"/>
                      </a:lnTo>
                      <a:lnTo>
                        <a:pt x="32" y="4"/>
                      </a:lnTo>
                      <a:lnTo>
                        <a:pt x="32" y="0"/>
                      </a:lnTo>
                      <a:lnTo>
                        <a:pt x="28" y="0"/>
                      </a:lnTo>
                      <a:lnTo>
                        <a:pt x="24" y="0"/>
                      </a:lnTo>
                      <a:lnTo>
                        <a:pt x="28"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9598" name="Freeform 176"/>
                <p:cNvSpPr>
                  <a:spLocks/>
                </p:cNvSpPr>
                <p:nvPr/>
              </p:nvSpPr>
              <p:spPr bwMode="auto">
                <a:xfrm>
                  <a:off x="1192213" y="3208338"/>
                  <a:ext cx="96838" cy="23813"/>
                </a:xfrm>
                <a:custGeom>
                  <a:avLst/>
                  <a:gdLst>
                    <a:gd name="T0" fmla="*/ 2147483647 w 61"/>
                    <a:gd name="T1" fmla="*/ 0 h 15"/>
                    <a:gd name="T2" fmla="*/ 2147483647 w 61"/>
                    <a:gd name="T3" fmla="*/ 0 h 15"/>
                    <a:gd name="T4" fmla="*/ 2147483647 w 61"/>
                    <a:gd name="T5" fmla="*/ 0 h 15"/>
                    <a:gd name="T6" fmla="*/ 2147483647 w 61"/>
                    <a:gd name="T7" fmla="*/ 2147483647 h 15"/>
                    <a:gd name="T8" fmla="*/ 2147483647 w 61"/>
                    <a:gd name="T9" fmla="*/ 2147483647 h 15"/>
                    <a:gd name="T10" fmla="*/ 2147483647 w 61"/>
                    <a:gd name="T11" fmla="*/ 2147483647 h 15"/>
                    <a:gd name="T12" fmla="*/ 2147483647 w 61"/>
                    <a:gd name="T13" fmla="*/ 2147483647 h 15"/>
                    <a:gd name="T14" fmla="*/ 2147483647 w 61"/>
                    <a:gd name="T15" fmla="*/ 2147483647 h 15"/>
                    <a:gd name="T16" fmla="*/ 0 w 61"/>
                    <a:gd name="T17" fmla="*/ 2147483647 h 15"/>
                    <a:gd name="T18" fmla="*/ 0 w 61"/>
                    <a:gd name="T19" fmla="*/ 2147483647 h 15"/>
                    <a:gd name="T20" fmla="*/ 0 w 61"/>
                    <a:gd name="T21" fmla="*/ 2147483647 h 15"/>
                    <a:gd name="T22" fmla="*/ 0 w 61"/>
                    <a:gd name="T23" fmla="*/ 2147483647 h 15"/>
                    <a:gd name="T24" fmla="*/ 2147483647 w 61"/>
                    <a:gd name="T25" fmla="*/ 2147483647 h 15"/>
                    <a:gd name="T26" fmla="*/ 2147483647 w 61"/>
                    <a:gd name="T27" fmla="*/ 2147483647 h 15"/>
                    <a:gd name="T28" fmla="*/ 2147483647 w 61"/>
                    <a:gd name="T29" fmla="*/ 2147483647 h 15"/>
                    <a:gd name="T30" fmla="*/ 2147483647 w 61"/>
                    <a:gd name="T31" fmla="*/ 2147483647 h 15"/>
                    <a:gd name="T32" fmla="*/ 2147483647 w 61"/>
                    <a:gd name="T33" fmla="*/ 2147483647 h 15"/>
                    <a:gd name="T34" fmla="*/ 2147483647 w 61"/>
                    <a:gd name="T35" fmla="*/ 2147483647 h 15"/>
                    <a:gd name="T36" fmla="*/ 2147483647 w 61"/>
                    <a:gd name="T37" fmla="*/ 2147483647 h 15"/>
                    <a:gd name="T38" fmla="*/ 2147483647 w 61"/>
                    <a:gd name="T39" fmla="*/ 2147483647 h 15"/>
                    <a:gd name="T40" fmla="*/ 2147483647 w 61"/>
                    <a:gd name="T41" fmla="*/ 0 h 1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61"/>
                    <a:gd name="T64" fmla="*/ 0 h 15"/>
                    <a:gd name="T65" fmla="*/ 61 w 61"/>
                    <a:gd name="T66" fmla="*/ 15 h 1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61" h="15">
                      <a:moveTo>
                        <a:pt x="57" y="0"/>
                      </a:moveTo>
                      <a:lnTo>
                        <a:pt x="57" y="0"/>
                      </a:lnTo>
                      <a:lnTo>
                        <a:pt x="45" y="0"/>
                      </a:lnTo>
                      <a:lnTo>
                        <a:pt x="37" y="4"/>
                      </a:lnTo>
                      <a:lnTo>
                        <a:pt x="25" y="4"/>
                      </a:lnTo>
                      <a:lnTo>
                        <a:pt x="16" y="8"/>
                      </a:lnTo>
                      <a:lnTo>
                        <a:pt x="12" y="8"/>
                      </a:lnTo>
                      <a:lnTo>
                        <a:pt x="4" y="8"/>
                      </a:lnTo>
                      <a:lnTo>
                        <a:pt x="0" y="8"/>
                      </a:lnTo>
                      <a:lnTo>
                        <a:pt x="0" y="15"/>
                      </a:lnTo>
                      <a:lnTo>
                        <a:pt x="4" y="15"/>
                      </a:lnTo>
                      <a:lnTo>
                        <a:pt x="12" y="15"/>
                      </a:lnTo>
                      <a:lnTo>
                        <a:pt x="16" y="15"/>
                      </a:lnTo>
                      <a:lnTo>
                        <a:pt x="29" y="15"/>
                      </a:lnTo>
                      <a:lnTo>
                        <a:pt x="37" y="12"/>
                      </a:lnTo>
                      <a:lnTo>
                        <a:pt x="49" y="12"/>
                      </a:lnTo>
                      <a:lnTo>
                        <a:pt x="61" y="8"/>
                      </a:lnTo>
                      <a:lnTo>
                        <a:pt x="57"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9599" name="Freeform 177"/>
                <p:cNvSpPr>
                  <a:spLocks/>
                </p:cNvSpPr>
                <p:nvPr/>
              </p:nvSpPr>
              <p:spPr bwMode="auto">
                <a:xfrm>
                  <a:off x="1282700" y="3170238"/>
                  <a:ext cx="52388" cy="50800"/>
                </a:xfrm>
                <a:custGeom>
                  <a:avLst/>
                  <a:gdLst>
                    <a:gd name="T0" fmla="*/ 2147483647 w 33"/>
                    <a:gd name="T1" fmla="*/ 2147483647 h 32"/>
                    <a:gd name="T2" fmla="*/ 2147483647 w 33"/>
                    <a:gd name="T3" fmla="*/ 2147483647 h 32"/>
                    <a:gd name="T4" fmla="*/ 2147483647 w 33"/>
                    <a:gd name="T5" fmla="*/ 2147483647 h 32"/>
                    <a:gd name="T6" fmla="*/ 2147483647 w 33"/>
                    <a:gd name="T7" fmla="*/ 2147483647 h 32"/>
                    <a:gd name="T8" fmla="*/ 2147483647 w 33"/>
                    <a:gd name="T9" fmla="*/ 2147483647 h 32"/>
                    <a:gd name="T10" fmla="*/ 2147483647 w 33"/>
                    <a:gd name="T11" fmla="*/ 2147483647 h 32"/>
                    <a:gd name="T12" fmla="*/ 2147483647 w 33"/>
                    <a:gd name="T13" fmla="*/ 2147483647 h 32"/>
                    <a:gd name="T14" fmla="*/ 2147483647 w 33"/>
                    <a:gd name="T15" fmla="*/ 2147483647 h 32"/>
                    <a:gd name="T16" fmla="*/ 2147483647 w 33"/>
                    <a:gd name="T17" fmla="*/ 2147483647 h 32"/>
                    <a:gd name="T18" fmla="*/ 0 w 33"/>
                    <a:gd name="T19" fmla="*/ 2147483647 h 32"/>
                    <a:gd name="T20" fmla="*/ 2147483647 w 33"/>
                    <a:gd name="T21" fmla="*/ 2147483647 h 32"/>
                    <a:gd name="T22" fmla="*/ 2147483647 w 33"/>
                    <a:gd name="T23" fmla="*/ 2147483647 h 32"/>
                    <a:gd name="T24" fmla="*/ 2147483647 w 33"/>
                    <a:gd name="T25" fmla="*/ 2147483647 h 32"/>
                    <a:gd name="T26" fmla="*/ 2147483647 w 33"/>
                    <a:gd name="T27" fmla="*/ 2147483647 h 32"/>
                    <a:gd name="T28" fmla="*/ 2147483647 w 33"/>
                    <a:gd name="T29" fmla="*/ 2147483647 h 32"/>
                    <a:gd name="T30" fmla="*/ 2147483647 w 33"/>
                    <a:gd name="T31" fmla="*/ 2147483647 h 32"/>
                    <a:gd name="T32" fmla="*/ 2147483647 w 33"/>
                    <a:gd name="T33" fmla="*/ 2147483647 h 32"/>
                    <a:gd name="T34" fmla="*/ 2147483647 w 33"/>
                    <a:gd name="T35" fmla="*/ 2147483647 h 32"/>
                    <a:gd name="T36" fmla="*/ 2147483647 w 33"/>
                    <a:gd name="T37" fmla="*/ 2147483647 h 32"/>
                    <a:gd name="T38" fmla="*/ 2147483647 w 33"/>
                    <a:gd name="T39" fmla="*/ 2147483647 h 32"/>
                    <a:gd name="T40" fmla="*/ 2147483647 w 33"/>
                    <a:gd name="T41" fmla="*/ 2147483647 h 32"/>
                    <a:gd name="T42" fmla="*/ 2147483647 w 33"/>
                    <a:gd name="T43" fmla="*/ 2147483647 h 32"/>
                    <a:gd name="T44" fmla="*/ 2147483647 w 33"/>
                    <a:gd name="T45" fmla="*/ 0 h 32"/>
                    <a:gd name="T46" fmla="*/ 2147483647 w 33"/>
                    <a:gd name="T47" fmla="*/ 0 h 32"/>
                    <a:gd name="T48" fmla="*/ 2147483647 w 33"/>
                    <a:gd name="T49" fmla="*/ 2147483647 h 32"/>
                    <a:gd name="T50" fmla="*/ 2147483647 w 33"/>
                    <a:gd name="T51" fmla="*/ 2147483647 h 32"/>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33"/>
                    <a:gd name="T79" fmla="*/ 0 h 32"/>
                    <a:gd name="T80" fmla="*/ 33 w 33"/>
                    <a:gd name="T81" fmla="*/ 32 h 32"/>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33" h="32">
                      <a:moveTo>
                        <a:pt x="24" y="4"/>
                      </a:moveTo>
                      <a:lnTo>
                        <a:pt x="24" y="4"/>
                      </a:lnTo>
                      <a:lnTo>
                        <a:pt x="20" y="8"/>
                      </a:lnTo>
                      <a:lnTo>
                        <a:pt x="16" y="12"/>
                      </a:lnTo>
                      <a:lnTo>
                        <a:pt x="12" y="16"/>
                      </a:lnTo>
                      <a:lnTo>
                        <a:pt x="4" y="20"/>
                      </a:lnTo>
                      <a:lnTo>
                        <a:pt x="0" y="24"/>
                      </a:lnTo>
                      <a:lnTo>
                        <a:pt x="4" y="32"/>
                      </a:lnTo>
                      <a:lnTo>
                        <a:pt x="12" y="28"/>
                      </a:lnTo>
                      <a:lnTo>
                        <a:pt x="16" y="24"/>
                      </a:lnTo>
                      <a:lnTo>
                        <a:pt x="20" y="20"/>
                      </a:lnTo>
                      <a:lnTo>
                        <a:pt x="24" y="16"/>
                      </a:lnTo>
                      <a:lnTo>
                        <a:pt x="28" y="12"/>
                      </a:lnTo>
                      <a:lnTo>
                        <a:pt x="33" y="8"/>
                      </a:lnTo>
                      <a:lnTo>
                        <a:pt x="28" y="8"/>
                      </a:lnTo>
                      <a:lnTo>
                        <a:pt x="33" y="8"/>
                      </a:lnTo>
                      <a:lnTo>
                        <a:pt x="33" y="4"/>
                      </a:lnTo>
                      <a:lnTo>
                        <a:pt x="28" y="0"/>
                      </a:lnTo>
                      <a:lnTo>
                        <a:pt x="24" y="0"/>
                      </a:lnTo>
                      <a:lnTo>
                        <a:pt x="24" y="4"/>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9600" name="Freeform 178"/>
                <p:cNvSpPr>
                  <a:spLocks/>
                </p:cNvSpPr>
                <p:nvPr/>
              </p:nvSpPr>
              <p:spPr bwMode="auto">
                <a:xfrm>
                  <a:off x="1320800" y="3151188"/>
                  <a:ext cx="39688" cy="31750"/>
                </a:xfrm>
                <a:custGeom>
                  <a:avLst/>
                  <a:gdLst>
                    <a:gd name="T0" fmla="*/ 2147483647 w 25"/>
                    <a:gd name="T1" fmla="*/ 2147483647 h 20"/>
                    <a:gd name="T2" fmla="*/ 2147483647 w 25"/>
                    <a:gd name="T3" fmla="*/ 0 h 20"/>
                    <a:gd name="T4" fmla="*/ 0 w 25"/>
                    <a:gd name="T5" fmla="*/ 2147483647 h 20"/>
                    <a:gd name="T6" fmla="*/ 2147483647 w 25"/>
                    <a:gd name="T7" fmla="*/ 2147483647 h 20"/>
                    <a:gd name="T8" fmla="*/ 2147483647 w 25"/>
                    <a:gd name="T9" fmla="*/ 2147483647 h 20"/>
                    <a:gd name="T10" fmla="*/ 2147483647 w 25"/>
                    <a:gd name="T11" fmla="*/ 2147483647 h 20"/>
                    <a:gd name="T12" fmla="*/ 2147483647 w 25"/>
                    <a:gd name="T13" fmla="*/ 2147483647 h 20"/>
                    <a:gd name="T14" fmla="*/ 2147483647 w 25"/>
                    <a:gd name="T15" fmla="*/ 2147483647 h 20"/>
                    <a:gd name="T16" fmla="*/ 2147483647 w 25"/>
                    <a:gd name="T17" fmla="*/ 0 h 20"/>
                    <a:gd name="T18" fmla="*/ 2147483647 w 25"/>
                    <a:gd name="T19" fmla="*/ 0 h 20"/>
                    <a:gd name="T20" fmla="*/ 2147483647 w 25"/>
                    <a:gd name="T21" fmla="*/ 0 h 20"/>
                    <a:gd name="T22" fmla="*/ 2147483647 w 25"/>
                    <a:gd name="T23" fmla="*/ 2147483647 h 2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5"/>
                    <a:gd name="T37" fmla="*/ 0 h 20"/>
                    <a:gd name="T38" fmla="*/ 25 w 25"/>
                    <a:gd name="T39" fmla="*/ 20 h 2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5" h="20">
                      <a:moveTo>
                        <a:pt x="17" y="4"/>
                      </a:moveTo>
                      <a:lnTo>
                        <a:pt x="21" y="0"/>
                      </a:lnTo>
                      <a:lnTo>
                        <a:pt x="0" y="16"/>
                      </a:lnTo>
                      <a:lnTo>
                        <a:pt x="4" y="20"/>
                      </a:lnTo>
                      <a:lnTo>
                        <a:pt x="25" y="8"/>
                      </a:lnTo>
                      <a:lnTo>
                        <a:pt x="25" y="4"/>
                      </a:lnTo>
                      <a:lnTo>
                        <a:pt x="25" y="8"/>
                      </a:lnTo>
                      <a:lnTo>
                        <a:pt x="25" y="4"/>
                      </a:lnTo>
                      <a:lnTo>
                        <a:pt x="25" y="0"/>
                      </a:lnTo>
                      <a:lnTo>
                        <a:pt x="21" y="0"/>
                      </a:lnTo>
                      <a:lnTo>
                        <a:pt x="17" y="4"/>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9601" name="Freeform 179"/>
                <p:cNvSpPr>
                  <a:spLocks/>
                </p:cNvSpPr>
                <p:nvPr/>
              </p:nvSpPr>
              <p:spPr bwMode="auto">
                <a:xfrm>
                  <a:off x="1347788" y="3114675"/>
                  <a:ext cx="12700" cy="42863"/>
                </a:xfrm>
                <a:custGeom>
                  <a:avLst/>
                  <a:gdLst>
                    <a:gd name="T0" fmla="*/ 0 w 8"/>
                    <a:gd name="T1" fmla="*/ 2147483647 h 27"/>
                    <a:gd name="T2" fmla="*/ 0 w 8"/>
                    <a:gd name="T3" fmla="*/ 2147483647 h 27"/>
                    <a:gd name="T4" fmla="*/ 0 w 8"/>
                    <a:gd name="T5" fmla="*/ 2147483647 h 27"/>
                    <a:gd name="T6" fmla="*/ 2147483647 w 8"/>
                    <a:gd name="T7" fmla="*/ 2147483647 h 27"/>
                    <a:gd name="T8" fmla="*/ 2147483647 w 8"/>
                    <a:gd name="T9" fmla="*/ 2147483647 h 27"/>
                    <a:gd name="T10" fmla="*/ 2147483647 w 8"/>
                    <a:gd name="T11" fmla="*/ 0 h 27"/>
                    <a:gd name="T12" fmla="*/ 2147483647 w 8"/>
                    <a:gd name="T13" fmla="*/ 2147483647 h 27"/>
                    <a:gd name="T14" fmla="*/ 2147483647 w 8"/>
                    <a:gd name="T15" fmla="*/ 0 h 27"/>
                    <a:gd name="T16" fmla="*/ 2147483647 w 8"/>
                    <a:gd name="T17" fmla="*/ 0 h 27"/>
                    <a:gd name="T18" fmla="*/ 0 w 8"/>
                    <a:gd name="T19" fmla="*/ 0 h 27"/>
                    <a:gd name="T20" fmla="*/ 0 w 8"/>
                    <a:gd name="T21" fmla="*/ 2147483647 h 27"/>
                    <a:gd name="T22" fmla="*/ 0 w 8"/>
                    <a:gd name="T23" fmla="*/ 2147483647 h 2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27"/>
                    <a:gd name="T38" fmla="*/ 8 w 8"/>
                    <a:gd name="T39" fmla="*/ 27 h 2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27">
                      <a:moveTo>
                        <a:pt x="0" y="4"/>
                      </a:moveTo>
                      <a:lnTo>
                        <a:pt x="0" y="4"/>
                      </a:lnTo>
                      <a:lnTo>
                        <a:pt x="0" y="27"/>
                      </a:lnTo>
                      <a:lnTo>
                        <a:pt x="8" y="27"/>
                      </a:lnTo>
                      <a:lnTo>
                        <a:pt x="8" y="4"/>
                      </a:lnTo>
                      <a:lnTo>
                        <a:pt x="8" y="0"/>
                      </a:lnTo>
                      <a:lnTo>
                        <a:pt x="8" y="4"/>
                      </a:lnTo>
                      <a:lnTo>
                        <a:pt x="8" y="0"/>
                      </a:lnTo>
                      <a:lnTo>
                        <a:pt x="4" y="0"/>
                      </a:lnTo>
                      <a:lnTo>
                        <a:pt x="0" y="0"/>
                      </a:lnTo>
                      <a:lnTo>
                        <a:pt x="0" y="4"/>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9602" name="Freeform 180"/>
                <p:cNvSpPr>
                  <a:spLocks/>
                </p:cNvSpPr>
                <p:nvPr/>
              </p:nvSpPr>
              <p:spPr bwMode="auto">
                <a:xfrm>
                  <a:off x="1057275" y="2582863"/>
                  <a:ext cx="303213" cy="538163"/>
                </a:xfrm>
                <a:custGeom>
                  <a:avLst/>
                  <a:gdLst>
                    <a:gd name="T0" fmla="*/ 2147483647 w 191"/>
                    <a:gd name="T1" fmla="*/ 2147483647 h 339"/>
                    <a:gd name="T2" fmla="*/ 0 w 191"/>
                    <a:gd name="T3" fmla="*/ 2147483647 h 339"/>
                    <a:gd name="T4" fmla="*/ 2147483647 w 191"/>
                    <a:gd name="T5" fmla="*/ 2147483647 h 339"/>
                    <a:gd name="T6" fmla="*/ 2147483647 w 191"/>
                    <a:gd name="T7" fmla="*/ 2147483647 h 339"/>
                    <a:gd name="T8" fmla="*/ 2147483647 w 191"/>
                    <a:gd name="T9" fmla="*/ 0 h 339"/>
                    <a:gd name="T10" fmla="*/ 2147483647 w 191"/>
                    <a:gd name="T11" fmla="*/ 0 h 339"/>
                    <a:gd name="T12" fmla="*/ 2147483647 w 191"/>
                    <a:gd name="T13" fmla="*/ 0 h 339"/>
                    <a:gd name="T14" fmla="*/ 2147483647 w 191"/>
                    <a:gd name="T15" fmla="*/ 0 h 339"/>
                    <a:gd name="T16" fmla="*/ 0 w 191"/>
                    <a:gd name="T17" fmla="*/ 0 h 339"/>
                    <a:gd name="T18" fmla="*/ 0 w 191"/>
                    <a:gd name="T19" fmla="*/ 0 h 339"/>
                    <a:gd name="T20" fmla="*/ 0 w 191"/>
                    <a:gd name="T21" fmla="*/ 2147483647 h 339"/>
                    <a:gd name="T22" fmla="*/ 2147483647 w 191"/>
                    <a:gd name="T23" fmla="*/ 2147483647 h 33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91"/>
                    <a:gd name="T37" fmla="*/ 0 h 339"/>
                    <a:gd name="T38" fmla="*/ 191 w 191"/>
                    <a:gd name="T39" fmla="*/ 339 h 33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91" h="339">
                      <a:moveTo>
                        <a:pt x="4" y="8"/>
                      </a:moveTo>
                      <a:lnTo>
                        <a:pt x="0" y="4"/>
                      </a:lnTo>
                      <a:lnTo>
                        <a:pt x="183" y="339"/>
                      </a:lnTo>
                      <a:lnTo>
                        <a:pt x="191" y="335"/>
                      </a:lnTo>
                      <a:lnTo>
                        <a:pt x="8" y="0"/>
                      </a:lnTo>
                      <a:lnTo>
                        <a:pt x="4" y="0"/>
                      </a:lnTo>
                      <a:lnTo>
                        <a:pt x="8" y="0"/>
                      </a:lnTo>
                      <a:lnTo>
                        <a:pt x="4" y="0"/>
                      </a:lnTo>
                      <a:lnTo>
                        <a:pt x="0" y="0"/>
                      </a:lnTo>
                      <a:lnTo>
                        <a:pt x="0" y="4"/>
                      </a:lnTo>
                      <a:lnTo>
                        <a:pt x="4" y="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9603" name="Freeform 181"/>
                <p:cNvSpPr>
                  <a:spLocks/>
                </p:cNvSpPr>
                <p:nvPr/>
              </p:nvSpPr>
              <p:spPr bwMode="auto">
                <a:xfrm>
                  <a:off x="1063625" y="2563813"/>
                  <a:ext cx="84138" cy="638175"/>
                </a:xfrm>
                <a:custGeom>
                  <a:avLst/>
                  <a:gdLst>
                    <a:gd name="T0" fmla="*/ 2147483647 w 53"/>
                    <a:gd name="T1" fmla="*/ 2147483647 h 402"/>
                    <a:gd name="T2" fmla="*/ 2147483647 w 53"/>
                    <a:gd name="T3" fmla="*/ 0 h 402"/>
                    <a:gd name="T4" fmla="*/ 0 w 53"/>
                    <a:gd name="T5" fmla="*/ 2147483647 h 402"/>
                    <a:gd name="T6" fmla="*/ 0 w 53"/>
                    <a:gd name="T7" fmla="*/ 2147483647 h 402"/>
                    <a:gd name="T8" fmla="*/ 2147483647 w 53"/>
                    <a:gd name="T9" fmla="*/ 2147483647 h 402"/>
                    <a:gd name="T10" fmla="*/ 2147483647 w 53"/>
                    <a:gd name="T11" fmla="*/ 2147483647 h 402"/>
                    <a:gd name="T12" fmla="*/ 0 60000 65536"/>
                    <a:gd name="T13" fmla="*/ 0 60000 65536"/>
                    <a:gd name="T14" fmla="*/ 0 60000 65536"/>
                    <a:gd name="T15" fmla="*/ 0 60000 65536"/>
                    <a:gd name="T16" fmla="*/ 0 60000 65536"/>
                    <a:gd name="T17" fmla="*/ 0 60000 65536"/>
                    <a:gd name="T18" fmla="*/ 0 w 53"/>
                    <a:gd name="T19" fmla="*/ 0 h 402"/>
                    <a:gd name="T20" fmla="*/ 53 w 53"/>
                    <a:gd name="T21" fmla="*/ 402 h 402"/>
                  </a:gdLst>
                  <a:ahLst/>
                  <a:cxnLst>
                    <a:cxn ang="T12">
                      <a:pos x="T0" y="T1"/>
                    </a:cxn>
                    <a:cxn ang="T13">
                      <a:pos x="T2" y="T3"/>
                    </a:cxn>
                    <a:cxn ang="T14">
                      <a:pos x="T4" y="T5"/>
                    </a:cxn>
                    <a:cxn ang="T15">
                      <a:pos x="T6" y="T7"/>
                    </a:cxn>
                    <a:cxn ang="T16">
                      <a:pos x="T8" y="T9"/>
                    </a:cxn>
                    <a:cxn ang="T17">
                      <a:pos x="T10" y="T11"/>
                    </a:cxn>
                  </a:cxnLst>
                  <a:rect l="T18" t="T19" r="T20" b="T21"/>
                  <a:pathLst>
                    <a:path w="53" h="402">
                      <a:moveTo>
                        <a:pt x="53" y="402"/>
                      </a:moveTo>
                      <a:lnTo>
                        <a:pt x="53" y="0"/>
                      </a:lnTo>
                      <a:lnTo>
                        <a:pt x="0" y="16"/>
                      </a:lnTo>
                      <a:lnTo>
                        <a:pt x="0" y="398"/>
                      </a:lnTo>
                      <a:lnTo>
                        <a:pt x="53" y="402"/>
                      </a:lnTo>
                      <a:close/>
                    </a:path>
                  </a:pathLst>
                </a:custGeom>
                <a:solidFill>
                  <a:srgbClr val="999999"/>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9604" name="Freeform 182"/>
                <p:cNvSpPr>
                  <a:spLocks/>
                </p:cNvSpPr>
                <p:nvPr/>
              </p:nvSpPr>
              <p:spPr bwMode="auto">
                <a:xfrm>
                  <a:off x="1141413" y="2559050"/>
                  <a:ext cx="12700" cy="642938"/>
                </a:xfrm>
                <a:custGeom>
                  <a:avLst/>
                  <a:gdLst>
                    <a:gd name="T0" fmla="*/ 2147483647 w 8"/>
                    <a:gd name="T1" fmla="*/ 2147483647 h 405"/>
                    <a:gd name="T2" fmla="*/ 0 w 8"/>
                    <a:gd name="T3" fmla="*/ 2147483647 h 405"/>
                    <a:gd name="T4" fmla="*/ 0 w 8"/>
                    <a:gd name="T5" fmla="*/ 2147483647 h 405"/>
                    <a:gd name="T6" fmla="*/ 2147483647 w 8"/>
                    <a:gd name="T7" fmla="*/ 2147483647 h 405"/>
                    <a:gd name="T8" fmla="*/ 2147483647 w 8"/>
                    <a:gd name="T9" fmla="*/ 2147483647 h 405"/>
                    <a:gd name="T10" fmla="*/ 2147483647 w 8"/>
                    <a:gd name="T11" fmla="*/ 0 h 405"/>
                    <a:gd name="T12" fmla="*/ 2147483647 w 8"/>
                    <a:gd name="T13" fmla="*/ 2147483647 h 405"/>
                    <a:gd name="T14" fmla="*/ 2147483647 w 8"/>
                    <a:gd name="T15" fmla="*/ 0 h 405"/>
                    <a:gd name="T16" fmla="*/ 2147483647 w 8"/>
                    <a:gd name="T17" fmla="*/ 0 h 405"/>
                    <a:gd name="T18" fmla="*/ 0 w 8"/>
                    <a:gd name="T19" fmla="*/ 0 h 405"/>
                    <a:gd name="T20" fmla="*/ 0 w 8"/>
                    <a:gd name="T21" fmla="*/ 2147483647 h 405"/>
                    <a:gd name="T22" fmla="*/ 2147483647 w 8"/>
                    <a:gd name="T23" fmla="*/ 2147483647 h 40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405"/>
                    <a:gd name="T38" fmla="*/ 8 w 8"/>
                    <a:gd name="T39" fmla="*/ 405 h 40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405">
                      <a:moveTo>
                        <a:pt x="8" y="7"/>
                      </a:moveTo>
                      <a:lnTo>
                        <a:pt x="0" y="3"/>
                      </a:lnTo>
                      <a:lnTo>
                        <a:pt x="0" y="405"/>
                      </a:lnTo>
                      <a:lnTo>
                        <a:pt x="8" y="405"/>
                      </a:lnTo>
                      <a:lnTo>
                        <a:pt x="8" y="3"/>
                      </a:lnTo>
                      <a:lnTo>
                        <a:pt x="4" y="0"/>
                      </a:lnTo>
                      <a:lnTo>
                        <a:pt x="8" y="3"/>
                      </a:lnTo>
                      <a:lnTo>
                        <a:pt x="8" y="0"/>
                      </a:lnTo>
                      <a:lnTo>
                        <a:pt x="4" y="0"/>
                      </a:lnTo>
                      <a:lnTo>
                        <a:pt x="0" y="0"/>
                      </a:lnTo>
                      <a:lnTo>
                        <a:pt x="0" y="3"/>
                      </a:lnTo>
                      <a:lnTo>
                        <a:pt x="8" y="7"/>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9605" name="Freeform 183"/>
                <p:cNvSpPr>
                  <a:spLocks/>
                </p:cNvSpPr>
                <p:nvPr/>
              </p:nvSpPr>
              <p:spPr bwMode="auto">
                <a:xfrm>
                  <a:off x="1057275" y="2559050"/>
                  <a:ext cx="96838" cy="36513"/>
                </a:xfrm>
                <a:custGeom>
                  <a:avLst/>
                  <a:gdLst>
                    <a:gd name="T0" fmla="*/ 2147483647 w 61"/>
                    <a:gd name="T1" fmla="*/ 2147483647 h 23"/>
                    <a:gd name="T2" fmla="*/ 2147483647 w 61"/>
                    <a:gd name="T3" fmla="*/ 2147483647 h 23"/>
                    <a:gd name="T4" fmla="*/ 2147483647 w 61"/>
                    <a:gd name="T5" fmla="*/ 2147483647 h 23"/>
                    <a:gd name="T6" fmla="*/ 2147483647 w 61"/>
                    <a:gd name="T7" fmla="*/ 0 h 23"/>
                    <a:gd name="T8" fmla="*/ 2147483647 w 61"/>
                    <a:gd name="T9" fmla="*/ 2147483647 h 23"/>
                    <a:gd name="T10" fmla="*/ 0 w 61"/>
                    <a:gd name="T11" fmla="*/ 2147483647 h 23"/>
                    <a:gd name="T12" fmla="*/ 2147483647 w 61"/>
                    <a:gd name="T13" fmla="*/ 2147483647 h 23"/>
                    <a:gd name="T14" fmla="*/ 0 w 61"/>
                    <a:gd name="T15" fmla="*/ 2147483647 h 23"/>
                    <a:gd name="T16" fmla="*/ 0 w 61"/>
                    <a:gd name="T17" fmla="*/ 2147483647 h 23"/>
                    <a:gd name="T18" fmla="*/ 0 w 61"/>
                    <a:gd name="T19" fmla="*/ 2147483647 h 23"/>
                    <a:gd name="T20" fmla="*/ 2147483647 w 61"/>
                    <a:gd name="T21" fmla="*/ 2147483647 h 23"/>
                    <a:gd name="T22" fmla="*/ 2147483647 w 61"/>
                    <a:gd name="T23" fmla="*/ 2147483647 h 2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61"/>
                    <a:gd name="T37" fmla="*/ 0 h 23"/>
                    <a:gd name="T38" fmla="*/ 61 w 61"/>
                    <a:gd name="T39" fmla="*/ 23 h 2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61" h="23">
                      <a:moveTo>
                        <a:pt x="8" y="19"/>
                      </a:moveTo>
                      <a:lnTo>
                        <a:pt x="4" y="23"/>
                      </a:lnTo>
                      <a:lnTo>
                        <a:pt x="61" y="7"/>
                      </a:lnTo>
                      <a:lnTo>
                        <a:pt x="57" y="0"/>
                      </a:lnTo>
                      <a:lnTo>
                        <a:pt x="4" y="15"/>
                      </a:lnTo>
                      <a:lnTo>
                        <a:pt x="0" y="19"/>
                      </a:lnTo>
                      <a:lnTo>
                        <a:pt x="4" y="15"/>
                      </a:lnTo>
                      <a:lnTo>
                        <a:pt x="0" y="15"/>
                      </a:lnTo>
                      <a:lnTo>
                        <a:pt x="0" y="19"/>
                      </a:lnTo>
                      <a:lnTo>
                        <a:pt x="0" y="23"/>
                      </a:lnTo>
                      <a:lnTo>
                        <a:pt x="4" y="23"/>
                      </a:lnTo>
                      <a:lnTo>
                        <a:pt x="8" y="19"/>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9606" name="Freeform 184"/>
                <p:cNvSpPr>
                  <a:spLocks/>
                </p:cNvSpPr>
                <p:nvPr/>
              </p:nvSpPr>
              <p:spPr bwMode="auto">
                <a:xfrm>
                  <a:off x="1057275" y="2589213"/>
                  <a:ext cx="12700" cy="612775"/>
                </a:xfrm>
                <a:custGeom>
                  <a:avLst/>
                  <a:gdLst>
                    <a:gd name="T0" fmla="*/ 2147483647 w 8"/>
                    <a:gd name="T1" fmla="*/ 2147483647 h 386"/>
                    <a:gd name="T2" fmla="*/ 2147483647 w 8"/>
                    <a:gd name="T3" fmla="*/ 2147483647 h 386"/>
                    <a:gd name="T4" fmla="*/ 2147483647 w 8"/>
                    <a:gd name="T5" fmla="*/ 0 h 386"/>
                    <a:gd name="T6" fmla="*/ 0 w 8"/>
                    <a:gd name="T7" fmla="*/ 0 h 386"/>
                    <a:gd name="T8" fmla="*/ 0 w 8"/>
                    <a:gd name="T9" fmla="*/ 2147483647 h 386"/>
                    <a:gd name="T10" fmla="*/ 2147483647 w 8"/>
                    <a:gd name="T11" fmla="*/ 2147483647 h 386"/>
                    <a:gd name="T12" fmla="*/ 0 w 8"/>
                    <a:gd name="T13" fmla="*/ 2147483647 h 386"/>
                    <a:gd name="T14" fmla="*/ 0 w 8"/>
                    <a:gd name="T15" fmla="*/ 2147483647 h 386"/>
                    <a:gd name="T16" fmla="*/ 2147483647 w 8"/>
                    <a:gd name="T17" fmla="*/ 2147483647 h 386"/>
                    <a:gd name="T18" fmla="*/ 2147483647 w 8"/>
                    <a:gd name="T19" fmla="*/ 2147483647 h 386"/>
                    <a:gd name="T20" fmla="*/ 2147483647 w 8"/>
                    <a:gd name="T21" fmla="*/ 2147483647 h 386"/>
                    <a:gd name="T22" fmla="*/ 2147483647 w 8"/>
                    <a:gd name="T23" fmla="*/ 2147483647 h 38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386"/>
                    <a:gd name="T38" fmla="*/ 8 w 8"/>
                    <a:gd name="T39" fmla="*/ 386 h 38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386">
                      <a:moveTo>
                        <a:pt x="4" y="378"/>
                      </a:moveTo>
                      <a:lnTo>
                        <a:pt x="8" y="382"/>
                      </a:lnTo>
                      <a:lnTo>
                        <a:pt x="8" y="0"/>
                      </a:lnTo>
                      <a:lnTo>
                        <a:pt x="0" y="0"/>
                      </a:lnTo>
                      <a:lnTo>
                        <a:pt x="0" y="382"/>
                      </a:lnTo>
                      <a:lnTo>
                        <a:pt x="4" y="386"/>
                      </a:lnTo>
                      <a:lnTo>
                        <a:pt x="0" y="382"/>
                      </a:lnTo>
                      <a:lnTo>
                        <a:pt x="0" y="386"/>
                      </a:lnTo>
                      <a:lnTo>
                        <a:pt x="4" y="386"/>
                      </a:lnTo>
                      <a:lnTo>
                        <a:pt x="8" y="386"/>
                      </a:lnTo>
                      <a:lnTo>
                        <a:pt x="8" y="382"/>
                      </a:lnTo>
                      <a:lnTo>
                        <a:pt x="4" y="37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9607" name="Freeform 185"/>
                <p:cNvSpPr>
                  <a:spLocks/>
                </p:cNvSpPr>
                <p:nvPr/>
              </p:nvSpPr>
              <p:spPr bwMode="auto">
                <a:xfrm>
                  <a:off x="1063625" y="3189288"/>
                  <a:ext cx="90488" cy="25400"/>
                </a:xfrm>
                <a:custGeom>
                  <a:avLst/>
                  <a:gdLst>
                    <a:gd name="T0" fmla="*/ 2147483647 w 57"/>
                    <a:gd name="T1" fmla="*/ 2147483647 h 16"/>
                    <a:gd name="T2" fmla="*/ 2147483647 w 57"/>
                    <a:gd name="T3" fmla="*/ 2147483647 h 16"/>
                    <a:gd name="T4" fmla="*/ 0 w 57"/>
                    <a:gd name="T5" fmla="*/ 0 h 16"/>
                    <a:gd name="T6" fmla="*/ 0 w 57"/>
                    <a:gd name="T7" fmla="*/ 2147483647 h 16"/>
                    <a:gd name="T8" fmla="*/ 2147483647 w 57"/>
                    <a:gd name="T9" fmla="*/ 2147483647 h 16"/>
                    <a:gd name="T10" fmla="*/ 2147483647 w 57"/>
                    <a:gd name="T11" fmla="*/ 2147483647 h 16"/>
                    <a:gd name="T12" fmla="*/ 2147483647 w 57"/>
                    <a:gd name="T13" fmla="*/ 2147483647 h 16"/>
                    <a:gd name="T14" fmla="*/ 2147483647 w 57"/>
                    <a:gd name="T15" fmla="*/ 2147483647 h 16"/>
                    <a:gd name="T16" fmla="*/ 2147483647 w 57"/>
                    <a:gd name="T17" fmla="*/ 2147483647 h 16"/>
                    <a:gd name="T18" fmla="*/ 2147483647 w 57"/>
                    <a:gd name="T19" fmla="*/ 2147483647 h 16"/>
                    <a:gd name="T20" fmla="*/ 2147483647 w 57"/>
                    <a:gd name="T21" fmla="*/ 2147483647 h 16"/>
                    <a:gd name="T22" fmla="*/ 2147483647 w 57"/>
                    <a:gd name="T23" fmla="*/ 2147483647 h 1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57"/>
                    <a:gd name="T37" fmla="*/ 0 h 16"/>
                    <a:gd name="T38" fmla="*/ 57 w 57"/>
                    <a:gd name="T39" fmla="*/ 16 h 1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57" h="16">
                      <a:moveTo>
                        <a:pt x="49" y="8"/>
                      </a:moveTo>
                      <a:lnTo>
                        <a:pt x="53" y="4"/>
                      </a:lnTo>
                      <a:lnTo>
                        <a:pt x="0" y="0"/>
                      </a:lnTo>
                      <a:lnTo>
                        <a:pt x="0" y="8"/>
                      </a:lnTo>
                      <a:lnTo>
                        <a:pt x="53" y="16"/>
                      </a:lnTo>
                      <a:lnTo>
                        <a:pt x="57" y="8"/>
                      </a:lnTo>
                      <a:lnTo>
                        <a:pt x="53" y="16"/>
                      </a:lnTo>
                      <a:lnTo>
                        <a:pt x="57" y="12"/>
                      </a:lnTo>
                      <a:lnTo>
                        <a:pt x="57" y="8"/>
                      </a:lnTo>
                      <a:lnTo>
                        <a:pt x="53" y="4"/>
                      </a:lnTo>
                      <a:lnTo>
                        <a:pt x="49" y="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9608" name="Freeform 186"/>
                <p:cNvSpPr>
                  <a:spLocks/>
                </p:cNvSpPr>
                <p:nvPr/>
              </p:nvSpPr>
              <p:spPr bwMode="auto">
                <a:xfrm>
                  <a:off x="1147763" y="2563813"/>
                  <a:ext cx="225425" cy="638175"/>
                </a:xfrm>
                <a:custGeom>
                  <a:avLst/>
                  <a:gdLst>
                    <a:gd name="T0" fmla="*/ 0 w 142"/>
                    <a:gd name="T1" fmla="*/ 2147483647 h 402"/>
                    <a:gd name="T2" fmla="*/ 0 w 142"/>
                    <a:gd name="T3" fmla="*/ 0 h 402"/>
                    <a:gd name="T4" fmla="*/ 2147483647 w 142"/>
                    <a:gd name="T5" fmla="*/ 2147483647 h 402"/>
                    <a:gd name="T6" fmla="*/ 2147483647 w 142"/>
                    <a:gd name="T7" fmla="*/ 2147483647 h 402"/>
                    <a:gd name="T8" fmla="*/ 0 w 142"/>
                    <a:gd name="T9" fmla="*/ 2147483647 h 402"/>
                    <a:gd name="T10" fmla="*/ 0 w 142"/>
                    <a:gd name="T11" fmla="*/ 2147483647 h 402"/>
                    <a:gd name="T12" fmla="*/ 0 60000 65536"/>
                    <a:gd name="T13" fmla="*/ 0 60000 65536"/>
                    <a:gd name="T14" fmla="*/ 0 60000 65536"/>
                    <a:gd name="T15" fmla="*/ 0 60000 65536"/>
                    <a:gd name="T16" fmla="*/ 0 60000 65536"/>
                    <a:gd name="T17" fmla="*/ 0 60000 65536"/>
                    <a:gd name="T18" fmla="*/ 0 w 142"/>
                    <a:gd name="T19" fmla="*/ 0 h 402"/>
                    <a:gd name="T20" fmla="*/ 142 w 142"/>
                    <a:gd name="T21" fmla="*/ 402 h 402"/>
                  </a:gdLst>
                  <a:ahLst/>
                  <a:cxnLst>
                    <a:cxn ang="T12">
                      <a:pos x="T0" y="T1"/>
                    </a:cxn>
                    <a:cxn ang="T13">
                      <a:pos x="T2" y="T3"/>
                    </a:cxn>
                    <a:cxn ang="T14">
                      <a:pos x="T4" y="T5"/>
                    </a:cxn>
                    <a:cxn ang="T15">
                      <a:pos x="T6" y="T7"/>
                    </a:cxn>
                    <a:cxn ang="T16">
                      <a:pos x="T8" y="T9"/>
                    </a:cxn>
                    <a:cxn ang="T17">
                      <a:pos x="T10" y="T11"/>
                    </a:cxn>
                  </a:cxnLst>
                  <a:rect l="T18" t="T19" r="T20" b="T21"/>
                  <a:pathLst>
                    <a:path w="142" h="402">
                      <a:moveTo>
                        <a:pt x="0" y="402"/>
                      </a:moveTo>
                      <a:lnTo>
                        <a:pt x="0" y="0"/>
                      </a:lnTo>
                      <a:lnTo>
                        <a:pt x="142" y="63"/>
                      </a:lnTo>
                      <a:lnTo>
                        <a:pt x="142" y="355"/>
                      </a:lnTo>
                      <a:lnTo>
                        <a:pt x="0" y="402"/>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9609" name="Freeform 187"/>
                <p:cNvSpPr>
                  <a:spLocks/>
                </p:cNvSpPr>
                <p:nvPr/>
              </p:nvSpPr>
              <p:spPr bwMode="auto">
                <a:xfrm>
                  <a:off x="1141413" y="2559050"/>
                  <a:ext cx="12700" cy="642938"/>
                </a:xfrm>
                <a:custGeom>
                  <a:avLst/>
                  <a:gdLst>
                    <a:gd name="T0" fmla="*/ 2147483647 w 8"/>
                    <a:gd name="T1" fmla="*/ 0 h 405"/>
                    <a:gd name="T2" fmla="*/ 0 w 8"/>
                    <a:gd name="T3" fmla="*/ 2147483647 h 405"/>
                    <a:gd name="T4" fmla="*/ 0 w 8"/>
                    <a:gd name="T5" fmla="*/ 2147483647 h 405"/>
                    <a:gd name="T6" fmla="*/ 2147483647 w 8"/>
                    <a:gd name="T7" fmla="*/ 2147483647 h 405"/>
                    <a:gd name="T8" fmla="*/ 2147483647 w 8"/>
                    <a:gd name="T9" fmla="*/ 2147483647 h 405"/>
                    <a:gd name="T10" fmla="*/ 2147483647 w 8"/>
                    <a:gd name="T11" fmla="*/ 2147483647 h 405"/>
                    <a:gd name="T12" fmla="*/ 2147483647 w 8"/>
                    <a:gd name="T13" fmla="*/ 2147483647 h 405"/>
                    <a:gd name="T14" fmla="*/ 2147483647 w 8"/>
                    <a:gd name="T15" fmla="*/ 0 h 405"/>
                    <a:gd name="T16" fmla="*/ 2147483647 w 8"/>
                    <a:gd name="T17" fmla="*/ 0 h 405"/>
                    <a:gd name="T18" fmla="*/ 0 w 8"/>
                    <a:gd name="T19" fmla="*/ 0 h 405"/>
                    <a:gd name="T20" fmla="*/ 0 w 8"/>
                    <a:gd name="T21" fmla="*/ 2147483647 h 405"/>
                    <a:gd name="T22" fmla="*/ 2147483647 w 8"/>
                    <a:gd name="T23" fmla="*/ 0 h 40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405"/>
                    <a:gd name="T38" fmla="*/ 8 w 8"/>
                    <a:gd name="T39" fmla="*/ 405 h 40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405">
                      <a:moveTo>
                        <a:pt x="8" y="0"/>
                      </a:moveTo>
                      <a:lnTo>
                        <a:pt x="0" y="3"/>
                      </a:lnTo>
                      <a:lnTo>
                        <a:pt x="0" y="405"/>
                      </a:lnTo>
                      <a:lnTo>
                        <a:pt x="8" y="405"/>
                      </a:lnTo>
                      <a:lnTo>
                        <a:pt x="8" y="3"/>
                      </a:lnTo>
                      <a:lnTo>
                        <a:pt x="4" y="7"/>
                      </a:lnTo>
                      <a:lnTo>
                        <a:pt x="8" y="3"/>
                      </a:lnTo>
                      <a:lnTo>
                        <a:pt x="8" y="0"/>
                      </a:lnTo>
                      <a:lnTo>
                        <a:pt x="4" y="0"/>
                      </a:lnTo>
                      <a:lnTo>
                        <a:pt x="0" y="0"/>
                      </a:lnTo>
                      <a:lnTo>
                        <a:pt x="0" y="3"/>
                      </a:lnTo>
                      <a:lnTo>
                        <a:pt x="8"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9610" name="Freeform 188"/>
                <p:cNvSpPr>
                  <a:spLocks/>
                </p:cNvSpPr>
                <p:nvPr/>
              </p:nvSpPr>
              <p:spPr bwMode="auto">
                <a:xfrm>
                  <a:off x="1147763" y="2559050"/>
                  <a:ext cx="231775" cy="111125"/>
                </a:xfrm>
                <a:custGeom>
                  <a:avLst/>
                  <a:gdLst>
                    <a:gd name="T0" fmla="*/ 2147483647 w 146"/>
                    <a:gd name="T1" fmla="*/ 2147483647 h 70"/>
                    <a:gd name="T2" fmla="*/ 2147483647 w 146"/>
                    <a:gd name="T3" fmla="*/ 2147483647 h 70"/>
                    <a:gd name="T4" fmla="*/ 2147483647 w 146"/>
                    <a:gd name="T5" fmla="*/ 0 h 70"/>
                    <a:gd name="T6" fmla="*/ 0 w 146"/>
                    <a:gd name="T7" fmla="*/ 2147483647 h 70"/>
                    <a:gd name="T8" fmla="*/ 2147483647 w 146"/>
                    <a:gd name="T9" fmla="*/ 2147483647 h 70"/>
                    <a:gd name="T10" fmla="*/ 2147483647 w 146"/>
                    <a:gd name="T11" fmla="*/ 2147483647 h 70"/>
                    <a:gd name="T12" fmla="*/ 2147483647 w 146"/>
                    <a:gd name="T13" fmla="*/ 2147483647 h 70"/>
                    <a:gd name="T14" fmla="*/ 2147483647 w 146"/>
                    <a:gd name="T15" fmla="*/ 2147483647 h 70"/>
                    <a:gd name="T16" fmla="*/ 2147483647 w 146"/>
                    <a:gd name="T17" fmla="*/ 2147483647 h 70"/>
                    <a:gd name="T18" fmla="*/ 2147483647 w 146"/>
                    <a:gd name="T19" fmla="*/ 2147483647 h 70"/>
                    <a:gd name="T20" fmla="*/ 2147483647 w 146"/>
                    <a:gd name="T21" fmla="*/ 2147483647 h 70"/>
                    <a:gd name="T22" fmla="*/ 2147483647 w 146"/>
                    <a:gd name="T23" fmla="*/ 2147483647 h 7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46"/>
                    <a:gd name="T37" fmla="*/ 0 h 70"/>
                    <a:gd name="T38" fmla="*/ 146 w 146"/>
                    <a:gd name="T39" fmla="*/ 70 h 7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46" h="70">
                      <a:moveTo>
                        <a:pt x="146" y="66"/>
                      </a:moveTo>
                      <a:lnTo>
                        <a:pt x="142" y="62"/>
                      </a:lnTo>
                      <a:lnTo>
                        <a:pt x="4" y="0"/>
                      </a:lnTo>
                      <a:lnTo>
                        <a:pt x="0" y="7"/>
                      </a:lnTo>
                      <a:lnTo>
                        <a:pt x="138" y="70"/>
                      </a:lnTo>
                      <a:lnTo>
                        <a:pt x="134" y="66"/>
                      </a:lnTo>
                      <a:lnTo>
                        <a:pt x="138" y="70"/>
                      </a:lnTo>
                      <a:lnTo>
                        <a:pt x="142" y="70"/>
                      </a:lnTo>
                      <a:lnTo>
                        <a:pt x="146" y="66"/>
                      </a:lnTo>
                      <a:lnTo>
                        <a:pt x="146" y="62"/>
                      </a:lnTo>
                      <a:lnTo>
                        <a:pt x="142" y="62"/>
                      </a:lnTo>
                      <a:lnTo>
                        <a:pt x="146" y="66"/>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9611" name="Freeform 189"/>
                <p:cNvSpPr>
                  <a:spLocks/>
                </p:cNvSpPr>
                <p:nvPr/>
              </p:nvSpPr>
              <p:spPr bwMode="auto">
                <a:xfrm>
                  <a:off x="1360488" y="2663825"/>
                  <a:ext cx="19050" cy="469900"/>
                </a:xfrm>
                <a:custGeom>
                  <a:avLst/>
                  <a:gdLst>
                    <a:gd name="T0" fmla="*/ 2147483647 w 12"/>
                    <a:gd name="T1" fmla="*/ 2147483647 h 296"/>
                    <a:gd name="T2" fmla="*/ 2147483647 w 12"/>
                    <a:gd name="T3" fmla="*/ 2147483647 h 296"/>
                    <a:gd name="T4" fmla="*/ 2147483647 w 12"/>
                    <a:gd name="T5" fmla="*/ 0 h 296"/>
                    <a:gd name="T6" fmla="*/ 0 w 12"/>
                    <a:gd name="T7" fmla="*/ 0 h 296"/>
                    <a:gd name="T8" fmla="*/ 0 w 12"/>
                    <a:gd name="T9" fmla="*/ 2147483647 h 296"/>
                    <a:gd name="T10" fmla="*/ 2147483647 w 12"/>
                    <a:gd name="T11" fmla="*/ 2147483647 h 296"/>
                    <a:gd name="T12" fmla="*/ 0 w 12"/>
                    <a:gd name="T13" fmla="*/ 2147483647 h 296"/>
                    <a:gd name="T14" fmla="*/ 2147483647 w 12"/>
                    <a:gd name="T15" fmla="*/ 2147483647 h 296"/>
                    <a:gd name="T16" fmla="*/ 2147483647 w 12"/>
                    <a:gd name="T17" fmla="*/ 2147483647 h 296"/>
                    <a:gd name="T18" fmla="*/ 2147483647 w 12"/>
                    <a:gd name="T19" fmla="*/ 2147483647 h 296"/>
                    <a:gd name="T20" fmla="*/ 2147483647 w 12"/>
                    <a:gd name="T21" fmla="*/ 2147483647 h 296"/>
                    <a:gd name="T22" fmla="*/ 2147483647 w 12"/>
                    <a:gd name="T23" fmla="*/ 2147483647 h 29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296"/>
                    <a:gd name="T38" fmla="*/ 12 w 12"/>
                    <a:gd name="T39" fmla="*/ 296 h 29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296">
                      <a:moveTo>
                        <a:pt x="8" y="296"/>
                      </a:moveTo>
                      <a:lnTo>
                        <a:pt x="12" y="292"/>
                      </a:lnTo>
                      <a:lnTo>
                        <a:pt x="12" y="0"/>
                      </a:lnTo>
                      <a:lnTo>
                        <a:pt x="0" y="0"/>
                      </a:lnTo>
                      <a:lnTo>
                        <a:pt x="0" y="292"/>
                      </a:lnTo>
                      <a:lnTo>
                        <a:pt x="4" y="288"/>
                      </a:lnTo>
                      <a:lnTo>
                        <a:pt x="0" y="292"/>
                      </a:lnTo>
                      <a:lnTo>
                        <a:pt x="4" y="296"/>
                      </a:lnTo>
                      <a:lnTo>
                        <a:pt x="8" y="296"/>
                      </a:lnTo>
                      <a:lnTo>
                        <a:pt x="12" y="292"/>
                      </a:lnTo>
                      <a:lnTo>
                        <a:pt x="8" y="296"/>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9612" name="Freeform 190"/>
                <p:cNvSpPr>
                  <a:spLocks/>
                </p:cNvSpPr>
                <p:nvPr/>
              </p:nvSpPr>
              <p:spPr bwMode="auto">
                <a:xfrm>
                  <a:off x="1141413" y="3121025"/>
                  <a:ext cx="231775" cy="93663"/>
                </a:xfrm>
                <a:custGeom>
                  <a:avLst/>
                  <a:gdLst>
                    <a:gd name="T0" fmla="*/ 0 w 146"/>
                    <a:gd name="T1" fmla="*/ 2147483647 h 59"/>
                    <a:gd name="T2" fmla="*/ 2147483647 w 146"/>
                    <a:gd name="T3" fmla="*/ 2147483647 h 59"/>
                    <a:gd name="T4" fmla="*/ 2147483647 w 146"/>
                    <a:gd name="T5" fmla="*/ 2147483647 h 59"/>
                    <a:gd name="T6" fmla="*/ 2147483647 w 146"/>
                    <a:gd name="T7" fmla="*/ 0 h 59"/>
                    <a:gd name="T8" fmla="*/ 2147483647 w 146"/>
                    <a:gd name="T9" fmla="*/ 2147483647 h 59"/>
                    <a:gd name="T10" fmla="*/ 2147483647 w 146"/>
                    <a:gd name="T11" fmla="*/ 2147483647 h 59"/>
                    <a:gd name="T12" fmla="*/ 2147483647 w 146"/>
                    <a:gd name="T13" fmla="*/ 2147483647 h 59"/>
                    <a:gd name="T14" fmla="*/ 0 w 146"/>
                    <a:gd name="T15" fmla="*/ 2147483647 h 59"/>
                    <a:gd name="T16" fmla="*/ 0 w 146"/>
                    <a:gd name="T17" fmla="*/ 2147483647 h 59"/>
                    <a:gd name="T18" fmla="*/ 0 w 146"/>
                    <a:gd name="T19" fmla="*/ 2147483647 h 59"/>
                    <a:gd name="T20" fmla="*/ 2147483647 w 146"/>
                    <a:gd name="T21" fmla="*/ 2147483647 h 59"/>
                    <a:gd name="T22" fmla="*/ 0 w 146"/>
                    <a:gd name="T23" fmla="*/ 2147483647 h 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46"/>
                    <a:gd name="T37" fmla="*/ 0 h 59"/>
                    <a:gd name="T38" fmla="*/ 146 w 146"/>
                    <a:gd name="T39" fmla="*/ 59 h 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46" h="59">
                      <a:moveTo>
                        <a:pt x="0" y="51"/>
                      </a:moveTo>
                      <a:lnTo>
                        <a:pt x="4" y="59"/>
                      </a:lnTo>
                      <a:lnTo>
                        <a:pt x="146" y="8"/>
                      </a:lnTo>
                      <a:lnTo>
                        <a:pt x="142" y="0"/>
                      </a:lnTo>
                      <a:lnTo>
                        <a:pt x="4" y="47"/>
                      </a:lnTo>
                      <a:lnTo>
                        <a:pt x="8" y="51"/>
                      </a:lnTo>
                      <a:lnTo>
                        <a:pt x="4" y="47"/>
                      </a:lnTo>
                      <a:lnTo>
                        <a:pt x="0" y="51"/>
                      </a:lnTo>
                      <a:lnTo>
                        <a:pt x="0" y="55"/>
                      </a:lnTo>
                      <a:lnTo>
                        <a:pt x="4" y="59"/>
                      </a:lnTo>
                      <a:lnTo>
                        <a:pt x="0" y="51"/>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9613" name="Freeform 191"/>
                <p:cNvSpPr>
                  <a:spLocks/>
                </p:cNvSpPr>
                <p:nvPr/>
              </p:nvSpPr>
              <p:spPr bwMode="auto">
                <a:xfrm>
                  <a:off x="1076325" y="2582863"/>
                  <a:ext cx="52388" cy="606425"/>
                </a:xfrm>
                <a:custGeom>
                  <a:avLst/>
                  <a:gdLst>
                    <a:gd name="T0" fmla="*/ 2147483647 w 33"/>
                    <a:gd name="T1" fmla="*/ 2147483647 h 382"/>
                    <a:gd name="T2" fmla="*/ 2147483647 w 33"/>
                    <a:gd name="T3" fmla="*/ 2147483647 h 382"/>
                    <a:gd name="T4" fmla="*/ 2147483647 w 33"/>
                    <a:gd name="T5" fmla="*/ 2147483647 h 382"/>
                    <a:gd name="T6" fmla="*/ 2147483647 w 33"/>
                    <a:gd name="T7" fmla="*/ 2147483647 h 382"/>
                    <a:gd name="T8" fmla="*/ 2147483647 w 33"/>
                    <a:gd name="T9" fmla="*/ 2147483647 h 382"/>
                    <a:gd name="T10" fmla="*/ 2147483647 w 33"/>
                    <a:gd name="T11" fmla="*/ 2147483647 h 382"/>
                    <a:gd name="T12" fmla="*/ 2147483647 w 33"/>
                    <a:gd name="T13" fmla="*/ 2147483647 h 382"/>
                    <a:gd name="T14" fmla="*/ 2147483647 w 33"/>
                    <a:gd name="T15" fmla="*/ 2147483647 h 382"/>
                    <a:gd name="T16" fmla="*/ 2147483647 w 33"/>
                    <a:gd name="T17" fmla="*/ 2147483647 h 382"/>
                    <a:gd name="T18" fmla="*/ 2147483647 w 33"/>
                    <a:gd name="T19" fmla="*/ 2147483647 h 382"/>
                    <a:gd name="T20" fmla="*/ 2147483647 w 33"/>
                    <a:gd name="T21" fmla="*/ 2147483647 h 382"/>
                    <a:gd name="T22" fmla="*/ 2147483647 w 33"/>
                    <a:gd name="T23" fmla="*/ 0 h 382"/>
                    <a:gd name="T24" fmla="*/ 2147483647 w 33"/>
                    <a:gd name="T25" fmla="*/ 0 h 382"/>
                    <a:gd name="T26" fmla="*/ 2147483647 w 33"/>
                    <a:gd name="T27" fmla="*/ 0 h 382"/>
                    <a:gd name="T28" fmla="*/ 2147483647 w 33"/>
                    <a:gd name="T29" fmla="*/ 2147483647 h 382"/>
                    <a:gd name="T30" fmla="*/ 2147483647 w 33"/>
                    <a:gd name="T31" fmla="*/ 2147483647 h 382"/>
                    <a:gd name="T32" fmla="*/ 0 w 33"/>
                    <a:gd name="T33" fmla="*/ 2147483647 h 382"/>
                    <a:gd name="T34" fmla="*/ 0 w 33"/>
                    <a:gd name="T35" fmla="*/ 2147483647 h 382"/>
                    <a:gd name="T36" fmla="*/ 0 w 33"/>
                    <a:gd name="T37" fmla="*/ 2147483647 h 382"/>
                    <a:gd name="T38" fmla="*/ 0 w 33"/>
                    <a:gd name="T39" fmla="*/ 2147483647 h 382"/>
                    <a:gd name="T40" fmla="*/ 0 w 33"/>
                    <a:gd name="T41" fmla="*/ 2147483647 h 382"/>
                    <a:gd name="T42" fmla="*/ 2147483647 w 33"/>
                    <a:gd name="T43" fmla="*/ 2147483647 h 382"/>
                    <a:gd name="T44" fmla="*/ 2147483647 w 33"/>
                    <a:gd name="T45" fmla="*/ 2147483647 h 382"/>
                    <a:gd name="T46" fmla="*/ 2147483647 w 33"/>
                    <a:gd name="T47" fmla="*/ 2147483647 h 382"/>
                    <a:gd name="T48" fmla="*/ 2147483647 w 33"/>
                    <a:gd name="T49" fmla="*/ 2147483647 h 38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3"/>
                    <a:gd name="T76" fmla="*/ 0 h 382"/>
                    <a:gd name="T77" fmla="*/ 33 w 33"/>
                    <a:gd name="T78" fmla="*/ 382 h 38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3" h="382">
                      <a:moveTo>
                        <a:pt x="16" y="382"/>
                      </a:moveTo>
                      <a:lnTo>
                        <a:pt x="16" y="382"/>
                      </a:lnTo>
                      <a:lnTo>
                        <a:pt x="21" y="378"/>
                      </a:lnTo>
                      <a:lnTo>
                        <a:pt x="25" y="374"/>
                      </a:lnTo>
                      <a:lnTo>
                        <a:pt x="29" y="370"/>
                      </a:lnTo>
                      <a:lnTo>
                        <a:pt x="33" y="366"/>
                      </a:lnTo>
                      <a:lnTo>
                        <a:pt x="33" y="16"/>
                      </a:lnTo>
                      <a:lnTo>
                        <a:pt x="29" y="12"/>
                      </a:lnTo>
                      <a:lnTo>
                        <a:pt x="25" y="8"/>
                      </a:lnTo>
                      <a:lnTo>
                        <a:pt x="21" y="4"/>
                      </a:lnTo>
                      <a:lnTo>
                        <a:pt x="16" y="0"/>
                      </a:lnTo>
                      <a:lnTo>
                        <a:pt x="8" y="4"/>
                      </a:lnTo>
                      <a:lnTo>
                        <a:pt x="4" y="8"/>
                      </a:lnTo>
                      <a:lnTo>
                        <a:pt x="0" y="12"/>
                      </a:lnTo>
                      <a:lnTo>
                        <a:pt x="0" y="16"/>
                      </a:lnTo>
                      <a:lnTo>
                        <a:pt x="0" y="366"/>
                      </a:lnTo>
                      <a:lnTo>
                        <a:pt x="0" y="370"/>
                      </a:lnTo>
                      <a:lnTo>
                        <a:pt x="4" y="374"/>
                      </a:lnTo>
                      <a:lnTo>
                        <a:pt x="8" y="378"/>
                      </a:lnTo>
                      <a:lnTo>
                        <a:pt x="16" y="382"/>
                      </a:lnTo>
                      <a:close/>
                    </a:path>
                  </a:pathLst>
                </a:custGeom>
                <a:solidFill>
                  <a:srgbClr val="666666"/>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9614" name="Freeform 192"/>
                <p:cNvSpPr>
                  <a:spLocks/>
                </p:cNvSpPr>
                <p:nvPr/>
              </p:nvSpPr>
              <p:spPr bwMode="auto">
                <a:xfrm>
                  <a:off x="1076325" y="2582863"/>
                  <a:ext cx="52388" cy="606425"/>
                </a:xfrm>
                <a:custGeom>
                  <a:avLst/>
                  <a:gdLst>
                    <a:gd name="T0" fmla="*/ 2147483647 w 33"/>
                    <a:gd name="T1" fmla="*/ 2147483647 h 382"/>
                    <a:gd name="T2" fmla="*/ 2147483647 w 33"/>
                    <a:gd name="T3" fmla="*/ 2147483647 h 382"/>
                    <a:gd name="T4" fmla="*/ 2147483647 w 33"/>
                    <a:gd name="T5" fmla="*/ 2147483647 h 382"/>
                    <a:gd name="T6" fmla="*/ 2147483647 w 33"/>
                    <a:gd name="T7" fmla="*/ 2147483647 h 382"/>
                    <a:gd name="T8" fmla="*/ 2147483647 w 33"/>
                    <a:gd name="T9" fmla="*/ 2147483647 h 382"/>
                    <a:gd name="T10" fmla="*/ 2147483647 w 33"/>
                    <a:gd name="T11" fmla="*/ 2147483647 h 382"/>
                    <a:gd name="T12" fmla="*/ 2147483647 w 33"/>
                    <a:gd name="T13" fmla="*/ 2147483647 h 382"/>
                    <a:gd name="T14" fmla="*/ 2147483647 w 33"/>
                    <a:gd name="T15" fmla="*/ 2147483647 h 382"/>
                    <a:gd name="T16" fmla="*/ 2147483647 w 33"/>
                    <a:gd name="T17" fmla="*/ 2147483647 h 382"/>
                    <a:gd name="T18" fmla="*/ 2147483647 w 33"/>
                    <a:gd name="T19" fmla="*/ 2147483647 h 382"/>
                    <a:gd name="T20" fmla="*/ 2147483647 w 33"/>
                    <a:gd name="T21" fmla="*/ 2147483647 h 382"/>
                    <a:gd name="T22" fmla="*/ 2147483647 w 33"/>
                    <a:gd name="T23" fmla="*/ 0 h 382"/>
                    <a:gd name="T24" fmla="*/ 2147483647 w 33"/>
                    <a:gd name="T25" fmla="*/ 0 h 382"/>
                    <a:gd name="T26" fmla="*/ 2147483647 w 33"/>
                    <a:gd name="T27" fmla="*/ 0 h 382"/>
                    <a:gd name="T28" fmla="*/ 2147483647 w 33"/>
                    <a:gd name="T29" fmla="*/ 2147483647 h 382"/>
                    <a:gd name="T30" fmla="*/ 2147483647 w 33"/>
                    <a:gd name="T31" fmla="*/ 2147483647 h 382"/>
                    <a:gd name="T32" fmla="*/ 0 w 33"/>
                    <a:gd name="T33" fmla="*/ 2147483647 h 382"/>
                    <a:gd name="T34" fmla="*/ 0 w 33"/>
                    <a:gd name="T35" fmla="*/ 2147483647 h 382"/>
                    <a:gd name="T36" fmla="*/ 0 w 33"/>
                    <a:gd name="T37" fmla="*/ 2147483647 h 382"/>
                    <a:gd name="T38" fmla="*/ 0 w 33"/>
                    <a:gd name="T39" fmla="*/ 2147483647 h 382"/>
                    <a:gd name="T40" fmla="*/ 0 w 33"/>
                    <a:gd name="T41" fmla="*/ 2147483647 h 382"/>
                    <a:gd name="T42" fmla="*/ 2147483647 w 33"/>
                    <a:gd name="T43" fmla="*/ 2147483647 h 382"/>
                    <a:gd name="T44" fmla="*/ 2147483647 w 33"/>
                    <a:gd name="T45" fmla="*/ 2147483647 h 382"/>
                    <a:gd name="T46" fmla="*/ 2147483647 w 33"/>
                    <a:gd name="T47" fmla="*/ 2147483647 h 382"/>
                    <a:gd name="T48" fmla="*/ 2147483647 w 33"/>
                    <a:gd name="T49" fmla="*/ 2147483647 h 38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3"/>
                    <a:gd name="T76" fmla="*/ 0 h 382"/>
                    <a:gd name="T77" fmla="*/ 33 w 33"/>
                    <a:gd name="T78" fmla="*/ 382 h 38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3" h="382">
                      <a:moveTo>
                        <a:pt x="16" y="382"/>
                      </a:moveTo>
                      <a:lnTo>
                        <a:pt x="16" y="382"/>
                      </a:lnTo>
                      <a:lnTo>
                        <a:pt x="21" y="378"/>
                      </a:lnTo>
                      <a:lnTo>
                        <a:pt x="25" y="374"/>
                      </a:lnTo>
                      <a:lnTo>
                        <a:pt x="29" y="370"/>
                      </a:lnTo>
                      <a:lnTo>
                        <a:pt x="33" y="366"/>
                      </a:lnTo>
                      <a:lnTo>
                        <a:pt x="33" y="16"/>
                      </a:lnTo>
                      <a:lnTo>
                        <a:pt x="29" y="12"/>
                      </a:lnTo>
                      <a:lnTo>
                        <a:pt x="25" y="8"/>
                      </a:lnTo>
                      <a:lnTo>
                        <a:pt x="21" y="4"/>
                      </a:lnTo>
                      <a:lnTo>
                        <a:pt x="16" y="0"/>
                      </a:lnTo>
                      <a:lnTo>
                        <a:pt x="8" y="4"/>
                      </a:lnTo>
                      <a:lnTo>
                        <a:pt x="4" y="8"/>
                      </a:lnTo>
                      <a:lnTo>
                        <a:pt x="0" y="12"/>
                      </a:lnTo>
                      <a:lnTo>
                        <a:pt x="0" y="16"/>
                      </a:lnTo>
                      <a:lnTo>
                        <a:pt x="0" y="366"/>
                      </a:lnTo>
                      <a:lnTo>
                        <a:pt x="0" y="370"/>
                      </a:lnTo>
                      <a:lnTo>
                        <a:pt x="4" y="374"/>
                      </a:lnTo>
                      <a:lnTo>
                        <a:pt x="8" y="378"/>
                      </a:lnTo>
                      <a:lnTo>
                        <a:pt x="16" y="382"/>
                      </a:lnTo>
                    </a:path>
                  </a:pathLst>
                </a:custGeom>
                <a:noFill/>
                <a:ln w="0">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59615" name="Line 193"/>
                <p:cNvSpPr>
                  <a:spLocks noChangeShapeType="1"/>
                </p:cNvSpPr>
                <p:nvPr/>
              </p:nvSpPr>
              <p:spPr bwMode="auto">
                <a:xfrm>
                  <a:off x="1076325" y="2708275"/>
                  <a:ext cx="52388" cy="1588"/>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9616" name="Line 194"/>
                <p:cNvSpPr>
                  <a:spLocks noChangeShapeType="1"/>
                </p:cNvSpPr>
                <p:nvPr/>
              </p:nvSpPr>
              <p:spPr bwMode="auto">
                <a:xfrm flipV="1">
                  <a:off x="1076325" y="2944813"/>
                  <a:ext cx="52388" cy="635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9617" name="Line 195"/>
                <p:cNvSpPr>
                  <a:spLocks noChangeShapeType="1"/>
                </p:cNvSpPr>
                <p:nvPr/>
              </p:nvSpPr>
              <p:spPr bwMode="auto">
                <a:xfrm flipV="1">
                  <a:off x="1154113" y="3114675"/>
                  <a:ext cx="212725" cy="61913"/>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9618" name="Freeform 196"/>
                <p:cNvSpPr>
                  <a:spLocks/>
                </p:cNvSpPr>
                <p:nvPr/>
              </p:nvSpPr>
              <p:spPr bwMode="auto">
                <a:xfrm>
                  <a:off x="1147763" y="3133725"/>
                  <a:ext cx="206375" cy="93663"/>
                </a:xfrm>
                <a:custGeom>
                  <a:avLst/>
                  <a:gdLst>
                    <a:gd name="T0" fmla="*/ 0 w 130"/>
                    <a:gd name="T1" fmla="*/ 2147483647 h 59"/>
                    <a:gd name="T2" fmla="*/ 0 w 130"/>
                    <a:gd name="T3" fmla="*/ 2147483647 h 59"/>
                    <a:gd name="T4" fmla="*/ 2147483647 w 130"/>
                    <a:gd name="T5" fmla="*/ 2147483647 h 59"/>
                    <a:gd name="T6" fmla="*/ 2147483647 w 130"/>
                    <a:gd name="T7" fmla="*/ 0 h 59"/>
                    <a:gd name="T8" fmla="*/ 0 w 130"/>
                    <a:gd name="T9" fmla="*/ 2147483647 h 59"/>
                    <a:gd name="T10" fmla="*/ 0 w 130"/>
                    <a:gd name="T11" fmla="*/ 2147483647 h 59"/>
                    <a:gd name="T12" fmla="*/ 0 60000 65536"/>
                    <a:gd name="T13" fmla="*/ 0 60000 65536"/>
                    <a:gd name="T14" fmla="*/ 0 60000 65536"/>
                    <a:gd name="T15" fmla="*/ 0 60000 65536"/>
                    <a:gd name="T16" fmla="*/ 0 60000 65536"/>
                    <a:gd name="T17" fmla="*/ 0 60000 65536"/>
                    <a:gd name="T18" fmla="*/ 0 w 130"/>
                    <a:gd name="T19" fmla="*/ 0 h 59"/>
                    <a:gd name="T20" fmla="*/ 130 w 130"/>
                    <a:gd name="T21" fmla="*/ 59 h 59"/>
                  </a:gdLst>
                  <a:ahLst/>
                  <a:cxnLst>
                    <a:cxn ang="T12">
                      <a:pos x="T0" y="T1"/>
                    </a:cxn>
                    <a:cxn ang="T13">
                      <a:pos x="T2" y="T3"/>
                    </a:cxn>
                    <a:cxn ang="T14">
                      <a:pos x="T4" y="T5"/>
                    </a:cxn>
                    <a:cxn ang="T15">
                      <a:pos x="T6" y="T7"/>
                    </a:cxn>
                    <a:cxn ang="T16">
                      <a:pos x="T8" y="T9"/>
                    </a:cxn>
                    <a:cxn ang="T17">
                      <a:pos x="T10" y="T11"/>
                    </a:cxn>
                  </a:cxnLst>
                  <a:rect l="T18" t="T19" r="T20" b="T21"/>
                  <a:pathLst>
                    <a:path w="130" h="59">
                      <a:moveTo>
                        <a:pt x="0" y="43"/>
                      </a:moveTo>
                      <a:lnTo>
                        <a:pt x="0" y="59"/>
                      </a:lnTo>
                      <a:lnTo>
                        <a:pt x="130" y="7"/>
                      </a:lnTo>
                      <a:lnTo>
                        <a:pt x="130" y="0"/>
                      </a:lnTo>
                      <a:lnTo>
                        <a:pt x="0" y="43"/>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9619" name="Freeform 197"/>
                <p:cNvSpPr>
                  <a:spLocks/>
                </p:cNvSpPr>
                <p:nvPr/>
              </p:nvSpPr>
              <p:spPr bwMode="auto">
                <a:xfrm>
                  <a:off x="1141413" y="3201988"/>
                  <a:ext cx="19050" cy="30163"/>
                </a:xfrm>
                <a:custGeom>
                  <a:avLst/>
                  <a:gdLst>
                    <a:gd name="T0" fmla="*/ 2147483647 w 12"/>
                    <a:gd name="T1" fmla="*/ 2147483647 h 19"/>
                    <a:gd name="T2" fmla="*/ 2147483647 w 12"/>
                    <a:gd name="T3" fmla="*/ 2147483647 h 19"/>
                    <a:gd name="T4" fmla="*/ 2147483647 w 12"/>
                    <a:gd name="T5" fmla="*/ 0 h 19"/>
                    <a:gd name="T6" fmla="*/ 0 w 12"/>
                    <a:gd name="T7" fmla="*/ 0 h 19"/>
                    <a:gd name="T8" fmla="*/ 0 w 12"/>
                    <a:gd name="T9" fmla="*/ 2147483647 h 19"/>
                    <a:gd name="T10" fmla="*/ 2147483647 w 12"/>
                    <a:gd name="T11" fmla="*/ 2147483647 h 19"/>
                    <a:gd name="T12" fmla="*/ 0 w 12"/>
                    <a:gd name="T13" fmla="*/ 2147483647 h 19"/>
                    <a:gd name="T14" fmla="*/ 2147483647 w 12"/>
                    <a:gd name="T15" fmla="*/ 2147483647 h 19"/>
                    <a:gd name="T16" fmla="*/ 2147483647 w 12"/>
                    <a:gd name="T17" fmla="*/ 2147483647 h 19"/>
                    <a:gd name="T18" fmla="*/ 2147483647 w 12"/>
                    <a:gd name="T19" fmla="*/ 2147483647 h 19"/>
                    <a:gd name="T20" fmla="*/ 2147483647 w 12"/>
                    <a:gd name="T21" fmla="*/ 2147483647 h 19"/>
                    <a:gd name="T22" fmla="*/ 2147483647 w 12"/>
                    <a:gd name="T23" fmla="*/ 2147483647 h 1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19"/>
                    <a:gd name="T38" fmla="*/ 12 w 12"/>
                    <a:gd name="T39" fmla="*/ 19 h 1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19">
                      <a:moveTo>
                        <a:pt x="4" y="8"/>
                      </a:moveTo>
                      <a:lnTo>
                        <a:pt x="12" y="16"/>
                      </a:lnTo>
                      <a:lnTo>
                        <a:pt x="12" y="0"/>
                      </a:lnTo>
                      <a:lnTo>
                        <a:pt x="0" y="0"/>
                      </a:lnTo>
                      <a:lnTo>
                        <a:pt x="0" y="16"/>
                      </a:lnTo>
                      <a:lnTo>
                        <a:pt x="8" y="19"/>
                      </a:lnTo>
                      <a:lnTo>
                        <a:pt x="0" y="16"/>
                      </a:lnTo>
                      <a:lnTo>
                        <a:pt x="4" y="16"/>
                      </a:lnTo>
                      <a:lnTo>
                        <a:pt x="4" y="19"/>
                      </a:lnTo>
                      <a:lnTo>
                        <a:pt x="8" y="16"/>
                      </a:lnTo>
                      <a:lnTo>
                        <a:pt x="12" y="16"/>
                      </a:lnTo>
                      <a:lnTo>
                        <a:pt x="4" y="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9620" name="Freeform 198"/>
                <p:cNvSpPr>
                  <a:spLocks/>
                </p:cNvSpPr>
                <p:nvPr/>
              </p:nvSpPr>
              <p:spPr bwMode="auto">
                <a:xfrm>
                  <a:off x="1147763" y="3138488"/>
                  <a:ext cx="212725" cy="93663"/>
                </a:xfrm>
                <a:custGeom>
                  <a:avLst/>
                  <a:gdLst>
                    <a:gd name="T0" fmla="*/ 2147483647 w 134"/>
                    <a:gd name="T1" fmla="*/ 2147483647 h 59"/>
                    <a:gd name="T2" fmla="*/ 2147483647 w 134"/>
                    <a:gd name="T3" fmla="*/ 0 h 59"/>
                    <a:gd name="T4" fmla="*/ 0 w 134"/>
                    <a:gd name="T5" fmla="*/ 2147483647 h 59"/>
                    <a:gd name="T6" fmla="*/ 2147483647 w 134"/>
                    <a:gd name="T7" fmla="*/ 2147483647 h 59"/>
                    <a:gd name="T8" fmla="*/ 2147483647 w 134"/>
                    <a:gd name="T9" fmla="*/ 2147483647 h 59"/>
                    <a:gd name="T10" fmla="*/ 2147483647 w 134"/>
                    <a:gd name="T11" fmla="*/ 2147483647 h 59"/>
                    <a:gd name="T12" fmla="*/ 2147483647 w 134"/>
                    <a:gd name="T13" fmla="*/ 2147483647 h 59"/>
                    <a:gd name="T14" fmla="*/ 2147483647 w 134"/>
                    <a:gd name="T15" fmla="*/ 2147483647 h 59"/>
                    <a:gd name="T16" fmla="*/ 2147483647 w 134"/>
                    <a:gd name="T17" fmla="*/ 0 h 59"/>
                    <a:gd name="T18" fmla="*/ 2147483647 w 134"/>
                    <a:gd name="T19" fmla="*/ 0 h 59"/>
                    <a:gd name="T20" fmla="*/ 2147483647 w 134"/>
                    <a:gd name="T21" fmla="*/ 0 h 59"/>
                    <a:gd name="T22" fmla="*/ 2147483647 w 134"/>
                    <a:gd name="T23" fmla="*/ 2147483647 h 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34"/>
                    <a:gd name="T37" fmla="*/ 0 h 59"/>
                    <a:gd name="T38" fmla="*/ 134 w 134"/>
                    <a:gd name="T39" fmla="*/ 59 h 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34" h="59">
                      <a:moveTo>
                        <a:pt x="126" y="4"/>
                      </a:moveTo>
                      <a:lnTo>
                        <a:pt x="130" y="0"/>
                      </a:lnTo>
                      <a:lnTo>
                        <a:pt x="0" y="48"/>
                      </a:lnTo>
                      <a:lnTo>
                        <a:pt x="4" y="59"/>
                      </a:lnTo>
                      <a:lnTo>
                        <a:pt x="134" y="8"/>
                      </a:lnTo>
                      <a:lnTo>
                        <a:pt x="134" y="4"/>
                      </a:lnTo>
                      <a:lnTo>
                        <a:pt x="134" y="8"/>
                      </a:lnTo>
                      <a:lnTo>
                        <a:pt x="134" y="4"/>
                      </a:lnTo>
                      <a:lnTo>
                        <a:pt x="134" y="0"/>
                      </a:lnTo>
                      <a:lnTo>
                        <a:pt x="130" y="0"/>
                      </a:lnTo>
                      <a:lnTo>
                        <a:pt x="126" y="4"/>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9621" name="Freeform 199"/>
                <p:cNvSpPr>
                  <a:spLocks/>
                </p:cNvSpPr>
                <p:nvPr/>
              </p:nvSpPr>
              <p:spPr bwMode="auto">
                <a:xfrm>
                  <a:off x="1347788" y="3127375"/>
                  <a:ext cx="12700" cy="17463"/>
                </a:xfrm>
                <a:custGeom>
                  <a:avLst/>
                  <a:gdLst>
                    <a:gd name="T0" fmla="*/ 2147483647 w 8"/>
                    <a:gd name="T1" fmla="*/ 2147483647 h 11"/>
                    <a:gd name="T2" fmla="*/ 0 w 8"/>
                    <a:gd name="T3" fmla="*/ 2147483647 h 11"/>
                    <a:gd name="T4" fmla="*/ 0 w 8"/>
                    <a:gd name="T5" fmla="*/ 2147483647 h 11"/>
                    <a:gd name="T6" fmla="*/ 2147483647 w 8"/>
                    <a:gd name="T7" fmla="*/ 2147483647 h 11"/>
                    <a:gd name="T8" fmla="*/ 2147483647 w 8"/>
                    <a:gd name="T9" fmla="*/ 2147483647 h 11"/>
                    <a:gd name="T10" fmla="*/ 2147483647 w 8"/>
                    <a:gd name="T11" fmla="*/ 0 h 11"/>
                    <a:gd name="T12" fmla="*/ 2147483647 w 8"/>
                    <a:gd name="T13" fmla="*/ 2147483647 h 11"/>
                    <a:gd name="T14" fmla="*/ 2147483647 w 8"/>
                    <a:gd name="T15" fmla="*/ 2147483647 h 11"/>
                    <a:gd name="T16" fmla="*/ 2147483647 w 8"/>
                    <a:gd name="T17" fmla="*/ 0 h 11"/>
                    <a:gd name="T18" fmla="*/ 0 w 8"/>
                    <a:gd name="T19" fmla="*/ 2147483647 h 11"/>
                    <a:gd name="T20" fmla="*/ 0 w 8"/>
                    <a:gd name="T21" fmla="*/ 2147483647 h 11"/>
                    <a:gd name="T22" fmla="*/ 2147483647 w 8"/>
                    <a:gd name="T23" fmla="*/ 2147483647 h 1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11"/>
                    <a:gd name="T38" fmla="*/ 8 w 8"/>
                    <a:gd name="T39" fmla="*/ 11 h 1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11">
                      <a:moveTo>
                        <a:pt x="8" y="11"/>
                      </a:moveTo>
                      <a:lnTo>
                        <a:pt x="0" y="4"/>
                      </a:lnTo>
                      <a:lnTo>
                        <a:pt x="0" y="11"/>
                      </a:lnTo>
                      <a:lnTo>
                        <a:pt x="8" y="11"/>
                      </a:lnTo>
                      <a:lnTo>
                        <a:pt x="8" y="4"/>
                      </a:lnTo>
                      <a:lnTo>
                        <a:pt x="4" y="0"/>
                      </a:lnTo>
                      <a:lnTo>
                        <a:pt x="8" y="4"/>
                      </a:lnTo>
                      <a:lnTo>
                        <a:pt x="4" y="0"/>
                      </a:lnTo>
                      <a:lnTo>
                        <a:pt x="0" y="4"/>
                      </a:lnTo>
                      <a:lnTo>
                        <a:pt x="8" y="11"/>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9622" name="Freeform 200"/>
                <p:cNvSpPr>
                  <a:spLocks/>
                </p:cNvSpPr>
                <p:nvPr/>
              </p:nvSpPr>
              <p:spPr bwMode="auto">
                <a:xfrm>
                  <a:off x="1141413" y="3127375"/>
                  <a:ext cx="219075" cy="80963"/>
                </a:xfrm>
                <a:custGeom>
                  <a:avLst/>
                  <a:gdLst>
                    <a:gd name="T0" fmla="*/ 2147483647 w 138"/>
                    <a:gd name="T1" fmla="*/ 2147483647 h 51"/>
                    <a:gd name="T2" fmla="*/ 2147483647 w 138"/>
                    <a:gd name="T3" fmla="*/ 2147483647 h 51"/>
                    <a:gd name="T4" fmla="*/ 2147483647 w 138"/>
                    <a:gd name="T5" fmla="*/ 2147483647 h 51"/>
                    <a:gd name="T6" fmla="*/ 2147483647 w 138"/>
                    <a:gd name="T7" fmla="*/ 0 h 51"/>
                    <a:gd name="T8" fmla="*/ 2147483647 w 138"/>
                    <a:gd name="T9" fmla="*/ 2147483647 h 51"/>
                    <a:gd name="T10" fmla="*/ 0 w 138"/>
                    <a:gd name="T11" fmla="*/ 2147483647 h 51"/>
                    <a:gd name="T12" fmla="*/ 2147483647 w 138"/>
                    <a:gd name="T13" fmla="*/ 2147483647 h 51"/>
                    <a:gd name="T14" fmla="*/ 0 w 138"/>
                    <a:gd name="T15" fmla="*/ 2147483647 h 51"/>
                    <a:gd name="T16" fmla="*/ 0 w 138"/>
                    <a:gd name="T17" fmla="*/ 2147483647 h 51"/>
                    <a:gd name="T18" fmla="*/ 2147483647 w 138"/>
                    <a:gd name="T19" fmla="*/ 2147483647 h 51"/>
                    <a:gd name="T20" fmla="*/ 2147483647 w 138"/>
                    <a:gd name="T21" fmla="*/ 2147483647 h 51"/>
                    <a:gd name="T22" fmla="*/ 2147483647 w 138"/>
                    <a:gd name="T23" fmla="*/ 2147483647 h 5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38"/>
                    <a:gd name="T37" fmla="*/ 0 h 51"/>
                    <a:gd name="T38" fmla="*/ 138 w 138"/>
                    <a:gd name="T39" fmla="*/ 51 h 5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38" h="51">
                      <a:moveTo>
                        <a:pt x="12" y="47"/>
                      </a:moveTo>
                      <a:lnTo>
                        <a:pt x="8" y="51"/>
                      </a:lnTo>
                      <a:lnTo>
                        <a:pt x="138" y="11"/>
                      </a:lnTo>
                      <a:lnTo>
                        <a:pt x="134" y="0"/>
                      </a:lnTo>
                      <a:lnTo>
                        <a:pt x="4" y="43"/>
                      </a:lnTo>
                      <a:lnTo>
                        <a:pt x="0" y="47"/>
                      </a:lnTo>
                      <a:lnTo>
                        <a:pt x="4" y="43"/>
                      </a:lnTo>
                      <a:lnTo>
                        <a:pt x="0" y="47"/>
                      </a:lnTo>
                      <a:lnTo>
                        <a:pt x="4" y="51"/>
                      </a:lnTo>
                      <a:lnTo>
                        <a:pt x="8" y="51"/>
                      </a:lnTo>
                      <a:lnTo>
                        <a:pt x="12" y="47"/>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9623" name="Freeform 201"/>
                <p:cNvSpPr>
                  <a:spLocks/>
                </p:cNvSpPr>
                <p:nvPr/>
              </p:nvSpPr>
              <p:spPr bwMode="auto">
                <a:xfrm>
                  <a:off x="1006475" y="3189288"/>
                  <a:ext cx="50800" cy="38100"/>
                </a:xfrm>
                <a:custGeom>
                  <a:avLst/>
                  <a:gdLst>
                    <a:gd name="T0" fmla="*/ 0 w 32"/>
                    <a:gd name="T1" fmla="*/ 2147483647 h 24"/>
                    <a:gd name="T2" fmla="*/ 2147483647 w 32"/>
                    <a:gd name="T3" fmla="*/ 2147483647 h 24"/>
                    <a:gd name="T4" fmla="*/ 2147483647 w 32"/>
                    <a:gd name="T5" fmla="*/ 2147483647 h 24"/>
                    <a:gd name="T6" fmla="*/ 2147483647 w 32"/>
                    <a:gd name="T7" fmla="*/ 2147483647 h 24"/>
                    <a:gd name="T8" fmla="*/ 2147483647 w 32"/>
                    <a:gd name="T9" fmla="*/ 2147483647 h 24"/>
                    <a:gd name="T10" fmla="*/ 2147483647 w 32"/>
                    <a:gd name="T11" fmla="*/ 2147483647 h 24"/>
                    <a:gd name="T12" fmla="*/ 2147483647 w 32"/>
                    <a:gd name="T13" fmla="*/ 2147483647 h 24"/>
                    <a:gd name="T14" fmla="*/ 2147483647 w 32"/>
                    <a:gd name="T15" fmla="*/ 2147483647 h 24"/>
                    <a:gd name="T16" fmla="*/ 2147483647 w 32"/>
                    <a:gd name="T17" fmla="*/ 2147483647 h 24"/>
                    <a:gd name="T18" fmla="*/ 2147483647 w 32"/>
                    <a:gd name="T19" fmla="*/ 2147483647 h 24"/>
                    <a:gd name="T20" fmla="*/ 2147483647 w 32"/>
                    <a:gd name="T21" fmla="*/ 2147483647 h 24"/>
                    <a:gd name="T22" fmla="*/ 2147483647 w 32"/>
                    <a:gd name="T23" fmla="*/ 2147483647 h 24"/>
                    <a:gd name="T24" fmla="*/ 2147483647 w 32"/>
                    <a:gd name="T25" fmla="*/ 2147483647 h 24"/>
                    <a:gd name="T26" fmla="*/ 2147483647 w 32"/>
                    <a:gd name="T27" fmla="*/ 2147483647 h 24"/>
                    <a:gd name="T28" fmla="*/ 2147483647 w 32"/>
                    <a:gd name="T29" fmla="*/ 2147483647 h 24"/>
                    <a:gd name="T30" fmla="*/ 2147483647 w 32"/>
                    <a:gd name="T31" fmla="*/ 2147483647 h 24"/>
                    <a:gd name="T32" fmla="*/ 2147483647 w 32"/>
                    <a:gd name="T33" fmla="*/ 0 h 24"/>
                    <a:gd name="T34" fmla="*/ 2147483647 w 32"/>
                    <a:gd name="T35" fmla="*/ 0 h 24"/>
                    <a:gd name="T36" fmla="*/ 0 w 32"/>
                    <a:gd name="T37" fmla="*/ 2147483647 h 2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2"/>
                    <a:gd name="T58" fmla="*/ 0 h 24"/>
                    <a:gd name="T59" fmla="*/ 32 w 32"/>
                    <a:gd name="T60" fmla="*/ 24 h 2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2" h="24">
                      <a:moveTo>
                        <a:pt x="0" y="8"/>
                      </a:moveTo>
                      <a:lnTo>
                        <a:pt x="4" y="8"/>
                      </a:lnTo>
                      <a:lnTo>
                        <a:pt x="4" y="12"/>
                      </a:lnTo>
                      <a:lnTo>
                        <a:pt x="8" y="16"/>
                      </a:lnTo>
                      <a:lnTo>
                        <a:pt x="12" y="16"/>
                      </a:lnTo>
                      <a:lnTo>
                        <a:pt x="20" y="20"/>
                      </a:lnTo>
                      <a:lnTo>
                        <a:pt x="28" y="24"/>
                      </a:lnTo>
                      <a:lnTo>
                        <a:pt x="32" y="16"/>
                      </a:lnTo>
                      <a:lnTo>
                        <a:pt x="24" y="12"/>
                      </a:lnTo>
                      <a:lnTo>
                        <a:pt x="16" y="8"/>
                      </a:lnTo>
                      <a:lnTo>
                        <a:pt x="12" y="8"/>
                      </a:lnTo>
                      <a:lnTo>
                        <a:pt x="12" y="4"/>
                      </a:lnTo>
                      <a:lnTo>
                        <a:pt x="8" y="4"/>
                      </a:lnTo>
                      <a:lnTo>
                        <a:pt x="8" y="0"/>
                      </a:lnTo>
                      <a:lnTo>
                        <a:pt x="4" y="0"/>
                      </a:lnTo>
                      <a:lnTo>
                        <a:pt x="0" y="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9624" name="Freeform 202"/>
                <p:cNvSpPr>
                  <a:spLocks/>
                </p:cNvSpPr>
                <p:nvPr/>
              </p:nvSpPr>
              <p:spPr bwMode="auto">
                <a:xfrm>
                  <a:off x="1089025" y="2601913"/>
                  <a:ext cx="26988" cy="25400"/>
                </a:xfrm>
                <a:custGeom>
                  <a:avLst/>
                  <a:gdLst>
                    <a:gd name="T0" fmla="*/ 2147483647 w 17"/>
                    <a:gd name="T1" fmla="*/ 0 h 16"/>
                    <a:gd name="T2" fmla="*/ 2147483647 w 17"/>
                    <a:gd name="T3" fmla="*/ 0 h 16"/>
                    <a:gd name="T4" fmla="*/ 0 w 17"/>
                    <a:gd name="T5" fmla="*/ 0 h 16"/>
                    <a:gd name="T6" fmla="*/ 0 w 17"/>
                    <a:gd name="T7" fmla="*/ 2147483647 h 16"/>
                    <a:gd name="T8" fmla="*/ 0 w 17"/>
                    <a:gd name="T9" fmla="*/ 2147483647 h 16"/>
                    <a:gd name="T10" fmla="*/ 0 w 17"/>
                    <a:gd name="T11" fmla="*/ 2147483647 h 16"/>
                    <a:gd name="T12" fmla="*/ 0 w 17"/>
                    <a:gd name="T13" fmla="*/ 2147483647 h 16"/>
                    <a:gd name="T14" fmla="*/ 2147483647 w 17"/>
                    <a:gd name="T15" fmla="*/ 2147483647 h 16"/>
                    <a:gd name="T16" fmla="*/ 2147483647 w 17"/>
                    <a:gd name="T17" fmla="*/ 2147483647 h 16"/>
                    <a:gd name="T18" fmla="*/ 2147483647 w 17"/>
                    <a:gd name="T19" fmla="*/ 2147483647 h 16"/>
                    <a:gd name="T20" fmla="*/ 2147483647 w 17"/>
                    <a:gd name="T21" fmla="*/ 2147483647 h 16"/>
                    <a:gd name="T22" fmla="*/ 2147483647 w 17"/>
                    <a:gd name="T23" fmla="*/ 2147483647 h 16"/>
                    <a:gd name="T24" fmla="*/ 2147483647 w 17"/>
                    <a:gd name="T25" fmla="*/ 2147483647 h 16"/>
                    <a:gd name="T26" fmla="*/ 2147483647 w 17"/>
                    <a:gd name="T27" fmla="*/ 2147483647 h 16"/>
                    <a:gd name="T28" fmla="*/ 2147483647 w 17"/>
                    <a:gd name="T29" fmla="*/ 0 h 16"/>
                    <a:gd name="T30" fmla="*/ 2147483647 w 17"/>
                    <a:gd name="T31" fmla="*/ 0 h 16"/>
                    <a:gd name="T32" fmla="*/ 2147483647 w 17"/>
                    <a:gd name="T33" fmla="*/ 0 h 16"/>
                    <a:gd name="T34" fmla="*/ 2147483647 w 17"/>
                    <a:gd name="T35" fmla="*/ 0 h 1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7"/>
                    <a:gd name="T55" fmla="*/ 0 h 16"/>
                    <a:gd name="T56" fmla="*/ 17 w 17"/>
                    <a:gd name="T57" fmla="*/ 16 h 1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7" h="16">
                      <a:moveTo>
                        <a:pt x="8" y="0"/>
                      </a:moveTo>
                      <a:lnTo>
                        <a:pt x="4" y="0"/>
                      </a:lnTo>
                      <a:lnTo>
                        <a:pt x="0" y="0"/>
                      </a:lnTo>
                      <a:lnTo>
                        <a:pt x="0" y="4"/>
                      </a:lnTo>
                      <a:lnTo>
                        <a:pt x="0" y="8"/>
                      </a:lnTo>
                      <a:lnTo>
                        <a:pt x="0" y="12"/>
                      </a:lnTo>
                      <a:lnTo>
                        <a:pt x="4" y="16"/>
                      </a:lnTo>
                      <a:lnTo>
                        <a:pt x="8" y="16"/>
                      </a:lnTo>
                      <a:lnTo>
                        <a:pt x="13" y="16"/>
                      </a:lnTo>
                      <a:lnTo>
                        <a:pt x="13" y="12"/>
                      </a:lnTo>
                      <a:lnTo>
                        <a:pt x="17" y="12"/>
                      </a:lnTo>
                      <a:lnTo>
                        <a:pt x="17" y="8"/>
                      </a:lnTo>
                      <a:lnTo>
                        <a:pt x="17" y="4"/>
                      </a:lnTo>
                      <a:lnTo>
                        <a:pt x="13" y="0"/>
                      </a:lnTo>
                      <a:lnTo>
                        <a:pt x="8" y="0"/>
                      </a:lnTo>
                      <a:close/>
                    </a:path>
                  </a:pathLst>
                </a:custGeom>
                <a:solidFill>
                  <a:srgbClr val="4C4C4C"/>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9625" name="Freeform 203"/>
                <p:cNvSpPr>
                  <a:spLocks/>
                </p:cNvSpPr>
                <p:nvPr/>
              </p:nvSpPr>
              <p:spPr bwMode="auto">
                <a:xfrm>
                  <a:off x="1089025" y="2601913"/>
                  <a:ext cx="26988" cy="25400"/>
                </a:xfrm>
                <a:custGeom>
                  <a:avLst/>
                  <a:gdLst>
                    <a:gd name="T0" fmla="*/ 2147483647 w 17"/>
                    <a:gd name="T1" fmla="*/ 0 h 16"/>
                    <a:gd name="T2" fmla="*/ 2147483647 w 17"/>
                    <a:gd name="T3" fmla="*/ 0 h 16"/>
                    <a:gd name="T4" fmla="*/ 2147483647 w 17"/>
                    <a:gd name="T5" fmla="*/ 0 h 16"/>
                    <a:gd name="T6" fmla="*/ 0 w 17"/>
                    <a:gd name="T7" fmla="*/ 0 h 16"/>
                    <a:gd name="T8" fmla="*/ 0 w 17"/>
                    <a:gd name="T9" fmla="*/ 2147483647 h 16"/>
                    <a:gd name="T10" fmla="*/ 0 w 17"/>
                    <a:gd name="T11" fmla="*/ 2147483647 h 16"/>
                    <a:gd name="T12" fmla="*/ 0 w 17"/>
                    <a:gd name="T13" fmla="*/ 2147483647 h 16"/>
                    <a:gd name="T14" fmla="*/ 0 w 17"/>
                    <a:gd name="T15" fmla="*/ 2147483647 h 16"/>
                    <a:gd name="T16" fmla="*/ 0 w 17"/>
                    <a:gd name="T17" fmla="*/ 2147483647 h 16"/>
                    <a:gd name="T18" fmla="*/ 2147483647 w 17"/>
                    <a:gd name="T19" fmla="*/ 2147483647 h 16"/>
                    <a:gd name="T20" fmla="*/ 2147483647 w 17"/>
                    <a:gd name="T21" fmla="*/ 2147483647 h 16"/>
                    <a:gd name="T22" fmla="*/ 2147483647 w 17"/>
                    <a:gd name="T23" fmla="*/ 2147483647 h 16"/>
                    <a:gd name="T24" fmla="*/ 2147483647 w 17"/>
                    <a:gd name="T25" fmla="*/ 2147483647 h 16"/>
                    <a:gd name="T26" fmla="*/ 2147483647 w 17"/>
                    <a:gd name="T27" fmla="*/ 2147483647 h 16"/>
                    <a:gd name="T28" fmla="*/ 2147483647 w 17"/>
                    <a:gd name="T29" fmla="*/ 2147483647 h 16"/>
                    <a:gd name="T30" fmla="*/ 2147483647 w 17"/>
                    <a:gd name="T31" fmla="*/ 2147483647 h 16"/>
                    <a:gd name="T32" fmla="*/ 2147483647 w 17"/>
                    <a:gd name="T33" fmla="*/ 2147483647 h 16"/>
                    <a:gd name="T34" fmla="*/ 2147483647 w 17"/>
                    <a:gd name="T35" fmla="*/ 2147483647 h 16"/>
                    <a:gd name="T36" fmla="*/ 2147483647 w 17"/>
                    <a:gd name="T37" fmla="*/ 0 h 16"/>
                    <a:gd name="T38" fmla="*/ 2147483647 w 17"/>
                    <a:gd name="T39" fmla="*/ 0 h 16"/>
                    <a:gd name="T40" fmla="*/ 2147483647 w 17"/>
                    <a:gd name="T41" fmla="*/ 0 h 1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7"/>
                    <a:gd name="T64" fmla="*/ 0 h 16"/>
                    <a:gd name="T65" fmla="*/ 17 w 17"/>
                    <a:gd name="T66" fmla="*/ 16 h 1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7" h="16">
                      <a:moveTo>
                        <a:pt x="8" y="0"/>
                      </a:moveTo>
                      <a:lnTo>
                        <a:pt x="8" y="0"/>
                      </a:lnTo>
                      <a:lnTo>
                        <a:pt x="4" y="0"/>
                      </a:lnTo>
                      <a:lnTo>
                        <a:pt x="0" y="0"/>
                      </a:lnTo>
                      <a:lnTo>
                        <a:pt x="0" y="4"/>
                      </a:lnTo>
                      <a:lnTo>
                        <a:pt x="0" y="8"/>
                      </a:lnTo>
                      <a:lnTo>
                        <a:pt x="0" y="12"/>
                      </a:lnTo>
                      <a:lnTo>
                        <a:pt x="4" y="16"/>
                      </a:lnTo>
                      <a:lnTo>
                        <a:pt x="8" y="16"/>
                      </a:lnTo>
                      <a:lnTo>
                        <a:pt x="13" y="16"/>
                      </a:lnTo>
                      <a:lnTo>
                        <a:pt x="13" y="12"/>
                      </a:lnTo>
                      <a:lnTo>
                        <a:pt x="17" y="12"/>
                      </a:lnTo>
                      <a:lnTo>
                        <a:pt x="17" y="8"/>
                      </a:lnTo>
                      <a:lnTo>
                        <a:pt x="17" y="4"/>
                      </a:lnTo>
                      <a:lnTo>
                        <a:pt x="13" y="0"/>
                      </a:lnTo>
                      <a:lnTo>
                        <a:pt x="8" y="0"/>
                      </a:lnTo>
                    </a:path>
                  </a:pathLst>
                </a:custGeom>
                <a:noFill/>
                <a:ln w="0">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sp>
            <p:nvSpPr>
              <p:cNvPr id="59515" name="TextBox 112"/>
              <p:cNvSpPr txBox="1">
                <a:spLocks noChangeArrowheads="1"/>
              </p:cNvSpPr>
              <p:nvPr/>
            </p:nvSpPr>
            <p:spPr bwMode="auto">
              <a:xfrm>
                <a:off x="381000" y="3075801"/>
                <a:ext cx="838200"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r>
                  <a:rPr lang="en-US" sz="1200" b="1"/>
                  <a:t>User</a:t>
                </a:r>
              </a:p>
            </p:txBody>
          </p:sp>
        </p:grpSp>
        <p:grpSp>
          <p:nvGrpSpPr>
            <p:cNvPr id="58375" name="Group 114"/>
            <p:cNvGrpSpPr>
              <a:grpSpLocks/>
            </p:cNvGrpSpPr>
            <p:nvPr/>
          </p:nvGrpSpPr>
          <p:grpSpPr bwMode="auto">
            <a:xfrm>
              <a:off x="6858000" y="3657597"/>
              <a:ext cx="838200" cy="699483"/>
              <a:chOff x="381000" y="2590800"/>
              <a:chExt cx="838200" cy="699483"/>
            </a:xfrm>
          </p:grpSpPr>
          <p:grpSp>
            <p:nvGrpSpPr>
              <p:cNvPr id="59402" name="Group 114"/>
              <p:cNvGrpSpPr>
                <a:grpSpLocks noChangeAspect="1"/>
              </p:cNvGrpSpPr>
              <p:nvPr/>
            </p:nvGrpSpPr>
            <p:grpSpPr bwMode="auto">
              <a:xfrm>
                <a:off x="381006" y="2590800"/>
                <a:ext cx="735229" cy="503935"/>
                <a:chOff x="193675" y="2495550"/>
                <a:chExt cx="1185863" cy="812801"/>
              </a:xfrm>
            </p:grpSpPr>
            <p:sp>
              <p:nvSpPr>
                <p:cNvPr id="59404" name="Freeform 94"/>
                <p:cNvSpPr>
                  <a:spLocks/>
                </p:cNvSpPr>
                <p:nvPr/>
              </p:nvSpPr>
              <p:spPr bwMode="auto">
                <a:xfrm>
                  <a:off x="684213" y="2995613"/>
                  <a:ext cx="379413" cy="212725"/>
                </a:xfrm>
                <a:custGeom>
                  <a:avLst/>
                  <a:gdLst>
                    <a:gd name="T0" fmla="*/ 0 w 239"/>
                    <a:gd name="T1" fmla="*/ 2147483647 h 134"/>
                    <a:gd name="T2" fmla="*/ 2147483647 w 239"/>
                    <a:gd name="T3" fmla="*/ 2147483647 h 134"/>
                    <a:gd name="T4" fmla="*/ 2147483647 w 239"/>
                    <a:gd name="T5" fmla="*/ 2147483647 h 134"/>
                    <a:gd name="T6" fmla="*/ 2147483647 w 239"/>
                    <a:gd name="T7" fmla="*/ 0 h 134"/>
                    <a:gd name="T8" fmla="*/ 0 w 239"/>
                    <a:gd name="T9" fmla="*/ 2147483647 h 134"/>
                    <a:gd name="T10" fmla="*/ 0 w 239"/>
                    <a:gd name="T11" fmla="*/ 2147483647 h 134"/>
                    <a:gd name="T12" fmla="*/ 0 60000 65536"/>
                    <a:gd name="T13" fmla="*/ 0 60000 65536"/>
                    <a:gd name="T14" fmla="*/ 0 60000 65536"/>
                    <a:gd name="T15" fmla="*/ 0 60000 65536"/>
                    <a:gd name="T16" fmla="*/ 0 60000 65536"/>
                    <a:gd name="T17" fmla="*/ 0 60000 65536"/>
                    <a:gd name="T18" fmla="*/ 0 w 239"/>
                    <a:gd name="T19" fmla="*/ 0 h 134"/>
                    <a:gd name="T20" fmla="*/ 239 w 239"/>
                    <a:gd name="T21" fmla="*/ 134 h 134"/>
                  </a:gdLst>
                  <a:ahLst/>
                  <a:cxnLst>
                    <a:cxn ang="T12">
                      <a:pos x="T0" y="T1"/>
                    </a:cxn>
                    <a:cxn ang="T13">
                      <a:pos x="T2" y="T3"/>
                    </a:cxn>
                    <a:cxn ang="T14">
                      <a:pos x="T4" y="T5"/>
                    </a:cxn>
                    <a:cxn ang="T15">
                      <a:pos x="T6" y="T7"/>
                    </a:cxn>
                    <a:cxn ang="T16">
                      <a:pos x="T8" y="T9"/>
                    </a:cxn>
                    <a:cxn ang="T17">
                      <a:pos x="T10" y="T11"/>
                    </a:cxn>
                  </a:cxnLst>
                  <a:rect l="T18" t="T19" r="T20" b="T21"/>
                  <a:pathLst>
                    <a:path w="239" h="134">
                      <a:moveTo>
                        <a:pt x="0" y="47"/>
                      </a:moveTo>
                      <a:lnTo>
                        <a:pt x="81" y="83"/>
                      </a:lnTo>
                      <a:lnTo>
                        <a:pt x="239" y="134"/>
                      </a:lnTo>
                      <a:lnTo>
                        <a:pt x="239" y="0"/>
                      </a:lnTo>
                      <a:lnTo>
                        <a:pt x="0" y="47"/>
                      </a:lnTo>
                      <a:close/>
                    </a:path>
                  </a:pathLst>
                </a:custGeom>
                <a:solidFill>
                  <a:srgbClr val="191919"/>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9405" name="Freeform 95"/>
                <p:cNvSpPr>
                  <a:spLocks/>
                </p:cNvSpPr>
                <p:nvPr/>
              </p:nvSpPr>
              <p:spPr bwMode="auto">
                <a:xfrm>
                  <a:off x="677863" y="3063875"/>
                  <a:ext cx="141288" cy="69850"/>
                </a:xfrm>
                <a:custGeom>
                  <a:avLst/>
                  <a:gdLst>
                    <a:gd name="T0" fmla="*/ 2147483647 w 89"/>
                    <a:gd name="T1" fmla="*/ 2147483647 h 44"/>
                    <a:gd name="T2" fmla="*/ 2147483647 w 89"/>
                    <a:gd name="T3" fmla="*/ 2147483647 h 44"/>
                    <a:gd name="T4" fmla="*/ 2147483647 w 89"/>
                    <a:gd name="T5" fmla="*/ 0 h 44"/>
                    <a:gd name="T6" fmla="*/ 0 w 89"/>
                    <a:gd name="T7" fmla="*/ 2147483647 h 44"/>
                    <a:gd name="T8" fmla="*/ 2147483647 w 89"/>
                    <a:gd name="T9" fmla="*/ 2147483647 h 44"/>
                    <a:gd name="T10" fmla="*/ 2147483647 w 89"/>
                    <a:gd name="T11" fmla="*/ 2147483647 h 44"/>
                    <a:gd name="T12" fmla="*/ 2147483647 w 89"/>
                    <a:gd name="T13" fmla="*/ 2147483647 h 44"/>
                    <a:gd name="T14" fmla="*/ 2147483647 w 89"/>
                    <a:gd name="T15" fmla="*/ 2147483647 h 44"/>
                    <a:gd name="T16" fmla="*/ 2147483647 w 89"/>
                    <a:gd name="T17" fmla="*/ 2147483647 h 44"/>
                    <a:gd name="T18" fmla="*/ 2147483647 w 89"/>
                    <a:gd name="T19" fmla="*/ 2147483647 h 44"/>
                    <a:gd name="T20" fmla="*/ 2147483647 w 89"/>
                    <a:gd name="T21" fmla="*/ 2147483647 h 44"/>
                    <a:gd name="T22" fmla="*/ 2147483647 w 89"/>
                    <a:gd name="T23" fmla="*/ 2147483647 h 4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9"/>
                    <a:gd name="T37" fmla="*/ 0 h 44"/>
                    <a:gd name="T38" fmla="*/ 89 w 89"/>
                    <a:gd name="T39" fmla="*/ 44 h 4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9" h="44">
                      <a:moveTo>
                        <a:pt x="89" y="32"/>
                      </a:moveTo>
                      <a:lnTo>
                        <a:pt x="89" y="36"/>
                      </a:lnTo>
                      <a:lnTo>
                        <a:pt x="4" y="0"/>
                      </a:lnTo>
                      <a:lnTo>
                        <a:pt x="0" y="8"/>
                      </a:lnTo>
                      <a:lnTo>
                        <a:pt x="85" y="44"/>
                      </a:lnTo>
                      <a:lnTo>
                        <a:pt x="89" y="44"/>
                      </a:lnTo>
                      <a:lnTo>
                        <a:pt x="89" y="40"/>
                      </a:lnTo>
                      <a:lnTo>
                        <a:pt x="89" y="36"/>
                      </a:lnTo>
                      <a:lnTo>
                        <a:pt x="89" y="32"/>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9406" name="Freeform 96"/>
                <p:cNvSpPr>
                  <a:spLocks/>
                </p:cNvSpPr>
                <p:nvPr/>
              </p:nvSpPr>
              <p:spPr bwMode="auto">
                <a:xfrm>
                  <a:off x="812800" y="3114675"/>
                  <a:ext cx="263525" cy="100013"/>
                </a:xfrm>
                <a:custGeom>
                  <a:avLst/>
                  <a:gdLst>
                    <a:gd name="T0" fmla="*/ 2147483647 w 166"/>
                    <a:gd name="T1" fmla="*/ 2147483647 h 63"/>
                    <a:gd name="T2" fmla="*/ 2147483647 w 166"/>
                    <a:gd name="T3" fmla="*/ 2147483647 h 63"/>
                    <a:gd name="T4" fmla="*/ 2147483647 w 166"/>
                    <a:gd name="T5" fmla="*/ 0 h 63"/>
                    <a:gd name="T6" fmla="*/ 0 w 166"/>
                    <a:gd name="T7" fmla="*/ 2147483647 h 63"/>
                    <a:gd name="T8" fmla="*/ 2147483647 w 166"/>
                    <a:gd name="T9" fmla="*/ 2147483647 h 63"/>
                    <a:gd name="T10" fmla="*/ 2147483647 w 166"/>
                    <a:gd name="T11" fmla="*/ 2147483647 h 63"/>
                    <a:gd name="T12" fmla="*/ 2147483647 w 166"/>
                    <a:gd name="T13" fmla="*/ 2147483647 h 63"/>
                    <a:gd name="T14" fmla="*/ 2147483647 w 166"/>
                    <a:gd name="T15" fmla="*/ 2147483647 h 63"/>
                    <a:gd name="T16" fmla="*/ 2147483647 w 166"/>
                    <a:gd name="T17" fmla="*/ 2147483647 h 63"/>
                    <a:gd name="T18" fmla="*/ 2147483647 w 166"/>
                    <a:gd name="T19" fmla="*/ 2147483647 h 63"/>
                    <a:gd name="T20" fmla="*/ 2147483647 w 166"/>
                    <a:gd name="T21" fmla="*/ 2147483647 h 63"/>
                    <a:gd name="T22" fmla="*/ 2147483647 w 166"/>
                    <a:gd name="T23" fmla="*/ 2147483647 h 6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66"/>
                    <a:gd name="T37" fmla="*/ 0 h 63"/>
                    <a:gd name="T38" fmla="*/ 166 w 166"/>
                    <a:gd name="T39" fmla="*/ 63 h 6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66" h="63">
                      <a:moveTo>
                        <a:pt x="154" y="59"/>
                      </a:moveTo>
                      <a:lnTo>
                        <a:pt x="162" y="51"/>
                      </a:lnTo>
                      <a:lnTo>
                        <a:pt x="4" y="0"/>
                      </a:lnTo>
                      <a:lnTo>
                        <a:pt x="0" y="12"/>
                      </a:lnTo>
                      <a:lnTo>
                        <a:pt x="158" y="63"/>
                      </a:lnTo>
                      <a:lnTo>
                        <a:pt x="166" y="59"/>
                      </a:lnTo>
                      <a:lnTo>
                        <a:pt x="158" y="63"/>
                      </a:lnTo>
                      <a:lnTo>
                        <a:pt x="162" y="63"/>
                      </a:lnTo>
                      <a:lnTo>
                        <a:pt x="166" y="59"/>
                      </a:lnTo>
                      <a:lnTo>
                        <a:pt x="162" y="55"/>
                      </a:lnTo>
                      <a:lnTo>
                        <a:pt x="162" y="51"/>
                      </a:lnTo>
                      <a:lnTo>
                        <a:pt x="154" y="59"/>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9407" name="Freeform 97"/>
                <p:cNvSpPr>
                  <a:spLocks/>
                </p:cNvSpPr>
                <p:nvPr/>
              </p:nvSpPr>
              <p:spPr bwMode="auto">
                <a:xfrm>
                  <a:off x="1050925" y="2989263"/>
                  <a:ext cx="25400" cy="219075"/>
                </a:xfrm>
                <a:custGeom>
                  <a:avLst/>
                  <a:gdLst>
                    <a:gd name="T0" fmla="*/ 2147483647 w 16"/>
                    <a:gd name="T1" fmla="*/ 2147483647 h 138"/>
                    <a:gd name="T2" fmla="*/ 0 w 16"/>
                    <a:gd name="T3" fmla="*/ 2147483647 h 138"/>
                    <a:gd name="T4" fmla="*/ 2147483647 w 16"/>
                    <a:gd name="T5" fmla="*/ 2147483647 h 138"/>
                    <a:gd name="T6" fmla="*/ 2147483647 w 16"/>
                    <a:gd name="T7" fmla="*/ 2147483647 h 138"/>
                    <a:gd name="T8" fmla="*/ 2147483647 w 16"/>
                    <a:gd name="T9" fmla="*/ 2147483647 h 138"/>
                    <a:gd name="T10" fmla="*/ 2147483647 w 16"/>
                    <a:gd name="T11" fmla="*/ 0 h 138"/>
                    <a:gd name="T12" fmla="*/ 2147483647 w 16"/>
                    <a:gd name="T13" fmla="*/ 2147483647 h 138"/>
                    <a:gd name="T14" fmla="*/ 2147483647 w 16"/>
                    <a:gd name="T15" fmla="*/ 2147483647 h 138"/>
                    <a:gd name="T16" fmla="*/ 2147483647 w 16"/>
                    <a:gd name="T17" fmla="*/ 0 h 138"/>
                    <a:gd name="T18" fmla="*/ 2147483647 w 16"/>
                    <a:gd name="T19" fmla="*/ 2147483647 h 138"/>
                    <a:gd name="T20" fmla="*/ 0 w 16"/>
                    <a:gd name="T21" fmla="*/ 2147483647 h 138"/>
                    <a:gd name="T22" fmla="*/ 2147483647 w 16"/>
                    <a:gd name="T23" fmla="*/ 2147483647 h 13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6"/>
                    <a:gd name="T37" fmla="*/ 0 h 138"/>
                    <a:gd name="T38" fmla="*/ 16 w 16"/>
                    <a:gd name="T39" fmla="*/ 138 h 13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6" h="138">
                      <a:moveTo>
                        <a:pt x="8" y="12"/>
                      </a:moveTo>
                      <a:lnTo>
                        <a:pt x="0" y="4"/>
                      </a:lnTo>
                      <a:lnTo>
                        <a:pt x="4" y="138"/>
                      </a:lnTo>
                      <a:lnTo>
                        <a:pt x="16" y="138"/>
                      </a:lnTo>
                      <a:lnTo>
                        <a:pt x="12" y="4"/>
                      </a:lnTo>
                      <a:lnTo>
                        <a:pt x="4" y="0"/>
                      </a:lnTo>
                      <a:lnTo>
                        <a:pt x="12" y="4"/>
                      </a:lnTo>
                      <a:lnTo>
                        <a:pt x="8" y="4"/>
                      </a:lnTo>
                      <a:lnTo>
                        <a:pt x="8" y="0"/>
                      </a:lnTo>
                      <a:lnTo>
                        <a:pt x="4" y="4"/>
                      </a:lnTo>
                      <a:lnTo>
                        <a:pt x="0" y="4"/>
                      </a:lnTo>
                      <a:lnTo>
                        <a:pt x="8" y="12"/>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9408" name="Freeform 98"/>
                <p:cNvSpPr>
                  <a:spLocks/>
                </p:cNvSpPr>
                <p:nvPr/>
              </p:nvSpPr>
              <p:spPr bwMode="auto">
                <a:xfrm>
                  <a:off x="677863" y="2989263"/>
                  <a:ext cx="385763" cy="87313"/>
                </a:xfrm>
                <a:custGeom>
                  <a:avLst/>
                  <a:gdLst>
                    <a:gd name="T0" fmla="*/ 2147483647 w 243"/>
                    <a:gd name="T1" fmla="*/ 2147483647 h 55"/>
                    <a:gd name="T2" fmla="*/ 2147483647 w 243"/>
                    <a:gd name="T3" fmla="*/ 2147483647 h 55"/>
                    <a:gd name="T4" fmla="*/ 2147483647 w 243"/>
                    <a:gd name="T5" fmla="*/ 2147483647 h 55"/>
                    <a:gd name="T6" fmla="*/ 2147483647 w 243"/>
                    <a:gd name="T7" fmla="*/ 0 h 55"/>
                    <a:gd name="T8" fmla="*/ 2147483647 w 243"/>
                    <a:gd name="T9" fmla="*/ 2147483647 h 55"/>
                    <a:gd name="T10" fmla="*/ 0 w 243"/>
                    <a:gd name="T11" fmla="*/ 2147483647 h 55"/>
                    <a:gd name="T12" fmla="*/ 2147483647 w 243"/>
                    <a:gd name="T13" fmla="*/ 2147483647 h 55"/>
                    <a:gd name="T14" fmla="*/ 0 w 243"/>
                    <a:gd name="T15" fmla="*/ 2147483647 h 55"/>
                    <a:gd name="T16" fmla="*/ 0 w 243"/>
                    <a:gd name="T17" fmla="*/ 2147483647 h 55"/>
                    <a:gd name="T18" fmla="*/ 0 w 243"/>
                    <a:gd name="T19" fmla="*/ 2147483647 h 55"/>
                    <a:gd name="T20" fmla="*/ 2147483647 w 243"/>
                    <a:gd name="T21" fmla="*/ 2147483647 h 55"/>
                    <a:gd name="T22" fmla="*/ 2147483647 w 243"/>
                    <a:gd name="T23" fmla="*/ 2147483647 h 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43"/>
                    <a:gd name="T37" fmla="*/ 0 h 55"/>
                    <a:gd name="T38" fmla="*/ 243 w 243"/>
                    <a:gd name="T39" fmla="*/ 55 h 5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43" h="55">
                      <a:moveTo>
                        <a:pt x="4" y="47"/>
                      </a:moveTo>
                      <a:lnTo>
                        <a:pt x="4" y="55"/>
                      </a:lnTo>
                      <a:lnTo>
                        <a:pt x="243" y="12"/>
                      </a:lnTo>
                      <a:lnTo>
                        <a:pt x="239" y="0"/>
                      </a:lnTo>
                      <a:lnTo>
                        <a:pt x="4" y="47"/>
                      </a:lnTo>
                      <a:lnTo>
                        <a:pt x="0" y="55"/>
                      </a:lnTo>
                      <a:lnTo>
                        <a:pt x="4" y="47"/>
                      </a:lnTo>
                      <a:lnTo>
                        <a:pt x="0" y="47"/>
                      </a:lnTo>
                      <a:lnTo>
                        <a:pt x="0" y="51"/>
                      </a:lnTo>
                      <a:lnTo>
                        <a:pt x="0" y="55"/>
                      </a:lnTo>
                      <a:lnTo>
                        <a:pt x="4" y="55"/>
                      </a:lnTo>
                      <a:lnTo>
                        <a:pt x="4" y="47"/>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9409" name="Freeform 99"/>
                <p:cNvSpPr>
                  <a:spLocks/>
                </p:cNvSpPr>
                <p:nvPr/>
              </p:nvSpPr>
              <p:spPr bwMode="auto">
                <a:xfrm>
                  <a:off x="754063" y="3127375"/>
                  <a:ext cx="258763" cy="174625"/>
                </a:xfrm>
                <a:custGeom>
                  <a:avLst/>
                  <a:gdLst>
                    <a:gd name="T0" fmla="*/ 2147483647 w 163"/>
                    <a:gd name="T1" fmla="*/ 0 h 110"/>
                    <a:gd name="T2" fmla="*/ 2147483647 w 163"/>
                    <a:gd name="T3" fmla="*/ 2147483647 h 110"/>
                    <a:gd name="T4" fmla="*/ 0 w 163"/>
                    <a:gd name="T5" fmla="*/ 2147483647 h 110"/>
                    <a:gd name="T6" fmla="*/ 0 w 163"/>
                    <a:gd name="T7" fmla="*/ 2147483647 h 110"/>
                    <a:gd name="T8" fmla="*/ 2147483647 w 163"/>
                    <a:gd name="T9" fmla="*/ 2147483647 h 110"/>
                    <a:gd name="T10" fmla="*/ 2147483647 w 163"/>
                    <a:gd name="T11" fmla="*/ 0 h 110"/>
                    <a:gd name="T12" fmla="*/ 2147483647 w 163"/>
                    <a:gd name="T13" fmla="*/ 0 h 110"/>
                    <a:gd name="T14" fmla="*/ 0 60000 65536"/>
                    <a:gd name="T15" fmla="*/ 0 60000 65536"/>
                    <a:gd name="T16" fmla="*/ 0 60000 65536"/>
                    <a:gd name="T17" fmla="*/ 0 60000 65536"/>
                    <a:gd name="T18" fmla="*/ 0 60000 65536"/>
                    <a:gd name="T19" fmla="*/ 0 60000 65536"/>
                    <a:gd name="T20" fmla="*/ 0 60000 65536"/>
                    <a:gd name="T21" fmla="*/ 0 w 163"/>
                    <a:gd name="T22" fmla="*/ 0 h 110"/>
                    <a:gd name="T23" fmla="*/ 163 w 163"/>
                    <a:gd name="T24" fmla="*/ 110 h 1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3" h="110">
                      <a:moveTo>
                        <a:pt x="163" y="0"/>
                      </a:moveTo>
                      <a:lnTo>
                        <a:pt x="163" y="43"/>
                      </a:lnTo>
                      <a:lnTo>
                        <a:pt x="0" y="110"/>
                      </a:lnTo>
                      <a:lnTo>
                        <a:pt x="0" y="94"/>
                      </a:lnTo>
                      <a:lnTo>
                        <a:pt x="33" y="43"/>
                      </a:lnTo>
                      <a:lnTo>
                        <a:pt x="163" y="0"/>
                      </a:lnTo>
                      <a:close/>
                    </a:path>
                  </a:pathLst>
                </a:custGeom>
                <a:solidFill>
                  <a:srgbClr val="CCCCCC"/>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9410" name="Freeform 100"/>
                <p:cNvSpPr>
                  <a:spLocks/>
                </p:cNvSpPr>
                <p:nvPr/>
              </p:nvSpPr>
              <p:spPr bwMode="auto">
                <a:xfrm>
                  <a:off x="1000125" y="3127375"/>
                  <a:ext cx="19050" cy="74613"/>
                </a:xfrm>
                <a:custGeom>
                  <a:avLst/>
                  <a:gdLst>
                    <a:gd name="T0" fmla="*/ 2147483647 w 12"/>
                    <a:gd name="T1" fmla="*/ 2147483647 h 47"/>
                    <a:gd name="T2" fmla="*/ 2147483647 w 12"/>
                    <a:gd name="T3" fmla="*/ 2147483647 h 47"/>
                    <a:gd name="T4" fmla="*/ 2147483647 w 12"/>
                    <a:gd name="T5" fmla="*/ 0 h 47"/>
                    <a:gd name="T6" fmla="*/ 0 w 12"/>
                    <a:gd name="T7" fmla="*/ 0 h 47"/>
                    <a:gd name="T8" fmla="*/ 0 w 12"/>
                    <a:gd name="T9" fmla="*/ 2147483647 h 47"/>
                    <a:gd name="T10" fmla="*/ 2147483647 w 12"/>
                    <a:gd name="T11" fmla="*/ 2147483647 h 47"/>
                    <a:gd name="T12" fmla="*/ 0 w 12"/>
                    <a:gd name="T13" fmla="*/ 2147483647 h 47"/>
                    <a:gd name="T14" fmla="*/ 2147483647 w 12"/>
                    <a:gd name="T15" fmla="*/ 2147483647 h 47"/>
                    <a:gd name="T16" fmla="*/ 2147483647 w 12"/>
                    <a:gd name="T17" fmla="*/ 2147483647 h 47"/>
                    <a:gd name="T18" fmla="*/ 2147483647 w 12"/>
                    <a:gd name="T19" fmla="*/ 2147483647 h 47"/>
                    <a:gd name="T20" fmla="*/ 2147483647 w 12"/>
                    <a:gd name="T21" fmla="*/ 2147483647 h 47"/>
                    <a:gd name="T22" fmla="*/ 2147483647 w 12"/>
                    <a:gd name="T23" fmla="*/ 2147483647 h 4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47"/>
                    <a:gd name="T38" fmla="*/ 12 w 12"/>
                    <a:gd name="T39" fmla="*/ 47 h 4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47">
                      <a:moveTo>
                        <a:pt x="8" y="47"/>
                      </a:moveTo>
                      <a:lnTo>
                        <a:pt x="12" y="43"/>
                      </a:lnTo>
                      <a:lnTo>
                        <a:pt x="12" y="0"/>
                      </a:lnTo>
                      <a:lnTo>
                        <a:pt x="0" y="0"/>
                      </a:lnTo>
                      <a:lnTo>
                        <a:pt x="0" y="43"/>
                      </a:lnTo>
                      <a:lnTo>
                        <a:pt x="4" y="39"/>
                      </a:lnTo>
                      <a:lnTo>
                        <a:pt x="0" y="43"/>
                      </a:lnTo>
                      <a:lnTo>
                        <a:pt x="4" y="47"/>
                      </a:lnTo>
                      <a:lnTo>
                        <a:pt x="8" y="47"/>
                      </a:lnTo>
                      <a:lnTo>
                        <a:pt x="12" y="43"/>
                      </a:lnTo>
                      <a:lnTo>
                        <a:pt x="8" y="47"/>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9411" name="Freeform 101"/>
                <p:cNvSpPr>
                  <a:spLocks/>
                </p:cNvSpPr>
                <p:nvPr/>
              </p:nvSpPr>
              <p:spPr bwMode="auto">
                <a:xfrm>
                  <a:off x="747713" y="3189288"/>
                  <a:ext cx="265113" cy="119063"/>
                </a:xfrm>
                <a:custGeom>
                  <a:avLst/>
                  <a:gdLst>
                    <a:gd name="T0" fmla="*/ 0 w 167"/>
                    <a:gd name="T1" fmla="*/ 2147483647 h 75"/>
                    <a:gd name="T2" fmla="*/ 2147483647 w 167"/>
                    <a:gd name="T3" fmla="*/ 2147483647 h 75"/>
                    <a:gd name="T4" fmla="*/ 2147483647 w 167"/>
                    <a:gd name="T5" fmla="*/ 2147483647 h 75"/>
                    <a:gd name="T6" fmla="*/ 2147483647 w 167"/>
                    <a:gd name="T7" fmla="*/ 0 h 75"/>
                    <a:gd name="T8" fmla="*/ 2147483647 w 167"/>
                    <a:gd name="T9" fmla="*/ 2147483647 h 75"/>
                    <a:gd name="T10" fmla="*/ 2147483647 w 167"/>
                    <a:gd name="T11" fmla="*/ 2147483647 h 75"/>
                    <a:gd name="T12" fmla="*/ 2147483647 w 167"/>
                    <a:gd name="T13" fmla="*/ 2147483647 h 75"/>
                    <a:gd name="T14" fmla="*/ 0 w 167"/>
                    <a:gd name="T15" fmla="*/ 2147483647 h 75"/>
                    <a:gd name="T16" fmla="*/ 0 w 167"/>
                    <a:gd name="T17" fmla="*/ 2147483647 h 75"/>
                    <a:gd name="T18" fmla="*/ 2147483647 w 167"/>
                    <a:gd name="T19" fmla="*/ 2147483647 h 75"/>
                    <a:gd name="T20" fmla="*/ 2147483647 w 167"/>
                    <a:gd name="T21" fmla="*/ 2147483647 h 75"/>
                    <a:gd name="T22" fmla="*/ 0 w 167"/>
                    <a:gd name="T23" fmla="*/ 2147483647 h 7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67"/>
                    <a:gd name="T37" fmla="*/ 0 h 75"/>
                    <a:gd name="T38" fmla="*/ 167 w 167"/>
                    <a:gd name="T39" fmla="*/ 75 h 7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67" h="75">
                      <a:moveTo>
                        <a:pt x="0" y="71"/>
                      </a:moveTo>
                      <a:lnTo>
                        <a:pt x="8" y="75"/>
                      </a:lnTo>
                      <a:lnTo>
                        <a:pt x="167" y="8"/>
                      </a:lnTo>
                      <a:lnTo>
                        <a:pt x="163" y="0"/>
                      </a:lnTo>
                      <a:lnTo>
                        <a:pt x="4" y="67"/>
                      </a:lnTo>
                      <a:lnTo>
                        <a:pt x="8" y="71"/>
                      </a:lnTo>
                      <a:lnTo>
                        <a:pt x="4" y="67"/>
                      </a:lnTo>
                      <a:lnTo>
                        <a:pt x="0" y="71"/>
                      </a:lnTo>
                      <a:lnTo>
                        <a:pt x="4" y="75"/>
                      </a:lnTo>
                      <a:lnTo>
                        <a:pt x="8" y="75"/>
                      </a:lnTo>
                      <a:lnTo>
                        <a:pt x="0" y="71"/>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9412" name="Freeform 102"/>
                <p:cNvSpPr>
                  <a:spLocks/>
                </p:cNvSpPr>
                <p:nvPr/>
              </p:nvSpPr>
              <p:spPr bwMode="auto">
                <a:xfrm>
                  <a:off x="747713" y="3270250"/>
                  <a:ext cx="12700" cy="31750"/>
                </a:xfrm>
                <a:custGeom>
                  <a:avLst/>
                  <a:gdLst>
                    <a:gd name="T0" fmla="*/ 0 w 8"/>
                    <a:gd name="T1" fmla="*/ 0 h 20"/>
                    <a:gd name="T2" fmla="*/ 0 w 8"/>
                    <a:gd name="T3" fmla="*/ 2147483647 h 20"/>
                    <a:gd name="T4" fmla="*/ 0 w 8"/>
                    <a:gd name="T5" fmla="*/ 2147483647 h 20"/>
                    <a:gd name="T6" fmla="*/ 2147483647 w 8"/>
                    <a:gd name="T7" fmla="*/ 2147483647 h 20"/>
                    <a:gd name="T8" fmla="*/ 2147483647 w 8"/>
                    <a:gd name="T9" fmla="*/ 2147483647 h 20"/>
                    <a:gd name="T10" fmla="*/ 2147483647 w 8"/>
                    <a:gd name="T11" fmla="*/ 2147483647 h 20"/>
                    <a:gd name="T12" fmla="*/ 2147483647 w 8"/>
                    <a:gd name="T13" fmla="*/ 2147483647 h 20"/>
                    <a:gd name="T14" fmla="*/ 2147483647 w 8"/>
                    <a:gd name="T15" fmla="*/ 0 h 20"/>
                    <a:gd name="T16" fmla="*/ 2147483647 w 8"/>
                    <a:gd name="T17" fmla="*/ 0 h 20"/>
                    <a:gd name="T18" fmla="*/ 0 w 8"/>
                    <a:gd name="T19" fmla="*/ 0 h 20"/>
                    <a:gd name="T20" fmla="*/ 0 w 8"/>
                    <a:gd name="T21" fmla="*/ 2147483647 h 20"/>
                    <a:gd name="T22" fmla="*/ 0 w 8"/>
                    <a:gd name="T23" fmla="*/ 0 h 2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20"/>
                    <a:gd name="T38" fmla="*/ 8 w 8"/>
                    <a:gd name="T39" fmla="*/ 20 h 2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20">
                      <a:moveTo>
                        <a:pt x="0" y="0"/>
                      </a:moveTo>
                      <a:lnTo>
                        <a:pt x="0" y="4"/>
                      </a:lnTo>
                      <a:lnTo>
                        <a:pt x="0" y="20"/>
                      </a:lnTo>
                      <a:lnTo>
                        <a:pt x="8" y="20"/>
                      </a:lnTo>
                      <a:lnTo>
                        <a:pt x="8" y="4"/>
                      </a:lnTo>
                      <a:lnTo>
                        <a:pt x="8" y="0"/>
                      </a:lnTo>
                      <a:lnTo>
                        <a:pt x="4" y="0"/>
                      </a:lnTo>
                      <a:lnTo>
                        <a:pt x="0" y="0"/>
                      </a:lnTo>
                      <a:lnTo>
                        <a:pt x="0" y="4"/>
                      </a:lnTo>
                      <a:lnTo>
                        <a:pt x="0"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9413" name="Freeform 103"/>
                <p:cNvSpPr>
                  <a:spLocks/>
                </p:cNvSpPr>
                <p:nvPr/>
              </p:nvSpPr>
              <p:spPr bwMode="auto">
                <a:xfrm>
                  <a:off x="747713" y="3189288"/>
                  <a:ext cx="65088" cy="87313"/>
                </a:xfrm>
                <a:custGeom>
                  <a:avLst/>
                  <a:gdLst>
                    <a:gd name="T0" fmla="*/ 2147483647 w 41"/>
                    <a:gd name="T1" fmla="*/ 0 h 55"/>
                    <a:gd name="T2" fmla="*/ 2147483647 w 41"/>
                    <a:gd name="T3" fmla="*/ 2147483647 h 55"/>
                    <a:gd name="T4" fmla="*/ 0 w 41"/>
                    <a:gd name="T5" fmla="*/ 2147483647 h 55"/>
                    <a:gd name="T6" fmla="*/ 2147483647 w 41"/>
                    <a:gd name="T7" fmla="*/ 2147483647 h 55"/>
                    <a:gd name="T8" fmla="*/ 2147483647 w 41"/>
                    <a:gd name="T9" fmla="*/ 2147483647 h 55"/>
                    <a:gd name="T10" fmla="*/ 2147483647 w 41"/>
                    <a:gd name="T11" fmla="*/ 2147483647 h 55"/>
                    <a:gd name="T12" fmla="*/ 2147483647 w 41"/>
                    <a:gd name="T13" fmla="*/ 2147483647 h 55"/>
                    <a:gd name="T14" fmla="*/ 2147483647 w 41"/>
                    <a:gd name="T15" fmla="*/ 2147483647 h 55"/>
                    <a:gd name="T16" fmla="*/ 2147483647 w 41"/>
                    <a:gd name="T17" fmla="*/ 0 h 55"/>
                    <a:gd name="T18" fmla="*/ 2147483647 w 41"/>
                    <a:gd name="T19" fmla="*/ 0 h 55"/>
                    <a:gd name="T20" fmla="*/ 2147483647 w 41"/>
                    <a:gd name="T21" fmla="*/ 2147483647 h 55"/>
                    <a:gd name="T22" fmla="*/ 2147483647 w 41"/>
                    <a:gd name="T23" fmla="*/ 0 h 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1"/>
                    <a:gd name="T37" fmla="*/ 0 h 55"/>
                    <a:gd name="T38" fmla="*/ 41 w 41"/>
                    <a:gd name="T39" fmla="*/ 55 h 5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1" h="55">
                      <a:moveTo>
                        <a:pt x="33" y="0"/>
                      </a:moveTo>
                      <a:lnTo>
                        <a:pt x="33" y="4"/>
                      </a:lnTo>
                      <a:lnTo>
                        <a:pt x="0" y="51"/>
                      </a:lnTo>
                      <a:lnTo>
                        <a:pt x="8" y="55"/>
                      </a:lnTo>
                      <a:lnTo>
                        <a:pt x="41" y="8"/>
                      </a:lnTo>
                      <a:lnTo>
                        <a:pt x="37" y="8"/>
                      </a:lnTo>
                      <a:lnTo>
                        <a:pt x="41" y="8"/>
                      </a:lnTo>
                      <a:lnTo>
                        <a:pt x="41" y="4"/>
                      </a:lnTo>
                      <a:lnTo>
                        <a:pt x="37" y="0"/>
                      </a:lnTo>
                      <a:lnTo>
                        <a:pt x="33" y="0"/>
                      </a:lnTo>
                      <a:lnTo>
                        <a:pt x="33" y="4"/>
                      </a:lnTo>
                      <a:lnTo>
                        <a:pt x="33"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9414" name="Freeform 104"/>
                <p:cNvSpPr>
                  <a:spLocks/>
                </p:cNvSpPr>
                <p:nvPr/>
              </p:nvSpPr>
              <p:spPr bwMode="auto">
                <a:xfrm>
                  <a:off x="800100" y="3121025"/>
                  <a:ext cx="219075" cy="80963"/>
                </a:xfrm>
                <a:custGeom>
                  <a:avLst/>
                  <a:gdLst>
                    <a:gd name="T0" fmla="*/ 2147483647 w 138"/>
                    <a:gd name="T1" fmla="*/ 2147483647 h 51"/>
                    <a:gd name="T2" fmla="*/ 2147483647 w 138"/>
                    <a:gd name="T3" fmla="*/ 0 h 51"/>
                    <a:gd name="T4" fmla="*/ 0 w 138"/>
                    <a:gd name="T5" fmla="*/ 2147483647 h 51"/>
                    <a:gd name="T6" fmla="*/ 2147483647 w 138"/>
                    <a:gd name="T7" fmla="*/ 2147483647 h 51"/>
                    <a:gd name="T8" fmla="*/ 2147483647 w 138"/>
                    <a:gd name="T9" fmla="*/ 2147483647 h 51"/>
                    <a:gd name="T10" fmla="*/ 2147483647 w 138"/>
                    <a:gd name="T11" fmla="*/ 2147483647 h 51"/>
                    <a:gd name="T12" fmla="*/ 2147483647 w 138"/>
                    <a:gd name="T13" fmla="*/ 2147483647 h 51"/>
                    <a:gd name="T14" fmla="*/ 2147483647 w 138"/>
                    <a:gd name="T15" fmla="*/ 2147483647 h 51"/>
                    <a:gd name="T16" fmla="*/ 2147483647 w 138"/>
                    <a:gd name="T17" fmla="*/ 2147483647 h 51"/>
                    <a:gd name="T18" fmla="*/ 2147483647 w 138"/>
                    <a:gd name="T19" fmla="*/ 0 h 51"/>
                    <a:gd name="T20" fmla="*/ 2147483647 w 138"/>
                    <a:gd name="T21" fmla="*/ 0 h 51"/>
                    <a:gd name="T22" fmla="*/ 2147483647 w 138"/>
                    <a:gd name="T23" fmla="*/ 2147483647 h 5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38"/>
                    <a:gd name="T37" fmla="*/ 0 h 51"/>
                    <a:gd name="T38" fmla="*/ 138 w 138"/>
                    <a:gd name="T39" fmla="*/ 51 h 5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38" h="51">
                      <a:moveTo>
                        <a:pt x="138" y="4"/>
                      </a:moveTo>
                      <a:lnTo>
                        <a:pt x="130" y="0"/>
                      </a:lnTo>
                      <a:lnTo>
                        <a:pt x="0" y="43"/>
                      </a:lnTo>
                      <a:lnTo>
                        <a:pt x="4" y="51"/>
                      </a:lnTo>
                      <a:lnTo>
                        <a:pt x="134" y="8"/>
                      </a:lnTo>
                      <a:lnTo>
                        <a:pt x="126" y="4"/>
                      </a:lnTo>
                      <a:lnTo>
                        <a:pt x="134" y="8"/>
                      </a:lnTo>
                      <a:lnTo>
                        <a:pt x="138" y="8"/>
                      </a:lnTo>
                      <a:lnTo>
                        <a:pt x="138" y="4"/>
                      </a:lnTo>
                      <a:lnTo>
                        <a:pt x="134" y="0"/>
                      </a:lnTo>
                      <a:lnTo>
                        <a:pt x="130" y="0"/>
                      </a:lnTo>
                      <a:lnTo>
                        <a:pt x="138" y="4"/>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9415" name="Freeform 105"/>
                <p:cNvSpPr>
                  <a:spLocks/>
                </p:cNvSpPr>
                <p:nvPr/>
              </p:nvSpPr>
              <p:spPr bwMode="auto">
                <a:xfrm>
                  <a:off x="593725" y="3033713"/>
                  <a:ext cx="385763" cy="49213"/>
                </a:xfrm>
                <a:custGeom>
                  <a:avLst/>
                  <a:gdLst>
                    <a:gd name="T0" fmla="*/ 0 w 243"/>
                    <a:gd name="T1" fmla="*/ 0 h 31"/>
                    <a:gd name="T2" fmla="*/ 0 w 243"/>
                    <a:gd name="T3" fmla="*/ 2147483647 h 31"/>
                    <a:gd name="T4" fmla="*/ 2147483647 w 243"/>
                    <a:gd name="T5" fmla="*/ 2147483647 h 31"/>
                    <a:gd name="T6" fmla="*/ 2147483647 w 243"/>
                    <a:gd name="T7" fmla="*/ 0 h 31"/>
                    <a:gd name="T8" fmla="*/ 0 w 243"/>
                    <a:gd name="T9" fmla="*/ 0 h 31"/>
                    <a:gd name="T10" fmla="*/ 0 w 243"/>
                    <a:gd name="T11" fmla="*/ 0 h 31"/>
                    <a:gd name="T12" fmla="*/ 0 60000 65536"/>
                    <a:gd name="T13" fmla="*/ 0 60000 65536"/>
                    <a:gd name="T14" fmla="*/ 0 60000 65536"/>
                    <a:gd name="T15" fmla="*/ 0 60000 65536"/>
                    <a:gd name="T16" fmla="*/ 0 60000 65536"/>
                    <a:gd name="T17" fmla="*/ 0 60000 65536"/>
                    <a:gd name="T18" fmla="*/ 0 w 243"/>
                    <a:gd name="T19" fmla="*/ 0 h 31"/>
                    <a:gd name="T20" fmla="*/ 243 w 243"/>
                    <a:gd name="T21" fmla="*/ 31 h 31"/>
                  </a:gdLst>
                  <a:ahLst/>
                  <a:cxnLst>
                    <a:cxn ang="T12">
                      <a:pos x="T0" y="T1"/>
                    </a:cxn>
                    <a:cxn ang="T13">
                      <a:pos x="T2" y="T3"/>
                    </a:cxn>
                    <a:cxn ang="T14">
                      <a:pos x="T4" y="T5"/>
                    </a:cxn>
                    <a:cxn ang="T15">
                      <a:pos x="T6" y="T7"/>
                    </a:cxn>
                    <a:cxn ang="T16">
                      <a:pos x="T8" y="T9"/>
                    </a:cxn>
                    <a:cxn ang="T17">
                      <a:pos x="T10" y="T11"/>
                    </a:cxn>
                  </a:cxnLst>
                  <a:rect l="T18" t="T19" r="T20" b="T21"/>
                  <a:pathLst>
                    <a:path w="243" h="31">
                      <a:moveTo>
                        <a:pt x="0" y="0"/>
                      </a:moveTo>
                      <a:lnTo>
                        <a:pt x="0" y="19"/>
                      </a:lnTo>
                      <a:lnTo>
                        <a:pt x="243" y="31"/>
                      </a:lnTo>
                      <a:lnTo>
                        <a:pt x="243" y="0"/>
                      </a:lnTo>
                      <a:lnTo>
                        <a:pt x="0" y="0"/>
                      </a:lnTo>
                      <a:close/>
                    </a:path>
                  </a:pathLst>
                </a:custGeom>
                <a:solidFill>
                  <a:srgbClr val="999999"/>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9416" name="Freeform 106"/>
                <p:cNvSpPr>
                  <a:spLocks/>
                </p:cNvSpPr>
                <p:nvPr/>
              </p:nvSpPr>
              <p:spPr bwMode="auto">
                <a:xfrm>
                  <a:off x="581025" y="3033713"/>
                  <a:ext cx="19050" cy="36513"/>
                </a:xfrm>
                <a:custGeom>
                  <a:avLst/>
                  <a:gdLst>
                    <a:gd name="T0" fmla="*/ 2147483647 w 12"/>
                    <a:gd name="T1" fmla="*/ 2147483647 h 23"/>
                    <a:gd name="T2" fmla="*/ 2147483647 w 12"/>
                    <a:gd name="T3" fmla="*/ 2147483647 h 23"/>
                    <a:gd name="T4" fmla="*/ 2147483647 w 12"/>
                    <a:gd name="T5" fmla="*/ 0 h 23"/>
                    <a:gd name="T6" fmla="*/ 0 w 12"/>
                    <a:gd name="T7" fmla="*/ 0 h 23"/>
                    <a:gd name="T8" fmla="*/ 0 w 12"/>
                    <a:gd name="T9" fmla="*/ 2147483647 h 23"/>
                    <a:gd name="T10" fmla="*/ 2147483647 w 12"/>
                    <a:gd name="T11" fmla="*/ 2147483647 h 23"/>
                    <a:gd name="T12" fmla="*/ 0 w 12"/>
                    <a:gd name="T13" fmla="*/ 2147483647 h 23"/>
                    <a:gd name="T14" fmla="*/ 2147483647 w 12"/>
                    <a:gd name="T15" fmla="*/ 2147483647 h 23"/>
                    <a:gd name="T16" fmla="*/ 2147483647 w 12"/>
                    <a:gd name="T17" fmla="*/ 2147483647 h 23"/>
                    <a:gd name="T18" fmla="*/ 2147483647 w 12"/>
                    <a:gd name="T19" fmla="*/ 2147483647 h 23"/>
                    <a:gd name="T20" fmla="*/ 2147483647 w 12"/>
                    <a:gd name="T21" fmla="*/ 2147483647 h 23"/>
                    <a:gd name="T22" fmla="*/ 2147483647 w 12"/>
                    <a:gd name="T23" fmla="*/ 2147483647 h 2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23"/>
                    <a:gd name="T38" fmla="*/ 12 w 12"/>
                    <a:gd name="T39" fmla="*/ 23 h 2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23">
                      <a:moveTo>
                        <a:pt x="8" y="15"/>
                      </a:moveTo>
                      <a:lnTo>
                        <a:pt x="12" y="19"/>
                      </a:lnTo>
                      <a:lnTo>
                        <a:pt x="12" y="0"/>
                      </a:lnTo>
                      <a:lnTo>
                        <a:pt x="0" y="0"/>
                      </a:lnTo>
                      <a:lnTo>
                        <a:pt x="0" y="19"/>
                      </a:lnTo>
                      <a:lnTo>
                        <a:pt x="8" y="23"/>
                      </a:lnTo>
                      <a:lnTo>
                        <a:pt x="0" y="19"/>
                      </a:lnTo>
                      <a:lnTo>
                        <a:pt x="4" y="23"/>
                      </a:lnTo>
                      <a:lnTo>
                        <a:pt x="8" y="23"/>
                      </a:lnTo>
                      <a:lnTo>
                        <a:pt x="12" y="19"/>
                      </a:lnTo>
                      <a:lnTo>
                        <a:pt x="8" y="15"/>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9417" name="Freeform 107"/>
                <p:cNvSpPr>
                  <a:spLocks/>
                </p:cNvSpPr>
                <p:nvPr/>
              </p:nvSpPr>
              <p:spPr bwMode="auto">
                <a:xfrm>
                  <a:off x="593725" y="3057525"/>
                  <a:ext cx="392113" cy="31750"/>
                </a:xfrm>
                <a:custGeom>
                  <a:avLst/>
                  <a:gdLst>
                    <a:gd name="T0" fmla="*/ 2147483647 w 247"/>
                    <a:gd name="T1" fmla="*/ 2147483647 h 20"/>
                    <a:gd name="T2" fmla="*/ 2147483647 w 247"/>
                    <a:gd name="T3" fmla="*/ 2147483647 h 20"/>
                    <a:gd name="T4" fmla="*/ 0 w 247"/>
                    <a:gd name="T5" fmla="*/ 0 h 20"/>
                    <a:gd name="T6" fmla="*/ 0 w 247"/>
                    <a:gd name="T7" fmla="*/ 2147483647 h 20"/>
                    <a:gd name="T8" fmla="*/ 2147483647 w 247"/>
                    <a:gd name="T9" fmla="*/ 2147483647 h 20"/>
                    <a:gd name="T10" fmla="*/ 2147483647 w 247"/>
                    <a:gd name="T11" fmla="*/ 2147483647 h 20"/>
                    <a:gd name="T12" fmla="*/ 2147483647 w 247"/>
                    <a:gd name="T13" fmla="*/ 2147483647 h 20"/>
                    <a:gd name="T14" fmla="*/ 2147483647 w 247"/>
                    <a:gd name="T15" fmla="*/ 2147483647 h 20"/>
                    <a:gd name="T16" fmla="*/ 2147483647 w 247"/>
                    <a:gd name="T17" fmla="*/ 2147483647 h 20"/>
                    <a:gd name="T18" fmla="*/ 2147483647 w 247"/>
                    <a:gd name="T19" fmla="*/ 2147483647 h 20"/>
                    <a:gd name="T20" fmla="*/ 2147483647 w 247"/>
                    <a:gd name="T21" fmla="*/ 2147483647 h 20"/>
                    <a:gd name="T22" fmla="*/ 2147483647 w 247"/>
                    <a:gd name="T23" fmla="*/ 2147483647 h 2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47"/>
                    <a:gd name="T37" fmla="*/ 0 h 20"/>
                    <a:gd name="T38" fmla="*/ 247 w 247"/>
                    <a:gd name="T39" fmla="*/ 20 h 2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47" h="20">
                      <a:moveTo>
                        <a:pt x="235" y="16"/>
                      </a:moveTo>
                      <a:lnTo>
                        <a:pt x="243" y="12"/>
                      </a:lnTo>
                      <a:lnTo>
                        <a:pt x="0" y="0"/>
                      </a:lnTo>
                      <a:lnTo>
                        <a:pt x="0" y="8"/>
                      </a:lnTo>
                      <a:lnTo>
                        <a:pt x="243" y="20"/>
                      </a:lnTo>
                      <a:lnTo>
                        <a:pt x="247" y="16"/>
                      </a:lnTo>
                      <a:lnTo>
                        <a:pt x="243" y="20"/>
                      </a:lnTo>
                      <a:lnTo>
                        <a:pt x="247" y="16"/>
                      </a:lnTo>
                      <a:lnTo>
                        <a:pt x="243" y="12"/>
                      </a:lnTo>
                      <a:lnTo>
                        <a:pt x="235" y="16"/>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9418" name="Freeform 108"/>
                <p:cNvSpPr>
                  <a:spLocks/>
                </p:cNvSpPr>
                <p:nvPr/>
              </p:nvSpPr>
              <p:spPr bwMode="auto">
                <a:xfrm>
                  <a:off x="966788" y="3027363"/>
                  <a:ext cx="19050" cy="55563"/>
                </a:xfrm>
                <a:custGeom>
                  <a:avLst/>
                  <a:gdLst>
                    <a:gd name="T0" fmla="*/ 2147483647 w 12"/>
                    <a:gd name="T1" fmla="*/ 2147483647 h 35"/>
                    <a:gd name="T2" fmla="*/ 0 w 12"/>
                    <a:gd name="T3" fmla="*/ 2147483647 h 35"/>
                    <a:gd name="T4" fmla="*/ 0 w 12"/>
                    <a:gd name="T5" fmla="*/ 2147483647 h 35"/>
                    <a:gd name="T6" fmla="*/ 2147483647 w 12"/>
                    <a:gd name="T7" fmla="*/ 2147483647 h 35"/>
                    <a:gd name="T8" fmla="*/ 2147483647 w 12"/>
                    <a:gd name="T9" fmla="*/ 2147483647 h 35"/>
                    <a:gd name="T10" fmla="*/ 2147483647 w 12"/>
                    <a:gd name="T11" fmla="*/ 0 h 35"/>
                    <a:gd name="T12" fmla="*/ 2147483647 w 12"/>
                    <a:gd name="T13" fmla="*/ 2147483647 h 35"/>
                    <a:gd name="T14" fmla="*/ 2147483647 w 12"/>
                    <a:gd name="T15" fmla="*/ 2147483647 h 35"/>
                    <a:gd name="T16" fmla="*/ 2147483647 w 12"/>
                    <a:gd name="T17" fmla="*/ 0 h 35"/>
                    <a:gd name="T18" fmla="*/ 2147483647 w 12"/>
                    <a:gd name="T19" fmla="*/ 2147483647 h 35"/>
                    <a:gd name="T20" fmla="*/ 0 w 12"/>
                    <a:gd name="T21" fmla="*/ 2147483647 h 35"/>
                    <a:gd name="T22" fmla="*/ 2147483647 w 12"/>
                    <a:gd name="T23" fmla="*/ 2147483647 h 3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35"/>
                    <a:gd name="T38" fmla="*/ 12 w 12"/>
                    <a:gd name="T39" fmla="*/ 35 h 3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35">
                      <a:moveTo>
                        <a:pt x="8" y="11"/>
                      </a:moveTo>
                      <a:lnTo>
                        <a:pt x="0" y="4"/>
                      </a:lnTo>
                      <a:lnTo>
                        <a:pt x="0" y="35"/>
                      </a:lnTo>
                      <a:lnTo>
                        <a:pt x="12" y="35"/>
                      </a:lnTo>
                      <a:lnTo>
                        <a:pt x="12" y="4"/>
                      </a:lnTo>
                      <a:lnTo>
                        <a:pt x="8" y="0"/>
                      </a:lnTo>
                      <a:lnTo>
                        <a:pt x="12" y="4"/>
                      </a:lnTo>
                      <a:lnTo>
                        <a:pt x="8" y="4"/>
                      </a:lnTo>
                      <a:lnTo>
                        <a:pt x="8" y="0"/>
                      </a:lnTo>
                      <a:lnTo>
                        <a:pt x="4" y="4"/>
                      </a:lnTo>
                      <a:lnTo>
                        <a:pt x="0" y="4"/>
                      </a:lnTo>
                      <a:lnTo>
                        <a:pt x="8" y="11"/>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9419" name="Freeform 109"/>
                <p:cNvSpPr>
                  <a:spLocks/>
                </p:cNvSpPr>
                <p:nvPr/>
              </p:nvSpPr>
              <p:spPr bwMode="auto">
                <a:xfrm>
                  <a:off x="581025" y="3027363"/>
                  <a:ext cx="398463" cy="17463"/>
                </a:xfrm>
                <a:custGeom>
                  <a:avLst/>
                  <a:gdLst>
                    <a:gd name="T0" fmla="*/ 2147483647 w 251"/>
                    <a:gd name="T1" fmla="*/ 2147483647 h 11"/>
                    <a:gd name="T2" fmla="*/ 2147483647 w 251"/>
                    <a:gd name="T3" fmla="*/ 2147483647 h 11"/>
                    <a:gd name="T4" fmla="*/ 2147483647 w 251"/>
                    <a:gd name="T5" fmla="*/ 2147483647 h 11"/>
                    <a:gd name="T6" fmla="*/ 2147483647 w 251"/>
                    <a:gd name="T7" fmla="*/ 0 h 11"/>
                    <a:gd name="T8" fmla="*/ 2147483647 w 251"/>
                    <a:gd name="T9" fmla="*/ 0 h 11"/>
                    <a:gd name="T10" fmla="*/ 0 w 251"/>
                    <a:gd name="T11" fmla="*/ 2147483647 h 11"/>
                    <a:gd name="T12" fmla="*/ 2147483647 w 251"/>
                    <a:gd name="T13" fmla="*/ 0 h 11"/>
                    <a:gd name="T14" fmla="*/ 2147483647 w 251"/>
                    <a:gd name="T15" fmla="*/ 2147483647 h 11"/>
                    <a:gd name="T16" fmla="*/ 0 w 251"/>
                    <a:gd name="T17" fmla="*/ 2147483647 h 11"/>
                    <a:gd name="T18" fmla="*/ 2147483647 w 251"/>
                    <a:gd name="T19" fmla="*/ 2147483647 h 11"/>
                    <a:gd name="T20" fmla="*/ 2147483647 w 251"/>
                    <a:gd name="T21" fmla="*/ 2147483647 h 11"/>
                    <a:gd name="T22" fmla="*/ 2147483647 w 251"/>
                    <a:gd name="T23" fmla="*/ 2147483647 h 1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51"/>
                    <a:gd name="T37" fmla="*/ 0 h 11"/>
                    <a:gd name="T38" fmla="*/ 251 w 251"/>
                    <a:gd name="T39" fmla="*/ 11 h 1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51" h="11">
                      <a:moveTo>
                        <a:pt x="12" y="4"/>
                      </a:moveTo>
                      <a:lnTo>
                        <a:pt x="8" y="11"/>
                      </a:lnTo>
                      <a:lnTo>
                        <a:pt x="251" y="11"/>
                      </a:lnTo>
                      <a:lnTo>
                        <a:pt x="251" y="0"/>
                      </a:lnTo>
                      <a:lnTo>
                        <a:pt x="8" y="0"/>
                      </a:lnTo>
                      <a:lnTo>
                        <a:pt x="0" y="4"/>
                      </a:lnTo>
                      <a:lnTo>
                        <a:pt x="8" y="0"/>
                      </a:lnTo>
                      <a:lnTo>
                        <a:pt x="4" y="4"/>
                      </a:lnTo>
                      <a:lnTo>
                        <a:pt x="0" y="4"/>
                      </a:lnTo>
                      <a:lnTo>
                        <a:pt x="4" y="7"/>
                      </a:lnTo>
                      <a:lnTo>
                        <a:pt x="8" y="11"/>
                      </a:lnTo>
                      <a:lnTo>
                        <a:pt x="12" y="4"/>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9420" name="Freeform 110"/>
                <p:cNvSpPr>
                  <a:spLocks/>
                </p:cNvSpPr>
                <p:nvPr/>
              </p:nvSpPr>
              <p:spPr bwMode="auto">
                <a:xfrm>
                  <a:off x="200025" y="3063875"/>
                  <a:ext cx="812800" cy="212725"/>
                </a:xfrm>
                <a:custGeom>
                  <a:avLst/>
                  <a:gdLst>
                    <a:gd name="T0" fmla="*/ 2147483647 w 512"/>
                    <a:gd name="T1" fmla="*/ 2147483647 h 134"/>
                    <a:gd name="T2" fmla="*/ 2147483647 w 512"/>
                    <a:gd name="T3" fmla="*/ 0 h 134"/>
                    <a:gd name="T4" fmla="*/ 2147483647 w 512"/>
                    <a:gd name="T5" fmla="*/ 0 h 134"/>
                    <a:gd name="T6" fmla="*/ 2147483647 w 512"/>
                    <a:gd name="T7" fmla="*/ 2147483647 h 134"/>
                    <a:gd name="T8" fmla="*/ 2147483647 w 512"/>
                    <a:gd name="T9" fmla="*/ 2147483647 h 134"/>
                    <a:gd name="T10" fmla="*/ 2147483647 w 512"/>
                    <a:gd name="T11" fmla="*/ 2147483647 h 134"/>
                    <a:gd name="T12" fmla="*/ 2147483647 w 512"/>
                    <a:gd name="T13" fmla="*/ 2147483647 h 134"/>
                    <a:gd name="T14" fmla="*/ 2147483647 w 512"/>
                    <a:gd name="T15" fmla="*/ 2147483647 h 134"/>
                    <a:gd name="T16" fmla="*/ 2147483647 w 512"/>
                    <a:gd name="T17" fmla="*/ 2147483647 h 134"/>
                    <a:gd name="T18" fmla="*/ 2147483647 w 512"/>
                    <a:gd name="T19" fmla="*/ 2147483647 h 134"/>
                    <a:gd name="T20" fmla="*/ 2147483647 w 512"/>
                    <a:gd name="T21" fmla="*/ 2147483647 h 134"/>
                    <a:gd name="T22" fmla="*/ 2147483647 w 512"/>
                    <a:gd name="T23" fmla="*/ 2147483647 h 134"/>
                    <a:gd name="T24" fmla="*/ 2147483647 w 512"/>
                    <a:gd name="T25" fmla="*/ 2147483647 h 134"/>
                    <a:gd name="T26" fmla="*/ 2147483647 w 512"/>
                    <a:gd name="T27" fmla="*/ 2147483647 h 134"/>
                    <a:gd name="T28" fmla="*/ 2147483647 w 512"/>
                    <a:gd name="T29" fmla="*/ 2147483647 h 134"/>
                    <a:gd name="T30" fmla="*/ 2147483647 w 512"/>
                    <a:gd name="T31" fmla="*/ 2147483647 h 134"/>
                    <a:gd name="T32" fmla="*/ 2147483647 w 512"/>
                    <a:gd name="T33" fmla="*/ 2147483647 h 134"/>
                    <a:gd name="T34" fmla="*/ 2147483647 w 512"/>
                    <a:gd name="T35" fmla="*/ 2147483647 h 134"/>
                    <a:gd name="T36" fmla="*/ 2147483647 w 512"/>
                    <a:gd name="T37" fmla="*/ 2147483647 h 134"/>
                    <a:gd name="T38" fmla="*/ 2147483647 w 512"/>
                    <a:gd name="T39" fmla="*/ 2147483647 h 134"/>
                    <a:gd name="T40" fmla="*/ 2147483647 w 512"/>
                    <a:gd name="T41" fmla="*/ 2147483647 h 134"/>
                    <a:gd name="T42" fmla="*/ 2147483647 w 512"/>
                    <a:gd name="T43" fmla="*/ 2147483647 h 134"/>
                    <a:gd name="T44" fmla="*/ 2147483647 w 512"/>
                    <a:gd name="T45" fmla="*/ 2147483647 h 134"/>
                    <a:gd name="T46" fmla="*/ 2147483647 w 512"/>
                    <a:gd name="T47" fmla="*/ 2147483647 h 134"/>
                    <a:gd name="T48" fmla="*/ 2147483647 w 512"/>
                    <a:gd name="T49" fmla="*/ 2147483647 h 134"/>
                    <a:gd name="T50" fmla="*/ 0 w 512"/>
                    <a:gd name="T51" fmla="*/ 2147483647 h 134"/>
                    <a:gd name="T52" fmla="*/ 2147483647 w 512"/>
                    <a:gd name="T53" fmla="*/ 2147483647 h 134"/>
                    <a:gd name="T54" fmla="*/ 2147483647 w 512"/>
                    <a:gd name="T55" fmla="*/ 2147483647 h 134"/>
                    <a:gd name="T56" fmla="*/ 2147483647 w 512"/>
                    <a:gd name="T57" fmla="*/ 2147483647 h 134"/>
                    <a:gd name="T58" fmla="*/ 2147483647 w 512"/>
                    <a:gd name="T59" fmla="*/ 2147483647 h 134"/>
                    <a:gd name="T60" fmla="*/ 2147483647 w 512"/>
                    <a:gd name="T61" fmla="*/ 2147483647 h 134"/>
                    <a:gd name="T62" fmla="*/ 2147483647 w 512"/>
                    <a:gd name="T63" fmla="*/ 2147483647 h 134"/>
                    <a:gd name="T64" fmla="*/ 2147483647 w 512"/>
                    <a:gd name="T65" fmla="*/ 2147483647 h 134"/>
                    <a:gd name="T66" fmla="*/ 2147483647 w 512"/>
                    <a:gd name="T67" fmla="*/ 2147483647 h 134"/>
                    <a:gd name="T68" fmla="*/ 2147483647 w 512"/>
                    <a:gd name="T69" fmla="*/ 2147483647 h 134"/>
                    <a:gd name="T70" fmla="*/ 2147483647 w 512"/>
                    <a:gd name="T71" fmla="*/ 2147483647 h 134"/>
                    <a:gd name="T72" fmla="*/ 2147483647 w 512"/>
                    <a:gd name="T73" fmla="*/ 2147483647 h 134"/>
                    <a:gd name="T74" fmla="*/ 2147483647 w 512"/>
                    <a:gd name="T75" fmla="*/ 2147483647 h 134"/>
                    <a:gd name="T76" fmla="*/ 2147483647 w 512"/>
                    <a:gd name="T77" fmla="*/ 2147483647 h 134"/>
                    <a:gd name="T78" fmla="*/ 2147483647 w 512"/>
                    <a:gd name="T79" fmla="*/ 2147483647 h 134"/>
                    <a:gd name="T80" fmla="*/ 2147483647 w 512"/>
                    <a:gd name="T81" fmla="*/ 2147483647 h 134"/>
                    <a:gd name="T82" fmla="*/ 2147483647 w 512"/>
                    <a:gd name="T83" fmla="*/ 2147483647 h 134"/>
                    <a:gd name="T84" fmla="*/ 2147483647 w 512"/>
                    <a:gd name="T85" fmla="*/ 2147483647 h 134"/>
                    <a:gd name="T86" fmla="*/ 2147483647 w 512"/>
                    <a:gd name="T87" fmla="*/ 2147483647 h 134"/>
                    <a:gd name="T88" fmla="*/ 2147483647 w 512"/>
                    <a:gd name="T89" fmla="*/ 2147483647 h 134"/>
                    <a:gd name="T90" fmla="*/ 2147483647 w 512"/>
                    <a:gd name="T91" fmla="*/ 2147483647 h 134"/>
                    <a:gd name="T92" fmla="*/ 2147483647 w 512"/>
                    <a:gd name="T93" fmla="*/ 2147483647 h 134"/>
                    <a:gd name="T94" fmla="*/ 2147483647 w 512"/>
                    <a:gd name="T95" fmla="*/ 2147483647 h 134"/>
                    <a:gd name="T96" fmla="*/ 2147483647 w 512"/>
                    <a:gd name="T97" fmla="*/ 2147483647 h 134"/>
                    <a:gd name="T98" fmla="*/ 2147483647 w 512"/>
                    <a:gd name="T99" fmla="*/ 2147483647 h 134"/>
                    <a:gd name="T100" fmla="*/ 2147483647 w 512"/>
                    <a:gd name="T101" fmla="*/ 2147483647 h 134"/>
                    <a:gd name="T102" fmla="*/ 2147483647 w 512"/>
                    <a:gd name="T103" fmla="*/ 2147483647 h 134"/>
                    <a:gd name="T104" fmla="*/ 2147483647 w 512"/>
                    <a:gd name="T105" fmla="*/ 2147483647 h 134"/>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512"/>
                    <a:gd name="T160" fmla="*/ 0 h 134"/>
                    <a:gd name="T161" fmla="*/ 512 w 512"/>
                    <a:gd name="T162" fmla="*/ 134 h 134"/>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512" h="134">
                      <a:moveTo>
                        <a:pt x="512" y="40"/>
                      </a:moveTo>
                      <a:lnTo>
                        <a:pt x="151" y="0"/>
                      </a:lnTo>
                      <a:lnTo>
                        <a:pt x="146" y="4"/>
                      </a:lnTo>
                      <a:lnTo>
                        <a:pt x="142" y="4"/>
                      </a:lnTo>
                      <a:lnTo>
                        <a:pt x="134" y="8"/>
                      </a:lnTo>
                      <a:lnTo>
                        <a:pt x="122" y="16"/>
                      </a:lnTo>
                      <a:lnTo>
                        <a:pt x="110" y="20"/>
                      </a:lnTo>
                      <a:lnTo>
                        <a:pt x="98" y="24"/>
                      </a:lnTo>
                      <a:lnTo>
                        <a:pt x="82" y="28"/>
                      </a:lnTo>
                      <a:lnTo>
                        <a:pt x="69" y="36"/>
                      </a:lnTo>
                      <a:lnTo>
                        <a:pt x="61" y="40"/>
                      </a:lnTo>
                      <a:lnTo>
                        <a:pt x="53" y="40"/>
                      </a:lnTo>
                      <a:lnTo>
                        <a:pt x="49" y="44"/>
                      </a:lnTo>
                      <a:lnTo>
                        <a:pt x="45" y="44"/>
                      </a:lnTo>
                      <a:lnTo>
                        <a:pt x="41" y="44"/>
                      </a:lnTo>
                      <a:lnTo>
                        <a:pt x="37" y="47"/>
                      </a:lnTo>
                      <a:lnTo>
                        <a:pt x="29" y="47"/>
                      </a:lnTo>
                      <a:lnTo>
                        <a:pt x="25" y="51"/>
                      </a:lnTo>
                      <a:lnTo>
                        <a:pt x="17" y="51"/>
                      </a:lnTo>
                      <a:lnTo>
                        <a:pt x="13" y="55"/>
                      </a:lnTo>
                      <a:lnTo>
                        <a:pt x="8" y="55"/>
                      </a:lnTo>
                      <a:lnTo>
                        <a:pt x="4" y="59"/>
                      </a:lnTo>
                      <a:lnTo>
                        <a:pt x="0" y="59"/>
                      </a:lnTo>
                      <a:lnTo>
                        <a:pt x="349" y="134"/>
                      </a:lnTo>
                      <a:lnTo>
                        <a:pt x="353" y="134"/>
                      </a:lnTo>
                      <a:lnTo>
                        <a:pt x="353" y="130"/>
                      </a:lnTo>
                      <a:lnTo>
                        <a:pt x="357" y="130"/>
                      </a:lnTo>
                      <a:lnTo>
                        <a:pt x="366" y="126"/>
                      </a:lnTo>
                      <a:lnTo>
                        <a:pt x="374" y="122"/>
                      </a:lnTo>
                      <a:lnTo>
                        <a:pt x="378" y="118"/>
                      </a:lnTo>
                      <a:lnTo>
                        <a:pt x="386" y="114"/>
                      </a:lnTo>
                      <a:lnTo>
                        <a:pt x="394" y="114"/>
                      </a:lnTo>
                      <a:lnTo>
                        <a:pt x="402" y="110"/>
                      </a:lnTo>
                      <a:lnTo>
                        <a:pt x="406" y="106"/>
                      </a:lnTo>
                      <a:lnTo>
                        <a:pt x="414" y="106"/>
                      </a:lnTo>
                      <a:lnTo>
                        <a:pt x="418" y="103"/>
                      </a:lnTo>
                      <a:lnTo>
                        <a:pt x="426" y="99"/>
                      </a:lnTo>
                      <a:lnTo>
                        <a:pt x="430" y="95"/>
                      </a:lnTo>
                      <a:lnTo>
                        <a:pt x="439" y="91"/>
                      </a:lnTo>
                      <a:lnTo>
                        <a:pt x="447" y="87"/>
                      </a:lnTo>
                      <a:lnTo>
                        <a:pt x="455" y="83"/>
                      </a:lnTo>
                      <a:lnTo>
                        <a:pt x="463" y="75"/>
                      </a:lnTo>
                      <a:lnTo>
                        <a:pt x="471" y="67"/>
                      </a:lnTo>
                      <a:lnTo>
                        <a:pt x="483" y="63"/>
                      </a:lnTo>
                      <a:lnTo>
                        <a:pt x="487" y="59"/>
                      </a:lnTo>
                      <a:lnTo>
                        <a:pt x="495" y="51"/>
                      </a:lnTo>
                      <a:lnTo>
                        <a:pt x="499" y="47"/>
                      </a:lnTo>
                      <a:lnTo>
                        <a:pt x="512" y="40"/>
                      </a:lnTo>
                      <a:close/>
                    </a:path>
                  </a:pathLst>
                </a:custGeom>
                <a:solidFill>
                  <a:srgbClr val="999999"/>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9421" name="Freeform 111"/>
                <p:cNvSpPr>
                  <a:spLocks/>
                </p:cNvSpPr>
                <p:nvPr/>
              </p:nvSpPr>
              <p:spPr bwMode="auto">
                <a:xfrm>
                  <a:off x="431800" y="3057525"/>
                  <a:ext cx="581025" cy="76200"/>
                </a:xfrm>
                <a:custGeom>
                  <a:avLst/>
                  <a:gdLst>
                    <a:gd name="T0" fmla="*/ 2147483647 w 366"/>
                    <a:gd name="T1" fmla="*/ 2147483647 h 48"/>
                    <a:gd name="T2" fmla="*/ 2147483647 w 366"/>
                    <a:gd name="T3" fmla="*/ 2147483647 h 48"/>
                    <a:gd name="T4" fmla="*/ 2147483647 w 366"/>
                    <a:gd name="T5" fmla="*/ 2147483647 h 48"/>
                    <a:gd name="T6" fmla="*/ 2147483647 w 366"/>
                    <a:gd name="T7" fmla="*/ 2147483647 h 48"/>
                    <a:gd name="T8" fmla="*/ 2147483647 w 366"/>
                    <a:gd name="T9" fmla="*/ 0 h 48"/>
                    <a:gd name="T10" fmla="*/ 2147483647 w 366"/>
                    <a:gd name="T11" fmla="*/ 0 h 48"/>
                    <a:gd name="T12" fmla="*/ 2147483647 w 366"/>
                    <a:gd name="T13" fmla="*/ 0 h 48"/>
                    <a:gd name="T14" fmla="*/ 2147483647 w 366"/>
                    <a:gd name="T15" fmla="*/ 0 h 48"/>
                    <a:gd name="T16" fmla="*/ 0 w 366"/>
                    <a:gd name="T17" fmla="*/ 2147483647 h 48"/>
                    <a:gd name="T18" fmla="*/ 0 w 366"/>
                    <a:gd name="T19" fmla="*/ 2147483647 h 48"/>
                    <a:gd name="T20" fmla="*/ 2147483647 w 366"/>
                    <a:gd name="T21" fmla="*/ 2147483647 h 48"/>
                    <a:gd name="T22" fmla="*/ 2147483647 w 366"/>
                    <a:gd name="T23" fmla="*/ 2147483647 h 4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66"/>
                    <a:gd name="T37" fmla="*/ 0 h 48"/>
                    <a:gd name="T38" fmla="*/ 366 w 366"/>
                    <a:gd name="T39" fmla="*/ 48 h 4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66" h="48">
                      <a:moveTo>
                        <a:pt x="9" y="8"/>
                      </a:moveTo>
                      <a:lnTo>
                        <a:pt x="5" y="8"/>
                      </a:lnTo>
                      <a:lnTo>
                        <a:pt x="366" y="48"/>
                      </a:lnTo>
                      <a:lnTo>
                        <a:pt x="366" y="40"/>
                      </a:lnTo>
                      <a:lnTo>
                        <a:pt x="9" y="0"/>
                      </a:lnTo>
                      <a:lnTo>
                        <a:pt x="5" y="0"/>
                      </a:lnTo>
                      <a:lnTo>
                        <a:pt x="9" y="0"/>
                      </a:lnTo>
                      <a:lnTo>
                        <a:pt x="5" y="0"/>
                      </a:lnTo>
                      <a:lnTo>
                        <a:pt x="0" y="4"/>
                      </a:lnTo>
                      <a:lnTo>
                        <a:pt x="0" y="8"/>
                      </a:lnTo>
                      <a:lnTo>
                        <a:pt x="5" y="8"/>
                      </a:lnTo>
                      <a:lnTo>
                        <a:pt x="9" y="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9422" name="Freeform 112"/>
                <p:cNvSpPr>
                  <a:spLocks/>
                </p:cNvSpPr>
                <p:nvPr/>
              </p:nvSpPr>
              <p:spPr bwMode="auto">
                <a:xfrm>
                  <a:off x="330200" y="3057525"/>
                  <a:ext cx="115888" cy="63500"/>
                </a:xfrm>
                <a:custGeom>
                  <a:avLst/>
                  <a:gdLst>
                    <a:gd name="T0" fmla="*/ 2147483647 w 73"/>
                    <a:gd name="T1" fmla="*/ 2147483647 h 40"/>
                    <a:gd name="T2" fmla="*/ 2147483647 w 73"/>
                    <a:gd name="T3" fmla="*/ 2147483647 h 40"/>
                    <a:gd name="T4" fmla="*/ 2147483647 w 73"/>
                    <a:gd name="T5" fmla="*/ 2147483647 h 40"/>
                    <a:gd name="T6" fmla="*/ 2147483647 w 73"/>
                    <a:gd name="T7" fmla="*/ 2147483647 h 40"/>
                    <a:gd name="T8" fmla="*/ 2147483647 w 73"/>
                    <a:gd name="T9" fmla="*/ 2147483647 h 40"/>
                    <a:gd name="T10" fmla="*/ 2147483647 w 73"/>
                    <a:gd name="T11" fmla="*/ 2147483647 h 40"/>
                    <a:gd name="T12" fmla="*/ 2147483647 w 73"/>
                    <a:gd name="T13" fmla="*/ 2147483647 h 40"/>
                    <a:gd name="T14" fmla="*/ 2147483647 w 73"/>
                    <a:gd name="T15" fmla="*/ 2147483647 h 40"/>
                    <a:gd name="T16" fmla="*/ 2147483647 w 73"/>
                    <a:gd name="T17" fmla="*/ 2147483647 h 40"/>
                    <a:gd name="T18" fmla="*/ 2147483647 w 73"/>
                    <a:gd name="T19" fmla="*/ 2147483647 h 40"/>
                    <a:gd name="T20" fmla="*/ 2147483647 w 73"/>
                    <a:gd name="T21" fmla="*/ 0 h 40"/>
                    <a:gd name="T22" fmla="*/ 2147483647 w 73"/>
                    <a:gd name="T23" fmla="*/ 0 h 40"/>
                    <a:gd name="T24" fmla="*/ 2147483647 w 73"/>
                    <a:gd name="T25" fmla="*/ 2147483647 h 40"/>
                    <a:gd name="T26" fmla="*/ 2147483647 w 73"/>
                    <a:gd name="T27" fmla="*/ 2147483647 h 40"/>
                    <a:gd name="T28" fmla="*/ 2147483647 w 73"/>
                    <a:gd name="T29" fmla="*/ 2147483647 h 40"/>
                    <a:gd name="T30" fmla="*/ 2147483647 w 73"/>
                    <a:gd name="T31" fmla="*/ 2147483647 h 40"/>
                    <a:gd name="T32" fmla="*/ 2147483647 w 73"/>
                    <a:gd name="T33" fmla="*/ 2147483647 h 40"/>
                    <a:gd name="T34" fmla="*/ 2147483647 w 73"/>
                    <a:gd name="T35" fmla="*/ 2147483647 h 40"/>
                    <a:gd name="T36" fmla="*/ 0 w 73"/>
                    <a:gd name="T37" fmla="*/ 2147483647 h 40"/>
                    <a:gd name="T38" fmla="*/ 0 w 73"/>
                    <a:gd name="T39" fmla="*/ 2147483647 h 40"/>
                    <a:gd name="T40" fmla="*/ 2147483647 w 73"/>
                    <a:gd name="T41" fmla="*/ 2147483647 h 4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73"/>
                    <a:gd name="T64" fmla="*/ 0 h 40"/>
                    <a:gd name="T65" fmla="*/ 73 w 73"/>
                    <a:gd name="T66" fmla="*/ 40 h 40"/>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73" h="40">
                      <a:moveTo>
                        <a:pt x="4" y="40"/>
                      </a:moveTo>
                      <a:lnTo>
                        <a:pt x="4" y="40"/>
                      </a:lnTo>
                      <a:lnTo>
                        <a:pt x="16" y="32"/>
                      </a:lnTo>
                      <a:lnTo>
                        <a:pt x="32" y="28"/>
                      </a:lnTo>
                      <a:lnTo>
                        <a:pt x="44" y="24"/>
                      </a:lnTo>
                      <a:lnTo>
                        <a:pt x="52" y="20"/>
                      </a:lnTo>
                      <a:lnTo>
                        <a:pt x="60" y="12"/>
                      </a:lnTo>
                      <a:lnTo>
                        <a:pt x="69" y="12"/>
                      </a:lnTo>
                      <a:lnTo>
                        <a:pt x="73" y="8"/>
                      </a:lnTo>
                      <a:lnTo>
                        <a:pt x="69" y="0"/>
                      </a:lnTo>
                      <a:lnTo>
                        <a:pt x="64" y="4"/>
                      </a:lnTo>
                      <a:lnTo>
                        <a:pt x="56" y="4"/>
                      </a:lnTo>
                      <a:lnTo>
                        <a:pt x="48" y="8"/>
                      </a:lnTo>
                      <a:lnTo>
                        <a:pt x="40" y="12"/>
                      </a:lnTo>
                      <a:lnTo>
                        <a:pt x="28" y="20"/>
                      </a:lnTo>
                      <a:lnTo>
                        <a:pt x="12" y="24"/>
                      </a:lnTo>
                      <a:lnTo>
                        <a:pt x="0" y="28"/>
                      </a:lnTo>
                      <a:lnTo>
                        <a:pt x="4" y="4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9423" name="Freeform 113"/>
                <p:cNvSpPr>
                  <a:spLocks/>
                </p:cNvSpPr>
                <p:nvPr/>
              </p:nvSpPr>
              <p:spPr bwMode="auto">
                <a:xfrm>
                  <a:off x="246063" y="3101975"/>
                  <a:ext cx="90488" cy="42863"/>
                </a:xfrm>
                <a:custGeom>
                  <a:avLst/>
                  <a:gdLst>
                    <a:gd name="T0" fmla="*/ 2147483647 w 57"/>
                    <a:gd name="T1" fmla="*/ 2147483647 h 27"/>
                    <a:gd name="T2" fmla="*/ 2147483647 w 57"/>
                    <a:gd name="T3" fmla="*/ 2147483647 h 27"/>
                    <a:gd name="T4" fmla="*/ 2147483647 w 57"/>
                    <a:gd name="T5" fmla="*/ 2147483647 h 27"/>
                    <a:gd name="T6" fmla="*/ 2147483647 w 57"/>
                    <a:gd name="T7" fmla="*/ 2147483647 h 27"/>
                    <a:gd name="T8" fmla="*/ 2147483647 w 57"/>
                    <a:gd name="T9" fmla="*/ 2147483647 h 27"/>
                    <a:gd name="T10" fmla="*/ 2147483647 w 57"/>
                    <a:gd name="T11" fmla="*/ 2147483647 h 27"/>
                    <a:gd name="T12" fmla="*/ 2147483647 w 57"/>
                    <a:gd name="T13" fmla="*/ 2147483647 h 27"/>
                    <a:gd name="T14" fmla="*/ 2147483647 w 57"/>
                    <a:gd name="T15" fmla="*/ 2147483647 h 27"/>
                    <a:gd name="T16" fmla="*/ 2147483647 w 57"/>
                    <a:gd name="T17" fmla="*/ 2147483647 h 27"/>
                    <a:gd name="T18" fmla="*/ 2147483647 w 57"/>
                    <a:gd name="T19" fmla="*/ 2147483647 h 27"/>
                    <a:gd name="T20" fmla="*/ 2147483647 w 57"/>
                    <a:gd name="T21" fmla="*/ 0 h 27"/>
                    <a:gd name="T22" fmla="*/ 2147483647 w 57"/>
                    <a:gd name="T23" fmla="*/ 2147483647 h 27"/>
                    <a:gd name="T24" fmla="*/ 2147483647 w 57"/>
                    <a:gd name="T25" fmla="*/ 2147483647 h 27"/>
                    <a:gd name="T26" fmla="*/ 2147483647 w 57"/>
                    <a:gd name="T27" fmla="*/ 2147483647 h 27"/>
                    <a:gd name="T28" fmla="*/ 2147483647 w 57"/>
                    <a:gd name="T29" fmla="*/ 2147483647 h 27"/>
                    <a:gd name="T30" fmla="*/ 2147483647 w 57"/>
                    <a:gd name="T31" fmla="*/ 2147483647 h 27"/>
                    <a:gd name="T32" fmla="*/ 2147483647 w 57"/>
                    <a:gd name="T33" fmla="*/ 2147483647 h 27"/>
                    <a:gd name="T34" fmla="*/ 2147483647 w 57"/>
                    <a:gd name="T35" fmla="*/ 2147483647 h 27"/>
                    <a:gd name="T36" fmla="*/ 0 w 57"/>
                    <a:gd name="T37" fmla="*/ 2147483647 h 27"/>
                    <a:gd name="T38" fmla="*/ 0 w 57"/>
                    <a:gd name="T39" fmla="*/ 2147483647 h 27"/>
                    <a:gd name="T40" fmla="*/ 2147483647 w 57"/>
                    <a:gd name="T41" fmla="*/ 2147483647 h 2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57"/>
                    <a:gd name="T64" fmla="*/ 0 h 27"/>
                    <a:gd name="T65" fmla="*/ 57 w 57"/>
                    <a:gd name="T66" fmla="*/ 27 h 27"/>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57" h="27">
                      <a:moveTo>
                        <a:pt x="4" y="27"/>
                      </a:moveTo>
                      <a:lnTo>
                        <a:pt x="4" y="27"/>
                      </a:lnTo>
                      <a:lnTo>
                        <a:pt x="8" y="27"/>
                      </a:lnTo>
                      <a:lnTo>
                        <a:pt x="12" y="23"/>
                      </a:lnTo>
                      <a:lnTo>
                        <a:pt x="16" y="23"/>
                      </a:lnTo>
                      <a:lnTo>
                        <a:pt x="20" y="23"/>
                      </a:lnTo>
                      <a:lnTo>
                        <a:pt x="24" y="20"/>
                      </a:lnTo>
                      <a:lnTo>
                        <a:pt x="32" y="20"/>
                      </a:lnTo>
                      <a:lnTo>
                        <a:pt x="40" y="16"/>
                      </a:lnTo>
                      <a:lnTo>
                        <a:pt x="57" y="12"/>
                      </a:lnTo>
                      <a:lnTo>
                        <a:pt x="53" y="0"/>
                      </a:lnTo>
                      <a:lnTo>
                        <a:pt x="40" y="4"/>
                      </a:lnTo>
                      <a:lnTo>
                        <a:pt x="28" y="8"/>
                      </a:lnTo>
                      <a:lnTo>
                        <a:pt x="20" y="12"/>
                      </a:lnTo>
                      <a:lnTo>
                        <a:pt x="16" y="12"/>
                      </a:lnTo>
                      <a:lnTo>
                        <a:pt x="12" y="16"/>
                      </a:lnTo>
                      <a:lnTo>
                        <a:pt x="8" y="16"/>
                      </a:lnTo>
                      <a:lnTo>
                        <a:pt x="4" y="16"/>
                      </a:lnTo>
                      <a:lnTo>
                        <a:pt x="0" y="20"/>
                      </a:lnTo>
                      <a:lnTo>
                        <a:pt x="4" y="27"/>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9424" name="Freeform 114"/>
                <p:cNvSpPr>
                  <a:spLocks/>
                </p:cNvSpPr>
                <p:nvPr/>
              </p:nvSpPr>
              <p:spPr bwMode="auto">
                <a:xfrm>
                  <a:off x="193675" y="3133725"/>
                  <a:ext cx="58738" cy="30163"/>
                </a:xfrm>
                <a:custGeom>
                  <a:avLst/>
                  <a:gdLst>
                    <a:gd name="T0" fmla="*/ 2147483647 w 37"/>
                    <a:gd name="T1" fmla="*/ 2147483647 h 19"/>
                    <a:gd name="T2" fmla="*/ 2147483647 w 37"/>
                    <a:gd name="T3" fmla="*/ 2147483647 h 19"/>
                    <a:gd name="T4" fmla="*/ 2147483647 w 37"/>
                    <a:gd name="T5" fmla="*/ 2147483647 h 19"/>
                    <a:gd name="T6" fmla="*/ 2147483647 w 37"/>
                    <a:gd name="T7" fmla="*/ 2147483647 h 19"/>
                    <a:gd name="T8" fmla="*/ 2147483647 w 37"/>
                    <a:gd name="T9" fmla="*/ 2147483647 h 19"/>
                    <a:gd name="T10" fmla="*/ 2147483647 w 37"/>
                    <a:gd name="T11" fmla="*/ 2147483647 h 19"/>
                    <a:gd name="T12" fmla="*/ 2147483647 w 37"/>
                    <a:gd name="T13" fmla="*/ 2147483647 h 19"/>
                    <a:gd name="T14" fmla="*/ 2147483647 w 37"/>
                    <a:gd name="T15" fmla="*/ 2147483647 h 19"/>
                    <a:gd name="T16" fmla="*/ 2147483647 w 37"/>
                    <a:gd name="T17" fmla="*/ 2147483647 h 19"/>
                    <a:gd name="T18" fmla="*/ 2147483647 w 37"/>
                    <a:gd name="T19" fmla="*/ 2147483647 h 19"/>
                    <a:gd name="T20" fmla="*/ 2147483647 w 37"/>
                    <a:gd name="T21" fmla="*/ 0 h 19"/>
                    <a:gd name="T22" fmla="*/ 2147483647 w 37"/>
                    <a:gd name="T23" fmla="*/ 2147483647 h 19"/>
                    <a:gd name="T24" fmla="*/ 2147483647 w 37"/>
                    <a:gd name="T25" fmla="*/ 2147483647 h 19"/>
                    <a:gd name="T26" fmla="*/ 2147483647 w 37"/>
                    <a:gd name="T27" fmla="*/ 2147483647 h 19"/>
                    <a:gd name="T28" fmla="*/ 2147483647 w 37"/>
                    <a:gd name="T29" fmla="*/ 2147483647 h 19"/>
                    <a:gd name="T30" fmla="*/ 2147483647 w 37"/>
                    <a:gd name="T31" fmla="*/ 2147483647 h 19"/>
                    <a:gd name="T32" fmla="*/ 2147483647 w 37"/>
                    <a:gd name="T33" fmla="*/ 2147483647 h 19"/>
                    <a:gd name="T34" fmla="*/ 2147483647 w 37"/>
                    <a:gd name="T35" fmla="*/ 2147483647 h 19"/>
                    <a:gd name="T36" fmla="*/ 2147483647 w 37"/>
                    <a:gd name="T37" fmla="*/ 2147483647 h 19"/>
                    <a:gd name="T38" fmla="*/ 2147483647 w 37"/>
                    <a:gd name="T39" fmla="*/ 2147483647 h 19"/>
                    <a:gd name="T40" fmla="*/ 2147483647 w 37"/>
                    <a:gd name="T41" fmla="*/ 2147483647 h 19"/>
                    <a:gd name="T42" fmla="*/ 0 w 37"/>
                    <a:gd name="T43" fmla="*/ 2147483647 h 19"/>
                    <a:gd name="T44" fmla="*/ 0 w 37"/>
                    <a:gd name="T45" fmla="*/ 2147483647 h 19"/>
                    <a:gd name="T46" fmla="*/ 2147483647 w 37"/>
                    <a:gd name="T47" fmla="*/ 2147483647 h 19"/>
                    <a:gd name="T48" fmla="*/ 2147483647 w 37"/>
                    <a:gd name="T49" fmla="*/ 2147483647 h 19"/>
                    <a:gd name="T50" fmla="*/ 2147483647 w 37"/>
                    <a:gd name="T51" fmla="*/ 2147483647 h 19"/>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37"/>
                    <a:gd name="T79" fmla="*/ 0 h 19"/>
                    <a:gd name="T80" fmla="*/ 37 w 37"/>
                    <a:gd name="T81" fmla="*/ 19 h 19"/>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37" h="19">
                      <a:moveTo>
                        <a:pt x="8" y="11"/>
                      </a:moveTo>
                      <a:lnTo>
                        <a:pt x="8" y="19"/>
                      </a:lnTo>
                      <a:lnTo>
                        <a:pt x="12" y="19"/>
                      </a:lnTo>
                      <a:lnTo>
                        <a:pt x="17" y="15"/>
                      </a:lnTo>
                      <a:lnTo>
                        <a:pt x="21" y="15"/>
                      </a:lnTo>
                      <a:lnTo>
                        <a:pt x="25" y="15"/>
                      </a:lnTo>
                      <a:lnTo>
                        <a:pt x="29" y="11"/>
                      </a:lnTo>
                      <a:lnTo>
                        <a:pt x="37" y="7"/>
                      </a:lnTo>
                      <a:lnTo>
                        <a:pt x="33" y="0"/>
                      </a:lnTo>
                      <a:lnTo>
                        <a:pt x="25" y="3"/>
                      </a:lnTo>
                      <a:lnTo>
                        <a:pt x="21" y="3"/>
                      </a:lnTo>
                      <a:lnTo>
                        <a:pt x="17" y="7"/>
                      </a:lnTo>
                      <a:lnTo>
                        <a:pt x="12" y="7"/>
                      </a:lnTo>
                      <a:lnTo>
                        <a:pt x="8" y="11"/>
                      </a:lnTo>
                      <a:lnTo>
                        <a:pt x="4" y="11"/>
                      </a:lnTo>
                      <a:lnTo>
                        <a:pt x="4" y="19"/>
                      </a:lnTo>
                      <a:lnTo>
                        <a:pt x="4" y="11"/>
                      </a:lnTo>
                      <a:lnTo>
                        <a:pt x="0" y="15"/>
                      </a:lnTo>
                      <a:lnTo>
                        <a:pt x="0" y="19"/>
                      </a:lnTo>
                      <a:lnTo>
                        <a:pt x="4" y="19"/>
                      </a:lnTo>
                      <a:lnTo>
                        <a:pt x="8" y="19"/>
                      </a:lnTo>
                      <a:lnTo>
                        <a:pt x="8" y="11"/>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9425" name="Freeform 115"/>
                <p:cNvSpPr>
                  <a:spLocks/>
                </p:cNvSpPr>
                <p:nvPr/>
              </p:nvSpPr>
              <p:spPr bwMode="auto">
                <a:xfrm>
                  <a:off x="200025" y="3151188"/>
                  <a:ext cx="566738" cy="131763"/>
                </a:xfrm>
                <a:custGeom>
                  <a:avLst/>
                  <a:gdLst>
                    <a:gd name="T0" fmla="*/ 2147483647 w 357"/>
                    <a:gd name="T1" fmla="*/ 2147483647 h 83"/>
                    <a:gd name="T2" fmla="*/ 2147483647 w 357"/>
                    <a:gd name="T3" fmla="*/ 2147483647 h 83"/>
                    <a:gd name="T4" fmla="*/ 2147483647 w 357"/>
                    <a:gd name="T5" fmla="*/ 0 h 83"/>
                    <a:gd name="T6" fmla="*/ 0 w 357"/>
                    <a:gd name="T7" fmla="*/ 2147483647 h 83"/>
                    <a:gd name="T8" fmla="*/ 2147483647 w 357"/>
                    <a:gd name="T9" fmla="*/ 2147483647 h 83"/>
                    <a:gd name="T10" fmla="*/ 2147483647 w 357"/>
                    <a:gd name="T11" fmla="*/ 2147483647 h 83"/>
                    <a:gd name="T12" fmla="*/ 2147483647 w 357"/>
                    <a:gd name="T13" fmla="*/ 2147483647 h 83"/>
                    <a:gd name="T14" fmla="*/ 2147483647 w 357"/>
                    <a:gd name="T15" fmla="*/ 2147483647 h 83"/>
                    <a:gd name="T16" fmla="*/ 2147483647 w 357"/>
                    <a:gd name="T17" fmla="*/ 2147483647 h 83"/>
                    <a:gd name="T18" fmla="*/ 2147483647 w 357"/>
                    <a:gd name="T19" fmla="*/ 2147483647 h 83"/>
                    <a:gd name="T20" fmla="*/ 2147483647 w 357"/>
                    <a:gd name="T21" fmla="*/ 2147483647 h 83"/>
                    <a:gd name="T22" fmla="*/ 2147483647 w 357"/>
                    <a:gd name="T23" fmla="*/ 2147483647 h 8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57"/>
                    <a:gd name="T37" fmla="*/ 0 h 83"/>
                    <a:gd name="T38" fmla="*/ 357 w 357"/>
                    <a:gd name="T39" fmla="*/ 83 h 8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57" h="83">
                      <a:moveTo>
                        <a:pt x="349" y="75"/>
                      </a:moveTo>
                      <a:lnTo>
                        <a:pt x="353" y="75"/>
                      </a:lnTo>
                      <a:lnTo>
                        <a:pt x="4" y="0"/>
                      </a:lnTo>
                      <a:lnTo>
                        <a:pt x="0" y="8"/>
                      </a:lnTo>
                      <a:lnTo>
                        <a:pt x="349" y="83"/>
                      </a:lnTo>
                      <a:lnTo>
                        <a:pt x="353" y="83"/>
                      </a:lnTo>
                      <a:lnTo>
                        <a:pt x="349" y="83"/>
                      </a:lnTo>
                      <a:lnTo>
                        <a:pt x="353" y="83"/>
                      </a:lnTo>
                      <a:lnTo>
                        <a:pt x="357" y="79"/>
                      </a:lnTo>
                      <a:lnTo>
                        <a:pt x="353" y="75"/>
                      </a:lnTo>
                      <a:lnTo>
                        <a:pt x="349" y="75"/>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9426" name="Freeform 116"/>
                <p:cNvSpPr>
                  <a:spLocks/>
                </p:cNvSpPr>
                <p:nvPr/>
              </p:nvSpPr>
              <p:spPr bwMode="auto">
                <a:xfrm>
                  <a:off x="754063" y="3232150"/>
                  <a:ext cx="71438" cy="50800"/>
                </a:xfrm>
                <a:custGeom>
                  <a:avLst/>
                  <a:gdLst>
                    <a:gd name="T0" fmla="*/ 2147483647 w 45"/>
                    <a:gd name="T1" fmla="*/ 0 h 32"/>
                    <a:gd name="T2" fmla="*/ 2147483647 w 45"/>
                    <a:gd name="T3" fmla="*/ 2147483647 h 32"/>
                    <a:gd name="T4" fmla="*/ 2147483647 w 45"/>
                    <a:gd name="T5" fmla="*/ 2147483647 h 32"/>
                    <a:gd name="T6" fmla="*/ 2147483647 w 45"/>
                    <a:gd name="T7" fmla="*/ 2147483647 h 32"/>
                    <a:gd name="T8" fmla="*/ 2147483647 w 45"/>
                    <a:gd name="T9" fmla="*/ 2147483647 h 32"/>
                    <a:gd name="T10" fmla="*/ 2147483647 w 45"/>
                    <a:gd name="T11" fmla="*/ 2147483647 h 32"/>
                    <a:gd name="T12" fmla="*/ 2147483647 w 45"/>
                    <a:gd name="T13" fmla="*/ 2147483647 h 32"/>
                    <a:gd name="T14" fmla="*/ 2147483647 w 45"/>
                    <a:gd name="T15" fmla="*/ 2147483647 h 32"/>
                    <a:gd name="T16" fmla="*/ 0 w 45"/>
                    <a:gd name="T17" fmla="*/ 2147483647 h 32"/>
                    <a:gd name="T18" fmla="*/ 0 w 45"/>
                    <a:gd name="T19" fmla="*/ 2147483647 h 32"/>
                    <a:gd name="T20" fmla="*/ 2147483647 w 45"/>
                    <a:gd name="T21" fmla="*/ 2147483647 h 32"/>
                    <a:gd name="T22" fmla="*/ 2147483647 w 45"/>
                    <a:gd name="T23" fmla="*/ 2147483647 h 32"/>
                    <a:gd name="T24" fmla="*/ 2147483647 w 45"/>
                    <a:gd name="T25" fmla="*/ 2147483647 h 32"/>
                    <a:gd name="T26" fmla="*/ 2147483647 w 45"/>
                    <a:gd name="T27" fmla="*/ 2147483647 h 32"/>
                    <a:gd name="T28" fmla="*/ 2147483647 w 45"/>
                    <a:gd name="T29" fmla="*/ 2147483647 h 32"/>
                    <a:gd name="T30" fmla="*/ 2147483647 w 45"/>
                    <a:gd name="T31" fmla="*/ 2147483647 h 32"/>
                    <a:gd name="T32" fmla="*/ 2147483647 w 45"/>
                    <a:gd name="T33" fmla="*/ 2147483647 h 32"/>
                    <a:gd name="T34" fmla="*/ 2147483647 w 45"/>
                    <a:gd name="T35" fmla="*/ 2147483647 h 32"/>
                    <a:gd name="T36" fmla="*/ 2147483647 w 45"/>
                    <a:gd name="T37" fmla="*/ 2147483647 h 32"/>
                    <a:gd name="T38" fmla="*/ 2147483647 w 45"/>
                    <a:gd name="T39" fmla="*/ 2147483647 h 32"/>
                    <a:gd name="T40" fmla="*/ 2147483647 w 45"/>
                    <a:gd name="T41" fmla="*/ 0 h 3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45"/>
                    <a:gd name="T64" fmla="*/ 0 h 32"/>
                    <a:gd name="T65" fmla="*/ 45 w 45"/>
                    <a:gd name="T66" fmla="*/ 32 h 32"/>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45" h="32">
                      <a:moveTo>
                        <a:pt x="45" y="0"/>
                      </a:moveTo>
                      <a:lnTo>
                        <a:pt x="41" y="4"/>
                      </a:lnTo>
                      <a:lnTo>
                        <a:pt x="37" y="4"/>
                      </a:lnTo>
                      <a:lnTo>
                        <a:pt x="29" y="8"/>
                      </a:lnTo>
                      <a:lnTo>
                        <a:pt x="21" y="12"/>
                      </a:lnTo>
                      <a:lnTo>
                        <a:pt x="13" y="16"/>
                      </a:lnTo>
                      <a:lnTo>
                        <a:pt x="8" y="20"/>
                      </a:lnTo>
                      <a:lnTo>
                        <a:pt x="4" y="20"/>
                      </a:lnTo>
                      <a:lnTo>
                        <a:pt x="0" y="24"/>
                      </a:lnTo>
                      <a:lnTo>
                        <a:pt x="4" y="32"/>
                      </a:lnTo>
                      <a:lnTo>
                        <a:pt x="8" y="28"/>
                      </a:lnTo>
                      <a:lnTo>
                        <a:pt x="13" y="28"/>
                      </a:lnTo>
                      <a:lnTo>
                        <a:pt x="17" y="24"/>
                      </a:lnTo>
                      <a:lnTo>
                        <a:pt x="25" y="20"/>
                      </a:lnTo>
                      <a:lnTo>
                        <a:pt x="33" y="16"/>
                      </a:lnTo>
                      <a:lnTo>
                        <a:pt x="41" y="12"/>
                      </a:lnTo>
                      <a:lnTo>
                        <a:pt x="45" y="12"/>
                      </a:lnTo>
                      <a:lnTo>
                        <a:pt x="45"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9427" name="Freeform 117"/>
                <p:cNvSpPr>
                  <a:spLocks/>
                </p:cNvSpPr>
                <p:nvPr/>
              </p:nvSpPr>
              <p:spPr bwMode="auto">
                <a:xfrm>
                  <a:off x="825500" y="3195638"/>
                  <a:ext cx="90488" cy="55563"/>
                </a:xfrm>
                <a:custGeom>
                  <a:avLst/>
                  <a:gdLst>
                    <a:gd name="T0" fmla="*/ 2147483647 w 57"/>
                    <a:gd name="T1" fmla="*/ 0 h 35"/>
                    <a:gd name="T2" fmla="*/ 2147483647 w 57"/>
                    <a:gd name="T3" fmla="*/ 0 h 35"/>
                    <a:gd name="T4" fmla="*/ 2147483647 w 57"/>
                    <a:gd name="T5" fmla="*/ 2147483647 h 35"/>
                    <a:gd name="T6" fmla="*/ 2147483647 w 57"/>
                    <a:gd name="T7" fmla="*/ 2147483647 h 35"/>
                    <a:gd name="T8" fmla="*/ 2147483647 w 57"/>
                    <a:gd name="T9" fmla="*/ 2147483647 h 35"/>
                    <a:gd name="T10" fmla="*/ 2147483647 w 57"/>
                    <a:gd name="T11" fmla="*/ 2147483647 h 35"/>
                    <a:gd name="T12" fmla="*/ 2147483647 w 57"/>
                    <a:gd name="T13" fmla="*/ 2147483647 h 35"/>
                    <a:gd name="T14" fmla="*/ 2147483647 w 57"/>
                    <a:gd name="T15" fmla="*/ 2147483647 h 35"/>
                    <a:gd name="T16" fmla="*/ 2147483647 w 57"/>
                    <a:gd name="T17" fmla="*/ 2147483647 h 35"/>
                    <a:gd name="T18" fmla="*/ 0 w 57"/>
                    <a:gd name="T19" fmla="*/ 2147483647 h 35"/>
                    <a:gd name="T20" fmla="*/ 0 w 57"/>
                    <a:gd name="T21" fmla="*/ 2147483647 h 35"/>
                    <a:gd name="T22" fmla="*/ 2147483647 w 57"/>
                    <a:gd name="T23" fmla="*/ 2147483647 h 35"/>
                    <a:gd name="T24" fmla="*/ 2147483647 w 57"/>
                    <a:gd name="T25" fmla="*/ 2147483647 h 35"/>
                    <a:gd name="T26" fmla="*/ 2147483647 w 57"/>
                    <a:gd name="T27" fmla="*/ 2147483647 h 35"/>
                    <a:gd name="T28" fmla="*/ 2147483647 w 57"/>
                    <a:gd name="T29" fmla="*/ 2147483647 h 35"/>
                    <a:gd name="T30" fmla="*/ 2147483647 w 57"/>
                    <a:gd name="T31" fmla="*/ 2147483647 h 35"/>
                    <a:gd name="T32" fmla="*/ 2147483647 w 57"/>
                    <a:gd name="T33" fmla="*/ 2147483647 h 35"/>
                    <a:gd name="T34" fmla="*/ 2147483647 w 57"/>
                    <a:gd name="T35" fmla="*/ 2147483647 h 35"/>
                    <a:gd name="T36" fmla="*/ 2147483647 w 57"/>
                    <a:gd name="T37" fmla="*/ 2147483647 h 35"/>
                    <a:gd name="T38" fmla="*/ 2147483647 w 57"/>
                    <a:gd name="T39" fmla="*/ 2147483647 h 35"/>
                    <a:gd name="T40" fmla="*/ 2147483647 w 57"/>
                    <a:gd name="T41" fmla="*/ 0 h 3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57"/>
                    <a:gd name="T64" fmla="*/ 0 h 35"/>
                    <a:gd name="T65" fmla="*/ 57 w 57"/>
                    <a:gd name="T66" fmla="*/ 35 h 3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57" h="35">
                      <a:moveTo>
                        <a:pt x="49" y="0"/>
                      </a:moveTo>
                      <a:lnTo>
                        <a:pt x="49" y="0"/>
                      </a:lnTo>
                      <a:lnTo>
                        <a:pt x="41" y="4"/>
                      </a:lnTo>
                      <a:lnTo>
                        <a:pt x="32" y="8"/>
                      </a:lnTo>
                      <a:lnTo>
                        <a:pt x="28" y="12"/>
                      </a:lnTo>
                      <a:lnTo>
                        <a:pt x="24" y="16"/>
                      </a:lnTo>
                      <a:lnTo>
                        <a:pt x="16" y="20"/>
                      </a:lnTo>
                      <a:lnTo>
                        <a:pt x="12" y="20"/>
                      </a:lnTo>
                      <a:lnTo>
                        <a:pt x="4" y="23"/>
                      </a:lnTo>
                      <a:lnTo>
                        <a:pt x="0" y="23"/>
                      </a:lnTo>
                      <a:lnTo>
                        <a:pt x="0" y="35"/>
                      </a:lnTo>
                      <a:lnTo>
                        <a:pt x="8" y="31"/>
                      </a:lnTo>
                      <a:lnTo>
                        <a:pt x="16" y="27"/>
                      </a:lnTo>
                      <a:lnTo>
                        <a:pt x="20" y="27"/>
                      </a:lnTo>
                      <a:lnTo>
                        <a:pt x="28" y="23"/>
                      </a:lnTo>
                      <a:lnTo>
                        <a:pt x="32" y="20"/>
                      </a:lnTo>
                      <a:lnTo>
                        <a:pt x="41" y="20"/>
                      </a:lnTo>
                      <a:lnTo>
                        <a:pt x="49" y="12"/>
                      </a:lnTo>
                      <a:lnTo>
                        <a:pt x="57" y="8"/>
                      </a:lnTo>
                      <a:lnTo>
                        <a:pt x="49"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9428" name="Freeform 118"/>
                <p:cNvSpPr>
                  <a:spLocks/>
                </p:cNvSpPr>
                <p:nvPr/>
              </p:nvSpPr>
              <p:spPr bwMode="auto">
                <a:xfrm>
                  <a:off x="903288" y="3133725"/>
                  <a:ext cx="96838" cy="74613"/>
                </a:xfrm>
                <a:custGeom>
                  <a:avLst/>
                  <a:gdLst>
                    <a:gd name="T0" fmla="*/ 2147483647 w 61"/>
                    <a:gd name="T1" fmla="*/ 0 h 47"/>
                    <a:gd name="T2" fmla="*/ 2147483647 w 61"/>
                    <a:gd name="T3" fmla="*/ 2147483647 h 47"/>
                    <a:gd name="T4" fmla="*/ 2147483647 w 61"/>
                    <a:gd name="T5" fmla="*/ 2147483647 h 47"/>
                    <a:gd name="T6" fmla="*/ 2147483647 w 61"/>
                    <a:gd name="T7" fmla="*/ 2147483647 h 47"/>
                    <a:gd name="T8" fmla="*/ 2147483647 w 61"/>
                    <a:gd name="T9" fmla="*/ 2147483647 h 47"/>
                    <a:gd name="T10" fmla="*/ 2147483647 w 61"/>
                    <a:gd name="T11" fmla="*/ 2147483647 h 47"/>
                    <a:gd name="T12" fmla="*/ 2147483647 w 61"/>
                    <a:gd name="T13" fmla="*/ 2147483647 h 47"/>
                    <a:gd name="T14" fmla="*/ 2147483647 w 61"/>
                    <a:gd name="T15" fmla="*/ 2147483647 h 47"/>
                    <a:gd name="T16" fmla="*/ 2147483647 w 61"/>
                    <a:gd name="T17" fmla="*/ 2147483647 h 47"/>
                    <a:gd name="T18" fmla="*/ 0 w 61"/>
                    <a:gd name="T19" fmla="*/ 2147483647 h 47"/>
                    <a:gd name="T20" fmla="*/ 2147483647 w 61"/>
                    <a:gd name="T21" fmla="*/ 2147483647 h 47"/>
                    <a:gd name="T22" fmla="*/ 2147483647 w 61"/>
                    <a:gd name="T23" fmla="*/ 2147483647 h 47"/>
                    <a:gd name="T24" fmla="*/ 2147483647 w 61"/>
                    <a:gd name="T25" fmla="*/ 2147483647 h 47"/>
                    <a:gd name="T26" fmla="*/ 2147483647 w 61"/>
                    <a:gd name="T27" fmla="*/ 2147483647 h 47"/>
                    <a:gd name="T28" fmla="*/ 2147483647 w 61"/>
                    <a:gd name="T29" fmla="*/ 2147483647 h 47"/>
                    <a:gd name="T30" fmla="*/ 2147483647 w 61"/>
                    <a:gd name="T31" fmla="*/ 2147483647 h 47"/>
                    <a:gd name="T32" fmla="*/ 2147483647 w 61"/>
                    <a:gd name="T33" fmla="*/ 2147483647 h 47"/>
                    <a:gd name="T34" fmla="*/ 2147483647 w 61"/>
                    <a:gd name="T35" fmla="*/ 2147483647 h 47"/>
                    <a:gd name="T36" fmla="*/ 2147483647 w 61"/>
                    <a:gd name="T37" fmla="*/ 2147483647 h 47"/>
                    <a:gd name="T38" fmla="*/ 2147483647 w 61"/>
                    <a:gd name="T39" fmla="*/ 2147483647 h 47"/>
                    <a:gd name="T40" fmla="*/ 2147483647 w 61"/>
                    <a:gd name="T41" fmla="*/ 2147483647 h 47"/>
                    <a:gd name="T42" fmla="*/ 2147483647 w 61"/>
                    <a:gd name="T43" fmla="*/ 2147483647 h 47"/>
                    <a:gd name="T44" fmla="*/ 2147483647 w 61"/>
                    <a:gd name="T45" fmla="*/ 2147483647 h 47"/>
                    <a:gd name="T46" fmla="*/ 2147483647 w 61"/>
                    <a:gd name="T47" fmla="*/ 0 h 47"/>
                    <a:gd name="T48" fmla="*/ 2147483647 w 61"/>
                    <a:gd name="T49" fmla="*/ 2147483647 h 47"/>
                    <a:gd name="T50" fmla="*/ 2147483647 w 61"/>
                    <a:gd name="T51" fmla="*/ 0 h 47"/>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61"/>
                    <a:gd name="T79" fmla="*/ 0 h 47"/>
                    <a:gd name="T80" fmla="*/ 61 w 61"/>
                    <a:gd name="T81" fmla="*/ 47 h 47"/>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61" h="47">
                      <a:moveTo>
                        <a:pt x="52" y="0"/>
                      </a:moveTo>
                      <a:lnTo>
                        <a:pt x="52" y="3"/>
                      </a:lnTo>
                      <a:lnTo>
                        <a:pt x="48" y="3"/>
                      </a:lnTo>
                      <a:lnTo>
                        <a:pt x="44" y="11"/>
                      </a:lnTo>
                      <a:lnTo>
                        <a:pt x="36" y="15"/>
                      </a:lnTo>
                      <a:lnTo>
                        <a:pt x="28" y="23"/>
                      </a:lnTo>
                      <a:lnTo>
                        <a:pt x="20" y="27"/>
                      </a:lnTo>
                      <a:lnTo>
                        <a:pt x="8" y="35"/>
                      </a:lnTo>
                      <a:lnTo>
                        <a:pt x="0" y="39"/>
                      </a:lnTo>
                      <a:lnTo>
                        <a:pt x="8" y="47"/>
                      </a:lnTo>
                      <a:lnTo>
                        <a:pt x="16" y="43"/>
                      </a:lnTo>
                      <a:lnTo>
                        <a:pt x="24" y="35"/>
                      </a:lnTo>
                      <a:lnTo>
                        <a:pt x="32" y="27"/>
                      </a:lnTo>
                      <a:lnTo>
                        <a:pt x="40" y="23"/>
                      </a:lnTo>
                      <a:lnTo>
                        <a:pt x="48" y="15"/>
                      </a:lnTo>
                      <a:lnTo>
                        <a:pt x="52" y="15"/>
                      </a:lnTo>
                      <a:lnTo>
                        <a:pt x="56" y="11"/>
                      </a:lnTo>
                      <a:lnTo>
                        <a:pt x="61" y="7"/>
                      </a:lnTo>
                      <a:lnTo>
                        <a:pt x="61" y="3"/>
                      </a:lnTo>
                      <a:lnTo>
                        <a:pt x="56" y="0"/>
                      </a:lnTo>
                      <a:lnTo>
                        <a:pt x="52" y="3"/>
                      </a:lnTo>
                      <a:lnTo>
                        <a:pt x="52"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9429" name="Freeform 119"/>
                <p:cNvSpPr>
                  <a:spLocks/>
                </p:cNvSpPr>
                <p:nvPr/>
              </p:nvSpPr>
              <p:spPr bwMode="auto">
                <a:xfrm>
                  <a:off x="985838" y="3121025"/>
                  <a:ext cx="33338" cy="23813"/>
                </a:xfrm>
                <a:custGeom>
                  <a:avLst/>
                  <a:gdLst>
                    <a:gd name="T0" fmla="*/ 2147483647 w 21"/>
                    <a:gd name="T1" fmla="*/ 2147483647 h 15"/>
                    <a:gd name="T2" fmla="*/ 2147483647 w 21"/>
                    <a:gd name="T3" fmla="*/ 0 h 15"/>
                    <a:gd name="T4" fmla="*/ 0 w 21"/>
                    <a:gd name="T5" fmla="*/ 2147483647 h 15"/>
                    <a:gd name="T6" fmla="*/ 2147483647 w 21"/>
                    <a:gd name="T7" fmla="*/ 2147483647 h 15"/>
                    <a:gd name="T8" fmla="*/ 2147483647 w 21"/>
                    <a:gd name="T9" fmla="*/ 2147483647 h 15"/>
                    <a:gd name="T10" fmla="*/ 2147483647 w 21"/>
                    <a:gd name="T11" fmla="*/ 0 h 15"/>
                    <a:gd name="T12" fmla="*/ 2147483647 w 21"/>
                    <a:gd name="T13" fmla="*/ 2147483647 h 15"/>
                    <a:gd name="T14" fmla="*/ 2147483647 w 21"/>
                    <a:gd name="T15" fmla="*/ 2147483647 h 15"/>
                    <a:gd name="T16" fmla="*/ 2147483647 w 21"/>
                    <a:gd name="T17" fmla="*/ 2147483647 h 15"/>
                    <a:gd name="T18" fmla="*/ 2147483647 w 21"/>
                    <a:gd name="T19" fmla="*/ 0 h 15"/>
                    <a:gd name="T20" fmla="*/ 2147483647 w 21"/>
                    <a:gd name="T21" fmla="*/ 0 h 15"/>
                    <a:gd name="T22" fmla="*/ 2147483647 w 21"/>
                    <a:gd name="T23" fmla="*/ 2147483647 h 1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1"/>
                    <a:gd name="T37" fmla="*/ 0 h 15"/>
                    <a:gd name="T38" fmla="*/ 21 w 21"/>
                    <a:gd name="T39" fmla="*/ 15 h 1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1" h="15">
                      <a:moveTo>
                        <a:pt x="17" y="8"/>
                      </a:moveTo>
                      <a:lnTo>
                        <a:pt x="13" y="0"/>
                      </a:lnTo>
                      <a:lnTo>
                        <a:pt x="0" y="8"/>
                      </a:lnTo>
                      <a:lnTo>
                        <a:pt x="9" y="15"/>
                      </a:lnTo>
                      <a:lnTo>
                        <a:pt x="21" y="8"/>
                      </a:lnTo>
                      <a:lnTo>
                        <a:pt x="17" y="0"/>
                      </a:lnTo>
                      <a:lnTo>
                        <a:pt x="21" y="8"/>
                      </a:lnTo>
                      <a:lnTo>
                        <a:pt x="21" y="4"/>
                      </a:lnTo>
                      <a:lnTo>
                        <a:pt x="17" y="0"/>
                      </a:lnTo>
                      <a:lnTo>
                        <a:pt x="13" y="0"/>
                      </a:lnTo>
                      <a:lnTo>
                        <a:pt x="17" y="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9430" name="Freeform 120"/>
                <p:cNvSpPr>
                  <a:spLocks/>
                </p:cNvSpPr>
                <p:nvPr/>
              </p:nvSpPr>
              <p:spPr bwMode="auto">
                <a:xfrm>
                  <a:off x="265113" y="3151188"/>
                  <a:ext cx="638175" cy="100013"/>
                </a:xfrm>
                <a:custGeom>
                  <a:avLst/>
                  <a:gdLst>
                    <a:gd name="T0" fmla="*/ 2147483647 w 402"/>
                    <a:gd name="T1" fmla="*/ 2147483647 h 63"/>
                    <a:gd name="T2" fmla="*/ 2147483647 w 402"/>
                    <a:gd name="T3" fmla="*/ 2147483647 h 63"/>
                    <a:gd name="T4" fmla="*/ 0 w 402"/>
                    <a:gd name="T5" fmla="*/ 0 h 63"/>
                    <a:gd name="T6" fmla="*/ 0 60000 65536"/>
                    <a:gd name="T7" fmla="*/ 0 60000 65536"/>
                    <a:gd name="T8" fmla="*/ 0 60000 65536"/>
                    <a:gd name="T9" fmla="*/ 0 w 402"/>
                    <a:gd name="T10" fmla="*/ 0 h 63"/>
                    <a:gd name="T11" fmla="*/ 402 w 402"/>
                    <a:gd name="T12" fmla="*/ 63 h 63"/>
                  </a:gdLst>
                  <a:ahLst/>
                  <a:cxnLst>
                    <a:cxn ang="T6">
                      <a:pos x="T0" y="T1"/>
                    </a:cxn>
                    <a:cxn ang="T7">
                      <a:pos x="T2" y="T3"/>
                    </a:cxn>
                    <a:cxn ang="T8">
                      <a:pos x="T4" y="T5"/>
                    </a:cxn>
                  </a:cxnLst>
                  <a:rect l="T9" t="T10" r="T11" b="T12"/>
                  <a:pathLst>
                    <a:path w="402" h="63">
                      <a:moveTo>
                        <a:pt x="402" y="16"/>
                      </a:moveTo>
                      <a:lnTo>
                        <a:pt x="312" y="63"/>
                      </a:lnTo>
                      <a:lnTo>
                        <a:pt x="0" y="0"/>
                      </a:lnTo>
                    </a:path>
                  </a:pathLst>
                </a:custGeom>
                <a:noFill/>
                <a:ln w="0">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59431" name="Freeform 121"/>
                <p:cNvSpPr>
                  <a:spLocks/>
                </p:cNvSpPr>
                <p:nvPr/>
              </p:nvSpPr>
              <p:spPr bwMode="auto">
                <a:xfrm>
                  <a:off x="465138" y="3082925"/>
                  <a:ext cx="488950" cy="61913"/>
                </a:xfrm>
                <a:custGeom>
                  <a:avLst/>
                  <a:gdLst>
                    <a:gd name="T0" fmla="*/ 2147483647 w 308"/>
                    <a:gd name="T1" fmla="*/ 2147483647 h 39"/>
                    <a:gd name="T2" fmla="*/ 2147483647 w 308"/>
                    <a:gd name="T3" fmla="*/ 2147483647 h 39"/>
                    <a:gd name="T4" fmla="*/ 0 w 308"/>
                    <a:gd name="T5" fmla="*/ 0 h 39"/>
                    <a:gd name="T6" fmla="*/ 0 60000 65536"/>
                    <a:gd name="T7" fmla="*/ 0 60000 65536"/>
                    <a:gd name="T8" fmla="*/ 0 60000 65536"/>
                    <a:gd name="T9" fmla="*/ 0 w 308"/>
                    <a:gd name="T10" fmla="*/ 0 h 39"/>
                    <a:gd name="T11" fmla="*/ 308 w 308"/>
                    <a:gd name="T12" fmla="*/ 39 h 39"/>
                  </a:gdLst>
                  <a:ahLst/>
                  <a:cxnLst>
                    <a:cxn ang="T6">
                      <a:pos x="T0" y="T1"/>
                    </a:cxn>
                    <a:cxn ang="T7">
                      <a:pos x="T2" y="T3"/>
                    </a:cxn>
                    <a:cxn ang="T8">
                      <a:pos x="T4" y="T5"/>
                    </a:cxn>
                  </a:cxnLst>
                  <a:rect l="T9" t="T10" r="T11" b="T12"/>
                  <a:pathLst>
                    <a:path w="308" h="39">
                      <a:moveTo>
                        <a:pt x="308" y="35"/>
                      </a:moveTo>
                      <a:lnTo>
                        <a:pt x="296" y="39"/>
                      </a:lnTo>
                      <a:lnTo>
                        <a:pt x="0" y="0"/>
                      </a:lnTo>
                    </a:path>
                  </a:pathLst>
                </a:custGeom>
                <a:noFill/>
                <a:ln w="0">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59432" name="Freeform 122"/>
                <p:cNvSpPr>
                  <a:spLocks/>
                </p:cNvSpPr>
                <p:nvPr/>
              </p:nvSpPr>
              <p:spPr bwMode="auto">
                <a:xfrm>
                  <a:off x="200025" y="3157538"/>
                  <a:ext cx="554038" cy="144463"/>
                </a:xfrm>
                <a:custGeom>
                  <a:avLst/>
                  <a:gdLst>
                    <a:gd name="T0" fmla="*/ 2147483647 w 349"/>
                    <a:gd name="T1" fmla="*/ 2147483647 h 91"/>
                    <a:gd name="T2" fmla="*/ 2147483647 w 349"/>
                    <a:gd name="T3" fmla="*/ 2147483647 h 91"/>
                    <a:gd name="T4" fmla="*/ 0 w 349"/>
                    <a:gd name="T5" fmla="*/ 0 h 91"/>
                    <a:gd name="T6" fmla="*/ 0 w 349"/>
                    <a:gd name="T7" fmla="*/ 2147483647 h 91"/>
                    <a:gd name="T8" fmla="*/ 2147483647 w 349"/>
                    <a:gd name="T9" fmla="*/ 2147483647 h 91"/>
                    <a:gd name="T10" fmla="*/ 2147483647 w 349"/>
                    <a:gd name="T11" fmla="*/ 2147483647 h 91"/>
                    <a:gd name="T12" fmla="*/ 0 60000 65536"/>
                    <a:gd name="T13" fmla="*/ 0 60000 65536"/>
                    <a:gd name="T14" fmla="*/ 0 60000 65536"/>
                    <a:gd name="T15" fmla="*/ 0 60000 65536"/>
                    <a:gd name="T16" fmla="*/ 0 60000 65536"/>
                    <a:gd name="T17" fmla="*/ 0 60000 65536"/>
                    <a:gd name="T18" fmla="*/ 0 w 349"/>
                    <a:gd name="T19" fmla="*/ 0 h 91"/>
                    <a:gd name="T20" fmla="*/ 349 w 349"/>
                    <a:gd name="T21" fmla="*/ 91 h 91"/>
                  </a:gdLst>
                  <a:ahLst/>
                  <a:cxnLst>
                    <a:cxn ang="T12">
                      <a:pos x="T0" y="T1"/>
                    </a:cxn>
                    <a:cxn ang="T13">
                      <a:pos x="T2" y="T3"/>
                    </a:cxn>
                    <a:cxn ang="T14">
                      <a:pos x="T4" y="T5"/>
                    </a:cxn>
                    <a:cxn ang="T15">
                      <a:pos x="T6" y="T7"/>
                    </a:cxn>
                    <a:cxn ang="T16">
                      <a:pos x="T8" y="T9"/>
                    </a:cxn>
                    <a:cxn ang="T17">
                      <a:pos x="T10" y="T11"/>
                    </a:cxn>
                  </a:cxnLst>
                  <a:rect l="T18" t="T19" r="T20" b="T21"/>
                  <a:pathLst>
                    <a:path w="349" h="91">
                      <a:moveTo>
                        <a:pt x="349" y="91"/>
                      </a:moveTo>
                      <a:lnTo>
                        <a:pt x="349" y="75"/>
                      </a:lnTo>
                      <a:lnTo>
                        <a:pt x="0" y="0"/>
                      </a:lnTo>
                      <a:lnTo>
                        <a:pt x="0" y="12"/>
                      </a:lnTo>
                      <a:lnTo>
                        <a:pt x="349" y="91"/>
                      </a:lnTo>
                      <a:close/>
                    </a:path>
                  </a:pathLst>
                </a:custGeom>
                <a:solidFill>
                  <a:srgbClr val="CCCCCC"/>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9433" name="Freeform 123"/>
                <p:cNvSpPr>
                  <a:spLocks/>
                </p:cNvSpPr>
                <p:nvPr/>
              </p:nvSpPr>
              <p:spPr bwMode="auto">
                <a:xfrm>
                  <a:off x="747713" y="3270250"/>
                  <a:ext cx="19050" cy="31750"/>
                </a:xfrm>
                <a:custGeom>
                  <a:avLst/>
                  <a:gdLst>
                    <a:gd name="T0" fmla="*/ 2147483647 w 12"/>
                    <a:gd name="T1" fmla="*/ 2147483647 h 20"/>
                    <a:gd name="T2" fmla="*/ 0 w 12"/>
                    <a:gd name="T3" fmla="*/ 2147483647 h 20"/>
                    <a:gd name="T4" fmla="*/ 0 w 12"/>
                    <a:gd name="T5" fmla="*/ 2147483647 h 20"/>
                    <a:gd name="T6" fmla="*/ 2147483647 w 12"/>
                    <a:gd name="T7" fmla="*/ 2147483647 h 20"/>
                    <a:gd name="T8" fmla="*/ 2147483647 w 12"/>
                    <a:gd name="T9" fmla="*/ 2147483647 h 20"/>
                    <a:gd name="T10" fmla="*/ 2147483647 w 12"/>
                    <a:gd name="T11" fmla="*/ 0 h 20"/>
                    <a:gd name="T12" fmla="*/ 2147483647 w 12"/>
                    <a:gd name="T13" fmla="*/ 2147483647 h 20"/>
                    <a:gd name="T14" fmla="*/ 2147483647 w 12"/>
                    <a:gd name="T15" fmla="*/ 0 h 20"/>
                    <a:gd name="T16" fmla="*/ 2147483647 w 12"/>
                    <a:gd name="T17" fmla="*/ 0 h 20"/>
                    <a:gd name="T18" fmla="*/ 2147483647 w 12"/>
                    <a:gd name="T19" fmla="*/ 0 h 20"/>
                    <a:gd name="T20" fmla="*/ 0 w 12"/>
                    <a:gd name="T21" fmla="*/ 2147483647 h 20"/>
                    <a:gd name="T22" fmla="*/ 2147483647 w 12"/>
                    <a:gd name="T23" fmla="*/ 2147483647 h 2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20"/>
                    <a:gd name="T38" fmla="*/ 12 w 12"/>
                    <a:gd name="T39" fmla="*/ 20 h 2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20">
                      <a:moveTo>
                        <a:pt x="4" y="8"/>
                      </a:moveTo>
                      <a:lnTo>
                        <a:pt x="0" y="4"/>
                      </a:lnTo>
                      <a:lnTo>
                        <a:pt x="0" y="20"/>
                      </a:lnTo>
                      <a:lnTo>
                        <a:pt x="12" y="20"/>
                      </a:lnTo>
                      <a:lnTo>
                        <a:pt x="12" y="4"/>
                      </a:lnTo>
                      <a:lnTo>
                        <a:pt x="8" y="0"/>
                      </a:lnTo>
                      <a:lnTo>
                        <a:pt x="12" y="4"/>
                      </a:lnTo>
                      <a:lnTo>
                        <a:pt x="8" y="0"/>
                      </a:lnTo>
                      <a:lnTo>
                        <a:pt x="4" y="0"/>
                      </a:lnTo>
                      <a:lnTo>
                        <a:pt x="0" y="4"/>
                      </a:lnTo>
                      <a:lnTo>
                        <a:pt x="4" y="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9434" name="Freeform 124"/>
                <p:cNvSpPr>
                  <a:spLocks/>
                </p:cNvSpPr>
                <p:nvPr/>
              </p:nvSpPr>
              <p:spPr bwMode="auto">
                <a:xfrm>
                  <a:off x="193675" y="3151188"/>
                  <a:ext cx="566738" cy="131763"/>
                </a:xfrm>
                <a:custGeom>
                  <a:avLst/>
                  <a:gdLst>
                    <a:gd name="T0" fmla="*/ 2147483647 w 357"/>
                    <a:gd name="T1" fmla="*/ 2147483647 h 83"/>
                    <a:gd name="T2" fmla="*/ 2147483647 w 357"/>
                    <a:gd name="T3" fmla="*/ 2147483647 h 83"/>
                    <a:gd name="T4" fmla="*/ 2147483647 w 357"/>
                    <a:gd name="T5" fmla="*/ 2147483647 h 83"/>
                    <a:gd name="T6" fmla="*/ 2147483647 w 357"/>
                    <a:gd name="T7" fmla="*/ 2147483647 h 83"/>
                    <a:gd name="T8" fmla="*/ 2147483647 w 357"/>
                    <a:gd name="T9" fmla="*/ 0 h 83"/>
                    <a:gd name="T10" fmla="*/ 0 w 357"/>
                    <a:gd name="T11" fmla="*/ 2147483647 h 83"/>
                    <a:gd name="T12" fmla="*/ 2147483647 w 357"/>
                    <a:gd name="T13" fmla="*/ 0 h 83"/>
                    <a:gd name="T14" fmla="*/ 2147483647 w 357"/>
                    <a:gd name="T15" fmla="*/ 0 h 83"/>
                    <a:gd name="T16" fmla="*/ 0 w 357"/>
                    <a:gd name="T17" fmla="*/ 2147483647 h 83"/>
                    <a:gd name="T18" fmla="*/ 0 w 357"/>
                    <a:gd name="T19" fmla="*/ 2147483647 h 83"/>
                    <a:gd name="T20" fmla="*/ 2147483647 w 357"/>
                    <a:gd name="T21" fmla="*/ 2147483647 h 83"/>
                    <a:gd name="T22" fmla="*/ 2147483647 w 357"/>
                    <a:gd name="T23" fmla="*/ 2147483647 h 8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57"/>
                    <a:gd name="T37" fmla="*/ 0 h 83"/>
                    <a:gd name="T38" fmla="*/ 357 w 357"/>
                    <a:gd name="T39" fmla="*/ 83 h 8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57" h="83">
                      <a:moveTo>
                        <a:pt x="12" y="4"/>
                      </a:moveTo>
                      <a:lnTo>
                        <a:pt x="4" y="8"/>
                      </a:lnTo>
                      <a:lnTo>
                        <a:pt x="353" y="83"/>
                      </a:lnTo>
                      <a:lnTo>
                        <a:pt x="357" y="75"/>
                      </a:lnTo>
                      <a:lnTo>
                        <a:pt x="8" y="0"/>
                      </a:lnTo>
                      <a:lnTo>
                        <a:pt x="0" y="4"/>
                      </a:lnTo>
                      <a:lnTo>
                        <a:pt x="8" y="0"/>
                      </a:lnTo>
                      <a:lnTo>
                        <a:pt x="4" y="0"/>
                      </a:lnTo>
                      <a:lnTo>
                        <a:pt x="0" y="4"/>
                      </a:lnTo>
                      <a:lnTo>
                        <a:pt x="0" y="8"/>
                      </a:lnTo>
                      <a:lnTo>
                        <a:pt x="4" y="8"/>
                      </a:lnTo>
                      <a:lnTo>
                        <a:pt x="12" y="4"/>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9435" name="Freeform 125"/>
                <p:cNvSpPr>
                  <a:spLocks/>
                </p:cNvSpPr>
                <p:nvPr/>
              </p:nvSpPr>
              <p:spPr bwMode="auto">
                <a:xfrm>
                  <a:off x="193675" y="3157538"/>
                  <a:ext cx="19050" cy="25400"/>
                </a:xfrm>
                <a:custGeom>
                  <a:avLst/>
                  <a:gdLst>
                    <a:gd name="T0" fmla="*/ 2147483647 w 12"/>
                    <a:gd name="T1" fmla="*/ 2147483647 h 16"/>
                    <a:gd name="T2" fmla="*/ 2147483647 w 12"/>
                    <a:gd name="T3" fmla="*/ 2147483647 h 16"/>
                    <a:gd name="T4" fmla="*/ 2147483647 w 12"/>
                    <a:gd name="T5" fmla="*/ 0 h 16"/>
                    <a:gd name="T6" fmla="*/ 0 w 12"/>
                    <a:gd name="T7" fmla="*/ 0 h 16"/>
                    <a:gd name="T8" fmla="*/ 0 w 12"/>
                    <a:gd name="T9" fmla="*/ 2147483647 h 16"/>
                    <a:gd name="T10" fmla="*/ 2147483647 w 12"/>
                    <a:gd name="T11" fmla="*/ 2147483647 h 16"/>
                    <a:gd name="T12" fmla="*/ 0 w 12"/>
                    <a:gd name="T13" fmla="*/ 2147483647 h 16"/>
                    <a:gd name="T14" fmla="*/ 2147483647 w 12"/>
                    <a:gd name="T15" fmla="*/ 2147483647 h 16"/>
                    <a:gd name="T16" fmla="*/ 2147483647 w 12"/>
                    <a:gd name="T17" fmla="*/ 2147483647 h 16"/>
                    <a:gd name="T18" fmla="*/ 2147483647 w 12"/>
                    <a:gd name="T19" fmla="*/ 2147483647 h 16"/>
                    <a:gd name="T20" fmla="*/ 2147483647 w 12"/>
                    <a:gd name="T21" fmla="*/ 2147483647 h 16"/>
                    <a:gd name="T22" fmla="*/ 2147483647 w 12"/>
                    <a:gd name="T23" fmla="*/ 2147483647 h 1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16"/>
                    <a:gd name="T38" fmla="*/ 12 w 12"/>
                    <a:gd name="T39" fmla="*/ 16 h 1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16">
                      <a:moveTo>
                        <a:pt x="8" y="8"/>
                      </a:moveTo>
                      <a:lnTo>
                        <a:pt x="12" y="12"/>
                      </a:lnTo>
                      <a:lnTo>
                        <a:pt x="12" y="0"/>
                      </a:lnTo>
                      <a:lnTo>
                        <a:pt x="0" y="0"/>
                      </a:lnTo>
                      <a:lnTo>
                        <a:pt x="0" y="12"/>
                      </a:lnTo>
                      <a:lnTo>
                        <a:pt x="4" y="16"/>
                      </a:lnTo>
                      <a:lnTo>
                        <a:pt x="0" y="12"/>
                      </a:lnTo>
                      <a:lnTo>
                        <a:pt x="4" y="16"/>
                      </a:lnTo>
                      <a:lnTo>
                        <a:pt x="8" y="16"/>
                      </a:lnTo>
                      <a:lnTo>
                        <a:pt x="12" y="12"/>
                      </a:lnTo>
                      <a:lnTo>
                        <a:pt x="8" y="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9436" name="Freeform 126"/>
                <p:cNvSpPr>
                  <a:spLocks/>
                </p:cNvSpPr>
                <p:nvPr/>
              </p:nvSpPr>
              <p:spPr bwMode="auto">
                <a:xfrm>
                  <a:off x="200025" y="3170238"/>
                  <a:ext cx="566738" cy="138113"/>
                </a:xfrm>
                <a:custGeom>
                  <a:avLst/>
                  <a:gdLst>
                    <a:gd name="T0" fmla="*/ 2147483647 w 357"/>
                    <a:gd name="T1" fmla="*/ 2147483647 h 87"/>
                    <a:gd name="T2" fmla="*/ 2147483647 w 357"/>
                    <a:gd name="T3" fmla="*/ 2147483647 h 87"/>
                    <a:gd name="T4" fmla="*/ 2147483647 w 357"/>
                    <a:gd name="T5" fmla="*/ 0 h 87"/>
                    <a:gd name="T6" fmla="*/ 0 w 357"/>
                    <a:gd name="T7" fmla="*/ 2147483647 h 87"/>
                    <a:gd name="T8" fmla="*/ 2147483647 w 357"/>
                    <a:gd name="T9" fmla="*/ 2147483647 h 87"/>
                    <a:gd name="T10" fmla="*/ 2147483647 w 357"/>
                    <a:gd name="T11" fmla="*/ 2147483647 h 87"/>
                    <a:gd name="T12" fmla="*/ 2147483647 w 357"/>
                    <a:gd name="T13" fmla="*/ 2147483647 h 87"/>
                    <a:gd name="T14" fmla="*/ 2147483647 w 357"/>
                    <a:gd name="T15" fmla="*/ 2147483647 h 87"/>
                    <a:gd name="T16" fmla="*/ 2147483647 w 357"/>
                    <a:gd name="T17" fmla="*/ 2147483647 h 87"/>
                    <a:gd name="T18" fmla="*/ 2147483647 w 357"/>
                    <a:gd name="T19" fmla="*/ 2147483647 h 87"/>
                    <a:gd name="T20" fmla="*/ 2147483647 w 357"/>
                    <a:gd name="T21" fmla="*/ 2147483647 h 87"/>
                    <a:gd name="T22" fmla="*/ 2147483647 w 357"/>
                    <a:gd name="T23" fmla="*/ 2147483647 h 8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57"/>
                    <a:gd name="T37" fmla="*/ 0 h 87"/>
                    <a:gd name="T38" fmla="*/ 357 w 357"/>
                    <a:gd name="T39" fmla="*/ 87 h 8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57" h="87">
                      <a:moveTo>
                        <a:pt x="345" y="83"/>
                      </a:moveTo>
                      <a:lnTo>
                        <a:pt x="353" y="79"/>
                      </a:lnTo>
                      <a:lnTo>
                        <a:pt x="4" y="0"/>
                      </a:lnTo>
                      <a:lnTo>
                        <a:pt x="0" y="8"/>
                      </a:lnTo>
                      <a:lnTo>
                        <a:pt x="349" y="87"/>
                      </a:lnTo>
                      <a:lnTo>
                        <a:pt x="357" y="83"/>
                      </a:lnTo>
                      <a:lnTo>
                        <a:pt x="349" y="87"/>
                      </a:lnTo>
                      <a:lnTo>
                        <a:pt x="353" y="87"/>
                      </a:lnTo>
                      <a:lnTo>
                        <a:pt x="357" y="83"/>
                      </a:lnTo>
                      <a:lnTo>
                        <a:pt x="353" y="79"/>
                      </a:lnTo>
                      <a:lnTo>
                        <a:pt x="345" y="83"/>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9437" name="Line 127"/>
                <p:cNvSpPr>
                  <a:spLocks noChangeShapeType="1"/>
                </p:cNvSpPr>
                <p:nvPr/>
              </p:nvSpPr>
              <p:spPr bwMode="auto">
                <a:xfrm flipH="1" flipV="1">
                  <a:off x="309563" y="3138488"/>
                  <a:ext cx="490538" cy="93663"/>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9438" name="Line 128"/>
                <p:cNvSpPr>
                  <a:spLocks noChangeShapeType="1"/>
                </p:cNvSpPr>
                <p:nvPr/>
              </p:nvSpPr>
              <p:spPr bwMode="auto">
                <a:xfrm flipH="1" flipV="1">
                  <a:off x="349250" y="3127375"/>
                  <a:ext cx="488950" cy="87313"/>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9439" name="Line 129"/>
                <p:cNvSpPr>
                  <a:spLocks noChangeShapeType="1"/>
                </p:cNvSpPr>
                <p:nvPr/>
              </p:nvSpPr>
              <p:spPr bwMode="auto">
                <a:xfrm flipH="1" flipV="1">
                  <a:off x="387350" y="3108325"/>
                  <a:ext cx="488950" cy="87313"/>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9440" name="Line 130"/>
                <p:cNvSpPr>
                  <a:spLocks noChangeShapeType="1"/>
                </p:cNvSpPr>
                <p:nvPr/>
              </p:nvSpPr>
              <p:spPr bwMode="auto">
                <a:xfrm flipH="1" flipV="1">
                  <a:off x="439738" y="3101975"/>
                  <a:ext cx="469900" cy="68263"/>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9441" name="Line 131"/>
                <p:cNvSpPr>
                  <a:spLocks noChangeShapeType="1"/>
                </p:cNvSpPr>
                <p:nvPr/>
              </p:nvSpPr>
              <p:spPr bwMode="auto">
                <a:xfrm flipV="1">
                  <a:off x="766763" y="3214688"/>
                  <a:ext cx="20638" cy="635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9442" name="Line 132"/>
                <p:cNvSpPr>
                  <a:spLocks noChangeShapeType="1"/>
                </p:cNvSpPr>
                <p:nvPr/>
              </p:nvSpPr>
              <p:spPr bwMode="auto">
                <a:xfrm flipV="1">
                  <a:off x="715963" y="3201988"/>
                  <a:ext cx="19050" cy="1270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9443" name="Line 133"/>
                <p:cNvSpPr>
                  <a:spLocks noChangeShapeType="1"/>
                </p:cNvSpPr>
                <p:nvPr/>
              </p:nvSpPr>
              <p:spPr bwMode="auto">
                <a:xfrm flipV="1">
                  <a:off x="665163" y="3195638"/>
                  <a:ext cx="19050" cy="635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9444" name="Line 134"/>
                <p:cNvSpPr>
                  <a:spLocks noChangeShapeType="1"/>
                </p:cNvSpPr>
                <p:nvPr/>
              </p:nvSpPr>
              <p:spPr bwMode="auto">
                <a:xfrm flipV="1">
                  <a:off x="722313" y="3227388"/>
                  <a:ext cx="19050" cy="11113"/>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9445" name="Line 135"/>
                <p:cNvSpPr>
                  <a:spLocks noChangeShapeType="1"/>
                </p:cNvSpPr>
                <p:nvPr/>
              </p:nvSpPr>
              <p:spPr bwMode="auto">
                <a:xfrm flipV="1">
                  <a:off x="677863" y="3221038"/>
                  <a:ext cx="19050" cy="11113"/>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9446" name="Line 136"/>
                <p:cNvSpPr>
                  <a:spLocks noChangeShapeType="1"/>
                </p:cNvSpPr>
                <p:nvPr/>
              </p:nvSpPr>
              <p:spPr bwMode="auto">
                <a:xfrm flipV="1">
                  <a:off x="619125" y="3214688"/>
                  <a:ext cx="19050" cy="635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9447" name="Line 137"/>
                <p:cNvSpPr>
                  <a:spLocks noChangeShapeType="1"/>
                </p:cNvSpPr>
                <p:nvPr/>
              </p:nvSpPr>
              <p:spPr bwMode="auto">
                <a:xfrm flipV="1">
                  <a:off x="619125" y="3182938"/>
                  <a:ext cx="19050" cy="1270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9448" name="Line 138"/>
                <p:cNvSpPr>
                  <a:spLocks noChangeShapeType="1"/>
                </p:cNvSpPr>
                <p:nvPr/>
              </p:nvSpPr>
              <p:spPr bwMode="auto">
                <a:xfrm flipV="1">
                  <a:off x="574675" y="3176588"/>
                  <a:ext cx="19050" cy="1270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9449" name="Line 139"/>
                <p:cNvSpPr>
                  <a:spLocks noChangeShapeType="1"/>
                </p:cNvSpPr>
                <p:nvPr/>
              </p:nvSpPr>
              <p:spPr bwMode="auto">
                <a:xfrm flipV="1">
                  <a:off x="522288" y="3170238"/>
                  <a:ext cx="19050" cy="635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9450" name="Line 140"/>
                <p:cNvSpPr>
                  <a:spLocks noChangeShapeType="1"/>
                </p:cNvSpPr>
                <p:nvPr/>
              </p:nvSpPr>
              <p:spPr bwMode="auto">
                <a:xfrm flipV="1">
                  <a:off x="766763" y="3189288"/>
                  <a:ext cx="20638" cy="635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9451" name="Line 141"/>
                <p:cNvSpPr>
                  <a:spLocks noChangeShapeType="1"/>
                </p:cNvSpPr>
                <p:nvPr/>
              </p:nvSpPr>
              <p:spPr bwMode="auto">
                <a:xfrm flipV="1">
                  <a:off x="715963" y="3176588"/>
                  <a:ext cx="19050" cy="1270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9452" name="Line 142"/>
                <p:cNvSpPr>
                  <a:spLocks noChangeShapeType="1"/>
                </p:cNvSpPr>
                <p:nvPr/>
              </p:nvSpPr>
              <p:spPr bwMode="auto">
                <a:xfrm flipV="1">
                  <a:off x="665163" y="3170238"/>
                  <a:ext cx="19050" cy="635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9453" name="Line 143"/>
                <p:cNvSpPr>
                  <a:spLocks noChangeShapeType="1"/>
                </p:cNvSpPr>
                <p:nvPr/>
              </p:nvSpPr>
              <p:spPr bwMode="auto">
                <a:xfrm flipV="1">
                  <a:off x="625475" y="3163888"/>
                  <a:ext cx="19050" cy="635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9454" name="Line 144"/>
                <p:cNvSpPr>
                  <a:spLocks noChangeShapeType="1"/>
                </p:cNvSpPr>
                <p:nvPr/>
              </p:nvSpPr>
              <p:spPr bwMode="auto">
                <a:xfrm flipV="1">
                  <a:off x="574675" y="3151188"/>
                  <a:ext cx="19050" cy="1270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9455" name="Line 145"/>
                <p:cNvSpPr>
                  <a:spLocks noChangeShapeType="1"/>
                </p:cNvSpPr>
                <p:nvPr/>
              </p:nvSpPr>
              <p:spPr bwMode="auto">
                <a:xfrm flipV="1">
                  <a:off x="522288" y="3144838"/>
                  <a:ext cx="19050" cy="635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9456" name="Line 146"/>
                <p:cNvSpPr>
                  <a:spLocks noChangeShapeType="1"/>
                </p:cNvSpPr>
                <p:nvPr/>
              </p:nvSpPr>
              <p:spPr bwMode="auto">
                <a:xfrm flipV="1">
                  <a:off x="819150" y="3170238"/>
                  <a:ext cx="19050" cy="1270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9457" name="Line 147"/>
                <p:cNvSpPr>
                  <a:spLocks noChangeShapeType="1"/>
                </p:cNvSpPr>
                <p:nvPr/>
              </p:nvSpPr>
              <p:spPr bwMode="auto">
                <a:xfrm flipV="1">
                  <a:off x="766763" y="3163888"/>
                  <a:ext cx="20638" cy="1270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9458" name="Line 148"/>
                <p:cNvSpPr>
                  <a:spLocks noChangeShapeType="1"/>
                </p:cNvSpPr>
                <p:nvPr/>
              </p:nvSpPr>
              <p:spPr bwMode="auto">
                <a:xfrm flipV="1">
                  <a:off x="869950" y="3151188"/>
                  <a:ext cx="20638" cy="1270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9459" name="Line 149"/>
                <p:cNvSpPr>
                  <a:spLocks noChangeShapeType="1"/>
                </p:cNvSpPr>
                <p:nvPr/>
              </p:nvSpPr>
              <p:spPr bwMode="auto">
                <a:xfrm flipV="1">
                  <a:off x="819150" y="3144838"/>
                  <a:ext cx="19050" cy="1270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9460" name="Line 150"/>
                <p:cNvSpPr>
                  <a:spLocks noChangeShapeType="1"/>
                </p:cNvSpPr>
                <p:nvPr/>
              </p:nvSpPr>
              <p:spPr bwMode="auto">
                <a:xfrm flipV="1">
                  <a:off x="722313" y="3157538"/>
                  <a:ext cx="19050" cy="635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9461" name="Line 151"/>
                <p:cNvSpPr>
                  <a:spLocks noChangeShapeType="1"/>
                </p:cNvSpPr>
                <p:nvPr/>
              </p:nvSpPr>
              <p:spPr bwMode="auto">
                <a:xfrm flipV="1">
                  <a:off x="677863" y="3144838"/>
                  <a:ext cx="19050" cy="1270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9462" name="Line 152"/>
                <p:cNvSpPr>
                  <a:spLocks noChangeShapeType="1"/>
                </p:cNvSpPr>
                <p:nvPr/>
              </p:nvSpPr>
              <p:spPr bwMode="auto">
                <a:xfrm flipV="1">
                  <a:off x="625475" y="3138488"/>
                  <a:ext cx="19050" cy="635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9463" name="Freeform 153"/>
                <p:cNvSpPr>
                  <a:spLocks/>
                </p:cNvSpPr>
                <p:nvPr/>
              </p:nvSpPr>
              <p:spPr bwMode="auto">
                <a:xfrm>
                  <a:off x="568325" y="2501900"/>
                  <a:ext cx="438150" cy="561975"/>
                </a:xfrm>
                <a:custGeom>
                  <a:avLst/>
                  <a:gdLst>
                    <a:gd name="T0" fmla="*/ 2147483647 w 276"/>
                    <a:gd name="T1" fmla="*/ 2147483647 h 354"/>
                    <a:gd name="T2" fmla="*/ 2147483647 w 276"/>
                    <a:gd name="T3" fmla="*/ 0 h 354"/>
                    <a:gd name="T4" fmla="*/ 0 w 276"/>
                    <a:gd name="T5" fmla="*/ 2147483647 h 354"/>
                    <a:gd name="T6" fmla="*/ 0 w 276"/>
                    <a:gd name="T7" fmla="*/ 2147483647 h 354"/>
                    <a:gd name="T8" fmla="*/ 2147483647 w 276"/>
                    <a:gd name="T9" fmla="*/ 2147483647 h 354"/>
                    <a:gd name="T10" fmla="*/ 2147483647 w 276"/>
                    <a:gd name="T11" fmla="*/ 2147483647 h 354"/>
                    <a:gd name="T12" fmla="*/ 0 60000 65536"/>
                    <a:gd name="T13" fmla="*/ 0 60000 65536"/>
                    <a:gd name="T14" fmla="*/ 0 60000 65536"/>
                    <a:gd name="T15" fmla="*/ 0 60000 65536"/>
                    <a:gd name="T16" fmla="*/ 0 60000 65536"/>
                    <a:gd name="T17" fmla="*/ 0 60000 65536"/>
                    <a:gd name="T18" fmla="*/ 0 w 276"/>
                    <a:gd name="T19" fmla="*/ 0 h 354"/>
                    <a:gd name="T20" fmla="*/ 276 w 276"/>
                    <a:gd name="T21" fmla="*/ 354 h 354"/>
                  </a:gdLst>
                  <a:ahLst/>
                  <a:cxnLst>
                    <a:cxn ang="T12">
                      <a:pos x="T0" y="T1"/>
                    </a:cxn>
                    <a:cxn ang="T13">
                      <a:pos x="T2" y="T3"/>
                    </a:cxn>
                    <a:cxn ang="T14">
                      <a:pos x="T4" y="T5"/>
                    </a:cxn>
                    <a:cxn ang="T15">
                      <a:pos x="T6" y="T7"/>
                    </a:cxn>
                    <a:cxn ang="T16">
                      <a:pos x="T8" y="T9"/>
                    </a:cxn>
                    <a:cxn ang="T17">
                      <a:pos x="T10" y="T11"/>
                    </a:cxn>
                  </a:cxnLst>
                  <a:rect l="T18" t="T19" r="T20" b="T21"/>
                  <a:pathLst>
                    <a:path w="276" h="354">
                      <a:moveTo>
                        <a:pt x="276" y="354"/>
                      </a:moveTo>
                      <a:lnTo>
                        <a:pt x="276" y="0"/>
                      </a:lnTo>
                      <a:lnTo>
                        <a:pt x="0" y="67"/>
                      </a:lnTo>
                      <a:lnTo>
                        <a:pt x="0" y="342"/>
                      </a:lnTo>
                      <a:lnTo>
                        <a:pt x="276" y="354"/>
                      </a:lnTo>
                      <a:close/>
                    </a:path>
                  </a:pathLst>
                </a:custGeom>
                <a:solidFill>
                  <a:srgbClr val="666666"/>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9464" name="Freeform 154"/>
                <p:cNvSpPr>
                  <a:spLocks/>
                </p:cNvSpPr>
                <p:nvPr/>
              </p:nvSpPr>
              <p:spPr bwMode="auto">
                <a:xfrm>
                  <a:off x="1000125" y="2495550"/>
                  <a:ext cx="12700" cy="568325"/>
                </a:xfrm>
                <a:custGeom>
                  <a:avLst/>
                  <a:gdLst>
                    <a:gd name="T0" fmla="*/ 2147483647 w 8"/>
                    <a:gd name="T1" fmla="*/ 2147483647 h 358"/>
                    <a:gd name="T2" fmla="*/ 0 w 8"/>
                    <a:gd name="T3" fmla="*/ 2147483647 h 358"/>
                    <a:gd name="T4" fmla="*/ 0 w 8"/>
                    <a:gd name="T5" fmla="*/ 2147483647 h 358"/>
                    <a:gd name="T6" fmla="*/ 2147483647 w 8"/>
                    <a:gd name="T7" fmla="*/ 2147483647 h 358"/>
                    <a:gd name="T8" fmla="*/ 2147483647 w 8"/>
                    <a:gd name="T9" fmla="*/ 2147483647 h 358"/>
                    <a:gd name="T10" fmla="*/ 2147483647 w 8"/>
                    <a:gd name="T11" fmla="*/ 0 h 358"/>
                    <a:gd name="T12" fmla="*/ 2147483647 w 8"/>
                    <a:gd name="T13" fmla="*/ 2147483647 h 358"/>
                    <a:gd name="T14" fmla="*/ 2147483647 w 8"/>
                    <a:gd name="T15" fmla="*/ 0 h 358"/>
                    <a:gd name="T16" fmla="*/ 2147483647 w 8"/>
                    <a:gd name="T17" fmla="*/ 0 h 358"/>
                    <a:gd name="T18" fmla="*/ 0 w 8"/>
                    <a:gd name="T19" fmla="*/ 0 h 358"/>
                    <a:gd name="T20" fmla="*/ 0 w 8"/>
                    <a:gd name="T21" fmla="*/ 2147483647 h 358"/>
                    <a:gd name="T22" fmla="*/ 2147483647 w 8"/>
                    <a:gd name="T23" fmla="*/ 2147483647 h 35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358"/>
                    <a:gd name="T38" fmla="*/ 8 w 8"/>
                    <a:gd name="T39" fmla="*/ 358 h 35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358">
                      <a:moveTo>
                        <a:pt x="8" y="8"/>
                      </a:moveTo>
                      <a:lnTo>
                        <a:pt x="0" y="4"/>
                      </a:lnTo>
                      <a:lnTo>
                        <a:pt x="0" y="358"/>
                      </a:lnTo>
                      <a:lnTo>
                        <a:pt x="8" y="358"/>
                      </a:lnTo>
                      <a:lnTo>
                        <a:pt x="8" y="4"/>
                      </a:lnTo>
                      <a:lnTo>
                        <a:pt x="4" y="0"/>
                      </a:lnTo>
                      <a:lnTo>
                        <a:pt x="8" y="4"/>
                      </a:lnTo>
                      <a:lnTo>
                        <a:pt x="8" y="0"/>
                      </a:lnTo>
                      <a:lnTo>
                        <a:pt x="4" y="0"/>
                      </a:lnTo>
                      <a:lnTo>
                        <a:pt x="0" y="0"/>
                      </a:lnTo>
                      <a:lnTo>
                        <a:pt x="0" y="4"/>
                      </a:lnTo>
                      <a:lnTo>
                        <a:pt x="8" y="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9465" name="Freeform 155"/>
                <p:cNvSpPr>
                  <a:spLocks/>
                </p:cNvSpPr>
                <p:nvPr/>
              </p:nvSpPr>
              <p:spPr bwMode="auto">
                <a:xfrm>
                  <a:off x="561975" y="2495550"/>
                  <a:ext cx="450850" cy="119063"/>
                </a:xfrm>
                <a:custGeom>
                  <a:avLst/>
                  <a:gdLst>
                    <a:gd name="T0" fmla="*/ 2147483647 w 284"/>
                    <a:gd name="T1" fmla="*/ 2147483647 h 75"/>
                    <a:gd name="T2" fmla="*/ 2147483647 w 284"/>
                    <a:gd name="T3" fmla="*/ 2147483647 h 75"/>
                    <a:gd name="T4" fmla="*/ 2147483647 w 284"/>
                    <a:gd name="T5" fmla="*/ 2147483647 h 75"/>
                    <a:gd name="T6" fmla="*/ 2147483647 w 284"/>
                    <a:gd name="T7" fmla="*/ 0 h 75"/>
                    <a:gd name="T8" fmla="*/ 2147483647 w 284"/>
                    <a:gd name="T9" fmla="*/ 2147483647 h 75"/>
                    <a:gd name="T10" fmla="*/ 0 w 284"/>
                    <a:gd name="T11" fmla="*/ 2147483647 h 75"/>
                    <a:gd name="T12" fmla="*/ 2147483647 w 284"/>
                    <a:gd name="T13" fmla="*/ 2147483647 h 75"/>
                    <a:gd name="T14" fmla="*/ 0 w 284"/>
                    <a:gd name="T15" fmla="*/ 2147483647 h 75"/>
                    <a:gd name="T16" fmla="*/ 0 w 284"/>
                    <a:gd name="T17" fmla="*/ 2147483647 h 75"/>
                    <a:gd name="T18" fmla="*/ 2147483647 w 284"/>
                    <a:gd name="T19" fmla="*/ 2147483647 h 75"/>
                    <a:gd name="T20" fmla="*/ 2147483647 w 284"/>
                    <a:gd name="T21" fmla="*/ 2147483647 h 75"/>
                    <a:gd name="T22" fmla="*/ 2147483647 w 284"/>
                    <a:gd name="T23" fmla="*/ 2147483647 h 7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84"/>
                    <a:gd name="T37" fmla="*/ 0 h 75"/>
                    <a:gd name="T38" fmla="*/ 284 w 284"/>
                    <a:gd name="T39" fmla="*/ 75 h 7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84" h="75">
                      <a:moveTo>
                        <a:pt x="12" y="71"/>
                      </a:moveTo>
                      <a:lnTo>
                        <a:pt x="8" y="75"/>
                      </a:lnTo>
                      <a:lnTo>
                        <a:pt x="284" y="8"/>
                      </a:lnTo>
                      <a:lnTo>
                        <a:pt x="280" y="0"/>
                      </a:lnTo>
                      <a:lnTo>
                        <a:pt x="4" y="63"/>
                      </a:lnTo>
                      <a:lnTo>
                        <a:pt x="0" y="71"/>
                      </a:lnTo>
                      <a:lnTo>
                        <a:pt x="4" y="63"/>
                      </a:lnTo>
                      <a:lnTo>
                        <a:pt x="0" y="67"/>
                      </a:lnTo>
                      <a:lnTo>
                        <a:pt x="0" y="71"/>
                      </a:lnTo>
                      <a:lnTo>
                        <a:pt x="4" y="75"/>
                      </a:lnTo>
                      <a:lnTo>
                        <a:pt x="8" y="75"/>
                      </a:lnTo>
                      <a:lnTo>
                        <a:pt x="12" y="71"/>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9466" name="Freeform 156"/>
                <p:cNvSpPr>
                  <a:spLocks/>
                </p:cNvSpPr>
                <p:nvPr/>
              </p:nvSpPr>
              <p:spPr bwMode="auto">
                <a:xfrm>
                  <a:off x="561975" y="2608263"/>
                  <a:ext cx="19050" cy="442913"/>
                </a:xfrm>
                <a:custGeom>
                  <a:avLst/>
                  <a:gdLst>
                    <a:gd name="T0" fmla="*/ 2147483647 w 12"/>
                    <a:gd name="T1" fmla="*/ 2147483647 h 279"/>
                    <a:gd name="T2" fmla="*/ 2147483647 w 12"/>
                    <a:gd name="T3" fmla="*/ 2147483647 h 279"/>
                    <a:gd name="T4" fmla="*/ 2147483647 w 12"/>
                    <a:gd name="T5" fmla="*/ 0 h 279"/>
                    <a:gd name="T6" fmla="*/ 0 w 12"/>
                    <a:gd name="T7" fmla="*/ 0 h 279"/>
                    <a:gd name="T8" fmla="*/ 0 w 12"/>
                    <a:gd name="T9" fmla="*/ 2147483647 h 279"/>
                    <a:gd name="T10" fmla="*/ 2147483647 w 12"/>
                    <a:gd name="T11" fmla="*/ 2147483647 h 279"/>
                    <a:gd name="T12" fmla="*/ 0 w 12"/>
                    <a:gd name="T13" fmla="*/ 2147483647 h 279"/>
                    <a:gd name="T14" fmla="*/ 0 w 12"/>
                    <a:gd name="T15" fmla="*/ 2147483647 h 279"/>
                    <a:gd name="T16" fmla="*/ 2147483647 w 12"/>
                    <a:gd name="T17" fmla="*/ 2147483647 h 279"/>
                    <a:gd name="T18" fmla="*/ 2147483647 w 12"/>
                    <a:gd name="T19" fmla="*/ 2147483647 h 279"/>
                    <a:gd name="T20" fmla="*/ 2147483647 w 12"/>
                    <a:gd name="T21" fmla="*/ 2147483647 h 279"/>
                    <a:gd name="T22" fmla="*/ 2147483647 w 12"/>
                    <a:gd name="T23" fmla="*/ 2147483647 h 27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279"/>
                    <a:gd name="T38" fmla="*/ 12 w 12"/>
                    <a:gd name="T39" fmla="*/ 279 h 27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279">
                      <a:moveTo>
                        <a:pt x="4" y="271"/>
                      </a:moveTo>
                      <a:lnTo>
                        <a:pt x="12" y="275"/>
                      </a:lnTo>
                      <a:lnTo>
                        <a:pt x="12" y="0"/>
                      </a:lnTo>
                      <a:lnTo>
                        <a:pt x="0" y="0"/>
                      </a:lnTo>
                      <a:lnTo>
                        <a:pt x="0" y="275"/>
                      </a:lnTo>
                      <a:lnTo>
                        <a:pt x="4" y="279"/>
                      </a:lnTo>
                      <a:lnTo>
                        <a:pt x="0" y="275"/>
                      </a:lnTo>
                      <a:lnTo>
                        <a:pt x="0" y="279"/>
                      </a:lnTo>
                      <a:lnTo>
                        <a:pt x="4" y="279"/>
                      </a:lnTo>
                      <a:lnTo>
                        <a:pt x="8" y="279"/>
                      </a:lnTo>
                      <a:lnTo>
                        <a:pt x="12" y="275"/>
                      </a:lnTo>
                      <a:lnTo>
                        <a:pt x="4" y="271"/>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9467" name="Freeform 157"/>
                <p:cNvSpPr>
                  <a:spLocks/>
                </p:cNvSpPr>
                <p:nvPr/>
              </p:nvSpPr>
              <p:spPr bwMode="auto">
                <a:xfrm>
                  <a:off x="568325" y="3038475"/>
                  <a:ext cx="444500" cy="31750"/>
                </a:xfrm>
                <a:custGeom>
                  <a:avLst/>
                  <a:gdLst>
                    <a:gd name="T0" fmla="*/ 2147483647 w 280"/>
                    <a:gd name="T1" fmla="*/ 2147483647 h 20"/>
                    <a:gd name="T2" fmla="*/ 2147483647 w 280"/>
                    <a:gd name="T3" fmla="*/ 2147483647 h 20"/>
                    <a:gd name="T4" fmla="*/ 0 w 280"/>
                    <a:gd name="T5" fmla="*/ 0 h 20"/>
                    <a:gd name="T6" fmla="*/ 0 w 280"/>
                    <a:gd name="T7" fmla="*/ 2147483647 h 20"/>
                    <a:gd name="T8" fmla="*/ 2147483647 w 280"/>
                    <a:gd name="T9" fmla="*/ 2147483647 h 20"/>
                    <a:gd name="T10" fmla="*/ 2147483647 w 280"/>
                    <a:gd name="T11" fmla="*/ 2147483647 h 20"/>
                    <a:gd name="T12" fmla="*/ 2147483647 w 280"/>
                    <a:gd name="T13" fmla="*/ 2147483647 h 20"/>
                    <a:gd name="T14" fmla="*/ 2147483647 w 280"/>
                    <a:gd name="T15" fmla="*/ 2147483647 h 20"/>
                    <a:gd name="T16" fmla="*/ 2147483647 w 280"/>
                    <a:gd name="T17" fmla="*/ 2147483647 h 20"/>
                    <a:gd name="T18" fmla="*/ 2147483647 w 280"/>
                    <a:gd name="T19" fmla="*/ 2147483647 h 20"/>
                    <a:gd name="T20" fmla="*/ 2147483647 w 280"/>
                    <a:gd name="T21" fmla="*/ 2147483647 h 20"/>
                    <a:gd name="T22" fmla="*/ 2147483647 w 280"/>
                    <a:gd name="T23" fmla="*/ 2147483647 h 2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80"/>
                    <a:gd name="T37" fmla="*/ 0 h 20"/>
                    <a:gd name="T38" fmla="*/ 280 w 280"/>
                    <a:gd name="T39" fmla="*/ 20 h 2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80" h="20">
                      <a:moveTo>
                        <a:pt x="272" y="16"/>
                      </a:moveTo>
                      <a:lnTo>
                        <a:pt x="276" y="12"/>
                      </a:lnTo>
                      <a:lnTo>
                        <a:pt x="0" y="0"/>
                      </a:lnTo>
                      <a:lnTo>
                        <a:pt x="0" y="8"/>
                      </a:lnTo>
                      <a:lnTo>
                        <a:pt x="276" y="20"/>
                      </a:lnTo>
                      <a:lnTo>
                        <a:pt x="280" y="16"/>
                      </a:lnTo>
                      <a:lnTo>
                        <a:pt x="276" y="20"/>
                      </a:lnTo>
                      <a:lnTo>
                        <a:pt x="280" y="20"/>
                      </a:lnTo>
                      <a:lnTo>
                        <a:pt x="280" y="16"/>
                      </a:lnTo>
                      <a:lnTo>
                        <a:pt x="280" y="12"/>
                      </a:lnTo>
                      <a:lnTo>
                        <a:pt x="276" y="12"/>
                      </a:lnTo>
                      <a:lnTo>
                        <a:pt x="272" y="16"/>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9468" name="Freeform 158"/>
                <p:cNvSpPr>
                  <a:spLocks/>
                </p:cNvSpPr>
                <p:nvPr/>
              </p:nvSpPr>
              <p:spPr bwMode="auto">
                <a:xfrm>
                  <a:off x="1000125" y="2495550"/>
                  <a:ext cx="12700" cy="568325"/>
                </a:xfrm>
                <a:custGeom>
                  <a:avLst/>
                  <a:gdLst>
                    <a:gd name="T0" fmla="*/ 2147483647 w 8"/>
                    <a:gd name="T1" fmla="*/ 0 h 358"/>
                    <a:gd name="T2" fmla="*/ 0 w 8"/>
                    <a:gd name="T3" fmla="*/ 2147483647 h 358"/>
                    <a:gd name="T4" fmla="*/ 0 w 8"/>
                    <a:gd name="T5" fmla="*/ 2147483647 h 358"/>
                    <a:gd name="T6" fmla="*/ 2147483647 w 8"/>
                    <a:gd name="T7" fmla="*/ 2147483647 h 358"/>
                    <a:gd name="T8" fmla="*/ 2147483647 w 8"/>
                    <a:gd name="T9" fmla="*/ 2147483647 h 358"/>
                    <a:gd name="T10" fmla="*/ 2147483647 w 8"/>
                    <a:gd name="T11" fmla="*/ 2147483647 h 358"/>
                    <a:gd name="T12" fmla="*/ 2147483647 w 8"/>
                    <a:gd name="T13" fmla="*/ 2147483647 h 358"/>
                    <a:gd name="T14" fmla="*/ 2147483647 w 8"/>
                    <a:gd name="T15" fmla="*/ 0 h 358"/>
                    <a:gd name="T16" fmla="*/ 2147483647 w 8"/>
                    <a:gd name="T17" fmla="*/ 0 h 358"/>
                    <a:gd name="T18" fmla="*/ 0 w 8"/>
                    <a:gd name="T19" fmla="*/ 0 h 358"/>
                    <a:gd name="T20" fmla="*/ 0 w 8"/>
                    <a:gd name="T21" fmla="*/ 2147483647 h 358"/>
                    <a:gd name="T22" fmla="*/ 2147483647 w 8"/>
                    <a:gd name="T23" fmla="*/ 0 h 35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358"/>
                    <a:gd name="T38" fmla="*/ 8 w 8"/>
                    <a:gd name="T39" fmla="*/ 358 h 35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358">
                      <a:moveTo>
                        <a:pt x="8" y="0"/>
                      </a:moveTo>
                      <a:lnTo>
                        <a:pt x="0" y="4"/>
                      </a:lnTo>
                      <a:lnTo>
                        <a:pt x="0" y="358"/>
                      </a:lnTo>
                      <a:lnTo>
                        <a:pt x="8" y="358"/>
                      </a:lnTo>
                      <a:lnTo>
                        <a:pt x="8" y="4"/>
                      </a:lnTo>
                      <a:lnTo>
                        <a:pt x="4" y="8"/>
                      </a:lnTo>
                      <a:lnTo>
                        <a:pt x="8" y="4"/>
                      </a:lnTo>
                      <a:lnTo>
                        <a:pt x="8" y="0"/>
                      </a:lnTo>
                      <a:lnTo>
                        <a:pt x="4" y="0"/>
                      </a:lnTo>
                      <a:lnTo>
                        <a:pt x="0" y="0"/>
                      </a:lnTo>
                      <a:lnTo>
                        <a:pt x="0" y="4"/>
                      </a:lnTo>
                      <a:lnTo>
                        <a:pt x="8"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9469" name="Freeform 159"/>
                <p:cNvSpPr>
                  <a:spLocks/>
                </p:cNvSpPr>
                <p:nvPr/>
              </p:nvSpPr>
              <p:spPr bwMode="auto">
                <a:xfrm>
                  <a:off x="1082675" y="2570163"/>
                  <a:ext cx="19050" cy="444500"/>
                </a:xfrm>
                <a:custGeom>
                  <a:avLst/>
                  <a:gdLst>
                    <a:gd name="T0" fmla="*/ 2147483647 w 12"/>
                    <a:gd name="T1" fmla="*/ 2147483647 h 280"/>
                    <a:gd name="T2" fmla="*/ 2147483647 w 12"/>
                    <a:gd name="T3" fmla="*/ 2147483647 h 280"/>
                    <a:gd name="T4" fmla="*/ 2147483647 w 12"/>
                    <a:gd name="T5" fmla="*/ 0 h 280"/>
                    <a:gd name="T6" fmla="*/ 0 w 12"/>
                    <a:gd name="T7" fmla="*/ 0 h 280"/>
                    <a:gd name="T8" fmla="*/ 0 w 12"/>
                    <a:gd name="T9" fmla="*/ 2147483647 h 280"/>
                    <a:gd name="T10" fmla="*/ 2147483647 w 12"/>
                    <a:gd name="T11" fmla="*/ 2147483647 h 280"/>
                    <a:gd name="T12" fmla="*/ 0 w 12"/>
                    <a:gd name="T13" fmla="*/ 2147483647 h 280"/>
                    <a:gd name="T14" fmla="*/ 2147483647 w 12"/>
                    <a:gd name="T15" fmla="*/ 2147483647 h 280"/>
                    <a:gd name="T16" fmla="*/ 2147483647 w 12"/>
                    <a:gd name="T17" fmla="*/ 2147483647 h 280"/>
                    <a:gd name="T18" fmla="*/ 2147483647 w 12"/>
                    <a:gd name="T19" fmla="*/ 2147483647 h 280"/>
                    <a:gd name="T20" fmla="*/ 2147483647 w 12"/>
                    <a:gd name="T21" fmla="*/ 2147483647 h 280"/>
                    <a:gd name="T22" fmla="*/ 2147483647 w 12"/>
                    <a:gd name="T23" fmla="*/ 2147483647 h 28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280"/>
                    <a:gd name="T38" fmla="*/ 12 w 12"/>
                    <a:gd name="T39" fmla="*/ 280 h 28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280">
                      <a:moveTo>
                        <a:pt x="8" y="280"/>
                      </a:moveTo>
                      <a:lnTo>
                        <a:pt x="12" y="276"/>
                      </a:lnTo>
                      <a:lnTo>
                        <a:pt x="12" y="0"/>
                      </a:lnTo>
                      <a:lnTo>
                        <a:pt x="0" y="0"/>
                      </a:lnTo>
                      <a:lnTo>
                        <a:pt x="0" y="276"/>
                      </a:lnTo>
                      <a:lnTo>
                        <a:pt x="4" y="272"/>
                      </a:lnTo>
                      <a:lnTo>
                        <a:pt x="0" y="276"/>
                      </a:lnTo>
                      <a:lnTo>
                        <a:pt x="4" y="280"/>
                      </a:lnTo>
                      <a:lnTo>
                        <a:pt x="8" y="280"/>
                      </a:lnTo>
                      <a:lnTo>
                        <a:pt x="12" y="280"/>
                      </a:lnTo>
                      <a:lnTo>
                        <a:pt x="12" y="276"/>
                      </a:lnTo>
                      <a:lnTo>
                        <a:pt x="8" y="28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9470" name="Freeform 160"/>
                <p:cNvSpPr>
                  <a:spLocks/>
                </p:cNvSpPr>
                <p:nvPr/>
              </p:nvSpPr>
              <p:spPr bwMode="auto">
                <a:xfrm>
                  <a:off x="1000125" y="3001963"/>
                  <a:ext cx="95250" cy="68263"/>
                </a:xfrm>
                <a:custGeom>
                  <a:avLst/>
                  <a:gdLst>
                    <a:gd name="T0" fmla="*/ 0 w 60"/>
                    <a:gd name="T1" fmla="*/ 2147483647 h 43"/>
                    <a:gd name="T2" fmla="*/ 2147483647 w 60"/>
                    <a:gd name="T3" fmla="*/ 2147483647 h 43"/>
                    <a:gd name="T4" fmla="*/ 2147483647 w 60"/>
                    <a:gd name="T5" fmla="*/ 2147483647 h 43"/>
                    <a:gd name="T6" fmla="*/ 2147483647 w 60"/>
                    <a:gd name="T7" fmla="*/ 0 h 43"/>
                    <a:gd name="T8" fmla="*/ 2147483647 w 60"/>
                    <a:gd name="T9" fmla="*/ 2147483647 h 43"/>
                    <a:gd name="T10" fmla="*/ 2147483647 w 60"/>
                    <a:gd name="T11" fmla="*/ 2147483647 h 43"/>
                    <a:gd name="T12" fmla="*/ 2147483647 w 60"/>
                    <a:gd name="T13" fmla="*/ 2147483647 h 43"/>
                    <a:gd name="T14" fmla="*/ 0 w 60"/>
                    <a:gd name="T15" fmla="*/ 2147483647 h 43"/>
                    <a:gd name="T16" fmla="*/ 0 w 60"/>
                    <a:gd name="T17" fmla="*/ 2147483647 h 43"/>
                    <a:gd name="T18" fmla="*/ 2147483647 w 60"/>
                    <a:gd name="T19" fmla="*/ 2147483647 h 43"/>
                    <a:gd name="T20" fmla="*/ 2147483647 w 60"/>
                    <a:gd name="T21" fmla="*/ 2147483647 h 43"/>
                    <a:gd name="T22" fmla="*/ 0 w 60"/>
                    <a:gd name="T23" fmla="*/ 2147483647 h 4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60"/>
                    <a:gd name="T37" fmla="*/ 0 h 43"/>
                    <a:gd name="T38" fmla="*/ 60 w 60"/>
                    <a:gd name="T39" fmla="*/ 43 h 4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60" h="43">
                      <a:moveTo>
                        <a:pt x="0" y="39"/>
                      </a:moveTo>
                      <a:lnTo>
                        <a:pt x="8" y="43"/>
                      </a:lnTo>
                      <a:lnTo>
                        <a:pt x="60" y="8"/>
                      </a:lnTo>
                      <a:lnTo>
                        <a:pt x="56" y="0"/>
                      </a:lnTo>
                      <a:lnTo>
                        <a:pt x="4" y="35"/>
                      </a:lnTo>
                      <a:lnTo>
                        <a:pt x="8" y="39"/>
                      </a:lnTo>
                      <a:lnTo>
                        <a:pt x="4" y="35"/>
                      </a:lnTo>
                      <a:lnTo>
                        <a:pt x="0" y="39"/>
                      </a:lnTo>
                      <a:lnTo>
                        <a:pt x="0" y="43"/>
                      </a:lnTo>
                      <a:lnTo>
                        <a:pt x="4" y="43"/>
                      </a:lnTo>
                      <a:lnTo>
                        <a:pt x="8" y="43"/>
                      </a:lnTo>
                      <a:lnTo>
                        <a:pt x="0" y="39"/>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9471" name="Freeform 161"/>
                <p:cNvSpPr>
                  <a:spLocks/>
                </p:cNvSpPr>
                <p:nvPr/>
              </p:nvSpPr>
              <p:spPr bwMode="auto">
                <a:xfrm>
                  <a:off x="593725" y="2570163"/>
                  <a:ext cx="366713" cy="412750"/>
                </a:xfrm>
                <a:custGeom>
                  <a:avLst/>
                  <a:gdLst>
                    <a:gd name="T0" fmla="*/ 2147483647 w 231"/>
                    <a:gd name="T1" fmla="*/ 2147483647 h 260"/>
                    <a:gd name="T2" fmla="*/ 2147483647 w 231"/>
                    <a:gd name="T3" fmla="*/ 0 h 260"/>
                    <a:gd name="T4" fmla="*/ 0 w 231"/>
                    <a:gd name="T5" fmla="*/ 2147483647 h 260"/>
                    <a:gd name="T6" fmla="*/ 0 w 231"/>
                    <a:gd name="T7" fmla="*/ 2147483647 h 260"/>
                    <a:gd name="T8" fmla="*/ 2147483647 w 231"/>
                    <a:gd name="T9" fmla="*/ 2147483647 h 260"/>
                    <a:gd name="T10" fmla="*/ 2147483647 w 231"/>
                    <a:gd name="T11" fmla="*/ 2147483647 h 260"/>
                    <a:gd name="T12" fmla="*/ 0 60000 65536"/>
                    <a:gd name="T13" fmla="*/ 0 60000 65536"/>
                    <a:gd name="T14" fmla="*/ 0 60000 65536"/>
                    <a:gd name="T15" fmla="*/ 0 60000 65536"/>
                    <a:gd name="T16" fmla="*/ 0 60000 65536"/>
                    <a:gd name="T17" fmla="*/ 0 60000 65536"/>
                    <a:gd name="T18" fmla="*/ 0 w 231"/>
                    <a:gd name="T19" fmla="*/ 0 h 260"/>
                    <a:gd name="T20" fmla="*/ 231 w 231"/>
                    <a:gd name="T21" fmla="*/ 260 h 260"/>
                  </a:gdLst>
                  <a:ahLst/>
                  <a:cxnLst>
                    <a:cxn ang="T12">
                      <a:pos x="T0" y="T1"/>
                    </a:cxn>
                    <a:cxn ang="T13">
                      <a:pos x="T2" y="T3"/>
                    </a:cxn>
                    <a:cxn ang="T14">
                      <a:pos x="T4" y="T5"/>
                    </a:cxn>
                    <a:cxn ang="T15">
                      <a:pos x="T6" y="T7"/>
                    </a:cxn>
                    <a:cxn ang="T16">
                      <a:pos x="T8" y="T9"/>
                    </a:cxn>
                    <a:cxn ang="T17">
                      <a:pos x="T10" y="T11"/>
                    </a:cxn>
                  </a:cxnLst>
                  <a:rect l="T18" t="T19" r="T20" b="T21"/>
                  <a:pathLst>
                    <a:path w="231" h="260">
                      <a:moveTo>
                        <a:pt x="231" y="260"/>
                      </a:moveTo>
                      <a:lnTo>
                        <a:pt x="231" y="0"/>
                      </a:lnTo>
                      <a:lnTo>
                        <a:pt x="0" y="52"/>
                      </a:lnTo>
                      <a:lnTo>
                        <a:pt x="0" y="260"/>
                      </a:lnTo>
                      <a:lnTo>
                        <a:pt x="231" y="26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9472" name="Freeform 162"/>
                <p:cNvSpPr>
                  <a:spLocks/>
                </p:cNvSpPr>
                <p:nvPr/>
              </p:nvSpPr>
              <p:spPr bwMode="auto">
                <a:xfrm>
                  <a:off x="954088" y="2563813"/>
                  <a:ext cx="12700" cy="419100"/>
                </a:xfrm>
                <a:custGeom>
                  <a:avLst/>
                  <a:gdLst>
                    <a:gd name="T0" fmla="*/ 2147483647 w 8"/>
                    <a:gd name="T1" fmla="*/ 2147483647 h 264"/>
                    <a:gd name="T2" fmla="*/ 0 w 8"/>
                    <a:gd name="T3" fmla="*/ 2147483647 h 264"/>
                    <a:gd name="T4" fmla="*/ 0 w 8"/>
                    <a:gd name="T5" fmla="*/ 2147483647 h 264"/>
                    <a:gd name="T6" fmla="*/ 2147483647 w 8"/>
                    <a:gd name="T7" fmla="*/ 2147483647 h 264"/>
                    <a:gd name="T8" fmla="*/ 2147483647 w 8"/>
                    <a:gd name="T9" fmla="*/ 2147483647 h 264"/>
                    <a:gd name="T10" fmla="*/ 2147483647 w 8"/>
                    <a:gd name="T11" fmla="*/ 0 h 264"/>
                    <a:gd name="T12" fmla="*/ 2147483647 w 8"/>
                    <a:gd name="T13" fmla="*/ 2147483647 h 264"/>
                    <a:gd name="T14" fmla="*/ 2147483647 w 8"/>
                    <a:gd name="T15" fmla="*/ 0 h 264"/>
                    <a:gd name="T16" fmla="*/ 2147483647 w 8"/>
                    <a:gd name="T17" fmla="*/ 0 h 264"/>
                    <a:gd name="T18" fmla="*/ 0 w 8"/>
                    <a:gd name="T19" fmla="*/ 0 h 264"/>
                    <a:gd name="T20" fmla="*/ 0 w 8"/>
                    <a:gd name="T21" fmla="*/ 2147483647 h 264"/>
                    <a:gd name="T22" fmla="*/ 2147483647 w 8"/>
                    <a:gd name="T23" fmla="*/ 2147483647 h 26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264"/>
                    <a:gd name="T38" fmla="*/ 8 w 8"/>
                    <a:gd name="T39" fmla="*/ 264 h 26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264">
                      <a:moveTo>
                        <a:pt x="4" y="8"/>
                      </a:moveTo>
                      <a:lnTo>
                        <a:pt x="0" y="4"/>
                      </a:lnTo>
                      <a:lnTo>
                        <a:pt x="0" y="264"/>
                      </a:lnTo>
                      <a:lnTo>
                        <a:pt x="8" y="264"/>
                      </a:lnTo>
                      <a:lnTo>
                        <a:pt x="8" y="4"/>
                      </a:lnTo>
                      <a:lnTo>
                        <a:pt x="4" y="0"/>
                      </a:lnTo>
                      <a:lnTo>
                        <a:pt x="8" y="4"/>
                      </a:lnTo>
                      <a:lnTo>
                        <a:pt x="8" y="0"/>
                      </a:lnTo>
                      <a:lnTo>
                        <a:pt x="4" y="0"/>
                      </a:lnTo>
                      <a:lnTo>
                        <a:pt x="0" y="0"/>
                      </a:lnTo>
                      <a:lnTo>
                        <a:pt x="0" y="4"/>
                      </a:lnTo>
                      <a:lnTo>
                        <a:pt x="4" y="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9473" name="Freeform 163"/>
                <p:cNvSpPr>
                  <a:spLocks/>
                </p:cNvSpPr>
                <p:nvPr/>
              </p:nvSpPr>
              <p:spPr bwMode="auto">
                <a:xfrm>
                  <a:off x="587375" y="2563813"/>
                  <a:ext cx="373063" cy="93663"/>
                </a:xfrm>
                <a:custGeom>
                  <a:avLst/>
                  <a:gdLst>
                    <a:gd name="T0" fmla="*/ 2147483647 w 235"/>
                    <a:gd name="T1" fmla="*/ 2147483647 h 59"/>
                    <a:gd name="T2" fmla="*/ 2147483647 w 235"/>
                    <a:gd name="T3" fmla="*/ 2147483647 h 59"/>
                    <a:gd name="T4" fmla="*/ 2147483647 w 235"/>
                    <a:gd name="T5" fmla="*/ 2147483647 h 59"/>
                    <a:gd name="T6" fmla="*/ 2147483647 w 235"/>
                    <a:gd name="T7" fmla="*/ 0 h 59"/>
                    <a:gd name="T8" fmla="*/ 2147483647 w 235"/>
                    <a:gd name="T9" fmla="*/ 2147483647 h 59"/>
                    <a:gd name="T10" fmla="*/ 0 w 235"/>
                    <a:gd name="T11" fmla="*/ 2147483647 h 59"/>
                    <a:gd name="T12" fmla="*/ 2147483647 w 235"/>
                    <a:gd name="T13" fmla="*/ 2147483647 h 59"/>
                    <a:gd name="T14" fmla="*/ 0 w 235"/>
                    <a:gd name="T15" fmla="*/ 2147483647 h 59"/>
                    <a:gd name="T16" fmla="*/ 0 w 235"/>
                    <a:gd name="T17" fmla="*/ 2147483647 h 59"/>
                    <a:gd name="T18" fmla="*/ 0 w 235"/>
                    <a:gd name="T19" fmla="*/ 2147483647 h 59"/>
                    <a:gd name="T20" fmla="*/ 2147483647 w 235"/>
                    <a:gd name="T21" fmla="*/ 2147483647 h 59"/>
                    <a:gd name="T22" fmla="*/ 2147483647 w 235"/>
                    <a:gd name="T23" fmla="*/ 2147483647 h 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35"/>
                    <a:gd name="T37" fmla="*/ 0 h 59"/>
                    <a:gd name="T38" fmla="*/ 235 w 235"/>
                    <a:gd name="T39" fmla="*/ 59 h 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35" h="59">
                      <a:moveTo>
                        <a:pt x="8" y="56"/>
                      </a:moveTo>
                      <a:lnTo>
                        <a:pt x="4" y="59"/>
                      </a:lnTo>
                      <a:lnTo>
                        <a:pt x="235" y="8"/>
                      </a:lnTo>
                      <a:lnTo>
                        <a:pt x="235" y="0"/>
                      </a:lnTo>
                      <a:lnTo>
                        <a:pt x="4" y="48"/>
                      </a:lnTo>
                      <a:lnTo>
                        <a:pt x="0" y="56"/>
                      </a:lnTo>
                      <a:lnTo>
                        <a:pt x="4" y="48"/>
                      </a:lnTo>
                      <a:lnTo>
                        <a:pt x="0" y="52"/>
                      </a:lnTo>
                      <a:lnTo>
                        <a:pt x="0" y="56"/>
                      </a:lnTo>
                      <a:lnTo>
                        <a:pt x="4" y="59"/>
                      </a:lnTo>
                      <a:lnTo>
                        <a:pt x="8" y="56"/>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9474" name="Freeform 164"/>
                <p:cNvSpPr>
                  <a:spLocks/>
                </p:cNvSpPr>
                <p:nvPr/>
              </p:nvSpPr>
              <p:spPr bwMode="auto">
                <a:xfrm>
                  <a:off x="587375" y="2652713"/>
                  <a:ext cx="12700" cy="336550"/>
                </a:xfrm>
                <a:custGeom>
                  <a:avLst/>
                  <a:gdLst>
                    <a:gd name="T0" fmla="*/ 2147483647 w 8"/>
                    <a:gd name="T1" fmla="*/ 2147483647 h 212"/>
                    <a:gd name="T2" fmla="*/ 2147483647 w 8"/>
                    <a:gd name="T3" fmla="*/ 2147483647 h 212"/>
                    <a:gd name="T4" fmla="*/ 2147483647 w 8"/>
                    <a:gd name="T5" fmla="*/ 0 h 212"/>
                    <a:gd name="T6" fmla="*/ 0 w 8"/>
                    <a:gd name="T7" fmla="*/ 0 h 212"/>
                    <a:gd name="T8" fmla="*/ 0 w 8"/>
                    <a:gd name="T9" fmla="*/ 2147483647 h 212"/>
                    <a:gd name="T10" fmla="*/ 2147483647 w 8"/>
                    <a:gd name="T11" fmla="*/ 2147483647 h 212"/>
                    <a:gd name="T12" fmla="*/ 0 w 8"/>
                    <a:gd name="T13" fmla="*/ 2147483647 h 212"/>
                    <a:gd name="T14" fmla="*/ 0 w 8"/>
                    <a:gd name="T15" fmla="*/ 2147483647 h 212"/>
                    <a:gd name="T16" fmla="*/ 2147483647 w 8"/>
                    <a:gd name="T17" fmla="*/ 2147483647 h 212"/>
                    <a:gd name="T18" fmla="*/ 2147483647 w 8"/>
                    <a:gd name="T19" fmla="*/ 2147483647 h 212"/>
                    <a:gd name="T20" fmla="*/ 2147483647 w 8"/>
                    <a:gd name="T21" fmla="*/ 2147483647 h 212"/>
                    <a:gd name="T22" fmla="*/ 2147483647 w 8"/>
                    <a:gd name="T23" fmla="*/ 2147483647 h 21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212"/>
                    <a:gd name="T38" fmla="*/ 8 w 8"/>
                    <a:gd name="T39" fmla="*/ 212 h 21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212">
                      <a:moveTo>
                        <a:pt x="4" y="200"/>
                      </a:moveTo>
                      <a:lnTo>
                        <a:pt x="8" y="208"/>
                      </a:lnTo>
                      <a:lnTo>
                        <a:pt x="8" y="0"/>
                      </a:lnTo>
                      <a:lnTo>
                        <a:pt x="0" y="0"/>
                      </a:lnTo>
                      <a:lnTo>
                        <a:pt x="0" y="208"/>
                      </a:lnTo>
                      <a:lnTo>
                        <a:pt x="4" y="212"/>
                      </a:lnTo>
                      <a:lnTo>
                        <a:pt x="0" y="208"/>
                      </a:lnTo>
                      <a:lnTo>
                        <a:pt x="0" y="212"/>
                      </a:lnTo>
                      <a:lnTo>
                        <a:pt x="4" y="212"/>
                      </a:lnTo>
                      <a:lnTo>
                        <a:pt x="8" y="212"/>
                      </a:lnTo>
                      <a:lnTo>
                        <a:pt x="8" y="208"/>
                      </a:lnTo>
                      <a:lnTo>
                        <a:pt x="4" y="20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9475" name="Freeform 165"/>
                <p:cNvSpPr>
                  <a:spLocks/>
                </p:cNvSpPr>
                <p:nvPr/>
              </p:nvSpPr>
              <p:spPr bwMode="auto">
                <a:xfrm>
                  <a:off x="593725" y="2970213"/>
                  <a:ext cx="373063" cy="19050"/>
                </a:xfrm>
                <a:custGeom>
                  <a:avLst/>
                  <a:gdLst>
                    <a:gd name="T0" fmla="*/ 2147483647 w 235"/>
                    <a:gd name="T1" fmla="*/ 2147483647 h 12"/>
                    <a:gd name="T2" fmla="*/ 2147483647 w 235"/>
                    <a:gd name="T3" fmla="*/ 2147483647 h 12"/>
                    <a:gd name="T4" fmla="*/ 0 w 235"/>
                    <a:gd name="T5" fmla="*/ 0 h 12"/>
                    <a:gd name="T6" fmla="*/ 0 w 235"/>
                    <a:gd name="T7" fmla="*/ 2147483647 h 12"/>
                    <a:gd name="T8" fmla="*/ 2147483647 w 235"/>
                    <a:gd name="T9" fmla="*/ 2147483647 h 12"/>
                    <a:gd name="T10" fmla="*/ 2147483647 w 235"/>
                    <a:gd name="T11" fmla="*/ 2147483647 h 12"/>
                    <a:gd name="T12" fmla="*/ 2147483647 w 235"/>
                    <a:gd name="T13" fmla="*/ 2147483647 h 12"/>
                    <a:gd name="T14" fmla="*/ 2147483647 w 235"/>
                    <a:gd name="T15" fmla="*/ 2147483647 h 12"/>
                    <a:gd name="T16" fmla="*/ 2147483647 w 235"/>
                    <a:gd name="T17" fmla="*/ 2147483647 h 12"/>
                    <a:gd name="T18" fmla="*/ 2147483647 w 235"/>
                    <a:gd name="T19" fmla="*/ 2147483647 h 12"/>
                    <a:gd name="T20" fmla="*/ 2147483647 w 235"/>
                    <a:gd name="T21" fmla="*/ 2147483647 h 12"/>
                    <a:gd name="T22" fmla="*/ 2147483647 w 235"/>
                    <a:gd name="T23" fmla="*/ 2147483647 h 1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35"/>
                    <a:gd name="T37" fmla="*/ 0 h 12"/>
                    <a:gd name="T38" fmla="*/ 235 w 235"/>
                    <a:gd name="T39" fmla="*/ 12 h 1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35" h="12">
                      <a:moveTo>
                        <a:pt x="227" y="8"/>
                      </a:moveTo>
                      <a:lnTo>
                        <a:pt x="231" y="4"/>
                      </a:lnTo>
                      <a:lnTo>
                        <a:pt x="0" y="0"/>
                      </a:lnTo>
                      <a:lnTo>
                        <a:pt x="0" y="12"/>
                      </a:lnTo>
                      <a:lnTo>
                        <a:pt x="231" y="12"/>
                      </a:lnTo>
                      <a:lnTo>
                        <a:pt x="235" y="8"/>
                      </a:lnTo>
                      <a:lnTo>
                        <a:pt x="231" y="12"/>
                      </a:lnTo>
                      <a:lnTo>
                        <a:pt x="235" y="12"/>
                      </a:lnTo>
                      <a:lnTo>
                        <a:pt x="235" y="8"/>
                      </a:lnTo>
                      <a:lnTo>
                        <a:pt x="235" y="4"/>
                      </a:lnTo>
                      <a:lnTo>
                        <a:pt x="231" y="4"/>
                      </a:lnTo>
                      <a:lnTo>
                        <a:pt x="227" y="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9476" name="Freeform 166"/>
                <p:cNvSpPr>
                  <a:spLocks/>
                </p:cNvSpPr>
                <p:nvPr/>
              </p:nvSpPr>
              <p:spPr bwMode="auto">
                <a:xfrm>
                  <a:off x="973138" y="3070225"/>
                  <a:ext cx="52388" cy="19050"/>
                </a:xfrm>
                <a:custGeom>
                  <a:avLst/>
                  <a:gdLst>
                    <a:gd name="T0" fmla="*/ 2147483647 w 33"/>
                    <a:gd name="T1" fmla="*/ 2147483647 h 12"/>
                    <a:gd name="T2" fmla="*/ 2147483647 w 33"/>
                    <a:gd name="T3" fmla="*/ 0 h 12"/>
                    <a:gd name="T4" fmla="*/ 0 w 33"/>
                    <a:gd name="T5" fmla="*/ 2147483647 h 12"/>
                    <a:gd name="T6" fmla="*/ 2147483647 w 33"/>
                    <a:gd name="T7" fmla="*/ 2147483647 h 12"/>
                    <a:gd name="T8" fmla="*/ 2147483647 w 33"/>
                    <a:gd name="T9" fmla="*/ 2147483647 h 12"/>
                    <a:gd name="T10" fmla="*/ 2147483647 w 33"/>
                    <a:gd name="T11" fmla="*/ 2147483647 h 12"/>
                    <a:gd name="T12" fmla="*/ 2147483647 w 33"/>
                    <a:gd name="T13" fmla="*/ 2147483647 h 12"/>
                    <a:gd name="T14" fmla="*/ 2147483647 w 33"/>
                    <a:gd name="T15" fmla="*/ 2147483647 h 12"/>
                    <a:gd name="T16" fmla="*/ 2147483647 w 33"/>
                    <a:gd name="T17" fmla="*/ 2147483647 h 12"/>
                    <a:gd name="T18" fmla="*/ 2147483647 w 33"/>
                    <a:gd name="T19" fmla="*/ 2147483647 h 12"/>
                    <a:gd name="T20" fmla="*/ 2147483647 w 33"/>
                    <a:gd name="T21" fmla="*/ 0 h 12"/>
                    <a:gd name="T22" fmla="*/ 2147483647 w 33"/>
                    <a:gd name="T23" fmla="*/ 2147483647 h 1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3"/>
                    <a:gd name="T37" fmla="*/ 0 h 12"/>
                    <a:gd name="T38" fmla="*/ 33 w 33"/>
                    <a:gd name="T39" fmla="*/ 12 h 1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3" h="12">
                      <a:moveTo>
                        <a:pt x="25" y="4"/>
                      </a:moveTo>
                      <a:lnTo>
                        <a:pt x="29" y="0"/>
                      </a:lnTo>
                      <a:lnTo>
                        <a:pt x="0" y="4"/>
                      </a:lnTo>
                      <a:lnTo>
                        <a:pt x="4" y="12"/>
                      </a:lnTo>
                      <a:lnTo>
                        <a:pt x="29" y="12"/>
                      </a:lnTo>
                      <a:lnTo>
                        <a:pt x="33" y="4"/>
                      </a:lnTo>
                      <a:lnTo>
                        <a:pt x="29" y="12"/>
                      </a:lnTo>
                      <a:lnTo>
                        <a:pt x="33" y="8"/>
                      </a:lnTo>
                      <a:lnTo>
                        <a:pt x="33" y="4"/>
                      </a:lnTo>
                      <a:lnTo>
                        <a:pt x="29" y="0"/>
                      </a:lnTo>
                      <a:lnTo>
                        <a:pt x="25" y="4"/>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9477" name="Freeform 167"/>
                <p:cNvSpPr>
                  <a:spLocks/>
                </p:cNvSpPr>
                <p:nvPr/>
              </p:nvSpPr>
              <p:spPr bwMode="auto">
                <a:xfrm>
                  <a:off x="1012825" y="3051175"/>
                  <a:ext cx="12700" cy="25400"/>
                </a:xfrm>
                <a:custGeom>
                  <a:avLst/>
                  <a:gdLst>
                    <a:gd name="T0" fmla="*/ 2147483647 w 8"/>
                    <a:gd name="T1" fmla="*/ 2147483647 h 16"/>
                    <a:gd name="T2" fmla="*/ 0 w 8"/>
                    <a:gd name="T3" fmla="*/ 2147483647 h 16"/>
                    <a:gd name="T4" fmla="*/ 0 w 8"/>
                    <a:gd name="T5" fmla="*/ 2147483647 h 16"/>
                    <a:gd name="T6" fmla="*/ 2147483647 w 8"/>
                    <a:gd name="T7" fmla="*/ 2147483647 h 16"/>
                    <a:gd name="T8" fmla="*/ 2147483647 w 8"/>
                    <a:gd name="T9" fmla="*/ 2147483647 h 16"/>
                    <a:gd name="T10" fmla="*/ 0 w 8"/>
                    <a:gd name="T11" fmla="*/ 0 h 16"/>
                    <a:gd name="T12" fmla="*/ 2147483647 w 8"/>
                    <a:gd name="T13" fmla="*/ 2147483647 h 16"/>
                    <a:gd name="T14" fmla="*/ 2147483647 w 8"/>
                    <a:gd name="T15" fmla="*/ 0 h 16"/>
                    <a:gd name="T16" fmla="*/ 2147483647 w 8"/>
                    <a:gd name="T17" fmla="*/ 0 h 16"/>
                    <a:gd name="T18" fmla="*/ 0 w 8"/>
                    <a:gd name="T19" fmla="*/ 0 h 16"/>
                    <a:gd name="T20" fmla="*/ 0 w 8"/>
                    <a:gd name="T21" fmla="*/ 2147483647 h 16"/>
                    <a:gd name="T22" fmla="*/ 2147483647 w 8"/>
                    <a:gd name="T23" fmla="*/ 2147483647 h 1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16"/>
                    <a:gd name="T38" fmla="*/ 8 w 8"/>
                    <a:gd name="T39" fmla="*/ 16 h 1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16">
                      <a:moveTo>
                        <a:pt x="4" y="8"/>
                      </a:moveTo>
                      <a:lnTo>
                        <a:pt x="0" y="4"/>
                      </a:lnTo>
                      <a:lnTo>
                        <a:pt x="0" y="16"/>
                      </a:lnTo>
                      <a:lnTo>
                        <a:pt x="8" y="16"/>
                      </a:lnTo>
                      <a:lnTo>
                        <a:pt x="8" y="4"/>
                      </a:lnTo>
                      <a:lnTo>
                        <a:pt x="0" y="0"/>
                      </a:lnTo>
                      <a:lnTo>
                        <a:pt x="8" y="4"/>
                      </a:lnTo>
                      <a:lnTo>
                        <a:pt x="8" y="0"/>
                      </a:lnTo>
                      <a:lnTo>
                        <a:pt x="4" y="0"/>
                      </a:lnTo>
                      <a:lnTo>
                        <a:pt x="0" y="0"/>
                      </a:lnTo>
                      <a:lnTo>
                        <a:pt x="0" y="4"/>
                      </a:lnTo>
                      <a:lnTo>
                        <a:pt x="4" y="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9478" name="Freeform 168"/>
                <p:cNvSpPr>
                  <a:spLocks/>
                </p:cNvSpPr>
                <p:nvPr/>
              </p:nvSpPr>
              <p:spPr bwMode="auto">
                <a:xfrm>
                  <a:off x="1000125" y="3051175"/>
                  <a:ext cx="19050" cy="19050"/>
                </a:xfrm>
                <a:custGeom>
                  <a:avLst/>
                  <a:gdLst>
                    <a:gd name="T0" fmla="*/ 2147483647 w 12"/>
                    <a:gd name="T1" fmla="*/ 2147483647 h 12"/>
                    <a:gd name="T2" fmla="*/ 2147483647 w 12"/>
                    <a:gd name="T3" fmla="*/ 2147483647 h 12"/>
                    <a:gd name="T4" fmla="*/ 2147483647 w 12"/>
                    <a:gd name="T5" fmla="*/ 2147483647 h 12"/>
                    <a:gd name="T6" fmla="*/ 2147483647 w 12"/>
                    <a:gd name="T7" fmla="*/ 0 h 12"/>
                    <a:gd name="T8" fmla="*/ 2147483647 w 12"/>
                    <a:gd name="T9" fmla="*/ 2147483647 h 12"/>
                    <a:gd name="T10" fmla="*/ 2147483647 w 12"/>
                    <a:gd name="T11" fmla="*/ 2147483647 h 12"/>
                    <a:gd name="T12" fmla="*/ 2147483647 w 12"/>
                    <a:gd name="T13" fmla="*/ 2147483647 h 12"/>
                    <a:gd name="T14" fmla="*/ 0 w 12"/>
                    <a:gd name="T15" fmla="*/ 2147483647 h 12"/>
                    <a:gd name="T16" fmla="*/ 0 w 12"/>
                    <a:gd name="T17" fmla="*/ 2147483647 h 12"/>
                    <a:gd name="T18" fmla="*/ 2147483647 w 12"/>
                    <a:gd name="T19" fmla="*/ 2147483647 h 12"/>
                    <a:gd name="T20" fmla="*/ 2147483647 w 12"/>
                    <a:gd name="T21" fmla="*/ 2147483647 h 12"/>
                    <a:gd name="T22" fmla="*/ 2147483647 w 12"/>
                    <a:gd name="T23" fmla="*/ 2147483647 h 1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12"/>
                    <a:gd name="T38" fmla="*/ 12 w 12"/>
                    <a:gd name="T39" fmla="*/ 12 h 1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12">
                      <a:moveTo>
                        <a:pt x="4" y="12"/>
                      </a:moveTo>
                      <a:lnTo>
                        <a:pt x="8" y="12"/>
                      </a:lnTo>
                      <a:lnTo>
                        <a:pt x="12" y="8"/>
                      </a:lnTo>
                      <a:lnTo>
                        <a:pt x="8" y="0"/>
                      </a:lnTo>
                      <a:lnTo>
                        <a:pt x="4" y="4"/>
                      </a:lnTo>
                      <a:lnTo>
                        <a:pt x="0" y="8"/>
                      </a:lnTo>
                      <a:lnTo>
                        <a:pt x="4" y="12"/>
                      </a:lnTo>
                      <a:lnTo>
                        <a:pt x="8" y="12"/>
                      </a:lnTo>
                      <a:lnTo>
                        <a:pt x="4" y="12"/>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9479" name="Freeform 169"/>
                <p:cNvSpPr>
                  <a:spLocks/>
                </p:cNvSpPr>
                <p:nvPr/>
              </p:nvSpPr>
              <p:spPr bwMode="auto">
                <a:xfrm>
                  <a:off x="966788" y="3057525"/>
                  <a:ext cx="39688" cy="12700"/>
                </a:xfrm>
                <a:custGeom>
                  <a:avLst/>
                  <a:gdLst>
                    <a:gd name="T0" fmla="*/ 2147483647 w 25"/>
                    <a:gd name="T1" fmla="*/ 2147483647 h 8"/>
                    <a:gd name="T2" fmla="*/ 2147483647 w 25"/>
                    <a:gd name="T3" fmla="*/ 2147483647 h 8"/>
                    <a:gd name="T4" fmla="*/ 2147483647 w 25"/>
                    <a:gd name="T5" fmla="*/ 2147483647 h 8"/>
                    <a:gd name="T6" fmla="*/ 2147483647 w 25"/>
                    <a:gd name="T7" fmla="*/ 0 h 8"/>
                    <a:gd name="T8" fmla="*/ 2147483647 w 25"/>
                    <a:gd name="T9" fmla="*/ 0 h 8"/>
                    <a:gd name="T10" fmla="*/ 0 w 25"/>
                    <a:gd name="T11" fmla="*/ 2147483647 h 8"/>
                    <a:gd name="T12" fmla="*/ 2147483647 w 25"/>
                    <a:gd name="T13" fmla="*/ 0 h 8"/>
                    <a:gd name="T14" fmla="*/ 2147483647 w 25"/>
                    <a:gd name="T15" fmla="*/ 0 h 8"/>
                    <a:gd name="T16" fmla="*/ 0 w 25"/>
                    <a:gd name="T17" fmla="*/ 2147483647 h 8"/>
                    <a:gd name="T18" fmla="*/ 2147483647 w 25"/>
                    <a:gd name="T19" fmla="*/ 2147483647 h 8"/>
                    <a:gd name="T20" fmla="*/ 2147483647 w 25"/>
                    <a:gd name="T21" fmla="*/ 2147483647 h 8"/>
                    <a:gd name="T22" fmla="*/ 2147483647 w 25"/>
                    <a:gd name="T23" fmla="*/ 2147483647 h 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5"/>
                    <a:gd name="T37" fmla="*/ 0 h 8"/>
                    <a:gd name="T38" fmla="*/ 25 w 25"/>
                    <a:gd name="T39" fmla="*/ 8 h 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5" h="8">
                      <a:moveTo>
                        <a:pt x="12" y="4"/>
                      </a:moveTo>
                      <a:lnTo>
                        <a:pt x="8" y="8"/>
                      </a:lnTo>
                      <a:lnTo>
                        <a:pt x="25" y="8"/>
                      </a:lnTo>
                      <a:lnTo>
                        <a:pt x="25" y="0"/>
                      </a:lnTo>
                      <a:lnTo>
                        <a:pt x="8" y="0"/>
                      </a:lnTo>
                      <a:lnTo>
                        <a:pt x="0" y="4"/>
                      </a:lnTo>
                      <a:lnTo>
                        <a:pt x="8" y="0"/>
                      </a:lnTo>
                      <a:lnTo>
                        <a:pt x="4" y="0"/>
                      </a:lnTo>
                      <a:lnTo>
                        <a:pt x="0" y="4"/>
                      </a:lnTo>
                      <a:lnTo>
                        <a:pt x="4" y="8"/>
                      </a:lnTo>
                      <a:lnTo>
                        <a:pt x="8" y="8"/>
                      </a:lnTo>
                      <a:lnTo>
                        <a:pt x="12" y="4"/>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9480" name="Freeform 170"/>
                <p:cNvSpPr>
                  <a:spLocks/>
                </p:cNvSpPr>
                <p:nvPr/>
              </p:nvSpPr>
              <p:spPr bwMode="auto">
                <a:xfrm>
                  <a:off x="966788" y="3063875"/>
                  <a:ext cx="19050" cy="25400"/>
                </a:xfrm>
                <a:custGeom>
                  <a:avLst/>
                  <a:gdLst>
                    <a:gd name="T0" fmla="*/ 2147483647 w 12"/>
                    <a:gd name="T1" fmla="*/ 2147483647 h 16"/>
                    <a:gd name="T2" fmla="*/ 2147483647 w 12"/>
                    <a:gd name="T3" fmla="*/ 2147483647 h 16"/>
                    <a:gd name="T4" fmla="*/ 2147483647 w 12"/>
                    <a:gd name="T5" fmla="*/ 0 h 16"/>
                    <a:gd name="T6" fmla="*/ 0 w 12"/>
                    <a:gd name="T7" fmla="*/ 0 h 16"/>
                    <a:gd name="T8" fmla="*/ 0 w 12"/>
                    <a:gd name="T9" fmla="*/ 2147483647 h 16"/>
                    <a:gd name="T10" fmla="*/ 2147483647 w 12"/>
                    <a:gd name="T11" fmla="*/ 2147483647 h 16"/>
                    <a:gd name="T12" fmla="*/ 0 w 12"/>
                    <a:gd name="T13" fmla="*/ 2147483647 h 16"/>
                    <a:gd name="T14" fmla="*/ 2147483647 w 12"/>
                    <a:gd name="T15" fmla="*/ 2147483647 h 16"/>
                    <a:gd name="T16" fmla="*/ 2147483647 w 12"/>
                    <a:gd name="T17" fmla="*/ 2147483647 h 16"/>
                    <a:gd name="T18" fmla="*/ 2147483647 w 12"/>
                    <a:gd name="T19" fmla="*/ 2147483647 h 16"/>
                    <a:gd name="T20" fmla="*/ 2147483647 w 12"/>
                    <a:gd name="T21" fmla="*/ 2147483647 h 16"/>
                    <a:gd name="T22" fmla="*/ 2147483647 w 12"/>
                    <a:gd name="T23" fmla="*/ 2147483647 h 1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16"/>
                    <a:gd name="T38" fmla="*/ 12 w 12"/>
                    <a:gd name="T39" fmla="*/ 16 h 1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16">
                      <a:moveTo>
                        <a:pt x="4" y="8"/>
                      </a:moveTo>
                      <a:lnTo>
                        <a:pt x="12" y="12"/>
                      </a:lnTo>
                      <a:lnTo>
                        <a:pt x="12" y="0"/>
                      </a:lnTo>
                      <a:lnTo>
                        <a:pt x="0" y="0"/>
                      </a:lnTo>
                      <a:lnTo>
                        <a:pt x="0" y="12"/>
                      </a:lnTo>
                      <a:lnTo>
                        <a:pt x="8" y="16"/>
                      </a:lnTo>
                      <a:lnTo>
                        <a:pt x="0" y="12"/>
                      </a:lnTo>
                      <a:lnTo>
                        <a:pt x="4" y="16"/>
                      </a:lnTo>
                      <a:lnTo>
                        <a:pt x="8" y="16"/>
                      </a:lnTo>
                      <a:lnTo>
                        <a:pt x="12" y="12"/>
                      </a:lnTo>
                      <a:lnTo>
                        <a:pt x="4" y="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9481" name="Freeform 171"/>
                <p:cNvSpPr>
                  <a:spLocks/>
                </p:cNvSpPr>
                <p:nvPr/>
              </p:nvSpPr>
              <p:spPr bwMode="auto">
                <a:xfrm>
                  <a:off x="1019175" y="2589213"/>
                  <a:ext cx="334963" cy="649288"/>
                </a:xfrm>
                <a:custGeom>
                  <a:avLst/>
                  <a:gdLst>
                    <a:gd name="T0" fmla="*/ 2147483647 w 211"/>
                    <a:gd name="T1" fmla="*/ 0 h 409"/>
                    <a:gd name="T2" fmla="*/ 0 w 211"/>
                    <a:gd name="T3" fmla="*/ 2147483647 h 409"/>
                    <a:gd name="T4" fmla="*/ 0 w 211"/>
                    <a:gd name="T5" fmla="*/ 2147483647 h 409"/>
                    <a:gd name="T6" fmla="*/ 2147483647 w 211"/>
                    <a:gd name="T7" fmla="*/ 2147483647 h 409"/>
                    <a:gd name="T8" fmla="*/ 2147483647 w 211"/>
                    <a:gd name="T9" fmla="*/ 2147483647 h 409"/>
                    <a:gd name="T10" fmla="*/ 2147483647 w 211"/>
                    <a:gd name="T11" fmla="*/ 2147483647 h 409"/>
                    <a:gd name="T12" fmla="*/ 2147483647 w 211"/>
                    <a:gd name="T13" fmla="*/ 2147483647 h 409"/>
                    <a:gd name="T14" fmla="*/ 2147483647 w 211"/>
                    <a:gd name="T15" fmla="*/ 2147483647 h 409"/>
                    <a:gd name="T16" fmla="*/ 2147483647 w 211"/>
                    <a:gd name="T17" fmla="*/ 2147483647 h 409"/>
                    <a:gd name="T18" fmla="*/ 2147483647 w 211"/>
                    <a:gd name="T19" fmla="*/ 2147483647 h 409"/>
                    <a:gd name="T20" fmla="*/ 2147483647 w 211"/>
                    <a:gd name="T21" fmla="*/ 2147483647 h 409"/>
                    <a:gd name="T22" fmla="*/ 2147483647 w 211"/>
                    <a:gd name="T23" fmla="*/ 2147483647 h 409"/>
                    <a:gd name="T24" fmla="*/ 2147483647 w 211"/>
                    <a:gd name="T25" fmla="*/ 2147483647 h 409"/>
                    <a:gd name="T26" fmla="*/ 2147483647 w 211"/>
                    <a:gd name="T27" fmla="*/ 2147483647 h 409"/>
                    <a:gd name="T28" fmla="*/ 2147483647 w 211"/>
                    <a:gd name="T29" fmla="*/ 2147483647 h 409"/>
                    <a:gd name="T30" fmla="*/ 2147483647 w 211"/>
                    <a:gd name="T31" fmla="*/ 2147483647 h 409"/>
                    <a:gd name="T32" fmla="*/ 2147483647 w 211"/>
                    <a:gd name="T33" fmla="*/ 2147483647 h 409"/>
                    <a:gd name="T34" fmla="*/ 2147483647 w 211"/>
                    <a:gd name="T35" fmla="*/ 2147483647 h 409"/>
                    <a:gd name="T36" fmla="*/ 2147483647 w 211"/>
                    <a:gd name="T37" fmla="*/ 2147483647 h 409"/>
                    <a:gd name="T38" fmla="*/ 2147483647 w 211"/>
                    <a:gd name="T39" fmla="*/ 2147483647 h 409"/>
                    <a:gd name="T40" fmla="*/ 2147483647 w 211"/>
                    <a:gd name="T41" fmla="*/ 2147483647 h 409"/>
                    <a:gd name="T42" fmla="*/ 2147483647 w 211"/>
                    <a:gd name="T43" fmla="*/ 2147483647 h 409"/>
                    <a:gd name="T44" fmla="*/ 2147483647 w 211"/>
                    <a:gd name="T45" fmla="*/ 2147483647 h 409"/>
                    <a:gd name="T46" fmla="*/ 2147483647 w 211"/>
                    <a:gd name="T47" fmla="*/ 0 h 409"/>
                    <a:gd name="T48" fmla="*/ 2147483647 w 211"/>
                    <a:gd name="T49" fmla="*/ 0 h 409"/>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11"/>
                    <a:gd name="T76" fmla="*/ 0 h 409"/>
                    <a:gd name="T77" fmla="*/ 211 w 211"/>
                    <a:gd name="T78" fmla="*/ 409 h 409"/>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11" h="409">
                      <a:moveTo>
                        <a:pt x="28" y="0"/>
                      </a:moveTo>
                      <a:lnTo>
                        <a:pt x="0" y="4"/>
                      </a:lnTo>
                      <a:lnTo>
                        <a:pt x="0" y="402"/>
                      </a:lnTo>
                      <a:lnTo>
                        <a:pt x="85" y="409"/>
                      </a:lnTo>
                      <a:lnTo>
                        <a:pt x="109" y="402"/>
                      </a:lnTo>
                      <a:lnTo>
                        <a:pt x="113" y="402"/>
                      </a:lnTo>
                      <a:lnTo>
                        <a:pt x="121" y="402"/>
                      </a:lnTo>
                      <a:lnTo>
                        <a:pt x="125" y="402"/>
                      </a:lnTo>
                      <a:lnTo>
                        <a:pt x="134" y="402"/>
                      </a:lnTo>
                      <a:lnTo>
                        <a:pt x="146" y="398"/>
                      </a:lnTo>
                      <a:lnTo>
                        <a:pt x="154" y="394"/>
                      </a:lnTo>
                      <a:lnTo>
                        <a:pt x="166" y="394"/>
                      </a:lnTo>
                      <a:lnTo>
                        <a:pt x="174" y="390"/>
                      </a:lnTo>
                      <a:lnTo>
                        <a:pt x="178" y="386"/>
                      </a:lnTo>
                      <a:lnTo>
                        <a:pt x="186" y="382"/>
                      </a:lnTo>
                      <a:lnTo>
                        <a:pt x="190" y="378"/>
                      </a:lnTo>
                      <a:lnTo>
                        <a:pt x="190" y="374"/>
                      </a:lnTo>
                      <a:lnTo>
                        <a:pt x="194" y="374"/>
                      </a:lnTo>
                      <a:lnTo>
                        <a:pt x="194" y="370"/>
                      </a:lnTo>
                      <a:lnTo>
                        <a:pt x="211" y="358"/>
                      </a:lnTo>
                      <a:lnTo>
                        <a:pt x="211" y="335"/>
                      </a:lnTo>
                      <a:lnTo>
                        <a:pt x="28" y="0"/>
                      </a:lnTo>
                      <a:close/>
                    </a:path>
                  </a:pathLst>
                </a:custGeom>
                <a:solidFill>
                  <a:srgbClr val="333333"/>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9482" name="Freeform 172"/>
                <p:cNvSpPr>
                  <a:spLocks/>
                </p:cNvSpPr>
                <p:nvPr/>
              </p:nvSpPr>
              <p:spPr bwMode="auto">
                <a:xfrm>
                  <a:off x="1012825" y="2582863"/>
                  <a:ext cx="50800" cy="19050"/>
                </a:xfrm>
                <a:custGeom>
                  <a:avLst/>
                  <a:gdLst>
                    <a:gd name="T0" fmla="*/ 2147483647 w 32"/>
                    <a:gd name="T1" fmla="*/ 2147483647 h 12"/>
                    <a:gd name="T2" fmla="*/ 2147483647 w 32"/>
                    <a:gd name="T3" fmla="*/ 2147483647 h 12"/>
                    <a:gd name="T4" fmla="*/ 2147483647 w 32"/>
                    <a:gd name="T5" fmla="*/ 2147483647 h 12"/>
                    <a:gd name="T6" fmla="*/ 2147483647 w 32"/>
                    <a:gd name="T7" fmla="*/ 0 h 12"/>
                    <a:gd name="T8" fmla="*/ 2147483647 w 32"/>
                    <a:gd name="T9" fmla="*/ 2147483647 h 12"/>
                    <a:gd name="T10" fmla="*/ 0 w 32"/>
                    <a:gd name="T11" fmla="*/ 2147483647 h 12"/>
                    <a:gd name="T12" fmla="*/ 2147483647 w 32"/>
                    <a:gd name="T13" fmla="*/ 2147483647 h 12"/>
                    <a:gd name="T14" fmla="*/ 0 w 32"/>
                    <a:gd name="T15" fmla="*/ 2147483647 h 12"/>
                    <a:gd name="T16" fmla="*/ 0 w 32"/>
                    <a:gd name="T17" fmla="*/ 2147483647 h 12"/>
                    <a:gd name="T18" fmla="*/ 0 w 32"/>
                    <a:gd name="T19" fmla="*/ 2147483647 h 12"/>
                    <a:gd name="T20" fmla="*/ 2147483647 w 32"/>
                    <a:gd name="T21" fmla="*/ 2147483647 h 12"/>
                    <a:gd name="T22" fmla="*/ 2147483647 w 32"/>
                    <a:gd name="T23" fmla="*/ 2147483647 h 1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2"/>
                    <a:gd name="T37" fmla="*/ 0 h 12"/>
                    <a:gd name="T38" fmla="*/ 32 w 32"/>
                    <a:gd name="T39" fmla="*/ 12 h 1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2" h="12">
                      <a:moveTo>
                        <a:pt x="8" y="8"/>
                      </a:moveTo>
                      <a:lnTo>
                        <a:pt x="4" y="12"/>
                      </a:lnTo>
                      <a:lnTo>
                        <a:pt x="32" y="8"/>
                      </a:lnTo>
                      <a:lnTo>
                        <a:pt x="32" y="0"/>
                      </a:lnTo>
                      <a:lnTo>
                        <a:pt x="4" y="4"/>
                      </a:lnTo>
                      <a:lnTo>
                        <a:pt x="0" y="8"/>
                      </a:lnTo>
                      <a:lnTo>
                        <a:pt x="4" y="4"/>
                      </a:lnTo>
                      <a:lnTo>
                        <a:pt x="0" y="8"/>
                      </a:lnTo>
                      <a:lnTo>
                        <a:pt x="0" y="12"/>
                      </a:lnTo>
                      <a:lnTo>
                        <a:pt x="4" y="12"/>
                      </a:lnTo>
                      <a:lnTo>
                        <a:pt x="8" y="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9483" name="Freeform 173"/>
                <p:cNvSpPr>
                  <a:spLocks/>
                </p:cNvSpPr>
                <p:nvPr/>
              </p:nvSpPr>
              <p:spPr bwMode="auto">
                <a:xfrm>
                  <a:off x="1012825" y="2595563"/>
                  <a:ext cx="12700" cy="636588"/>
                </a:xfrm>
                <a:custGeom>
                  <a:avLst/>
                  <a:gdLst>
                    <a:gd name="T0" fmla="*/ 2147483647 w 8"/>
                    <a:gd name="T1" fmla="*/ 2147483647 h 401"/>
                    <a:gd name="T2" fmla="*/ 2147483647 w 8"/>
                    <a:gd name="T3" fmla="*/ 2147483647 h 401"/>
                    <a:gd name="T4" fmla="*/ 2147483647 w 8"/>
                    <a:gd name="T5" fmla="*/ 0 h 401"/>
                    <a:gd name="T6" fmla="*/ 0 w 8"/>
                    <a:gd name="T7" fmla="*/ 0 h 401"/>
                    <a:gd name="T8" fmla="*/ 0 w 8"/>
                    <a:gd name="T9" fmla="*/ 2147483647 h 401"/>
                    <a:gd name="T10" fmla="*/ 2147483647 w 8"/>
                    <a:gd name="T11" fmla="*/ 2147483647 h 401"/>
                    <a:gd name="T12" fmla="*/ 0 w 8"/>
                    <a:gd name="T13" fmla="*/ 2147483647 h 401"/>
                    <a:gd name="T14" fmla="*/ 0 w 8"/>
                    <a:gd name="T15" fmla="*/ 2147483647 h 401"/>
                    <a:gd name="T16" fmla="*/ 2147483647 w 8"/>
                    <a:gd name="T17" fmla="*/ 2147483647 h 401"/>
                    <a:gd name="T18" fmla="*/ 2147483647 w 8"/>
                    <a:gd name="T19" fmla="*/ 2147483647 h 401"/>
                    <a:gd name="T20" fmla="*/ 2147483647 w 8"/>
                    <a:gd name="T21" fmla="*/ 2147483647 h 401"/>
                    <a:gd name="T22" fmla="*/ 2147483647 w 8"/>
                    <a:gd name="T23" fmla="*/ 2147483647 h 40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401"/>
                    <a:gd name="T38" fmla="*/ 8 w 8"/>
                    <a:gd name="T39" fmla="*/ 401 h 40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401">
                      <a:moveTo>
                        <a:pt x="4" y="394"/>
                      </a:moveTo>
                      <a:lnTo>
                        <a:pt x="8" y="398"/>
                      </a:lnTo>
                      <a:lnTo>
                        <a:pt x="8" y="0"/>
                      </a:lnTo>
                      <a:lnTo>
                        <a:pt x="0" y="0"/>
                      </a:lnTo>
                      <a:lnTo>
                        <a:pt x="0" y="398"/>
                      </a:lnTo>
                      <a:lnTo>
                        <a:pt x="4" y="401"/>
                      </a:lnTo>
                      <a:lnTo>
                        <a:pt x="0" y="398"/>
                      </a:lnTo>
                      <a:lnTo>
                        <a:pt x="0" y="401"/>
                      </a:lnTo>
                      <a:lnTo>
                        <a:pt x="4" y="401"/>
                      </a:lnTo>
                      <a:lnTo>
                        <a:pt x="8" y="401"/>
                      </a:lnTo>
                      <a:lnTo>
                        <a:pt x="8" y="398"/>
                      </a:lnTo>
                      <a:lnTo>
                        <a:pt x="4" y="394"/>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9484" name="Freeform 174"/>
                <p:cNvSpPr>
                  <a:spLocks/>
                </p:cNvSpPr>
                <p:nvPr/>
              </p:nvSpPr>
              <p:spPr bwMode="auto">
                <a:xfrm>
                  <a:off x="1019175" y="3221038"/>
                  <a:ext cx="141288" cy="23813"/>
                </a:xfrm>
                <a:custGeom>
                  <a:avLst/>
                  <a:gdLst>
                    <a:gd name="T0" fmla="*/ 2147483647 w 89"/>
                    <a:gd name="T1" fmla="*/ 2147483647 h 15"/>
                    <a:gd name="T2" fmla="*/ 2147483647 w 89"/>
                    <a:gd name="T3" fmla="*/ 2147483647 h 15"/>
                    <a:gd name="T4" fmla="*/ 0 w 89"/>
                    <a:gd name="T5" fmla="*/ 0 h 15"/>
                    <a:gd name="T6" fmla="*/ 0 w 89"/>
                    <a:gd name="T7" fmla="*/ 2147483647 h 15"/>
                    <a:gd name="T8" fmla="*/ 2147483647 w 89"/>
                    <a:gd name="T9" fmla="*/ 2147483647 h 15"/>
                    <a:gd name="T10" fmla="*/ 2147483647 w 89"/>
                    <a:gd name="T11" fmla="*/ 2147483647 h 15"/>
                    <a:gd name="T12" fmla="*/ 2147483647 w 89"/>
                    <a:gd name="T13" fmla="*/ 2147483647 h 15"/>
                    <a:gd name="T14" fmla="*/ 2147483647 w 89"/>
                    <a:gd name="T15" fmla="*/ 2147483647 h 15"/>
                    <a:gd name="T16" fmla="*/ 2147483647 w 89"/>
                    <a:gd name="T17" fmla="*/ 2147483647 h 15"/>
                    <a:gd name="T18" fmla="*/ 2147483647 w 89"/>
                    <a:gd name="T19" fmla="*/ 2147483647 h 15"/>
                    <a:gd name="T20" fmla="*/ 2147483647 w 89"/>
                    <a:gd name="T21" fmla="*/ 2147483647 h 15"/>
                    <a:gd name="T22" fmla="*/ 2147483647 w 89"/>
                    <a:gd name="T23" fmla="*/ 2147483647 h 1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9"/>
                    <a:gd name="T37" fmla="*/ 0 h 15"/>
                    <a:gd name="T38" fmla="*/ 89 w 89"/>
                    <a:gd name="T39" fmla="*/ 15 h 1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9" h="15">
                      <a:moveTo>
                        <a:pt x="81" y="7"/>
                      </a:moveTo>
                      <a:lnTo>
                        <a:pt x="85" y="7"/>
                      </a:lnTo>
                      <a:lnTo>
                        <a:pt x="0" y="0"/>
                      </a:lnTo>
                      <a:lnTo>
                        <a:pt x="0" y="7"/>
                      </a:lnTo>
                      <a:lnTo>
                        <a:pt x="85" y="15"/>
                      </a:lnTo>
                      <a:lnTo>
                        <a:pt x="89" y="11"/>
                      </a:lnTo>
                      <a:lnTo>
                        <a:pt x="85" y="7"/>
                      </a:lnTo>
                      <a:lnTo>
                        <a:pt x="81" y="7"/>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9485" name="Freeform 175"/>
                <p:cNvSpPr>
                  <a:spLocks/>
                </p:cNvSpPr>
                <p:nvPr/>
              </p:nvSpPr>
              <p:spPr bwMode="auto">
                <a:xfrm>
                  <a:off x="1147763" y="3221038"/>
                  <a:ext cx="50800" cy="23813"/>
                </a:xfrm>
                <a:custGeom>
                  <a:avLst/>
                  <a:gdLst>
                    <a:gd name="T0" fmla="*/ 2147483647 w 32"/>
                    <a:gd name="T1" fmla="*/ 0 h 15"/>
                    <a:gd name="T2" fmla="*/ 2147483647 w 32"/>
                    <a:gd name="T3" fmla="*/ 0 h 15"/>
                    <a:gd name="T4" fmla="*/ 0 w 32"/>
                    <a:gd name="T5" fmla="*/ 2147483647 h 15"/>
                    <a:gd name="T6" fmla="*/ 2147483647 w 32"/>
                    <a:gd name="T7" fmla="*/ 2147483647 h 15"/>
                    <a:gd name="T8" fmla="*/ 2147483647 w 32"/>
                    <a:gd name="T9" fmla="*/ 2147483647 h 15"/>
                    <a:gd name="T10" fmla="*/ 2147483647 w 32"/>
                    <a:gd name="T11" fmla="*/ 2147483647 h 15"/>
                    <a:gd name="T12" fmla="*/ 2147483647 w 32"/>
                    <a:gd name="T13" fmla="*/ 2147483647 h 15"/>
                    <a:gd name="T14" fmla="*/ 2147483647 w 32"/>
                    <a:gd name="T15" fmla="*/ 2147483647 h 15"/>
                    <a:gd name="T16" fmla="*/ 2147483647 w 32"/>
                    <a:gd name="T17" fmla="*/ 0 h 15"/>
                    <a:gd name="T18" fmla="*/ 2147483647 w 32"/>
                    <a:gd name="T19" fmla="*/ 0 h 15"/>
                    <a:gd name="T20" fmla="*/ 2147483647 w 32"/>
                    <a:gd name="T21" fmla="*/ 0 h 15"/>
                    <a:gd name="T22" fmla="*/ 2147483647 w 32"/>
                    <a:gd name="T23" fmla="*/ 0 h 1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2"/>
                    <a:gd name="T37" fmla="*/ 0 h 15"/>
                    <a:gd name="T38" fmla="*/ 32 w 32"/>
                    <a:gd name="T39" fmla="*/ 15 h 1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2" h="15">
                      <a:moveTo>
                        <a:pt x="28" y="0"/>
                      </a:moveTo>
                      <a:lnTo>
                        <a:pt x="24" y="0"/>
                      </a:lnTo>
                      <a:lnTo>
                        <a:pt x="0" y="7"/>
                      </a:lnTo>
                      <a:lnTo>
                        <a:pt x="4" y="15"/>
                      </a:lnTo>
                      <a:lnTo>
                        <a:pt x="28" y="7"/>
                      </a:lnTo>
                      <a:lnTo>
                        <a:pt x="32" y="4"/>
                      </a:lnTo>
                      <a:lnTo>
                        <a:pt x="32" y="0"/>
                      </a:lnTo>
                      <a:lnTo>
                        <a:pt x="28" y="0"/>
                      </a:lnTo>
                      <a:lnTo>
                        <a:pt x="24" y="0"/>
                      </a:lnTo>
                      <a:lnTo>
                        <a:pt x="28"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9486" name="Freeform 176"/>
                <p:cNvSpPr>
                  <a:spLocks/>
                </p:cNvSpPr>
                <p:nvPr/>
              </p:nvSpPr>
              <p:spPr bwMode="auto">
                <a:xfrm>
                  <a:off x="1192213" y="3208338"/>
                  <a:ext cx="96838" cy="23813"/>
                </a:xfrm>
                <a:custGeom>
                  <a:avLst/>
                  <a:gdLst>
                    <a:gd name="T0" fmla="*/ 2147483647 w 61"/>
                    <a:gd name="T1" fmla="*/ 0 h 15"/>
                    <a:gd name="T2" fmla="*/ 2147483647 w 61"/>
                    <a:gd name="T3" fmla="*/ 0 h 15"/>
                    <a:gd name="T4" fmla="*/ 2147483647 w 61"/>
                    <a:gd name="T5" fmla="*/ 0 h 15"/>
                    <a:gd name="T6" fmla="*/ 2147483647 w 61"/>
                    <a:gd name="T7" fmla="*/ 2147483647 h 15"/>
                    <a:gd name="T8" fmla="*/ 2147483647 w 61"/>
                    <a:gd name="T9" fmla="*/ 2147483647 h 15"/>
                    <a:gd name="T10" fmla="*/ 2147483647 w 61"/>
                    <a:gd name="T11" fmla="*/ 2147483647 h 15"/>
                    <a:gd name="T12" fmla="*/ 2147483647 w 61"/>
                    <a:gd name="T13" fmla="*/ 2147483647 h 15"/>
                    <a:gd name="T14" fmla="*/ 2147483647 w 61"/>
                    <a:gd name="T15" fmla="*/ 2147483647 h 15"/>
                    <a:gd name="T16" fmla="*/ 0 w 61"/>
                    <a:gd name="T17" fmla="*/ 2147483647 h 15"/>
                    <a:gd name="T18" fmla="*/ 0 w 61"/>
                    <a:gd name="T19" fmla="*/ 2147483647 h 15"/>
                    <a:gd name="T20" fmla="*/ 0 w 61"/>
                    <a:gd name="T21" fmla="*/ 2147483647 h 15"/>
                    <a:gd name="T22" fmla="*/ 0 w 61"/>
                    <a:gd name="T23" fmla="*/ 2147483647 h 15"/>
                    <a:gd name="T24" fmla="*/ 2147483647 w 61"/>
                    <a:gd name="T25" fmla="*/ 2147483647 h 15"/>
                    <a:gd name="T26" fmla="*/ 2147483647 w 61"/>
                    <a:gd name="T27" fmla="*/ 2147483647 h 15"/>
                    <a:gd name="T28" fmla="*/ 2147483647 w 61"/>
                    <a:gd name="T29" fmla="*/ 2147483647 h 15"/>
                    <a:gd name="T30" fmla="*/ 2147483647 w 61"/>
                    <a:gd name="T31" fmla="*/ 2147483647 h 15"/>
                    <a:gd name="T32" fmla="*/ 2147483647 w 61"/>
                    <a:gd name="T33" fmla="*/ 2147483647 h 15"/>
                    <a:gd name="T34" fmla="*/ 2147483647 w 61"/>
                    <a:gd name="T35" fmla="*/ 2147483647 h 15"/>
                    <a:gd name="T36" fmla="*/ 2147483647 w 61"/>
                    <a:gd name="T37" fmla="*/ 2147483647 h 15"/>
                    <a:gd name="T38" fmla="*/ 2147483647 w 61"/>
                    <a:gd name="T39" fmla="*/ 2147483647 h 15"/>
                    <a:gd name="T40" fmla="*/ 2147483647 w 61"/>
                    <a:gd name="T41" fmla="*/ 0 h 1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61"/>
                    <a:gd name="T64" fmla="*/ 0 h 15"/>
                    <a:gd name="T65" fmla="*/ 61 w 61"/>
                    <a:gd name="T66" fmla="*/ 15 h 1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61" h="15">
                      <a:moveTo>
                        <a:pt x="57" y="0"/>
                      </a:moveTo>
                      <a:lnTo>
                        <a:pt x="57" y="0"/>
                      </a:lnTo>
                      <a:lnTo>
                        <a:pt x="45" y="0"/>
                      </a:lnTo>
                      <a:lnTo>
                        <a:pt x="37" y="4"/>
                      </a:lnTo>
                      <a:lnTo>
                        <a:pt x="25" y="4"/>
                      </a:lnTo>
                      <a:lnTo>
                        <a:pt x="16" y="8"/>
                      </a:lnTo>
                      <a:lnTo>
                        <a:pt x="12" y="8"/>
                      </a:lnTo>
                      <a:lnTo>
                        <a:pt x="4" y="8"/>
                      </a:lnTo>
                      <a:lnTo>
                        <a:pt x="0" y="8"/>
                      </a:lnTo>
                      <a:lnTo>
                        <a:pt x="0" y="15"/>
                      </a:lnTo>
                      <a:lnTo>
                        <a:pt x="4" y="15"/>
                      </a:lnTo>
                      <a:lnTo>
                        <a:pt x="12" y="15"/>
                      </a:lnTo>
                      <a:lnTo>
                        <a:pt x="16" y="15"/>
                      </a:lnTo>
                      <a:lnTo>
                        <a:pt x="29" y="15"/>
                      </a:lnTo>
                      <a:lnTo>
                        <a:pt x="37" y="12"/>
                      </a:lnTo>
                      <a:lnTo>
                        <a:pt x="49" y="12"/>
                      </a:lnTo>
                      <a:lnTo>
                        <a:pt x="61" y="8"/>
                      </a:lnTo>
                      <a:lnTo>
                        <a:pt x="57"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9487" name="Freeform 177"/>
                <p:cNvSpPr>
                  <a:spLocks/>
                </p:cNvSpPr>
                <p:nvPr/>
              </p:nvSpPr>
              <p:spPr bwMode="auto">
                <a:xfrm>
                  <a:off x="1282700" y="3170238"/>
                  <a:ext cx="52388" cy="50800"/>
                </a:xfrm>
                <a:custGeom>
                  <a:avLst/>
                  <a:gdLst>
                    <a:gd name="T0" fmla="*/ 2147483647 w 33"/>
                    <a:gd name="T1" fmla="*/ 2147483647 h 32"/>
                    <a:gd name="T2" fmla="*/ 2147483647 w 33"/>
                    <a:gd name="T3" fmla="*/ 2147483647 h 32"/>
                    <a:gd name="T4" fmla="*/ 2147483647 w 33"/>
                    <a:gd name="T5" fmla="*/ 2147483647 h 32"/>
                    <a:gd name="T6" fmla="*/ 2147483647 w 33"/>
                    <a:gd name="T7" fmla="*/ 2147483647 h 32"/>
                    <a:gd name="T8" fmla="*/ 2147483647 w 33"/>
                    <a:gd name="T9" fmla="*/ 2147483647 h 32"/>
                    <a:gd name="T10" fmla="*/ 2147483647 w 33"/>
                    <a:gd name="T11" fmla="*/ 2147483647 h 32"/>
                    <a:gd name="T12" fmla="*/ 2147483647 w 33"/>
                    <a:gd name="T13" fmla="*/ 2147483647 h 32"/>
                    <a:gd name="T14" fmla="*/ 2147483647 w 33"/>
                    <a:gd name="T15" fmla="*/ 2147483647 h 32"/>
                    <a:gd name="T16" fmla="*/ 2147483647 w 33"/>
                    <a:gd name="T17" fmla="*/ 2147483647 h 32"/>
                    <a:gd name="T18" fmla="*/ 0 w 33"/>
                    <a:gd name="T19" fmla="*/ 2147483647 h 32"/>
                    <a:gd name="T20" fmla="*/ 2147483647 w 33"/>
                    <a:gd name="T21" fmla="*/ 2147483647 h 32"/>
                    <a:gd name="T22" fmla="*/ 2147483647 w 33"/>
                    <a:gd name="T23" fmla="*/ 2147483647 h 32"/>
                    <a:gd name="T24" fmla="*/ 2147483647 w 33"/>
                    <a:gd name="T25" fmla="*/ 2147483647 h 32"/>
                    <a:gd name="T26" fmla="*/ 2147483647 w 33"/>
                    <a:gd name="T27" fmla="*/ 2147483647 h 32"/>
                    <a:gd name="T28" fmla="*/ 2147483647 w 33"/>
                    <a:gd name="T29" fmla="*/ 2147483647 h 32"/>
                    <a:gd name="T30" fmla="*/ 2147483647 w 33"/>
                    <a:gd name="T31" fmla="*/ 2147483647 h 32"/>
                    <a:gd name="T32" fmla="*/ 2147483647 w 33"/>
                    <a:gd name="T33" fmla="*/ 2147483647 h 32"/>
                    <a:gd name="T34" fmla="*/ 2147483647 w 33"/>
                    <a:gd name="T35" fmla="*/ 2147483647 h 32"/>
                    <a:gd name="T36" fmla="*/ 2147483647 w 33"/>
                    <a:gd name="T37" fmla="*/ 2147483647 h 32"/>
                    <a:gd name="T38" fmla="*/ 2147483647 w 33"/>
                    <a:gd name="T39" fmla="*/ 2147483647 h 32"/>
                    <a:gd name="T40" fmla="*/ 2147483647 w 33"/>
                    <a:gd name="T41" fmla="*/ 2147483647 h 32"/>
                    <a:gd name="T42" fmla="*/ 2147483647 w 33"/>
                    <a:gd name="T43" fmla="*/ 2147483647 h 32"/>
                    <a:gd name="T44" fmla="*/ 2147483647 w 33"/>
                    <a:gd name="T45" fmla="*/ 0 h 32"/>
                    <a:gd name="T46" fmla="*/ 2147483647 w 33"/>
                    <a:gd name="T47" fmla="*/ 0 h 32"/>
                    <a:gd name="T48" fmla="*/ 2147483647 w 33"/>
                    <a:gd name="T49" fmla="*/ 2147483647 h 32"/>
                    <a:gd name="T50" fmla="*/ 2147483647 w 33"/>
                    <a:gd name="T51" fmla="*/ 2147483647 h 32"/>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33"/>
                    <a:gd name="T79" fmla="*/ 0 h 32"/>
                    <a:gd name="T80" fmla="*/ 33 w 33"/>
                    <a:gd name="T81" fmla="*/ 32 h 32"/>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33" h="32">
                      <a:moveTo>
                        <a:pt x="24" y="4"/>
                      </a:moveTo>
                      <a:lnTo>
                        <a:pt x="24" y="4"/>
                      </a:lnTo>
                      <a:lnTo>
                        <a:pt x="20" y="8"/>
                      </a:lnTo>
                      <a:lnTo>
                        <a:pt x="16" y="12"/>
                      </a:lnTo>
                      <a:lnTo>
                        <a:pt x="12" y="16"/>
                      </a:lnTo>
                      <a:lnTo>
                        <a:pt x="4" y="20"/>
                      </a:lnTo>
                      <a:lnTo>
                        <a:pt x="0" y="24"/>
                      </a:lnTo>
                      <a:lnTo>
                        <a:pt x="4" y="32"/>
                      </a:lnTo>
                      <a:lnTo>
                        <a:pt x="12" y="28"/>
                      </a:lnTo>
                      <a:lnTo>
                        <a:pt x="16" y="24"/>
                      </a:lnTo>
                      <a:lnTo>
                        <a:pt x="20" y="20"/>
                      </a:lnTo>
                      <a:lnTo>
                        <a:pt x="24" y="16"/>
                      </a:lnTo>
                      <a:lnTo>
                        <a:pt x="28" y="12"/>
                      </a:lnTo>
                      <a:lnTo>
                        <a:pt x="33" y="8"/>
                      </a:lnTo>
                      <a:lnTo>
                        <a:pt x="28" y="8"/>
                      </a:lnTo>
                      <a:lnTo>
                        <a:pt x="33" y="8"/>
                      </a:lnTo>
                      <a:lnTo>
                        <a:pt x="33" y="4"/>
                      </a:lnTo>
                      <a:lnTo>
                        <a:pt x="28" y="0"/>
                      </a:lnTo>
                      <a:lnTo>
                        <a:pt x="24" y="0"/>
                      </a:lnTo>
                      <a:lnTo>
                        <a:pt x="24" y="4"/>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9488" name="Freeform 178"/>
                <p:cNvSpPr>
                  <a:spLocks/>
                </p:cNvSpPr>
                <p:nvPr/>
              </p:nvSpPr>
              <p:spPr bwMode="auto">
                <a:xfrm>
                  <a:off x="1320800" y="3151188"/>
                  <a:ext cx="39688" cy="31750"/>
                </a:xfrm>
                <a:custGeom>
                  <a:avLst/>
                  <a:gdLst>
                    <a:gd name="T0" fmla="*/ 2147483647 w 25"/>
                    <a:gd name="T1" fmla="*/ 2147483647 h 20"/>
                    <a:gd name="T2" fmla="*/ 2147483647 w 25"/>
                    <a:gd name="T3" fmla="*/ 0 h 20"/>
                    <a:gd name="T4" fmla="*/ 0 w 25"/>
                    <a:gd name="T5" fmla="*/ 2147483647 h 20"/>
                    <a:gd name="T6" fmla="*/ 2147483647 w 25"/>
                    <a:gd name="T7" fmla="*/ 2147483647 h 20"/>
                    <a:gd name="T8" fmla="*/ 2147483647 w 25"/>
                    <a:gd name="T9" fmla="*/ 2147483647 h 20"/>
                    <a:gd name="T10" fmla="*/ 2147483647 w 25"/>
                    <a:gd name="T11" fmla="*/ 2147483647 h 20"/>
                    <a:gd name="T12" fmla="*/ 2147483647 w 25"/>
                    <a:gd name="T13" fmla="*/ 2147483647 h 20"/>
                    <a:gd name="T14" fmla="*/ 2147483647 w 25"/>
                    <a:gd name="T15" fmla="*/ 2147483647 h 20"/>
                    <a:gd name="T16" fmla="*/ 2147483647 w 25"/>
                    <a:gd name="T17" fmla="*/ 0 h 20"/>
                    <a:gd name="T18" fmla="*/ 2147483647 w 25"/>
                    <a:gd name="T19" fmla="*/ 0 h 20"/>
                    <a:gd name="T20" fmla="*/ 2147483647 w 25"/>
                    <a:gd name="T21" fmla="*/ 0 h 20"/>
                    <a:gd name="T22" fmla="*/ 2147483647 w 25"/>
                    <a:gd name="T23" fmla="*/ 2147483647 h 2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5"/>
                    <a:gd name="T37" fmla="*/ 0 h 20"/>
                    <a:gd name="T38" fmla="*/ 25 w 25"/>
                    <a:gd name="T39" fmla="*/ 20 h 2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5" h="20">
                      <a:moveTo>
                        <a:pt x="17" y="4"/>
                      </a:moveTo>
                      <a:lnTo>
                        <a:pt x="21" y="0"/>
                      </a:lnTo>
                      <a:lnTo>
                        <a:pt x="0" y="16"/>
                      </a:lnTo>
                      <a:lnTo>
                        <a:pt x="4" y="20"/>
                      </a:lnTo>
                      <a:lnTo>
                        <a:pt x="25" y="8"/>
                      </a:lnTo>
                      <a:lnTo>
                        <a:pt x="25" y="4"/>
                      </a:lnTo>
                      <a:lnTo>
                        <a:pt x="25" y="8"/>
                      </a:lnTo>
                      <a:lnTo>
                        <a:pt x="25" y="4"/>
                      </a:lnTo>
                      <a:lnTo>
                        <a:pt x="25" y="0"/>
                      </a:lnTo>
                      <a:lnTo>
                        <a:pt x="21" y="0"/>
                      </a:lnTo>
                      <a:lnTo>
                        <a:pt x="17" y="4"/>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9489" name="Freeform 179"/>
                <p:cNvSpPr>
                  <a:spLocks/>
                </p:cNvSpPr>
                <p:nvPr/>
              </p:nvSpPr>
              <p:spPr bwMode="auto">
                <a:xfrm>
                  <a:off x="1347788" y="3114675"/>
                  <a:ext cx="12700" cy="42863"/>
                </a:xfrm>
                <a:custGeom>
                  <a:avLst/>
                  <a:gdLst>
                    <a:gd name="T0" fmla="*/ 0 w 8"/>
                    <a:gd name="T1" fmla="*/ 2147483647 h 27"/>
                    <a:gd name="T2" fmla="*/ 0 w 8"/>
                    <a:gd name="T3" fmla="*/ 2147483647 h 27"/>
                    <a:gd name="T4" fmla="*/ 0 w 8"/>
                    <a:gd name="T5" fmla="*/ 2147483647 h 27"/>
                    <a:gd name="T6" fmla="*/ 2147483647 w 8"/>
                    <a:gd name="T7" fmla="*/ 2147483647 h 27"/>
                    <a:gd name="T8" fmla="*/ 2147483647 w 8"/>
                    <a:gd name="T9" fmla="*/ 2147483647 h 27"/>
                    <a:gd name="T10" fmla="*/ 2147483647 w 8"/>
                    <a:gd name="T11" fmla="*/ 0 h 27"/>
                    <a:gd name="T12" fmla="*/ 2147483647 w 8"/>
                    <a:gd name="T13" fmla="*/ 2147483647 h 27"/>
                    <a:gd name="T14" fmla="*/ 2147483647 w 8"/>
                    <a:gd name="T15" fmla="*/ 0 h 27"/>
                    <a:gd name="T16" fmla="*/ 2147483647 w 8"/>
                    <a:gd name="T17" fmla="*/ 0 h 27"/>
                    <a:gd name="T18" fmla="*/ 0 w 8"/>
                    <a:gd name="T19" fmla="*/ 0 h 27"/>
                    <a:gd name="T20" fmla="*/ 0 w 8"/>
                    <a:gd name="T21" fmla="*/ 2147483647 h 27"/>
                    <a:gd name="T22" fmla="*/ 0 w 8"/>
                    <a:gd name="T23" fmla="*/ 2147483647 h 2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27"/>
                    <a:gd name="T38" fmla="*/ 8 w 8"/>
                    <a:gd name="T39" fmla="*/ 27 h 2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27">
                      <a:moveTo>
                        <a:pt x="0" y="4"/>
                      </a:moveTo>
                      <a:lnTo>
                        <a:pt x="0" y="4"/>
                      </a:lnTo>
                      <a:lnTo>
                        <a:pt x="0" y="27"/>
                      </a:lnTo>
                      <a:lnTo>
                        <a:pt x="8" y="27"/>
                      </a:lnTo>
                      <a:lnTo>
                        <a:pt x="8" y="4"/>
                      </a:lnTo>
                      <a:lnTo>
                        <a:pt x="8" y="0"/>
                      </a:lnTo>
                      <a:lnTo>
                        <a:pt x="8" y="4"/>
                      </a:lnTo>
                      <a:lnTo>
                        <a:pt x="8" y="0"/>
                      </a:lnTo>
                      <a:lnTo>
                        <a:pt x="4" y="0"/>
                      </a:lnTo>
                      <a:lnTo>
                        <a:pt x="0" y="0"/>
                      </a:lnTo>
                      <a:lnTo>
                        <a:pt x="0" y="4"/>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9490" name="Freeform 180"/>
                <p:cNvSpPr>
                  <a:spLocks/>
                </p:cNvSpPr>
                <p:nvPr/>
              </p:nvSpPr>
              <p:spPr bwMode="auto">
                <a:xfrm>
                  <a:off x="1057275" y="2582863"/>
                  <a:ext cx="303213" cy="538163"/>
                </a:xfrm>
                <a:custGeom>
                  <a:avLst/>
                  <a:gdLst>
                    <a:gd name="T0" fmla="*/ 2147483647 w 191"/>
                    <a:gd name="T1" fmla="*/ 2147483647 h 339"/>
                    <a:gd name="T2" fmla="*/ 0 w 191"/>
                    <a:gd name="T3" fmla="*/ 2147483647 h 339"/>
                    <a:gd name="T4" fmla="*/ 2147483647 w 191"/>
                    <a:gd name="T5" fmla="*/ 2147483647 h 339"/>
                    <a:gd name="T6" fmla="*/ 2147483647 w 191"/>
                    <a:gd name="T7" fmla="*/ 2147483647 h 339"/>
                    <a:gd name="T8" fmla="*/ 2147483647 w 191"/>
                    <a:gd name="T9" fmla="*/ 0 h 339"/>
                    <a:gd name="T10" fmla="*/ 2147483647 w 191"/>
                    <a:gd name="T11" fmla="*/ 0 h 339"/>
                    <a:gd name="T12" fmla="*/ 2147483647 w 191"/>
                    <a:gd name="T13" fmla="*/ 0 h 339"/>
                    <a:gd name="T14" fmla="*/ 2147483647 w 191"/>
                    <a:gd name="T15" fmla="*/ 0 h 339"/>
                    <a:gd name="T16" fmla="*/ 0 w 191"/>
                    <a:gd name="T17" fmla="*/ 0 h 339"/>
                    <a:gd name="T18" fmla="*/ 0 w 191"/>
                    <a:gd name="T19" fmla="*/ 0 h 339"/>
                    <a:gd name="T20" fmla="*/ 0 w 191"/>
                    <a:gd name="T21" fmla="*/ 2147483647 h 339"/>
                    <a:gd name="T22" fmla="*/ 2147483647 w 191"/>
                    <a:gd name="T23" fmla="*/ 2147483647 h 33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91"/>
                    <a:gd name="T37" fmla="*/ 0 h 339"/>
                    <a:gd name="T38" fmla="*/ 191 w 191"/>
                    <a:gd name="T39" fmla="*/ 339 h 33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91" h="339">
                      <a:moveTo>
                        <a:pt x="4" y="8"/>
                      </a:moveTo>
                      <a:lnTo>
                        <a:pt x="0" y="4"/>
                      </a:lnTo>
                      <a:lnTo>
                        <a:pt x="183" y="339"/>
                      </a:lnTo>
                      <a:lnTo>
                        <a:pt x="191" y="335"/>
                      </a:lnTo>
                      <a:lnTo>
                        <a:pt x="8" y="0"/>
                      </a:lnTo>
                      <a:lnTo>
                        <a:pt x="4" y="0"/>
                      </a:lnTo>
                      <a:lnTo>
                        <a:pt x="8" y="0"/>
                      </a:lnTo>
                      <a:lnTo>
                        <a:pt x="4" y="0"/>
                      </a:lnTo>
                      <a:lnTo>
                        <a:pt x="0" y="0"/>
                      </a:lnTo>
                      <a:lnTo>
                        <a:pt x="0" y="4"/>
                      </a:lnTo>
                      <a:lnTo>
                        <a:pt x="4" y="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9491" name="Freeform 181"/>
                <p:cNvSpPr>
                  <a:spLocks/>
                </p:cNvSpPr>
                <p:nvPr/>
              </p:nvSpPr>
              <p:spPr bwMode="auto">
                <a:xfrm>
                  <a:off x="1063625" y="2563813"/>
                  <a:ext cx="84138" cy="638175"/>
                </a:xfrm>
                <a:custGeom>
                  <a:avLst/>
                  <a:gdLst>
                    <a:gd name="T0" fmla="*/ 2147483647 w 53"/>
                    <a:gd name="T1" fmla="*/ 2147483647 h 402"/>
                    <a:gd name="T2" fmla="*/ 2147483647 w 53"/>
                    <a:gd name="T3" fmla="*/ 0 h 402"/>
                    <a:gd name="T4" fmla="*/ 0 w 53"/>
                    <a:gd name="T5" fmla="*/ 2147483647 h 402"/>
                    <a:gd name="T6" fmla="*/ 0 w 53"/>
                    <a:gd name="T7" fmla="*/ 2147483647 h 402"/>
                    <a:gd name="T8" fmla="*/ 2147483647 w 53"/>
                    <a:gd name="T9" fmla="*/ 2147483647 h 402"/>
                    <a:gd name="T10" fmla="*/ 2147483647 w 53"/>
                    <a:gd name="T11" fmla="*/ 2147483647 h 402"/>
                    <a:gd name="T12" fmla="*/ 0 60000 65536"/>
                    <a:gd name="T13" fmla="*/ 0 60000 65536"/>
                    <a:gd name="T14" fmla="*/ 0 60000 65536"/>
                    <a:gd name="T15" fmla="*/ 0 60000 65536"/>
                    <a:gd name="T16" fmla="*/ 0 60000 65536"/>
                    <a:gd name="T17" fmla="*/ 0 60000 65536"/>
                    <a:gd name="T18" fmla="*/ 0 w 53"/>
                    <a:gd name="T19" fmla="*/ 0 h 402"/>
                    <a:gd name="T20" fmla="*/ 53 w 53"/>
                    <a:gd name="T21" fmla="*/ 402 h 402"/>
                  </a:gdLst>
                  <a:ahLst/>
                  <a:cxnLst>
                    <a:cxn ang="T12">
                      <a:pos x="T0" y="T1"/>
                    </a:cxn>
                    <a:cxn ang="T13">
                      <a:pos x="T2" y="T3"/>
                    </a:cxn>
                    <a:cxn ang="T14">
                      <a:pos x="T4" y="T5"/>
                    </a:cxn>
                    <a:cxn ang="T15">
                      <a:pos x="T6" y="T7"/>
                    </a:cxn>
                    <a:cxn ang="T16">
                      <a:pos x="T8" y="T9"/>
                    </a:cxn>
                    <a:cxn ang="T17">
                      <a:pos x="T10" y="T11"/>
                    </a:cxn>
                  </a:cxnLst>
                  <a:rect l="T18" t="T19" r="T20" b="T21"/>
                  <a:pathLst>
                    <a:path w="53" h="402">
                      <a:moveTo>
                        <a:pt x="53" y="402"/>
                      </a:moveTo>
                      <a:lnTo>
                        <a:pt x="53" y="0"/>
                      </a:lnTo>
                      <a:lnTo>
                        <a:pt x="0" y="16"/>
                      </a:lnTo>
                      <a:lnTo>
                        <a:pt x="0" y="398"/>
                      </a:lnTo>
                      <a:lnTo>
                        <a:pt x="53" y="402"/>
                      </a:lnTo>
                      <a:close/>
                    </a:path>
                  </a:pathLst>
                </a:custGeom>
                <a:solidFill>
                  <a:srgbClr val="999999"/>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9492" name="Freeform 182"/>
                <p:cNvSpPr>
                  <a:spLocks/>
                </p:cNvSpPr>
                <p:nvPr/>
              </p:nvSpPr>
              <p:spPr bwMode="auto">
                <a:xfrm>
                  <a:off x="1141413" y="2559050"/>
                  <a:ext cx="12700" cy="642938"/>
                </a:xfrm>
                <a:custGeom>
                  <a:avLst/>
                  <a:gdLst>
                    <a:gd name="T0" fmla="*/ 2147483647 w 8"/>
                    <a:gd name="T1" fmla="*/ 2147483647 h 405"/>
                    <a:gd name="T2" fmla="*/ 0 w 8"/>
                    <a:gd name="T3" fmla="*/ 2147483647 h 405"/>
                    <a:gd name="T4" fmla="*/ 0 w 8"/>
                    <a:gd name="T5" fmla="*/ 2147483647 h 405"/>
                    <a:gd name="T6" fmla="*/ 2147483647 w 8"/>
                    <a:gd name="T7" fmla="*/ 2147483647 h 405"/>
                    <a:gd name="T8" fmla="*/ 2147483647 w 8"/>
                    <a:gd name="T9" fmla="*/ 2147483647 h 405"/>
                    <a:gd name="T10" fmla="*/ 2147483647 w 8"/>
                    <a:gd name="T11" fmla="*/ 0 h 405"/>
                    <a:gd name="T12" fmla="*/ 2147483647 w 8"/>
                    <a:gd name="T13" fmla="*/ 2147483647 h 405"/>
                    <a:gd name="T14" fmla="*/ 2147483647 w 8"/>
                    <a:gd name="T15" fmla="*/ 0 h 405"/>
                    <a:gd name="T16" fmla="*/ 2147483647 w 8"/>
                    <a:gd name="T17" fmla="*/ 0 h 405"/>
                    <a:gd name="T18" fmla="*/ 0 w 8"/>
                    <a:gd name="T19" fmla="*/ 0 h 405"/>
                    <a:gd name="T20" fmla="*/ 0 w 8"/>
                    <a:gd name="T21" fmla="*/ 2147483647 h 405"/>
                    <a:gd name="T22" fmla="*/ 2147483647 w 8"/>
                    <a:gd name="T23" fmla="*/ 2147483647 h 40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405"/>
                    <a:gd name="T38" fmla="*/ 8 w 8"/>
                    <a:gd name="T39" fmla="*/ 405 h 40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405">
                      <a:moveTo>
                        <a:pt x="8" y="7"/>
                      </a:moveTo>
                      <a:lnTo>
                        <a:pt x="0" y="3"/>
                      </a:lnTo>
                      <a:lnTo>
                        <a:pt x="0" y="405"/>
                      </a:lnTo>
                      <a:lnTo>
                        <a:pt x="8" y="405"/>
                      </a:lnTo>
                      <a:lnTo>
                        <a:pt x="8" y="3"/>
                      </a:lnTo>
                      <a:lnTo>
                        <a:pt x="4" y="0"/>
                      </a:lnTo>
                      <a:lnTo>
                        <a:pt x="8" y="3"/>
                      </a:lnTo>
                      <a:lnTo>
                        <a:pt x="8" y="0"/>
                      </a:lnTo>
                      <a:lnTo>
                        <a:pt x="4" y="0"/>
                      </a:lnTo>
                      <a:lnTo>
                        <a:pt x="0" y="0"/>
                      </a:lnTo>
                      <a:lnTo>
                        <a:pt x="0" y="3"/>
                      </a:lnTo>
                      <a:lnTo>
                        <a:pt x="8" y="7"/>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9493" name="Freeform 183"/>
                <p:cNvSpPr>
                  <a:spLocks/>
                </p:cNvSpPr>
                <p:nvPr/>
              </p:nvSpPr>
              <p:spPr bwMode="auto">
                <a:xfrm>
                  <a:off x="1057275" y="2559050"/>
                  <a:ext cx="96838" cy="36513"/>
                </a:xfrm>
                <a:custGeom>
                  <a:avLst/>
                  <a:gdLst>
                    <a:gd name="T0" fmla="*/ 2147483647 w 61"/>
                    <a:gd name="T1" fmla="*/ 2147483647 h 23"/>
                    <a:gd name="T2" fmla="*/ 2147483647 w 61"/>
                    <a:gd name="T3" fmla="*/ 2147483647 h 23"/>
                    <a:gd name="T4" fmla="*/ 2147483647 w 61"/>
                    <a:gd name="T5" fmla="*/ 2147483647 h 23"/>
                    <a:gd name="T6" fmla="*/ 2147483647 w 61"/>
                    <a:gd name="T7" fmla="*/ 0 h 23"/>
                    <a:gd name="T8" fmla="*/ 2147483647 w 61"/>
                    <a:gd name="T9" fmla="*/ 2147483647 h 23"/>
                    <a:gd name="T10" fmla="*/ 0 w 61"/>
                    <a:gd name="T11" fmla="*/ 2147483647 h 23"/>
                    <a:gd name="T12" fmla="*/ 2147483647 w 61"/>
                    <a:gd name="T13" fmla="*/ 2147483647 h 23"/>
                    <a:gd name="T14" fmla="*/ 0 w 61"/>
                    <a:gd name="T15" fmla="*/ 2147483647 h 23"/>
                    <a:gd name="T16" fmla="*/ 0 w 61"/>
                    <a:gd name="T17" fmla="*/ 2147483647 h 23"/>
                    <a:gd name="T18" fmla="*/ 0 w 61"/>
                    <a:gd name="T19" fmla="*/ 2147483647 h 23"/>
                    <a:gd name="T20" fmla="*/ 2147483647 w 61"/>
                    <a:gd name="T21" fmla="*/ 2147483647 h 23"/>
                    <a:gd name="T22" fmla="*/ 2147483647 w 61"/>
                    <a:gd name="T23" fmla="*/ 2147483647 h 2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61"/>
                    <a:gd name="T37" fmla="*/ 0 h 23"/>
                    <a:gd name="T38" fmla="*/ 61 w 61"/>
                    <a:gd name="T39" fmla="*/ 23 h 2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61" h="23">
                      <a:moveTo>
                        <a:pt x="8" y="19"/>
                      </a:moveTo>
                      <a:lnTo>
                        <a:pt x="4" y="23"/>
                      </a:lnTo>
                      <a:lnTo>
                        <a:pt x="61" y="7"/>
                      </a:lnTo>
                      <a:lnTo>
                        <a:pt x="57" y="0"/>
                      </a:lnTo>
                      <a:lnTo>
                        <a:pt x="4" y="15"/>
                      </a:lnTo>
                      <a:lnTo>
                        <a:pt x="0" y="19"/>
                      </a:lnTo>
                      <a:lnTo>
                        <a:pt x="4" y="15"/>
                      </a:lnTo>
                      <a:lnTo>
                        <a:pt x="0" y="15"/>
                      </a:lnTo>
                      <a:lnTo>
                        <a:pt x="0" y="19"/>
                      </a:lnTo>
                      <a:lnTo>
                        <a:pt x="0" y="23"/>
                      </a:lnTo>
                      <a:lnTo>
                        <a:pt x="4" y="23"/>
                      </a:lnTo>
                      <a:lnTo>
                        <a:pt x="8" y="19"/>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9494" name="Freeform 184"/>
                <p:cNvSpPr>
                  <a:spLocks/>
                </p:cNvSpPr>
                <p:nvPr/>
              </p:nvSpPr>
              <p:spPr bwMode="auto">
                <a:xfrm>
                  <a:off x="1057275" y="2589213"/>
                  <a:ext cx="12700" cy="612775"/>
                </a:xfrm>
                <a:custGeom>
                  <a:avLst/>
                  <a:gdLst>
                    <a:gd name="T0" fmla="*/ 2147483647 w 8"/>
                    <a:gd name="T1" fmla="*/ 2147483647 h 386"/>
                    <a:gd name="T2" fmla="*/ 2147483647 w 8"/>
                    <a:gd name="T3" fmla="*/ 2147483647 h 386"/>
                    <a:gd name="T4" fmla="*/ 2147483647 w 8"/>
                    <a:gd name="T5" fmla="*/ 0 h 386"/>
                    <a:gd name="T6" fmla="*/ 0 w 8"/>
                    <a:gd name="T7" fmla="*/ 0 h 386"/>
                    <a:gd name="T8" fmla="*/ 0 w 8"/>
                    <a:gd name="T9" fmla="*/ 2147483647 h 386"/>
                    <a:gd name="T10" fmla="*/ 2147483647 w 8"/>
                    <a:gd name="T11" fmla="*/ 2147483647 h 386"/>
                    <a:gd name="T12" fmla="*/ 0 w 8"/>
                    <a:gd name="T13" fmla="*/ 2147483647 h 386"/>
                    <a:gd name="T14" fmla="*/ 0 w 8"/>
                    <a:gd name="T15" fmla="*/ 2147483647 h 386"/>
                    <a:gd name="T16" fmla="*/ 2147483647 w 8"/>
                    <a:gd name="T17" fmla="*/ 2147483647 h 386"/>
                    <a:gd name="T18" fmla="*/ 2147483647 w 8"/>
                    <a:gd name="T19" fmla="*/ 2147483647 h 386"/>
                    <a:gd name="T20" fmla="*/ 2147483647 w 8"/>
                    <a:gd name="T21" fmla="*/ 2147483647 h 386"/>
                    <a:gd name="T22" fmla="*/ 2147483647 w 8"/>
                    <a:gd name="T23" fmla="*/ 2147483647 h 38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386"/>
                    <a:gd name="T38" fmla="*/ 8 w 8"/>
                    <a:gd name="T39" fmla="*/ 386 h 38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386">
                      <a:moveTo>
                        <a:pt x="4" y="378"/>
                      </a:moveTo>
                      <a:lnTo>
                        <a:pt x="8" y="382"/>
                      </a:lnTo>
                      <a:lnTo>
                        <a:pt x="8" y="0"/>
                      </a:lnTo>
                      <a:lnTo>
                        <a:pt x="0" y="0"/>
                      </a:lnTo>
                      <a:lnTo>
                        <a:pt x="0" y="382"/>
                      </a:lnTo>
                      <a:lnTo>
                        <a:pt x="4" y="386"/>
                      </a:lnTo>
                      <a:lnTo>
                        <a:pt x="0" y="382"/>
                      </a:lnTo>
                      <a:lnTo>
                        <a:pt x="0" y="386"/>
                      </a:lnTo>
                      <a:lnTo>
                        <a:pt x="4" y="386"/>
                      </a:lnTo>
                      <a:lnTo>
                        <a:pt x="8" y="386"/>
                      </a:lnTo>
                      <a:lnTo>
                        <a:pt x="8" y="382"/>
                      </a:lnTo>
                      <a:lnTo>
                        <a:pt x="4" y="37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9495" name="Freeform 185"/>
                <p:cNvSpPr>
                  <a:spLocks/>
                </p:cNvSpPr>
                <p:nvPr/>
              </p:nvSpPr>
              <p:spPr bwMode="auto">
                <a:xfrm>
                  <a:off x="1063625" y="3189288"/>
                  <a:ext cx="90488" cy="25400"/>
                </a:xfrm>
                <a:custGeom>
                  <a:avLst/>
                  <a:gdLst>
                    <a:gd name="T0" fmla="*/ 2147483647 w 57"/>
                    <a:gd name="T1" fmla="*/ 2147483647 h 16"/>
                    <a:gd name="T2" fmla="*/ 2147483647 w 57"/>
                    <a:gd name="T3" fmla="*/ 2147483647 h 16"/>
                    <a:gd name="T4" fmla="*/ 0 w 57"/>
                    <a:gd name="T5" fmla="*/ 0 h 16"/>
                    <a:gd name="T6" fmla="*/ 0 w 57"/>
                    <a:gd name="T7" fmla="*/ 2147483647 h 16"/>
                    <a:gd name="T8" fmla="*/ 2147483647 w 57"/>
                    <a:gd name="T9" fmla="*/ 2147483647 h 16"/>
                    <a:gd name="T10" fmla="*/ 2147483647 w 57"/>
                    <a:gd name="T11" fmla="*/ 2147483647 h 16"/>
                    <a:gd name="T12" fmla="*/ 2147483647 w 57"/>
                    <a:gd name="T13" fmla="*/ 2147483647 h 16"/>
                    <a:gd name="T14" fmla="*/ 2147483647 w 57"/>
                    <a:gd name="T15" fmla="*/ 2147483647 h 16"/>
                    <a:gd name="T16" fmla="*/ 2147483647 w 57"/>
                    <a:gd name="T17" fmla="*/ 2147483647 h 16"/>
                    <a:gd name="T18" fmla="*/ 2147483647 w 57"/>
                    <a:gd name="T19" fmla="*/ 2147483647 h 16"/>
                    <a:gd name="T20" fmla="*/ 2147483647 w 57"/>
                    <a:gd name="T21" fmla="*/ 2147483647 h 16"/>
                    <a:gd name="T22" fmla="*/ 2147483647 w 57"/>
                    <a:gd name="T23" fmla="*/ 2147483647 h 1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57"/>
                    <a:gd name="T37" fmla="*/ 0 h 16"/>
                    <a:gd name="T38" fmla="*/ 57 w 57"/>
                    <a:gd name="T39" fmla="*/ 16 h 1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57" h="16">
                      <a:moveTo>
                        <a:pt x="49" y="8"/>
                      </a:moveTo>
                      <a:lnTo>
                        <a:pt x="53" y="4"/>
                      </a:lnTo>
                      <a:lnTo>
                        <a:pt x="0" y="0"/>
                      </a:lnTo>
                      <a:lnTo>
                        <a:pt x="0" y="8"/>
                      </a:lnTo>
                      <a:lnTo>
                        <a:pt x="53" y="16"/>
                      </a:lnTo>
                      <a:lnTo>
                        <a:pt x="57" y="8"/>
                      </a:lnTo>
                      <a:lnTo>
                        <a:pt x="53" y="16"/>
                      </a:lnTo>
                      <a:lnTo>
                        <a:pt x="57" y="12"/>
                      </a:lnTo>
                      <a:lnTo>
                        <a:pt x="57" y="8"/>
                      </a:lnTo>
                      <a:lnTo>
                        <a:pt x="53" y="4"/>
                      </a:lnTo>
                      <a:lnTo>
                        <a:pt x="49" y="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9496" name="Freeform 186"/>
                <p:cNvSpPr>
                  <a:spLocks/>
                </p:cNvSpPr>
                <p:nvPr/>
              </p:nvSpPr>
              <p:spPr bwMode="auto">
                <a:xfrm>
                  <a:off x="1147763" y="2563813"/>
                  <a:ext cx="225425" cy="638175"/>
                </a:xfrm>
                <a:custGeom>
                  <a:avLst/>
                  <a:gdLst>
                    <a:gd name="T0" fmla="*/ 0 w 142"/>
                    <a:gd name="T1" fmla="*/ 2147483647 h 402"/>
                    <a:gd name="T2" fmla="*/ 0 w 142"/>
                    <a:gd name="T3" fmla="*/ 0 h 402"/>
                    <a:gd name="T4" fmla="*/ 2147483647 w 142"/>
                    <a:gd name="T5" fmla="*/ 2147483647 h 402"/>
                    <a:gd name="T6" fmla="*/ 2147483647 w 142"/>
                    <a:gd name="T7" fmla="*/ 2147483647 h 402"/>
                    <a:gd name="T8" fmla="*/ 0 w 142"/>
                    <a:gd name="T9" fmla="*/ 2147483647 h 402"/>
                    <a:gd name="T10" fmla="*/ 0 w 142"/>
                    <a:gd name="T11" fmla="*/ 2147483647 h 402"/>
                    <a:gd name="T12" fmla="*/ 0 60000 65536"/>
                    <a:gd name="T13" fmla="*/ 0 60000 65536"/>
                    <a:gd name="T14" fmla="*/ 0 60000 65536"/>
                    <a:gd name="T15" fmla="*/ 0 60000 65536"/>
                    <a:gd name="T16" fmla="*/ 0 60000 65536"/>
                    <a:gd name="T17" fmla="*/ 0 60000 65536"/>
                    <a:gd name="T18" fmla="*/ 0 w 142"/>
                    <a:gd name="T19" fmla="*/ 0 h 402"/>
                    <a:gd name="T20" fmla="*/ 142 w 142"/>
                    <a:gd name="T21" fmla="*/ 402 h 402"/>
                  </a:gdLst>
                  <a:ahLst/>
                  <a:cxnLst>
                    <a:cxn ang="T12">
                      <a:pos x="T0" y="T1"/>
                    </a:cxn>
                    <a:cxn ang="T13">
                      <a:pos x="T2" y="T3"/>
                    </a:cxn>
                    <a:cxn ang="T14">
                      <a:pos x="T4" y="T5"/>
                    </a:cxn>
                    <a:cxn ang="T15">
                      <a:pos x="T6" y="T7"/>
                    </a:cxn>
                    <a:cxn ang="T16">
                      <a:pos x="T8" y="T9"/>
                    </a:cxn>
                    <a:cxn ang="T17">
                      <a:pos x="T10" y="T11"/>
                    </a:cxn>
                  </a:cxnLst>
                  <a:rect l="T18" t="T19" r="T20" b="T21"/>
                  <a:pathLst>
                    <a:path w="142" h="402">
                      <a:moveTo>
                        <a:pt x="0" y="402"/>
                      </a:moveTo>
                      <a:lnTo>
                        <a:pt x="0" y="0"/>
                      </a:lnTo>
                      <a:lnTo>
                        <a:pt x="142" y="63"/>
                      </a:lnTo>
                      <a:lnTo>
                        <a:pt x="142" y="355"/>
                      </a:lnTo>
                      <a:lnTo>
                        <a:pt x="0" y="402"/>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9497" name="Freeform 187"/>
                <p:cNvSpPr>
                  <a:spLocks/>
                </p:cNvSpPr>
                <p:nvPr/>
              </p:nvSpPr>
              <p:spPr bwMode="auto">
                <a:xfrm>
                  <a:off x="1141413" y="2559050"/>
                  <a:ext cx="12700" cy="642938"/>
                </a:xfrm>
                <a:custGeom>
                  <a:avLst/>
                  <a:gdLst>
                    <a:gd name="T0" fmla="*/ 2147483647 w 8"/>
                    <a:gd name="T1" fmla="*/ 0 h 405"/>
                    <a:gd name="T2" fmla="*/ 0 w 8"/>
                    <a:gd name="T3" fmla="*/ 2147483647 h 405"/>
                    <a:gd name="T4" fmla="*/ 0 w 8"/>
                    <a:gd name="T5" fmla="*/ 2147483647 h 405"/>
                    <a:gd name="T6" fmla="*/ 2147483647 w 8"/>
                    <a:gd name="T7" fmla="*/ 2147483647 h 405"/>
                    <a:gd name="T8" fmla="*/ 2147483647 w 8"/>
                    <a:gd name="T9" fmla="*/ 2147483647 h 405"/>
                    <a:gd name="T10" fmla="*/ 2147483647 w 8"/>
                    <a:gd name="T11" fmla="*/ 2147483647 h 405"/>
                    <a:gd name="T12" fmla="*/ 2147483647 w 8"/>
                    <a:gd name="T13" fmla="*/ 2147483647 h 405"/>
                    <a:gd name="T14" fmla="*/ 2147483647 w 8"/>
                    <a:gd name="T15" fmla="*/ 0 h 405"/>
                    <a:gd name="T16" fmla="*/ 2147483647 w 8"/>
                    <a:gd name="T17" fmla="*/ 0 h 405"/>
                    <a:gd name="T18" fmla="*/ 0 w 8"/>
                    <a:gd name="T19" fmla="*/ 0 h 405"/>
                    <a:gd name="T20" fmla="*/ 0 w 8"/>
                    <a:gd name="T21" fmla="*/ 2147483647 h 405"/>
                    <a:gd name="T22" fmla="*/ 2147483647 w 8"/>
                    <a:gd name="T23" fmla="*/ 0 h 40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405"/>
                    <a:gd name="T38" fmla="*/ 8 w 8"/>
                    <a:gd name="T39" fmla="*/ 405 h 40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405">
                      <a:moveTo>
                        <a:pt x="8" y="0"/>
                      </a:moveTo>
                      <a:lnTo>
                        <a:pt x="0" y="3"/>
                      </a:lnTo>
                      <a:lnTo>
                        <a:pt x="0" y="405"/>
                      </a:lnTo>
                      <a:lnTo>
                        <a:pt x="8" y="405"/>
                      </a:lnTo>
                      <a:lnTo>
                        <a:pt x="8" y="3"/>
                      </a:lnTo>
                      <a:lnTo>
                        <a:pt x="4" y="7"/>
                      </a:lnTo>
                      <a:lnTo>
                        <a:pt x="8" y="3"/>
                      </a:lnTo>
                      <a:lnTo>
                        <a:pt x="8" y="0"/>
                      </a:lnTo>
                      <a:lnTo>
                        <a:pt x="4" y="0"/>
                      </a:lnTo>
                      <a:lnTo>
                        <a:pt x="0" y="0"/>
                      </a:lnTo>
                      <a:lnTo>
                        <a:pt x="0" y="3"/>
                      </a:lnTo>
                      <a:lnTo>
                        <a:pt x="8"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9498" name="Freeform 188"/>
                <p:cNvSpPr>
                  <a:spLocks/>
                </p:cNvSpPr>
                <p:nvPr/>
              </p:nvSpPr>
              <p:spPr bwMode="auto">
                <a:xfrm>
                  <a:off x="1147763" y="2559050"/>
                  <a:ext cx="231775" cy="111125"/>
                </a:xfrm>
                <a:custGeom>
                  <a:avLst/>
                  <a:gdLst>
                    <a:gd name="T0" fmla="*/ 2147483647 w 146"/>
                    <a:gd name="T1" fmla="*/ 2147483647 h 70"/>
                    <a:gd name="T2" fmla="*/ 2147483647 w 146"/>
                    <a:gd name="T3" fmla="*/ 2147483647 h 70"/>
                    <a:gd name="T4" fmla="*/ 2147483647 w 146"/>
                    <a:gd name="T5" fmla="*/ 0 h 70"/>
                    <a:gd name="T6" fmla="*/ 0 w 146"/>
                    <a:gd name="T7" fmla="*/ 2147483647 h 70"/>
                    <a:gd name="T8" fmla="*/ 2147483647 w 146"/>
                    <a:gd name="T9" fmla="*/ 2147483647 h 70"/>
                    <a:gd name="T10" fmla="*/ 2147483647 w 146"/>
                    <a:gd name="T11" fmla="*/ 2147483647 h 70"/>
                    <a:gd name="T12" fmla="*/ 2147483647 w 146"/>
                    <a:gd name="T13" fmla="*/ 2147483647 h 70"/>
                    <a:gd name="T14" fmla="*/ 2147483647 w 146"/>
                    <a:gd name="T15" fmla="*/ 2147483647 h 70"/>
                    <a:gd name="T16" fmla="*/ 2147483647 w 146"/>
                    <a:gd name="T17" fmla="*/ 2147483647 h 70"/>
                    <a:gd name="T18" fmla="*/ 2147483647 w 146"/>
                    <a:gd name="T19" fmla="*/ 2147483647 h 70"/>
                    <a:gd name="T20" fmla="*/ 2147483647 w 146"/>
                    <a:gd name="T21" fmla="*/ 2147483647 h 70"/>
                    <a:gd name="T22" fmla="*/ 2147483647 w 146"/>
                    <a:gd name="T23" fmla="*/ 2147483647 h 7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46"/>
                    <a:gd name="T37" fmla="*/ 0 h 70"/>
                    <a:gd name="T38" fmla="*/ 146 w 146"/>
                    <a:gd name="T39" fmla="*/ 70 h 7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46" h="70">
                      <a:moveTo>
                        <a:pt x="146" y="66"/>
                      </a:moveTo>
                      <a:lnTo>
                        <a:pt x="142" y="62"/>
                      </a:lnTo>
                      <a:lnTo>
                        <a:pt x="4" y="0"/>
                      </a:lnTo>
                      <a:lnTo>
                        <a:pt x="0" y="7"/>
                      </a:lnTo>
                      <a:lnTo>
                        <a:pt x="138" y="70"/>
                      </a:lnTo>
                      <a:lnTo>
                        <a:pt x="134" y="66"/>
                      </a:lnTo>
                      <a:lnTo>
                        <a:pt x="138" y="70"/>
                      </a:lnTo>
                      <a:lnTo>
                        <a:pt x="142" y="70"/>
                      </a:lnTo>
                      <a:lnTo>
                        <a:pt x="146" y="66"/>
                      </a:lnTo>
                      <a:lnTo>
                        <a:pt x="146" y="62"/>
                      </a:lnTo>
                      <a:lnTo>
                        <a:pt x="142" y="62"/>
                      </a:lnTo>
                      <a:lnTo>
                        <a:pt x="146" y="66"/>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9499" name="Freeform 189"/>
                <p:cNvSpPr>
                  <a:spLocks/>
                </p:cNvSpPr>
                <p:nvPr/>
              </p:nvSpPr>
              <p:spPr bwMode="auto">
                <a:xfrm>
                  <a:off x="1360488" y="2663825"/>
                  <a:ext cx="19050" cy="469900"/>
                </a:xfrm>
                <a:custGeom>
                  <a:avLst/>
                  <a:gdLst>
                    <a:gd name="T0" fmla="*/ 2147483647 w 12"/>
                    <a:gd name="T1" fmla="*/ 2147483647 h 296"/>
                    <a:gd name="T2" fmla="*/ 2147483647 w 12"/>
                    <a:gd name="T3" fmla="*/ 2147483647 h 296"/>
                    <a:gd name="T4" fmla="*/ 2147483647 w 12"/>
                    <a:gd name="T5" fmla="*/ 0 h 296"/>
                    <a:gd name="T6" fmla="*/ 0 w 12"/>
                    <a:gd name="T7" fmla="*/ 0 h 296"/>
                    <a:gd name="T8" fmla="*/ 0 w 12"/>
                    <a:gd name="T9" fmla="*/ 2147483647 h 296"/>
                    <a:gd name="T10" fmla="*/ 2147483647 w 12"/>
                    <a:gd name="T11" fmla="*/ 2147483647 h 296"/>
                    <a:gd name="T12" fmla="*/ 0 w 12"/>
                    <a:gd name="T13" fmla="*/ 2147483647 h 296"/>
                    <a:gd name="T14" fmla="*/ 2147483647 w 12"/>
                    <a:gd name="T15" fmla="*/ 2147483647 h 296"/>
                    <a:gd name="T16" fmla="*/ 2147483647 w 12"/>
                    <a:gd name="T17" fmla="*/ 2147483647 h 296"/>
                    <a:gd name="T18" fmla="*/ 2147483647 w 12"/>
                    <a:gd name="T19" fmla="*/ 2147483647 h 296"/>
                    <a:gd name="T20" fmla="*/ 2147483647 w 12"/>
                    <a:gd name="T21" fmla="*/ 2147483647 h 296"/>
                    <a:gd name="T22" fmla="*/ 2147483647 w 12"/>
                    <a:gd name="T23" fmla="*/ 2147483647 h 29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296"/>
                    <a:gd name="T38" fmla="*/ 12 w 12"/>
                    <a:gd name="T39" fmla="*/ 296 h 29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296">
                      <a:moveTo>
                        <a:pt x="8" y="296"/>
                      </a:moveTo>
                      <a:lnTo>
                        <a:pt x="12" y="292"/>
                      </a:lnTo>
                      <a:lnTo>
                        <a:pt x="12" y="0"/>
                      </a:lnTo>
                      <a:lnTo>
                        <a:pt x="0" y="0"/>
                      </a:lnTo>
                      <a:lnTo>
                        <a:pt x="0" y="292"/>
                      </a:lnTo>
                      <a:lnTo>
                        <a:pt x="4" y="288"/>
                      </a:lnTo>
                      <a:lnTo>
                        <a:pt x="0" y="292"/>
                      </a:lnTo>
                      <a:lnTo>
                        <a:pt x="4" y="296"/>
                      </a:lnTo>
                      <a:lnTo>
                        <a:pt x="8" y="296"/>
                      </a:lnTo>
                      <a:lnTo>
                        <a:pt x="12" y="292"/>
                      </a:lnTo>
                      <a:lnTo>
                        <a:pt x="8" y="296"/>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9500" name="Freeform 190"/>
                <p:cNvSpPr>
                  <a:spLocks/>
                </p:cNvSpPr>
                <p:nvPr/>
              </p:nvSpPr>
              <p:spPr bwMode="auto">
                <a:xfrm>
                  <a:off x="1141413" y="3121025"/>
                  <a:ext cx="231775" cy="93663"/>
                </a:xfrm>
                <a:custGeom>
                  <a:avLst/>
                  <a:gdLst>
                    <a:gd name="T0" fmla="*/ 0 w 146"/>
                    <a:gd name="T1" fmla="*/ 2147483647 h 59"/>
                    <a:gd name="T2" fmla="*/ 2147483647 w 146"/>
                    <a:gd name="T3" fmla="*/ 2147483647 h 59"/>
                    <a:gd name="T4" fmla="*/ 2147483647 w 146"/>
                    <a:gd name="T5" fmla="*/ 2147483647 h 59"/>
                    <a:gd name="T6" fmla="*/ 2147483647 w 146"/>
                    <a:gd name="T7" fmla="*/ 0 h 59"/>
                    <a:gd name="T8" fmla="*/ 2147483647 w 146"/>
                    <a:gd name="T9" fmla="*/ 2147483647 h 59"/>
                    <a:gd name="T10" fmla="*/ 2147483647 w 146"/>
                    <a:gd name="T11" fmla="*/ 2147483647 h 59"/>
                    <a:gd name="T12" fmla="*/ 2147483647 w 146"/>
                    <a:gd name="T13" fmla="*/ 2147483647 h 59"/>
                    <a:gd name="T14" fmla="*/ 0 w 146"/>
                    <a:gd name="T15" fmla="*/ 2147483647 h 59"/>
                    <a:gd name="T16" fmla="*/ 0 w 146"/>
                    <a:gd name="T17" fmla="*/ 2147483647 h 59"/>
                    <a:gd name="T18" fmla="*/ 0 w 146"/>
                    <a:gd name="T19" fmla="*/ 2147483647 h 59"/>
                    <a:gd name="T20" fmla="*/ 2147483647 w 146"/>
                    <a:gd name="T21" fmla="*/ 2147483647 h 59"/>
                    <a:gd name="T22" fmla="*/ 0 w 146"/>
                    <a:gd name="T23" fmla="*/ 2147483647 h 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46"/>
                    <a:gd name="T37" fmla="*/ 0 h 59"/>
                    <a:gd name="T38" fmla="*/ 146 w 146"/>
                    <a:gd name="T39" fmla="*/ 59 h 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46" h="59">
                      <a:moveTo>
                        <a:pt x="0" y="51"/>
                      </a:moveTo>
                      <a:lnTo>
                        <a:pt x="4" y="59"/>
                      </a:lnTo>
                      <a:lnTo>
                        <a:pt x="146" y="8"/>
                      </a:lnTo>
                      <a:lnTo>
                        <a:pt x="142" y="0"/>
                      </a:lnTo>
                      <a:lnTo>
                        <a:pt x="4" y="47"/>
                      </a:lnTo>
                      <a:lnTo>
                        <a:pt x="8" y="51"/>
                      </a:lnTo>
                      <a:lnTo>
                        <a:pt x="4" y="47"/>
                      </a:lnTo>
                      <a:lnTo>
                        <a:pt x="0" y="51"/>
                      </a:lnTo>
                      <a:lnTo>
                        <a:pt x="0" y="55"/>
                      </a:lnTo>
                      <a:lnTo>
                        <a:pt x="4" y="59"/>
                      </a:lnTo>
                      <a:lnTo>
                        <a:pt x="0" y="51"/>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9501" name="Freeform 191"/>
                <p:cNvSpPr>
                  <a:spLocks/>
                </p:cNvSpPr>
                <p:nvPr/>
              </p:nvSpPr>
              <p:spPr bwMode="auto">
                <a:xfrm>
                  <a:off x="1076325" y="2582863"/>
                  <a:ext cx="52388" cy="606425"/>
                </a:xfrm>
                <a:custGeom>
                  <a:avLst/>
                  <a:gdLst>
                    <a:gd name="T0" fmla="*/ 2147483647 w 33"/>
                    <a:gd name="T1" fmla="*/ 2147483647 h 382"/>
                    <a:gd name="T2" fmla="*/ 2147483647 w 33"/>
                    <a:gd name="T3" fmla="*/ 2147483647 h 382"/>
                    <a:gd name="T4" fmla="*/ 2147483647 w 33"/>
                    <a:gd name="T5" fmla="*/ 2147483647 h 382"/>
                    <a:gd name="T6" fmla="*/ 2147483647 w 33"/>
                    <a:gd name="T7" fmla="*/ 2147483647 h 382"/>
                    <a:gd name="T8" fmla="*/ 2147483647 w 33"/>
                    <a:gd name="T9" fmla="*/ 2147483647 h 382"/>
                    <a:gd name="T10" fmla="*/ 2147483647 w 33"/>
                    <a:gd name="T11" fmla="*/ 2147483647 h 382"/>
                    <a:gd name="T12" fmla="*/ 2147483647 w 33"/>
                    <a:gd name="T13" fmla="*/ 2147483647 h 382"/>
                    <a:gd name="T14" fmla="*/ 2147483647 w 33"/>
                    <a:gd name="T15" fmla="*/ 2147483647 h 382"/>
                    <a:gd name="T16" fmla="*/ 2147483647 w 33"/>
                    <a:gd name="T17" fmla="*/ 2147483647 h 382"/>
                    <a:gd name="T18" fmla="*/ 2147483647 w 33"/>
                    <a:gd name="T19" fmla="*/ 2147483647 h 382"/>
                    <a:gd name="T20" fmla="*/ 2147483647 w 33"/>
                    <a:gd name="T21" fmla="*/ 2147483647 h 382"/>
                    <a:gd name="T22" fmla="*/ 2147483647 w 33"/>
                    <a:gd name="T23" fmla="*/ 0 h 382"/>
                    <a:gd name="T24" fmla="*/ 2147483647 w 33"/>
                    <a:gd name="T25" fmla="*/ 0 h 382"/>
                    <a:gd name="T26" fmla="*/ 2147483647 w 33"/>
                    <a:gd name="T27" fmla="*/ 0 h 382"/>
                    <a:gd name="T28" fmla="*/ 2147483647 w 33"/>
                    <a:gd name="T29" fmla="*/ 2147483647 h 382"/>
                    <a:gd name="T30" fmla="*/ 2147483647 w 33"/>
                    <a:gd name="T31" fmla="*/ 2147483647 h 382"/>
                    <a:gd name="T32" fmla="*/ 0 w 33"/>
                    <a:gd name="T33" fmla="*/ 2147483647 h 382"/>
                    <a:gd name="T34" fmla="*/ 0 w 33"/>
                    <a:gd name="T35" fmla="*/ 2147483647 h 382"/>
                    <a:gd name="T36" fmla="*/ 0 w 33"/>
                    <a:gd name="T37" fmla="*/ 2147483647 h 382"/>
                    <a:gd name="T38" fmla="*/ 0 w 33"/>
                    <a:gd name="T39" fmla="*/ 2147483647 h 382"/>
                    <a:gd name="T40" fmla="*/ 0 w 33"/>
                    <a:gd name="T41" fmla="*/ 2147483647 h 382"/>
                    <a:gd name="T42" fmla="*/ 2147483647 w 33"/>
                    <a:gd name="T43" fmla="*/ 2147483647 h 382"/>
                    <a:gd name="T44" fmla="*/ 2147483647 w 33"/>
                    <a:gd name="T45" fmla="*/ 2147483647 h 382"/>
                    <a:gd name="T46" fmla="*/ 2147483647 w 33"/>
                    <a:gd name="T47" fmla="*/ 2147483647 h 382"/>
                    <a:gd name="T48" fmla="*/ 2147483647 w 33"/>
                    <a:gd name="T49" fmla="*/ 2147483647 h 38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3"/>
                    <a:gd name="T76" fmla="*/ 0 h 382"/>
                    <a:gd name="T77" fmla="*/ 33 w 33"/>
                    <a:gd name="T78" fmla="*/ 382 h 38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3" h="382">
                      <a:moveTo>
                        <a:pt x="16" y="382"/>
                      </a:moveTo>
                      <a:lnTo>
                        <a:pt x="16" y="382"/>
                      </a:lnTo>
                      <a:lnTo>
                        <a:pt x="21" y="378"/>
                      </a:lnTo>
                      <a:lnTo>
                        <a:pt x="25" y="374"/>
                      </a:lnTo>
                      <a:lnTo>
                        <a:pt x="29" y="370"/>
                      </a:lnTo>
                      <a:lnTo>
                        <a:pt x="33" y="366"/>
                      </a:lnTo>
                      <a:lnTo>
                        <a:pt x="33" y="16"/>
                      </a:lnTo>
                      <a:lnTo>
                        <a:pt x="29" y="12"/>
                      </a:lnTo>
                      <a:lnTo>
                        <a:pt x="25" y="8"/>
                      </a:lnTo>
                      <a:lnTo>
                        <a:pt x="21" y="4"/>
                      </a:lnTo>
                      <a:lnTo>
                        <a:pt x="16" y="0"/>
                      </a:lnTo>
                      <a:lnTo>
                        <a:pt x="8" y="4"/>
                      </a:lnTo>
                      <a:lnTo>
                        <a:pt x="4" y="8"/>
                      </a:lnTo>
                      <a:lnTo>
                        <a:pt x="0" y="12"/>
                      </a:lnTo>
                      <a:lnTo>
                        <a:pt x="0" y="16"/>
                      </a:lnTo>
                      <a:lnTo>
                        <a:pt x="0" y="366"/>
                      </a:lnTo>
                      <a:lnTo>
                        <a:pt x="0" y="370"/>
                      </a:lnTo>
                      <a:lnTo>
                        <a:pt x="4" y="374"/>
                      </a:lnTo>
                      <a:lnTo>
                        <a:pt x="8" y="378"/>
                      </a:lnTo>
                      <a:lnTo>
                        <a:pt x="16" y="382"/>
                      </a:lnTo>
                      <a:close/>
                    </a:path>
                  </a:pathLst>
                </a:custGeom>
                <a:solidFill>
                  <a:srgbClr val="666666"/>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9502" name="Freeform 192"/>
                <p:cNvSpPr>
                  <a:spLocks/>
                </p:cNvSpPr>
                <p:nvPr/>
              </p:nvSpPr>
              <p:spPr bwMode="auto">
                <a:xfrm>
                  <a:off x="1076325" y="2582863"/>
                  <a:ext cx="52388" cy="606425"/>
                </a:xfrm>
                <a:custGeom>
                  <a:avLst/>
                  <a:gdLst>
                    <a:gd name="T0" fmla="*/ 2147483647 w 33"/>
                    <a:gd name="T1" fmla="*/ 2147483647 h 382"/>
                    <a:gd name="T2" fmla="*/ 2147483647 w 33"/>
                    <a:gd name="T3" fmla="*/ 2147483647 h 382"/>
                    <a:gd name="T4" fmla="*/ 2147483647 w 33"/>
                    <a:gd name="T5" fmla="*/ 2147483647 h 382"/>
                    <a:gd name="T6" fmla="*/ 2147483647 w 33"/>
                    <a:gd name="T7" fmla="*/ 2147483647 h 382"/>
                    <a:gd name="T8" fmla="*/ 2147483647 w 33"/>
                    <a:gd name="T9" fmla="*/ 2147483647 h 382"/>
                    <a:gd name="T10" fmla="*/ 2147483647 w 33"/>
                    <a:gd name="T11" fmla="*/ 2147483647 h 382"/>
                    <a:gd name="T12" fmla="*/ 2147483647 w 33"/>
                    <a:gd name="T13" fmla="*/ 2147483647 h 382"/>
                    <a:gd name="T14" fmla="*/ 2147483647 w 33"/>
                    <a:gd name="T15" fmla="*/ 2147483647 h 382"/>
                    <a:gd name="T16" fmla="*/ 2147483647 w 33"/>
                    <a:gd name="T17" fmla="*/ 2147483647 h 382"/>
                    <a:gd name="T18" fmla="*/ 2147483647 w 33"/>
                    <a:gd name="T19" fmla="*/ 2147483647 h 382"/>
                    <a:gd name="T20" fmla="*/ 2147483647 w 33"/>
                    <a:gd name="T21" fmla="*/ 2147483647 h 382"/>
                    <a:gd name="T22" fmla="*/ 2147483647 w 33"/>
                    <a:gd name="T23" fmla="*/ 0 h 382"/>
                    <a:gd name="T24" fmla="*/ 2147483647 w 33"/>
                    <a:gd name="T25" fmla="*/ 0 h 382"/>
                    <a:gd name="T26" fmla="*/ 2147483647 w 33"/>
                    <a:gd name="T27" fmla="*/ 0 h 382"/>
                    <a:gd name="T28" fmla="*/ 2147483647 w 33"/>
                    <a:gd name="T29" fmla="*/ 2147483647 h 382"/>
                    <a:gd name="T30" fmla="*/ 2147483647 w 33"/>
                    <a:gd name="T31" fmla="*/ 2147483647 h 382"/>
                    <a:gd name="T32" fmla="*/ 0 w 33"/>
                    <a:gd name="T33" fmla="*/ 2147483647 h 382"/>
                    <a:gd name="T34" fmla="*/ 0 w 33"/>
                    <a:gd name="T35" fmla="*/ 2147483647 h 382"/>
                    <a:gd name="T36" fmla="*/ 0 w 33"/>
                    <a:gd name="T37" fmla="*/ 2147483647 h 382"/>
                    <a:gd name="T38" fmla="*/ 0 w 33"/>
                    <a:gd name="T39" fmla="*/ 2147483647 h 382"/>
                    <a:gd name="T40" fmla="*/ 0 w 33"/>
                    <a:gd name="T41" fmla="*/ 2147483647 h 382"/>
                    <a:gd name="T42" fmla="*/ 2147483647 w 33"/>
                    <a:gd name="T43" fmla="*/ 2147483647 h 382"/>
                    <a:gd name="T44" fmla="*/ 2147483647 w 33"/>
                    <a:gd name="T45" fmla="*/ 2147483647 h 382"/>
                    <a:gd name="T46" fmla="*/ 2147483647 w 33"/>
                    <a:gd name="T47" fmla="*/ 2147483647 h 382"/>
                    <a:gd name="T48" fmla="*/ 2147483647 w 33"/>
                    <a:gd name="T49" fmla="*/ 2147483647 h 38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3"/>
                    <a:gd name="T76" fmla="*/ 0 h 382"/>
                    <a:gd name="T77" fmla="*/ 33 w 33"/>
                    <a:gd name="T78" fmla="*/ 382 h 38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3" h="382">
                      <a:moveTo>
                        <a:pt x="16" y="382"/>
                      </a:moveTo>
                      <a:lnTo>
                        <a:pt x="16" y="382"/>
                      </a:lnTo>
                      <a:lnTo>
                        <a:pt x="21" y="378"/>
                      </a:lnTo>
                      <a:lnTo>
                        <a:pt x="25" y="374"/>
                      </a:lnTo>
                      <a:lnTo>
                        <a:pt x="29" y="370"/>
                      </a:lnTo>
                      <a:lnTo>
                        <a:pt x="33" y="366"/>
                      </a:lnTo>
                      <a:lnTo>
                        <a:pt x="33" y="16"/>
                      </a:lnTo>
                      <a:lnTo>
                        <a:pt x="29" y="12"/>
                      </a:lnTo>
                      <a:lnTo>
                        <a:pt x="25" y="8"/>
                      </a:lnTo>
                      <a:lnTo>
                        <a:pt x="21" y="4"/>
                      </a:lnTo>
                      <a:lnTo>
                        <a:pt x="16" y="0"/>
                      </a:lnTo>
                      <a:lnTo>
                        <a:pt x="8" y="4"/>
                      </a:lnTo>
                      <a:lnTo>
                        <a:pt x="4" y="8"/>
                      </a:lnTo>
                      <a:lnTo>
                        <a:pt x="0" y="12"/>
                      </a:lnTo>
                      <a:lnTo>
                        <a:pt x="0" y="16"/>
                      </a:lnTo>
                      <a:lnTo>
                        <a:pt x="0" y="366"/>
                      </a:lnTo>
                      <a:lnTo>
                        <a:pt x="0" y="370"/>
                      </a:lnTo>
                      <a:lnTo>
                        <a:pt x="4" y="374"/>
                      </a:lnTo>
                      <a:lnTo>
                        <a:pt x="8" y="378"/>
                      </a:lnTo>
                      <a:lnTo>
                        <a:pt x="16" y="382"/>
                      </a:lnTo>
                    </a:path>
                  </a:pathLst>
                </a:custGeom>
                <a:noFill/>
                <a:ln w="0">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59503" name="Line 193"/>
                <p:cNvSpPr>
                  <a:spLocks noChangeShapeType="1"/>
                </p:cNvSpPr>
                <p:nvPr/>
              </p:nvSpPr>
              <p:spPr bwMode="auto">
                <a:xfrm>
                  <a:off x="1076325" y="2708275"/>
                  <a:ext cx="52388" cy="1588"/>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9504" name="Line 194"/>
                <p:cNvSpPr>
                  <a:spLocks noChangeShapeType="1"/>
                </p:cNvSpPr>
                <p:nvPr/>
              </p:nvSpPr>
              <p:spPr bwMode="auto">
                <a:xfrm flipV="1">
                  <a:off x="1076325" y="2944813"/>
                  <a:ext cx="52388" cy="635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9505" name="Line 195"/>
                <p:cNvSpPr>
                  <a:spLocks noChangeShapeType="1"/>
                </p:cNvSpPr>
                <p:nvPr/>
              </p:nvSpPr>
              <p:spPr bwMode="auto">
                <a:xfrm flipV="1">
                  <a:off x="1154113" y="3114675"/>
                  <a:ext cx="212725" cy="61913"/>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9506" name="Freeform 196"/>
                <p:cNvSpPr>
                  <a:spLocks/>
                </p:cNvSpPr>
                <p:nvPr/>
              </p:nvSpPr>
              <p:spPr bwMode="auto">
                <a:xfrm>
                  <a:off x="1147763" y="3133725"/>
                  <a:ext cx="206375" cy="93663"/>
                </a:xfrm>
                <a:custGeom>
                  <a:avLst/>
                  <a:gdLst>
                    <a:gd name="T0" fmla="*/ 0 w 130"/>
                    <a:gd name="T1" fmla="*/ 2147483647 h 59"/>
                    <a:gd name="T2" fmla="*/ 0 w 130"/>
                    <a:gd name="T3" fmla="*/ 2147483647 h 59"/>
                    <a:gd name="T4" fmla="*/ 2147483647 w 130"/>
                    <a:gd name="T5" fmla="*/ 2147483647 h 59"/>
                    <a:gd name="T6" fmla="*/ 2147483647 w 130"/>
                    <a:gd name="T7" fmla="*/ 0 h 59"/>
                    <a:gd name="T8" fmla="*/ 0 w 130"/>
                    <a:gd name="T9" fmla="*/ 2147483647 h 59"/>
                    <a:gd name="T10" fmla="*/ 0 w 130"/>
                    <a:gd name="T11" fmla="*/ 2147483647 h 59"/>
                    <a:gd name="T12" fmla="*/ 0 60000 65536"/>
                    <a:gd name="T13" fmla="*/ 0 60000 65536"/>
                    <a:gd name="T14" fmla="*/ 0 60000 65536"/>
                    <a:gd name="T15" fmla="*/ 0 60000 65536"/>
                    <a:gd name="T16" fmla="*/ 0 60000 65536"/>
                    <a:gd name="T17" fmla="*/ 0 60000 65536"/>
                    <a:gd name="T18" fmla="*/ 0 w 130"/>
                    <a:gd name="T19" fmla="*/ 0 h 59"/>
                    <a:gd name="T20" fmla="*/ 130 w 130"/>
                    <a:gd name="T21" fmla="*/ 59 h 59"/>
                  </a:gdLst>
                  <a:ahLst/>
                  <a:cxnLst>
                    <a:cxn ang="T12">
                      <a:pos x="T0" y="T1"/>
                    </a:cxn>
                    <a:cxn ang="T13">
                      <a:pos x="T2" y="T3"/>
                    </a:cxn>
                    <a:cxn ang="T14">
                      <a:pos x="T4" y="T5"/>
                    </a:cxn>
                    <a:cxn ang="T15">
                      <a:pos x="T6" y="T7"/>
                    </a:cxn>
                    <a:cxn ang="T16">
                      <a:pos x="T8" y="T9"/>
                    </a:cxn>
                    <a:cxn ang="T17">
                      <a:pos x="T10" y="T11"/>
                    </a:cxn>
                  </a:cxnLst>
                  <a:rect l="T18" t="T19" r="T20" b="T21"/>
                  <a:pathLst>
                    <a:path w="130" h="59">
                      <a:moveTo>
                        <a:pt x="0" y="43"/>
                      </a:moveTo>
                      <a:lnTo>
                        <a:pt x="0" y="59"/>
                      </a:lnTo>
                      <a:lnTo>
                        <a:pt x="130" y="7"/>
                      </a:lnTo>
                      <a:lnTo>
                        <a:pt x="130" y="0"/>
                      </a:lnTo>
                      <a:lnTo>
                        <a:pt x="0" y="43"/>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9507" name="Freeform 197"/>
                <p:cNvSpPr>
                  <a:spLocks/>
                </p:cNvSpPr>
                <p:nvPr/>
              </p:nvSpPr>
              <p:spPr bwMode="auto">
                <a:xfrm>
                  <a:off x="1141413" y="3201988"/>
                  <a:ext cx="19050" cy="30163"/>
                </a:xfrm>
                <a:custGeom>
                  <a:avLst/>
                  <a:gdLst>
                    <a:gd name="T0" fmla="*/ 2147483647 w 12"/>
                    <a:gd name="T1" fmla="*/ 2147483647 h 19"/>
                    <a:gd name="T2" fmla="*/ 2147483647 w 12"/>
                    <a:gd name="T3" fmla="*/ 2147483647 h 19"/>
                    <a:gd name="T4" fmla="*/ 2147483647 w 12"/>
                    <a:gd name="T5" fmla="*/ 0 h 19"/>
                    <a:gd name="T6" fmla="*/ 0 w 12"/>
                    <a:gd name="T7" fmla="*/ 0 h 19"/>
                    <a:gd name="T8" fmla="*/ 0 w 12"/>
                    <a:gd name="T9" fmla="*/ 2147483647 h 19"/>
                    <a:gd name="T10" fmla="*/ 2147483647 w 12"/>
                    <a:gd name="T11" fmla="*/ 2147483647 h 19"/>
                    <a:gd name="T12" fmla="*/ 0 w 12"/>
                    <a:gd name="T13" fmla="*/ 2147483647 h 19"/>
                    <a:gd name="T14" fmla="*/ 2147483647 w 12"/>
                    <a:gd name="T15" fmla="*/ 2147483647 h 19"/>
                    <a:gd name="T16" fmla="*/ 2147483647 w 12"/>
                    <a:gd name="T17" fmla="*/ 2147483647 h 19"/>
                    <a:gd name="T18" fmla="*/ 2147483647 w 12"/>
                    <a:gd name="T19" fmla="*/ 2147483647 h 19"/>
                    <a:gd name="T20" fmla="*/ 2147483647 w 12"/>
                    <a:gd name="T21" fmla="*/ 2147483647 h 19"/>
                    <a:gd name="T22" fmla="*/ 2147483647 w 12"/>
                    <a:gd name="T23" fmla="*/ 2147483647 h 1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19"/>
                    <a:gd name="T38" fmla="*/ 12 w 12"/>
                    <a:gd name="T39" fmla="*/ 19 h 1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19">
                      <a:moveTo>
                        <a:pt x="4" y="8"/>
                      </a:moveTo>
                      <a:lnTo>
                        <a:pt x="12" y="16"/>
                      </a:lnTo>
                      <a:lnTo>
                        <a:pt x="12" y="0"/>
                      </a:lnTo>
                      <a:lnTo>
                        <a:pt x="0" y="0"/>
                      </a:lnTo>
                      <a:lnTo>
                        <a:pt x="0" y="16"/>
                      </a:lnTo>
                      <a:lnTo>
                        <a:pt x="8" y="19"/>
                      </a:lnTo>
                      <a:lnTo>
                        <a:pt x="0" y="16"/>
                      </a:lnTo>
                      <a:lnTo>
                        <a:pt x="4" y="16"/>
                      </a:lnTo>
                      <a:lnTo>
                        <a:pt x="4" y="19"/>
                      </a:lnTo>
                      <a:lnTo>
                        <a:pt x="8" y="16"/>
                      </a:lnTo>
                      <a:lnTo>
                        <a:pt x="12" y="16"/>
                      </a:lnTo>
                      <a:lnTo>
                        <a:pt x="4" y="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9508" name="Freeform 198"/>
                <p:cNvSpPr>
                  <a:spLocks/>
                </p:cNvSpPr>
                <p:nvPr/>
              </p:nvSpPr>
              <p:spPr bwMode="auto">
                <a:xfrm>
                  <a:off x="1147763" y="3138488"/>
                  <a:ext cx="212725" cy="93663"/>
                </a:xfrm>
                <a:custGeom>
                  <a:avLst/>
                  <a:gdLst>
                    <a:gd name="T0" fmla="*/ 2147483647 w 134"/>
                    <a:gd name="T1" fmla="*/ 2147483647 h 59"/>
                    <a:gd name="T2" fmla="*/ 2147483647 w 134"/>
                    <a:gd name="T3" fmla="*/ 0 h 59"/>
                    <a:gd name="T4" fmla="*/ 0 w 134"/>
                    <a:gd name="T5" fmla="*/ 2147483647 h 59"/>
                    <a:gd name="T6" fmla="*/ 2147483647 w 134"/>
                    <a:gd name="T7" fmla="*/ 2147483647 h 59"/>
                    <a:gd name="T8" fmla="*/ 2147483647 w 134"/>
                    <a:gd name="T9" fmla="*/ 2147483647 h 59"/>
                    <a:gd name="T10" fmla="*/ 2147483647 w 134"/>
                    <a:gd name="T11" fmla="*/ 2147483647 h 59"/>
                    <a:gd name="T12" fmla="*/ 2147483647 w 134"/>
                    <a:gd name="T13" fmla="*/ 2147483647 h 59"/>
                    <a:gd name="T14" fmla="*/ 2147483647 w 134"/>
                    <a:gd name="T15" fmla="*/ 2147483647 h 59"/>
                    <a:gd name="T16" fmla="*/ 2147483647 w 134"/>
                    <a:gd name="T17" fmla="*/ 0 h 59"/>
                    <a:gd name="T18" fmla="*/ 2147483647 w 134"/>
                    <a:gd name="T19" fmla="*/ 0 h 59"/>
                    <a:gd name="T20" fmla="*/ 2147483647 w 134"/>
                    <a:gd name="T21" fmla="*/ 0 h 59"/>
                    <a:gd name="T22" fmla="*/ 2147483647 w 134"/>
                    <a:gd name="T23" fmla="*/ 2147483647 h 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34"/>
                    <a:gd name="T37" fmla="*/ 0 h 59"/>
                    <a:gd name="T38" fmla="*/ 134 w 134"/>
                    <a:gd name="T39" fmla="*/ 59 h 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34" h="59">
                      <a:moveTo>
                        <a:pt x="126" y="4"/>
                      </a:moveTo>
                      <a:lnTo>
                        <a:pt x="130" y="0"/>
                      </a:lnTo>
                      <a:lnTo>
                        <a:pt x="0" y="48"/>
                      </a:lnTo>
                      <a:lnTo>
                        <a:pt x="4" y="59"/>
                      </a:lnTo>
                      <a:lnTo>
                        <a:pt x="134" y="8"/>
                      </a:lnTo>
                      <a:lnTo>
                        <a:pt x="134" y="4"/>
                      </a:lnTo>
                      <a:lnTo>
                        <a:pt x="134" y="8"/>
                      </a:lnTo>
                      <a:lnTo>
                        <a:pt x="134" y="4"/>
                      </a:lnTo>
                      <a:lnTo>
                        <a:pt x="134" y="0"/>
                      </a:lnTo>
                      <a:lnTo>
                        <a:pt x="130" y="0"/>
                      </a:lnTo>
                      <a:lnTo>
                        <a:pt x="126" y="4"/>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9509" name="Freeform 199"/>
                <p:cNvSpPr>
                  <a:spLocks/>
                </p:cNvSpPr>
                <p:nvPr/>
              </p:nvSpPr>
              <p:spPr bwMode="auto">
                <a:xfrm>
                  <a:off x="1347788" y="3127375"/>
                  <a:ext cx="12700" cy="17463"/>
                </a:xfrm>
                <a:custGeom>
                  <a:avLst/>
                  <a:gdLst>
                    <a:gd name="T0" fmla="*/ 2147483647 w 8"/>
                    <a:gd name="T1" fmla="*/ 2147483647 h 11"/>
                    <a:gd name="T2" fmla="*/ 0 w 8"/>
                    <a:gd name="T3" fmla="*/ 2147483647 h 11"/>
                    <a:gd name="T4" fmla="*/ 0 w 8"/>
                    <a:gd name="T5" fmla="*/ 2147483647 h 11"/>
                    <a:gd name="T6" fmla="*/ 2147483647 w 8"/>
                    <a:gd name="T7" fmla="*/ 2147483647 h 11"/>
                    <a:gd name="T8" fmla="*/ 2147483647 w 8"/>
                    <a:gd name="T9" fmla="*/ 2147483647 h 11"/>
                    <a:gd name="T10" fmla="*/ 2147483647 w 8"/>
                    <a:gd name="T11" fmla="*/ 0 h 11"/>
                    <a:gd name="T12" fmla="*/ 2147483647 w 8"/>
                    <a:gd name="T13" fmla="*/ 2147483647 h 11"/>
                    <a:gd name="T14" fmla="*/ 2147483647 w 8"/>
                    <a:gd name="T15" fmla="*/ 2147483647 h 11"/>
                    <a:gd name="T16" fmla="*/ 2147483647 w 8"/>
                    <a:gd name="T17" fmla="*/ 0 h 11"/>
                    <a:gd name="T18" fmla="*/ 0 w 8"/>
                    <a:gd name="T19" fmla="*/ 2147483647 h 11"/>
                    <a:gd name="T20" fmla="*/ 0 w 8"/>
                    <a:gd name="T21" fmla="*/ 2147483647 h 11"/>
                    <a:gd name="T22" fmla="*/ 2147483647 w 8"/>
                    <a:gd name="T23" fmla="*/ 2147483647 h 1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11"/>
                    <a:gd name="T38" fmla="*/ 8 w 8"/>
                    <a:gd name="T39" fmla="*/ 11 h 1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11">
                      <a:moveTo>
                        <a:pt x="8" y="11"/>
                      </a:moveTo>
                      <a:lnTo>
                        <a:pt x="0" y="4"/>
                      </a:lnTo>
                      <a:lnTo>
                        <a:pt x="0" y="11"/>
                      </a:lnTo>
                      <a:lnTo>
                        <a:pt x="8" y="11"/>
                      </a:lnTo>
                      <a:lnTo>
                        <a:pt x="8" y="4"/>
                      </a:lnTo>
                      <a:lnTo>
                        <a:pt x="4" y="0"/>
                      </a:lnTo>
                      <a:lnTo>
                        <a:pt x="8" y="4"/>
                      </a:lnTo>
                      <a:lnTo>
                        <a:pt x="4" y="0"/>
                      </a:lnTo>
                      <a:lnTo>
                        <a:pt x="0" y="4"/>
                      </a:lnTo>
                      <a:lnTo>
                        <a:pt x="8" y="11"/>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9510" name="Freeform 200"/>
                <p:cNvSpPr>
                  <a:spLocks/>
                </p:cNvSpPr>
                <p:nvPr/>
              </p:nvSpPr>
              <p:spPr bwMode="auto">
                <a:xfrm>
                  <a:off x="1141413" y="3127375"/>
                  <a:ext cx="219075" cy="80963"/>
                </a:xfrm>
                <a:custGeom>
                  <a:avLst/>
                  <a:gdLst>
                    <a:gd name="T0" fmla="*/ 2147483647 w 138"/>
                    <a:gd name="T1" fmla="*/ 2147483647 h 51"/>
                    <a:gd name="T2" fmla="*/ 2147483647 w 138"/>
                    <a:gd name="T3" fmla="*/ 2147483647 h 51"/>
                    <a:gd name="T4" fmla="*/ 2147483647 w 138"/>
                    <a:gd name="T5" fmla="*/ 2147483647 h 51"/>
                    <a:gd name="T6" fmla="*/ 2147483647 w 138"/>
                    <a:gd name="T7" fmla="*/ 0 h 51"/>
                    <a:gd name="T8" fmla="*/ 2147483647 w 138"/>
                    <a:gd name="T9" fmla="*/ 2147483647 h 51"/>
                    <a:gd name="T10" fmla="*/ 0 w 138"/>
                    <a:gd name="T11" fmla="*/ 2147483647 h 51"/>
                    <a:gd name="T12" fmla="*/ 2147483647 w 138"/>
                    <a:gd name="T13" fmla="*/ 2147483647 h 51"/>
                    <a:gd name="T14" fmla="*/ 0 w 138"/>
                    <a:gd name="T15" fmla="*/ 2147483647 h 51"/>
                    <a:gd name="T16" fmla="*/ 0 w 138"/>
                    <a:gd name="T17" fmla="*/ 2147483647 h 51"/>
                    <a:gd name="T18" fmla="*/ 2147483647 w 138"/>
                    <a:gd name="T19" fmla="*/ 2147483647 h 51"/>
                    <a:gd name="T20" fmla="*/ 2147483647 w 138"/>
                    <a:gd name="T21" fmla="*/ 2147483647 h 51"/>
                    <a:gd name="T22" fmla="*/ 2147483647 w 138"/>
                    <a:gd name="T23" fmla="*/ 2147483647 h 5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38"/>
                    <a:gd name="T37" fmla="*/ 0 h 51"/>
                    <a:gd name="T38" fmla="*/ 138 w 138"/>
                    <a:gd name="T39" fmla="*/ 51 h 5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38" h="51">
                      <a:moveTo>
                        <a:pt x="12" y="47"/>
                      </a:moveTo>
                      <a:lnTo>
                        <a:pt x="8" y="51"/>
                      </a:lnTo>
                      <a:lnTo>
                        <a:pt x="138" y="11"/>
                      </a:lnTo>
                      <a:lnTo>
                        <a:pt x="134" y="0"/>
                      </a:lnTo>
                      <a:lnTo>
                        <a:pt x="4" y="43"/>
                      </a:lnTo>
                      <a:lnTo>
                        <a:pt x="0" y="47"/>
                      </a:lnTo>
                      <a:lnTo>
                        <a:pt x="4" y="43"/>
                      </a:lnTo>
                      <a:lnTo>
                        <a:pt x="0" y="47"/>
                      </a:lnTo>
                      <a:lnTo>
                        <a:pt x="4" y="51"/>
                      </a:lnTo>
                      <a:lnTo>
                        <a:pt x="8" y="51"/>
                      </a:lnTo>
                      <a:lnTo>
                        <a:pt x="12" y="47"/>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9511" name="Freeform 201"/>
                <p:cNvSpPr>
                  <a:spLocks/>
                </p:cNvSpPr>
                <p:nvPr/>
              </p:nvSpPr>
              <p:spPr bwMode="auto">
                <a:xfrm>
                  <a:off x="1006475" y="3189288"/>
                  <a:ext cx="50800" cy="38100"/>
                </a:xfrm>
                <a:custGeom>
                  <a:avLst/>
                  <a:gdLst>
                    <a:gd name="T0" fmla="*/ 0 w 32"/>
                    <a:gd name="T1" fmla="*/ 2147483647 h 24"/>
                    <a:gd name="T2" fmla="*/ 2147483647 w 32"/>
                    <a:gd name="T3" fmla="*/ 2147483647 h 24"/>
                    <a:gd name="T4" fmla="*/ 2147483647 w 32"/>
                    <a:gd name="T5" fmla="*/ 2147483647 h 24"/>
                    <a:gd name="T6" fmla="*/ 2147483647 w 32"/>
                    <a:gd name="T7" fmla="*/ 2147483647 h 24"/>
                    <a:gd name="T8" fmla="*/ 2147483647 w 32"/>
                    <a:gd name="T9" fmla="*/ 2147483647 h 24"/>
                    <a:gd name="T10" fmla="*/ 2147483647 w 32"/>
                    <a:gd name="T11" fmla="*/ 2147483647 h 24"/>
                    <a:gd name="T12" fmla="*/ 2147483647 w 32"/>
                    <a:gd name="T13" fmla="*/ 2147483647 h 24"/>
                    <a:gd name="T14" fmla="*/ 2147483647 w 32"/>
                    <a:gd name="T15" fmla="*/ 2147483647 h 24"/>
                    <a:gd name="T16" fmla="*/ 2147483647 w 32"/>
                    <a:gd name="T17" fmla="*/ 2147483647 h 24"/>
                    <a:gd name="T18" fmla="*/ 2147483647 w 32"/>
                    <a:gd name="T19" fmla="*/ 2147483647 h 24"/>
                    <a:gd name="T20" fmla="*/ 2147483647 w 32"/>
                    <a:gd name="T21" fmla="*/ 2147483647 h 24"/>
                    <a:gd name="T22" fmla="*/ 2147483647 w 32"/>
                    <a:gd name="T23" fmla="*/ 2147483647 h 24"/>
                    <a:gd name="T24" fmla="*/ 2147483647 w 32"/>
                    <a:gd name="T25" fmla="*/ 2147483647 h 24"/>
                    <a:gd name="T26" fmla="*/ 2147483647 w 32"/>
                    <a:gd name="T27" fmla="*/ 2147483647 h 24"/>
                    <a:gd name="T28" fmla="*/ 2147483647 w 32"/>
                    <a:gd name="T29" fmla="*/ 2147483647 h 24"/>
                    <a:gd name="T30" fmla="*/ 2147483647 w 32"/>
                    <a:gd name="T31" fmla="*/ 2147483647 h 24"/>
                    <a:gd name="T32" fmla="*/ 2147483647 w 32"/>
                    <a:gd name="T33" fmla="*/ 0 h 24"/>
                    <a:gd name="T34" fmla="*/ 2147483647 w 32"/>
                    <a:gd name="T35" fmla="*/ 0 h 24"/>
                    <a:gd name="T36" fmla="*/ 0 w 32"/>
                    <a:gd name="T37" fmla="*/ 2147483647 h 2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2"/>
                    <a:gd name="T58" fmla="*/ 0 h 24"/>
                    <a:gd name="T59" fmla="*/ 32 w 32"/>
                    <a:gd name="T60" fmla="*/ 24 h 2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2" h="24">
                      <a:moveTo>
                        <a:pt x="0" y="8"/>
                      </a:moveTo>
                      <a:lnTo>
                        <a:pt x="4" y="8"/>
                      </a:lnTo>
                      <a:lnTo>
                        <a:pt x="4" y="12"/>
                      </a:lnTo>
                      <a:lnTo>
                        <a:pt x="8" y="16"/>
                      </a:lnTo>
                      <a:lnTo>
                        <a:pt x="12" y="16"/>
                      </a:lnTo>
                      <a:lnTo>
                        <a:pt x="20" y="20"/>
                      </a:lnTo>
                      <a:lnTo>
                        <a:pt x="28" y="24"/>
                      </a:lnTo>
                      <a:lnTo>
                        <a:pt x="32" y="16"/>
                      </a:lnTo>
                      <a:lnTo>
                        <a:pt x="24" y="12"/>
                      </a:lnTo>
                      <a:lnTo>
                        <a:pt x="16" y="8"/>
                      </a:lnTo>
                      <a:lnTo>
                        <a:pt x="12" y="8"/>
                      </a:lnTo>
                      <a:lnTo>
                        <a:pt x="12" y="4"/>
                      </a:lnTo>
                      <a:lnTo>
                        <a:pt x="8" y="4"/>
                      </a:lnTo>
                      <a:lnTo>
                        <a:pt x="8" y="0"/>
                      </a:lnTo>
                      <a:lnTo>
                        <a:pt x="4" y="0"/>
                      </a:lnTo>
                      <a:lnTo>
                        <a:pt x="0" y="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9512" name="Freeform 202"/>
                <p:cNvSpPr>
                  <a:spLocks/>
                </p:cNvSpPr>
                <p:nvPr/>
              </p:nvSpPr>
              <p:spPr bwMode="auto">
                <a:xfrm>
                  <a:off x="1089025" y="2601913"/>
                  <a:ext cx="26988" cy="25400"/>
                </a:xfrm>
                <a:custGeom>
                  <a:avLst/>
                  <a:gdLst>
                    <a:gd name="T0" fmla="*/ 2147483647 w 17"/>
                    <a:gd name="T1" fmla="*/ 0 h 16"/>
                    <a:gd name="T2" fmla="*/ 2147483647 w 17"/>
                    <a:gd name="T3" fmla="*/ 0 h 16"/>
                    <a:gd name="T4" fmla="*/ 0 w 17"/>
                    <a:gd name="T5" fmla="*/ 0 h 16"/>
                    <a:gd name="T6" fmla="*/ 0 w 17"/>
                    <a:gd name="T7" fmla="*/ 2147483647 h 16"/>
                    <a:gd name="T8" fmla="*/ 0 w 17"/>
                    <a:gd name="T9" fmla="*/ 2147483647 h 16"/>
                    <a:gd name="T10" fmla="*/ 0 w 17"/>
                    <a:gd name="T11" fmla="*/ 2147483647 h 16"/>
                    <a:gd name="T12" fmla="*/ 0 w 17"/>
                    <a:gd name="T13" fmla="*/ 2147483647 h 16"/>
                    <a:gd name="T14" fmla="*/ 2147483647 w 17"/>
                    <a:gd name="T15" fmla="*/ 2147483647 h 16"/>
                    <a:gd name="T16" fmla="*/ 2147483647 w 17"/>
                    <a:gd name="T17" fmla="*/ 2147483647 h 16"/>
                    <a:gd name="T18" fmla="*/ 2147483647 w 17"/>
                    <a:gd name="T19" fmla="*/ 2147483647 h 16"/>
                    <a:gd name="T20" fmla="*/ 2147483647 w 17"/>
                    <a:gd name="T21" fmla="*/ 2147483647 h 16"/>
                    <a:gd name="T22" fmla="*/ 2147483647 w 17"/>
                    <a:gd name="T23" fmla="*/ 2147483647 h 16"/>
                    <a:gd name="T24" fmla="*/ 2147483647 w 17"/>
                    <a:gd name="T25" fmla="*/ 2147483647 h 16"/>
                    <a:gd name="T26" fmla="*/ 2147483647 w 17"/>
                    <a:gd name="T27" fmla="*/ 2147483647 h 16"/>
                    <a:gd name="T28" fmla="*/ 2147483647 w 17"/>
                    <a:gd name="T29" fmla="*/ 0 h 16"/>
                    <a:gd name="T30" fmla="*/ 2147483647 w 17"/>
                    <a:gd name="T31" fmla="*/ 0 h 16"/>
                    <a:gd name="T32" fmla="*/ 2147483647 w 17"/>
                    <a:gd name="T33" fmla="*/ 0 h 16"/>
                    <a:gd name="T34" fmla="*/ 2147483647 w 17"/>
                    <a:gd name="T35" fmla="*/ 0 h 1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7"/>
                    <a:gd name="T55" fmla="*/ 0 h 16"/>
                    <a:gd name="T56" fmla="*/ 17 w 17"/>
                    <a:gd name="T57" fmla="*/ 16 h 1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7" h="16">
                      <a:moveTo>
                        <a:pt x="8" y="0"/>
                      </a:moveTo>
                      <a:lnTo>
                        <a:pt x="4" y="0"/>
                      </a:lnTo>
                      <a:lnTo>
                        <a:pt x="0" y="0"/>
                      </a:lnTo>
                      <a:lnTo>
                        <a:pt x="0" y="4"/>
                      </a:lnTo>
                      <a:lnTo>
                        <a:pt x="0" y="8"/>
                      </a:lnTo>
                      <a:lnTo>
                        <a:pt x="0" y="12"/>
                      </a:lnTo>
                      <a:lnTo>
                        <a:pt x="4" y="16"/>
                      </a:lnTo>
                      <a:lnTo>
                        <a:pt x="8" y="16"/>
                      </a:lnTo>
                      <a:lnTo>
                        <a:pt x="13" y="16"/>
                      </a:lnTo>
                      <a:lnTo>
                        <a:pt x="13" y="12"/>
                      </a:lnTo>
                      <a:lnTo>
                        <a:pt x="17" y="12"/>
                      </a:lnTo>
                      <a:lnTo>
                        <a:pt x="17" y="8"/>
                      </a:lnTo>
                      <a:lnTo>
                        <a:pt x="17" y="4"/>
                      </a:lnTo>
                      <a:lnTo>
                        <a:pt x="13" y="0"/>
                      </a:lnTo>
                      <a:lnTo>
                        <a:pt x="8" y="0"/>
                      </a:lnTo>
                      <a:close/>
                    </a:path>
                  </a:pathLst>
                </a:custGeom>
                <a:solidFill>
                  <a:srgbClr val="4C4C4C"/>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9513" name="Freeform 203"/>
                <p:cNvSpPr>
                  <a:spLocks/>
                </p:cNvSpPr>
                <p:nvPr/>
              </p:nvSpPr>
              <p:spPr bwMode="auto">
                <a:xfrm>
                  <a:off x="1089025" y="2601913"/>
                  <a:ext cx="26988" cy="25400"/>
                </a:xfrm>
                <a:custGeom>
                  <a:avLst/>
                  <a:gdLst>
                    <a:gd name="T0" fmla="*/ 2147483647 w 17"/>
                    <a:gd name="T1" fmla="*/ 0 h 16"/>
                    <a:gd name="T2" fmla="*/ 2147483647 w 17"/>
                    <a:gd name="T3" fmla="*/ 0 h 16"/>
                    <a:gd name="T4" fmla="*/ 2147483647 w 17"/>
                    <a:gd name="T5" fmla="*/ 0 h 16"/>
                    <a:gd name="T6" fmla="*/ 0 w 17"/>
                    <a:gd name="T7" fmla="*/ 0 h 16"/>
                    <a:gd name="T8" fmla="*/ 0 w 17"/>
                    <a:gd name="T9" fmla="*/ 2147483647 h 16"/>
                    <a:gd name="T10" fmla="*/ 0 w 17"/>
                    <a:gd name="T11" fmla="*/ 2147483647 h 16"/>
                    <a:gd name="T12" fmla="*/ 0 w 17"/>
                    <a:gd name="T13" fmla="*/ 2147483647 h 16"/>
                    <a:gd name="T14" fmla="*/ 0 w 17"/>
                    <a:gd name="T15" fmla="*/ 2147483647 h 16"/>
                    <a:gd name="T16" fmla="*/ 0 w 17"/>
                    <a:gd name="T17" fmla="*/ 2147483647 h 16"/>
                    <a:gd name="T18" fmla="*/ 2147483647 w 17"/>
                    <a:gd name="T19" fmla="*/ 2147483647 h 16"/>
                    <a:gd name="T20" fmla="*/ 2147483647 w 17"/>
                    <a:gd name="T21" fmla="*/ 2147483647 h 16"/>
                    <a:gd name="T22" fmla="*/ 2147483647 w 17"/>
                    <a:gd name="T23" fmla="*/ 2147483647 h 16"/>
                    <a:gd name="T24" fmla="*/ 2147483647 w 17"/>
                    <a:gd name="T25" fmla="*/ 2147483647 h 16"/>
                    <a:gd name="T26" fmla="*/ 2147483647 w 17"/>
                    <a:gd name="T27" fmla="*/ 2147483647 h 16"/>
                    <a:gd name="T28" fmla="*/ 2147483647 w 17"/>
                    <a:gd name="T29" fmla="*/ 2147483647 h 16"/>
                    <a:gd name="T30" fmla="*/ 2147483647 w 17"/>
                    <a:gd name="T31" fmla="*/ 2147483647 h 16"/>
                    <a:gd name="T32" fmla="*/ 2147483647 w 17"/>
                    <a:gd name="T33" fmla="*/ 2147483647 h 16"/>
                    <a:gd name="T34" fmla="*/ 2147483647 w 17"/>
                    <a:gd name="T35" fmla="*/ 2147483647 h 16"/>
                    <a:gd name="T36" fmla="*/ 2147483647 w 17"/>
                    <a:gd name="T37" fmla="*/ 0 h 16"/>
                    <a:gd name="T38" fmla="*/ 2147483647 w 17"/>
                    <a:gd name="T39" fmla="*/ 0 h 16"/>
                    <a:gd name="T40" fmla="*/ 2147483647 w 17"/>
                    <a:gd name="T41" fmla="*/ 0 h 1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7"/>
                    <a:gd name="T64" fmla="*/ 0 h 16"/>
                    <a:gd name="T65" fmla="*/ 17 w 17"/>
                    <a:gd name="T66" fmla="*/ 16 h 1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7" h="16">
                      <a:moveTo>
                        <a:pt x="8" y="0"/>
                      </a:moveTo>
                      <a:lnTo>
                        <a:pt x="8" y="0"/>
                      </a:lnTo>
                      <a:lnTo>
                        <a:pt x="4" y="0"/>
                      </a:lnTo>
                      <a:lnTo>
                        <a:pt x="0" y="0"/>
                      </a:lnTo>
                      <a:lnTo>
                        <a:pt x="0" y="4"/>
                      </a:lnTo>
                      <a:lnTo>
                        <a:pt x="0" y="8"/>
                      </a:lnTo>
                      <a:lnTo>
                        <a:pt x="0" y="12"/>
                      </a:lnTo>
                      <a:lnTo>
                        <a:pt x="4" y="16"/>
                      </a:lnTo>
                      <a:lnTo>
                        <a:pt x="8" y="16"/>
                      </a:lnTo>
                      <a:lnTo>
                        <a:pt x="13" y="16"/>
                      </a:lnTo>
                      <a:lnTo>
                        <a:pt x="13" y="12"/>
                      </a:lnTo>
                      <a:lnTo>
                        <a:pt x="17" y="12"/>
                      </a:lnTo>
                      <a:lnTo>
                        <a:pt x="17" y="8"/>
                      </a:lnTo>
                      <a:lnTo>
                        <a:pt x="17" y="4"/>
                      </a:lnTo>
                      <a:lnTo>
                        <a:pt x="13" y="0"/>
                      </a:lnTo>
                      <a:lnTo>
                        <a:pt x="8" y="0"/>
                      </a:lnTo>
                    </a:path>
                  </a:pathLst>
                </a:custGeom>
                <a:noFill/>
                <a:ln w="0">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sp>
            <p:nvSpPr>
              <p:cNvPr id="59403" name="TextBox 116"/>
              <p:cNvSpPr txBox="1">
                <a:spLocks noChangeArrowheads="1"/>
              </p:cNvSpPr>
              <p:nvPr/>
            </p:nvSpPr>
            <p:spPr bwMode="auto">
              <a:xfrm>
                <a:off x="381000" y="3075801"/>
                <a:ext cx="838200" cy="21448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r>
                  <a:rPr lang="en-US" sz="1200" b="1"/>
                  <a:t>Webserver</a:t>
                </a:r>
              </a:p>
            </p:txBody>
          </p:sp>
        </p:grpSp>
        <p:grpSp>
          <p:nvGrpSpPr>
            <p:cNvPr id="58376" name="Group 453"/>
            <p:cNvGrpSpPr>
              <a:grpSpLocks/>
            </p:cNvGrpSpPr>
            <p:nvPr/>
          </p:nvGrpSpPr>
          <p:grpSpPr bwMode="auto">
            <a:xfrm>
              <a:off x="3733800" y="2057400"/>
              <a:ext cx="1038225" cy="762000"/>
              <a:chOff x="238124" y="2590800"/>
              <a:chExt cx="1038225" cy="762000"/>
            </a:xfrm>
          </p:grpSpPr>
          <p:grpSp>
            <p:nvGrpSpPr>
              <p:cNvPr id="59290" name="Group 114"/>
              <p:cNvGrpSpPr>
                <a:grpSpLocks noChangeAspect="1"/>
              </p:cNvGrpSpPr>
              <p:nvPr/>
            </p:nvGrpSpPr>
            <p:grpSpPr bwMode="auto">
              <a:xfrm>
                <a:off x="381004" y="2590800"/>
                <a:ext cx="735229" cy="503935"/>
                <a:chOff x="193675" y="2495550"/>
                <a:chExt cx="1185863" cy="812801"/>
              </a:xfrm>
            </p:grpSpPr>
            <p:sp>
              <p:nvSpPr>
                <p:cNvPr id="59292" name="Freeform 94"/>
                <p:cNvSpPr>
                  <a:spLocks/>
                </p:cNvSpPr>
                <p:nvPr/>
              </p:nvSpPr>
              <p:spPr bwMode="auto">
                <a:xfrm>
                  <a:off x="684213" y="2995613"/>
                  <a:ext cx="379413" cy="212725"/>
                </a:xfrm>
                <a:custGeom>
                  <a:avLst/>
                  <a:gdLst>
                    <a:gd name="T0" fmla="*/ 0 w 239"/>
                    <a:gd name="T1" fmla="*/ 2147483647 h 134"/>
                    <a:gd name="T2" fmla="*/ 2147483647 w 239"/>
                    <a:gd name="T3" fmla="*/ 2147483647 h 134"/>
                    <a:gd name="T4" fmla="*/ 2147483647 w 239"/>
                    <a:gd name="T5" fmla="*/ 2147483647 h 134"/>
                    <a:gd name="T6" fmla="*/ 2147483647 w 239"/>
                    <a:gd name="T7" fmla="*/ 0 h 134"/>
                    <a:gd name="T8" fmla="*/ 0 w 239"/>
                    <a:gd name="T9" fmla="*/ 2147483647 h 134"/>
                    <a:gd name="T10" fmla="*/ 0 w 239"/>
                    <a:gd name="T11" fmla="*/ 2147483647 h 134"/>
                    <a:gd name="T12" fmla="*/ 0 60000 65536"/>
                    <a:gd name="T13" fmla="*/ 0 60000 65536"/>
                    <a:gd name="T14" fmla="*/ 0 60000 65536"/>
                    <a:gd name="T15" fmla="*/ 0 60000 65536"/>
                    <a:gd name="T16" fmla="*/ 0 60000 65536"/>
                    <a:gd name="T17" fmla="*/ 0 60000 65536"/>
                    <a:gd name="T18" fmla="*/ 0 w 239"/>
                    <a:gd name="T19" fmla="*/ 0 h 134"/>
                    <a:gd name="T20" fmla="*/ 239 w 239"/>
                    <a:gd name="T21" fmla="*/ 134 h 134"/>
                  </a:gdLst>
                  <a:ahLst/>
                  <a:cxnLst>
                    <a:cxn ang="T12">
                      <a:pos x="T0" y="T1"/>
                    </a:cxn>
                    <a:cxn ang="T13">
                      <a:pos x="T2" y="T3"/>
                    </a:cxn>
                    <a:cxn ang="T14">
                      <a:pos x="T4" y="T5"/>
                    </a:cxn>
                    <a:cxn ang="T15">
                      <a:pos x="T6" y="T7"/>
                    </a:cxn>
                    <a:cxn ang="T16">
                      <a:pos x="T8" y="T9"/>
                    </a:cxn>
                    <a:cxn ang="T17">
                      <a:pos x="T10" y="T11"/>
                    </a:cxn>
                  </a:cxnLst>
                  <a:rect l="T18" t="T19" r="T20" b="T21"/>
                  <a:pathLst>
                    <a:path w="239" h="134">
                      <a:moveTo>
                        <a:pt x="0" y="47"/>
                      </a:moveTo>
                      <a:lnTo>
                        <a:pt x="81" y="83"/>
                      </a:lnTo>
                      <a:lnTo>
                        <a:pt x="239" y="134"/>
                      </a:lnTo>
                      <a:lnTo>
                        <a:pt x="239" y="0"/>
                      </a:lnTo>
                      <a:lnTo>
                        <a:pt x="0" y="47"/>
                      </a:lnTo>
                      <a:close/>
                    </a:path>
                  </a:pathLst>
                </a:custGeom>
                <a:solidFill>
                  <a:srgbClr val="191919"/>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9293" name="Freeform 95"/>
                <p:cNvSpPr>
                  <a:spLocks/>
                </p:cNvSpPr>
                <p:nvPr/>
              </p:nvSpPr>
              <p:spPr bwMode="auto">
                <a:xfrm>
                  <a:off x="677863" y="3063875"/>
                  <a:ext cx="141288" cy="69850"/>
                </a:xfrm>
                <a:custGeom>
                  <a:avLst/>
                  <a:gdLst>
                    <a:gd name="T0" fmla="*/ 2147483647 w 89"/>
                    <a:gd name="T1" fmla="*/ 2147483647 h 44"/>
                    <a:gd name="T2" fmla="*/ 2147483647 w 89"/>
                    <a:gd name="T3" fmla="*/ 2147483647 h 44"/>
                    <a:gd name="T4" fmla="*/ 2147483647 w 89"/>
                    <a:gd name="T5" fmla="*/ 0 h 44"/>
                    <a:gd name="T6" fmla="*/ 0 w 89"/>
                    <a:gd name="T7" fmla="*/ 2147483647 h 44"/>
                    <a:gd name="T8" fmla="*/ 2147483647 w 89"/>
                    <a:gd name="T9" fmla="*/ 2147483647 h 44"/>
                    <a:gd name="T10" fmla="*/ 2147483647 w 89"/>
                    <a:gd name="T11" fmla="*/ 2147483647 h 44"/>
                    <a:gd name="T12" fmla="*/ 2147483647 w 89"/>
                    <a:gd name="T13" fmla="*/ 2147483647 h 44"/>
                    <a:gd name="T14" fmla="*/ 2147483647 w 89"/>
                    <a:gd name="T15" fmla="*/ 2147483647 h 44"/>
                    <a:gd name="T16" fmla="*/ 2147483647 w 89"/>
                    <a:gd name="T17" fmla="*/ 2147483647 h 44"/>
                    <a:gd name="T18" fmla="*/ 2147483647 w 89"/>
                    <a:gd name="T19" fmla="*/ 2147483647 h 44"/>
                    <a:gd name="T20" fmla="*/ 2147483647 w 89"/>
                    <a:gd name="T21" fmla="*/ 2147483647 h 44"/>
                    <a:gd name="T22" fmla="*/ 2147483647 w 89"/>
                    <a:gd name="T23" fmla="*/ 2147483647 h 4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9"/>
                    <a:gd name="T37" fmla="*/ 0 h 44"/>
                    <a:gd name="T38" fmla="*/ 89 w 89"/>
                    <a:gd name="T39" fmla="*/ 44 h 4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9" h="44">
                      <a:moveTo>
                        <a:pt x="89" y="32"/>
                      </a:moveTo>
                      <a:lnTo>
                        <a:pt x="89" y="36"/>
                      </a:lnTo>
                      <a:lnTo>
                        <a:pt x="4" y="0"/>
                      </a:lnTo>
                      <a:lnTo>
                        <a:pt x="0" y="8"/>
                      </a:lnTo>
                      <a:lnTo>
                        <a:pt x="85" y="44"/>
                      </a:lnTo>
                      <a:lnTo>
                        <a:pt x="89" y="44"/>
                      </a:lnTo>
                      <a:lnTo>
                        <a:pt x="89" y="40"/>
                      </a:lnTo>
                      <a:lnTo>
                        <a:pt x="89" y="36"/>
                      </a:lnTo>
                      <a:lnTo>
                        <a:pt x="89" y="32"/>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9294" name="Freeform 96"/>
                <p:cNvSpPr>
                  <a:spLocks/>
                </p:cNvSpPr>
                <p:nvPr/>
              </p:nvSpPr>
              <p:spPr bwMode="auto">
                <a:xfrm>
                  <a:off x="812800" y="3114675"/>
                  <a:ext cx="263525" cy="100013"/>
                </a:xfrm>
                <a:custGeom>
                  <a:avLst/>
                  <a:gdLst>
                    <a:gd name="T0" fmla="*/ 2147483647 w 166"/>
                    <a:gd name="T1" fmla="*/ 2147483647 h 63"/>
                    <a:gd name="T2" fmla="*/ 2147483647 w 166"/>
                    <a:gd name="T3" fmla="*/ 2147483647 h 63"/>
                    <a:gd name="T4" fmla="*/ 2147483647 w 166"/>
                    <a:gd name="T5" fmla="*/ 0 h 63"/>
                    <a:gd name="T6" fmla="*/ 0 w 166"/>
                    <a:gd name="T7" fmla="*/ 2147483647 h 63"/>
                    <a:gd name="T8" fmla="*/ 2147483647 w 166"/>
                    <a:gd name="T9" fmla="*/ 2147483647 h 63"/>
                    <a:gd name="T10" fmla="*/ 2147483647 w 166"/>
                    <a:gd name="T11" fmla="*/ 2147483647 h 63"/>
                    <a:gd name="T12" fmla="*/ 2147483647 w 166"/>
                    <a:gd name="T13" fmla="*/ 2147483647 h 63"/>
                    <a:gd name="T14" fmla="*/ 2147483647 w 166"/>
                    <a:gd name="T15" fmla="*/ 2147483647 h 63"/>
                    <a:gd name="T16" fmla="*/ 2147483647 w 166"/>
                    <a:gd name="T17" fmla="*/ 2147483647 h 63"/>
                    <a:gd name="T18" fmla="*/ 2147483647 w 166"/>
                    <a:gd name="T19" fmla="*/ 2147483647 h 63"/>
                    <a:gd name="T20" fmla="*/ 2147483647 w 166"/>
                    <a:gd name="T21" fmla="*/ 2147483647 h 63"/>
                    <a:gd name="T22" fmla="*/ 2147483647 w 166"/>
                    <a:gd name="T23" fmla="*/ 2147483647 h 6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66"/>
                    <a:gd name="T37" fmla="*/ 0 h 63"/>
                    <a:gd name="T38" fmla="*/ 166 w 166"/>
                    <a:gd name="T39" fmla="*/ 63 h 6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66" h="63">
                      <a:moveTo>
                        <a:pt x="154" y="59"/>
                      </a:moveTo>
                      <a:lnTo>
                        <a:pt x="162" y="51"/>
                      </a:lnTo>
                      <a:lnTo>
                        <a:pt x="4" y="0"/>
                      </a:lnTo>
                      <a:lnTo>
                        <a:pt x="0" y="12"/>
                      </a:lnTo>
                      <a:lnTo>
                        <a:pt x="158" y="63"/>
                      </a:lnTo>
                      <a:lnTo>
                        <a:pt x="166" y="59"/>
                      </a:lnTo>
                      <a:lnTo>
                        <a:pt x="158" y="63"/>
                      </a:lnTo>
                      <a:lnTo>
                        <a:pt x="162" y="63"/>
                      </a:lnTo>
                      <a:lnTo>
                        <a:pt x="166" y="59"/>
                      </a:lnTo>
                      <a:lnTo>
                        <a:pt x="162" y="55"/>
                      </a:lnTo>
                      <a:lnTo>
                        <a:pt x="162" y="51"/>
                      </a:lnTo>
                      <a:lnTo>
                        <a:pt x="154" y="59"/>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9295" name="Freeform 97"/>
                <p:cNvSpPr>
                  <a:spLocks/>
                </p:cNvSpPr>
                <p:nvPr/>
              </p:nvSpPr>
              <p:spPr bwMode="auto">
                <a:xfrm>
                  <a:off x="1050925" y="2989263"/>
                  <a:ext cx="25400" cy="219075"/>
                </a:xfrm>
                <a:custGeom>
                  <a:avLst/>
                  <a:gdLst>
                    <a:gd name="T0" fmla="*/ 2147483647 w 16"/>
                    <a:gd name="T1" fmla="*/ 2147483647 h 138"/>
                    <a:gd name="T2" fmla="*/ 0 w 16"/>
                    <a:gd name="T3" fmla="*/ 2147483647 h 138"/>
                    <a:gd name="T4" fmla="*/ 2147483647 w 16"/>
                    <a:gd name="T5" fmla="*/ 2147483647 h 138"/>
                    <a:gd name="T6" fmla="*/ 2147483647 w 16"/>
                    <a:gd name="T7" fmla="*/ 2147483647 h 138"/>
                    <a:gd name="T8" fmla="*/ 2147483647 w 16"/>
                    <a:gd name="T9" fmla="*/ 2147483647 h 138"/>
                    <a:gd name="T10" fmla="*/ 2147483647 w 16"/>
                    <a:gd name="T11" fmla="*/ 0 h 138"/>
                    <a:gd name="T12" fmla="*/ 2147483647 w 16"/>
                    <a:gd name="T13" fmla="*/ 2147483647 h 138"/>
                    <a:gd name="T14" fmla="*/ 2147483647 w 16"/>
                    <a:gd name="T15" fmla="*/ 2147483647 h 138"/>
                    <a:gd name="T16" fmla="*/ 2147483647 w 16"/>
                    <a:gd name="T17" fmla="*/ 0 h 138"/>
                    <a:gd name="T18" fmla="*/ 2147483647 w 16"/>
                    <a:gd name="T19" fmla="*/ 2147483647 h 138"/>
                    <a:gd name="T20" fmla="*/ 0 w 16"/>
                    <a:gd name="T21" fmla="*/ 2147483647 h 138"/>
                    <a:gd name="T22" fmla="*/ 2147483647 w 16"/>
                    <a:gd name="T23" fmla="*/ 2147483647 h 13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6"/>
                    <a:gd name="T37" fmla="*/ 0 h 138"/>
                    <a:gd name="T38" fmla="*/ 16 w 16"/>
                    <a:gd name="T39" fmla="*/ 138 h 13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6" h="138">
                      <a:moveTo>
                        <a:pt x="8" y="12"/>
                      </a:moveTo>
                      <a:lnTo>
                        <a:pt x="0" y="4"/>
                      </a:lnTo>
                      <a:lnTo>
                        <a:pt x="4" y="138"/>
                      </a:lnTo>
                      <a:lnTo>
                        <a:pt x="16" y="138"/>
                      </a:lnTo>
                      <a:lnTo>
                        <a:pt x="12" y="4"/>
                      </a:lnTo>
                      <a:lnTo>
                        <a:pt x="4" y="0"/>
                      </a:lnTo>
                      <a:lnTo>
                        <a:pt x="12" y="4"/>
                      </a:lnTo>
                      <a:lnTo>
                        <a:pt x="8" y="4"/>
                      </a:lnTo>
                      <a:lnTo>
                        <a:pt x="8" y="0"/>
                      </a:lnTo>
                      <a:lnTo>
                        <a:pt x="4" y="4"/>
                      </a:lnTo>
                      <a:lnTo>
                        <a:pt x="0" y="4"/>
                      </a:lnTo>
                      <a:lnTo>
                        <a:pt x="8" y="12"/>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9296" name="Freeform 98"/>
                <p:cNvSpPr>
                  <a:spLocks/>
                </p:cNvSpPr>
                <p:nvPr/>
              </p:nvSpPr>
              <p:spPr bwMode="auto">
                <a:xfrm>
                  <a:off x="677863" y="2989263"/>
                  <a:ext cx="385763" cy="87313"/>
                </a:xfrm>
                <a:custGeom>
                  <a:avLst/>
                  <a:gdLst>
                    <a:gd name="T0" fmla="*/ 2147483647 w 243"/>
                    <a:gd name="T1" fmla="*/ 2147483647 h 55"/>
                    <a:gd name="T2" fmla="*/ 2147483647 w 243"/>
                    <a:gd name="T3" fmla="*/ 2147483647 h 55"/>
                    <a:gd name="T4" fmla="*/ 2147483647 w 243"/>
                    <a:gd name="T5" fmla="*/ 2147483647 h 55"/>
                    <a:gd name="T6" fmla="*/ 2147483647 w 243"/>
                    <a:gd name="T7" fmla="*/ 0 h 55"/>
                    <a:gd name="T8" fmla="*/ 2147483647 w 243"/>
                    <a:gd name="T9" fmla="*/ 2147483647 h 55"/>
                    <a:gd name="T10" fmla="*/ 0 w 243"/>
                    <a:gd name="T11" fmla="*/ 2147483647 h 55"/>
                    <a:gd name="T12" fmla="*/ 2147483647 w 243"/>
                    <a:gd name="T13" fmla="*/ 2147483647 h 55"/>
                    <a:gd name="T14" fmla="*/ 0 w 243"/>
                    <a:gd name="T15" fmla="*/ 2147483647 h 55"/>
                    <a:gd name="T16" fmla="*/ 0 w 243"/>
                    <a:gd name="T17" fmla="*/ 2147483647 h 55"/>
                    <a:gd name="T18" fmla="*/ 0 w 243"/>
                    <a:gd name="T19" fmla="*/ 2147483647 h 55"/>
                    <a:gd name="T20" fmla="*/ 2147483647 w 243"/>
                    <a:gd name="T21" fmla="*/ 2147483647 h 55"/>
                    <a:gd name="T22" fmla="*/ 2147483647 w 243"/>
                    <a:gd name="T23" fmla="*/ 2147483647 h 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43"/>
                    <a:gd name="T37" fmla="*/ 0 h 55"/>
                    <a:gd name="T38" fmla="*/ 243 w 243"/>
                    <a:gd name="T39" fmla="*/ 55 h 5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43" h="55">
                      <a:moveTo>
                        <a:pt x="4" y="47"/>
                      </a:moveTo>
                      <a:lnTo>
                        <a:pt x="4" y="55"/>
                      </a:lnTo>
                      <a:lnTo>
                        <a:pt x="243" y="12"/>
                      </a:lnTo>
                      <a:lnTo>
                        <a:pt x="239" y="0"/>
                      </a:lnTo>
                      <a:lnTo>
                        <a:pt x="4" y="47"/>
                      </a:lnTo>
                      <a:lnTo>
                        <a:pt x="0" y="55"/>
                      </a:lnTo>
                      <a:lnTo>
                        <a:pt x="4" y="47"/>
                      </a:lnTo>
                      <a:lnTo>
                        <a:pt x="0" y="47"/>
                      </a:lnTo>
                      <a:lnTo>
                        <a:pt x="0" y="51"/>
                      </a:lnTo>
                      <a:lnTo>
                        <a:pt x="0" y="55"/>
                      </a:lnTo>
                      <a:lnTo>
                        <a:pt x="4" y="55"/>
                      </a:lnTo>
                      <a:lnTo>
                        <a:pt x="4" y="47"/>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9297" name="Freeform 99"/>
                <p:cNvSpPr>
                  <a:spLocks/>
                </p:cNvSpPr>
                <p:nvPr/>
              </p:nvSpPr>
              <p:spPr bwMode="auto">
                <a:xfrm>
                  <a:off x="754063" y="3127375"/>
                  <a:ext cx="258763" cy="174625"/>
                </a:xfrm>
                <a:custGeom>
                  <a:avLst/>
                  <a:gdLst>
                    <a:gd name="T0" fmla="*/ 2147483647 w 163"/>
                    <a:gd name="T1" fmla="*/ 0 h 110"/>
                    <a:gd name="T2" fmla="*/ 2147483647 w 163"/>
                    <a:gd name="T3" fmla="*/ 2147483647 h 110"/>
                    <a:gd name="T4" fmla="*/ 0 w 163"/>
                    <a:gd name="T5" fmla="*/ 2147483647 h 110"/>
                    <a:gd name="T6" fmla="*/ 0 w 163"/>
                    <a:gd name="T7" fmla="*/ 2147483647 h 110"/>
                    <a:gd name="T8" fmla="*/ 2147483647 w 163"/>
                    <a:gd name="T9" fmla="*/ 2147483647 h 110"/>
                    <a:gd name="T10" fmla="*/ 2147483647 w 163"/>
                    <a:gd name="T11" fmla="*/ 0 h 110"/>
                    <a:gd name="T12" fmla="*/ 2147483647 w 163"/>
                    <a:gd name="T13" fmla="*/ 0 h 110"/>
                    <a:gd name="T14" fmla="*/ 0 60000 65536"/>
                    <a:gd name="T15" fmla="*/ 0 60000 65536"/>
                    <a:gd name="T16" fmla="*/ 0 60000 65536"/>
                    <a:gd name="T17" fmla="*/ 0 60000 65536"/>
                    <a:gd name="T18" fmla="*/ 0 60000 65536"/>
                    <a:gd name="T19" fmla="*/ 0 60000 65536"/>
                    <a:gd name="T20" fmla="*/ 0 60000 65536"/>
                    <a:gd name="T21" fmla="*/ 0 w 163"/>
                    <a:gd name="T22" fmla="*/ 0 h 110"/>
                    <a:gd name="T23" fmla="*/ 163 w 163"/>
                    <a:gd name="T24" fmla="*/ 110 h 1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3" h="110">
                      <a:moveTo>
                        <a:pt x="163" y="0"/>
                      </a:moveTo>
                      <a:lnTo>
                        <a:pt x="163" y="43"/>
                      </a:lnTo>
                      <a:lnTo>
                        <a:pt x="0" y="110"/>
                      </a:lnTo>
                      <a:lnTo>
                        <a:pt x="0" y="94"/>
                      </a:lnTo>
                      <a:lnTo>
                        <a:pt x="33" y="43"/>
                      </a:lnTo>
                      <a:lnTo>
                        <a:pt x="163" y="0"/>
                      </a:lnTo>
                      <a:close/>
                    </a:path>
                  </a:pathLst>
                </a:custGeom>
                <a:solidFill>
                  <a:srgbClr val="CCCCCC"/>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9298" name="Freeform 100"/>
                <p:cNvSpPr>
                  <a:spLocks/>
                </p:cNvSpPr>
                <p:nvPr/>
              </p:nvSpPr>
              <p:spPr bwMode="auto">
                <a:xfrm>
                  <a:off x="1000125" y="3127375"/>
                  <a:ext cx="19050" cy="74613"/>
                </a:xfrm>
                <a:custGeom>
                  <a:avLst/>
                  <a:gdLst>
                    <a:gd name="T0" fmla="*/ 2147483647 w 12"/>
                    <a:gd name="T1" fmla="*/ 2147483647 h 47"/>
                    <a:gd name="T2" fmla="*/ 2147483647 w 12"/>
                    <a:gd name="T3" fmla="*/ 2147483647 h 47"/>
                    <a:gd name="T4" fmla="*/ 2147483647 w 12"/>
                    <a:gd name="T5" fmla="*/ 0 h 47"/>
                    <a:gd name="T6" fmla="*/ 0 w 12"/>
                    <a:gd name="T7" fmla="*/ 0 h 47"/>
                    <a:gd name="T8" fmla="*/ 0 w 12"/>
                    <a:gd name="T9" fmla="*/ 2147483647 h 47"/>
                    <a:gd name="T10" fmla="*/ 2147483647 w 12"/>
                    <a:gd name="T11" fmla="*/ 2147483647 h 47"/>
                    <a:gd name="T12" fmla="*/ 0 w 12"/>
                    <a:gd name="T13" fmla="*/ 2147483647 h 47"/>
                    <a:gd name="T14" fmla="*/ 2147483647 w 12"/>
                    <a:gd name="T15" fmla="*/ 2147483647 h 47"/>
                    <a:gd name="T16" fmla="*/ 2147483647 w 12"/>
                    <a:gd name="T17" fmla="*/ 2147483647 h 47"/>
                    <a:gd name="T18" fmla="*/ 2147483647 w 12"/>
                    <a:gd name="T19" fmla="*/ 2147483647 h 47"/>
                    <a:gd name="T20" fmla="*/ 2147483647 w 12"/>
                    <a:gd name="T21" fmla="*/ 2147483647 h 47"/>
                    <a:gd name="T22" fmla="*/ 2147483647 w 12"/>
                    <a:gd name="T23" fmla="*/ 2147483647 h 4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47"/>
                    <a:gd name="T38" fmla="*/ 12 w 12"/>
                    <a:gd name="T39" fmla="*/ 47 h 4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47">
                      <a:moveTo>
                        <a:pt x="8" y="47"/>
                      </a:moveTo>
                      <a:lnTo>
                        <a:pt x="12" y="43"/>
                      </a:lnTo>
                      <a:lnTo>
                        <a:pt x="12" y="0"/>
                      </a:lnTo>
                      <a:lnTo>
                        <a:pt x="0" y="0"/>
                      </a:lnTo>
                      <a:lnTo>
                        <a:pt x="0" y="43"/>
                      </a:lnTo>
                      <a:lnTo>
                        <a:pt x="4" y="39"/>
                      </a:lnTo>
                      <a:lnTo>
                        <a:pt x="0" y="43"/>
                      </a:lnTo>
                      <a:lnTo>
                        <a:pt x="4" y="47"/>
                      </a:lnTo>
                      <a:lnTo>
                        <a:pt x="8" y="47"/>
                      </a:lnTo>
                      <a:lnTo>
                        <a:pt x="12" y="43"/>
                      </a:lnTo>
                      <a:lnTo>
                        <a:pt x="8" y="47"/>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9299" name="Freeform 101"/>
                <p:cNvSpPr>
                  <a:spLocks/>
                </p:cNvSpPr>
                <p:nvPr/>
              </p:nvSpPr>
              <p:spPr bwMode="auto">
                <a:xfrm>
                  <a:off x="747713" y="3189288"/>
                  <a:ext cx="265113" cy="119063"/>
                </a:xfrm>
                <a:custGeom>
                  <a:avLst/>
                  <a:gdLst>
                    <a:gd name="T0" fmla="*/ 0 w 167"/>
                    <a:gd name="T1" fmla="*/ 2147483647 h 75"/>
                    <a:gd name="T2" fmla="*/ 2147483647 w 167"/>
                    <a:gd name="T3" fmla="*/ 2147483647 h 75"/>
                    <a:gd name="T4" fmla="*/ 2147483647 w 167"/>
                    <a:gd name="T5" fmla="*/ 2147483647 h 75"/>
                    <a:gd name="T6" fmla="*/ 2147483647 w 167"/>
                    <a:gd name="T7" fmla="*/ 0 h 75"/>
                    <a:gd name="T8" fmla="*/ 2147483647 w 167"/>
                    <a:gd name="T9" fmla="*/ 2147483647 h 75"/>
                    <a:gd name="T10" fmla="*/ 2147483647 w 167"/>
                    <a:gd name="T11" fmla="*/ 2147483647 h 75"/>
                    <a:gd name="T12" fmla="*/ 2147483647 w 167"/>
                    <a:gd name="T13" fmla="*/ 2147483647 h 75"/>
                    <a:gd name="T14" fmla="*/ 0 w 167"/>
                    <a:gd name="T15" fmla="*/ 2147483647 h 75"/>
                    <a:gd name="T16" fmla="*/ 0 w 167"/>
                    <a:gd name="T17" fmla="*/ 2147483647 h 75"/>
                    <a:gd name="T18" fmla="*/ 2147483647 w 167"/>
                    <a:gd name="T19" fmla="*/ 2147483647 h 75"/>
                    <a:gd name="T20" fmla="*/ 2147483647 w 167"/>
                    <a:gd name="T21" fmla="*/ 2147483647 h 75"/>
                    <a:gd name="T22" fmla="*/ 0 w 167"/>
                    <a:gd name="T23" fmla="*/ 2147483647 h 7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67"/>
                    <a:gd name="T37" fmla="*/ 0 h 75"/>
                    <a:gd name="T38" fmla="*/ 167 w 167"/>
                    <a:gd name="T39" fmla="*/ 75 h 7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67" h="75">
                      <a:moveTo>
                        <a:pt x="0" y="71"/>
                      </a:moveTo>
                      <a:lnTo>
                        <a:pt x="8" y="75"/>
                      </a:lnTo>
                      <a:lnTo>
                        <a:pt x="167" y="8"/>
                      </a:lnTo>
                      <a:lnTo>
                        <a:pt x="163" y="0"/>
                      </a:lnTo>
                      <a:lnTo>
                        <a:pt x="4" y="67"/>
                      </a:lnTo>
                      <a:lnTo>
                        <a:pt x="8" y="71"/>
                      </a:lnTo>
                      <a:lnTo>
                        <a:pt x="4" y="67"/>
                      </a:lnTo>
                      <a:lnTo>
                        <a:pt x="0" y="71"/>
                      </a:lnTo>
                      <a:lnTo>
                        <a:pt x="4" y="75"/>
                      </a:lnTo>
                      <a:lnTo>
                        <a:pt x="8" y="75"/>
                      </a:lnTo>
                      <a:lnTo>
                        <a:pt x="0" y="71"/>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9300" name="Freeform 102"/>
                <p:cNvSpPr>
                  <a:spLocks/>
                </p:cNvSpPr>
                <p:nvPr/>
              </p:nvSpPr>
              <p:spPr bwMode="auto">
                <a:xfrm>
                  <a:off x="747713" y="3270250"/>
                  <a:ext cx="12700" cy="31750"/>
                </a:xfrm>
                <a:custGeom>
                  <a:avLst/>
                  <a:gdLst>
                    <a:gd name="T0" fmla="*/ 0 w 8"/>
                    <a:gd name="T1" fmla="*/ 0 h 20"/>
                    <a:gd name="T2" fmla="*/ 0 w 8"/>
                    <a:gd name="T3" fmla="*/ 2147483647 h 20"/>
                    <a:gd name="T4" fmla="*/ 0 w 8"/>
                    <a:gd name="T5" fmla="*/ 2147483647 h 20"/>
                    <a:gd name="T6" fmla="*/ 2147483647 w 8"/>
                    <a:gd name="T7" fmla="*/ 2147483647 h 20"/>
                    <a:gd name="T8" fmla="*/ 2147483647 w 8"/>
                    <a:gd name="T9" fmla="*/ 2147483647 h 20"/>
                    <a:gd name="T10" fmla="*/ 2147483647 w 8"/>
                    <a:gd name="T11" fmla="*/ 2147483647 h 20"/>
                    <a:gd name="T12" fmla="*/ 2147483647 w 8"/>
                    <a:gd name="T13" fmla="*/ 2147483647 h 20"/>
                    <a:gd name="T14" fmla="*/ 2147483647 w 8"/>
                    <a:gd name="T15" fmla="*/ 0 h 20"/>
                    <a:gd name="T16" fmla="*/ 2147483647 w 8"/>
                    <a:gd name="T17" fmla="*/ 0 h 20"/>
                    <a:gd name="T18" fmla="*/ 0 w 8"/>
                    <a:gd name="T19" fmla="*/ 0 h 20"/>
                    <a:gd name="T20" fmla="*/ 0 w 8"/>
                    <a:gd name="T21" fmla="*/ 2147483647 h 20"/>
                    <a:gd name="T22" fmla="*/ 0 w 8"/>
                    <a:gd name="T23" fmla="*/ 0 h 2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20"/>
                    <a:gd name="T38" fmla="*/ 8 w 8"/>
                    <a:gd name="T39" fmla="*/ 20 h 2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20">
                      <a:moveTo>
                        <a:pt x="0" y="0"/>
                      </a:moveTo>
                      <a:lnTo>
                        <a:pt x="0" y="4"/>
                      </a:lnTo>
                      <a:lnTo>
                        <a:pt x="0" y="20"/>
                      </a:lnTo>
                      <a:lnTo>
                        <a:pt x="8" y="20"/>
                      </a:lnTo>
                      <a:lnTo>
                        <a:pt x="8" y="4"/>
                      </a:lnTo>
                      <a:lnTo>
                        <a:pt x="8" y="0"/>
                      </a:lnTo>
                      <a:lnTo>
                        <a:pt x="4" y="0"/>
                      </a:lnTo>
                      <a:lnTo>
                        <a:pt x="0" y="0"/>
                      </a:lnTo>
                      <a:lnTo>
                        <a:pt x="0" y="4"/>
                      </a:lnTo>
                      <a:lnTo>
                        <a:pt x="0"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9301" name="Freeform 103"/>
                <p:cNvSpPr>
                  <a:spLocks/>
                </p:cNvSpPr>
                <p:nvPr/>
              </p:nvSpPr>
              <p:spPr bwMode="auto">
                <a:xfrm>
                  <a:off x="747713" y="3189288"/>
                  <a:ext cx="65088" cy="87313"/>
                </a:xfrm>
                <a:custGeom>
                  <a:avLst/>
                  <a:gdLst>
                    <a:gd name="T0" fmla="*/ 2147483647 w 41"/>
                    <a:gd name="T1" fmla="*/ 0 h 55"/>
                    <a:gd name="T2" fmla="*/ 2147483647 w 41"/>
                    <a:gd name="T3" fmla="*/ 2147483647 h 55"/>
                    <a:gd name="T4" fmla="*/ 0 w 41"/>
                    <a:gd name="T5" fmla="*/ 2147483647 h 55"/>
                    <a:gd name="T6" fmla="*/ 2147483647 w 41"/>
                    <a:gd name="T7" fmla="*/ 2147483647 h 55"/>
                    <a:gd name="T8" fmla="*/ 2147483647 w 41"/>
                    <a:gd name="T9" fmla="*/ 2147483647 h 55"/>
                    <a:gd name="T10" fmla="*/ 2147483647 w 41"/>
                    <a:gd name="T11" fmla="*/ 2147483647 h 55"/>
                    <a:gd name="T12" fmla="*/ 2147483647 w 41"/>
                    <a:gd name="T13" fmla="*/ 2147483647 h 55"/>
                    <a:gd name="T14" fmla="*/ 2147483647 w 41"/>
                    <a:gd name="T15" fmla="*/ 2147483647 h 55"/>
                    <a:gd name="T16" fmla="*/ 2147483647 w 41"/>
                    <a:gd name="T17" fmla="*/ 0 h 55"/>
                    <a:gd name="T18" fmla="*/ 2147483647 w 41"/>
                    <a:gd name="T19" fmla="*/ 0 h 55"/>
                    <a:gd name="T20" fmla="*/ 2147483647 w 41"/>
                    <a:gd name="T21" fmla="*/ 2147483647 h 55"/>
                    <a:gd name="T22" fmla="*/ 2147483647 w 41"/>
                    <a:gd name="T23" fmla="*/ 0 h 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1"/>
                    <a:gd name="T37" fmla="*/ 0 h 55"/>
                    <a:gd name="T38" fmla="*/ 41 w 41"/>
                    <a:gd name="T39" fmla="*/ 55 h 5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1" h="55">
                      <a:moveTo>
                        <a:pt x="33" y="0"/>
                      </a:moveTo>
                      <a:lnTo>
                        <a:pt x="33" y="4"/>
                      </a:lnTo>
                      <a:lnTo>
                        <a:pt x="0" y="51"/>
                      </a:lnTo>
                      <a:lnTo>
                        <a:pt x="8" y="55"/>
                      </a:lnTo>
                      <a:lnTo>
                        <a:pt x="41" y="8"/>
                      </a:lnTo>
                      <a:lnTo>
                        <a:pt x="37" y="8"/>
                      </a:lnTo>
                      <a:lnTo>
                        <a:pt x="41" y="8"/>
                      </a:lnTo>
                      <a:lnTo>
                        <a:pt x="41" y="4"/>
                      </a:lnTo>
                      <a:lnTo>
                        <a:pt x="37" y="0"/>
                      </a:lnTo>
                      <a:lnTo>
                        <a:pt x="33" y="0"/>
                      </a:lnTo>
                      <a:lnTo>
                        <a:pt x="33" y="4"/>
                      </a:lnTo>
                      <a:lnTo>
                        <a:pt x="33"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9302" name="Freeform 104"/>
                <p:cNvSpPr>
                  <a:spLocks/>
                </p:cNvSpPr>
                <p:nvPr/>
              </p:nvSpPr>
              <p:spPr bwMode="auto">
                <a:xfrm>
                  <a:off x="800100" y="3121025"/>
                  <a:ext cx="219075" cy="80963"/>
                </a:xfrm>
                <a:custGeom>
                  <a:avLst/>
                  <a:gdLst>
                    <a:gd name="T0" fmla="*/ 2147483647 w 138"/>
                    <a:gd name="T1" fmla="*/ 2147483647 h 51"/>
                    <a:gd name="T2" fmla="*/ 2147483647 w 138"/>
                    <a:gd name="T3" fmla="*/ 0 h 51"/>
                    <a:gd name="T4" fmla="*/ 0 w 138"/>
                    <a:gd name="T5" fmla="*/ 2147483647 h 51"/>
                    <a:gd name="T6" fmla="*/ 2147483647 w 138"/>
                    <a:gd name="T7" fmla="*/ 2147483647 h 51"/>
                    <a:gd name="T8" fmla="*/ 2147483647 w 138"/>
                    <a:gd name="T9" fmla="*/ 2147483647 h 51"/>
                    <a:gd name="T10" fmla="*/ 2147483647 w 138"/>
                    <a:gd name="T11" fmla="*/ 2147483647 h 51"/>
                    <a:gd name="T12" fmla="*/ 2147483647 w 138"/>
                    <a:gd name="T13" fmla="*/ 2147483647 h 51"/>
                    <a:gd name="T14" fmla="*/ 2147483647 w 138"/>
                    <a:gd name="T15" fmla="*/ 2147483647 h 51"/>
                    <a:gd name="T16" fmla="*/ 2147483647 w 138"/>
                    <a:gd name="T17" fmla="*/ 2147483647 h 51"/>
                    <a:gd name="T18" fmla="*/ 2147483647 w 138"/>
                    <a:gd name="T19" fmla="*/ 0 h 51"/>
                    <a:gd name="T20" fmla="*/ 2147483647 w 138"/>
                    <a:gd name="T21" fmla="*/ 0 h 51"/>
                    <a:gd name="T22" fmla="*/ 2147483647 w 138"/>
                    <a:gd name="T23" fmla="*/ 2147483647 h 5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38"/>
                    <a:gd name="T37" fmla="*/ 0 h 51"/>
                    <a:gd name="T38" fmla="*/ 138 w 138"/>
                    <a:gd name="T39" fmla="*/ 51 h 5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38" h="51">
                      <a:moveTo>
                        <a:pt x="138" y="4"/>
                      </a:moveTo>
                      <a:lnTo>
                        <a:pt x="130" y="0"/>
                      </a:lnTo>
                      <a:lnTo>
                        <a:pt x="0" y="43"/>
                      </a:lnTo>
                      <a:lnTo>
                        <a:pt x="4" y="51"/>
                      </a:lnTo>
                      <a:lnTo>
                        <a:pt x="134" y="8"/>
                      </a:lnTo>
                      <a:lnTo>
                        <a:pt x="126" y="4"/>
                      </a:lnTo>
                      <a:lnTo>
                        <a:pt x="134" y="8"/>
                      </a:lnTo>
                      <a:lnTo>
                        <a:pt x="138" y="8"/>
                      </a:lnTo>
                      <a:lnTo>
                        <a:pt x="138" y="4"/>
                      </a:lnTo>
                      <a:lnTo>
                        <a:pt x="134" y="0"/>
                      </a:lnTo>
                      <a:lnTo>
                        <a:pt x="130" y="0"/>
                      </a:lnTo>
                      <a:lnTo>
                        <a:pt x="138" y="4"/>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9303" name="Freeform 105"/>
                <p:cNvSpPr>
                  <a:spLocks/>
                </p:cNvSpPr>
                <p:nvPr/>
              </p:nvSpPr>
              <p:spPr bwMode="auto">
                <a:xfrm>
                  <a:off x="593725" y="3033713"/>
                  <a:ext cx="385763" cy="49213"/>
                </a:xfrm>
                <a:custGeom>
                  <a:avLst/>
                  <a:gdLst>
                    <a:gd name="T0" fmla="*/ 0 w 243"/>
                    <a:gd name="T1" fmla="*/ 0 h 31"/>
                    <a:gd name="T2" fmla="*/ 0 w 243"/>
                    <a:gd name="T3" fmla="*/ 2147483647 h 31"/>
                    <a:gd name="T4" fmla="*/ 2147483647 w 243"/>
                    <a:gd name="T5" fmla="*/ 2147483647 h 31"/>
                    <a:gd name="T6" fmla="*/ 2147483647 w 243"/>
                    <a:gd name="T7" fmla="*/ 0 h 31"/>
                    <a:gd name="T8" fmla="*/ 0 w 243"/>
                    <a:gd name="T9" fmla="*/ 0 h 31"/>
                    <a:gd name="T10" fmla="*/ 0 w 243"/>
                    <a:gd name="T11" fmla="*/ 0 h 31"/>
                    <a:gd name="T12" fmla="*/ 0 60000 65536"/>
                    <a:gd name="T13" fmla="*/ 0 60000 65536"/>
                    <a:gd name="T14" fmla="*/ 0 60000 65536"/>
                    <a:gd name="T15" fmla="*/ 0 60000 65536"/>
                    <a:gd name="T16" fmla="*/ 0 60000 65536"/>
                    <a:gd name="T17" fmla="*/ 0 60000 65536"/>
                    <a:gd name="T18" fmla="*/ 0 w 243"/>
                    <a:gd name="T19" fmla="*/ 0 h 31"/>
                    <a:gd name="T20" fmla="*/ 243 w 243"/>
                    <a:gd name="T21" fmla="*/ 31 h 31"/>
                  </a:gdLst>
                  <a:ahLst/>
                  <a:cxnLst>
                    <a:cxn ang="T12">
                      <a:pos x="T0" y="T1"/>
                    </a:cxn>
                    <a:cxn ang="T13">
                      <a:pos x="T2" y="T3"/>
                    </a:cxn>
                    <a:cxn ang="T14">
                      <a:pos x="T4" y="T5"/>
                    </a:cxn>
                    <a:cxn ang="T15">
                      <a:pos x="T6" y="T7"/>
                    </a:cxn>
                    <a:cxn ang="T16">
                      <a:pos x="T8" y="T9"/>
                    </a:cxn>
                    <a:cxn ang="T17">
                      <a:pos x="T10" y="T11"/>
                    </a:cxn>
                  </a:cxnLst>
                  <a:rect l="T18" t="T19" r="T20" b="T21"/>
                  <a:pathLst>
                    <a:path w="243" h="31">
                      <a:moveTo>
                        <a:pt x="0" y="0"/>
                      </a:moveTo>
                      <a:lnTo>
                        <a:pt x="0" y="19"/>
                      </a:lnTo>
                      <a:lnTo>
                        <a:pt x="243" y="31"/>
                      </a:lnTo>
                      <a:lnTo>
                        <a:pt x="243" y="0"/>
                      </a:lnTo>
                      <a:lnTo>
                        <a:pt x="0" y="0"/>
                      </a:lnTo>
                      <a:close/>
                    </a:path>
                  </a:pathLst>
                </a:custGeom>
                <a:solidFill>
                  <a:srgbClr val="999999"/>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9304" name="Freeform 106"/>
                <p:cNvSpPr>
                  <a:spLocks/>
                </p:cNvSpPr>
                <p:nvPr/>
              </p:nvSpPr>
              <p:spPr bwMode="auto">
                <a:xfrm>
                  <a:off x="581025" y="3033713"/>
                  <a:ext cx="19050" cy="36513"/>
                </a:xfrm>
                <a:custGeom>
                  <a:avLst/>
                  <a:gdLst>
                    <a:gd name="T0" fmla="*/ 2147483647 w 12"/>
                    <a:gd name="T1" fmla="*/ 2147483647 h 23"/>
                    <a:gd name="T2" fmla="*/ 2147483647 w 12"/>
                    <a:gd name="T3" fmla="*/ 2147483647 h 23"/>
                    <a:gd name="T4" fmla="*/ 2147483647 w 12"/>
                    <a:gd name="T5" fmla="*/ 0 h 23"/>
                    <a:gd name="T6" fmla="*/ 0 w 12"/>
                    <a:gd name="T7" fmla="*/ 0 h 23"/>
                    <a:gd name="T8" fmla="*/ 0 w 12"/>
                    <a:gd name="T9" fmla="*/ 2147483647 h 23"/>
                    <a:gd name="T10" fmla="*/ 2147483647 w 12"/>
                    <a:gd name="T11" fmla="*/ 2147483647 h 23"/>
                    <a:gd name="T12" fmla="*/ 0 w 12"/>
                    <a:gd name="T13" fmla="*/ 2147483647 h 23"/>
                    <a:gd name="T14" fmla="*/ 2147483647 w 12"/>
                    <a:gd name="T15" fmla="*/ 2147483647 h 23"/>
                    <a:gd name="T16" fmla="*/ 2147483647 w 12"/>
                    <a:gd name="T17" fmla="*/ 2147483647 h 23"/>
                    <a:gd name="T18" fmla="*/ 2147483647 w 12"/>
                    <a:gd name="T19" fmla="*/ 2147483647 h 23"/>
                    <a:gd name="T20" fmla="*/ 2147483647 w 12"/>
                    <a:gd name="T21" fmla="*/ 2147483647 h 23"/>
                    <a:gd name="T22" fmla="*/ 2147483647 w 12"/>
                    <a:gd name="T23" fmla="*/ 2147483647 h 2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23"/>
                    <a:gd name="T38" fmla="*/ 12 w 12"/>
                    <a:gd name="T39" fmla="*/ 23 h 2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23">
                      <a:moveTo>
                        <a:pt x="8" y="15"/>
                      </a:moveTo>
                      <a:lnTo>
                        <a:pt x="12" y="19"/>
                      </a:lnTo>
                      <a:lnTo>
                        <a:pt x="12" y="0"/>
                      </a:lnTo>
                      <a:lnTo>
                        <a:pt x="0" y="0"/>
                      </a:lnTo>
                      <a:lnTo>
                        <a:pt x="0" y="19"/>
                      </a:lnTo>
                      <a:lnTo>
                        <a:pt x="8" y="23"/>
                      </a:lnTo>
                      <a:lnTo>
                        <a:pt x="0" y="19"/>
                      </a:lnTo>
                      <a:lnTo>
                        <a:pt x="4" y="23"/>
                      </a:lnTo>
                      <a:lnTo>
                        <a:pt x="8" y="23"/>
                      </a:lnTo>
                      <a:lnTo>
                        <a:pt x="12" y="19"/>
                      </a:lnTo>
                      <a:lnTo>
                        <a:pt x="8" y="15"/>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9305" name="Freeform 107"/>
                <p:cNvSpPr>
                  <a:spLocks/>
                </p:cNvSpPr>
                <p:nvPr/>
              </p:nvSpPr>
              <p:spPr bwMode="auto">
                <a:xfrm>
                  <a:off x="593725" y="3057525"/>
                  <a:ext cx="392113" cy="31750"/>
                </a:xfrm>
                <a:custGeom>
                  <a:avLst/>
                  <a:gdLst>
                    <a:gd name="T0" fmla="*/ 2147483647 w 247"/>
                    <a:gd name="T1" fmla="*/ 2147483647 h 20"/>
                    <a:gd name="T2" fmla="*/ 2147483647 w 247"/>
                    <a:gd name="T3" fmla="*/ 2147483647 h 20"/>
                    <a:gd name="T4" fmla="*/ 0 w 247"/>
                    <a:gd name="T5" fmla="*/ 0 h 20"/>
                    <a:gd name="T6" fmla="*/ 0 w 247"/>
                    <a:gd name="T7" fmla="*/ 2147483647 h 20"/>
                    <a:gd name="T8" fmla="*/ 2147483647 w 247"/>
                    <a:gd name="T9" fmla="*/ 2147483647 h 20"/>
                    <a:gd name="T10" fmla="*/ 2147483647 w 247"/>
                    <a:gd name="T11" fmla="*/ 2147483647 h 20"/>
                    <a:gd name="T12" fmla="*/ 2147483647 w 247"/>
                    <a:gd name="T13" fmla="*/ 2147483647 h 20"/>
                    <a:gd name="T14" fmla="*/ 2147483647 w 247"/>
                    <a:gd name="T15" fmla="*/ 2147483647 h 20"/>
                    <a:gd name="T16" fmla="*/ 2147483647 w 247"/>
                    <a:gd name="T17" fmla="*/ 2147483647 h 20"/>
                    <a:gd name="T18" fmla="*/ 2147483647 w 247"/>
                    <a:gd name="T19" fmla="*/ 2147483647 h 20"/>
                    <a:gd name="T20" fmla="*/ 2147483647 w 247"/>
                    <a:gd name="T21" fmla="*/ 2147483647 h 20"/>
                    <a:gd name="T22" fmla="*/ 2147483647 w 247"/>
                    <a:gd name="T23" fmla="*/ 2147483647 h 2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47"/>
                    <a:gd name="T37" fmla="*/ 0 h 20"/>
                    <a:gd name="T38" fmla="*/ 247 w 247"/>
                    <a:gd name="T39" fmla="*/ 20 h 2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47" h="20">
                      <a:moveTo>
                        <a:pt x="235" y="16"/>
                      </a:moveTo>
                      <a:lnTo>
                        <a:pt x="243" y="12"/>
                      </a:lnTo>
                      <a:lnTo>
                        <a:pt x="0" y="0"/>
                      </a:lnTo>
                      <a:lnTo>
                        <a:pt x="0" y="8"/>
                      </a:lnTo>
                      <a:lnTo>
                        <a:pt x="243" y="20"/>
                      </a:lnTo>
                      <a:lnTo>
                        <a:pt x="247" y="16"/>
                      </a:lnTo>
                      <a:lnTo>
                        <a:pt x="243" y="20"/>
                      </a:lnTo>
                      <a:lnTo>
                        <a:pt x="247" y="16"/>
                      </a:lnTo>
                      <a:lnTo>
                        <a:pt x="243" y="12"/>
                      </a:lnTo>
                      <a:lnTo>
                        <a:pt x="235" y="16"/>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9306" name="Freeform 108"/>
                <p:cNvSpPr>
                  <a:spLocks/>
                </p:cNvSpPr>
                <p:nvPr/>
              </p:nvSpPr>
              <p:spPr bwMode="auto">
                <a:xfrm>
                  <a:off x="966788" y="3027363"/>
                  <a:ext cx="19050" cy="55563"/>
                </a:xfrm>
                <a:custGeom>
                  <a:avLst/>
                  <a:gdLst>
                    <a:gd name="T0" fmla="*/ 2147483647 w 12"/>
                    <a:gd name="T1" fmla="*/ 2147483647 h 35"/>
                    <a:gd name="T2" fmla="*/ 0 w 12"/>
                    <a:gd name="T3" fmla="*/ 2147483647 h 35"/>
                    <a:gd name="T4" fmla="*/ 0 w 12"/>
                    <a:gd name="T5" fmla="*/ 2147483647 h 35"/>
                    <a:gd name="T6" fmla="*/ 2147483647 w 12"/>
                    <a:gd name="T7" fmla="*/ 2147483647 h 35"/>
                    <a:gd name="T8" fmla="*/ 2147483647 w 12"/>
                    <a:gd name="T9" fmla="*/ 2147483647 h 35"/>
                    <a:gd name="T10" fmla="*/ 2147483647 w 12"/>
                    <a:gd name="T11" fmla="*/ 0 h 35"/>
                    <a:gd name="T12" fmla="*/ 2147483647 w 12"/>
                    <a:gd name="T13" fmla="*/ 2147483647 h 35"/>
                    <a:gd name="T14" fmla="*/ 2147483647 w 12"/>
                    <a:gd name="T15" fmla="*/ 2147483647 h 35"/>
                    <a:gd name="T16" fmla="*/ 2147483647 w 12"/>
                    <a:gd name="T17" fmla="*/ 0 h 35"/>
                    <a:gd name="T18" fmla="*/ 2147483647 w 12"/>
                    <a:gd name="T19" fmla="*/ 2147483647 h 35"/>
                    <a:gd name="T20" fmla="*/ 0 w 12"/>
                    <a:gd name="T21" fmla="*/ 2147483647 h 35"/>
                    <a:gd name="T22" fmla="*/ 2147483647 w 12"/>
                    <a:gd name="T23" fmla="*/ 2147483647 h 3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35"/>
                    <a:gd name="T38" fmla="*/ 12 w 12"/>
                    <a:gd name="T39" fmla="*/ 35 h 3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35">
                      <a:moveTo>
                        <a:pt x="8" y="11"/>
                      </a:moveTo>
                      <a:lnTo>
                        <a:pt x="0" y="4"/>
                      </a:lnTo>
                      <a:lnTo>
                        <a:pt x="0" y="35"/>
                      </a:lnTo>
                      <a:lnTo>
                        <a:pt x="12" y="35"/>
                      </a:lnTo>
                      <a:lnTo>
                        <a:pt x="12" y="4"/>
                      </a:lnTo>
                      <a:lnTo>
                        <a:pt x="8" y="0"/>
                      </a:lnTo>
                      <a:lnTo>
                        <a:pt x="12" y="4"/>
                      </a:lnTo>
                      <a:lnTo>
                        <a:pt x="8" y="4"/>
                      </a:lnTo>
                      <a:lnTo>
                        <a:pt x="8" y="0"/>
                      </a:lnTo>
                      <a:lnTo>
                        <a:pt x="4" y="4"/>
                      </a:lnTo>
                      <a:lnTo>
                        <a:pt x="0" y="4"/>
                      </a:lnTo>
                      <a:lnTo>
                        <a:pt x="8" y="11"/>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9307" name="Freeform 109"/>
                <p:cNvSpPr>
                  <a:spLocks/>
                </p:cNvSpPr>
                <p:nvPr/>
              </p:nvSpPr>
              <p:spPr bwMode="auto">
                <a:xfrm>
                  <a:off x="581025" y="3027363"/>
                  <a:ext cx="398463" cy="17463"/>
                </a:xfrm>
                <a:custGeom>
                  <a:avLst/>
                  <a:gdLst>
                    <a:gd name="T0" fmla="*/ 2147483647 w 251"/>
                    <a:gd name="T1" fmla="*/ 2147483647 h 11"/>
                    <a:gd name="T2" fmla="*/ 2147483647 w 251"/>
                    <a:gd name="T3" fmla="*/ 2147483647 h 11"/>
                    <a:gd name="T4" fmla="*/ 2147483647 w 251"/>
                    <a:gd name="T5" fmla="*/ 2147483647 h 11"/>
                    <a:gd name="T6" fmla="*/ 2147483647 w 251"/>
                    <a:gd name="T7" fmla="*/ 0 h 11"/>
                    <a:gd name="T8" fmla="*/ 2147483647 w 251"/>
                    <a:gd name="T9" fmla="*/ 0 h 11"/>
                    <a:gd name="T10" fmla="*/ 0 w 251"/>
                    <a:gd name="T11" fmla="*/ 2147483647 h 11"/>
                    <a:gd name="T12" fmla="*/ 2147483647 w 251"/>
                    <a:gd name="T13" fmla="*/ 0 h 11"/>
                    <a:gd name="T14" fmla="*/ 2147483647 w 251"/>
                    <a:gd name="T15" fmla="*/ 2147483647 h 11"/>
                    <a:gd name="T16" fmla="*/ 0 w 251"/>
                    <a:gd name="T17" fmla="*/ 2147483647 h 11"/>
                    <a:gd name="T18" fmla="*/ 2147483647 w 251"/>
                    <a:gd name="T19" fmla="*/ 2147483647 h 11"/>
                    <a:gd name="T20" fmla="*/ 2147483647 w 251"/>
                    <a:gd name="T21" fmla="*/ 2147483647 h 11"/>
                    <a:gd name="T22" fmla="*/ 2147483647 w 251"/>
                    <a:gd name="T23" fmla="*/ 2147483647 h 1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51"/>
                    <a:gd name="T37" fmla="*/ 0 h 11"/>
                    <a:gd name="T38" fmla="*/ 251 w 251"/>
                    <a:gd name="T39" fmla="*/ 11 h 1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51" h="11">
                      <a:moveTo>
                        <a:pt x="12" y="4"/>
                      </a:moveTo>
                      <a:lnTo>
                        <a:pt x="8" y="11"/>
                      </a:lnTo>
                      <a:lnTo>
                        <a:pt x="251" y="11"/>
                      </a:lnTo>
                      <a:lnTo>
                        <a:pt x="251" y="0"/>
                      </a:lnTo>
                      <a:lnTo>
                        <a:pt x="8" y="0"/>
                      </a:lnTo>
                      <a:lnTo>
                        <a:pt x="0" y="4"/>
                      </a:lnTo>
                      <a:lnTo>
                        <a:pt x="8" y="0"/>
                      </a:lnTo>
                      <a:lnTo>
                        <a:pt x="4" y="4"/>
                      </a:lnTo>
                      <a:lnTo>
                        <a:pt x="0" y="4"/>
                      </a:lnTo>
                      <a:lnTo>
                        <a:pt x="4" y="7"/>
                      </a:lnTo>
                      <a:lnTo>
                        <a:pt x="8" y="11"/>
                      </a:lnTo>
                      <a:lnTo>
                        <a:pt x="12" y="4"/>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9308" name="Freeform 110"/>
                <p:cNvSpPr>
                  <a:spLocks/>
                </p:cNvSpPr>
                <p:nvPr/>
              </p:nvSpPr>
              <p:spPr bwMode="auto">
                <a:xfrm>
                  <a:off x="200025" y="3063875"/>
                  <a:ext cx="812800" cy="212725"/>
                </a:xfrm>
                <a:custGeom>
                  <a:avLst/>
                  <a:gdLst>
                    <a:gd name="T0" fmla="*/ 2147483647 w 512"/>
                    <a:gd name="T1" fmla="*/ 2147483647 h 134"/>
                    <a:gd name="T2" fmla="*/ 2147483647 w 512"/>
                    <a:gd name="T3" fmla="*/ 0 h 134"/>
                    <a:gd name="T4" fmla="*/ 2147483647 w 512"/>
                    <a:gd name="T5" fmla="*/ 0 h 134"/>
                    <a:gd name="T6" fmla="*/ 2147483647 w 512"/>
                    <a:gd name="T7" fmla="*/ 2147483647 h 134"/>
                    <a:gd name="T8" fmla="*/ 2147483647 w 512"/>
                    <a:gd name="T9" fmla="*/ 2147483647 h 134"/>
                    <a:gd name="T10" fmla="*/ 2147483647 w 512"/>
                    <a:gd name="T11" fmla="*/ 2147483647 h 134"/>
                    <a:gd name="T12" fmla="*/ 2147483647 w 512"/>
                    <a:gd name="T13" fmla="*/ 2147483647 h 134"/>
                    <a:gd name="T14" fmla="*/ 2147483647 w 512"/>
                    <a:gd name="T15" fmla="*/ 2147483647 h 134"/>
                    <a:gd name="T16" fmla="*/ 2147483647 w 512"/>
                    <a:gd name="T17" fmla="*/ 2147483647 h 134"/>
                    <a:gd name="T18" fmla="*/ 2147483647 w 512"/>
                    <a:gd name="T19" fmla="*/ 2147483647 h 134"/>
                    <a:gd name="T20" fmla="*/ 2147483647 w 512"/>
                    <a:gd name="T21" fmla="*/ 2147483647 h 134"/>
                    <a:gd name="T22" fmla="*/ 2147483647 w 512"/>
                    <a:gd name="T23" fmla="*/ 2147483647 h 134"/>
                    <a:gd name="T24" fmla="*/ 2147483647 w 512"/>
                    <a:gd name="T25" fmla="*/ 2147483647 h 134"/>
                    <a:gd name="T26" fmla="*/ 2147483647 w 512"/>
                    <a:gd name="T27" fmla="*/ 2147483647 h 134"/>
                    <a:gd name="T28" fmla="*/ 2147483647 w 512"/>
                    <a:gd name="T29" fmla="*/ 2147483647 h 134"/>
                    <a:gd name="T30" fmla="*/ 2147483647 w 512"/>
                    <a:gd name="T31" fmla="*/ 2147483647 h 134"/>
                    <a:gd name="T32" fmla="*/ 2147483647 w 512"/>
                    <a:gd name="T33" fmla="*/ 2147483647 h 134"/>
                    <a:gd name="T34" fmla="*/ 2147483647 w 512"/>
                    <a:gd name="T35" fmla="*/ 2147483647 h 134"/>
                    <a:gd name="T36" fmla="*/ 2147483647 w 512"/>
                    <a:gd name="T37" fmla="*/ 2147483647 h 134"/>
                    <a:gd name="T38" fmla="*/ 2147483647 w 512"/>
                    <a:gd name="T39" fmla="*/ 2147483647 h 134"/>
                    <a:gd name="T40" fmla="*/ 2147483647 w 512"/>
                    <a:gd name="T41" fmla="*/ 2147483647 h 134"/>
                    <a:gd name="T42" fmla="*/ 2147483647 w 512"/>
                    <a:gd name="T43" fmla="*/ 2147483647 h 134"/>
                    <a:gd name="T44" fmla="*/ 2147483647 w 512"/>
                    <a:gd name="T45" fmla="*/ 2147483647 h 134"/>
                    <a:gd name="T46" fmla="*/ 2147483647 w 512"/>
                    <a:gd name="T47" fmla="*/ 2147483647 h 134"/>
                    <a:gd name="T48" fmla="*/ 2147483647 w 512"/>
                    <a:gd name="T49" fmla="*/ 2147483647 h 134"/>
                    <a:gd name="T50" fmla="*/ 0 w 512"/>
                    <a:gd name="T51" fmla="*/ 2147483647 h 134"/>
                    <a:gd name="T52" fmla="*/ 2147483647 w 512"/>
                    <a:gd name="T53" fmla="*/ 2147483647 h 134"/>
                    <a:gd name="T54" fmla="*/ 2147483647 w 512"/>
                    <a:gd name="T55" fmla="*/ 2147483647 h 134"/>
                    <a:gd name="T56" fmla="*/ 2147483647 w 512"/>
                    <a:gd name="T57" fmla="*/ 2147483647 h 134"/>
                    <a:gd name="T58" fmla="*/ 2147483647 w 512"/>
                    <a:gd name="T59" fmla="*/ 2147483647 h 134"/>
                    <a:gd name="T60" fmla="*/ 2147483647 w 512"/>
                    <a:gd name="T61" fmla="*/ 2147483647 h 134"/>
                    <a:gd name="T62" fmla="*/ 2147483647 w 512"/>
                    <a:gd name="T63" fmla="*/ 2147483647 h 134"/>
                    <a:gd name="T64" fmla="*/ 2147483647 w 512"/>
                    <a:gd name="T65" fmla="*/ 2147483647 h 134"/>
                    <a:gd name="T66" fmla="*/ 2147483647 w 512"/>
                    <a:gd name="T67" fmla="*/ 2147483647 h 134"/>
                    <a:gd name="T68" fmla="*/ 2147483647 w 512"/>
                    <a:gd name="T69" fmla="*/ 2147483647 h 134"/>
                    <a:gd name="T70" fmla="*/ 2147483647 w 512"/>
                    <a:gd name="T71" fmla="*/ 2147483647 h 134"/>
                    <a:gd name="T72" fmla="*/ 2147483647 w 512"/>
                    <a:gd name="T73" fmla="*/ 2147483647 h 134"/>
                    <a:gd name="T74" fmla="*/ 2147483647 w 512"/>
                    <a:gd name="T75" fmla="*/ 2147483647 h 134"/>
                    <a:gd name="T76" fmla="*/ 2147483647 w 512"/>
                    <a:gd name="T77" fmla="*/ 2147483647 h 134"/>
                    <a:gd name="T78" fmla="*/ 2147483647 w 512"/>
                    <a:gd name="T79" fmla="*/ 2147483647 h 134"/>
                    <a:gd name="T80" fmla="*/ 2147483647 w 512"/>
                    <a:gd name="T81" fmla="*/ 2147483647 h 134"/>
                    <a:gd name="T82" fmla="*/ 2147483647 w 512"/>
                    <a:gd name="T83" fmla="*/ 2147483647 h 134"/>
                    <a:gd name="T84" fmla="*/ 2147483647 w 512"/>
                    <a:gd name="T85" fmla="*/ 2147483647 h 134"/>
                    <a:gd name="T86" fmla="*/ 2147483647 w 512"/>
                    <a:gd name="T87" fmla="*/ 2147483647 h 134"/>
                    <a:gd name="T88" fmla="*/ 2147483647 w 512"/>
                    <a:gd name="T89" fmla="*/ 2147483647 h 134"/>
                    <a:gd name="T90" fmla="*/ 2147483647 w 512"/>
                    <a:gd name="T91" fmla="*/ 2147483647 h 134"/>
                    <a:gd name="T92" fmla="*/ 2147483647 w 512"/>
                    <a:gd name="T93" fmla="*/ 2147483647 h 134"/>
                    <a:gd name="T94" fmla="*/ 2147483647 w 512"/>
                    <a:gd name="T95" fmla="*/ 2147483647 h 134"/>
                    <a:gd name="T96" fmla="*/ 2147483647 w 512"/>
                    <a:gd name="T97" fmla="*/ 2147483647 h 134"/>
                    <a:gd name="T98" fmla="*/ 2147483647 w 512"/>
                    <a:gd name="T99" fmla="*/ 2147483647 h 134"/>
                    <a:gd name="T100" fmla="*/ 2147483647 w 512"/>
                    <a:gd name="T101" fmla="*/ 2147483647 h 134"/>
                    <a:gd name="T102" fmla="*/ 2147483647 w 512"/>
                    <a:gd name="T103" fmla="*/ 2147483647 h 134"/>
                    <a:gd name="T104" fmla="*/ 2147483647 w 512"/>
                    <a:gd name="T105" fmla="*/ 2147483647 h 134"/>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512"/>
                    <a:gd name="T160" fmla="*/ 0 h 134"/>
                    <a:gd name="T161" fmla="*/ 512 w 512"/>
                    <a:gd name="T162" fmla="*/ 134 h 134"/>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512" h="134">
                      <a:moveTo>
                        <a:pt x="512" y="40"/>
                      </a:moveTo>
                      <a:lnTo>
                        <a:pt x="151" y="0"/>
                      </a:lnTo>
                      <a:lnTo>
                        <a:pt x="146" y="4"/>
                      </a:lnTo>
                      <a:lnTo>
                        <a:pt x="142" y="4"/>
                      </a:lnTo>
                      <a:lnTo>
                        <a:pt x="134" y="8"/>
                      </a:lnTo>
                      <a:lnTo>
                        <a:pt x="122" y="16"/>
                      </a:lnTo>
                      <a:lnTo>
                        <a:pt x="110" y="20"/>
                      </a:lnTo>
                      <a:lnTo>
                        <a:pt x="98" y="24"/>
                      </a:lnTo>
                      <a:lnTo>
                        <a:pt x="82" y="28"/>
                      </a:lnTo>
                      <a:lnTo>
                        <a:pt x="69" y="36"/>
                      </a:lnTo>
                      <a:lnTo>
                        <a:pt x="61" y="40"/>
                      </a:lnTo>
                      <a:lnTo>
                        <a:pt x="53" y="40"/>
                      </a:lnTo>
                      <a:lnTo>
                        <a:pt x="49" y="44"/>
                      </a:lnTo>
                      <a:lnTo>
                        <a:pt x="45" y="44"/>
                      </a:lnTo>
                      <a:lnTo>
                        <a:pt x="41" y="44"/>
                      </a:lnTo>
                      <a:lnTo>
                        <a:pt x="37" y="47"/>
                      </a:lnTo>
                      <a:lnTo>
                        <a:pt x="29" y="47"/>
                      </a:lnTo>
                      <a:lnTo>
                        <a:pt x="25" y="51"/>
                      </a:lnTo>
                      <a:lnTo>
                        <a:pt x="17" y="51"/>
                      </a:lnTo>
                      <a:lnTo>
                        <a:pt x="13" y="55"/>
                      </a:lnTo>
                      <a:lnTo>
                        <a:pt x="8" y="55"/>
                      </a:lnTo>
                      <a:lnTo>
                        <a:pt x="4" y="59"/>
                      </a:lnTo>
                      <a:lnTo>
                        <a:pt x="0" y="59"/>
                      </a:lnTo>
                      <a:lnTo>
                        <a:pt x="349" y="134"/>
                      </a:lnTo>
                      <a:lnTo>
                        <a:pt x="353" y="134"/>
                      </a:lnTo>
                      <a:lnTo>
                        <a:pt x="353" y="130"/>
                      </a:lnTo>
                      <a:lnTo>
                        <a:pt x="357" y="130"/>
                      </a:lnTo>
                      <a:lnTo>
                        <a:pt x="366" y="126"/>
                      </a:lnTo>
                      <a:lnTo>
                        <a:pt x="374" y="122"/>
                      </a:lnTo>
                      <a:lnTo>
                        <a:pt x="378" y="118"/>
                      </a:lnTo>
                      <a:lnTo>
                        <a:pt x="386" y="114"/>
                      </a:lnTo>
                      <a:lnTo>
                        <a:pt x="394" y="114"/>
                      </a:lnTo>
                      <a:lnTo>
                        <a:pt x="402" y="110"/>
                      </a:lnTo>
                      <a:lnTo>
                        <a:pt x="406" y="106"/>
                      </a:lnTo>
                      <a:lnTo>
                        <a:pt x="414" y="106"/>
                      </a:lnTo>
                      <a:lnTo>
                        <a:pt x="418" y="103"/>
                      </a:lnTo>
                      <a:lnTo>
                        <a:pt x="426" y="99"/>
                      </a:lnTo>
                      <a:lnTo>
                        <a:pt x="430" y="95"/>
                      </a:lnTo>
                      <a:lnTo>
                        <a:pt x="439" y="91"/>
                      </a:lnTo>
                      <a:lnTo>
                        <a:pt x="447" y="87"/>
                      </a:lnTo>
                      <a:lnTo>
                        <a:pt x="455" y="83"/>
                      </a:lnTo>
                      <a:lnTo>
                        <a:pt x="463" y="75"/>
                      </a:lnTo>
                      <a:lnTo>
                        <a:pt x="471" y="67"/>
                      </a:lnTo>
                      <a:lnTo>
                        <a:pt x="483" y="63"/>
                      </a:lnTo>
                      <a:lnTo>
                        <a:pt x="487" y="59"/>
                      </a:lnTo>
                      <a:lnTo>
                        <a:pt x="495" y="51"/>
                      </a:lnTo>
                      <a:lnTo>
                        <a:pt x="499" y="47"/>
                      </a:lnTo>
                      <a:lnTo>
                        <a:pt x="512" y="40"/>
                      </a:lnTo>
                      <a:close/>
                    </a:path>
                  </a:pathLst>
                </a:custGeom>
                <a:solidFill>
                  <a:srgbClr val="999999"/>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9309" name="Freeform 111"/>
                <p:cNvSpPr>
                  <a:spLocks/>
                </p:cNvSpPr>
                <p:nvPr/>
              </p:nvSpPr>
              <p:spPr bwMode="auto">
                <a:xfrm>
                  <a:off x="431800" y="3057525"/>
                  <a:ext cx="581025" cy="76200"/>
                </a:xfrm>
                <a:custGeom>
                  <a:avLst/>
                  <a:gdLst>
                    <a:gd name="T0" fmla="*/ 2147483647 w 366"/>
                    <a:gd name="T1" fmla="*/ 2147483647 h 48"/>
                    <a:gd name="T2" fmla="*/ 2147483647 w 366"/>
                    <a:gd name="T3" fmla="*/ 2147483647 h 48"/>
                    <a:gd name="T4" fmla="*/ 2147483647 w 366"/>
                    <a:gd name="T5" fmla="*/ 2147483647 h 48"/>
                    <a:gd name="T6" fmla="*/ 2147483647 w 366"/>
                    <a:gd name="T7" fmla="*/ 2147483647 h 48"/>
                    <a:gd name="T8" fmla="*/ 2147483647 w 366"/>
                    <a:gd name="T9" fmla="*/ 0 h 48"/>
                    <a:gd name="T10" fmla="*/ 2147483647 w 366"/>
                    <a:gd name="T11" fmla="*/ 0 h 48"/>
                    <a:gd name="T12" fmla="*/ 2147483647 w 366"/>
                    <a:gd name="T13" fmla="*/ 0 h 48"/>
                    <a:gd name="T14" fmla="*/ 2147483647 w 366"/>
                    <a:gd name="T15" fmla="*/ 0 h 48"/>
                    <a:gd name="T16" fmla="*/ 0 w 366"/>
                    <a:gd name="T17" fmla="*/ 2147483647 h 48"/>
                    <a:gd name="T18" fmla="*/ 0 w 366"/>
                    <a:gd name="T19" fmla="*/ 2147483647 h 48"/>
                    <a:gd name="T20" fmla="*/ 2147483647 w 366"/>
                    <a:gd name="T21" fmla="*/ 2147483647 h 48"/>
                    <a:gd name="T22" fmla="*/ 2147483647 w 366"/>
                    <a:gd name="T23" fmla="*/ 2147483647 h 4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66"/>
                    <a:gd name="T37" fmla="*/ 0 h 48"/>
                    <a:gd name="T38" fmla="*/ 366 w 366"/>
                    <a:gd name="T39" fmla="*/ 48 h 4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66" h="48">
                      <a:moveTo>
                        <a:pt x="9" y="8"/>
                      </a:moveTo>
                      <a:lnTo>
                        <a:pt x="5" y="8"/>
                      </a:lnTo>
                      <a:lnTo>
                        <a:pt x="366" y="48"/>
                      </a:lnTo>
                      <a:lnTo>
                        <a:pt x="366" y="40"/>
                      </a:lnTo>
                      <a:lnTo>
                        <a:pt x="9" y="0"/>
                      </a:lnTo>
                      <a:lnTo>
                        <a:pt x="5" y="0"/>
                      </a:lnTo>
                      <a:lnTo>
                        <a:pt x="9" y="0"/>
                      </a:lnTo>
                      <a:lnTo>
                        <a:pt x="5" y="0"/>
                      </a:lnTo>
                      <a:lnTo>
                        <a:pt x="0" y="4"/>
                      </a:lnTo>
                      <a:lnTo>
                        <a:pt x="0" y="8"/>
                      </a:lnTo>
                      <a:lnTo>
                        <a:pt x="5" y="8"/>
                      </a:lnTo>
                      <a:lnTo>
                        <a:pt x="9" y="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9310" name="Freeform 112"/>
                <p:cNvSpPr>
                  <a:spLocks/>
                </p:cNvSpPr>
                <p:nvPr/>
              </p:nvSpPr>
              <p:spPr bwMode="auto">
                <a:xfrm>
                  <a:off x="330200" y="3057525"/>
                  <a:ext cx="115888" cy="63500"/>
                </a:xfrm>
                <a:custGeom>
                  <a:avLst/>
                  <a:gdLst>
                    <a:gd name="T0" fmla="*/ 2147483647 w 73"/>
                    <a:gd name="T1" fmla="*/ 2147483647 h 40"/>
                    <a:gd name="T2" fmla="*/ 2147483647 w 73"/>
                    <a:gd name="T3" fmla="*/ 2147483647 h 40"/>
                    <a:gd name="T4" fmla="*/ 2147483647 w 73"/>
                    <a:gd name="T5" fmla="*/ 2147483647 h 40"/>
                    <a:gd name="T6" fmla="*/ 2147483647 w 73"/>
                    <a:gd name="T7" fmla="*/ 2147483647 h 40"/>
                    <a:gd name="T8" fmla="*/ 2147483647 w 73"/>
                    <a:gd name="T9" fmla="*/ 2147483647 h 40"/>
                    <a:gd name="T10" fmla="*/ 2147483647 w 73"/>
                    <a:gd name="T11" fmla="*/ 2147483647 h 40"/>
                    <a:gd name="T12" fmla="*/ 2147483647 w 73"/>
                    <a:gd name="T13" fmla="*/ 2147483647 h 40"/>
                    <a:gd name="T14" fmla="*/ 2147483647 w 73"/>
                    <a:gd name="T15" fmla="*/ 2147483647 h 40"/>
                    <a:gd name="T16" fmla="*/ 2147483647 w 73"/>
                    <a:gd name="T17" fmla="*/ 2147483647 h 40"/>
                    <a:gd name="T18" fmla="*/ 2147483647 w 73"/>
                    <a:gd name="T19" fmla="*/ 2147483647 h 40"/>
                    <a:gd name="T20" fmla="*/ 2147483647 w 73"/>
                    <a:gd name="T21" fmla="*/ 0 h 40"/>
                    <a:gd name="T22" fmla="*/ 2147483647 w 73"/>
                    <a:gd name="T23" fmla="*/ 0 h 40"/>
                    <a:gd name="T24" fmla="*/ 2147483647 w 73"/>
                    <a:gd name="T25" fmla="*/ 2147483647 h 40"/>
                    <a:gd name="T26" fmla="*/ 2147483647 w 73"/>
                    <a:gd name="T27" fmla="*/ 2147483647 h 40"/>
                    <a:gd name="T28" fmla="*/ 2147483647 w 73"/>
                    <a:gd name="T29" fmla="*/ 2147483647 h 40"/>
                    <a:gd name="T30" fmla="*/ 2147483647 w 73"/>
                    <a:gd name="T31" fmla="*/ 2147483647 h 40"/>
                    <a:gd name="T32" fmla="*/ 2147483647 w 73"/>
                    <a:gd name="T33" fmla="*/ 2147483647 h 40"/>
                    <a:gd name="T34" fmla="*/ 2147483647 w 73"/>
                    <a:gd name="T35" fmla="*/ 2147483647 h 40"/>
                    <a:gd name="T36" fmla="*/ 0 w 73"/>
                    <a:gd name="T37" fmla="*/ 2147483647 h 40"/>
                    <a:gd name="T38" fmla="*/ 0 w 73"/>
                    <a:gd name="T39" fmla="*/ 2147483647 h 40"/>
                    <a:gd name="T40" fmla="*/ 2147483647 w 73"/>
                    <a:gd name="T41" fmla="*/ 2147483647 h 4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73"/>
                    <a:gd name="T64" fmla="*/ 0 h 40"/>
                    <a:gd name="T65" fmla="*/ 73 w 73"/>
                    <a:gd name="T66" fmla="*/ 40 h 40"/>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73" h="40">
                      <a:moveTo>
                        <a:pt x="4" y="40"/>
                      </a:moveTo>
                      <a:lnTo>
                        <a:pt x="4" y="40"/>
                      </a:lnTo>
                      <a:lnTo>
                        <a:pt x="16" y="32"/>
                      </a:lnTo>
                      <a:lnTo>
                        <a:pt x="32" y="28"/>
                      </a:lnTo>
                      <a:lnTo>
                        <a:pt x="44" y="24"/>
                      </a:lnTo>
                      <a:lnTo>
                        <a:pt x="52" y="20"/>
                      </a:lnTo>
                      <a:lnTo>
                        <a:pt x="60" y="12"/>
                      </a:lnTo>
                      <a:lnTo>
                        <a:pt x="69" y="12"/>
                      </a:lnTo>
                      <a:lnTo>
                        <a:pt x="73" y="8"/>
                      </a:lnTo>
                      <a:lnTo>
                        <a:pt x="69" y="0"/>
                      </a:lnTo>
                      <a:lnTo>
                        <a:pt x="64" y="4"/>
                      </a:lnTo>
                      <a:lnTo>
                        <a:pt x="56" y="4"/>
                      </a:lnTo>
                      <a:lnTo>
                        <a:pt x="48" y="8"/>
                      </a:lnTo>
                      <a:lnTo>
                        <a:pt x="40" y="12"/>
                      </a:lnTo>
                      <a:lnTo>
                        <a:pt x="28" y="20"/>
                      </a:lnTo>
                      <a:lnTo>
                        <a:pt x="12" y="24"/>
                      </a:lnTo>
                      <a:lnTo>
                        <a:pt x="0" y="28"/>
                      </a:lnTo>
                      <a:lnTo>
                        <a:pt x="4" y="4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9311" name="Freeform 113"/>
                <p:cNvSpPr>
                  <a:spLocks/>
                </p:cNvSpPr>
                <p:nvPr/>
              </p:nvSpPr>
              <p:spPr bwMode="auto">
                <a:xfrm>
                  <a:off x="246063" y="3101975"/>
                  <a:ext cx="90488" cy="42863"/>
                </a:xfrm>
                <a:custGeom>
                  <a:avLst/>
                  <a:gdLst>
                    <a:gd name="T0" fmla="*/ 2147483647 w 57"/>
                    <a:gd name="T1" fmla="*/ 2147483647 h 27"/>
                    <a:gd name="T2" fmla="*/ 2147483647 w 57"/>
                    <a:gd name="T3" fmla="*/ 2147483647 h 27"/>
                    <a:gd name="T4" fmla="*/ 2147483647 w 57"/>
                    <a:gd name="T5" fmla="*/ 2147483647 h 27"/>
                    <a:gd name="T6" fmla="*/ 2147483647 w 57"/>
                    <a:gd name="T7" fmla="*/ 2147483647 h 27"/>
                    <a:gd name="T8" fmla="*/ 2147483647 w 57"/>
                    <a:gd name="T9" fmla="*/ 2147483647 h 27"/>
                    <a:gd name="T10" fmla="*/ 2147483647 w 57"/>
                    <a:gd name="T11" fmla="*/ 2147483647 h 27"/>
                    <a:gd name="T12" fmla="*/ 2147483647 w 57"/>
                    <a:gd name="T13" fmla="*/ 2147483647 h 27"/>
                    <a:gd name="T14" fmla="*/ 2147483647 w 57"/>
                    <a:gd name="T15" fmla="*/ 2147483647 h 27"/>
                    <a:gd name="T16" fmla="*/ 2147483647 w 57"/>
                    <a:gd name="T17" fmla="*/ 2147483647 h 27"/>
                    <a:gd name="T18" fmla="*/ 2147483647 w 57"/>
                    <a:gd name="T19" fmla="*/ 2147483647 h 27"/>
                    <a:gd name="T20" fmla="*/ 2147483647 w 57"/>
                    <a:gd name="T21" fmla="*/ 0 h 27"/>
                    <a:gd name="T22" fmla="*/ 2147483647 w 57"/>
                    <a:gd name="T23" fmla="*/ 2147483647 h 27"/>
                    <a:gd name="T24" fmla="*/ 2147483647 w 57"/>
                    <a:gd name="T25" fmla="*/ 2147483647 h 27"/>
                    <a:gd name="T26" fmla="*/ 2147483647 w 57"/>
                    <a:gd name="T27" fmla="*/ 2147483647 h 27"/>
                    <a:gd name="T28" fmla="*/ 2147483647 w 57"/>
                    <a:gd name="T29" fmla="*/ 2147483647 h 27"/>
                    <a:gd name="T30" fmla="*/ 2147483647 w 57"/>
                    <a:gd name="T31" fmla="*/ 2147483647 h 27"/>
                    <a:gd name="T32" fmla="*/ 2147483647 w 57"/>
                    <a:gd name="T33" fmla="*/ 2147483647 h 27"/>
                    <a:gd name="T34" fmla="*/ 2147483647 w 57"/>
                    <a:gd name="T35" fmla="*/ 2147483647 h 27"/>
                    <a:gd name="T36" fmla="*/ 0 w 57"/>
                    <a:gd name="T37" fmla="*/ 2147483647 h 27"/>
                    <a:gd name="T38" fmla="*/ 0 w 57"/>
                    <a:gd name="T39" fmla="*/ 2147483647 h 27"/>
                    <a:gd name="T40" fmla="*/ 2147483647 w 57"/>
                    <a:gd name="T41" fmla="*/ 2147483647 h 2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57"/>
                    <a:gd name="T64" fmla="*/ 0 h 27"/>
                    <a:gd name="T65" fmla="*/ 57 w 57"/>
                    <a:gd name="T66" fmla="*/ 27 h 27"/>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57" h="27">
                      <a:moveTo>
                        <a:pt x="4" y="27"/>
                      </a:moveTo>
                      <a:lnTo>
                        <a:pt x="4" y="27"/>
                      </a:lnTo>
                      <a:lnTo>
                        <a:pt x="8" y="27"/>
                      </a:lnTo>
                      <a:lnTo>
                        <a:pt x="12" y="23"/>
                      </a:lnTo>
                      <a:lnTo>
                        <a:pt x="16" y="23"/>
                      </a:lnTo>
                      <a:lnTo>
                        <a:pt x="20" y="23"/>
                      </a:lnTo>
                      <a:lnTo>
                        <a:pt x="24" y="20"/>
                      </a:lnTo>
                      <a:lnTo>
                        <a:pt x="32" y="20"/>
                      </a:lnTo>
                      <a:lnTo>
                        <a:pt x="40" y="16"/>
                      </a:lnTo>
                      <a:lnTo>
                        <a:pt x="57" y="12"/>
                      </a:lnTo>
                      <a:lnTo>
                        <a:pt x="53" y="0"/>
                      </a:lnTo>
                      <a:lnTo>
                        <a:pt x="40" y="4"/>
                      </a:lnTo>
                      <a:lnTo>
                        <a:pt x="28" y="8"/>
                      </a:lnTo>
                      <a:lnTo>
                        <a:pt x="20" y="12"/>
                      </a:lnTo>
                      <a:lnTo>
                        <a:pt x="16" y="12"/>
                      </a:lnTo>
                      <a:lnTo>
                        <a:pt x="12" y="16"/>
                      </a:lnTo>
                      <a:lnTo>
                        <a:pt x="8" y="16"/>
                      </a:lnTo>
                      <a:lnTo>
                        <a:pt x="4" y="16"/>
                      </a:lnTo>
                      <a:lnTo>
                        <a:pt x="0" y="20"/>
                      </a:lnTo>
                      <a:lnTo>
                        <a:pt x="4" y="27"/>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9312" name="Freeform 114"/>
                <p:cNvSpPr>
                  <a:spLocks/>
                </p:cNvSpPr>
                <p:nvPr/>
              </p:nvSpPr>
              <p:spPr bwMode="auto">
                <a:xfrm>
                  <a:off x="193675" y="3133725"/>
                  <a:ext cx="58738" cy="30163"/>
                </a:xfrm>
                <a:custGeom>
                  <a:avLst/>
                  <a:gdLst>
                    <a:gd name="T0" fmla="*/ 2147483647 w 37"/>
                    <a:gd name="T1" fmla="*/ 2147483647 h 19"/>
                    <a:gd name="T2" fmla="*/ 2147483647 w 37"/>
                    <a:gd name="T3" fmla="*/ 2147483647 h 19"/>
                    <a:gd name="T4" fmla="*/ 2147483647 w 37"/>
                    <a:gd name="T5" fmla="*/ 2147483647 h 19"/>
                    <a:gd name="T6" fmla="*/ 2147483647 w 37"/>
                    <a:gd name="T7" fmla="*/ 2147483647 h 19"/>
                    <a:gd name="T8" fmla="*/ 2147483647 w 37"/>
                    <a:gd name="T9" fmla="*/ 2147483647 h 19"/>
                    <a:gd name="T10" fmla="*/ 2147483647 w 37"/>
                    <a:gd name="T11" fmla="*/ 2147483647 h 19"/>
                    <a:gd name="T12" fmla="*/ 2147483647 w 37"/>
                    <a:gd name="T13" fmla="*/ 2147483647 h 19"/>
                    <a:gd name="T14" fmla="*/ 2147483647 w 37"/>
                    <a:gd name="T15" fmla="*/ 2147483647 h 19"/>
                    <a:gd name="T16" fmla="*/ 2147483647 w 37"/>
                    <a:gd name="T17" fmla="*/ 2147483647 h 19"/>
                    <a:gd name="T18" fmla="*/ 2147483647 w 37"/>
                    <a:gd name="T19" fmla="*/ 2147483647 h 19"/>
                    <a:gd name="T20" fmla="*/ 2147483647 w 37"/>
                    <a:gd name="T21" fmla="*/ 0 h 19"/>
                    <a:gd name="T22" fmla="*/ 2147483647 w 37"/>
                    <a:gd name="T23" fmla="*/ 2147483647 h 19"/>
                    <a:gd name="T24" fmla="*/ 2147483647 w 37"/>
                    <a:gd name="T25" fmla="*/ 2147483647 h 19"/>
                    <a:gd name="T26" fmla="*/ 2147483647 w 37"/>
                    <a:gd name="T27" fmla="*/ 2147483647 h 19"/>
                    <a:gd name="T28" fmla="*/ 2147483647 w 37"/>
                    <a:gd name="T29" fmla="*/ 2147483647 h 19"/>
                    <a:gd name="T30" fmla="*/ 2147483647 w 37"/>
                    <a:gd name="T31" fmla="*/ 2147483647 h 19"/>
                    <a:gd name="T32" fmla="*/ 2147483647 w 37"/>
                    <a:gd name="T33" fmla="*/ 2147483647 h 19"/>
                    <a:gd name="T34" fmla="*/ 2147483647 w 37"/>
                    <a:gd name="T35" fmla="*/ 2147483647 h 19"/>
                    <a:gd name="T36" fmla="*/ 2147483647 w 37"/>
                    <a:gd name="T37" fmla="*/ 2147483647 h 19"/>
                    <a:gd name="T38" fmla="*/ 2147483647 w 37"/>
                    <a:gd name="T39" fmla="*/ 2147483647 h 19"/>
                    <a:gd name="T40" fmla="*/ 2147483647 w 37"/>
                    <a:gd name="T41" fmla="*/ 2147483647 h 19"/>
                    <a:gd name="T42" fmla="*/ 0 w 37"/>
                    <a:gd name="T43" fmla="*/ 2147483647 h 19"/>
                    <a:gd name="T44" fmla="*/ 0 w 37"/>
                    <a:gd name="T45" fmla="*/ 2147483647 h 19"/>
                    <a:gd name="T46" fmla="*/ 2147483647 w 37"/>
                    <a:gd name="T47" fmla="*/ 2147483647 h 19"/>
                    <a:gd name="T48" fmla="*/ 2147483647 w 37"/>
                    <a:gd name="T49" fmla="*/ 2147483647 h 19"/>
                    <a:gd name="T50" fmla="*/ 2147483647 w 37"/>
                    <a:gd name="T51" fmla="*/ 2147483647 h 19"/>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37"/>
                    <a:gd name="T79" fmla="*/ 0 h 19"/>
                    <a:gd name="T80" fmla="*/ 37 w 37"/>
                    <a:gd name="T81" fmla="*/ 19 h 19"/>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37" h="19">
                      <a:moveTo>
                        <a:pt x="8" y="11"/>
                      </a:moveTo>
                      <a:lnTo>
                        <a:pt x="8" y="19"/>
                      </a:lnTo>
                      <a:lnTo>
                        <a:pt x="12" y="19"/>
                      </a:lnTo>
                      <a:lnTo>
                        <a:pt x="17" y="15"/>
                      </a:lnTo>
                      <a:lnTo>
                        <a:pt x="21" y="15"/>
                      </a:lnTo>
                      <a:lnTo>
                        <a:pt x="25" y="15"/>
                      </a:lnTo>
                      <a:lnTo>
                        <a:pt x="29" y="11"/>
                      </a:lnTo>
                      <a:lnTo>
                        <a:pt x="37" y="7"/>
                      </a:lnTo>
                      <a:lnTo>
                        <a:pt x="33" y="0"/>
                      </a:lnTo>
                      <a:lnTo>
                        <a:pt x="25" y="3"/>
                      </a:lnTo>
                      <a:lnTo>
                        <a:pt x="21" y="3"/>
                      </a:lnTo>
                      <a:lnTo>
                        <a:pt x="17" y="7"/>
                      </a:lnTo>
                      <a:lnTo>
                        <a:pt x="12" y="7"/>
                      </a:lnTo>
                      <a:lnTo>
                        <a:pt x="8" y="11"/>
                      </a:lnTo>
                      <a:lnTo>
                        <a:pt x="4" y="11"/>
                      </a:lnTo>
                      <a:lnTo>
                        <a:pt x="4" y="19"/>
                      </a:lnTo>
                      <a:lnTo>
                        <a:pt x="4" y="11"/>
                      </a:lnTo>
                      <a:lnTo>
                        <a:pt x="0" y="15"/>
                      </a:lnTo>
                      <a:lnTo>
                        <a:pt x="0" y="19"/>
                      </a:lnTo>
                      <a:lnTo>
                        <a:pt x="4" y="19"/>
                      </a:lnTo>
                      <a:lnTo>
                        <a:pt x="8" y="19"/>
                      </a:lnTo>
                      <a:lnTo>
                        <a:pt x="8" y="11"/>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9313" name="Freeform 115"/>
                <p:cNvSpPr>
                  <a:spLocks/>
                </p:cNvSpPr>
                <p:nvPr/>
              </p:nvSpPr>
              <p:spPr bwMode="auto">
                <a:xfrm>
                  <a:off x="200025" y="3151188"/>
                  <a:ext cx="566738" cy="131763"/>
                </a:xfrm>
                <a:custGeom>
                  <a:avLst/>
                  <a:gdLst>
                    <a:gd name="T0" fmla="*/ 2147483647 w 357"/>
                    <a:gd name="T1" fmla="*/ 2147483647 h 83"/>
                    <a:gd name="T2" fmla="*/ 2147483647 w 357"/>
                    <a:gd name="T3" fmla="*/ 2147483647 h 83"/>
                    <a:gd name="T4" fmla="*/ 2147483647 w 357"/>
                    <a:gd name="T5" fmla="*/ 0 h 83"/>
                    <a:gd name="T6" fmla="*/ 0 w 357"/>
                    <a:gd name="T7" fmla="*/ 2147483647 h 83"/>
                    <a:gd name="T8" fmla="*/ 2147483647 w 357"/>
                    <a:gd name="T9" fmla="*/ 2147483647 h 83"/>
                    <a:gd name="T10" fmla="*/ 2147483647 w 357"/>
                    <a:gd name="T11" fmla="*/ 2147483647 h 83"/>
                    <a:gd name="T12" fmla="*/ 2147483647 w 357"/>
                    <a:gd name="T13" fmla="*/ 2147483647 h 83"/>
                    <a:gd name="T14" fmla="*/ 2147483647 w 357"/>
                    <a:gd name="T15" fmla="*/ 2147483647 h 83"/>
                    <a:gd name="T16" fmla="*/ 2147483647 w 357"/>
                    <a:gd name="T17" fmla="*/ 2147483647 h 83"/>
                    <a:gd name="T18" fmla="*/ 2147483647 w 357"/>
                    <a:gd name="T19" fmla="*/ 2147483647 h 83"/>
                    <a:gd name="T20" fmla="*/ 2147483647 w 357"/>
                    <a:gd name="T21" fmla="*/ 2147483647 h 83"/>
                    <a:gd name="T22" fmla="*/ 2147483647 w 357"/>
                    <a:gd name="T23" fmla="*/ 2147483647 h 8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57"/>
                    <a:gd name="T37" fmla="*/ 0 h 83"/>
                    <a:gd name="T38" fmla="*/ 357 w 357"/>
                    <a:gd name="T39" fmla="*/ 83 h 8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57" h="83">
                      <a:moveTo>
                        <a:pt x="349" y="75"/>
                      </a:moveTo>
                      <a:lnTo>
                        <a:pt x="353" y="75"/>
                      </a:lnTo>
                      <a:lnTo>
                        <a:pt x="4" y="0"/>
                      </a:lnTo>
                      <a:lnTo>
                        <a:pt x="0" y="8"/>
                      </a:lnTo>
                      <a:lnTo>
                        <a:pt x="349" y="83"/>
                      </a:lnTo>
                      <a:lnTo>
                        <a:pt x="353" y="83"/>
                      </a:lnTo>
                      <a:lnTo>
                        <a:pt x="349" y="83"/>
                      </a:lnTo>
                      <a:lnTo>
                        <a:pt x="353" y="83"/>
                      </a:lnTo>
                      <a:lnTo>
                        <a:pt x="357" y="79"/>
                      </a:lnTo>
                      <a:lnTo>
                        <a:pt x="353" y="75"/>
                      </a:lnTo>
                      <a:lnTo>
                        <a:pt x="349" y="75"/>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9314" name="Freeform 116"/>
                <p:cNvSpPr>
                  <a:spLocks/>
                </p:cNvSpPr>
                <p:nvPr/>
              </p:nvSpPr>
              <p:spPr bwMode="auto">
                <a:xfrm>
                  <a:off x="754063" y="3232150"/>
                  <a:ext cx="71438" cy="50800"/>
                </a:xfrm>
                <a:custGeom>
                  <a:avLst/>
                  <a:gdLst>
                    <a:gd name="T0" fmla="*/ 2147483647 w 45"/>
                    <a:gd name="T1" fmla="*/ 0 h 32"/>
                    <a:gd name="T2" fmla="*/ 2147483647 w 45"/>
                    <a:gd name="T3" fmla="*/ 2147483647 h 32"/>
                    <a:gd name="T4" fmla="*/ 2147483647 w 45"/>
                    <a:gd name="T5" fmla="*/ 2147483647 h 32"/>
                    <a:gd name="T6" fmla="*/ 2147483647 w 45"/>
                    <a:gd name="T7" fmla="*/ 2147483647 h 32"/>
                    <a:gd name="T8" fmla="*/ 2147483647 w 45"/>
                    <a:gd name="T9" fmla="*/ 2147483647 h 32"/>
                    <a:gd name="T10" fmla="*/ 2147483647 w 45"/>
                    <a:gd name="T11" fmla="*/ 2147483647 h 32"/>
                    <a:gd name="T12" fmla="*/ 2147483647 w 45"/>
                    <a:gd name="T13" fmla="*/ 2147483647 h 32"/>
                    <a:gd name="T14" fmla="*/ 2147483647 w 45"/>
                    <a:gd name="T15" fmla="*/ 2147483647 h 32"/>
                    <a:gd name="T16" fmla="*/ 0 w 45"/>
                    <a:gd name="T17" fmla="*/ 2147483647 h 32"/>
                    <a:gd name="T18" fmla="*/ 0 w 45"/>
                    <a:gd name="T19" fmla="*/ 2147483647 h 32"/>
                    <a:gd name="T20" fmla="*/ 2147483647 w 45"/>
                    <a:gd name="T21" fmla="*/ 2147483647 h 32"/>
                    <a:gd name="T22" fmla="*/ 2147483647 w 45"/>
                    <a:gd name="T23" fmla="*/ 2147483647 h 32"/>
                    <a:gd name="T24" fmla="*/ 2147483647 w 45"/>
                    <a:gd name="T25" fmla="*/ 2147483647 h 32"/>
                    <a:gd name="T26" fmla="*/ 2147483647 w 45"/>
                    <a:gd name="T27" fmla="*/ 2147483647 h 32"/>
                    <a:gd name="T28" fmla="*/ 2147483647 w 45"/>
                    <a:gd name="T29" fmla="*/ 2147483647 h 32"/>
                    <a:gd name="T30" fmla="*/ 2147483647 w 45"/>
                    <a:gd name="T31" fmla="*/ 2147483647 h 32"/>
                    <a:gd name="T32" fmla="*/ 2147483647 w 45"/>
                    <a:gd name="T33" fmla="*/ 2147483647 h 32"/>
                    <a:gd name="T34" fmla="*/ 2147483647 w 45"/>
                    <a:gd name="T35" fmla="*/ 2147483647 h 32"/>
                    <a:gd name="T36" fmla="*/ 2147483647 w 45"/>
                    <a:gd name="T37" fmla="*/ 2147483647 h 32"/>
                    <a:gd name="T38" fmla="*/ 2147483647 w 45"/>
                    <a:gd name="T39" fmla="*/ 2147483647 h 32"/>
                    <a:gd name="T40" fmla="*/ 2147483647 w 45"/>
                    <a:gd name="T41" fmla="*/ 0 h 3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45"/>
                    <a:gd name="T64" fmla="*/ 0 h 32"/>
                    <a:gd name="T65" fmla="*/ 45 w 45"/>
                    <a:gd name="T66" fmla="*/ 32 h 32"/>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45" h="32">
                      <a:moveTo>
                        <a:pt x="45" y="0"/>
                      </a:moveTo>
                      <a:lnTo>
                        <a:pt x="41" y="4"/>
                      </a:lnTo>
                      <a:lnTo>
                        <a:pt x="37" y="4"/>
                      </a:lnTo>
                      <a:lnTo>
                        <a:pt x="29" y="8"/>
                      </a:lnTo>
                      <a:lnTo>
                        <a:pt x="21" y="12"/>
                      </a:lnTo>
                      <a:lnTo>
                        <a:pt x="13" y="16"/>
                      </a:lnTo>
                      <a:lnTo>
                        <a:pt x="8" y="20"/>
                      </a:lnTo>
                      <a:lnTo>
                        <a:pt x="4" y="20"/>
                      </a:lnTo>
                      <a:lnTo>
                        <a:pt x="0" y="24"/>
                      </a:lnTo>
                      <a:lnTo>
                        <a:pt x="4" y="32"/>
                      </a:lnTo>
                      <a:lnTo>
                        <a:pt x="8" y="28"/>
                      </a:lnTo>
                      <a:lnTo>
                        <a:pt x="13" y="28"/>
                      </a:lnTo>
                      <a:lnTo>
                        <a:pt x="17" y="24"/>
                      </a:lnTo>
                      <a:lnTo>
                        <a:pt x="25" y="20"/>
                      </a:lnTo>
                      <a:lnTo>
                        <a:pt x="33" y="16"/>
                      </a:lnTo>
                      <a:lnTo>
                        <a:pt x="41" y="12"/>
                      </a:lnTo>
                      <a:lnTo>
                        <a:pt x="45" y="12"/>
                      </a:lnTo>
                      <a:lnTo>
                        <a:pt x="45"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9315" name="Freeform 117"/>
                <p:cNvSpPr>
                  <a:spLocks/>
                </p:cNvSpPr>
                <p:nvPr/>
              </p:nvSpPr>
              <p:spPr bwMode="auto">
                <a:xfrm>
                  <a:off x="825500" y="3195638"/>
                  <a:ext cx="90488" cy="55563"/>
                </a:xfrm>
                <a:custGeom>
                  <a:avLst/>
                  <a:gdLst>
                    <a:gd name="T0" fmla="*/ 2147483647 w 57"/>
                    <a:gd name="T1" fmla="*/ 0 h 35"/>
                    <a:gd name="T2" fmla="*/ 2147483647 w 57"/>
                    <a:gd name="T3" fmla="*/ 0 h 35"/>
                    <a:gd name="T4" fmla="*/ 2147483647 w 57"/>
                    <a:gd name="T5" fmla="*/ 2147483647 h 35"/>
                    <a:gd name="T6" fmla="*/ 2147483647 w 57"/>
                    <a:gd name="T7" fmla="*/ 2147483647 h 35"/>
                    <a:gd name="T8" fmla="*/ 2147483647 w 57"/>
                    <a:gd name="T9" fmla="*/ 2147483647 h 35"/>
                    <a:gd name="T10" fmla="*/ 2147483647 w 57"/>
                    <a:gd name="T11" fmla="*/ 2147483647 h 35"/>
                    <a:gd name="T12" fmla="*/ 2147483647 w 57"/>
                    <a:gd name="T13" fmla="*/ 2147483647 h 35"/>
                    <a:gd name="T14" fmla="*/ 2147483647 w 57"/>
                    <a:gd name="T15" fmla="*/ 2147483647 h 35"/>
                    <a:gd name="T16" fmla="*/ 2147483647 w 57"/>
                    <a:gd name="T17" fmla="*/ 2147483647 h 35"/>
                    <a:gd name="T18" fmla="*/ 0 w 57"/>
                    <a:gd name="T19" fmla="*/ 2147483647 h 35"/>
                    <a:gd name="T20" fmla="*/ 0 w 57"/>
                    <a:gd name="T21" fmla="*/ 2147483647 h 35"/>
                    <a:gd name="T22" fmla="*/ 2147483647 w 57"/>
                    <a:gd name="T23" fmla="*/ 2147483647 h 35"/>
                    <a:gd name="T24" fmla="*/ 2147483647 w 57"/>
                    <a:gd name="T25" fmla="*/ 2147483647 h 35"/>
                    <a:gd name="T26" fmla="*/ 2147483647 w 57"/>
                    <a:gd name="T27" fmla="*/ 2147483647 h 35"/>
                    <a:gd name="T28" fmla="*/ 2147483647 w 57"/>
                    <a:gd name="T29" fmla="*/ 2147483647 h 35"/>
                    <a:gd name="T30" fmla="*/ 2147483647 w 57"/>
                    <a:gd name="T31" fmla="*/ 2147483647 h 35"/>
                    <a:gd name="T32" fmla="*/ 2147483647 w 57"/>
                    <a:gd name="T33" fmla="*/ 2147483647 h 35"/>
                    <a:gd name="T34" fmla="*/ 2147483647 w 57"/>
                    <a:gd name="T35" fmla="*/ 2147483647 h 35"/>
                    <a:gd name="T36" fmla="*/ 2147483647 w 57"/>
                    <a:gd name="T37" fmla="*/ 2147483647 h 35"/>
                    <a:gd name="T38" fmla="*/ 2147483647 w 57"/>
                    <a:gd name="T39" fmla="*/ 2147483647 h 35"/>
                    <a:gd name="T40" fmla="*/ 2147483647 w 57"/>
                    <a:gd name="T41" fmla="*/ 0 h 3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57"/>
                    <a:gd name="T64" fmla="*/ 0 h 35"/>
                    <a:gd name="T65" fmla="*/ 57 w 57"/>
                    <a:gd name="T66" fmla="*/ 35 h 3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57" h="35">
                      <a:moveTo>
                        <a:pt x="49" y="0"/>
                      </a:moveTo>
                      <a:lnTo>
                        <a:pt x="49" y="0"/>
                      </a:lnTo>
                      <a:lnTo>
                        <a:pt x="41" y="4"/>
                      </a:lnTo>
                      <a:lnTo>
                        <a:pt x="32" y="8"/>
                      </a:lnTo>
                      <a:lnTo>
                        <a:pt x="28" y="12"/>
                      </a:lnTo>
                      <a:lnTo>
                        <a:pt x="24" y="16"/>
                      </a:lnTo>
                      <a:lnTo>
                        <a:pt x="16" y="20"/>
                      </a:lnTo>
                      <a:lnTo>
                        <a:pt x="12" y="20"/>
                      </a:lnTo>
                      <a:lnTo>
                        <a:pt x="4" y="23"/>
                      </a:lnTo>
                      <a:lnTo>
                        <a:pt x="0" y="23"/>
                      </a:lnTo>
                      <a:lnTo>
                        <a:pt x="0" y="35"/>
                      </a:lnTo>
                      <a:lnTo>
                        <a:pt x="8" y="31"/>
                      </a:lnTo>
                      <a:lnTo>
                        <a:pt x="16" y="27"/>
                      </a:lnTo>
                      <a:lnTo>
                        <a:pt x="20" y="27"/>
                      </a:lnTo>
                      <a:lnTo>
                        <a:pt x="28" y="23"/>
                      </a:lnTo>
                      <a:lnTo>
                        <a:pt x="32" y="20"/>
                      </a:lnTo>
                      <a:lnTo>
                        <a:pt x="41" y="20"/>
                      </a:lnTo>
                      <a:lnTo>
                        <a:pt x="49" y="12"/>
                      </a:lnTo>
                      <a:lnTo>
                        <a:pt x="57" y="8"/>
                      </a:lnTo>
                      <a:lnTo>
                        <a:pt x="49"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9316" name="Freeform 118"/>
                <p:cNvSpPr>
                  <a:spLocks/>
                </p:cNvSpPr>
                <p:nvPr/>
              </p:nvSpPr>
              <p:spPr bwMode="auto">
                <a:xfrm>
                  <a:off x="903288" y="3133725"/>
                  <a:ext cx="96838" cy="74613"/>
                </a:xfrm>
                <a:custGeom>
                  <a:avLst/>
                  <a:gdLst>
                    <a:gd name="T0" fmla="*/ 2147483647 w 61"/>
                    <a:gd name="T1" fmla="*/ 0 h 47"/>
                    <a:gd name="T2" fmla="*/ 2147483647 w 61"/>
                    <a:gd name="T3" fmla="*/ 2147483647 h 47"/>
                    <a:gd name="T4" fmla="*/ 2147483647 w 61"/>
                    <a:gd name="T5" fmla="*/ 2147483647 h 47"/>
                    <a:gd name="T6" fmla="*/ 2147483647 w 61"/>
                    <a:gd name="T7" fmla="*/ 2147483647 h 47"/>
                    <a:gd name="T8" fmla="*/ 2147483647 w 61"/>
                    <a:gd name="T9" fmla="*/ 2147483647 h 47"/>
                    <a:gd name="T10" fmla="*/ 2147483647 w 61"/>
                    <a:gd name="T11" fmla="*/ 2147483647 h 47"/>
                    <a:gd name="T12" fmla="*/ 2147483647 w 61"/>
                    <a:gd name="T13" fmla="*/ 2147483647 h 47"/>
                    <a:gd name="T14" fmla="*/ 2147483647 w 61"/>
                    <a:gd name="T15" fmla="*/ 2147483647 h 47"/>
                    <a:gd name="T16" fmla="*/ 2147483647 w 61"/>
                    <a:gd name="T17" fmla="*/ 2147483647 h 47"/>
                    <a:gd name="T18" fmla="*/ 0 w 61"/>
                    <a:gd name="T19" fmla="*/ 2147483647 h 47"/>
                    <a:gd name="T20" fmla="*/ 2147483647 w 61"/>
                    <a:gd name="T21" fmla="*/ 2147483647 h 47"/>
                    <a:gd name="T22" fmla="*/ 2147483647 w 61"/>
                    <a:gd name="T23" fmla="*/ 2147483647 h 47"/>
                    <a:gd name="T24" fmla="*/ 2147483647 w 61"/>
                    <a:gd name="T25" fmla="*/ 2147483647 h 47"/>
                    <a:gd name="T26" fmla="*/ 2147483647 w 61"/>
                    <a:gd name="T27" fmla="*/ 2147483647 h 47"/>
                    <a:gd name="T28" fmla="*/ 2147483647 w 61"/>
                    <a:gd name="T29" fmla="*/ 2147483647 h 47"/>
                    <a:gd name="T30" fmla="*/ 2147483647 w 61"/>
                    <a:gd name="T31" fmla="*/ 2147483647 h 47"/>
                    <a:gd name="T32" fmla="*/ 2147483647 w 61"/>
                    <a:gd name="T33" fmla="*/ 2147483647 h 47"/>
                    <a:gd name="T34" fmla="*/ 2147483647 w 61"/>
                    <a:gd name="T35" fmla="*/ 2147483647 h 47"/>
                    <a:gd name="T36" fmla="*/ 2147483647 w 61"/>
                    <a:gd name="T37" fmla="*/ 2147483647 h 47"/>
                    <a:gd name="T38" fmla="*/ 2147483647 w 61"/>
                    <a:gd name="T39" fmla="*/ 2147483647 h 47"/>
                    <a:gd name="T40" fmla="*/ 2147483647 w 61"/>
                    <a:gd name="T41" fmla="*/ 2147483647 h 47"/>
                    <a:gd name="T42" fmla="*/ 2147483647 w 61"/>
                    <a:gd name="T43" fmla="*/ 2147483647 h 47"/>
                    <a:gd name="T44" fmla="*/ 2147483647 w 61"/>
                    <a:gd name="T45" fmla="*/ 2147483647 h 47"/>
                    <a:gd name="T46" fmla="*/ 2147483647 w 61"/>
                    <a:gd name="T47" fmla="*/ 0 h 47"/>
                    <a:gd name="T48" fmla="*/ 2147483647 w 61"/>
                    <a:gd name="T49" fmla="*/ 2147483647 h 47"/>
                    <a:gd name="T50" fmla="*/ 2147483647 w 61"/>
                    <a:gd name="T51" fmla="*/ 0 h 47"/>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61"/>
                    <a:gd name="T79" fmla="*/ 0 h 47"/>
                    <a:gd name="T80" fmla="*/ 61 w 61"/>
                    <a:gd name="T81" fmla="*/ 47 h 47"/>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61" h="47">
                      <a:moveTo>
                        <a:pt x="52" y="0"/>
                      </a:moveTo>
                      <a:lnTo>
                        <a:pt x="52" y="3"/>
                      </a:lnTo>
                      <a:lnTo>
                        <a:pt x="48" y="3"/>
                      </a:lnTo>
                      <a:lnTo>
                        <a:pt x="44" y="11"/>
                      </a:lnTo>
                      <a:lnTo>
                        <a:pt x="36" y="15"/>
                      </a:lnTo>
                      <a:lnTo>
                        <a:pt x="28" y="23"/>
                      </a:lnTo>
                      <a:lnTo>
                        <a:pt x="20" y="27"/>
                      </a:lnTo>
                      <a:lnTo>
                        <a:pt x="8" y="35"/>
                      </a:lnTo>
                      <a:lnTo>
                        <a:pt x="0" y="39"/>
                      </a:lnTo>
                      <a:lnTo>
                        <a:pt x="8" y="47"/>
                      </a:lnTo>
                      <a:lnTo>
                        <a:pt x="16" y="43"/>
                      </a:lnTo>
                      <a:lnTo>
                        <a:pt x="24" y="35"/>
                      </a:lnTo>
                      <a:lnTo>
                        <a:pt x="32" y="27"/>
                      </a:lnTo>
                      <a:lnTo>
                        <a:pt x="40" y="23"/>
                      </a:lnTo>
                      <a:lnTo>
                        <a:pt x="48" y="15"/>
                      </a:lnTo>
                      <a:lnTo>
                        <a:pt x="52" y="15"/>
                      </a:lnTo>
                      <a:lnTo>
                        <a:pt x="56" y="11"/>
                      </a:lnTo>
                      <a:lnTo>
                        <a:pt x="61" y="7"/>
                      </a:lnTo>
                      <a:lnTo>
                        <a:pt x="61" y="3"/>
                      </a:lnTo>
                      <a:lnTo>
                        <a:pt x="56" y="0"/>
                      </a:lnTo>
                      <a:lnTo>
                        <a:pt x="52" y="3"/>
                      </a:lnTo>
                      <a:lnTo>
                        <a:pt x="52"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9317" name="Freeform 119"/>
                <p:cNvSpPr>
                  <a:spLocks/>
                </p:cNvSpPr>
                <p:nvPr/>
              </p:nvSpPr>
              <p:spPr bwMode="auto">
                <a:xfrm>
                  <a:off x="985838" y="3121025"/>
                  <a:ext cx="33338" cy="23813"/>
                </a:xfrm>
                <a:custGeom>
                  <a:avLst/>
                  <a:gdLst>
                    <a:gd name="T0" fmla="*/ 2147483647 w 21"/>
                    <a:gd name="T1" fmla="*/ 2147483647 h 15"/>
                    <a:gd name="T2" fmla="*/ 2147483647 w 21"/>
                    <a:gd name="T3" fmla="*/ 0 h 15"/>
                    <a:gd name="T4" fmla="*/ 0 w 21"/>
                    <a:gd name="T5" fmla="*/ 2147483647 h 15"/>
                    <a:gd name="T6" fmla="*/ 2147483647 w 21"/>
                    <a:gd name="T7" fmla="*/ 2147483647 h 15"/>
                    <a:gd name="T8" fmla="*/ 2147483647 w 21"/>
                    <a:gd name="T9" fmla="*/ 2147483647 h 15"/>
                    <a:gd name="T10" fmla="*/ 2147483647 w 21"/>
                    <a:gd name="T11" fmla="*/ 0 h 15"/>
                    <a:gd name="T12" fmla="*/ 2147483647 w 21"/>
                    <a:gd name="T13" fmla="*/ 2147483647 h 15"/>
                    <a:gd name="T14" fmla="*/ 2147483647 w 21"/>
                    <a:gd name="T15" fmla="*/ 2147483647 h 15"/>
                    <a:gd name="T16" fmla="*/ 2147483647 w 21"/>
                    <a:gd name="T17" fmla="*/ 2147483647 h 15"/>
                    <a:gd name="T18" fmla="*/ 2147483647 w 21"/>
                    <a:gd name="T19" fmla="*/ 0 h 15"/>
                    <a:gd name="T20" fmla="*/ 2147483647 w 21"/>
                    <a:gd name="T21" fmla="*/ 0 h 15"/>
                    <a:gd name="T22" fmla="*/ 2147483647 w 21"/>
                    <a:gd name="T23" fmla="*/ 2147483647 h 1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1"/>
                    <a:gd name="T37" fmla="*/ 0 h 15"/>
                    <a:gd name="T38" fmla="*/ 21 w 21"/>
                    <a:gd name="T39" fmla="*/ 15 h 1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1" h="15">
                      <a:moveTo>
                        <a:pt x="17" y="8"/>
                      </a:moveTo>
                      <a:lnTo>
                        <a:pt x="13" y="0"/>
                      </a:lnTo>
                      <a:lnTo>
                        <a:pt x="0" y="8"/>
                      </a:lnTo>
                      <a:lnTo>
                        <a:pt x="9" y="15"/>
                      </a:lnTo>
                      <a:lnTo>
                        <a:pt x="21" y="8"/>
                      </a:lnTo>
                      <a:lnTo>
                        <a:pt x="17" y="0"/>
                      </a:lnTo>
                      <a:lnTo>
                        <a:pt x="21" y="8"/>
                      </a:lnTo>
                      <a:lnTo>
                        <a:pt x="21" y="4"/>
                      </a:lnTo>
                      <a:lnTo>
                        <a:pt x="17" y="0"/>
                      </a:lnTo>
                      <a:lnTo>
                        <a:pt x="13" y="0"/>
                      </a:lnTo>
                      <a:lnTo>
                        <a:pt x="17" y="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9318" name="Freeform 120"/>
                <p:cNvSpPr>
                  <a:spLocks/>
                </p:cNvSpPr>
                <p:nvPr/>
              </p:nvSpPr>
              <p:spPr bwMode="auto">
                <a:xfrm>
                  <a:off x="265113" y="3151188"/>
                  <a:ext cx="638175" cy="100013"/>
                </a:xfrm>
                <a:custGeom>
                  <a:avLst/>
                  <a:gdLst>
                    <a:gd name="T0" fmla="*/ 2147483647 w 402"/>
                    <a:gd name="T1" fmla="*/ 2147483647 h 63"/>
                    <a:gd name="T2" fmla="*/ 2147483647 w 402"/>
                    <a:gd name="T3" fmla="*/ 2147483647 h 63"/>
                    <a:gd name="T4" fmla="*/ 0 w 402"/>
                    <a:gd name="T5" fmla="*/ 0 h 63"/>
                    <a:gd name="T6" fmla="*/ 0 60000 65536"/>
                    <a:gd name="T7" fmla="*/ 0 60000 65536"/>
                    <a:gd name="T8" fmla="*/ 0 60000 65536"/>
                    <a:gd name="T9" fmla="*/ 0 w 402"/>
                    <a:gd name="T10" fmla="*/ 0 h 63"/>
                    <a:gd name="T11" fmla="*/ 402 w 402"/>
                    <a:gd name="T12" fmla="*/ 63 h 63"/>
                  </a:gdLst>
                  <a:ahLst/>
                  <a:cxnLst>
                    <a:cxn ang="T6">
                      <a:pos x="T0" y="T1"/>
                    </a:cxn>
                    <a:cxn ang="T7">
                      <a:pos x="T2" y="T3"/>
                    </a:cxn>
                    <a:cxn ang="T8">
                      <a:pos x="T4" y="T5"/>
                    </a:cxn>
                  </a:cxnLst>
                  <a:rect l="T9" t="T10" r="T11" b="T12"/>
                  <a:pathLst>
                    <a:path w="402" h="63">
                      <a:moveTo>
                        <a:pt x="402" y="16"/>
                      </a:moveTo>
                      <a:lnTo>
                        <a:pt x="312" y="63"/>
                      </a:lnTo>
                      <a:lnTo>
                        <a:pt x="0" y="0"/>
                      </a:lnTo>
                    </a:path>
                  </a:pathLst>
                </a:custGeom>
                <a:noFill/>
                <a:ln w="0">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59319" name="Freeform 121"/>
                <p:cNvSpPr>
                  <a:spLocks/>
                </p:cNvSpPr>
                <p:nvPr/>
              </p:nvSpPr>
              <p:spPr bwMode="auto">
                <a:xfrm>
                  <a:off x="465138" y="3082925"/>
                  <a:ext cx="488950" cy="61913"/>
                </a:xfrm>
                <a:custGeom>
                  <a:avLst/>
                  <a:gdLst>
                    <a:gd name="T0" fmla="*/ 2147483647 w 308"/>
                    <a:gd name="T1" fmla="*/ 2147483647 h 39"/>
                    <a:gd name="T2" fmla="*/ 2147483647 w 308"/>
                    <a:gd name="T3" fmla="*/ 2147483647 h 39"/>
                    <a:gd name="T4" fmla="*/ 0 w 308"/>
                    <a:gd name="T5" fmla="*/ 0 h 39"/>
                    <a:gd name="T6" fmla="*/ 0 60000 65536"/>
                    <a:gd name="T7" fmla="*/ 0 60000 65536"/>
                    <a:gd name="T8" fmla="*/ 0 60000 65536"/>
                    <a:gd name="T9" fmla="*/ 0 w 308"/>
                    <a:gd name="T10" fmla="*/ 0 h 39"/>
                    <a:gd name="T11" fmla="*/ 308 w 308"/>
                    <a:gd name="T12" fmla="*/ 39 h 39"/>
                  </a:gdLst>
                  <a:ahLst/>
                  <a:cxnLst>
                    <a:cxn ang="T6">
                      <a:pos x="T0" y="T1"/>
                    </a:cxn>
                    <a:cxn ang="T7">
                      <a:pos x="T2" y="T3"/>
                    </a:cxn>
                    <a:cxn ang="T8">
                      <a:pos x="T4" y="T5"/>
                    </a:cxn>
                  </a:cxnLst>
                  <a:rect l="T9" t="T10" r="T11" b="T12"/>
                  <a:pathLst>
                    <a:path w="308" h="39">
                      <a:moveTo>
                        <a:pt x="308" y="35"/>
                      </a:moveTo>
                      <a:lnTo>
                        <a:pt x="296" y="39"/>
                      </a:lnTo>
                      <a:lnTo>
                        <a:pt x="0" y="0"/>
                      </a:lnTo>
                    </a:path>
                  </a:pathLst>
                </a:custGeom>
                <a:noFill/>
                <a:ln w="0">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59320" name="Freeform 122"/>
                <p:cNvSpPr>
                  <a:spLocks/>
                </p:cNvSpPr>
                <p:nvPr/>
              </p:nvSpPr>
              <p:spPr bwMode="auto">
                <a:xfrm>
                  <a:off x="200025" y="3157538"/>
                  <a:ext cx="554038" cy="144463"/>
                </a:xfrm>
                <a:custGeom>
                  <a:avLst/>
                  <a:gdLst>
                    <a:gd name="T0" fmla="*/ 2147483647 w 349"/>
                    <a:gd name="T1" fmla="*/ 2147483647 h 91"/>
                    <a:gd name="T2" fmla="*/ 2147483647 w 349"/>
                    <a:gd name="T3" fmla="*/ 2147483647 h 91"/>
                    <a:gd name="T4" fmla="*/ 0 w 349"/>
                    <a:gd name="T5" fmla="*/ 0 h 91"/>
                    <a:gd name="T6" fmla="*/ 0 w 349"/>
                    <a:gd name="T7" fmla="*/ 2147483647 h 91"/>
                    <a:gd name="T8" fmla="*/ 2147483647 w 349"/>
                    <a:gd name="T9" fmla="*/ 2147483647 h 91"/>
                    <a:gd name="T10" fmla="*/ 2147483647 w 349"/>
                    <a:gd name="T11" fmla="*/ 2147483647 h 91"/>
                    <a:gd name="T12" fmla="*/ 0 60000 65536"/>
                    <a:gd name="T13" fmla="*/ 0 60000 65536"/>
                    <a:gd name="T14" fmla="*/ 0 60000 65536"/>
                    <a:gd name="T15" fmla="*/ 0 60000 65536"/>
                    <a:gd name="T16" fmla="*/ 0 60000 65536"/>
                    <a:gd name="T17" fmla="*/ 0 60000 65536"/>
                    <a:gd name="T18" fmla="*/ 0 w 349"/>
                    <a:gd name="T19" fmla="*/ 0 h 91"/>
                    <a:gd name="T20" fmla="*/ 349 w 349"/>
                    <a:gd name="T21" fmla="*/ 91 h 91"/>
                  </a:gdLst>
                  <a:ahLst/>
                  <a:cxnLst>
                    <a:cxn ang="T12">
                      <a:pos x="T0" y="T1"/>
                    </a:cxn>
                    <a:cxn ang="T13">
                      <a:pos x="T2" y="T3"/>
                    </a:cxn>
                    <a:cxn ang="T14">
                      <a:pos x="T4" y="T5"/>
                    </a:cxn>
                    <a:cxn ang="T15">
                      <a:pos x="T6" y="T7"/>
                    </a:cxn>
                    <a:cxn ang="T16">
                      <a:pos x="T8" y="T9"/>
                    </a:cxn>
                    <a:cxn ang="T17">
                      <a:pos x="T10" y="T11"/>
                    </a:cxn>
                  </a:cxnLst>
                  <a:rect l="T18" t="T19" r="T20" b="T21"/>
                  <a:pathLst>
                    <a:path w="349" h="91">
                      <a:moveTo>
                        <a:pt x="349" y="91"/>
                      </a:moveTo>
                      <a:lnTo>
                        <a:pt x="349" y="75"/>
                      </a:lnTo>
                      <a:lnTo>
                        <a:pt x="0" y="0"/>
                      </a:lnTo>
                      <a:lnTo>
                        <a:pt x="0" y="12"/>
                      </a:lnTo>
                      <a:lnTo>
                        <a:pt x="349" y="91"/>
                      </a:lnTo>
                      <a:close/>
                    </a:path>
                  </a:pathLst>
                </a:custGeom>
                <a:solidFill>
                  <a:srgbClr val="CCCCCC"/>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9321" name="Freeform 123"/>
                <p:cNvSpPr>
                  <a:spLocks/>
                </p:cNvSpPr>
                <p:nvPr/>
              </p:nvSpPr>
              <p:spPr bwMode="auto">
                <a:xfrm>
                  <a:off x="747713" y="3270250"/>
                  <a:ext cx="19050" cy="31750"/>
                </a:xfrm>
                <a:custGeom>
                  <a:avLst/>
                  <a:gdLst>
                    <a:gd name="T0" fmla="*/ 2147483647 w 12"/>
                    <a:gd name="T1" fmla="*/ 2147483647 h 20"/>
                    <a:gd name="T2" fmla="*/ 0 w 12"/>
                    <a:gd name="T3" fmla="*/ 2147483647 h 20"/>
                    <a:gd name="T4" fmla="*/ 0 w 12"/>
                    <a:gd name="T5" fmla="*/ 2147483647 h 20"/>
                    <a:gd name="T6" fmla="*/ 2147483647 w 12"/>
                    <a:gd name="T7" fmla="*/ 2147483647 h 20"/>
                    <a:gd name="T8" fmla="*/ 2147483647 w 12"/>
                    <a:gd name="T9" fmla="*/ 2147483647 h 20"/>
                    <a:gd name="T10" fmla="*/ 2147483647 w 12"/>
                    <a:gd name="T11" fmla="*/ 0 h 20"/>
                    <a:gd name="T12" fmla="*/ 2147483647 w 12"/>
                    <a:gd name="T13" fmla="*/ 2147483647 h 20"/>
                    <a:gd name="T14" fmla="*/ 2147483647 w 12"/>
                    <a:gd name="T15" fmla="*/ 0 h 20"/>
                    <a:gd name="T16" fmla="*/ 2147483647 w 12"/>
                    <a:gd name="T17" fmla="*/ 0 h 20"/>
                    <a:gd name="T18" fmla="*/ 2147483647 w 12"/>
                    <a:gd name="T19" fmla="*/ 0 h 20"/>
                    <a:gd name="T20" fmla="*/ 0 w 12"/>
                    <a:gd name="T21" fmla="*/ 2147483647 h 20"/>
                    <a:gd name="T22" fmla="*/ 2147483647 w 12"/>
                    <a:gd name="T23" fmla="*/ 2147483647 h 2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20"/>
                    <a:gd name="T38" fmla="*/ 12 w 12"/>
                    <a:gd name="T39" fmla="*/ 20 h 2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20">
                      <a:moveTo>
                        <a:pt x="4" y="8"/>
                      </a:moveTo>
                      <a:lnTo>
                        <a:pt x="0" y="4"/>
                      </a:lnTo>
                      <a:lnTo>
                        <a:pt x="0" y="20"/>
                      </a:lnTo>
                      <a:lnTo>
                        <a:pt x="12" y="20"/>
                      </a:lnTo>
                      <a:lnTo>
                        <a:pt x="12" y="4"/>
                      </a:lnTo>
                      <a:lnTo>
                        <a:pt x="8" y="0"/>
                      </a:lnTo>
                      <a:lnTo>
                        <a:pt x="12" y="4"/>
                      </a:lnTo>
                      <a:lnTo>
                        <a:pt x="8" y="0"/>
                      </a:lnTo>
                      <a:lnTo>
                        <a:pt x="4" y="0"/>
                      </a:lnTo>
                      <a:lnTo>
                        <a:pt x="0" y="4"/>
                      </a:lnTo>
                      <a:lnTo>
                        <a:pt x="4" y="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9322" name="Freeform 124"/>
                <p:cNvSpPr>
                  <a:spLocks/>
                </p:cNvSpPr>
                <p:nvPr/>
              </p:nvSpPr>
              <p:spPr bwMode="auto">
                <a:xfrm>
                  <a:off x="193675" y="3151188"/>
                  <a:ext cx="566738" cy="131763"/>
                </a:xfrm>
                <a:custGeom>
                  <a:avLst/>
                  <a:gdLst>
                    <a:gd name="T0" fmla="*/ 2147483647 w 357"/>
                    <a:gd name="T1" fmla="*/ 2147483647 h 83"/>
                    <a:gd name="T2" fmla="*/ 2147483647 w 357"/>
                    <a:gd name="T3" fmla="*/ 2147483647 h 83"/>
                    <a:gd name="T4" fmla="*/ 2147483647 w 357"/>
                    <a:gd name="T5" fmla="*/ 2147483647 h 83"/>
                    <a:gd name="T6" fmla="*/ 2147483647 w 357"/>
                    <a:gd name="T7" fmla="*/ 2147483647 h 83"/>
                    <a:gd name="T8" fmla="*/ 2147483647 w 357"/>
                    <a:gd name="T9" fmla="*/ 0 h 83"/>
                    <a:gd name="T10" fmla="*/ 0 w 357"/>
                    <a:gd name="T11" fmla="*/ 2147483647 h 83"/>
                    <a:gd name="T12" fmla="*/ 2147483647 w 357"/>
                    <a:gd name="T13" fmla="*/ 0 h 83"/>
                    <a:gd name="T14" fmla="*/ 2147483647 w 357"/>
                    <a:gd name="T15" fmla="*/ 0 h 83"/>
                    <a:gd name="T16" fmla="*/ 0 w 357"/>
                    <a:gd name="T17" fmla="*/ 2147483647 h 83"/>
                    <a:gd name="T18" fmla="*/ 0 w 357"/>
                    <a:gd name="T19" fmla="*/ 2147483647 h 83"/>
                    <a:gd name="T20" fmla="*/ 2147483647 w 357"/>
                    <a:gd name="T21" fmla="*/ 2147483647 h 83"/>
                    <a:gd name="T22" fmla="*/ 2147483647 w 357"/>
                    <a:gd name="T23" fmla="*/ 2147483647 h 8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57"/>
                    <a:gd name="T37" fmla="*/ 0 h 83"/>
                    <a:gd name="T38" fmla="*/ 357 w 357"/>
                    <a:gd name="T39" fmla="*/ 83 h 8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57" h="83">
                      <a:moveTo>
                        <a:pt x="12" y="4"/>
                      </a:moveTo>
                      <a:lnTo>
                        <a:pt x="4" y="8"/>
                      </a:lnTo>
                      <a:lnTo>
                        <a:pt x="353" y="83"/>
                      </a:lnTo>
                      <a:lnTo>
                        <a:pt x="357" y="75"/>
                      </a:lnTo>
                      <a:lnTo>
                        <a:pt x="8" y="0"/>
                      </a:lnTo>
                      <a:lnTo>
                        <a:pt x="0" y="4"/>
                      </a:lnTo>
                      <a:lnTo>
                        <a:pt x="8" y="0"/>
                      </a:lnTo>
                      <a:lnTo>
                        <a:pt x="4" y="0"/>
                      </a:lnTo>
                      <a:lnTo>
                        <a:pt x="0" y="4"/>
                      </a:lnTo>
                      <a:lnTo>
                        <a:pt x="0" y="8"/>
                      </a:lnTo>
                      <a:lnTo>
                        <a:pt x="4" y="8"/>
                      </a:lnTo>
                      <a:lnTo>
                        <a:pt x="12" y="4"/>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9323" name="Freeform 125"/>
                <p:cNvSpPr>
                  <a:spLocks/>
                </p:cNvSpPr>
                <p:nvPr/>
              </p:nvSpPr>
              <p:spPr bwMode="auto">
                <a:xfrm>
                  <a:off x="193675" y="3157538"/>
                  <a:ext cx="19050" cy="25400"/>
                </a:xfrm>
                <a:custGeom>
                  <a:avLst/>
                  <a:gdLst>
                    <a:gd name="T0" fmla="*/ 2147483647 w 12"/>
                    <a:gd name="T1" fmla="*/ 2147483647 h 16"/>
                    <a:gd name="T2" fmla="*/ 2147483647 w 12"/>
                    <a:gd name="T3" fmla="*/ 2147483647 h 16"/>
                    <a:gd name="T4" fmla="*/ 2147483647 w 12"/>
                    <a:gd name="T5" fmla="*/ 0 h 16"/>
                    <a:gd name="T6" fmla="*/ 0 w 12"/>
                    <a:gd name="T7" fmla="*/ 0 h 16"/>
                    <a:gd name="T8" fmla="*/ 0 w 12"/>
                    <a:gd name="T9" fmla="*/ 2147483647 h 16"/>
                    <a:gd name="T10" fmla="*/ 2147483647 w 12"/>
                    <a:gd name="T11" fmla="*/ 2147483647 h 16"/>
                    <a:gd name="T12" fmla="*/ 0 w 12"/>
                    <a:gd name="T13" fmla="*/ 2147483647 h 16"/>
                    <a:gd name="T14" fmla="*/ 2147483647 w 12"/>
                    <a:gd name="T15" fmla="*/ 2147483647 h 16"/>
                    <a:gd name="T16" fmla="*/ 2147483647 w 12"/>
                    <a:gd name="T17" fmla="*/ 2147483647 h 16"/>
                    <a:gd name="T18" fmla="*/ 2147483647 w 12"/>
                    <a:gd name="T19" fmla="*/ 2147483647 h 16"/>
                    <a:gd name="T20" fmla="*/ 2147483647 w 12"/>
                    <a:gd name="T21" fmla="*/ 2147483647 h 16"/>
                    <a:gd name="T22" fmla="*/ 2147483647 w 12"/>
                    <a:gd name="T23" fmla="*/ 2147483647 h 1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16"/>
                    <a:gd name="T38" fmla="*/ 12 w 12"/>
                    <a:gd name="T39" fmla="*/ 16 h 1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16">
                      <a:moveTo>
                        <a:pt x="8" y="8"/>
                      </a:moveTo>
                      <a:lnTo>
                        <a:pt x="12" y="12"/>
                      </a:lnTo>
                      <a:lnTo>
                        <a:pt x="12" y="0"/>
                      </a:lnTo>
                      <a:lnTo>
                        <a:pt x="0" y="0"/>
                      </a:lnTo>
                      <a:lnTo>
                        <a:pt x="0" y="12"/>
                      </a:lnTo>
                      <a:lnTo>
                        <a:pt x="4" y="16"/>
                      </a:lnTo>
                      <a:lnTo>
                        <a:pt x="0" y="12"/>
                      </a:lnTo>
                      <a:lnTo>
                        <a:pt x="4" y="16"/>
                      </a:lnTo>
                      <a:lnTo>
                        <a:pt x="8" y="16"/>
                      </a:lnTo>
                      <a:lnTo>
                        <a:pt x="12" y="12"/>
                      </a:lnTo>
                      <a:lnTo>
                        <a:pt x="8" y="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9324" name="Freeform 126"/>
                <p:cNvSpPr>
                  <a:spLocks/>
                </p:cNvSpPr>
                <p:nvPr/>
              </p:nvSpPr>
              <p:spPr bwMode="auto">
                <a:xfrm>
                  <a:off x="200025" y="3170238"/>
                  <a:ext cx="566738" cy="138113"/>
                </a:xfrm>
                <a:custGeom>
                  <a:avLst/>
                  <a:gdLst>
                    <a:gd name="T0" fmla="*/ 2147483647 w 357"/>
                    <a:gd name="T1" fmla="*/ 2147483647 h 87"/>
                    <a:gd name="T2" fmla="*/ 2147483647 w 357"/>
                    <a:gd name="T3" fmla="*/ 2147483647 h 87"/>
                    <a:gd name="T4" fmla="*/ 2147483647 w 357"/>
                    <a:gd name="T5" fmla="*/ 0 h 87"/>
                    <a:gd name="T6" fmla="*/ 0 w 357"/>
                    <a:gd name="T7" fmla="*/ 2147483647 h 87"/>
                    <a:gd name="T8" fmla="*/ 2147483647 w 357"/>
                    <a:gd name="T9" fmla="*/ 2147483647 h 87"/>
                    <a:gd name="T10" fmla="*/ 2147483647 w 357"/>
                    <a:gd name="T11" fmla="*/ 2147483647 h 87"/>
                    <a:gd name="T12" fmla="*/ 2147483647 w 357"/>
                    <a:gd name="T13" fmla="*/ 2147483647 h 87"/>
                    <a:gd name="T14" fmla="*/ 2147483647 w 357"/>
                    <a:gd name="T15" fmla="*/ 2147483647 h 87"/>
                    <a:gd name="T16" fmla="*/ 2147483647 w 357"/>
                    <a:gd name="T17" fmla="*/ 2147483647 h 87"/>
                    <a:gd name="T18" fmla="*/ 2147483647 w 357"/>
                    <a:gd name="T19" fmla="*/ 2147483647 h 87"/>
                    <a:gd name="T20" fmla="*/ 2147483647 w 357"/>
                    <a:gd name="T21" fmla="*/ 2147483647 h 87"/>
                    <a:gd name="T22" fmla="*/ 2147483647 w 357"/>
                    <a:gd name="T23" fmla="*/ 2147483647 h 8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57"/>
                    <a:gd name="T37" fmla="*/ 0 h 87"/>
                    <a:gd name="T38" fmla="*/ 357 w 357"/>
                    <a:gd name="T39" fmla="*/ 87 h 8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57" h="87">
                      <a:moveTo>
                        <a:pt x="345" y="83"/>
                      </a:moveTo>
                      <a:lnTo>
                        <a:pt x="353" y="79"/>
                      </a:lnTo>
                      <a:lnTo>
                        <a:pt x="4" y="0"/>
                      </a:lnTo>
                      <a:lnTo>
                        <a:pt x="0" y="8"/>
                      </a:lnTo>
                      <a:lnTo>
                        <a:pt x="349" y="87"/>
                      </a:lnTo>
                      <a:lnTo>
                        <a:pt x="357" y="83"/>
                      </a:lnTo>
                      <a:lnTo>
                        <a:pt x="349" y="87"/>
                      </a:lnTo>
                      <a:lnTo>
                        <a:pt x="353" y="87"/>
                      </a:lnTo>
                      <a:lnTo>
                        <a:pt x="357" y="83"/>
                      </a:lnTo>
                      <a:lnTo>
                        <a:pt x="353" y="79"/>
                      </a:lnTo>
                      <a:lnTo>
                        <a:pt x="345" y="83"/>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9325" name="Line 127"/>
                <p:cNvSpPr>
                  <a:spLocks noChangeShapeType="1"/>
                </p:cNvSpPr>
                <p:nvPr/>
              </p:nvSpPr>
              <p:spPr bwMode="auto">
                <a:xfrm flipH="1" flipV="1">
                  <a:off x="309563" y="3138488"/>
                  <a:ext cx="490538" cy="93663"/>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9326" name="Line 128"/>
                <p:cNvSpPr>
                  <a:spLocks noChangeShapeType="1"/>
                </p:cNvSpPr>
                <p:nvPr/>
              </p:nvSpPr>
              <p:spPr bwMode="auto">
                <a:xfrm flipH="1" flipV="1">
                  <a:off x="349250" y="3127375"/>
                  <a:ext cx="488950" cy="87313"/>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9327" name="Line 129"/>
                <p:cNvSpPr>
                  <a:spLocks noChangeShapeType="1"/>
                </p:cNvSpPr>
                <p:nvPr/>
              </p:nvSpPr>
              <p:spPr bwMode="auto">
                <a:xfrm flipH="1" flipV="1">
                  <a:off x="387350" y="3108325"/>
                  <a:ext cx="488950" cy="87313"/>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9328" name="Line 130"/>
                <p:cNvSpPr>
                  <a:spLocks noChangeShapeType="1"/>
                </p:cNvSpPr>
                <p:nvPr/>
              </p:nvSpPr>
              <p:spPr bwMode="auto">
                <a:xfrm flipH="1" flipV="1">
                  <a:off x="439738" y="3101975"/>
                  <a:ext cx="469900" cy="68263"/>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9329" name="Line 131"/>
                <p:cNvSpPr>
                  <a:spLocks noChangeShapeType="1"/>
                </p:cNvSpPr>
                <p:nvPr/>
              </p:nvSpPr>
              <p:spPr bwMode="auto">
                <a:xfrm flipV="1">
                  <a:off x="766763" y="3214688"/>
                  <a:ext cx="20638" cy="635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9330" name="Line 132"/>
                <p:cNvSpPr>
                  <a:spLocks noChangeShapeType="1"/>
                </p:cNvSpPr>
                <p:nvPr/>
              </p:nvSpPr>
              <p:spPr bwMode="auto">
                <a:xfrm flipV="1">
                  <a:off x="715963" y="3201988"/>
                  <a:ext cx="19050" cy="1270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9331" name="Line 133"/>
                <p:cNvSpPr>
                  <a:spLocks noChangeShapeType="1"/>
                </p:cNvSpPr>
                <p:nvPr/>
              </p:nvSpPr>
              <p:spPr bwMode="auto">
                <a:xfrm flipV="1">
                  <a:off x="665163" y="3195638"/>
                  <a:ext cx="19050" cy="635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9332" name="Line 134"/>
                <p:cNvSpPr>
                  <a:spLocks noChangeShapeType="1"/>
                </p:cNvSpPr>
                <p:nvPr/>
              </p:nvSpPr>
              <p:spPr bwMode="auto">
                <a:xfrm flipV="1">
                  <a:off x="722313" y="3227388"/>
                  <a:ext cx="19050" cy="11113"/>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9333" name="Line 135"/>
                <p:cNvSpPr>
                  <a:spLocks noChangeShapeType="1"/>
                </p:cNvSpPr>
                <p:nvPr/>
              </p:nvSpPr>
              <p:spPr bwMode="auto">
                <a:xfrm flipV="1">
                  <a:off x="677863" y="3221038"/>
                  <a:ext cx="19050" cy="11113"/>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9334" name="Line 136"/>
                <p:cNvSpPr>
                  <a:spLocks noChangeShapeType="1"/>
                </p:cNvSpPr>
                <p:nvPr/>
              </p:nvSpPr>
              <p:spPr bwMode="auto">
                <a:xfrm flipV="1">
                  <a:off x="619125" y="3214688"/>
                  <a:ext cx="19050" cy="635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9335" name="Line 137"/>
                <p:cNvSpPr>
                  <a:spLocks noChangeShapeType="1"/>
                </p:cNvSpPr>
                <p:nvPr/>
              </p:nvSpPr>
              <p:spPr bwMode="auto">
                <a:xfrm flipV="1">
                  <a:off x="619125" y="3182938"/>
                  <a:ext cx="19050" cy="1270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9336" name="Line 138"/>
                <p:cNvSpPr>
                  <a:spLocks noChangeShapeType="1"/>
                </p:cNvSpPr>
                <p:nvPr/>
              </p:nvSpPr>
              <p:spPr bwMode="auto">
                <a:xfrm flipV="1">
                  <a:off x="574675" y="3176588"/>
                  <a:ext cx="19050" cy="1270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9337" name="Line 139"/>
                <p:cNvSpPr>
                  <a:spLocks noChangeShapeType="1"/>
                </p:cNvSpPr>
                <p:nvPr/>
              </p:nvSpPr>
              <p:spPr bwMode="auto">
                <a:xfrm flipV="1">
                  <a:off x="522288" y="3170238"/>
                  <a:ext cx="19050" cy="635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9338" name="Line 140"/>
                <p:cNvSpPr>
                  <a:spLocks noChangeShapeType="1"/>
                </p:cNvSpPr>
                <p:nvPr/>
              </p:nvSpPr>
              <p:spPr bwMode="auto">
                <a:xfrm flipV="1">
                  <a:off x="766763" y="3189288"/>
                  <a:ext cx="20638" cy="635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9339" name="Line 141"/>
                <p:cNvSpPr>
                  <a:spLocks noChangeShapeType="1"/>
                </p:cNvSpPr>
                <p:nvPr/>
              </p:nvSpPr>
              <p:spPr bwMode="auto">
                <a:xfrm flipV="1">
                  <a:off x="715963" y="3176588"/>
                  <a:ext cx="19050" cy="1270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9340" name="Line 142"/>
                <p:cNvSpPr>
                  <a:spLocks noChangeShapeType="1"/>
                </p:cNvSpPr>
                <p:nvPr/>
              </p:nvSpPr>
              <p:spPr bwMode="auto">
                <a:xfrm flipV="1">
                  <a:off x="665163" y="3170238"/>
                  <a:ext cx="19050" cy="635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9341" name="Line 143"/>
                <p:cNvSpPr>
                  <a:spLocks noChangeShapeType="1"/>
                </p:cNvSpPr>
                <p:nvPr/>
              </p:nvSpPr>
              <p:spPr bwMode="auto">
                <a:xfrm flipV="1">
                  <a:off x="625475" y="3163888"/>
                  <a:ext cx="19050" cy="635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9342" name="Line 144"/>
                <p:cNvSpPr>
                  <a:spLocks noChangeShapeType="1"/>
                </p:cNvSpPr>
                <p:nvPr/>
              </p:nvSpPr>
              <p:spPr bwMode="auto">
                <a:xfrm flipV="1">
                  <a:off x="574675" y="3151188"/>
                  <a:ext cx="19050" cy="1270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9343" name="Line 145"/>
                <p:cNvSpPr>
                  <a:spLocks noChangeShapeType="1"/>
                </p:cNvSpPr>
                <p:nvPr/>
              </p:nvSpPr>
              <p:spPr bwMode="auto">
                <a:xfrm flipV="1">
                  <a:off x="522288" y="3144838"/>
                  <a:ext cx="19050" cy="635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9344" name="Line 146"/>
                <p:cNvSpPr>
                  <a:spLocks noChangeShapeType="1"/>
                </p:cNvSpPr>
                <p:nvPr/>
              </p:nvSpPr>
              <p:spPr bwMode="auto">
                <a:xfrm flipV="1">
                  <a:off x="819150" y="3170238"/>
                  <a:ext cx="19050" cy="1270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9345" name="Line 147"/>
                <p:cNvSpPr>
                  <a:spLocks noChangeShapeType="1"/>
                </p:cNvSpPr>
                <p:nvPr/>
              </p:nvSpPr>
              <p:spPr bwMode="auto">
                <a:xfrm flipV="1">
                  <a:off x="766763" y="3163888"/>
                  <a:ext cx="20638" cy="1270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9346" name="Line 148"/>
                <p:cNvSpPr>
                  <a:spLocks noChangeShapeType="1"/>
                </p:cNvSpPr>
                <p:nvPr/>
              </p:nvSpPr>
              <p:spPr bwMode="auto">
                <a:xfrm flipV="1">
                  <a:off x="869950" y="3151188"/>
                  <a:ext cx="20638" cy="1270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9347" name="Line 149"/>
                <p:cNvSpPr>
                  <a:spLocks noChangeShapeType="1"/>
                </p:cNvSpPr>
                <p:nvPr/>
              </p:nvSpPr>
              <p:spPr bwMode="auto">
                <a:xfrm flipV="1">
                  <a:off x="819150" y="3144838"/>
                  <a:ext cx="19050" cy="1270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9348" name="Line 150"/>
                <p:cNvSpPr>
                  <a:spLocks noChangeShapeType="1"/>
                </p:cNvSpPr>
                <p:nvPr/>
              </p:nvSpPr>
              <p:spPr bwMode="auto">
                <a:xfrm flipV="1">
                  <a:off x="722313" y="3157538"/>
                  <a:ext cx="19050" cy="635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9349" name="Line 151"/>
                <p:cNvSpPr>
                  <a:spLocks noChangeShapeType="1"/>
                </p:cNvSpPr>
                <p:nvPr/>
              </p:nvSpPr>
              <p:spPr bwMode="auto">
                <a:xfrm flipV="1">
                  <a:off x="677863" y="3144838"/>
                  <a:ext cx="19050" cy="1270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9350" name="Line 152"/>
                <p:cNvSpPr>
                  <a:spLocks noChangeShapeType="1"/>
                </p:cNvSpPr>
                <p:nvPr/>
              </p:nvSpPr>
              <p:spPr bwMode="auto">
                <a:xfrm flipV="1">
                  <a:off x="625475" y="3138488"/>
                  <a:ext cx="19050" cy="635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9351" name="Freeform 153"/>
                <p:cNvSpPr>
                  <a:spLocks/>
                </p:cNvSpPr>
                <p:nvPr/>
              </p:nvSpPr>
              <p:spPr bwMode="auto">
                <a:xfrm>
                  <a:off x="568325" y="2501900"/>
                  <a:ext cx="438150" cy="561975"/>
                </a:xfrm>
                <a:custGeom>
                  <a:avLst/>
                  <a:gdLst>
                    <a:gd name="T0" fmla="*/ 2147483647 w 276"/>
                    <a:gd name="T1" fmla="*/ 2147483647 h 354"/>
                    <a:gd name="T2" fmla="*/ 2147483647 w 276"/>
                    <a:gd name="T3" fmla="*/ 0 h 354"/>
                    <a:gd name="T4" fmla="*/ 0 w 276"/>
                    <a:gd name="T5" fmla="*/ 2147483647 h 354"/>
                    <a:gd name="T6" fmla="*/ 0 w 276"/>
                    <a:gd name="T7" fmla="*/ 2147483647 h 354"/>
                    <a:gd name="T8" fmla="*/ 2147483647 w 276"/>
                    <a:gd name="T9" fmla="*/ 2147483647 h 354"/>
                    <a:gd name="T10" fmla="*/ 2147483647 w 276"/>
                    <a:gd name="T11" fmla="*/ 2147483647 h 354"/>
                    <a:gd name="T12" fmla="*/ 0 60000 65536"/>
                    <a:gd name="T13" fmla="*/ 0 60000 65536"/>
                    <a:gd name="T14" fmla="*/ 0 60000 65536"/>
                    <a:gd name="T15" fmla="*/ 0 60000 65536"/>
                    <a:gd name="T16" fmla="*/ 0 60000 65536"/>
                    <a:gd name="T17" fmla="*/ 0 60000 65536"/>
                    <a:gd name="T18" fmla="*/ 0 w 276"/>
                    <a:gd name="T19" fmla="*/ 0 h 354"/>
                    <a:gd name="T20" fmla="*/ 276 w 276"/>
                    <a:gd name="T21" fmla="*/ 354 h 354"/>
                  </a:gdLst>
                  <a:ahLst/>
                  <a:cxnLst>
                    <a:cxn ang="T12">
                      <a:pos x="T0" y="T1"/>
                    </a:cxn>
                    <a:cxn ang="T13">
                      <a:pos x="T2" y="T3"/>
                    </a:cxn>
                    <a:cxn ang="T14">
                      <a:pos x="T4" y="T5"/>
                    </a:cxn>
                    <a:cxn ang="T15">
                      <a:pos x="T6" y="T7"/>
                    </a:cxn>
                    <a:cxn ang="T16">
                      <a:pos x="T8" y="T9"/>
                    </a:cxn>
                    <a:cxn ang="T17">
                      <a:pos x="T10" y="T11"/>
                    </a:cxn>
                  </a:cxnLst>
                  <a:rect l="T18" t="T19" r="T20" b="T21"/>
                  <a:pathLst>
                    <a:path w="276" h="354">
                      <a:moveTo>
                        <a:pt x="276" y="354"/>
                      </a:moveTo>
                      <a:lnTo>
                        <a:pt x="276" y="0"/>
                      </a:lnTo>
                      <a:lnTo>
                        <a:pt x="0" y="67"/>
                      </a:lnTo>
                      <a:lnTo>
                        <a:pt x="0" y="342"/>
                      </a:lnTo>
                      <a:lnTo>
                        <a:pt x="276" y="354"/>
                      </a:lnTo>
                      <a:close/>
                    </a:path>
                  </a:pathLst>
                </a:custGeom>
                <a:solidFill>
                  <a:srgbClr val="666666"/>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9352" name="Freeform 154"/>
                <p:cNvSpPr>
                  <a:spLocks/>
                </p:cNvSpPr>
                <p:nvPr/>
              </p:nvSpPr>
              <p:spPr bwMode="auto">
                <a:xfrm>
                  <a:off x="1000125" y="2495550"/>
                  <a:ext cx="12700" cy="568325"/>
                </a:xfrm>
                <a:custGeom>
                  <a:avLst/>
                  <a:gdLst>
                    <a:gd name="T0" fmla="*/ 2147483647 w 8"/>
                    <a:gd name="T1" fmla="*/ 2147483647 h 358"/>
                    <a:gd name="T2" fmla="*/ 0 w 8"/>
                    <a:gd name="T3" fmla="*/ 2147483647 h 358"/>
                    <a:gd name="T4" fmla="*/ 0 w 8"/>
                    <a:gd name="T5" fmla="*/ 2147483647 h 358"/>
                    <a:gd name="T6" fmla="*/ 2147483647 w 8"/>
                    <a:gd name="T7" fmla="*/ 2147483647 h 358"/>
                    <a:gd name="T8" fmla="*/ 2147483647 w 8"/>
                    <a:gd name="T9" fmla="*/ 2147483647 h 358"/>
                    <a:gd name="T10" fmla="*/ 2147483647 w 8"/>
                    <a:gd name="T11" fmla="*/ 0 h 358"/>
                    <a:gd name="T12" fmla="*/ 2147483647 w 8"/>
                    <a:gd name="T13" fmla="*/ 2147483647 h 358"/>
                    <a:gd name="T14" fmla="*/ 2147483647 w 8"/>
                    <a:gd name="T15" fmla="*/ 0 h 358"/>
                    <a:gd name="T16" fmla="*/ 2147483647 w 8"/>
                    <a:gd name="T17" fmla="*/ 0 h 358"/>
                    <a:gd name="T18" fmla="*/ 0 w 8"/>
                    <a:gd name="T19" fmla="*/ 0 h 358"/>
                    <a:gd name="T20" fmla="*/ 0 w 8"/>
                    <a:gd name="T21" fmla="*/ 2147483647 h 358"/>
                    <a:gd name="T22" fmla="*/ 2147483647 w 8"/>
                    <a:gd name="T23" fmla="*/ 2147483647 h 35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358"/>
                    <a:gd name="T38" fmla="*/ 8 w 8"/>
                    <a:gd name="T39" fmla="*/ 358 h 35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358">
                      <a:moveTo>
                        <a:pt x="8" y="8"/>
                      </a:moveTo>
                      <a:lnTo>
                        <a:pt x="0" y="4"/>
                      </a:lnTo>
                      <a:lnTo>
                        <a:pt x="0" y="358"/>
                      </a:lnTo>
                      <a:lnTo>
                        <a:pt x="8" y="358"/>
                      </a:lnTo>
                      <a:lnTo>
                        <a:pt x="8" y="4"/>
                      </a:lnTo>
                      <a:lnTo>
                        <a:pt x="4" y="0"/>
                      </a:lnTo>
                      <a:lnTo>
                        <a:pt x="8" y="4"/>
                      </a:lnTo>
                      <a:lnTo>
                        <a:pt x="8" y="0"/>
                      </a:lnTo>
                      <a:lnTo>
                        <a:pt x="4" y="0"/>
                      </a:lnTo>
                      <a:lnTo>
                        <a:pt x="0" y="0"/>
                      </a:lnTo>
                      <a:lnTo>
                        <a:pt x="0" y="4"/>
                      </a:lnTo>
                      <a:lnTo>
                        <a:pt x="8" y="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9353" name="Freeform 155"/>
                <p:cNvSpPr>
                  <a:spLocks/>
                </p:cNvSpPr>
                <p:nvPr/>
              </p:nvSpPr>
              <p:spPr bwMode="auto">
                <a:xfrm>
                  <a:off x="561975" y="2495550"/>
                  <a:ext cx="450850" cy="119063"/>
                </a:xfrm>
                <a:custGeom>
                  <a:avLst/>
                  <a:gdLst>
                    <a:gd name="T0" fmla="*/ 2147483647 w 284"/>
                    <a:gd name="T1" fmla="*/ 2147483647 h 75"/>
                    <a:gd name="T2" fmla="*/ 2147483647 w 284"/>
                    <a:gd name="T3" fmla="*/ 2147483647 h 75"/>
                    <a:gd name="T4" fmla="*/ 2147483647 w 284"/>
                    <a:gd name="T5" fmla="*/ 2147483647 h 75"/>
                    <a:gd name="T6" fmla="*/ 2147483647 w 284"/>
                    <a:gd name="T7" fmla="*/ 0 h 75"/>
                    <a:gd name="T8" fmla="*/ 2147483647 w 284"/>
                    <a:gd name="T9" fmla="*/ 2147483647 h 75"/>
                    <a:gd name="T10" fmla="*/ 0 w 284"/>
                    <a:gd name="T11" fmla="*/ 2147483647 h 75"/>
                    <a:gd name="T12" fmla="*/ 2147483647 w 284"/>
                    <a:gd name="T13" fmla="*/ 2147483647 h 75"/>
                    <a:gd name="T14" fmla="*/ 0 w 284"/>
                    <a:gd name="T15" fmla="*/ 2147483647 h 75"/>
                    <a:gd name="T16" fmla="*/ 0 w 284"/>
                    <a:gd name="T17" fmla="*/ 2147483647 h 75"/>
                    <a:gd name="T18" fmla="*/ 2147483647 w 284"/>
                    <a:gd name="T19" fmla="*/ 2147483647 h 75"/>
                    <a:gd name="T20" fmla="*/ 2147483647 w 284"/>
                    <a:gd name="T21" fmla="*/ 2147483647 h 75"/>
                    <a:gd name="T22" fmla="*/ 2147483647 w 284"/>
                    <a:gd name="T23" fmla="*/ 2147483647 h 7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84"/>
                    <a:gd name="T37" fmla="*/ 0 h 75"/>
                    <a:gd name="T38" fmla="*/ 284 w 284"/>
                    <a:gd name="T39" fmla="*/ 75 h 7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84" h="75">
                      <a:moveTo>
                        <a:pt x="12" y="71"/>
                      </a:moveTo>
                      <a:lnTo>
                        <a:pt x="8" y="75"/>
                      </a:lnTo>
                      <a:lnTo>
                        <a:pt x="284" y="8"/>
                      </a:lnTo>
                      <a:lnTo>
                        <a:pt x="280" y="0"/>
                      </a:lnTo>
                      <a:lnTo>
                        <a:pt x="4" y="63"/>
                      </a:lnTo>
                      <a:lnTo>
                        <a:pt x="0" y="71"/>
                      </a:lnTo>
                      <a:lnTo>
                        <a:pt x="4" y="63"/>
                      </a:lnTo>
                      <a:lnTo>
                        <a:pt x="0" y="67"/>
                      </a:lnTo>
                      <a:lnTo>
                        <a:pt x="0" y="71"/>
                      </a:lnTo>
                      <a:lnTo>
                        <a:pt x="4" y="75"/>
                      </a:lnTo>
                      <a:lnTo>
                        <a:pt x="8" y="75"/>
                      </a:lnTo>
                      <a:lnTo>
                        <a:pt x="12" y="71"/>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9354" name="Freeform 156"/>
                <p:cNvSpPr>
                  <a:spLocks/>
                </p:cNvSpPr>
                <p:nvPr/>
              </p:nvSpPr>
              <p:spPr bwMode="auto">
                <a:xfrm>
                  <a:off x="561975" y="2608263"/>
                  <a:ext cx="19050" cy="442913"/>
                </a:xfrm>
                <a:custGeom>
                  <a:avLst/>
                  <a:gdLst>
                    <a:gd name="T0" fmla="*/ 2147483647 w 12"/>
                    <a:gd name="T1" fmla="*/ 2147483647 h 279"/>
                    <a:gd name="T2" fmla="*/ 2147483647 w 12"/>
                    <a:gd name="T3" fmla="*/ 2147483647 h 279"/>
                    <a:gd name="T4" fmla="*/ 2147483647 w 12"/>
                    <a:gd name="T5" fmla="*/ 0 h 279"/>
                    <a:gd name="T6" fmla="*/ 0 w 12"/>
                    <a:gd name="T7" fmla="*/ 0 h 279"/>
                    <a:gd name="T8" fmla="*/ 0 w 12"/>
                    <a:gd name="T9" fmla="*/ 2147483647 h 279"/>
                    <a:gd name="T10" fmla="*/ 2147483647 w 12"/>
                    <a:gd name="T11" fmla="*/ 2147483647 h 279"/>
                    <a:gd name="T12" fmla="*/ 0 w 12"/>
                    <a:gd name="T13" fmla="*/ 2147483647 h 279"/>
                    <a:gd name="T14" fmla="*/ 0 w 12"/>
                    <a:gd name="T15" fmla="*/ 2147483647 h 279"/>
                    <a:gd name="T16" fmla="*/ 2147483647 w 12"/>
                    <a:gd name="T17" fmla="*/ 2147483647 h 279"/>
                    <a:gd name="T18" fmla="*/ 2147483647 w 12"/>
                    <a:gd name="T19" fmla="*/ 2147483647 h 279"/>
                    <a:gd name="T20" fmla="*/ 2147483647 w 12"/>
                    <a:gd name="T21" fmla="*/ 2147483647 h 279"/>
                    <a:gd name="T22" fmla="*/ 2147483647 w 12"/>
                    <a:gd name="T23" fmla="*/ 2147483647 h 27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279"/>
                    <a:gd name="T38" fmla="*/ 12 w 12"/>
                    <a:gd name="T39" fmla="*/ 279 h 27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279">
                      <a:moveTo>
                        <a:pt x="4" y="271"/>
                      </a:moveTo>
                      <a:lnTo>
                        <a:pt x="12" y="275"/>
                      </a:lnTo>
                      <a:lnTo>
                        <a:pt x="12" y="0"/>
                      </a:lnTo>
                      <a:lnTo>
                        <a:pt x="0" y="0"/>
                      </a:lnTo>
                      <a:lnTo>
                        <a:pt x="0" y="275"/>
                      </a:lnTo>
                      <a:lnTo>
                        <a:pt x="4" y="279"/>
                      </a:lnTo>
                      <a:lnTo>
                        <a:pt x="0" y="275"/>
                      </a:lnTo>
                      <a:lnTo>
                        <a:pt x="0" y="279"/>
                      </a:lnTo>
                      <a:lnTo>
                        <a:pt x="4" y="279"/>
                      </a:lnTo>
                      <a:lnTo>
                        <a:pt x="8" y="279"/>
                      </a:lnTo>
                      <a:lnTo>
                        <a:pt x="12" y="275"/>
                      </a:lnTo>
                      <a:lnTo>
                        <a:pt x="4" y="271"/>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9355" name="Freeform 157"/>
                <p:cNvSpPr>
                  <a:spLocks/>
                </p:cNvSpPr>
                <p:nvPr/>
              </p:nvSpPr>
              <p:spPr bwMode="auto">
                <a:xfrm>
                  <a:off x="568325" y="3038475"/>
                  <a:ext cx="444500" cy="31750"/>
                </a:xfrm>
                <a:custGeom>
                  <a:avLst/>
                  <a:gdLst>
                    <a:gd name="T0" fmla="*/ 2147483647 w 280"/>
                    <a:gd name="T1" fmla="*/ 2147483647 h 20"/>
                    <a:gd name="T2" fmla="*/ 2147483647 w 280"/>
                    <a:gd name="T3" fmla="*/ 2147483647 h 20"/>
                    <a:gd name="T4" fmla="*/ 0 w 280"/>
                    <a:gd name="T5" fmla="*/ 0 h 20"/>
                    <a:gd name="T6" fmla="*/ 0 w 280"/>
                    <a:gd name="T7" fmla="*/ 2147483647 h 20"/>
                    <a:gd name="T8" fmla="*/ 2147483647 w 280"/>
                    <a:gd name="T9" fmla="*/ 2147483647 h 20"/>
                    <a:gd name="T10" fmla="*/ 2147483647 w 280"/>
                    <a:gd name="T11" fmla="*/ 2147483647 h 20"/>
                    <a:gd name="T12" fmla="*/ 2147483647 w 280"/>
                    <a:gd name="T13" fmla="*/ 2147483647 h 20"/>
                    <a:gd name="T14" fmla="*/ 2147483647 w 280"/>
                    <a:gd name="T15" fmla="*/ 2147483647 h 20"/>
                    <a:gd name="T16" fmla="*/ 2147483647 w 280"/>
                    <a:gd name="T17" fmla="*/ 2147483647 h 20"/>
                    <a:gd name="T18" fmla="*/ 2147483647 w 280"/>
                    <a:gd name="T19" fmla="*/ 2147483647 h 20"/>
                    <a:gd name="T20" fmla="*/ 2147483647 w 280"/>
                    <a:gd name="T21" fmla="*/ 2147483647 h 20"/>
                    <a:gd name="T22" fmla="*/ 2147483647 w 280"/>
                    <a:gd name="T23" fmla="*/ 2147483647 h 2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80"/>
                    <a:gd name="T37" fmla="*/ 0 h 20"/>
                    <a:gd name="T38" fmla="*/ 280 w 280"/>
                    <a:gd name="T39" fmla="*/ 20 h 2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80" h="20">
                      <a:moveTo>
                        <a:pt x="272" y="16"/>
                      </a:moveTo>
                      <a:lnTo>
                        <a:pt x="276" y="12"/>
                      </a:lnTo>
                      <a:lnTo>
                        <a:pt x="0" y="0"/>
                      </a:lnTo>
                      <a:lnTo>
                        <a:pt x="0" y="8"/>
                      </a:lnTo>
                      <a:lnTo>
                        <a:pt x="276" y="20"/>
                      </a:lnTo>
                      <a:lnTo>
                        <a:pt x="280" y="16"/>
                      </a:lnTo>
                      <a:lnTo>
                        <a:pt x="276" y="20"/>
                      </a:lnTo>
                      <a:lnTo>
                        <a:pt x="280" y="20"/>
                      </a:lnTo>
                      <a:lnTo>
                        <a:pt x="280" y="16"/>
                      </a:lnTo>
                      <a:lnTo>
                        <a:pt x="280" y="12"/>
                      </a:lnTo>
                      <a:lnTo>
                        <a:pt x="276" y="12"/>
                      </a:lnTo>
                      <a:lnTo>
                        <a:pt x="272" y="16"/>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9356" name="Freeform 158"/>
                <p:cNvSpPr>
                  <a:spLocks/>
                </p:cNvSpPr>
                <p:nvPr/>
              </p:nvSpPr>
              <p:spPr bwMode="auto">
                <a:xfrm>
                  <a:off x="1000125" y="2495550"/>
                  <a:ext cx="12700" cy="568325"/>
                </a:xfrm>
                <a:custGeom>
                  <a:avLst/>
                  <a:gdLst>
                    <a:gd name="T0" fmla="*/ 2147483647 w 8"/>
                    <a:gd name="T1" fmla="*/ 0 h 358"/>
                    <a:gd name="T2" fmla="*/ 0 w 8"/>
                    <a:gd name="T3" fmla="*/ 2147483647 h 358"/>
                    <a:gd name="T4" fmla="*/ 0 w 8"/>
                    <a:gd name="T5" fmla="*/ 2147483647 h 358"/>
                    <a:gd name="T6" fmla="*/ 2147483647 w 8"/>
                    <a:gd name="T7" fmla="*/ 2147483647 h 358"/>
                    <a:gd name="T8" fmla="*/ 2147483647 w 8"/>
                    <a:gd name="T9" fmla="*/ 2147483647 h 358"/>
                    <a:gd name="T10" fmla="*/ 2147483647 w 8"/>
                    <a:gd name="T11" fmla="*/ 2147483647 h 358"/>
                    <a:gd name="T12" fmla="*/ 2147483647 w 8"/>
                    <a:gd name="T13" fmla="*/ 2147483647 h 358"/>
                    <a:gd name="T14" fmla="*/ 2147483647 w 8"/>
                    <a:gd name="T15" fmla="*/ 0 h 358"/>
                    <a:gd name="T16" fmla="*/ 2147483647 w 8"/>
                    <a:gd name="T17" fmla="*/ 0 h 358"/>
                    <a:gd name="T18" fmla="*/ 0 w 8"/>
                    <a:gd name="T19" fmla="*/ 0 h 358"/>
                    <a:gd name="T20" fmla="*/ 0 w 8"/>
                    <a:gd name="T21" fmla="*/ 2147483647 h 358"/>
                    <a:gd name="T22" fmla="*/ 2147483647 w 8"/>
                    <a:gd name="T23" fmla="*/ 0 h 35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358"/>
                    <a:gd name="T38" fmla="*/ 8 w 8"/>
                    <a:gd name="T39" fmla="*/ 358 h 35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358">
                      <a:moveTo>
                        <a:pt x="8" y="0"/>
                      </a:moveTo>
                      <a:lnTo>
                        <a:pt x="0" y="4"/>
                      </a:lnTo>
                      <a:lnTo>
                        <a:pt x="0" y="358"/>
                      </a:lnTo>
                      <a:lnTo>
                        <a:pt x="8" y="358"/>
                      </a:lnTo>
                      <a:lnTo>
                        <a:pt x="8" y="4"/>
                      </a:lnTo>
                      <a:lnTo>
                        <a:pt x="4" y="8"/>
                      </a:lnTo>
                      <a:lnTo>
                        <a:pt x="8" y="4"/>
                      </a:lnTo>
                      <a:lnTo>
                        <a:pt x="8" y="0"/>
                      </a:lnTo>
                      <a:lnTo>
                        <a:pt x="4" y="0"/>
                      </a:lnTo>
                      <a:lnTo>
                        <a:pt x="0" y="0"/>
                      </a:lnTo>
                      <a:lnTo>
                        <a:pt x="0" y="4"/>
                      </a:lnTo>
                      <a:lnTo>
                        <a:pt x="8"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9357" name="Freeform 159"/>
                <p:cNvSpPr>
                  <a:spLocks/>
                </p:cNvSpPr>
                <p:nvPr/>
              </p:nvSpPr>
              <p:spPr bwMode="auto">
                <a:xfrm>
                  <a:off x="1082675" y="2570163"/>
                  <a:ext cx="19050" cy="444500"/>
                </a:xfrm>
                <a:custGeom>
                  <a:avLst/>
                  <a:gdLst>
                    <a:gd name="T0" fmla="*/ 2147483647 w 12"/>
                    <a:gd name="T1" fmla="*/ 2147483647 h 280"/>
                    <a:gd name="T2" fmla="*/ 2147483647 w 12"/>
                    <a:gd name="T3" fmla="*/ 2147483647 h 280"/>
                    <a:gd name="T4" fmla="*/ 2147483647 w 12"/>
                    <a:gd name="T5" fmla="*/ 0 h 280"/>
                    <a:gd name="T6" fmla="*/ 0 w 12"/>
                    <a:gd name="T7" fmla="*/ 0 h 280"/>
                    <a:gd name="T8" fmla="*/ 0 w 12"/>
                    <a:gd name="T9" fmla="*/ 2147483647 h 280"/>
                    <a:gd name="T10" fmla="*/ 2147483647 w 12"/>
                    <a:gd name="T11" fmla="*/ 2147483647 h 280"/>
                    <a:gd name="T12" fmla="*/ 0 w 12"/>
                    <a:gd name="T13" fmla="*/ 2147483647 h 280"/>
                    <a:gd name="T14" fmla="*/ 2147483647 w 12"/>
                    <a:gd name="T15" fmla="*/ 2147483647 h 280"/>
                    <a:gd name="T16" fmla="*/ 2147483647 w 12"/>
                    <a:gd name="T17" fmla="*/ 2147483647 h 280"/>
                    <a:gd name="T18" fmla="*/ 2147483647 w 12"/>
                    <a:gd name="T19" fmla="*/ 2147483647 h 280"/>
                    <a:gd name="T20" fmla="*/ 2147483647 w 12"/>
                    <a:gd name="T21" fmla="*/ 2147483647 h 280"/>
                    <a:gd name="T22" fmla="*/ 2147483647 w 12"/>
                    <a:gd name="T23" fmla="*/ 2147483647 h 28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280"/>
                    <a:gd name="T38" fmla="*/ 12 w 12"/>
                    <a:gd name="T39" fmla="*/ 280 h 28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280">
                      <a:moveTo>
                        <a:pt x="8" y="280"/>
                      </a:moveTo>
                      <a:lnTo>
                        <a:pt x="12" y="276"/>
                      </a:lnTo>
                      <a:lnTo>
                        <a:pt x="12" y="0"/>
                      </a:lnTo>
                      <a:lnTo>
                        <a:pt x="0" y="0"/>
                      </a:lnTo>
                      <a:lnTo>
                        <a:pt x="0" y="276"/>
                      </a:lnTo>
                      <a:lnTo>
                        <a:pt x="4" y="272"/>
                      </a:lnTo>
                      <a:lnTo>
                        <a:pt x="0" y="276"/>
                      </a:lnTo>
                      <a:lnTo>
                        <a:pt x="4" y="280"/>
                      </a:lnTo>
                      <a:lnTo>
                        <a:pt x="8" y="280"/>
                      </a:lnTo>
                      <a:lnTo>
                        <a:pt x="12" y="280"/>
                      </a:lnTo>
                      <a:lnTo>
                        <a:pt x="12" y="276"/>
                      </a:lnTo>
                      <a:lnTo>
                        <a:pt x="8" y="28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9358" name="Freeform 160"/>
                <p:cNvSpPr>
                  <a:spLocks/>
                </p:cNvSpPr>
                <p:nvPr/>
              </p:nvSpPr>
              <p:spPr bwMode="auto">
                <a:xfrm>
                  <a:off x="1000125" y="3001963"/>
                  <a:ext cx="95250" cy="68263"/>
                </a:xfrm>
                <a:custGeom>
                  <a:avLst/>
                  <a:gdLst>
                    <a:gd name="T0" fmla="*/ 0 w 60"/>
                    <a:gd name="T1" fmla="*/ 2147483647 h 43"/>
                    <a:gd name="T2" fmla="*/ 2147483647 w 60"/>
                    <a:gd name="T3" fmla="*/ 2147483647 h 43"/>
                    <a:gd name="T4" fmla="*/ 2147483647 w 60"/>
                    <a:gd name="T5" fmla="*/ 2147483647 h 43"/>
                    <a:gd name="T6" fmla="*/ 2147483647 w 60"/>
                    <a:gd name="T7" fmla="*/ 0 h 43"/>
                    <a:gd name="T8" fmla="*/ 2147483647 w 60"/>
                    <a:gd name="T9" fmla="*/ 2147483647 h 43"/>
                    <a:gd name="T10" fmla="*/ 2147483647 w 60"/>
                    <a:gd name="T11" fmla="*/ 2147483647 h 43"/>
                    <a:gd name="T12" fmla="*/ 2147483647 w 60"/>
                    <a:gd name="T13" fmla="*/ 2147483647 h 43"/>
                    <a:gd name="T14" fmla="*/ 0 w 60"/>
                    <a:gd name="T15" fmla="*/ 2147483647 h 43"/>
                    <a:gd name="T16" fmla="*/ 0 w 60"/>
                    <a:gd name="T17" fmla="*/ 2147483647 h 43"/>
                    <a:gd name="T18" fmla="*/ 2147483647 w 60"/>
                    <a:gd name="T19" fmla="*/ 2147483647 h 43"/>
                    <a:gd name="T20" fmla="*/ 2147483647 w 60"/>
                    <a:gd name="T21" fmla="*/ 2147483647 h 43"/>
                    <a:gd name="T22" fmla="*/ 0 w 60"/>
                    <a:gd name="T23" fmla="*/ 2147483647 h 4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60"/>
                    <a:gd name="T37" fmla="*/ 0 h 43"/>
                    <a:gd name="T38" fmla="*/ 60 w 60"/>
                    <a:gd name="T39" fmla="*/ 43 h 4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60" h="43">
                      <a:moveTo>
                        <a:pt x="0" y="39"/>
                      </a:moveTo>
                      <a:lnTo>
                        <a:pt x="8" y="43"/>
                      </a:lnTo>
                      <a:lnTo>
                        <a:pt x="60" y="8"/>
                      </a:lnTo>
                      <a:lnTo>
                        <a:pt x="56" y="0"/>
                      </a:lnTo>
                      <a:lnTo>
                        <a:pt x="4" y="35"/>
                      </a:lnTo>
                      <a:lnTo>
                        <a:pt x="8" y="39"/>
                      </a:lnTo>
                      <a:lnTo>
                        <a:pt x="4" y="35"/>
                      </a:lnTo>
                      <a:lnTo>
                        <a:pt x="0" y="39"/>
                      </a:lnTo>
                      <a:lnTo>
                        <a:pt x="0" y="43"/>
                      </a:lnTo>
                      <a:lnTo>
                        <a:pt x="4" y="43"/>
                      </a:lnTo>
                      <a:lnTo>
                        <a:pt x="8" y="43"/>
                      </a:lnTo>
                      <a:lnTo>
                        <a:pt x="0" y="39"/>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9359" name="Freeform 161"/>
                <p:cNvSpPr>
                  <a:spLocks/>
                </p:cNvSpPr>
                <p:nvPr/>
              </p:nvSpPr>
              <p:spPr bwMode="auto">
                <a:xfrm>
                  <a:off x="593725" y="2570163"/>
                  <a:ext cx="366713" cy="412750"/>
                </a:xfrm>
                <a:custGeom>
                  <a:avLst/>
                  <a:gdLst>
                    <a:gd name="T0" fmla="*/ 2147483647 w 231"/>
                    <a:gd name="T1" fmla="*/ 2147483647 h 260"/>
                    <a:gd name="T2" fmla="*/ 2147483647 w 231"/>
                    <a:gd name="T3" fmla="*/ 0 h 260"/>
                    <a:gd name="T4" fmla="*/ 0 w 231"/>
                    <a:gd name="T5" fmla="*/ 2147483647 h 260"/>
                    <a:gd name="T6" fmla="*/ 0 w 231"/>
                    <a:gd name="T7" fmla="*/ 2147483647 h 260"/>
                    <a:gd name="T8" fmla="*/ 2147483647 w 231"/>
                    <a:gd name="T9" fmla="*/ 2147483647 h 260"/>
                    <a:gd name="T10" fmla="*/ 2147483647 w 231"/>
                    <a:gd name="T11" fmla="*/ 2147483647 h 260"/>
                    <a:gd name="T12" fmla="*/ 0 60000 65536"/>
                    <a:gd name="T13" fmla="*/ 0 60000 65536"/>
                    <a:gd name="T14" fmla="*/ 0 60000 65536"/>
                    <a:gd name="T15" fmla="*/ 0 60000 65536"/>
                    <a:gd name="T16" fmla="*/ 0 60000 65536"/>
                    <a:gd name="T17" fmla="*/ 0 60000 65536"/>
                    <a:gd name="T18" fmla="*/ 0 w 231"/>
                    <a:gd name="T19" fmla="*/ 0 h 260"/>
                    <a:gd name="T20" fmla="*/ 231 w 231"/>
                    <a:gd name="T21" fmla="*/ 260 h 260"/>
                  </a:gdLst>
                  <a:ahLst/>
                  <a:cxnLst>
                    <a:cxn ang="T12">
                      <a:pos x="T0" y="T1"/>
                    </a:cxn>
                    <a:cxn ang="T13">
                      <a:pos x="T2" y="T3"/>
                    </a:cxn>
                    <a:cxn ang="T14">
                      <a:pos x="T4" y="T5"/>
                    </a:cxn>
                    <a:cxn ang="T15">
                      <a:pos x="T6" y="T7"/>
                    </a:cxn>
                    <a:cxn ang="T16">
                      <a:pos x="T8" y="T9"/>
                    </a:cxn>
                    <a:cxn ang="T17">
                      <a:pos x="T10" y="T11"/>
                    </a:cxn>
                  </a:cxnLst>
                  <a:rect l="T18" t="T19" r="T20" b="T21"/>
                  <a:pathLst>
                    <a:path w="231" h="260">
                      <a:moveTo>
                        <a:pt x="231" y="260"/>
                      </a:moveTo>
                      <a:lnTo>
                        <a:pt x="231" y="0"/>
                      </a:lnTo>
                      <a:lnTo>
                        <a:pt x="0" y="52"/>
                      </a:lnTo>
                      <a:lnTo>
                        <a:pt x="0" y="260"/>
                      </a:lnTo>
                      <a:lnTo>
                        <a:pt x="231" y="26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9360" name="Freeform 162"/>
                <p:cNvSpPr>
                  <a:spLocks/>
                </p:cNvSpPr>
                <p:nvPr/>
              </p:nvSpPr>
              <p:spPr bwMode="auto">
                <a:xfrm>
                  <a:off x="954088" y="2563813"/>
                  <a:ext cx="12700" cy="419100"/>
                </a:xfrm>
                <a:custGeom>
                  <a:avLst/>
                  <a:gdLst>
                    <a:gd name="T0" fmla="*/ 2147483647 w 8"/>
                    <a:gd name="T1" fmla="*/ 2147483647 h 264"/>
                    <a:gd name="T2" fmla="*/ 0 w 8"/>
                    <a:gd name="T3" fmla="*/ 2147483647 h 264"/>
                    <a:gd name="T4" fmla="*/ 0 w 8"/>
                    <a:gd name="T5" fmla="*/ 2147483647 h 264"/>
                    <a:gd name="T6" fmla="*/ 2147483647 w 8"/>
                    <a:gd name="T7" fmla="*/ 2147483647 h 264"/>
                    <a:gd name="T8" fmla="*/ 2147483647 w 8"/>
                    <a:gd name="T9" fmla="*/ 2147483647 h 264"/>
                    <a:gd name="T10" fmla="*/ 2147483647 w 8"/>
                    <a:gd name="T11" fmla="*/ 0 h 264"/>
                    <a:gd name="T12" fmla="*/ 2147483647 w 8"/>
                    <a:gd name="T13" fmla="*/ 2147483647 h 264"/>
                    <a:gd name="T14" fmla="*/ 2147483647 w 8"/>
                    <a:gd name="T15" fmla="*/ 0 h 264"/>
                    <a:gd name="T16" fmla="*/ 2147483647 w 8"/>
                    <a:gd name="T17" fmla="*/ 0 h 264"/>
                    <a:gd name="T18" fmla="*/ 0 w 8"/>
                    <a:gd name="T19" fmla="*/ 0 h 264"/>
                    <a:gd name="T20" fmla="*/ 0 w 8"/>
                    <a:gd name="T21" fmla="*/ 2147483647 h 264"/>
                    <a:gd name="T22" fmla="*/ 2147483647 w 8"/>
                    <a:gd name="T23" fmla="*/ 2147483647 h 26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264"/>
                    <a:gd name="T38" fmla="*/ 8 w 8"/>
                    <a:gd name="T39" fmla="*/ 264 h 26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264">
                      <a:moveTo>
                        <a:pt x="4" y="8"/>
                      </a:moveTo>
                      <a:lnTo>
                        <a:pt x="0" y="4"/>
                      </a:lnTo>
                      <a:lnTo>
                        <a:pt x="0" y="264"/>
                      </a:lnTo>
                      <a:lnTo>
                        <a:pt x="8" y="264"/>
                      </a:lnTo>
                      <a:lnTo>
                        <a:pt x="8" y="4"/>
                      </a:lnTo>
                      <a:lnTo>
                        <a:pt x="4" y="0"/>
                      </a:lnTo>
                      <a:lnTo>
                        <a:pt x="8" y="4"/>
                      </a:lnTo>
                      <a:lnTo>
                        <a:pt x="8" y="0"/>
                      </a:lnTo>
                      <a:lnTo>
                        <a:pt x="4" y="0"/>
                      </a:lnTo>
                      <a:lnTo>
                        <a:pt x="0" y="0"/>
                      </a:lnTo>
                      <a:lnTo>
                        <a:pt x="0" y="4"/>
                      </a:lnTo>
                      <a:lnTo>
                        <a:pt x="4" y="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9361" name="Freeform 163"/>
                <p:cNvSpPr>
                  <a:spLocks/>
                </p:cNvSpPr>
                <p:nvPr/>
              </p:nvSpPr>
              <p:spPr bwMode="auto">
                <a:xfrm>
                  <a:off x="587375" y="2563813"/>
                  <a:ext cx="373063" cy="93663"/>
                </a:xfrm>
                <a:custGeom>
                  <a:avLst/>
                  <a:gdLst>
                    <a:gd name="T0" fmla="*/ 2147483647 w 235"/>
                    <a:gd name="T1" fmla="*/ 2147483647 h 59"/>
                    <a:gd name="T2" fmla="*/ 2147483647 w 235"/>
                    <a:gd name="T3" fmla="*/ 2147483647 h 59"/>
                    <a:gd name="T4" fmla="*/ 2147483647 w 235"/>
                    <a:gd name="T5" fmla="*/ 2147483647 h 59"/>
                    <a:gd name="T6" fmla="*/ 2147483647 w 235"/>
                    <a:gd name="T7" fmla="*/ 0 h 59"/>
                    <a:gd name="T8" fmla="*/ 2147483647 w 235"/>
                    <a:gd name="T9" fmla="*/ 2147483647 h 59"/>
                    <a:gd name="T10" fmla="*/ 0 w 235"/>
                    <a:gd name="T11" fmla="*/ 2147483647 h 59"/>
                    <a:gd name="T12" fmla="*/ 2147483647 w 235"/>
                    <a:gd name="T13" fmla="*/ 2147483647 h 59"/>
                    <a:gd name="T14" fmla="*/ 0 w 235"/>
                    <a:gd name="T15" fmla="*/ 2147483647 h 59"/>
                    <a:gd name="T16" fmla="*/ 0 w 235"/>
                    <a:gd name="T17" fmla="*/ 2147483647 h 59"/>
                    <a:gd name="T18" fmla="*/ 0 w 235"/>
                    <a:gd name="T19" fmla="*/ 2147483647 h 59"/>
                    <a:gd name="T20" fmla="*/ 2147483647 w 235"/>
                    <a:gd name="T21" fmla="*/ 2147483647 h 59"/>
                    <a:gd name="T22" fmla="*/ 2147483647 w 235"/>
                    <a:gd name="T23" fmla="*/ 2147483647 h 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35"/>
                    <a:gd name="T37" fmla="*/ 0 h 59"/>
                    <a:gd name="T38" fmla="*/ 235 w 235"/>
                    <a:gd name="T39" fmla="*/ 59 h 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35" h="59">
                      <a:moveTo>
                        <a:pt x="8" y="56"/>
                      </a:moveTo>
                      <a:lnTo>
                        <a:pt x="4" y="59"/>
                      </a:lnTo>
                      <a:lnTo>
                        <a:pt x="235" y="8"/>
                      </a:lnTo>
                      <a:lnTo>
                        <a:pt x="235" y="0"/>
                      </a:lnTo>
                      <a:lnTo>
                        <a:pt x="4" y="48"/>
                      </a:lnTo>
                      <a:lnTo>
                        <a:pt x="0" y="56"/>
                      </a:lnTo>
                      <a:lnTo>
                        <a:pt x="4" y="48"/>
                      </a:lnTo>
                      <a:lnTo>
                        <a:pt x="0" y="52"/>
                      </a:lnTo>
                      <a:lnTo>
                        <a:pt x="0" y="56"/>
                      </a:lnTo>
                      <a:lnTo>
                        <a:pt x="4" y="59"/>
                      </a:lnTo>
                      <a:lnTo>
                        <a:pt x="8" y="56"/>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9362" name="Freeform 164"/>
                <p:cNvSpPr>
                  <a:spLocks/>
                </p:cNvSpPr>
                <p:nvPr/>
              </p:nvSpPr>
              <p:spPr bwMode="auto">
                <a:xfrm>
                  <a:off x="587375" y="2652713"/>
                  <a:ext cx="12700" cy="336550"/>
                </a:xfrm>
                <a:custGeom>
                  <a:avLst/>
                  <a:gdLst>
                    <a:gd name="T0" fmla="*/ 2147483647 w 8"/>
                    <a:gd name="T1" fmla="*/ 2147483647 h 212"/>
                    <a:gd name="T2" fmla="*/ 2147483647 w 8"/>
                    <a:gd name="T3" fmla="*/ 2147483647 h 212"/>
                    <a:gd name="T4" fmla="*/ 2147483647 w 8"/>
                    <a:gd name="T5" fmla="*/ 0 h 212"/>
                    <a:gd name="T6" fmla="*/ 0 w 8"/>
                    <a:gd name="T7" fmla="*/ 0 h 212"/>
                    <a:gd name="T8" fmla="*/ 0 w 8"/>
                    <a:gd name="T9" fmla="*/ 2147483647 h 212"/>
                    <a:gd name="T10" fmla="*/ 2147483647 w 8"/>
                    <a:gd name="T11" fmla="*/ 2147483647 h 212"/>
                    <a:gd name="T12" fmla="*/ 0 w 8"/>
                    <a:gd name="T13" fmla="*/ 2147483647 h 212"/>
                    <a:gd name="T14" fmla="*/ 0 w 8"/>
                    <a:gd name="T15" fmla="*/ 2147483647 h 212"/>
                    <a:gd name="T16" fmla="*/ 2147483647 w 8"/>
                    <a:gd name="T17" fmla="*/ 2147483647 h 212"/>
                    <a:gd name="T18" fmla="*/ 2147483647 w 8"/>
                    <a:gd name="T19" fmla="*/ 2147483647 h 212"/>
                    <a:gd name="T20" fmla="*/ 2147483647 w 8"/>
                    <a:gd name="T21" fmla="*/ 2147483647 h 212"/>
                    <a:gd name="T22" fmla="*/ 2147483647 w 8"/>
                    <a:gd name="T23" fmla="*/ 2147483647 h 21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212"/>
                    <a:gd name="T38" fmla="*/ 8 w 8"/>
                    <a:gd name="T39" fmla="*/ 212 h 21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212">
                      <a:moveTo>
                        <a:pt x="4" y="200"/>
                      </a:moveTo>
                      <a:lnTo>
                        <a:pt x="8" y="208"/>
                      </a:lnTo>
                      <a:lnTo>
                        <a:pt x="8" y="0"/>
                      </a:lnTo>
                      <a:lnTo>
                        <a:pt x="0" y="0"/>
                      </a:lnTo>
                      <a:lnTo>
                        <a:pt x="0" y="208"/>
                      </a:lnTo>
                      <a:lnTo>
                        <a:pt x="4" y="212"/>
                      </a:lnTo>
                      <a:lnTo>
                        <a:pt x="0" y="208"/>
                      </a:lnTo>
                      <a:lnTo>
                        <a:pt x="0" y="212"/>
                      </a:lnTo>
                      <a:lnTo>
                        <a:pt x="4" y="212"/>
                      </a:lnTo>
                      <a:lnTo>
                        <a:pt x="8" y="212"/>
                      </a:lnTo>
                      <a:lnTo>
                        <a:pt x="8" y="208"/>
                      </a:lnTo>
                      <a:lnTo>
                        <a:pt x="4" y="20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9363" name="Freeform 165"/>
                <p:cNvSpPr>
                  <a:spLocks/>
                </p:cNvSpPr>
                <p:nvPr/>
              </p:nvSpPr>
              <p:spPr bwMode="auto">
                <a:xfrm>
                  <a:off x="593725" y="2970213"/>
                  <a:ext cx="373063" cy="19050"/>
                </a:xfrm>
                <a:custGeom>
                  <a:avLst/>
                  <a:gdLst>
                    <a:gd name="T0" fmla="*/ 2147483647 w 235"/>
                    <a:gd name="T1" fmla="*/ 2147483647 h 12"/>
                    <a:gd name="T2" fmla="*/ 2147483647 w 235"/>
                    <a:gd name="T3" fmla="*/ 2147483647 h 12"/>
                    <a:gd name="T4" fmla="*/ 0 w 235"/>
                    <a:gd name="T5" fmla="*/ 0 h 12"/>
                    <a:gd name="T6" fmla="*/ 0 w 235"/>
                    <a:gd name="T7" fmla="*/ 2147483647 h 12"/>
                    <a:gd name="T8" fmla="*/ 2147483647 w 235"/>
                    <a:gd name="T9" fmla="*/ 2147483647 h 12"/>
                    <a:gd name="T10" fmla="*/ 2147483647 w 235"/>
                    <a:gd name="T11" fmla="*/ 2147483647 h 12"/>
                    <a:gd name="T12" fmla="*/ 2147483647 w 235"/>
                    <a:gd name="T13" fmla="*/ 2147483647 h 12"/>
                    <a:gd name="T14" fmla="*/ 2147483647 w 235"/>
                    <a:gd name="T15" fmla="*/ 2147483647 h 12"/>
                    <a:gd name="T16" fmla="*/ 2147483647 w 235"/>
                    <a:gd name="T17" fmla="*/ 2147483647 h 12"/>
                    <a:gd name="T18" fmla="*/ 2147483647 w 235"/>
                    <a:gd name="T19" fmla="*/ 2147483647 h 12"/>
                    <a:gd name="T20" fmla="*/ 2147483647 w 235"/>
                    <a:gd name="T21" fmla="*/ 2147483647 h 12"/>
                    <a:gd name="T22" fmla="*/ 2147483647 w 235"/>
                    <a:gd name="T23" fmla="*/ 2147483647 h 1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35"/>
                    <a:gd name="T37" fmla="*/ 0 h 12"/>
                    <a:gd name="T38" fmla="*/ 235 w 235"/>
                    <a:gd name="T39" fmla="*/ 12 h 1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35" h="12">
                      <a:moveTo>
                        <a:pt x="227" y="8"/>
                      </a:moveTo>
                      <a:lnTo>
                        <a:pt x="231" y="4"/>
                      </a:lnTo>
                      <a:lnTo>
                        <a:pt x="0" y="0"/>
                      </a:lnTo>
                      <a:lnTo>
                        <a:pt x="0" y="12"/>
                      </a:lnTo>
                      <a:lnTo>
                        <a:pt x="231" y="12"/>
                      </a:lnTo>
                      <a:lnTo>
                        <a:pt x="235" y="8"/>
                      </a:lnTo>
                      <a:lnTo>
                        <a:pt x="231" y="12"/>
                      </a:lnTo>
                      <a:lnTo>
                        <a:pt x="235" y="12"/>
                      </a:lnTo>
                      <a:lnTo>
                        <a:pt x="235" y="8"/>
                      </a:lnTo>
                      <a:lnTo>
                        <a:pt x="235" y="4"/>
                      </a:lnTo>
                      <a:lnTo>
                        <a:pt x="231" y="4"/>
                      </a:lnTo>
                      <a:lnTo>
                        <a:pt x="227" y="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9364" name="Freeform 166"/>
                <p:cNvSpPr>
                  <a:spLocks/>
                </p:cNvSpPr>
                <p:nvPr/>
              </p:nvSpPr>
              <p:spPr bwMode="auto">
                <a:xfrm>
                  <a:off x="973138" y="3070225"/>
                  <a:ext cx="52388" cy="19050"/>
                </a:xfrm>
                <a:custGeom>
                  <a:avLst/>
                  <a:gdLst>
                    <a:gd name="T0" fmla="*/ 2147483647 w 33"/>
                    <a:gd name="T1" fmla="*/ 2147483647 h 12"/>
                    <a:gd name="T2" fmla="*/ 2147483647 w 33"/>
                    <a:gd name="T3" fmla="*/ 0 h 12"/>
                    <a:gd name="T4" fmla="*/ 0 w 33"/>
                    <a:gd name="T5" fmla="*/ 2147483647 h 12"/>
                    <a:gd name="T6" fmla="*/ 2147483647 w 33"/>
                    <a:gd name="T7" fmla="*/ 2147483647 h 12"/>
                    <a:gd name="T8" fmla="*/ 2147483647 w 33"/>
                    <a:gd name="T9" fmla="*/ 2147483647 h 12"/>
                    <a:gd name="T10" fmla="*/ 2147483647 w 33"/>
                    <a:gd name="T11" fmla="*/ 2147483647 h 12"/>
                    <a:gd name="T12" fmla="*/ 2147483647 w 33"/>
                    <a:gd name="T13" fmla="*/ 2147483647 h 12"/>
                    <a:gd name="T14" fmla="*/ 2147483647 w 33"/>
                    <a:gd name="T15" fmla="*/ 2147483647 h 12"/>
                    <a:gd name="T16" fmla="*/ 2147483647 w 33"/>
                    <a:gd name="T17" fmla="*/ 2147483647 h 12"/>
                    <a:gd name="T18" fmla="*/ 2147483647 w 33"/>
                    <a:gd name="T19" fmla="*/ 2147483647 h 12"/>
                    <a:gd name="T20" fmla="*/ 2147483647 w 33"/>
                    <a:gd name="T21" fmla="*/ 0 h 12"/>
                    <a:gd name="T22" fmla="*/ 2147483647 w 33"/>
                    <a:gd name="T23" fmla="*/ 2147483647 h 1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3"/>
                    <a:gd name="T37" fmla="*/ 0 h 12"/>
                    <a:gd name="T38" fmla="*/ 33 w 33"/>
                    <a:gd name="T39" fmla="*/ 12 h 1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3" h="12">
                      <a:moveTo>
                        <a:pt x="25" y="4"/>
                      </a:moveTo>
                      <a:lnTo>
                        <a:pt x="29" y="0"/>
                      </a:lnTo>
                      <a:lnTo>
                        <a:pt x="0" y="4"/>
                      </a:lnTo>
                      <a:lnTo>
                        <a:pt x="4" y="12"/>
                      </a:lnTo>
                      <a:lnTo>
                        <a:pt x="29" y="12"/>
                      </a:lnTo>
                      <a:lnTo>
                        <a:pt x="33" y="4"/>
                      </a:lnTo>
                      <a:lnTo>
                        <a:pt x="29" y="12"/>
                      </a:lnTo>
                      <a:lnTo>
                        <a:pt x="33" y="8"/>
                      </a:lnTo>
                      <a:lnTo>
                        <a:pt x="33" y="4"/>
                      </a:lnTo>
                      <a:lnTo>
                        <a:pt x="29" y="0"/>
                      </a:lnTo>
                      <a:lnTo>
                        <a:pt x="25" y="4"/>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9365" name="Freeform 167"/>
                <p:cNvSpPr>
                  <a:spLocks/>
                </p:cNvSpPr>
                <p:nvPr/>
              </p:nvSpPr>
              <p:spPr bwMode="auto">
                <a:xfrm>
                  <a:off x="1012825" y="3051175"/>
                  <a:ext cx="12700" cy="25400"/>
                </a:xfrm>
                <a:custGeom>
                  <a:avLst/>
                  <a:gdLst>
                    <a:gd name="T0" fmla="*/ 2147483647 w 8"/>
                    <a:gd name="T1" fmla="*/ 2147483647 h 16"/>
                    <a:gd name="T2" fmla="*/ 0 w 8"/>
                    <a:gd name="T3" fmla="*/ 2147483647 h 16"/>
                    <a:gd name="T4" fmla="*/ 0 w 8"/>
                    <a:gd name="T5" fmla="*/ 2147483647 h 16"/>
                    <a:gd name="T6" fmla="*/ 2147483647 w 8"/>
                    <a:gd name="T7" fmla="*/ 2147483647 h 16"/>
                    <a:gd name="T8" fmla="*/ 2147483647 w 8"/>
                    <a:gd name="T9" fmla="*/ 2147483647 h 16"/>
                    <a:gd name="T10" fmla="*/ 0 w 8"/>
                    <a:gd name="T11" fmla="*/ 0 h 16"/>
                    <a:gd name="T12" fmla="*/ 2147483647 w 8"/>
                    <a:gd name="T13" fmla="*/ 2147483647 h 16"/>
                    <a:gd name="T14" fmla="*/ 2147483647 w 8"/>
                    <a:gd name="T15" fmla="*/ 0 h 16"/>
                    <a:gd name="T16" fmla="*/ 2147483647 w 8"/>
                    <a:gd name="T17" fmla="*/ 0 h 16"/>
                    <a:gd name="T18" fmla="*/ 0 w 8"/>
                    <a:gd name="T19" fmla="*/ 0 h 16"/>
                    <a:gd name="T20" fmla="*/ 0 w 8"/>
                    <a:gd name="T21" fmla="*/ 2147483647 h 16"/>
                    <a:gd name="T22" fmla="*/ 2147483647 w 8"/>
                    <a:gd name="T23" fmla="*/ 2147483647 h 1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16"/>
                    <a:gd name="T38" fmla="*/ 8 w 8"/>
                    <a:gd name="T39" fmla="*/ 16 h 1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16">
                      <a:moveTo>
                        <a:pt x="4" y="8"/>
                      </a:moveTo>
                      <a:lnTo>
                        <a:pt x="0" y="4"/>
                      </a:lnTo>
                      <a:lnTo>
                        <a:pt x="0" y="16"/>
                      </a:lnTo>
                      <a:lnTo>
                        <a:pt x="8" y="16"/>
                      </a:lnTo>
                      <a:lnTo>
                        <a:pt x="8" y="4"/>
                      </a:lnTo>
                      <a:lnTo>
                        <a:pt x="0" y="0"/>
                      </a:lnTo>
                      <a:lnTo>
                        <a:pt x="8" y="4"/>
                      </a:lnTo>
                      <a:lnTo>
                        <a:pt x="8" y="0"/>
                      </a:lnTo>
                      <a:lnTo>
                        <a:pt x="4" y="0"/>
                      </a:lnTo>
                      <a:lnTo>
                        <a:pt x="0" y="0"/>
                      </a:lnTo>
                      <a:lnTo>
                        <a:pt x="0" y="4"/>
                      </a:lnTo>
                      <a:lnTo>
                        <a:pt x="4" y="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9366" name="Freeform 168"/>
                <p:cNvSpPr>
                  <a:spLocks/>
                </p:cNvSpPr>
                <p:nvPr/>
              </p:nvSpPr>
              <p:spPr bwMode="auto">
                <a:xfrm>
                  <a:off x="1000125" y="3051175"/>
                  <a:ext cx="19050" cy="19050"/>
                </a:xfrm>
                <a:custGeom>
                  <a:avLst/>
                  <a:gdLst>
                    <a:gd name="T0" fmla="*/ 2147483647 w 12"/>
                    <a:gd name="T1" fmla="*/ 2147483647 h 12"/>
                    <a:gd name="T2" fmla="*/ 2147483647 w 12"/>
                    <a:gd name="T3" fmla="*/ 2147483647 h 12"/>
                    <a:gd name="T4" fmla="*/ 2147483647 w 12"/>
                    <a:gd name="T5" fmla="*/ 2147483647 h 12"/>
                    <a:gd name="T6" fmla="*/ 2147483647 w 12"/>
                    <a:gd name="T7" fmla="*/ 0 h 12"/>
                    <a:gd name="T8" fmla="*/ 2147483647 w 12"/>
                    <a:gd name="T9" fmla="*/ 2147483647 h 12"/>
                    <a:gd name="T10" fmla="*/ 2147483647 w 12"/>
                    <a:gd name="T11" fmla="*/ 2147483647 h 12"/>
                    <a:gd name="T12" fmla="*/ 2147483647 w 12"/>
                    <a:gd name="T13" fmla="*/ 2147483647 h 12"/>
                    <a:gd name="T14" fmla="*/ 0 w 12"/>
                    <a:gd name="T15" fmla="*/ 2147483647 h 12"/>
                    <a:gd name="T16" fmla="*/ 0 w 12"/>
                    <a:gd name="T17" fmla="*/ 2147483647 h 12"/>
                    <a:gd name="T18" fmla="*/ 2147483647 w 12"/>
                    <a:gd name="T19" fmla="*/ 2147483647 h 12"/>
                    <a:gd name="T20" fmla="*/ 2147483647 w 12"/>
                    <a:gd name="T21" fmla="*/ 2147483647 h 12"/>
                    <a:gd name="T22" fmla="*/ 2147483647 w 12"/>
                    <a:gd name="T23" fmla="*/ 2147483647 h 1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12"/>
                    <a:gd name="T38" fmla="*/ 12 w 12"/>
                    <a:gd name="T39" fmla="*/ 12 h 1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12">
                      <a:moveTo>
                        <a:pt x="4" y="12"/>
                      </a:moveTo>
                      <a:lnTo>
                        <a:pt x="8" y="12"/>
                      </a:lnTo>
                      <a:lnTo>
                        <a:pt x="12" y="8"/>
                      </a:lnTo>
                      <a:lnTo>
                        <a:pt x="8" y="0"/>
                      </a:lnTo>
                      <a:lnTo>
                        <a:pt x="4" y="4"/>
                      </a:lnTo>
                      <a:lnTo>
                        <a:pt x="0" y="8"/>
                      </a:lnTo>
                      <a:lnTo>
                        <a:pt x="4" y="12"/>
                      </a:lnTo>
                      <a:lnTo>
                        <a:pt x="8" y="12"/>
                      </a:lnTo>
                      <a:lnTo>
                        <a:pt x="4" y="12"/>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9367" name="Freeform 169"/>
                <p:cNvSpPr>
                  <a:spLocks/>
                </p:cNvSpPr>
                <p:nvPr/>
              </p:nvSpPr>
              <p:spPr bwMode="auto">
                <a:xfrm>
                  <a:off x="966788" y="3057525"/>
                  <a:ext cx="39688" cy="12700"/>
                </a:xfrm>
                <a:custGeom>
                  <a:avLst/>
                  <a:gdLst>
                    <a:gd name="T0" fmla="*/ 2147483647 w 25"/>
                    <a:gd name="T1" fmla="*/ 2147483647 h 8"/>
                    <a:gd name="T2" fmla="*/ 2147483647 w 25"/>
                    <a:gd name="T3" fmla="*/ 2147483647 h 8"/>
                    <a:gd name="T4" fmla="*/ 2147483647 w 25"/>
                    <a:gd name="T5" fmla="*/ 2147483647 h 8"/>
                    <a:gd name="T6" fmla="*/ 2147483647 w 25"/>
                    <a:gd name="T7" fmla="*/ 0 h 8"/>
                    <a:gd name="T8" fmla="*/ 2147483647 w 25"/>
                    <a:gd name="T9" fmla="*/ 0 h 8"/>
                    <a:gd name="T10" fmla="*/ 0 w 25"/>
                    <a:gd name="T11" fmla="*/ 2147483647 h 8"/>
                    <a:gd name="T12" fmla="*/ 2147483647 w 25"/>
                    <a:gd name="T13" fmla="*/ 0 h 8"/>
                    <a:gd name="T14" fmla="*/ 2147483647 w 25"/>
                    <a:gd name="T15" fmla="*/ 0 h 8"/>
                    <a:gd name="T16" fmla="*/ 0 w 25"/>
                    <a:gd name="T17" fmla="*/ 2147483647 h 8"/>
                    <a:gd name="T18" fmla="*/ 2147483647 w 25"/>
                    <a:gd name="T19" fmla="*/ 2147483647 h 8"/>
                    <a:gd name="T20" fmla="*/ 2147483647 w 25"/>
                    <a:gd name="T21" fmla="*/ 2147483647 h 8"/>
                    <a:gd name="T22" fmla="*/ 2147483647 w 25"/>
                    <a:gd name="T23" fmla="*/ 2147483647 h 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5"/>
                    <a:gd name="T37" fmla="*/ 0 h 8"/>
                    <a:gd name="T38" fmla="*/ 25 w 25"/>
                    <a:gd name="T39" fmla="*/ 8 h 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5" h="8">
                      <a:moveTo>
                        <a:pt x="12" y="4"/>
                      </a:moveTo>
                      <a:lnTo>
                        <a:pt x="8" y="8"/>
                      </a:lnTo>
                      <a:lnTo>
                        <a:pt x="25" y="8"/>
                      </a:lnTo>
                      <a:lnTo>
                        <a:pt x="25" y="0"/>
                      </a:lnTo>
                      <a:lnTo>
                        <a:pt x="8" y="0"/>
                      </a:lnTo>
                      <a:lnTo>
                        <a:pt x="0" y="4"/>
                      </a:lnTo>
                      <a:lnTo>
                        <a:pt x="8" y="0"/>
                      </a:lnTo>
                      <a:lnTo>
                        <a:pt x="4" y="0"/>
                      </a:lnTo>
                      <a:lnTo>
                        <a:pt x="0" y="4"/>
                      </a:lnTo>
                      <a:lnTo>
                        <a:pt x="4" y="8"/>
                      </a:lnTo>
                      <a:lnTo>
                        <a:pt x="8" y="8"/>
                      </a:lnTo>
                      <a:lnTo>
                        <a:pt x="12" y="4"/>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9368" name="Freeform 170"/>
                <p:cNvSpPr>
                  <a:spLocks/>
                </p:cNvSpPr>
                <p:nvPr/>
              </p:nvSpPr>
              <p:spPr bwMode="auto">
                <a:xfrm>
                  <a:off x="966788" y="3063875"/>
                  <a:ext cx="19050" cy="25400"/>
                </a:xfrm>
                <a:custGeom>
                  <a:avLst/>
                  <a:gdLst>
                    <a:gd name="T0" fmla="*/ 2147483647 w 12"/>
                    <a:gd name="T1" fmla="*/ 2147483647 h 16"/>
                    <a:gd name="T2" fmla="*/ 2147483647 w 12"/>
                    <a:gd name="T3" fmla="*/ 2147483647 h 16"/>
                    <a:gd name="T4" fmla="*/ 2147483647 w 12"/>
                    <a:gd name="T5" fmla="*/ 0 h 16"/>
                    <a:gd name="T6" fmla="*/ 0 w 12"/>
                    <a:gd name="T7" fmla="*/ 0 h 16"/>
                    <a:gd name="T8" fmla="*/ 0 w 12"/>
                    <a:gd name="T9" fmla="*/ 2147483647 h 16"/>
                    <a:gd name="T10" fmla="*/ 2147483647 w 12"/>
                    <a:gd name="T11" fmla="*/ 2147483647 h 16"/>
                    <a:gd name="T12" fmla="*/ 0 w 12"/>
                    <a:gd name="T13" fmla="*/ 2147483647 h 16"/>
                    <a:gd name="T14" fmla="*/ 2147483647 w 12"/>
                    <a:gd name="T15" fmla="*/ 2147483647 h 16"/>
                    <a:gd name="T16" fmla="*/ 2147483647 w 12"/>
                    <a:gd name="T17" fmla="*/ 2147483647 h 16"/>
                    <a:gd name="T18" fmla="*/ 2147483647 w 12"/>
                    <a:gd name="T19" fmla="*/ 2147483647 h 16"/>
                    <a:gd name="T20" fmla="*/ 2147483647 w 12"/>
                    <a:gd name="T21" fmla="*/ 2147483647 h 16"/>
                    <a:gd name="T22" fmla="*/ 2147483647 w 12"/>
                    <a:gd name="T23" fmla="*/ 2147483647 h 1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16"/>
                    <a:gd name="T38" fmla="*/ 12 w 12"/>
                    <a:gd name="T39" fmla="*/ 16 h 1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16">
                      <a:moveTo>
                        <a:pt x="4" y="8"/>
                      </a:moveTo>
                      <a:lnTo>
                        <a:pt x="12" y="12"/>
                      </a:lnTo>
                      <a:lnTo>
                        <a:pt x="12" y="0"/>
                      </a:lnTo>
                      <a:lnTo>
                        <a:pt x="0" y="0"/>
                      </a:lnTo>
                      <a:lnTo>
                        <a:pt x="0" y="12"/>
                      </a:lnTo>
                      <a:lnTo>
                        <a:pt x="8" y="16"/>
                      </a:lnTo>
                      <a:lnTo>
                        <a:pt x="0" y="12"/>
                      </a:lnTo>
                      <a:lnTo>
                        <a:pt x="4" y="16"/>
                      </a:lnTo>
                      <a:lnTo>
                        <a:pt x="8" y="16"/>
                      </a:lnTo>
                      <a:lnTo>
                        <a:pt x="12" y="12"/>
                      </a:lnTo>
                      <a:lnTo>
                        <a:pt x="4" y="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9369" name="Freeform 171"/>
                <p:cNvSpPr>
                  <a:spLocks/>
                </p:cNvSpPr>
                <p:nvPr/>
              </p:nvSpPr>
              <p:spPr bwMode="auto">
                <a:xfrm>
                  <a:off x="1019175" y="2589213"/>
                  <a:ext cx="334963" cy="649288"/>
                </a:xfrm>
                <a:custGeom>
                  <a:avLst/>
                  <a:gdLst>
                    <a:gd name="T0" fmla="*/ 2147483647 w 211"/>
                    <a:gd name="T1" fmla="*/ 0 h 409"/>
                    <a:gd name="T2" fmla="*/ 0 w 211"/>
                    <a:gd name="T3" fmla="*/ 2147483647 h 409"/>
                    <a:gd name="T4" fmla="*/ 0 w 211"/>
                    <a:gd name="T5" fmla="*/ 2147483647 h 409"/>
                    <a:gd name="T6" fmla="*/ 2147483647 w 211"/>
                    <a:gd name="T7" fmla="*/ 2147483647 h 409"/>
                    <a:gd name="T8" fmla="*/ 2147483647 w 211"/>
                    <a:gd name="T9" fmla="*/ 2147483647 h 409"/>
                    <a:gd name="T10" fmla="*/ 2147483647 w 211"/>
                    <a:gd name="T11" fmla="*/ 2147483647 h 409"/>
                    <a:gd name="T12" fmla="*/ 2147483647 w 211"/>
                    <a:gd name="T13" fmla="*/ 2147483647 h 409"/>
                    <a:gd name="T14" fmla="*/ 2147483647 w 211"/>
                    <a:gd name="T15" fmla="*/ 2147483647 h 409"/>
                    <a:gd name="T16" fmla="*/ 2147483647 w 211"/>
                    <a:gd name="T17" fmla="*/ 2147483647 h 409"/>
                    <a:gd name="T18" fmla="*/ 2147483647 w 211"/>
                    <a:gd name="T19" fmla="*/ 2147483647 h 409"/>
                    <a:gd name="T20" fmla="*/ 2147483647 w 211"/>
                    <a:gd name="T21" fmla="*/ 2147483647 h 409"/>
                    <a:gd name="T22" fmla="*/ 2147483647 w 211"/>
                    <a:gd name="T23" fmla="*/ 2147483647 h 409"/>
                    <a:gd name="T24" fmla="*/ 2147483647 w 211"/>
                    <a:gd name="T25" fmla="*/ 2147483647 h 409"/>
                    <a:gd name="T26" fmla="*/ 2147483647 w 211"/>
                    <a:gd name="T27" fmla="*/ 2147483647 h 409"/>
                    <a:gd name="T28" fmla="*/ 2147483647 w 211"/>
                    <a:gd name="T29" fmla="*/ 2147483647 h 409"/>
                    <a:gd name="T30" fmla="*/ 2147483647 w 211"/>
                    <a:gd name="T31" fmla="*/ 2147483647 h 409"/>
                    <a:gd name="T32" fmla="*/ 2147483647 w 211"/>
                    <a:gd name="T33" fmla="*/ 2147483647 h 409"/>
                    <a:gd name="T34" fmla="*/ 2147483647 w 211"/>
                    <a:gd name="T35" fmla="*/ 2147483647 h 409"/>
                    <a:gd name="T36" fmla="*/ 2147483647 w 211"/>
                    <a:gd name="T37" fmla="*/ 2147483647 h 409"/>
                    <a:gd name="T38" fmla="*/ 2147483647 w 211"/>
                    <a:gd name="T39" fmla="*/ 2147483647 h 409"/>
                    <a:gd name="T40" fmla="*/ 2147483647 w 211"/>
                    <a:gd name="T41" fmla="*/ 2147483647 h 409"/>
                    <a:gd name="T42" fmla="*/ 2147483647 w 211"/>
                    <a:gd name="T43" fmla="*/ 2147483647 h 409"/>
                    <a:gd name="T44" fmla="*/ 2147483647 w 211"/>
                    <a:gd name="T45" fmla="*/ 2147483647 h 409"/>
                    <a:gd name="T46" fmla="*/ 2147483647 w 211"/>
                    <a:gd name="T47" fmla="*/ 0 h 409"/>
                    <a:gd name="T48" fmla="*/ 2147483647 w 211"/>
                    <a:gd name="T49" fmla="*/ 0 h 409"/>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11"/>
                    <a:gd name="T76" fmla="*/ 0 h 409"/>
                    <a:gd name="T77" fmla="*/ 211 w 211"/>
                    <a:gd name="T78" fmla="*/ 409 h 409"/>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11" h="409">
                      <a:moveTo>
                        <a:pt x="28" y="0"/>
                      </a:moveTo>
                      <a:lnTo>
                        <a:pt x="0" y="4"/>
                      </a:lnTo>
                      <a:lnTo>
                        <a:pt x="0" y="402"/>
                      </a:lnTo>
                      <a:lnTo>
                        <a:pt x="85" y="409"/>
                      </a:lnTo>
                      <a:lnTo>
                        <a:pt x="109" y="402"/>
                      </a:lnTo>
                      <a:lnTo>
                        <a:pt x="113" y="402"/>
                      </a:lnTo>
                      <a:lnTo>
                        <a:pt x="121" y="402"/>
                      </a:lnTo>
                      <a:lnTo>
                        <a:pt x="125" y="402"/>
                      </a:lnTo>
                      <a:lnTo>
                        <a:pt x="134" y="402"/>
                      </a:lnTo>
                      <a:lnTo>
                        <a:pt x="146" y="398"/>
                      </a:lnTo>
                      <a:lnTo>
                        <a:pt x="154" y="394"/>
                      </a:lnTo>
                      <a:lnTo>
                        <a:pt x="166" y="394"/>
                      </a:lnTo>
                      <a:lnTo>
                        <a:pt x="174" y="390"/>
                      </a:lnTo>
                      <a:lnTo>
                        <a:pt x="178" y="386"/>
                      </a:lnTo>
                      <a:lnTo>
                        <a:pt x="186" y="382"/>
                      </a:lnTo>
                      <a:lnTo>
                        <a:pt x="190" y="378"/>
                      </a:lnTo>
                      <a:lnTo>
                        <a:pt x="190" y="374"/>
                      </a:lnTo>
                      <a:lnTo>
                        <a:pt x="194" y="374"/>
                      </a:lnTo>
                      <a:lnTo>
                        <a:pt x="194" y="370"/>
                      </a:lnTo>
                      <a:lnTo>
                        <a:pt x="211" y="358"/>
                      </a:lnTo>
                      <a:lnTo>
                        <a:pt x="211" y="335"/>
                      </a:lnTo>
                      <a:lnTo>
                        <a:pt x="28" y="0"/>
                      </a:lnTo>
                      <a:close/>
                    </a:path>
                  </a:pathLst>
                </a:custGeom>
                <a:solidFill>
                  <a:srgbClr val="333333"/>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9370" name="Freeform 172"/>
                <p:cNvSpPr>
                  <a:spLocks/>
                </p:cNvSpPr>
                <p:nvPr/>
              </p:nvSpPr>
              <p:spPr bwMode="auto">
                <a:xfrm>
                  <a:off x="1012825" y="2582863"/>
                  <a:ext cx="50800" cy="19050"/>
                </a:xfrm>
                <a:custGeom>
                  <a:avLst/>
                  <a:gdLst>
                    <a:gd name="T0" fmla="*/ 2147483647 w 32"/>
                    <a:gd name="T1" fmla="*/ 2147483647 h 12"/>
                    <a:gd name="T2" fmla="*/ 2147483647 w 32"/>
                    <a:gd name="T3" fmla="*/ 2147483647 h 12"/>
                    <a:gd name="T4" fmla="*/ 2147483647 w 32"/>
                    <a:gd name="T5" fmla="*/ 2147483647 h 12"/>
                    <a:gd name="T6" fmla="*/ 2147483647 w 32"/>
                    <a:gd name="T7" fmla="*/ 0 h 12"/>
                    <a:gd name="T8" fmla="*/ 2147483647 w 32"/>
                    <a:gd name="T9" fmla="*/ 2147483647 h 12"/>
                    <a:gd name="T10" fmla="*/ 0 w 32"/>
                    <a:gd name="T11" fmla="*/ 2147483647 h 12"/>
                    <a:gd name="T12" fmla="*/ 2147483647 w 32"/>
                    <a:gd name="T13" fmla="*/ 2147483647 h 12"/>
                    <a:gd name="T14" fmla="*/ 0 w 32"/>
                    <a:gd name="T15" fmla="*/ 2147483647 h 12"/>
                    <a:gd name="T16" fmla="*/ 0 w 32"/>
                    <a:gd name="T17" fmla="*/ 2147483647 h 12"/>
                    <a:gd name="T18" fmla="*/ 0 w 32"/>
                    <a:gd name="T19" fmla="*/ 2147483647 h 12"/>
                    <a:gd name="T20" fmla="*/ 2147483647 w 32"/>
                    <a:gd name="T21" fmla="*/ 2147483647 h 12"/>
                    <a:gd name="T22" fmla="*/ 2147483647 w 32"/>
                    <a:gd name="T23" fmla="*/ 2147483647 h 1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2"/>
                    <a:gd name="T37" fmla="*/ 0 h 12"/>
                    <a:gd name="T38" fmla="*/ 32 w 32"/>
                    <a:gd name="T39" fmla="*/ 12 h 1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2" h="12">
                      <a:moveTo>
                        <a:pt x="8" y="8"/>
                      </a:moveTo>
                      <a:lnTo>
                        <a:pt x="4" y="12"/>
                      </a:lnTo>
                      <a:lnTo>
                        <a:pt x="32" y="8"/>
                      </a:lnTo>
                      <a:lnTo>
                        <a:pt x="32" y="0"/>
                      </a:lnTo>
                      <a:lnTo>
                        <a:pt x="4" y="4"/>
                      </a:lnTo>
                      <a:lnTo>
                        <a:pt x="0" y="8"/>
                      </a:lnTo>
                      <a:lnTo>
                        <a:pt x="4" y="4"/>
                      </a:lnTo>
                      <a:lnTo>
                        <a:pt x="0" y="8"/>
                      </a:lnTo>
                      <a:lnTo>
                        <a:pt x="0" y="12"/>
                      </a:lnTo>
                      <a:lnTo>
                        <a:pt x="4" y="12"/>
                      </a:lnTo>
                      <a:lnTo>
                        <a:pt x="8" y="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9371" name="Freeform 173"/>
                <p:cNvSpPr>
                  <a:spLocks/>
                </p:cNvSpPr>
                <p:nvPr/>
              </p:nvSpPr>
              <p:spPr bwMode="auto">
                <a:xfrm>
                  <a:off x="1012825" y="2595563"/>
                  <a:ext cx="12700" cy="636588"/>
                </a:xfrm>
                <a:custGeom>
                  <a:avLst/>
                  <a:gdLst>
                    <a:gd name="T0" fmla="*/ 2147483647 w 8"/>
                    <a:gd name="T1" fmla="*/ 2147483647 h 401"/>
                    <a:gd name="T2" fmla="*/ 2147483647 w 8"/>
                    <a:gd name="T3" fmla="*/ 2147483647 h 401"/>
                    <a:gd name="T4" fmla="*/ 2147483647 w 8"/>
                    <a:gd name="T5" fmla="*/ 0 h 401"/>
                    <a:gd name="T6" fmla="*/ 0 w 8"/>
                    <a:gd name="T7" fmla="*/ 0 h 401"/>
                    <a:gd name="T8" fmla="*/ 0 w 8"/>
                    <a:gd name="T9" fmla="*/ 2147483647 h 401"/>
                    <a:gd name="T10" fmla="*/ 2147483647 w 8"/>
                    <a:gd name="T11" fmla="*/ 2147483647 h 401"/>
                    <a:gd name="T12" fmla="*/ 0 w 8"/>
                    <a:gd name="T13" fmla="*/ 2147483647 h 401"/>
                    <a:gd name="T14" fmla="*/ 0 w 8"/>
                    <a:gd name="T15" fmla="*/ 2147483647 h 401"/>
                    <a:gd name="T16" fmla="*/ 2147483647 w 8"/>
                    <a:gd name="T17" fmla="*/ 2147483647 h 401"/>
                    <a:gd name="T18" fmla="*/ 2147483647 w 8"/>
                    <a:gd name="T19" fmla="*/ 2147483647 h 401"/>
                    <a:gd name="T20" fmla="*/ 2147483647 w 8"/>
                    <a:gd name="T21" fmla="*/ 2147483647 h 401"/>
                    <a:gd name="T22" fmla="*/ 2147483647 w 8"/>
                    <a:gd name="T23" fmla="*/ 2147483647 h 40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401"/>
                    <a:gd name="T38" fmla="*/ 8 w 8"/>
                    <a:gd name="T39" fmla="*/ 401 h 40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401">
                      <a:moveTo>
                        <a:pt x="4" y="394"/>
                      </a:moveTo>
                      <a:lnTo>
                        <a:pt x="8" y="398"/>
                      </a:lnTo>
                      <a:lnTo>
                        <a:pt x="8" y="0"/>
                      </a:lnTo>
                      <a:lnTo>
                        <a:pt x="0" y="0"/>
                      </a:lnTo>
                      <a:lnTo>
                        <a:pt x="0" y="398"/>
                      </a:lnTo>
                      <a:lnTo>
                        <a:pt x="4" y="401"/>
                      </a:lnTo>
                      <a:lnTo>
                        <a:pt x="0" y="398"/>
                      </a:lnTo>
                      <a:lnTo>
                        <a:pt x="0" y="401"/>
                      </a:lnTo>
                      <a:lnTo>
                        <a:pt x="4" y="401"/>
                      </a:lnTo>
                      <a:lnTo>
                        <a:pt x="8" y="401"/>
                      </a:lnTo>
                      <a:lnTo>
                        <a:pt x="8" y="398"/>
                      </a:lnTo>
                      <a:lnTo>
                        <a:pt x="4" y="394"/>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9372" name="Freeform 174"/>
                <p:cNvSpPr>
                  <a:spLocks/>
                </p:cNvSpPr>
                <p:nvPr/>
              </p:nvSpPr>
              <p:spPr bwMode="auto">
                <a:xfrm>
                  <a:off x="1019175" y="3221038"/>
                  <a:ext cx="141288" cy="23813"/>
                </a:xfrm>
                <a:custGeom>
                  <a:avLst/>
                  <a:gdLst>
                    <a:gd name="T0" fmla="*/ 2147483647 w 89"/>
                    <a:gd name="T1" fmla="*/ 2147483647 h 15"/>
                    <a:gd name="T2" fmla="*/ 2147483647 w 89"/>
                    <a:gd name="T3" fmla="*/ 2147483647 h 15"/>
                    <a:gd name="T4" fmla="*/ 0 w 89"/>
                    <a:gd name="T5" fmla="*/ 0 h 15"/>
                    <a:gd name="T6" fmla="*/ 0 w 89"/>
                    <a:gd name="T7" fmla="*/ 2147483647 h 15"/>
                    <a:gd name="T8" fmla="*/ 2147483647 w 89"/>
                    <a:gd name="T9" fmla="*/ 2147483647 h 15"/>
                    <a:gd name="T10" fmla="*/ 2147483647 w 89"/>
                    <a:gd name="T11" fmla="*/ 2147483647 h 15"/>
                    <a:gd name="T12" fmla="*/ 2147483647 w 89"/>
                    <a:gd name="T13" fmla="*/ 2147483647 h 15"/>
                    <a:gd name="T14" fmla="*/ 2147483647 w 89"/>
                    <a:gd name="T15" fmla="*/ 2147483647 h 15"/>
                    <a:gd name="T16" fmla="*/ 2147483647 w 89"/>
                    <a:gd name="T17" fmla="*/ 2147483647 h 15"/>
                    <a:gd name="T18" fmla="*/ 2147483647 w 89"/>
                    <a:gd name="T19" fmla="*/ 2147483647 h 15"/>
                    <a:gd name="T20" fmla="*/ 2147483647 w 89"/>
                    <a:gd name="T21" fmla="*/ 2147483647 h 15"/>
                    <a:gd name="T22" fmla="*/ 2147483647 w 89"/>
                    <a:gd name="T23" fmla="*/ 2147483647 h 1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9"/>
                    <a:gd name="T37" fmla="*/ 0 h 15"/>
                    <a:gd name="T38" fmla="*/ 89 w 89"/>
                    <a:gd name="T39" fmla="*/ 15 h 1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9" h="15">
                      <a:moveTo>
                        <a:pt x="81" y="7"/>
                      </a:moveTo>
                      <a:lnTo>
                        <a:pt x="85" y="7"/>
                      </a:lnTo>
                      <a:lnTo>
                        <a:pt x="0" y="0"/>
                      </a:lnTo>
                      <a:lnTo>
                        <a:pt x="0" y="7"/>
                      </a:lnTo>
                      <a:lnTo>
                        <a:pt x="85" y="15"/>
                      </a:lnTo>
                      <a:lnTo>
                        <a:pt x="89" y="11"/>
                      </a:lnTo>
                      <a:lnTo>
                        <a:pt x="85" y="7"/>
                      </a:lnTo>
                      <a:lnTo>
                        <a:pt x="81" y="7"/>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9373" name="Freeform 175"/>
                <p:cNvSpPr>
                  <a:spLocks/>
                </p:cNvSpPr>
                <p:nvPr/>
              </p:nvSpPr>
              <p:spPr bwMode="auto">
                <a:xfrm>
                  <a:off x="1147763" y="3221038"/>
                  <a:ext cx="50800" cy="23813"/>
                </a:xfrm>
                <a:custGeom>
                  <a:avLst/>
                  <a:gdLst>
                    <a:gd name="T0" fmla="*/ 2147483647 w 32"/>
                    <a:gd name="T1" fmla="*/ 0 h 15"/>
                    <a:gd name="T2" fmla="*/ 2147483647 w 32"/>
                    <a:gd name="T3" fmla="*/ 0 h 15"/>
                    <a:gd name="T4" fmla="*/ 0 w 32"/>
                    <a:gd name="T5" fmla="*/ 2147483647 h 15"/>
                    <a:gd name="T6" fmla="*/ 2147483647 w 32"/>
                    <a:gd name="T7" fmla="*/ 2147483647 h 15"/>
                    <a:gd name="T8" fmla="*/ 2147483647 w 32"/>
                    <a:gd name="T9" fmla="*/ 2147483647 h 15"/>
                    <a:gd name="T10" fmla="*/ 2147483647 w 32"/>
                    <a:gd name="T11" fmla="*/ 2147483647 h 15"/>
                    <a:gd name="T12" fmla="*/ 2147483647 w 32"/>
                    <a:gd name="T13" fmla="*/ 2147483647 h 15"/>
                    <a:gd name="T14" fmla="*/ 2147483647 w 32"/>
                    <a:gd name="T15" fmla="*/ 2147483647 h 15"/>
                    <a:gd name="T16" fmla="*/ 2147483647 w 32"/>
                    <a:gd name="T17" fmla="*/ 0 h 15"/>
                    <a:gd name="T18" fmla="*/ 2147483647 w 32"/>
                    <a:gd name="T19" fmla="*/ 0 h 15"/>
                    <a:gd name="T20" fmla="*/ 2147483647 w 32"/>
                    <a:gd name="T21" fmla="*/ 0 h 15"/>
                    <a:gd name="T22" fmla="*/ 2147483647 w 32"/>
                    <a:gd name="T23" fmla="*/ 0 h 1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2"/>
                    <a:gd name="T37" fmla="*/ 0 h 15"/>
                    <a:gd name="T38" fmla="*/ 32 w 32"/>
                    <a:gd name="T39" fmla="*/ 15 h 1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2" h="15">
                      <a:moveTo>
                        <a:pt x="28" y="0"/>
                      </a:moveTo>
                      <a:lnTo>
                        <a:pt x="24" y="0"/>
                      </a:lnTo>
                      <a:lnTo>
                        <a:pt x="0" y="7"/>
                      </a:lnTo>
                      <a:lnTo>
                        <a:pt x="4" y="15"/>
                      </a:lnTo>
                      <a:lnTo>
                        <a:pt x="28" y="7"/>
                      </a:lnTo>
                      <a:lnTo>
                        <a:pt x="32" y="4"/>
                      </a:lnTo>
                      <a:lnTo>
                        <a:pt x="32" y="0"/>
                      </a:lnTo>
                      <a:lnTo>
                        <a:pt x="28" y="0"/>
                      </a:lnTo>
                      <a:lnTo>
                        <a:pt x="24" y="0"/>
                      </a:lnTo>
                      <a:lnTo>
                        <a:pt x="28"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9374" name="Freeform 176"/>
                <p:cNvSpPr>
                  <a:spLocks/>
                </p:cNvSpPr>
                <p:nvPr/>
              </p:nvSpPr>
              <p:spPr bwMode="auto">
                <a:xfrm>
                  <a:off x="1192213" y="3208338"/>
                  <a:ext cx="96838" cy="23813"/>
                </a:xfrm>
                <a:custGeom>
                  <a:avLst/>
                  <a:gdLst>
                    <a:gd name="T0" fmla="*/ 2147483647 w 61"/>
                    <a:gd name="T1" fmla="*/ 0 h 15"/>
                    <a:gd name="T2" fmla="*/ 2147483647 w 61"/>
                    <a:gd name="T3" fmla="*/ 0 h 15"/>
                    <a:gd name="T4" fmla="*/ 2147483647 w 61"/>
                    <a:gd name="T5" fmla="*/ 0 h 15"/>
                    <a:gd name="T6" fmla="*/ 2147483647 w 61"/>
                    <a:gd name="T7" fmla="*/ 2147483647 h 15"/>
                    <a:gd name="T8" fmla="*/ 2147483647 w 61"/>
                    <a:gd name="T9" fmla="*/ 2147483647 h 15"/>
                    <a:gd name="T10" fmla="*/ 2147483647 w 61"/>
                    <a:gd name="T11" fmla="*/ 2147483647 h 15"/>
                    <a:gd name="T12" fmla="*/ 2147483647 w 61"/>
                    <a:gd name="T13" fmla="*/ 2147483647 h 15"/>
                    <a:gd name="T14" fmla="*/ 2147483647 w 61"/>
                    <a:gd name="T15" fmla="*/ 2147483647 h 15"/>
                    <a:gd name="T16" fmla="*/ 0 w 61"/>
                    <a:gd name="T17" fmla="*/ 2147483647 h 15"/>
                    <a:gd name="T18" fmla="*/ 0 w 61"/>
                    <a:gd name="T19" fmla="*/ 2147483647 h 15"/>
                    <a:gd name="T20" fmla="*/ 0 w 61"/>
                    <a:gd name="T21" fmla="*/ 2147483647 h 15"/>
                    <a:gd name="T22" fmla="*/ 0 w 61"/>
                    <a:gd name="T23" fmla="*/ 2147483647 h 15"/>
                    <a:gd name="T24" fmla="*/ 2147483647 w 61"/>
                    <a:gd name="T25" fmla="*/ 2147483647 h 15"/>
                    <a:gd name="T26" fmla="*/ 2147483647 w 61"/>
                    <a:gd name="T27" fmla="*/ 2147483647 h 15"/>
                    <a:gd name="T28" fmla="*/ 2147483647 w 61"/>
                    <a:gd name="T29" fmla="*/ 2147483647 h 15"/>
                    <a:gd name="T30" fmla="*/ 2147483647 w 61"/>
                    <a:gd name="T31" fmla="*/ 2147483647 h 15"/>
                    <a:gd name="T32" fmla="*/ 2147483647 w 61"/>
                    <a:gd name="T33" fmla="*/ 2147483647 h 15"/>
                    <a:gd name="T34" fmla="*/ 2147483647 w 61"/>
                    <a:gd name="T35" fmla="*/ 2147483647 h 15"/>
                    <a:gd name="T36" fmla="*/ 2147483647 w 61"/>
                    <a:gd name="T37" fmla="*/ 2147483647 h 15"/>
                    <a:gd name="T38" fmla="*/ 2147483647 w 61"/>
                    <a:gd name="T39" fmla="*/ 2147483647 h 15"/>
                    <a:gd name="T40" fmla="*/ 2147483647 w 61"/>
                    <a:gd name="T41" fmla="*/ 0 h 1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61"/>
                    <a:gd name="T64" fmla="*/ 0 h 15"/>
                    <a:gd name="T65" fmla="*/ 61 w 61"/>
                    <a:gd name="T66" fmla="*/ 15 h 1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61" h="15">
                      <a:moveTo>
                        <a:pt x="57" y="0"/>
                      </a:moveTo>
                      <a:lnTo>
                        <a:pt x="57" y="0"/>
                      </a:lnTo>
                      <a:lnTo>
                        <a:pt x="45" y="0"/>
                      </a:lnTo>
                      <a:lnTo>
                        <a:pt x="37" y="4"/>
                      </a:lnTo>
                      <a:lnTo>
                        <a:pt x="25" y="4"/>
                      </a:lnTo>
                      <a:lnTo>
                        <a:pt x="16" y="8"/>
                      </a:lnTo>
                      <a:lnTo>
                        <a:pt x="12" y="8"/>
                      </a:lnTo>
                      <a:lnTo>
                        <a:pt x="4" y="8"/>
                      </a:lnTo>
                      <a:lnTo>
                        <a:pt x="0" y="8"/>
                      </a:lnTo>
                      <a:lnTo>
                        <a:pt x="0" y="15"/>
                      </a:lnTo>
                      <a:lnTo>
                        <a:pt x="4" y="15"/>
                      </a:lnTo>
                      <a:lnTo>
                        <a:pt x="12" y="15"/>
                      </a:lnTo>
                      <a:lnTo>
                        <a:pt x="16" y="15"/>
                      </a:lnTo>
                      <a:lnTo>
                        <a:pt x="29" y="15"/>
                      </a:lnTo>
                      <a:lnTo>
                        <a:pt x="37" y="12"/>
                      </a:lnTo>
                      <a:lnTo>
                        <a:pt x="49" y="12"/>
                      </a:lnTo>
                      <a:lnTo>
                        <a:pt x="61" y="8"/>
                      </a:lnTo>
                      <a:lnTo>
                        <a:pt x="57"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9375" name="Freeform 177"/>
                <p:cNvSpPr>
                  <a:spLocks/>
                </p:cNvSpPr>
                <p:nvPr/>
              </p:nvSpPr>
              <p:spPr bwMode="auto">
                <a:xfrm>
                  <a:off x="1282700" y="3170238"/>
                  <a:ext cx="52388" cy="50800"/>
                </a:xfrm>
                <a:custGeom>
                  <a:avLst/>
                  <a:gdLst>
                    <a:gd name="T0" fmla="*/ 2147483647 w 33"/>
                    <a:gd name="T1" fmla="*/ 2147483647 h 32"/>
                    <a:gd name="T2" fmla="*/ 2147483647 w 33"/>
                    <a:gd name="T3" fmla="*/ 2147483647 h 32"/>
                    <a:gd name="T4" fmla="*/ 2147483647 w 33"/>
                    <a:gd name="T5" fmla="*/ 2147483647 h 32"/>
                    <a:gd name="T6" fmla="*/ 2147483647 w 33"/>
                    <a:gd name="T7" fmla="*/ 2147483647 h 32"/>
                    <a:gd name="T8" fmla="*/ 2147483647 w 33"/>
                    <a:gd name="T9" fmla="*/ 2147483647 h 32"/>
                    <a:gd name="T10" fmla="*/ 2147483647 w 33"/>
                    <a:gd name="T11" fmla="*/ 2147483647 h 32"/>
                    <a:gd name="T12" fmla="*/ 2147483647 w 33"/>
                    <a:gd name="T13" fmla="*/ 2147483647 h 32"/>
                    <a:gd name="T14" fmla="*/ 2147483647 w 33"/>
                    <a:gd name="T15" fmla="*/ 2147483647 h 32"/>
                    <a:gd name="T16" fmla="*/ 2147483647 w 33"/>
                    <a:gd name="T17" fmla="*/ 2147483647 h 32"/>
                    <a:gd name="T18" fmla="*/ 0 w 33"/>
                    <a:gd name="T19" fmla="*/ 2147483647 h 32"/>
                    <a:gd name="T20" fmla="*/ 2147483647 w 33"/>
                    <a:gd name="T21" fmla="*/ 2147483647 h 32"/>
                    <a:gd name="T22" fmla="*/ 2147483647 w 33"/>
                    <a:gd name="T23" fmla="*/ 2147483647 h 32"/>
                    <a:gd name="T24" fmla="*/ 2147483647 w 33"/>
                    <a:gd name="T25" fmla="*/ 2147483647 h 32"/>
                    <a:gd name="T26" fmla="*/ 2147483647 w 33"/>
                    <a:gd name="T27" fmla="*/ 2147483647 h 32"/>
                    <a:gd name="T28" fmla="*/ 2147483647 w 33"/>
                    <a:gd name="T29" fmla="*/ 2147483647 h 32"/>
                    <a:gd name="T30" fmla="*/ 2147483647 w 33"/>
                    <a:gd name="T31" fmla="*/ 2147483647 h 32"/>
                    <a:gd name="T32" fmla="*/ 2147483647 w 33"/>
                    <a:gd name="T33" fmla="*/ 2147483647 h 32"/>
                    <a:gd name="T34" fmla="*/ 2147483647 w 33"/>
                    <a:gd name="T35" fmla="*/ 2147483647 h 32"/>
                    <a:gd name="T36" fmla="*/ 2147483647 w 33"/>
                    <a:gd name="T37" fmla="*/ 2147483647 h 32"/>
                    <a:gd name="T38" fmla="*/ 2147483647 w 33"/>
                    <a:gd name="T39" fmla="*/ 2147483647 h 32"/>
                    <a:gd name="T40" fmla="*/ 2147483647 w 33"/>
                    <a:gd name="T41" fmla="*/ 2147483647 h 32"/>
                    <a:gd name="T42" fmla="*/ 2147483647 w 33"/>
                    <a:gd name="T43" fmla="*/ 2147483647 h 32"/>
                    <a:gd name="T44" fmla="*/ 2147483647 w 33"/>
                    <a:gd name="T45" fmla="*/ 0 h 32"/>
                    <a:gd name="T46" fmla="*/ 2147483647 w 33"/>
                    <a:gd name="T47" fmla="*/ 0 h 32"/>
                    <a:gd name="T48" fmla="*/ 2147483647 w 33"/>
                    <a:gd name="T49" fmla="*/ 2147483647 h 32"/>
                    <a:gd name="T50" fmla="*/ 2147483647 w 33"/>
                    <a:gd name="T51" fmla="*/ 2147483647 h 32"/>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33"/>
                    <a:gd name="T79" fmla="*/ 0 h 32"/>
                    <a:gd name="T80" fmla="*/ 33 w 33"/>
                    <a:gd name="T81" fmla="*/ 32 h 32"/>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33" h="32">
                      <a:moveTo>
                        <a:pt x="24" y="4"/>
                      </a:moveTo>
                      <a:lnTo>
                        <a:pt x="24" y="4"/>
                      </a:lnTo>
                      <a:lnTo>
                        <a:pt x="20" y="8"/>
                      </a:lnTo>
                      <a:lnTo>
                        <a:pt x="16" y="12"/>
                      </a:lnTo>
                      <a:lnTo>
                        <a:pt x="12" y="16"/>
                      </a:lnTo>
                      <a:lnTo>
                        <a:pt x="4" y="20"/>
                      </a:lnTo>
                      <a:lnTo>
                        <a:pt x="0" y="24"/>
                      </a:lnTo>
                      <a:lnTo>
                        <a:pt x="4" y="32"/>
                      </a:lnTo>
                      <a:lnTo>
                        <a:pt x="12" y="28"/>
                      </a:lnTo>
                      <a:lnTo>
                        <a:pt x="16" y="24"/>
                      </a:lnTo>
                      <a:lnTo>
                        <a:pt x="20" y="20"/>
                      </a:lnTo>
                      <a:lnTo>
                        <a:pt x="24" y="16"/>
                      </a:lnTo>
                      <a:lnTo>
                        <a:pt x="28" y="12"/>
                      </a:lnTo>
                      <a:lnTo>
                        <a:pt x="33" y="8"/>
                      </a:lnTo>
                      <a:lnTo>
                        <a:pt x="28" y="8"/>
                      </a:lnTo>
                      <a:lnTo>
                        <a:pt x="33" y="8"/>
                      </a:lnTo>
                      <a:lnTo>
                        <a:pt x="33" y="4"/>
                      </a:lnTo>
                      <a:lnTo>
                        <a:pt x="28" y="0"/>
                      </a:lnTo>
                      <a:lnTo>
                        <a:pt x="24" y="0"/>
                      </a:lnTo>
                      <a:lnTo>
                        <a:pt x="24" y="4"/>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9376" name="Freeform 178"/>
                <p:cNvSpPr>
                  <a:spLocks/>
                </p:cNvSpPr>
                <p:nvPr/>
              </p:nvSpPr>
              <p:spPr bwMode="auto">
                <a:xfrm>
                  <a:off x="1320800" y="3151188"/>
                  <a:ext cx="39688" cy="31750"/>
                </a:xfrm>
                <a:custGeom>
                  <a:avLst/>
                  <a:gdLst>
                    <a:gd name="T0" fmla="*/ 2147483647 w 25"/>
                    <a:gd name="T1" fmla="*/ 2147483647 h 20"/>
                    <a:gd name="T2" fmla="*/ 2147483647 w 25"/>
                    <a:gd name="T3" fmla="*/ 0 h 20"/>
                    <a:gd name="T4" fmla="*/ 0 w 25"/>
                    <a:gd name="T5" fmla="*/ 2147483647 h 20"/>
                    <a:gd name="T6" fmla="*/ 2147483647 w 25"/>
                    <a:gd name="T7" fmla="*/ 2147483647 h 20"/>
                    <a:gd name="T8" fmla="*/ 2147483647 w 25"/>
                    <a:gd name="T9" fmla="*/ 2147483647 h 20"/>
                    <a:gd name="T10" fmla="*/ 2147483647 w 25"/>
                    <a:gd name="T11" fmla="*/ 2147483647 h 20"/>
                    <a:gd name="T12" fmla="*/ 2147483647 w 25"/>
                    <a:gd name="T13" fmla="*/ 2147483647 h 20"/>
                    <a:gd name="T14" fmla="*/ 2147483647 w 25"/>
                    <a:gd name="T15" fmla="*/ 2147483647 h 20"/>
                    <a:gd name="T16" fmla="*/ 2147483647 w 25"/>
                    <a:gd name="T17" fmla="*/ 0 h 20"/>
                    <a:gd name="T18" fmla="*/ 2147483647 w 25"/>
                    <a:gd name="T19" fmla="*/ 0 h 20"/>
                    <a:gd name="T20" fmla="*/ 2147483647 w 25"/>
                    <a:gd name="T21" fmla="*/ 0 h 20"/>
                    <a:gd name="T22" fmla="*/ 2147483647 w 25"/>
                    <a:gd name="T23" fmla="*/ 2147483647 h 2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5"/>
                    <a:gd name="T37" fmla="*/ 0 h 20"/>
                    <a:gd name="T38" fmla="*/ 25 w 25"/>
                    <a:gd name="T39" fmla="*/ 20 h 2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5" h="20">
                      <a:moveTo>
                        <a:pt x="17" y="4"/>
                      </a:moveTo>
                      <a:lnTo>
                        <a:pt x="21" y="0"/>
                      </a:lnTo>
                      <a:lnTo>
                        <a:pt x="0" y="16"/>
                      </a:lnTo>
                      <a:lnTo>
                        <a:pt x="4" y="20"/>
                      </a:lnTo>
                      <a:lnTo>
                        <a:pt x="25" y="8"/>
                      </a:lnTo>
                      <a:lnTo>
                        <a:pt x="25" y="4"/>
                      </a:lnTo>
                      <a:lnTo>
                        <a:pt x="25" y="8"/>
                      </a:lnTo>
                      <a:lnTo>
                        <a:pt x="25" y="4"/>
                      </a:lnTo>
                      <a:lnTo>
                        <a:pt x="25" y="0"/>
                      </a:lnTo>
                      <a:lnTo>
                        <a:pt x="21" y="0"/>
                      </a:lnTo>
                      <a:lnTo>
                        <a:pt x="17" y="4"/>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9377" name="Freeform 179"/>
                <p:cNvSpPr>
                  <a:spLocks/>
                </p:cNvSpPr>
                <p:nvPr/>
              </p:nvSpPr>
              <p:spPr bwMode="auto">
                <a:xfrm>
                  <a:off x="1347788" y="3114675"/>
                  <a:ext cx="12700" cy="42863"/>
                </a:xfrm>
                <a:custGeom>
                  <a:avLst/>
                  <a:gdLst>
                    <a:gd name="T0" fmla="*/ 0 w 8"/>
                    <a:gd name="T1" fmla="*/ 2147483647 h 27"/>
                    <a:gd name="T2" fmla="*/ 0 w 8"/>
                    <a:gd name="T3" fmla="*/ 2147483647 h 27"/>
                    <a:gd name="T4" fmla="*/ 0 w 8"/>
                    <a:gd name="T5" fmla="*/ 2147483647 h 27"/>
                    <a:gd name="T6" fmla="*/ 2147483647 w 8"/>
                    <a:gd name="T7" fmla="*/ 2147483647 h 27"/>
                    <a:gd name="T8" fmla="*/ 2147483647 w 8"/>
                    <a:gd name="T9" fmla="*/ 2147483647 h 27"/>
                    <a:gd name="T10" fmla="*/ 2147483647 w 8"/>
                    <a:gd name="T11" fmla="*/ 0 h 27"/>
                    <a:gd name="T12" fmla="*/ 2147483647 w 8"/>
                    <a:gd name="T13" fmla="*/ 2147483647 h 27"/>
                    <a:gd name="T14" fmla="*/ 2147483647 w 8"/>
                    <a:gd name="T15" fmla="*/ 0 h 27"/>
                    <a:gd name="T16" fmla="*/ 2147483647 w 8"/>
                    <a:gd name="T17" fmla="*/ 0 h 27"/>
                    <a:gd name="T18" fmla="*/ 0 w 8"/>
                    <a:gd name="T19" fmla="*/ 0 h 27"/>
                    <a:gd name="T20" fmla="*/ 0 w 8"/>
                    <a:gd name="T21" fmla="*/ 2147483647 h 27"/>
                    <a:gd name="T22" fmla="*/ 0 w 8"/>
                    <a:gd name="T23" fmla="*/ 2147483647 h 2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27"/>
                    <a:gd name="T38" fmla="*/ 8 w 8"/>
                    <a:gd name="T39" fmla="*/ 27 h 2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27">
                      <a:moveTo>
                        <a:pt x="0" y="4"/>
                      </a:moveTo>
                      <a:lnTo>
                        <a:pt x="0" y="4"/>
                      </a:lnTo>
                      <a:lnTo>
                        <a:pt x="0" y="27"/>
                      </a:lnTo>
                      <a:lnTo>
                        <a:pt x="8" y="27"/>
                      </a:lnTo>
                      <a:lnTo>
                        <a:pt x="8" y="4"/>
                      </a:lnTo>
                      <a:lnTo>
                        <a:pt x="8" y="0"/>
                      </a:lnTo>
                      <a:lnTo>
                        <a:pt x="8" y="4"/>
                      </a:lnTo>
                      <a:lnTo>
                        <a:pt x="8" y="0"/>
                      </a:lnTo>
                      <a:lnTo>
                        <a:pt x="4" y="0"/>
                      </a:lnTo>
                      <a:lnTo>
                        <a:pt x="0" y="0"/>
                      </a:lnTo>
                      <a:lnTo>
                        <a:pt x="0" y="4"/>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9378" name="Freeform 180"/>
                <p:cNvSpPr>
                  <a:spLocks/>
                </p:cNvSpPr>
                <p:nvPr/>
              </p:nvSpPr>
              <p:spPr bwMode="auto">
                <a:xfrm>
                  <a:off x="1057275" y="2582863"/>
                  <a:ext cx="303213" cy="538163"/>
                </a:xfrm>
                <a:custGeom>
                  <a:avLst/>
                  <a:gdLst>
                    <a:gd name="T0" fmla="*/ 2147483647 w 191"/>
                    <a:gd name="T1" fmla="*/ 2147483647 h 339"/>
                    <a:gd name="T2" fmla="*/ 0 w 191"/>
                    <a:gd name="T3" fmla="*/ 2147483647 h 339"/>
                    <a:gd name="T4" fmla="*/ 2147483647 w 191"/>
                    <a:gd name="T5" fmla="*/ 2147483647 h 339"/>
                    <a:gd name="T6" fmla="*/ 2147483647 w 191"/>
                    <a:gd name="T7" fmla="*/ 2147483647 h 339"/>
                    <a:gd name="T8" fmla="*/ 2147483647 w 191"/>
                    <a:gd name="T9" fmla="*/ 0 h 339"/>
                    <a:gd name="T10" fmla="*/ 2147483647 w 191"/>
                    <a:gd name="T11" fmla="*/ 0 h 339"/>
                    <a:gd name="T12" fmla="*/ 2147483647 w 191"/>
                    <a:gd name="T13" fmla="*/ 0 h 339"/>
                    <a:gd name="T14" fmla="*/ 2147483647 w 191"/>
                    <a:gd name="T15" fmla="*/ 0 h 339"/>
                    <a:gd name="T16" fmla="*/ 0 w 191"/>
                    <a:gd name="T17" fmla="*/ 0 h 339"/>
                    <a:gd name="T18" fmla="*/ 0 w 191"/>
                    <a:gd name="T19" fmla="*/ 0 h 339"/>
                    <a:gd name="T20" fmla="*/ 0 w 191"/>
                    <a:gd name="T21" fmla="*/ 2147483647 h 339"/>
                    <a:gd name="T22" fmla="*/ 2147483647 w 191"/>
                    <a:gd name="T23" fmla="*/ 2147483647 h 33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91"/>
                    <a:gd name="T37" fmla="*/ 0 h 339"/>
                    <a:gd name="T38" fmla="*/ 191 w 191"/>
                    <a:gd name="T39" fmla="*/ 339 h 33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91" h="339">
                      <a:moveTo>
                        <a:pt x="4" y="8"/>
                      </a:moveTo>
                      <a:lnTo>
                        <a:pt x="0" y="4"/>
                      </a:lnTo>
                      <a:lnTo>
                        <a:pt x="183" y="339"/>
                      </a:lnTo>
                      <a:lnTo>
                        <a:pt x="191" y="335"/>
                      </a:lnTo>
                      <a:lnTo>
                        <a:pt x="8" y="0"/>
                      </a:lnTo>
                      <a:lnTo>
                        <a:pt x="4" y="0"/>
                      </a:lnTo>
                      <a:lnTo>
                        <a:pt x="8" y="0"/>
                      </a:lnTo>
                      <a:lnTo>
                        <a:pt x="4" y="0"/>
                      </a:lnTo>
                      <a:lnTo>
                        <a:pt x="0" y="0"/>
                      </a:lnTo>
                      <a:lnTo>
                        <a:pt x="0" y="4"/>
                      </a:lnTo>
                      <a:lnTo>
                        <a:pt x="4" y="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9379" name="Freeform 181"/>
                <p:cNvSpPr>
                  <a:spLocks/>
                </p:cNvSpPr>
                <p:nvPr/>
              </p:nvSpPr>
              <p:spPr bwMode="auto">
                <a:xfrm>
                  <a:off x="1063625" y="2563813"/>
                  <a:ext cx="84138" cy="638175"/>
                </a:xfrm>
                <a:custGeom>
                  <a:avLst/>
                  <a:gdLst>
                    <a:gd name="T0" fmla="*/ 2147483647 w 53"/>
                    <a:gd name="T1" fmla="*/ 2147483647 h 402"/>
                    <a:gd name="T2" fmla="*/ 2147483647 w 53"/>
                    <a:gd name="T3" fmla="*/ 0 h 402"/>
                    <a:gd name="T4" fmla="*/ 0 w 53"/>
                    <a:gd name="T5" fmla="*/ 2147483647 h 402"/>
                    <a:gd name="T6" fmla="*/ 0 w 53"/>
                    <a:gd name="T7" fmla="*/ 2147483647 h 402"/>
                    <a:gd name="T8" fmla="*/ 2147483647 w 53"/>
                    <a:gd name="T9" fmla="*/ 2147483647 h 402"/>
                    <a:gd name="T10" fmla="*/ 2147483647 w 53"/>
                    <a:gd name="T11" fmla="*/ 2147483647 h 402"/>
                    <a:gd name="T12" fmla="*/ 0 60000 65536"/>
                    <a:gd name="T13" fmla="*/ 0 60000 65536"/>
                    <a:gd name="T14" fmla="*/ 0 60000 65536"/>
                    <a:gd name="T15" fmla="*/ 0 60000 65536"/>
                    <a:gd name="T16" fmla="*/ 0 60000 65536"/>
                    <a:gd name="T17" fmla="*/ 0 60000 65536"/>
                    <a:gd name="T18" fmla="*/ 0 w 53"/>
                    <a:gd name="T19" fmla="*/ 0 h 402"/>
                    <a:gd name="T20" fmla="*/ 53 w 53"/>
                    <a:gd name="T21" fmla="*/ 402 h 402"/>
                  </a:gdLst>
                  <a:ahLst/>
                  <a:cxnLst>
                    <a:cxn ang="T12">
                      <a:pos x="T0" y="T1"/>
                    </a:cxn>
                    <a:cxn ang="T13">
                      <a:pos x="T2" y="T3"/>
                    </a:cxn>
                    <a:cxn ang="T14">
                      <a:pos x="T4" y="T5"/>
                    </a:cxn>
                    <a:cxn ang="T15">
                      <a:pos x="T6" y="T7"/>
                    </a:cxn>
                    <a:cxn ang="T16">
                      <a:pos x="T8" y="T9"/>
                    </a:cxn>
                    <a:cxn ang="T17">
                      <a:pos x="T10" y="T11"/>
                    </a:cxn>
                  </a:cxnLst>
                  <a:rect l="T18" t="T19" r="T20" b="T21"/>
                  <a:pathLst>
                    <a:path w="53" h="402">
                      <a:moveTo>
                        <a:pt x="53" y="402"/>
                      </a:moveTo>
                      <a:lnTo>
                        <a:pt x="53" y="0"/>
                      </a:lnTo>
                      <a:lnTo>
                        <a:pt x="0" y="16"/>
                      </a:lnTo>
                      <a:lnTo>
                        <a:pt x="0" y="398"/>
                      </a:lnTo>
                      <a:lnTo>
                        <a:pt x="53" y="402"/>
                      </a:lnTo>
                      <a:close/>
                    </a:path>
                  </a:pathLst>
                </a:custGeom>
                <a:solidFill>
                  <a:srgbClr val="999999"/>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9380" name="Freeform 182"/>
                <p:cNvSpPr>
                  <a:spLocks/>
                </p:cNvSpPr>
                <p:nvPr/>
              </p:nvSpPr>
              <p:spPr bwMode="auto">
                <a:xfrm>
                  <a:off x="1141413" y="2559050"/>
                  <a:ext cx="12700" cy="642938"/>
                </a:xfrm>
                <a:custGeom>
                  <a:avLst/>
                  <a:gdLst>
                    <a:gd name="T0" fmla="*/ 2147483647 w 8"/>
                    <a:gd name="T1" fmla="*/ 2147483647 h 405"/>
                    <a:gd name="T2" fmla="*/ 0 w 8"/>
                    <a:gd name="T3" fmla="*/ 2147483647 h 405"/>
                    <a:gd name="T4" fmla="*/ 0 w 8"/>
                    <a:gd name="T5" fmla="*/ 2147483647 h 405"/>
                    <a:gd name="T6" fmla="*/ 2147483647 w 8"/>
                    <a:gd name="T7" fmla="*/ 2147483647 h 405"/>
                    <a:gd name="T8" fmla="*/ 2147483647 w 8"/>
                    <a:gd name="T9" fmla="*/ 2147483647 h 405"/>
                    <a:gd name="T10" fmla="*/ 2147483647 w 8"/>
                    <a:gd name="T11" fmla="*/ 0 h 405"/>
                    <a:gd name="T12" fmla="*/ 2147483647 w 8"/>
                    <a:gd name="T13" fmla="*/ 2147483647 h 405"/>
                    <a:gd name="T14" fmla="*/ 2147483647 w 8"/>
                    <a:gd name="T15" fmla="*/ 0 h 405"/>
                    <a:gd name="T16" fmla="*/ 2147483647 w 8"/>
                    <a:gd name="T17" fmla="*/ 0 h 405"/>
                    <a:gd name="T18" fmla="*/ 0 w 8"/>
                    <a:gd name="T19" fmla="*/ 0 h 405"/>
                    <a:gd name="T20" fmla="*/ 0 w 8"/>
                    <a:gd name="T21" fmla="*/ 2147483647 h 405"/>
                    <a:gd name="T22" fmla="*/ 2147483647 w 8"/>
                    <a:gd name="T23" fmla="*/ 2147483647 h 40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405"/>
                    <a:gd name="T38" fmla="*/ 8 w 8"/>
                    <a:gd name="T39" fmla="*/ 405 h 40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405">
                      <a:moveTo>
                        <a:pt x="8" y="7"/>
                      </a:moveTo>
                      <a:lnTo>
                        <a:pt x="0" y="3"/>
                      </a:lnTo>
                      <a:lnTo>
                        <a:pt x="0" y="405"/>
                      </a:lnTo>
                      <a:lnTo>
                        <a:pt x="8" y="405"/>
                      </a:lnTo>
                      <a:lnTo>
                        <a:pt x="8" y="3"/>
                      </a:lnTo>
                      <a:lnTo>
                        <a:pt x="4" y="0"/>
                      </a:lnTo>
                      <a:lnTo>
                        <a:pt x="8" y="3"/>
                      </a:lnTo>
                      <a:lnTo>
                        <a:pt x="8" y="0"/>
                      </a:lnTo>
                      <a:lnTo>
                        <a:pt x="4" y="0"/>
                      </a:lnTo>
                      <a:lnTo>
                        <a:pt x="0" y="0"/>
                      </a:lnTo>
                      <a:lnTo>
                        <a:pt x="0" y="3"/>
                      </a:lnTo>
                      <a:lnTo>
                        <a:pt x="8" y="7"/>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9381" name="Freeform 183"/>
                <p:cNvSpPr>
                  <a:spLocks/>
                </p:cNvSpPr>
                <p:nvPr/>
              </p:nvSpPr>
              <p:spPr bwMode="auto">
                <a:xfrm>
                  <a:off x="1057275" y="2559050"/>
                  <a:ext cx="96838" cy="36513"/>
                </a:xfrm>
                <a:custGeom>
                  <a:avLst/>
                  <a:gdLst>
                    <a:gd name="T0" fmla="*/ 2147483647 w 61"/>
                    <a:gd name="T1" fmla="*/ 2147483647 h 23"/>
                    <a:gd name="T2" fmla="*/ 2147483647 w 61"/>
                    <a:gd name="T3" fmla="*/ 2147483647 h 23"/>
                    <a:gd name="T4" fmla="*/ 2147483647 w 61"/>
                    <a:gd name="T5" fmla="*/ 2147483647 h 23"/>
                    <a:gd name="T6" fmla="*/ 2147483647 w 61"/>
                    <a:gd name="T7" fmla="*/ 0 h 23"/>
                    <a:gd name="T8" fmla="*/ 2147483647 w 61"/>
                    <a:gd name="T9" fmla="*/ 2147483647 h 23"/>
                    <a:gd name="T10" fmla="*/ 0 w 61"/>
                    <a:gd name="T11" fmla="*/ 2147483647 h 23"/>
                    <a:gd name="T12" fmla="*/ 2147483647 w 61"/>
                    <a:gd name="T13" fmla="*/ 2147483647 h 23"/>
                    <a:gd name="T14" fmla="*/ 0 w 61"/>
                    <a:gd name="T15" fmla="*/ 2147483647 h 23"/>
                    <a:gd name="T16" fmla="*/ 0 w 61"/>
                    <a:gd name="T17" fmla="*/ 2147483647 h 23"/>
                    <a:gd name="T18" fmla="*/ 0 w 61"/>
                    <a:gd name="T19" fmla="*/ 2147483647 h 23"/>
                    <a:gd name="T20" fmla="*/ 2147483647 w 61"/>
                    <a:gd name="T21" fmla="*/ 2147483647 h 23"/>
                    <a:gd name="T22" fmla="*/ 2147483647 w 61"/>
                    <a:gd name="T23" fmla="*/ 2147483647 h 2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61"/>
                    <a:gd name="T37" fmla="*/ 0 h 23"/>
                    <a:gd name="T38" fmla="*/ 61 w 61"/>
                    <a:gd name="T39" fmla="*/ 23 h 2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61" h="23">
                      <a:moveTo>
                        <a:pt x="8" y="19"/>
                      </a:moveTo>
                      <a:lnTo>
                        <a:pt x="4" y="23"/>
                      </a:lnTo>
                      <a:lnTo>
                        <a:pt x="61" y="7"/>
                      </a:lnTo>
                      <a:lnTo>
                        <a:pt x="57" y="0"/>
                      </a:lnTo>
                      <a:lnTo>
                        <a:pt x="4" y="15"/>
                      </a:lnTo>
                      <a:lnTo>
                        <a:pt x="0" y="19"/>
                      </a:lnTo>
                      <a:lnTo>
                        <a:pt x="4" y="15"/>
                      </a:lnTo>
                      <a:lnTo>
                        <a:pt x="0" y="15"/>
                      </a:lnTo>
                      <a:lnTo>
                        <a:pt x="0" y="19"/>
                      </a:lnTo>
                      <a:lnTo>
                        <a:pt x="0" y="23"/>
                      </a:lnTo>
                      <a:lnTo>
                        <a:pt x="4" y="23"/>
                      </a:lnTo>
                      <a:lnTo>
                        <a:pt x="8" y="19"/>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9382" name="Freeform 184"/>
                <p:cNvSpPr>
                  <a:spLocks/>
                </p:cNvSpPr>
                <p:nvPr/>
              </p:nvSpPr>
              <p:spPr bwMode="auto">
                <a:xfrm>
                  <a:off x="1057275" y="2589213"/>
                  <a:ext cx="12700" cy="612775"/>
                </a:xfrm>
                <a:custGeom>
                  <a:avLst/>
                  <a:gdLst>
                    <a:gd name="T0" fmla="*/ 2147483647 w 8"/>
                    <a:gd name="T1" fmla="*/ 2147483647 h 386"/>
                    <a:gd name="T2" fmla="*/ 2147483647 w 8"/>
                    <a:gd name="T3" fmla="*/ 2147483647 h 386"/>
                    <a:gd name="T4" fmla="*/ 2147483647 w 8"/>
                    <a:gd name="T5" fmla="*/ 0 h 386"/>
                    <a:gd name="T6" fmla="*/ 0 w 8"/>
                    <a:gd name="T7" fmla="*/ 0 h 386"/>
                    <a:gd name="T8" fmla="*/ 0 w 8"/>
                    <a:gd name="T9" fmla="*/ 2147483647 h 386"/>
                    <a:gd name="T10" fmla="*/ 2147483647 w 8"/>
                    <a:gd name="T11" fmla="*/ 2147483647 h 386"/>
                    <a:gd name="T12" fmla="*/ 0 w 8"/>
                    <a:gd name="T13" fmla="*/ 2147483647 h 386"/>
                    <a:gd name="T14" fmla="*/ 0 w 8"/>
                    <a:gd name="T15" fmla="*/ 2147483647 h 386"/>
                    <a:gd name="T16" fmla="*/ 2147483647 w 8"/>
                    <a:gd name="T17" fmla="*/ 2147483647 h 386"/>
                    <a:gd name="T18" fmla="*/ 2147483647 w 8"/>
                    <a:gd name="T19" fmla="*/ 2147483647 h 386"/>
                    <a:gd name="T20" fmla="*/ 2147483647 w 8"/>
                    <a:gd name="T21" fmla="*/ 2147483647 h 386"/>
                    <a:gd name="T22" fmla="*/ 2147483647 w 8"/>
                    <a:gd name="T23" fmla="*/ 2147483647 h 38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386"/>
                    <a:gd name="T38" fmla="*/ 8 w 8"/>
                    <a:gd name="T39" fmla="*/ 386 h 38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386">
                      <a:moveTo>
                        <a:pt x="4" y="378"/>
                      </a:moveTo>
                      <a:lnTo>
                        <a:pt x="8" y="382"/>
                      </a:lnTo>
                      <a:lnTo>
                        <a:pt x="8" y="0"/>
                      </a:lnTo>
                      <a:lnTo>
                        <a:pt x="0" y="0"/>
                      </a:lnTo>
                      <a:lnTo>
                        <a:pt x="0" y="382"/>
                      </a:lnTo>
                      <a:lnTo>
                        <a:pt x="4" y="386"/>
                      </a:lnTo>
                      <a:lnTo>
                        <a:pt x="0" y="382"/>
                      </a:lnTo>
                      <a:lnTo>
                        <a:pt x="0" y="386"/>
                      </a:lnTo>
                      <a:lnTo>
                        <a:pt x="4" y="386"/>
                      </a:lnTo>
                      <a:lnTo>
                        <a:pt x="8" y="386"/>
                      </a:lnTo>
                      <a:lnTo>
                        <a:pt x="8" y="382"/>
                      </a:lnTo>
                      <a:lnTo>
                        <a:pt x="4" y="37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9383" name="Freeform 185"/>
                <p:cNvSpPr>
                  <a:spLocks/>
                </p:cNvSpPr>
                <p:nvPr/>
              </p:nvSpPr>
              <p:spPr bwMode="auto">
                <a:xfrm>
                  <a:off x="1063625" y="3189288"/>
                  <a:ext cx="90488" cy="25400"/>
                </a:xfrm>
                <a:custGeom>
                  <a:avLst/>
                  <a:gdLst>
                    <a:gd name="T0" fmla="*/ 2147483647 w 57"/>
                    <a:gd name="T1" fmla="*/ 2147483647 h 16"/>
                    <a:gd name="T2" fmla="*/ 2147483647 w 57"/>
                    <a:gd name="T3" fmla="*/ 2147483647 h 16"/>
                    <a:gd name="T4" fmla="*/ 0 w 57"/>
                    <a:gd name="T5" fmla="*/ 0 h 16"/>
                    <a:gd name="T6" fmla="*/ 0 w 57"/>
                    <a:gd name="T7" fmla="*/ 2147483647 h 16"/>
                    <a:gd name="T8" fmla="*/ 2147483647 w 57"/>
                    <a:gd name="T9" fmla="*/ 2147483647 h 16"/>
                    <a:gd name="T10" fmla="*/ 2147483647 w 57"/>
                    <a:gd name="T11" fmla="*/ 2147483647 h 16"/>
                    <a:gd name="T12" fmla="*/ 2147483647 w 57"/>
                    <a:gd name="T13" fmla="*/ 2147483647 h 16"/>
                    <a:gd name="T14" fmla="*/ 2147483647 w 57"/>
                    <a:gd name="T15" fmla="*/ 2147483647 h 16"/>
                    <a:gd name="T16" fmla="*/ 2147483647 w 57"/>
                    <a:gd name="T17" fmla="*/ 2147483647 h 16"/>
                    <a:gd name="T18" fmla="*/ 2147483647 w 57"/>
                    <a:gd name="T19" fmla="*/ 2147483647 h 16"/>
                    <a:gd name="T20" fmla="*/ 2147483647 w 57"/>
                    <a:gd name="T21" fmla="*/ 2147483647 h 16"/>
                    <a:gd name="T22" fmla="*/ 2147483647 w 57"/>
                    <a:gd name="T23" fmla="*/ 2147483647 h 1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57"/>
                    <a:gd name="T37" fmla="*/ 0 h 16"/>
                    <a:gd name="T38" fmla="*/ 57 w 57"/>
                    <a:gd name="T39" fmla="*/ 16 h 1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57" h="16">
                      <a:moveTo>
                        <a:pt x="49" y="8"/>
                      </a:moveTo>
                      <a:lnTo>
                        <a:pt x="53" y="4"/>
                      </a:lnTo>
                      <a:lnTo>
                        <a:pt x="0" y="0"/>
                      </a:lnTo>
                      <a:lnTo>
                        <a:pt x="0" y="8"/>
                      </a:lnTo>
                      <a:lnTo>
                        <a:pt x="53" y="16"/>
                      </a:lnTo>
                      <a:lnTo>
                        <a:pt x="57" y="8"/>
                      </a:lnTo>
                      <a:lnTo>
                        <a:pt x="53" y="16"/>
                      </a:lnTo>
                      <a:lnTo>
                        <a:pt x="57" y="12"/>
                      </a:lnTo>
                      <a:lnTo>
                        <a:pt x="57" y="8"/>
                      </a:lnTo>
                      <a:lnTo>
                        <a:pt x="53" y="4"/>
                      </a:lnTo>
                      <a:lnTo>
                        <a:pt x="49" y="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9384" name="Freeform 186"/>
                <p:cNvSpPr>
                  <a:spLocks/>
                </p:cNvSpPr>
                <p:nvPr/>
              </p:nvSpPr>
              <p:spPr bwMode="auto">
                <a:xfrm>
                  <a:off x="1147763" y="2563813"/>
                  <a:ext cx="225425" cy="638175"/>
                </a:xfrm>
                <a:custGeom>
                  <a:avLst/>
                  <a:gdLst>
                    <a:gd name="T0" fmla="*/ 0 w 142"/>
                    <a:gd name="T1" fmla="*/ 2147483647 h 402"/>
                    <a:gd name="T2" fmla="*/ 0 w 142"/>
                    <a:gd name="T3" fmla="*/ 0 h 402"/>
                    <a:gd name="T4" fmla="*/ 2147483647 w 142"/>
                    <a:gd name="T5" fmla="*/ 2147483647 h 402"/>
                    <a:gd name="T6" fmla="*/ 2147483647 w 142"/>
                    <a:gd name="T7" fmla="*/ 2147483647 h 402"/>
                    <a:gd name="T8" fmla="*/ 0 w 142"/>
                    <a:gd name="T9" fmla="*/ 2147483647 h 402"/>
                    <a:gd name="T10" fmla="*/ 0 w 142"/>
                    <a:gd name="T11" fmla="*/ 2147483647 h 402"/>
                    <a:gd name="T12" fmla="*/ 0 60000 65536"/>
                    <a:gd name="T13" fmla="*/ 0 60000 65536"/>
                    <a:gd name="T14" fmla="*/ 0 60000 65536"/>
                    <a:gd name="T15" fmla="*/ 0 60000 65536"/>
                    <a:gd name="T16" fmla="*/ 0 60000 65536"/>
                    <a:gd name="T17" fmla="*/ 0 60000 65536"/>
                    <a:gd name="T18" fmla="*/ 0 w 142"/>
                    <a:gd name="T19" fmla="*/ 0 h 402"/>
                    <a:gd name="T20" fmla="*/ 142 w 142"/>
                    <a:gd name="T21" fmla="*/ 402 h 402"/>
                  </a:gdLst>
                  <a:ahLst/>
                  <a:cxnLst>
                    <a:cxn ang="T12">
                      <a:pos x="T0" y="T1"/>
                    </a:cxn>
                    <a:cxn ang="T13">
                      <a:pos x="T2" y="T3"/>
                    </a:cxn>
                    <a:cxn ang="T14">
                      <a:pos x="T4" y="T5"/>
                    </a:cxn>
                    <a:cxn ang="T15">
                      <a:pos x="T6" y="T7"/>
                    </a:cxn>
                    <a:cxn ang="T16">
                      <a:pos x="T8" y="T9"/>
                    </a:cxn>
                    <a:cxn ang="T17">
                      <a:pos x="T10" y="T11"/>
                    </a:cxn>
                  </a:cxnLst>
                  <a:rect l="T18" t="T19" r="T20" b="T21"/>
                  <a:pathLst>
                    <a:path w="142" h="402">
                      <a:moveTo>
                        <a:pt x="0" y="402"/>
                      </a:moveTo>
                      <a:lnTo>
                        <a:pt x="0" y="0"/>
                      </a:lnTo>
                      <a:lnTo>
                        <a:pt x="142" y="63"/>
                      </a:lnTo>
                      <a:lnTo>
                        <a:pt x="142" y="355"/>
                      </a:lnTo>
                      <a:lnTo>
                        <a:pt x="0" y="402"/>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9385" name="Freeform 187"/>
                <p:cNvSpPr>
                  <a:spLocks/>
                </p:cNvSpPr>
                <p:nvPr/>
              </p:nvSpPr>
              <p:spPr bwMode="auto">
                <a:xfrm>
                  <a:off x="1141413" y="2559050"/>
                  <a:ext cx="12700" cy="642938"/>
                </a:xfrm>
                <a:custGeom>
                  <a:avLst/>
                  <a:gdLst>
                    <a:gd name="T0" fmla="*/ 2147483647 w 8"/>
                    <a:gd name="T1" fmla="*/ 0 h 405"/>
                    <a:gd name="T2" fmla="*/ 0 w 8"/>
                    <a:gd name="T3" fmla="*/ 2147483647 h 405"/>
                    <a:gd name="T4" fmla="*/ 0 w 8"/>
                    <a:gd name="T5" fmla="*/ 2147483647 h 405"/>
                    <a:gd name="T6" fmla="*/ 2147483647 w 8"/>
                    <a:gd name="T7" fmla="*/ 2147483647 h 405"/>
                    <a:gd name="T8" fmla="*/ 2147483647 w 8"/>
                    <a:gd name="T9" fmla="*/ 2147483647 h 405"/>
                    <a:gd name="T10" fmla="*/ 2147483647 w 8"/>
                    <a:gd name="T11" fmla="*/ 2147483647 h 405"/>
                    <a:gd name="T12" fmla="*/ 2147483647 w 8"/>
                    <a:gd name="T13" fmla="*/ 2147483647 h 405"/>
                    <a:gd name="T14" fmla="*/ 2147483647 w 8"/>
                    <a:gd name="T15" fmla="*/ 0 h 405"/>
                    <a:gd name="T16" fmla="*/ 2147483647 w 8"/>
                    <a:gd name="T17" fmla="*/ 0 h 405"/>
                    <a:gd name="T18" fmla="*/ 0 w 8"/>
                    <a:gd name="T19" fmla="*/ 0 h 405"/>
                    <a:gd name="T20" fmla="*/ 0 w 8"/>
                    <a:gd name="T21" fmla="*/ 2147483647 h 405"/>
                    <a:gd name="T22" fmla="*/ 2147483647 w 8"/>
                    <a:gd name="T23" fmla="*/ 0 h 40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405"/>
                    <a:gd name="T38" fmla="*/ 8 w 8"/>
                    <a:gd name="T39" fmla="*/ 405 h 40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405">
                      <a:moveTo>
                        <a:pt x="8" y="0"/>
                      </a:moveTo>
                      <a:lnTo>
                        <a:pt x="0" y="3"/>
                      </a:lnTo>
                      <a:lnTo>
                        <a:pt x="0" y="405"/>
                      </a:lnTo>
                      <a:lnTo>
                        <a:pt x="8" y="405"/>
                      </a:lnTo>
                      <a:lnTo>
                        <a:pt x="8" y="3"/>
                      </a:lnTo>
                      <a:lnTo>
                        <a:pt x="4" y="7"/>
                      </a:lnTo>
                      <a:lnTo>
                        <a:pt x="8" y="3"/>
                      </a:lnTo>
                      <a:lnTo>
                        <a:pt x="8" y="0"/>
                      </a:lnTo>
                      <a:lnTo>
                        <a:pt x="4" y="0"/>
                      </a:lnTo>
                      <a:lnTo>
                        <a:pt x="0" y="0"/>
                      </a:lnTo>
                      <a:lnTo>
                        <a:pt x="0" y="3"/>
                      </a:lnTo>
                      <a:lnTo>
                        <a:pt x="8"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9386" name="Freeform 188"/>
                <p:cNvSpPr>
                  <a:spLocks/>
                </p:cNvSpPr>
                <p:nvPr/>
              </p:nvSpPr>
              <p:spPr bwMode="auto">
                <a:xfrm>
                  <a:off x="1147763" y="2559050"/>
                  <a:ext cx="231775" cy="111125"/>
                </a:xfrm>
                <a:custGeom>
                  <a:avLst/>
                  <a:gdLst>
                    <a:gd name="T0" fmla="*/ 2147483647 w 146"/>
                    <a:gd name="T1" fmla="*/ 2147483647 h 70"/>
                    <a:gd name="T2" fmla="*/ 2147483647 w 146"/>
                    <a:gd name="T3" fmla="*/ 2147483647 h 70"/>
                    <a:gd name="T4" fmla="*/ 2147483647 w 146"/>
                    <a:gd name="T5" fmla="*/ 0 h 70"/>
                    <a:gd name="T6" fmla="*/ 0 w 146"/>
                    <a:gd name="T7" fmla="*/ 2147483647 h 70"/>
                    <a:gd name="T8" fmla="*/ 2147483647 w 146"/>
                    <a:gd name="T9" fmla="*/ 2147483647 h 70"/>
                    <a:gd name="T10" fmla="*/ 2147483647 w 146"/>
                    <a:gd name="T11" fmla="*/ 2147483647 h 70"/>
                    <a:gd name="T12" fmla="*/ 2147483647 w 146"/>
                    <a:gd name="T13" fmla="*/ 2147483647 h 70"/>
                    <a:gd name="T14" fmla="*/ 2147483647 w 146"/>
                    <a:gd name="T15" fmla="*/ 2147483647 h 70"/>
                    <a:gd name="T16" fmla="*/ 2147483647 w 146"/>
                    <a:gd name="T17" fmla="*/ 2147483647 h 70"/>
                    <a:gd name="T18" fmla="*/ 2147483647 w 146"/>
                    <a:gd name="T19" fmla="*/ 2147483647 h 70"/>
                    <a:gd name="T20" fmla="*/ 2147483647 w 146"/>
                    <a:gd name="T21" fmla="*/ 2147483647 h 70"/>
                    <a:gd name="T22" fmla="*/ 2147483647 w 146"/>
                    <a:gd name="T23" fmla="*/ 2147483647 h 7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46"/>
                    <a:gd name="T37" fmla="*/ 0 h 70"/>
                    <a:gd name="T38" fmla="*/ 146 w 146"/>
                    <a:gd name="T39" fmla="*/ 70 h 7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46" h="70">
                      <a:moveTo>
                        <a:pt x="146" y="66"/>
                      </a:moveTo>
                      <a:lnTo>
                        <a:pt x="142" y="62"/>
                      </a:lnTo>
                      <a:lnTo>
                        <a:pt x="4" y="0"/>
                      </a:lnTo>
                      <a:lnTo>
                        <a:pt x="0" y="7"/>
                      </a:lnTo>
                      <a:lnTo>
                        <a:pt x="138" y="70"/>
                      </a:lnTo>
                      <a:lnTo>
                        <a:pt x="134" y="66"/>
                      </a:lnTo>
                      <a:lnTo>
                        <a:pt x="138" y="70"/>
                      </a:lnTo>
                      <a:lnTo>
                        <a:pt x="142" y="70"/>
                      </a:lnTo>
                      <a:lnTo>
                        <a:pt x="146" y="66"/>
                      </a:lnTo>
                      <a:lnTo>
                        <a:pt x="146" y="62"/>
                      </a:lnTo>
                      <a:lnTo>
                        <a:pt x="142" y="62"/>
                      </a:lnTo>
                      <a:lnTo>
                        <a:pt x="146" y="66"/>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9387" name="Freeform 189"/>
                <p:cNvSpPr>
                  <a:spLocks/>
                </p:cNvSpPr>
                <p:nvPr/>
              </p:nvSpPr>
              <p:spPr bwMode="auto">
                <a:xfrm>
                  <a:off x="1360488" y="2663825"/>
                  <a:ext cx="19050" cy="469900"/>
                </a:xfrm>
                <a:custGeom>
                  <a:avLst/>
                  <a:gdLst>
                    <a:gd name="T0" fmla="*/ 2147483647 w 12"/>
                    <a:gd name="T1" fmla="*/ 2147483647 h 296"/>
                    <a:gd name="T2" fmla="*/ 2147483647 w 12"/>
                    <a:gd name="T3" fmla="*/ 2147483647 h 296"/>
                    <a:gd name="T4" fmla="*/ 2147483647 w 12"/>
                    <a:gd name="T5" fmla="*/ 0 h 296"/>
                    <a:gd name="T6" fmla="*/ 0 w 12"/>
                    <a:gd name="T7" fmla="*/ 0 h 296"/>
                    <a:gd name="T8" fmla="*/ 0 w 12"/>
                    <a:gd name="T9" fmla="*/ 2147483647 h 296"/>
                    <a:gd name="T10" fmla="*/ 2147483647 w 12"/>
                    <a:gd name="T11" fmla="*/ 2147483647 h 296"/>
                    <a:gd name="T12" fmla="*/ 0 w 12"/>
                    <a:gd name="T13" fmla="*/ 2147483647 h 296"/>
                    <a:gd name="T14" fmla="*/ 2147483647 w 12"/>
                    <a:gd name="T15" fmla="*/ 2147483647 h 296"/>
                    <a:gd name="T16" fmla="*/ 2147483647 w 12"/>
                    <a:gd name="T17" fmla="*/ 2147483647 h 296"/>
                    <a:gd name="T18" fmla="*/ 2147483647 w 12"/>
                    <a:gd name="T19" fmla="*/ 2147483647 h 296"/>
                    <a:gd name="T20" fmla="*/ 2147483647 w 12"/>
                    <a:gd name="T21" fmla="*/ 2147483647 h 296"/>
                    <a:gd name="T22" fmla="*/ 2147483647 w 12"/>
                    <a:gd name="T23" fmla="*/ 2147483647 h 29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296"/>
                    <a:gd name="T38" fmla="*/ 12 w 12"/>
                    <a:gd name="T39" fmla="*/ 296 h 29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296">
                      <a:moveTo>
                        <a:pt x="8" y="296"/>
                      </a:moveTo>
                      <a:lnTo>
                        <a:pt x="12" y="292"/>
                      </a:lnTo>
                      <a:lnTo>
                        <a:pt x="12" y="0"/>
                      </a:lnTo>
                      <a:lnTo>
                        <a:pt x="0" y="0"/>
                      </a:lnTo>
                      <a:lnTo>
                        <a:pt x="0" y="292"/>
                      </a:lnTo>
                      <a:lnTo>
                        <a:pt x="4" y="288"/>
                      </a:lnTo>
                      <a:lnTo>
                        <a:pt x="0" y="292"/>
                      </a:lnTo>
                      <a:lnTo>
                        <a:pt x="4" y="296"/>
                      </a:lnTo>
                      <a:lnTo>
                        <a:pt x="8" y="296"/>
                      </a:lnTo>
                      <a:lnTo>
                        <a:pt x="12" y="292"/>
                      </a:lnTo>
                      <a:lnTo>
                        <a:pt x="8" y="296"/>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9388" name="Freeform 190"/>
                <p:cNvSpPr>
                  <a:spLocks/>
                </p:cNvSpPr>
                <p:nvPr/>
              </p:nvSpPr>
              <p:spPr bwMode="auto">
                <a:xfrm>
                  <a:off x="1141413" y="3121025"/>
                  <a:ext cx="231775" cy="93663"/>
                </a:xfrm>
                <a:custGeom>
                  <a:avLst/>
                  <a:gdLst>
                    <a:gd name="T0" fmla="*/ 0 w 146"/>
                    <a:gd name="T1" fmla="*/ 2147483647 h 59"/>
                    <a:gd name="T2" fmla="*/ 2147483647 w 146"/>
                    <a:gd name="T3" fmla="*/ 2147483647 h 59"/>
                    <a:gd name="T4" fmla="*/ 2147483647 w 146"/>
                    <a:gd name="T5" fmla="*/ 2147483647 h 59"/>
                    <a:gd name="T6" fmla="*/ 2147483647 w 146"/>
                    <a:gd name="T7" fmla="*/ 0 h 59"/>
                    <a:gd name="T8" fmla="*/ 2147483647 w 146"/>
                    <a:gd name="T9" fmla="*/ 2147483647 h 59"/>
                    <a:gd name="T10" fmla="*/ 2147483647 w 146"/>
                    <a:gd name="T11" fmla="*/ 2147483647 h 59"/>
                    <a:gd name="T12" fmla="*/ 2147483647 w 146"/>
                    <a:gd name="T13" fmla="*/ 2147483647 h 59"/>
                    <a:gd name="T14" fmla="*/ 0 w 146"/>
                    <a:gd name="T15" fmla="*/ 2147483647 h 59"/>
                    <a:gd name="T16" fmla="*/ 0 w 146"/>
                    <a:gd name="T17" fmla="*/ 2147483647 h 59"/>
                    <a:gd name="T18" fmla="*/ 0 w 146"/>
                    <a:gd name="T19" fmla="*/ 2147483647 h 59"/>
                    <a:gd name="T20" fmla="*/ 2147483647 w 146"/>
                    <a:gd name="T21" fmla="*/ 2147483647 h 59"/>
                    <a:gd name="T22" fmla="*/ 0 w 146"/>
                    <a:gd name="T23" fmla="*/ 2147483647 h 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46"/>
                    <a:gd name="T37" fmla="*/ 0 h 59"/>
                    <a:gd name="T38" fmla="*/ 146 w 146"/>
                    <a:gd name="T39" fmla="*/ 59 h 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46" h="59">
                      <a:moveTo>
                        <a:pt x="0" y="51"/>
                      </a:moveTo>
                      <a:lnTo>
                        <a:pt x="4" y="59"/>
                      </a:lnTo>
                      <a:lnTo>
                        <a:pt x="146" y="8"/>
                      </a:lnTo>
                      <a:lnTo>
                        <a:pt x="142" y="0"/>
                      </a:lnTo>
                      <a:lnTo>
                        <a:pt x="4" y="47"/>
                      </a:lnTo>
                      <a:lnTo>
                        <a:pt x="8" y="51"/>
                      </a:lnTo>
                      <a:lnTo>
                        <a:pt x="4" y="47"/>
                      </a:lnTo>
                      <a:lnTo>
                        <a:pt x="0" y="51"/>
                      </a:lnTo>
                      <a:lnTo>
                        <a:pt x="0" y="55"/>
                      </a:lnTo>
                      <a:lnTo>
                        <a:pt x="4" y="59"/>
                      </a:lnTo>
                      <a:lnTo>
                        <a:pt x="0" y="51"/>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9389" name="Freeform 191"/>
                <p:cNvSpPr>
                  <a:spLocks/>
                </p:cNvSpPr>
                <p:nvPr/>
              </p:nvSpPr>
              <p:spPr bwMode="auto">
                <a:xfrm>
                  <a:off x="1076325" y="2582863"/>
                  <a:ext cx="52388" cy="606425"/>
                </a:xfrm>
                <a:custGeom>
                  <a:avLst/>
                  <a:gdLst>
                    <a:gd name="T0" fmla="*/ 2147483647 w 33"/>
                    <a:gd name="T1" fmla="*/ 2147483647 h 382"/>
                    <a:gd name="T2" fmla="*/ 2147483647 w 33"/>
                    <a:gd name="T3" fmla="*/ 2147483647 h 382"/>
                    <a:gd name="T4" fmla="*/ 2147483647 w 33"/>
                    <a:gd name="T5" fmla="*/ 2147483647 h 382"/>
                    <a:gd name="T6" fmla="*/ 2147483647 w 33"/>
                    <a:gd name="T7" fmla="*/ 2147483647 h 382"/>
                    <a:gd name="T8" fmla="*/ 2147483647 w 33"/>
                    <a:gd name="T9" fmla="*/ 2147483647 h 382"/>
                    <a:gd name="T10" fmla="*/ 2147483647 w 33"/>
                    <a:gd name="T11" fmla="*/ 2147483647 h 382"/>
                    <a:gd name="T12" fmla="*/ 2147483647 w 33"/>
                    <a:gd name="T13" fmla="*/ 2147483647 h 382"/>
                    <a:gd name="T14" fmla="*/ 2147483647 w 33"/>
                    <a:gd name="T15" fmla="*/ 2147483647 h 382"/>
                    <a:gd name="T16" fmla="*/ 2147483647 w 33"/>
                    <a:gd name="T17" fmla="*/ 2147483647 h 382"/>
                    <a:gd name="T18" fmla="*/ 2147483647 w 33"/>
                    <a:gd name="T19" fmla="*/ 2147483647 h 382"/>
                    <a:gd name="T20" fmla="*/ 2147483647 w 33"/>
                    <a:gd name="T21" fmla="*/ 2147483647 h 382"/>
                    <a:gd name="T22" fmla="*/ 2147483647 w 33"/>
                    <a:gd name="T23" fmla="*/ 0 h 382"/>
                    <a:gd name="T24" fmla="*/ 2147483647 w 33"/>
                    <a:gd name="T25" fmla="*/ 0 h 382"/>
                    <a:gd name="T26" fmla="*/ 2147483647 w 33"/>
                    <a:gd name="T27" fmla="*/ 0 h 382"/>
                    <a:gd name="T28" fmla="*/ 2147483647 w 33"/>
                    <a:gd name="T29" fmla="*/ 2147483647 h 382"/>
                    <a:gd name="T30" fmla="*/ 2147483647 w 33"/>
                    <a:gd name="T31" fmla="*/ 2147483647 h 382"/>
                    <a:gd name="T32" fmla="*/ 0 w 33"/>
                    <a:gd name="T33" fmla="*/ 2147483647 h 382"/>
                    <a:gd name="T34" fmla="*/ 0 w 33"/>
                    <a:gd name="T35" fmla="*/ 2147483647 h 382"/>
                    <a:gd name="T36" fmla="*/ 0 w 33"/>
                    <a:gd name="T37" fmla="*/ 2147483647 h 382"/>
                    <a:gd name="T38" fmla="*/ 0 w 33"/>
                    <a:gd name="T39" fmla="*/ 2147483647 h 382"/>
                    <a:gd name="T40" fmla="*/ 0 w 33"/>
                    <a:gd name="T41" fmla="*/ 2147483647 h 382"/>
                    <a:gd name="T42" fmla="*/ 2147483647 w 33"/>
                    <a:gd name="T43" fmla="*/ 2147483647 h 382"/>
                    <a:gd name="T44" fmla="*/ 2147483647 w 33"/>
                    <a:gd name="T45" fmla="*/ 2147483647 h 382"/>
                    <a:gd name="T46" fmla="*/ 2147483647 w 33"/>
                    <a:gd name="T47" fmla="*/ 2147483647 h 382"/>
                    <a:gd name="T48" fmla="*/ 2147483647 w 33"/>
                    <a:gd name="T49" fmla="*/ 2147483647 h 38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3"/>
                    <a:gd name="T76" fmla="*/ 0 h 382"/>
                    <a:gd name="T77" fmla="*/ 33 w 33"/>
                    <a:gd name="T78" fmla="*/ 382 h 38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3" h="382">
                      <a:moveTo>
                        <a:pt x="16" y="382"/>
                      </a:moveTo>
                      <a:lnTo>
                        <a:pt x="16" y="382"/>
                      </a:lnTo>
                      <a:lnTo>
                        <a:pt x="21" y="378"/>
                      </a:lnTo>
                      <a:lnTo>
                        <a:pt x="25" y="374"/>
                      </a:lnTo>
                      <a:lnTo>
                        <a:pt x="29" y="370"/>
                      </a:lnTo>
                      <a:lnTo>
                        <a:pt x="33" y="366"/>
                      </a:lnTo>
                      <a:lnTo>
                        <a:pt x="33" y="16"/>
                      </a:lnTo>
                      <a:lnTo>
                        <a:pt x="29" y="12"/>
                      </a:lnTo>
                      <a:lnTo>
                        <a:pt x="25" y="8"/>
                      </a:lnTo>
                      <a:lnTo>
                        <a:pt x="21" y="4"/>
                      </a:lnTo>
                      <a:lnTo>
                        <a:pt x="16" y="0"/>
                      </a:lnTo>
                      <a:lnTo>
                        <a:pt x="8" y="4"/>
                      </a:lnTo>
                      <a:lnTo>
                        <a:pt x="4" y="8"/>
                      </a:lnTo>
                      <a:lnTo>
                        <a:pt x="0" y="12"/>
                      </a:lnTo>
                      <a:lnTo>
                        <a:pt x="0" y="16"/>
                      </a:lnTo>
                      <a:lnTo>
                        <a:pt x="0" y="366"/>
                      </a:lnTo>
                      <a:lnTo>
                        <a:pt x="0" y="370"/>
                      </a:lnTo>
                      <a:lnTo>
                        <a:pt x="4" y="374"/>
                      </a:lnTo>
                      <a:lnTo>
                        <a:pt x="8" y="378"/>
                      </a:lnTo>
                      <a:lnTo>
                        <a:pt x="16" y="382"/>
                      </a:lnTo>
                      <a:close/>
                    </a:path>
                  </a:pathLst>
                </a:custGeom>
                <a:solidFill>
                  <a:srgbClr val="666666"/>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9390" name="Freeform 192"/>
                <p:cNvSpPr>
                  <a:spLocks/>
                </p:cNvSpPr>
                <p:nvPr/>
              </p:nvSpPr>
              <p:spPr bwMode="auto">
                <a:xfrm>
                  <a:off x="1076325" y="2582863"/>
                  <a:ext cx="52388" cy="606425"/>
                </a:xfrm>
                <a:custGeom>
                  <a:avLst/>
                  <a:gdLst>
                    <a:gd name="T0" fmla="*/ 2147483647 w 33"/>
                    <a:gd name="T1" fmla="*/ 2147483647 h 382"/>
                    <a:gd name="T2" fmla="*/ 2147483647 w 33"/>
                    <a:gd name="T3" fmla="*/ 2147483647 h 382"/>
                    <a:gd name="T4" fmla="*/ 2147483647 w 33"/>
                    <a:gd name="T5" fmla="*/ 2147483647 h 382"/>
                    <a:gd name="T6" fmla="*/ 2147483647 w 33"/>
                    <a:gd name="T7" fmla="*/ 2147483647 h 382"/>
                    <a:gd name="T8" fmla="*/ 2147483647 w 33"/>
                    <a:gd name="T9" fmla="*/ 2147483647 h 382"/>
                    <a:gd name="T10" fmla="*/ 2147483647 w 33"/>
                    <a:gd name="T11" fmla="*/ 2147483647 h 382"/>
                    <a:gd name="T12" fmla="*/ 2147483647 w 33"/>
                    <a:gd name="T13" fmla="*/ 2147483647 h 382"/>
                    <a:gd name="T14" fmla="*/ 2147483647 w 33"/>
                    <a:gd name="T15" fmla="*/ 2147483647 h 382"/>
                    <a:gd name="T16" fmla="*/ 2147483647 w 33"/>
                    <a:gd name="T17" fmla="*/ 2147483647 h 382"/>
                    <a:gd name="T18" fmla="*/ 2147483647 w 33"/>
                    <a:gd name="T19" fmla="*/ 2147483647 h 382"/>
                    <a:gd name="T20" fmla="*/ 2147483647 w 33"/>
                    <a:gd name="T21" fmla="*/ 2147483647 h 382"/>
                    <a:gd name="T22" fmla="*/ 2147483647 w 33"/>
                    <a:gd name="T23" fmla="*/ 0 h 382"/>
                    <a:gd name="T24" fmla="*/ 2147483647 w 33"/>
                    <a:gd name="T25" fmla="*/ 0 h 382"/>
                    <a:gd name="T26" fmla="*/ 2147483647 w 33"/>
                    <a:gd name="T27" fmla="*/ 0 h 382"/>
                    <a:gd name="T28" fmla="*/ 2147483647 w 33"/>
                    <a:gd name="T29" fmla="*/ 2147483647 h 382"/>
                    <a:gd name="T30" fmla="*/ 2147483647 w 33"/>
                    <a:gd name="T31" fmla="*/ 2147483647 h 382"/>
                    <a:gd name="T32" fmla="*/ 0 w 33"/>
                    <a:gd name="T33" fmla="*/ 2147483647 h 382"/>
                    <a:gd name="T34" fmla="*/ 0 w 33"/>
                    <a:gd name="T35" fmla="*/ 2147483647 h 382"/>
                    <a:gd name="T36" fmla="*/ 0 w 33"/>
                    <a:gd name="T37" fmla="*/ 2147483647 h 382"/>
                    <a:gd name="T38" fmla="*/ 0 w 33"/>
                    <a:gd name="T39" fmla="*/ 2147483647 h 382"/>
                    <a:gd name="T40" fmla="*/ 0 w 33"/>
                    <a:gd name="T41" fmla="*/ 2147483647 h 382"/>
                    <a:gd name="T42" fmla="*/ 2147483647 w 33"/>
                    <a:gd name="T43" fmla="*/ 2147483647 h 382"/>
                    <a:gd name="T44" fmla="*/ 2147483647 w 33"/>
                    <a:gd name="T45" fmla="*/ 2147483647 h 382"/>
                    <a:gd name="T46" fmla="*/ 2147483647 w 33"/>
                    <a:gd name="T47" fmla="*/ 2147483647 h 382"/>
                    <a:gd name="T48" fmla="*/ 2147483647 w 33"/>
                    <a:gd name="T49" fmla="*/ 2147483647 h 38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3"/>
                    <a:gd name="T76" fmla="*/ 0 h 382"/>
                    <a:gd name="T77" fmla="*/ 33 w 33"/>
                    <a:gd name="T78" fmla="*/ 382 h 38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3" h="382">
                      <a:moveTo>
                        <a:pt x="16" y="382"/>
                      </a:moveTo>
                      <a:lnTo>
                        <a:pt x="16" y="382"/>
                      </a:lnTo>
                      <a:lnTo>
                        <a:pt x="21" y="378"/>
                      </a:lnTo>
                      <a:lnTo>
                        <a:pt x="25" y="374"/>
                      </a:lnTo>
                      <a:lnTo>
                        <a:pt x="29" y="370"/>
                      </a:lnTo>
                      <a:lnTo>
                        <a:pt x="33" y="366"/>
                      </a:lnTo>
                      <a:lnTo>
                        <a:pt x="33" y="16"/>
                      </a:lnTo>
                      <a:lnTo>
                        <a:pt x="29" y="12"/>
                      </a:lnTo>
                      <a:lnTo>
                        <a:pt x="25" y="8"/>
                      </a:lnTo>
                      <a:lnTo>
                        <a:pt x="21" y="4"/>
                      </a:lnTo>
                      <a:lnTo>
                        <a:pt x="16" y="0"/>
                      </a:lnTo>
                      <a:lnTo>
                        <a:pt x="8" y="4"/>
                      </a:lnTo>
                      <a:lnTo>
                        <a:pt x="4" y="8"/>
                      </a:lnTo>
                      <a:lnTo>
                        <a:pt x="0" y="12"/>
                      </a:lnTo>
                      <a:lnTo>
                        <a:pt x="0" y="16"/>
                      </a:lnTo>
                      <a:lnTo>
                        <a:pt x="0" y="366"/>
                      </a:lnTo>
                      <a:lnTo>
                        <a:pt x="0" y="370"/>
                      </a:lnTo>
                      <a:lnTo>
                        <a:pt x="4" y="374"/>
                      </a:lnTo>
                      <a:lnTo>
                        <a:pt x="8" y="378"/>
                      </a:lnTo>
                      <a:lnTo>
                        <a:pt x="16" y="382"/>
                      </a:lnTo>
                    </a:path>
                  </a:pathLst>
                </a:custGeom>
                <a:noFill/>
                <a:ln w="0">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59391" name="Line 193"/>
                <p:cNvSpPr>
                  <a:spLocks noChangeShapeType="1"/>
                </p:cNvSpPr>
                <p:nvPr/>
              </p:nvSpPr>
              <p:spPr bwMode="auto">
                <a:xfrm>
                  <a:off x="1076325" y="2708275"/>
                  <a:ext cx="52388" cy="1588"/>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9392" name="Line 194"/>
                <p:cNvSpPr>
                  <a:spLocks noChangeShapeType="1"/>
                </p:cNvSpPr>
                <p:nvPr/>
              </p:nvSpPr>
              <p:spPr bwMode="auto">
                <a:xfrm flipV="1">
                  <a:off x="1076324" y="2944813"/>
                  <a:ext cx="52388" cy="635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9393" name="Line 195"/>
                <p:cNvSpPr>
                  <a:spLocks noChangeShapeType="1"/>
                </p:cNvSpPr>
                <p:nvPr/>
              </p:nvSpPr>
              <p:spPr bwMode="auto">
                <a:xfrm flipV="1">
                  <a:off x="1154113" y="3114675"/>
                  <a:ext cx="212725" cy="61913"/>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9394" name="Freeform 196"/>
                <p:cNvSpPr>
                  <a:spLocks/>
                </p:cNvSpPr>
                <p:nvPr/>
              </p:nvSpPr>
              <p:spPr bwMode="auto">
                <a:xfrm>
                  <a:off x="1147763" y="3133725"/>
                  <a:ext cx="206375" cy="93663"/>
                </a:xfrm>
                <a:custGeom>
                  <a:avLst/>
                  <a:gdLst>
                    <a:gd name="T0" fmla="*/ 0 w 130"/>
                    <a:gd name="T1" fmla="*/ 2147483647 h 59"/>
                    <a:gd name="T2" fmla="*/ 0 w 130"/>
                    <a:gd name="T3" fmla="*/ 2147483647 h 59"/>
                    <a:gd name="T4" fmla="*/ 2147483647 w 130"/>
                    <a:gd name="T5" fmla="*/ 2147483647 h 59"/>
                    <a:gd name="T6" fmla="*/ 2147483647 w 130"/>
                    <a:gd name="T7" fmla="*/ 0 h 59"/>
                    <a:gd name="T8" fmla="*/ 0 w 130"/>
                    <a:gd name="T9" fmla="*/ 2147483647 h 59"/>
                    <a:gd name="T10" fmla="*/ 0 w 130"/>
                    <a:gd name="T11" fmla="*/ 2147483647 h 59"/>
                    <a:gd name="T12" fmla="*/ 0 60000 65536"/>
                    <a:gd name="T13" fmla="*/ 0 60000 65536"/>
                    <a:gd name="T14" fmla="*/ 0 60000 65536"/>
                    <a:gd name="T15" fmla="*/ 0 60000 65536"/>
                    <a:gd name="T16" fmla="*/ 0 60000 65536"/>
                    <a:gd name="T17" fmla="*/ 0 60000 65536"/>
                    <a:gd name="T18" fmla="*/ 0 w 130"/>
                    <a:gd name="T19" fmla="*/ 0 h 59"/>
                    <a:gd name="T20" fmla="*/ 130 w 130"/>
                    <a:gd name="T21" fmla="*/ 59 h 59"/>
                  </a:gdLst>
                  <a:ahLst/>
                  <a:cxnLst>
                    <a:cxn ang="T12">
                      <a:pos x="T0" y="T1"/>
                    </a:cxn>
                    <a:cxn ang="T13">
                      <a:pos x="T2" y="T3"/>
                    </a:cxn>
                    <a:cxn ang="T14">
                      <a:pos x="T4" y="T5"/>
                    </a:cxn>
                    <a:cxn ang="T15">
                      <a:pos x="T6" y="T7"/>
                    </a:cxn>
                    <a:cxn ang="T16">
                      <a:pos x="T8" y="T9"/>
                    </a:cxn>
                    <a:cxn ang="T17">
                      <a:pos x="T10" y="T11"/>
                    </a:cxn>
                  </a:cxnLst>
                  <a:rect l="T18" t="T19" r="T20" b="T21"/>
                  <a:pathLst>
                    <a:path w="130" h="59">
                      <a:moveTo>
                        <a:pt x="0" y="43"/>
                      </a:moveTo>
                      <a:lnTo>
                        <a:pt x="0" y="59"/>
                      </a:lnTo>
                      <a:lnTo>
                        <a:pt x="130" y="7"/>
                      </a:lnTo>
                      <a:lnTo>
                        <a:pt x="130" y="0"/>
                      </a:lnTo>
                      <a:lnTo>
                        <a:pt x="0" y="43"/>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9395" name="Freeform 197"/>
                <p:cNvSpPr>
                  <a:spLocks/>
                </p:cNvSpPr>
                <p:nvPr/>
              </p:nvSpPr>
              <p:spPr bwMode="auto">
                <a:xfrm>
                  <a:off x="1141413" y="3201988"/>
                  <a:ext cx="19050" cy="30163"/>
                </a:xfrm>
                <a:custGeom>
                  <a:avLst/>
                  <a:gdLst>
                    <a:gd name="T0" fmla="*/ 2147483647 w 12"/>
                    <a:gd name="T1" fmla="*/ 2147483647 h 19"/>
                    <a:gd name="T2" fmla="*/ 2147483647 w 12"/>
                    <a:gd name="T3" fmla="*/ 2147483647 h 19"/>
                    <a:gd name="T4" fmla="*/ 2147483647 w 12"/>
                    <a:gd name="T5" fmla="*/ 0 h 19"/>
                    <a:gd name="T6" fmla="*/ 0 w 12"/>
                    <a:gd name="T7" fmla="*/ 0 h 19"/>
                    <a:gd name="T8" fmla="*/ 0 w 12"/>
                    <a:gd name="T9" fmla="*/ 2147483647 h 19"/>
                    <a:gd name="T10" fmla="*/ 2147483647 w 12"/>
                    <a:gd name="T11" fmla="*/ 2147483647 h 19"/>
                    <a:gd name="T12" fmla="*/ 0 w 12"/>
                    <a:gd name="T13" fmla="*/ 2147483647 h 19"/>
                    <a:gd name="T14" fmla="*/ 2147483647 w 12"/>
                    <a:gd name="T15" fmla="*/ 2147483647 h 19"/>
                    <a:gd name="T16" fmla="*/ 2147483647 w 12"/>
                    <a:gd name="T17" fmla="*/ 2147483647 h 19"/>
                    <a:gd name="T18" fmla="*/ 2147483647 w 12"/>
                    <a:gd name="T19" fmla="*/ 2147483647 h 19"/>
                    <a:gd name="T20" fmla="*/ 2147483647 w 12"/>
                    <a:gd name="T21" fmla="*/ 2147483647 h 19"/>
                    <a:gd name="T22" fmla="*/ 2147483647 w 12"/>
                    <a:gd name="T23" fmla="*/ 2147483647 h 1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19"/>
                    <a:gd name="T38" fmla="*/ 12 w 12"/>
                    <a:gd name="T39" fmla="*/ 19 h 1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19">
                      <a:moveTo>
                        <a:pt x="4" y="8"/>
                      </a:moveTo>
                      <a:lnTo>
                        <a:pt x="12" y="16"/>
                      </a:lnTo>
                      <a:lnTo>
                        <a:pt x="12" y="0"/>
                      </a:lnTo>
                      <a:lnTo>
                        <a:pt x="0" y="0"/>
                      </a:lnTo>
                      <a:lnTo>
                        <a:pt x="0" y="16"/>
                      </a:lnTo>
                      <a:lnTo>
                        <a:pt x="8" y="19"/>
                      </a:lnTo>
                      <a:lnTo>
                        <a:pt x="0" y="16"/>
                      </a:lnTo>
                      <a:lnTo>
                        <a:pt x="4" y="16"/>
                      </a:lnTo>
                      <a:lnTo>
                        <a:pt x="4" y="19"/>
                      </a:lnTo>
                      <a:lnTo>
                        <a:pt x="8" y="16"/>
                      </a:lnTo>
                      <a:lnTo>
                        <a:pt x="12" y="16"/>
                      </a:lnTo>
                      <a:lnTo>
                        <a:pt x="4" y="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9396" name="Freeform 198"/>
                <p:cNvSpPr>
                  <a:spLocks/>
                </p:cNvSpPr>
                <p:nvPr/>
              </p:nvSpPr>
              <p:spPr bwMode="auto">
                <a:xfrm>
                  <a:off x="1147763" y="3138488"/>
                  <a:ext cx="212725" cy="93663"/>
                </a:xfrm>
                <a:custGeom>
                  <a:avLst/>
                  <a:gdLst>
                    <a:gd name="T0" fmla="*/ 2147483647 w 134"/>
                    <a:gd name="T1" fmla="*/ 2147483647 h 59"/>
                    <a:gd name="T2" fmla="*/ 2147483647 w 134"/>
                    <a:gd name="T3" fmla="*/ 0 h 59"/>
                    <a:gd name="T4" fmla="*/ 0 w 134"/>
                    <a:gd name="T5" fmla="*/ 2147483647 h 59"/>
                    <a:gd name="T6" fmla="*/ 2147483647 w 134"/>
                    <a:gd name="T7" fmla="*/ 2147483647 h 59"/>
                    <a:gd name="T8" fmla="*/ 2147483647 w 134"/>
                    <a:gd name="T9" fmla="*/ 2147483647 h 59"/>
                    <a:gd name="T10" fmla="*/ 2147483647 w 134"/>
                    <a:gd name="T11" fmla="*/ 2147483647 h 59"/>
                    <a:gd name="T12" fmla="*/ 2147483647 w 134"/>
                    <a:gd name="T13" fmla="*/ 2147483647 h 59"/>
                    <a:gd name="T14" fmla="*/ 2147483647 w 134"/>
                    <a:gd name="T15" fmla="*/ 2147483647 h 59"/>
                    <a:gd name="T16" fmla="*/ 2147483647 w 134"/>
                    <a:gd name="T17" fmla="*/ 0 h 59"/>
                    <a:gd name="T18" fmla="*/ 2147483647 w 134"/>
                    <a:gd name="T19" fmla="*/ 0 h 59"/>
                    <a:gd name="T20" fmla="*/ 2147483647 w 134"/>
                    <a:gd name="T21" fmla="*/ 0 h 59"/>
                    <a:gd name="T22" fmla="*/ 2147483647 w 134"/>
                    <a:gd name="T23" fmla="*/ 2147483647 h 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34"/>
                    <a:gd name="T37" fmla="*/ 0 h 59"/>
                    <a:gd name="T38" fmla="*/ 134 w 134"/>
                    <a:gd name="T39" fmla="*/ 59 h 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34" h="59">
                      <a:moveTo>
                        <a:pt x="126" y="4"/>
                      </a:moveTo>
                      <a:lnTo>
                        <a:pt x="130" y="0"/>
                      </a:lnTo>
                      <a:lnTo>
                        <a:pt x="0" y="48"/>
                      </a:lnTo>
                      <a:lnTo>
                        <a:pt x="4" y="59"/>
                      </a:lnTo>
                      <a:lnTo>
                        <a:pt x="134" y="8"/>
                      </a:lnTo>
                      <a:lnTo>
                        <a:pt x="134" y="4"/>
                      </a:lnTo>
                      <a:lnTo>
                        <a:pt x="134" y="8"/>
                      </a:lnTo>
                      <a:lnTo>
                        <a:pt x="134" y="4"/>
                      </a:lnTo>
                      <a:lnTo>
                        <a:pt x="134" y="0"/>
                      </a:lnTo>
                      <a:lnTo>
                        <a:pt x="130" y="0"/>
                      </a:lnTo>
                      <a:lnTo>
                        <a:pt x="126" y="4"/>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9397" name="Freeform 199"/>
                <p:cNvSpPr>
                  <a:spLocks/>
                </p:cNvSpPr>
                <p:nvPr/>
              </p:nvSpPr>
              <p:spPr bwMode="auto">
                <a:xfrm>
                  <a:off x="1347788" y="3127375"/>
                  <a:ext cx="12700" cy="17463"/>
                </a:xfrm>
                <a:custGeom>
                  <a:avLst/>
                  <a:gdLst>
                    <a:gd name="T0" fmla="*/ 2147483647 w 8"/>
                    <a:gd name="T1" fmla="*/ 2147483647 h 11"/>
                    <a:gd name="T2" fmla="*/ 0 w 8"/>
                    <a:gd name="T3" fmla="*/ 2147483647 h 11"/>
                    <a:gd name="T4" fmla="*/ 0 w 8"/>
                    <a:gd name="T5" fmla="*/ 2147483647 h 11"/>
                    <a:gd name="T6" fmla="*/ 2147483647 w 8"/>
                    <a:gd name="T7" fmla="*/ 2147483647 h 11"/>
                    <a:gd name="T8" fmla="*/ 2147483647 w 8"/>
                    <a:gd name="T9" fmla="*/ 2147483647 h 11"/>
                    <a:gd name="T10" fmla="*/ 2147483647 w 8"/>
                    <a:gd name="T11" fmla="*/ 0 h 11"/>
                    <a:gd name="T12" fmla="*/ 2147483647 w 8"/>
                    <a:gd name="T13" fmla="*/ 2147483647 h 11"/>
                    <a:gd name="T14" fmla="*/ 2147483647 w 8"/>
                    <a:gd name="T15" fmla="*/ 2147483647 h 11"/>
                    <a:gd name="T16" fmla="*/ 2147483647 w 8"/>
                    <a:gd name="T17" fmla="*/ 0 h 11"/>
                    <a:gd name="T18" fmla="*/ 0 w 8"/>
                    <a:gd name="T19" fmla="*/ 2147483647 h 11"/>
                    <a:gd name="T20" fmla="*/ 0 w 8"/>
                    <a:gd name="T21" fmla="*/ 2147483647 h 11"/>
                    <a:gd name="T22" fmla="*/ 2147483647 w 8"/>
                    <a:gd name="T23" fmla="*/ 2147483647 h 1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11"/>
                    <a:gd name="T38" fmla="*/ 8 w 8"/>
                    <a:gd name="T39" fmla="*/ 11 h 1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11">
                      <a:moveTo>
                        <a:pt x="8" y="11"/>
                      </a:moveTo>
                      <a:lnTo>
                        <a:pt x="0" y="4"/>
                      </a:lnTo>
                      <a:lnTo>
                        <a:pt x="0" y="11"/>
                      </a:lnTo>
                      <a:lnTo>
                        <a:pt x="8" y="11"/>
                      </a:lnTo>
                      <a:lnTo>
                        <a:pt x="8" y="4"/>
                      </a:lnTo>
                      <a:lnTo>
                        <a:pt x="4" y="0"/>
                      </a:lnTo>
                      <a:lnTo>
                        <a:pt x="8" y="4"/>
                      </a:lnTo>
                      <a:lnTo>
                        <a:pt x="4" y="0"/>
                      </a:lnTo>
                      <a:lnTo>
                        <a:pt x="0" y="4"/>
                      </a:lnTo>
                      <a:lnTo>
                        <a:pt x="8" y="11"/>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9398" name="Freeform 200"/>
                <p:cNvSpPr>
                  <a:spLocks/>
                </p:cNvSpPr>
                <p:nvPr/>
              </p:nvSpPr>
              <p:spPr bwMode="auto">
                <a:xfrm>
                  <a:off x="1141413" y="3127375"/>
                  <a:ext cx="219075" cy="80963"/>
                </a:xfrm>
                <a:custGeom>
                  <a:avLst/>
                  <a:gdLst>
                    <a:gd name="T0" fmla="*/ 2147483647 w 138"/>
                    <a:gd name="T1" fmla="*/ 2147483647 h 51"/>
                    <a:gd name="T2" fmla="*/ 2147483647 w 138"/>
                    <a:gd name="T3" fmla="*/ 2147483647 h 51"/>
                    <a:gd name="T4" fmla="*/ 2147483647 w 138"/>
                    <a:gd name="T5" fmla="*/ 2147483647 h 51"/>
                    <a:gd name="T6" fmla="*/ 2147483647 w 138"/>
                    <a:gd name="T7" fmla="*/ 0 h 51"/>
                    <a:gd name="T8" fmla="*/ 2147483647 w 138"/>
                    <a:gd name="T9" fmla="*/ 2147483647 h 51"/>
                    <a:gd name="T10" fmla="*/ 0 w 138"/>
                    <a:gd name="T11" fmla="*/ 2147483647 h 51"/>
                    <a:gd name="T12" fmla="*/ 2147483647 w 138"/>
                    <a:gd name="T13" fmla="*/ 2147483647 h 51"/>
                    <a:gd name="T14" fmla="*/ 0 w 138"/>
                    <a:gd name="T15" fmla="*/ 2147483647 h 51"/>
                    <a:gd name="T16" fmla="*/ 0 w 138"/>
                    <a:gd name="T17" fmla="*/ 2147483647 h 51"/>
                    <a:gd name="T18" fmla="*/ 2147483647 w 138"/>
                    <a:gd name="T19" fmla="*/ 2147483647 h 51"/>
                    <a:gd name="T20" fmla="*/ 2147483647 w 138"/>
                    <a:gd name="T21" fmla="*/ 2147483647 h 51"/>
                    <a:gd name="T22" fmla="*/ 2147483647 w 138"/>
                    <a:gd name="T23" fmla="*/ 2147483647 h 5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38"/>
                    <a:gd name="T37" fmla="*/ 0 h 51"/>
                    <a:gd name="T38" fmla="*/ 138 w 138"/>
                    <a:gd name="T39" fmla="*/ 51 h 5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38" h="51">
                      <a:moveTo>
                        <a:pt x="12" y="47"/>
                      </a:moveTo>
                      <a:lnTo>
                        <a:pt x="8" y="51"/>
                      </a:lnTo>
                      <a:lnTo>
                        <a:pt x="138" y="11"/>
                      </a:lnTo>
                      <a:lnTo>
                        <a:pt x="134" y="0"/>
                      </a:lnTo>
                      <a:lnTo>
                        <a:pt x="4" y="43"/>
                      </a:lnTo>
                      <a:lnTo>
                        <a:pt x="0" y="47"/>
                      </a:lnTo>
                      <a:lnTo>
                        <a:pt x="4" y="43"/>
                      </a:lnTo>
                      <a:lnTo>
                        <a:pt x="0" y="47"/>
                      </a:lnTo>
                      <a:lnTo>
                        <a:pt x="4" y="51"/>
                      </a:lnTo>
                      <a:lnTo>
                        <a:pt x="8" y="51"/>
                      </a:lnTo>
                      <a:lnTo>
                        <a:pt x="12" y="47"/>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9399" name="Freeform 201"/>
                <p:cNvSpPr>
                  <a:spLocks/>
                </p:cNvSpPr>
                <p:nvPr/>
              </p:nvSpPr>
              <p:spPr bwMode="auto">
                <a:xfrm>
                  <a:off x="1006475" y="3189288"/>
                  <a:ext cx="50800" cy="38100"/>
                </a:xfrm>
                <a:custGeom>
                  <a:avLst/>
                  <a:gdLst>
                    <a:gd name="T0" fmla="*/ 0 w 32"/>
                    <a:gd name="T1" fmla="*/ 2147483647 h 24"/>
                    <a:gd name="T2" fmla="*/ 2147483647 w 32"/>
                    <a:gd name="T3" fmla="*/ 2147483647 h 24"/>
                    <a:gd name="T4" fmla="*/ 2147483647 w 32"/>
                    <a:gd name="T5" fmla="*/ 2147483647 h 24"/>
                    <a:gd name="T6" fmla="*/ 2147483647 w 32"/>
                    <a:gd name="T7" fmla="*/ 2147483647 h 24"/>
                    <a:gd name="T8" fmla="*/ 2147483647 w 32"/>
                    <a:gd name="T9" fmla="*/ 2147483647 h 24"/>
                    <a:gd name="T10" fmla="*/ 2147483647 w 32"/>
                    <a:gd name="T11" fmla="*/ 2147483647 h 24"/>
                    <a:gd name="T12" fmla="*/ 2147483647 w 32"/>
                    <a:gd name="T13" fmla="*/ 2147483647 h 24"/>
                    <a:gd name="T14" fmla="*/ 2147483647 w 32"/>
                    <a:gd name="T15" fmla="*/ 2147483647 h 24"/>
                    <a:gd name="T16" fmla="*/ 2147483647 w 32"/>
                    <a:gd name="T17" fmla="*/ 2147483647 h 24"/>
                    <a:gd name="T18" fmla="*/ 2147483647 w 32"/>
                    <a:gd name="T19" fmla="*/ 2147483647 h 24"/>
                    <a:gd name="T20" fmla="*/ 2147483647 w 32"/>
                    <a:gd name="T21" fmla="*/ 2147483647 h 24"/>
                    <a:gd name="T22" fmla="*/ 2147483647 w 32"/>
                    <a:gd name="T23" fmla="*/ 2147483647 h 24"/>
                    <a:gd name="T24" fmla="*/ 2147483647 w 32"/>
                    <a:gd name="T25" fmla="*/ 2147483647 h 24"/>
                    <a:gd name="T26" fmla="*/ 2147483647 w 32"/>
                    <a:gd name="T27" fmla="*/ 2147483647 h 24"/>
                    <a:gd name="T28" fmla="*/ 2147483647 w 32"/>
                    <a:gd name="T29" fmla="*/ 2147483647 h 24"/>
                    <a:gd name="T30" fmla="*/ 2147483647 w 32"/>
                    <a:gd name="T31" fmla="*/ 2147483647 h 24"/>
                    <a:gd name="T32" fmla="*/ 2147483647 w 32"/>
                    <a:gd name="T33" fmla="*/ 0 h 24"/>
                    <a:gd name="T34" fmla="*/ 2147483647 w 32"/>
                    <a:gd name="T35" fmla="*/ 0 h 24"/>
                    <a:gd name="T36" fmla="*/ 0 w 32"/>
                    <a:gd name="T37" fmla="*/ 2147483647 h 2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2"/>
                    <a:gd name="T58" fmla="*/ 0 h 24"/>
                    <a:gd name="T59" fmla="*/ 32 w 32"/>
                    <a:gd name="T60" fmla="*/ 24 h 2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2" h="24">
                      <a:moveTo>
                        <a:pt x="0" y="8"/>
                      </a:moveTo>
                      <a:lnTo>
                        <a:pt x="4" y="8"/>
                      </a:lnTo>
                      <a:lnTo>
                        <a:pt x="4" y="12"/>
                      </a:lnTo>
                      <a:lnTo>
                        <a:pt x="8" y="16"/>
                      </a:lnTo>
                      <a:lnTo>
                        <a:pt x="12" y="16"/>
                      </a:lnTo>
                      <a:lnTo>
                        <a:pt x="20" y="20"/>
                      </a:lnTo>
                      <a:lnTo>
                        <a:pt x="28" y="24"/>
                      </a:lnTo>
                      <a:lnTo>
                        <a:pt x="32" y="16"/>
                      </a:lnTo>
                      <a:lnTo>
                        <a:pt x="24" y="12"/>
                      </a:lnTo>
                      <a:lnTo>
                        <a:pt x="16" y="8"/>
                      </a:lnTo>
                      <a:lnTo>
                        <a:pt x="12" y="8"/>
                      </a:lnTo>
                      <a:lnTo>
                        <a:pt x="12" y="4"/>
                      </a:lnTo>
                      <a:lnTo>
                        <a:pt x="8" y="4"/>
                      </a:lnTo>
                      <a:lnTo>
                        <a:pt x="8" y="0"/>
                      </a:lnTo>
                      <a:lnTo>
                        <a:pt x="4" y="0"/>
                      </a:lnTo>
                      <a:lnTo>
                        <a:pt x="0" y="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9400" name="Freeform 202"/>
                <p:cNvSpPr>
                  <a:spLocks/>
                </p:cNvSpPr>
                <p:nvPr/>
              </p:nvSpPr>
              <p:spPr bwMode="auto">
                <a:xfrm>
                  <a:off x="1089025" y="2601913"/>
                  <a:ext cx="26988" cy="25400"/>
                </a:xfrm>
                <a:custGeom>
                  <a:avLst/>
                  <a:gdLst>
                    <a:gd name="T0" fmla="*/ 2147483647 w 17"/>
                    <a:gd name="T1" fmla="*/ 0 h 16"/>
                    <a:gd name="T2" fmla="*/ 2147483647 w 17"/>
                    <a:gd name="T3" fmla="*/ 0 h 16"/>
                    <a:gd name="T4" fmla="*/ 0 w 17"/>
                    <a:gd name="T5" fmla="*/ 0 h 16"/>
                    <a:gd name="T6" fmla="*/ 0 w 17"/>
                    <a:gd name="T7" fmla="*/ 2147483647 h 16"/>
                    <a:gd name="T8" fmla="*/ 0 w 17"/>
                    <a:gd name="T9" fmla="*/ 2147483647 h 16"/>
                    <a:gd name="T10" fmla="*/ 0 w 17"/>
                    <a:gd name="T11" fmla="*/ 2147483647 h 16"/>
                    <a:gd name="T12" fmla="*/ 0 w 17"/>
                    <a:gd name="T13" fmla="*/ 2147483647 h 16"/>
                    <a:gd name="T14" fmla="*/ 2147483647 w 17"/>
                    <a:gd name="T15" fmla="*/ 2147483647 h 16"/>
                    <a:gd name="T16" fmla="*/ 2147483647 w 17"/>
                    <a:gd name="T17" fmla="*/ 2147483647 h 16"/>
                    <a:gd name="T18" fmla="*/ 2147483647 w 17"/>
                    <a:gd name="T19" fmla="*/ 2147483647 h 16"/>
                    <a:gd name="T20" fmla="*/ 2147483647 w 17"/>
                    <a:gd name="T21" fmla="*/ 2147483647 h 16"/>
                    <a:gd name="T22" fmla="*/ 2147483647 w 17"/>
                    <a:gd name="T23" fmla="*/ 2147483647 h 16"/>
                    <a:gd name="T24" fmla="*/ 2147483647 w 17"/>
                    <a:gd name="T25" fmla="*/ 2147483647 h 16"/>
                    <a:gd name="T26" fmla="*/ 2147483647 w 17"/>
                    <a:gd name="T27" fmla="*/ 2147483647 h 16"/>
                    <a:gd name="T28" fmla="*/ 2147483647 w 17"/>
                    <a:gd name="T29" fmla="*/ 0 h 16"/>
                    <a:gd name="T30" fmla="*/ 2147483647 w 17"/>
                    <a:gd name="T31" fmla="*/ 0 h 16"/>
                    <a:gd name="T32" fmla="*/ 2147483647 w 17"/>
                    <a:gd name="T33" fmla="*/ 0 h 16"/>
                    <a:gd name="T34" fmla="*/ 2147483647 w 17"/>
                    <a:gd name="T35" fmla="*/ 0 h 1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7"/>
                    <a:gd name="T55" fmla="*/ 0 h 16"/>
                    <a:gd name="T56" fmla="*/ 17 w 17"/>
                    <a:gd name="T57" fmla="*/ 16 h 1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7" h="16">
                      <a:moveTo>
                        <a:pt x="8" y="0"/>
                      </a:moveTo>
                      <a:lnTo>
                        <a:pt x="4" y="0"/>
                      </a:lnTo>
                      <a:lnTo>
                        <a:pt x="0" y="0"/>
                      </a:lnTo>
                      <a:lnTo>
                        <a:pt x="0" y="4"/>
                      </a:lnTo>
                      <a:lnTo>
                        <a:pt x="0" y="8"/>
                      </a:lnTo>
                      <a:lnTo>
                        <a:pt x="0" y="12"/>
                      </a:lnTo>
                      <a:lnTo>
                        <a:pt x="4" y="16"/>
                      </a:lnTo>
                      <a:lnTo>
                        <a:pt x="8" y="16"/>
                      </a:lnTo>
                      <a:lnTo>
                        <a:pt x="13" y="16"/>
                      </a:lnTo>
                      <a:lnTo>
                        <a:pt x="13" y="12"/>
                      </a:lnTo>
                      <a:lnTo>
                        <a:pt x="17" y="12"/>
                      </a:lnTo>
                      <a:lnTo>
                        <a:pt x="17" y="8"/>
                      </a:lnTo>
                      <a:lnTo>
                        <a:pt x="17" y="4"/>
                      </a:lnTo>
                      <a:lnTo>
                        <a:pt x="13" y="0"/>
                      </a:lnTo>
                      <a:lnTo>
                        <a:pt x="8" y="0"/>
                      </a:lnTo>
                      <a:close/>
                    </a:path>
                  </a:pathLst>
                </a:custGeom>
                <a:solidFill>
                  <a:srgbClr val="4C4C4C"/>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9401" name="Freeform 203"/>
                <p:cNvSpPr>
                  <a:spLocks/>
                </p:cNvSpPr>
                <p:nvPr/>
              </p:nvSpPr>
              <p:spPr bwMode="auto">
                <a:xfrm>
                  <a:off x="1089025" y="2601913"/>
                  <a:ext cx="26988" cy="25400"/>
                </a:xfrm>
                <a:custGeom>
                  <a:avLst/>
                  <a:gdLst>
                    <a:gd name="T0" fmla="*/ 2147483647 w 17"/>
                    <a:gd name="T1" fmla="*/ 0 h 16"/>
                    <a:gd name="T2" fmla="*/ 2147483647 w 17"/>
                    <a:gd name="T3" fmla="*/ 0 h 16"/>
                    <a:gd name="T4" fmla="*/ 2147483647 w 17"/>
                    <a:gd name="T5" fmla="*/ 0 h 16"/>
                    <a:gd name="T6" fmla="*/ 0 w 17"/>
                    <a:gd name="T7" fmla="*/ 0 h 16"/>
                    <a:gd name="T8" fmla="*/ 0 w 17"/>
                    <a:gd name="T9" fmla="*/ 2147483647 h 16"/>
                    <a:gd name="T10" fmla="*/ 0 w 17"/>
                    <a:gd name="T11" fmla="*/ 2147483647 h 16"/>
                    <a:gd name="T12" fmla="*/ 0 w 17"/>
                    <a:gd name="T13" fmla="*/ 2147483647 h 16"/>
                    <a:gd name="T14" fmla="*/ 0 w 17"/>
                    <a:gd name="T15" fmla="*/ 2147483647 h 16"/>
                    <a:gd name="T16" fmla="*/ 0 w 17"/>
                    <a:gd name="T17" fmla="*/ 2147483647 h 16"/>
                    <a:gd name="T18" fmla="*/ 2147483647 w 17"/>
                    <a:gd name="T19" fmla="*/ 2147483647 h 16"/>
                    <a:gd name="T20" fmla="*/ 2147483647 w 17"/>
                    <a:gd name="T21" fmla="*/ 2147483647 h 16"/>
                    <a:gd name="T22" fmla="*/ 2147483647 w 17"/>
                    <a:gd name="T23" fmla="*/ 2147483647 h 16"/>
                    <a:gd name="T24" fmla="*/ 2147483647 w 17"/>
                    <a:gd name="T25" fmla="*/ 2147483647 h 16"/>
                    <a:gd name="T26" fmla="*/ 2147483647 w 17"/>
                    <a:gd name="T27" fmla="*/ 2147483647 h 16"/>
                    <a:gd name="T28" fmla="*/ 2147483647 w 17"/>
                    <a:gd name="T29" fmla="*/ 2147483647 h 16"/>
                    <a:gd name="T30" fmla="*/ 2147483647 w 17"/>
                    <a:gd name="T31" fmla="*/ 2147483647 h 16"/>
                    <a:gd name="T32" fmla="*/ 2147483647 w 17"/>
                    <a:gd name="T33" fmla="*/ 2147483647 h 16"/>
                    <a:gd name="T34" fmla="*/ 2147483647 w 17"/>
                    <a:gd name="T35" fmla="*/ 2147483647 h 16"/>
                    <a:gd name="T36" fmla="*/ 2147483647 w 17"/>
                    <a:gd name="T37" fmla="*/ 0 h 16"/>
                    <a:gd name="T38" fmla="*/ 2147483647 w 17"/>
                    <a:gd name="T39" fmla="*/ 0 h 16"/>
                    <a:gd name="T40" fmla="*/ 2147483647 w 17"/>
                    <a:gd name="T41" fmla="*/ 0 h 1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7"/>
                    <a:gd name="T64" fmla="*/ 0 h 16"/>
                    <a:gd name="T65" fmla="*/ 17 w 17"/>
                    <a:gd name="T66" fmla="*/ 16 h 1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7" h="16">
                      <a:moveTo>
                        <a:pt x="8" y="0"/>
                      </a:moveTo>
                      <a:lnTo>
                        <a:pt x="8" y="0"/>
                      </a:lnTo>
                      <a:lnTo>
                        <a:pt x="4" y="0"/>
                      </a:lnTo>
                      <a:lnTo>
                        <a:pt x="0" y="0"/>
                      </a:lnTo>
                      <a:lnTo>
                        <a:pt x="0" y="4"/>
                      </a:lnTo>
                      <a:lnTo>
                        <a:pt x="0" y="8"/>
                      </a:lnTo>
                      <a:lnTo>
                        <a:pt x="0" y="12"/>
                      </a:lnTo>
                      <a:lnTo>
                        <a:pt x="4" y="16"/>
                      </a:lnTo>
                      <a:lnTo>
                        <a:pt x="8" y="16"/>
                      </a:lnTo>
                      <a:lnTo>
                        <a:pt x="13" y="16"/>
                      </a:lnTo>
                      <a:lnTo>
                        <a:pt x="13" y="12"/>
                      </a:lnTo>
                      <a:lnTo>
                        <a:pt x="17" y="12"/>
                      </a:lnTo>
                      <a:lnTo>
                        <a:pt x="17" y="8"/>
                      </a:lnTo>
                      <a:lnTo>
                        <a:pt x="17" y="4"/>
                      </a:lnTo>
                      <a:lnTo>
                        <a:pt x="13" y="0"/>
                      </a:lnTo>
                      <a:lnTo>
                        <a:pt x="8" y="0"/>
                      </a:lnTo>
                    </a:path>
                  </a:pathLst>
                </a:custGeom>
                <a:noFill/>
                <a:ln w="0">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sp>
            <p:nvSpPr>
              <p:cNvPr id="59291" name="TextBox 455"/>
              <p:cNvSpPr txBox="1">
                <a:spLocks noChangeArrowheads="1"/>
              </p:cNvSpPr>
              <p:nvPr/>
            </p:nvSpPr>
            <p:spPr bwMode="auto">
              <a:xfrm>
                <a:off x="238124" y="3075801"/>
                <a:ext cx="1038225"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r>
                  <a:rPr lang="en-US" sz="1200"/>
                  <a:t>Tor Node 1</a:t>
                </a:r>
              </a:p>
            </p:txBody>
          </p:sp>
        </p:grpSp>
        <p:grpSp>
          <p:nvGrpSpPr>
            <p:cNvPr id="58377" name="Group 1018"/>
            <p:cNvGrpSpPr>
              <a:grpSpLocks/>
            </p:cNvGrpSpPr>
            <p:nvPr/>
          </p:nvGrpSpPr>
          <p:grpSpPr bwMode="auto">
            <a:xfrm>
              <a:off x="1447800" y="1995489"/>
              <a:ext cx="838200" cy="842471"/>
              <a:chOff x="381000" y="2590800"/>
              <a:chExt cx="838200" cy="842471"/>
            </a:xfrm>
          </p:grpSpPr>
          <p:grpSp>
            <p:nvGrpSpPr>
              <p:cNvPr id="59178" name="Group 114"/>
              <p:cNvGrpSpPr>
                <a:grpSpLocks noChangeAspect="1"/>
              </p:cNvGrpSpPr>
              <p:nvPr/>
            </p:nvGrpSpPr>
            <p:grpSpPr bwMode="auto">
              <a:xfrm>
                <a:off x="381000" y="2590800"/>
                <a:ext cx="735229" cy="503935"/>
                <a:chOff x="193675" y="2495550"/>
                <a:chExt cx="1185863" cy="812801"/>
              </a:xfrm>
            </p:grpSpPr>
            <p:sp>
              <p:nvSpPr>
                <p:cNvPr id="59180" name="Freeform 94"/>
                <p:cNvSpPr>
                  <a:spLocks/>
                </p:cNvSpPr>
                <p:nvPr/>
              </p:nvSpPr>
              <p:spPr bwMode="auto">
                <a:xfrm>
                  <a:off x="684213" y="2995613"/>
                  <a:ext cx="379413" cy="212725"/>
                </a:xfrm>
                <a:custGeom>
                  <a:avLst/>
                  <a:gdLst>
                    <a:gd name="T0" fmla="*/ 0 w 239"/>
                    <a:gd name="T1" fmla="*/ 2147483647 h 134"/>
                    <a:gd name="T2" fmla="*/ 2147483647 w 239"/>
                    <a:gd name="T3" fmla="*/ 2147483647 h 134"/>
                    <a:gd name="T4" fmla="*/ 2147483647 w 239"/>
                    <a:gd name="T5" fmla="*/ 2147483647 h 134"/>
                    <a:gd name="T6" fmla="*/ 2147483647 w 239"/>
                    <a:gd name="T7" fmla="*/ 0 h 134"/>
                    <a:gd name="T8" fmla="*/ 0 w 239"/>
                    <a:gd name="T9" fmla="*/ 2147483647 h 134"/>
                    <a:gd name="T10" fmla="*/ 0 w 239"/>
                    <a:gd name="T11" fmla="*/ 2147483647 h 134"/>
                    <a:gd name="T12" fmla="*/ 0 60000 65536"/>
                    <a:gd name="T13" fmla="*/ 0 60000 65536"/>
                    <a:gd name="T14" fmla="*/ 0 60000 65536"/>
                    <a:gd name="T15" fmla="*/ 0 60000 65536"/>
                    <a:gd name="T16" fmla="*/ 0 60000 65536"/>
                    <a:gd name="T17" fmla="*/ 0 60000 65536"/>
                    <a:gd name="T18" fmla="*/ 0 w 239"/>
                    <a:gd name="T19" fmla="*/ 0 h 134"/>
                    <a:gd name="T20" fmla="*/ 239 w 239"/>
                    <a:gd name="T21" fmla="*/ 134 h 134"/>
                  </a:gdLst>
                  <a:ahLst/>
                  <a:cxnLst>
                    <a:cxn ang="T12">
                      <a:pos x="T0" y="T1"/>
                    </a:cxn>
                    <a:cxn ang="T13">
                      <a:pos x="T2" y="T3"/>
                    </a:cxn>
                    <a:cxn ang="T14">
                      <a:pos x="T4" y="T5"/>
                    </a:cxn>
                    <a:cxn ang="T15">
                      <a:pos x="T6" y="T7"/>
                    </a:cxn>
                    <a:cxn ang="T16">
                      <a:pos x="T8" y="T9"/>
                    </a:cxn>
                    <a:cxn ang="T17">
                      <a:pos x="T10" y="T11"/>
                    </a:cxn>
                  </a:cxnLst>
                  <a:rect l="T18" t="T19" r="T20" b="T21"/>
                  <a:pathLst>
                    <a:path w="239" h="134">
                      <a:moveTo>
                        <a:pt x="0" y="47"/>
                      </a:moveTo>
                      <a:lnTo>
                        <a:pt x="81" y="83"/>
                      </a:lnTo>
                      <a:lnTo>
                        <a:pt x="239" y="134"/>
                      </a:lnTo>
                      <a:lnTo>
                        <a:pt x="239" y="0"/>
                      </a:lnTo>
                      <a:lnTo>
                        <a:pt x="0" y="47"/>
                      </a:lnTo>
                      <a:close/>
                    </a:path>
                  </a:pathLst>
                </a:custGeom>
                <a:solidFill>
                  <a:srgbClr val="191919"/>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9181" name="Freeform 95"/>
                <p:cNvSpPr>
                  <a:spLocks/>
                </p:cNvSpPr>
                <p:nvPr/>
              </p:nvSpPr>
              <p:spPr bwMode="auto">
                <a:xfrm>
                  <a:off x="677863" y="3063875"/>
                  <a:ext cx="141288" cy="69850"/>
                </a:xfrm>
                <a:custGeom>
                  <a:avLst/>
                  <a:gdLst>
                    <a:gd name="T0" fmla="*/ 2147483647 w 89"/>
                    <a:gd name="T1" fmla="*/ 2147483647 h 44"/>
                    <a:gd name="T2" fmla="*/ 2147483647 w 89"/>
                    <a:gd name="T3" fmla="*/ 2147483647 h 44"/>
                    <a:gd name="T4" fmla="*/ 2147483647 w 89"/>
                    <a:gd name="T5" fmla="*/ 0 h 44"/>
                    <a:gd name="T6" fmla="*/ 0 w 89"/>
                    <a:gd name="T7" fmla="*/ 2147483647 h 44"/>
                    <a:gd name="T8" fmla="*/ 2147483647 w 89"/>
                    <a:gd name="T9" fmla="*/ 2147483647 h 44"/>
                    <a:gd name="T10" fmla="*/ 2147483647 w 89"/>
                    <a:gd name="T11" fmla="*/ 2147483647 h 44"/>
                    <a:gd name="T12" fmla="*/ 2147483647 w 89"/>
                    <a:gd name="T13" fmla="*/ 2147483647 h 44"/>
                    <a:gd name="T14" fmla="*/ 2147483647 w 89"/>
                    <a:gd name="T15" fmla="*/ 2147483647 h 44"/>
                    <a:gd name="T16" fmla="*/ 2147483647 w 89"/>
                    <a:gd name="T17" fmla="*/ 2147483647 h 44"/>
                    <a:gd name="T18" fmla="*/ 2147483647 w 89"/>
                    <a:gd name="T19" fmla="*/ 2147483647 h 44"/>
                    <a:gd name="T20" fmla="*/ 2147483647 w 89"/>
                    <a:gd name="T21" fmla="*/ 2147483647 h 44"/>
                    <a:gd name="T22" fmla="*/ 2147483647 w 89"/>
                    <a:gd name="T23" fmla="*/ 2147483647 h 4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9"/>
                    <a:gd name="T37" fmla="*/ 0 h 44"/>
                    <a:gd name="T38" fmla="*/ 89 w 89"/>
                    <a:gd name="T39" fmla="*/ 44 h 4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9" h="44">
                      <a:moveTo>
                        <a:pt x="89" y="32"/>
                      </a:moveTo>
                      <a:lnTo>
                        <a:pt x="89" y="36"/>
                      </a:lnTo>
                      <a:lnTo>
                        <a:pt x="4" y="0"/>
                      </a:lnTo>
                      <a:lnTo>
                        <a:pt x="0" y="8"/>
                      </a:lnTo>
                      <a:lnTo>
                        <a:pt x="85" y="44"/>
                      </a:lnTo>
                      <a:lnTo>
                        <a:pt x="89" y="44"/>
                      </a:lnTo>
                      <a:lnTo>
                        <a:pt x="89" y="40"/>
                      </a:lnTo>
                      <a:lnTo>
                        <a:pt x="89" y="36"/>
                      </a:lnTo>
                      <a:lnTo>
                        <a:pt x="89" y="32"/>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9182" name="Freeform 96"/>
                <p:cNvSpPr>
                  <a:spLocks/>
                </p:cNvSpPr>
                <p:nvPr/>
              </p:nvSpPr>
              <p:spPr bwMode="auto">
                <a:xfrm>
                  <a:off x="812800" y="3114675"/>
                  <a:ext cx="263525" cy="100013"/>
                </a:xfrm>
                <a:custGeom>
                  <a:avLst/>
                  <a:gdLst>
                    <a:gd name="T0" fmla="*/ 2147483647 w 166"/>
                    <a:gd name="T1" fmla="*/ 2147483647 h 63"/>
                    <a:gd name="T2" fmla="*/ 2147483647 w 166"/>
                    <a:gd name="T3" fmla="*/ 2147483647 h 63"/>
                    <a:gd name="T4" fmla="*/ 2147483647 w 166"/>
                    <a:gd name="T5" fmla="*/ 0 h 63"/>
                    <a:gd name="T6" fmla="*/ 0 w 166"/>
                    <a:gd name="T7" fmla="*/ 2147483647 h 63"/>
                    <a:gd name="T8" fmla="*/ 2147483647 w 166"/>
                    <a:gd name="T9" fmla="*/ 2147483647 h 63"/>
                    <a:gd name="T10" fmla="*/ 2147483647 w 166"/>
                    <a:gd name="T11" fmla="*/ 2147483647 h 63"/>
                    <a:gd name="T12" fmla="*/ 2147483647 w 166"/>
                    <a:gd name="T13" fmla="*/ 2147483647 h 63"/>
                    <a:gd name="T14" fmla="*/ 2147483647 w 166"/>
                    <a:gd name="T15" fmla="*/ 2147483647 h 63"/>
                    <a:gd name="T16" fmla="*/ 2147483647 w 166"/>
                    <a:gd name="T17" fmla="*/ 2147483647 h 63"/>
                    <a:gd name="T18" fmla="*/ 2147483647 w 166"/>
                    <a:gd name="T19" fmla="*/ 2147483647 h 63"/>
                    <a:gd name="T20" fmla="*/ 2147483647 w 166"/>
                    <a:gd name="T21" fmla="*/ 2147483647 h 63"/>
                    <a:gd name="T22" fmla="*/ 2147483647 w 166"/>
                    <a:gd name="T23" fmla="*/ 2147483647 h 6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66"/>
                    <a:gd name="T37" fmla="*/ 0 h 63"/>
                    <a:gd name="T38" fmla="*/ 166 w 166"/>
                    <a:gd name="T39" fmla="*/ 63 h 6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66" h="63">
                      <a:moveTo>
                        <a:pt x="154" y="59"/>
                      </a:moveTo>
                      <a:lnTo>
                        <a:pt x="162" y="51"/>
                      </a:lnTo>
                      <a:lnTo>
                        <a:pt x="4" y="0"/>
                      </a:lnTo>
                      <a:lnTo>
                        <a:pt x="0" y="12"/>
                      </a:lnTo>
                      <a:lnTo>
                        <a:pt x="158" y="63"/>
                      </a:lnTo>
                      <a:lnTo>
                        <a:pt x="166" y="59"/>
                      </a:lnTo>
                      <a:lnTo>
                        <a:pt x="158" y="63"/>
                      </a:lnTo>
                      <a:lnTo>
                        <a:pt x="162" y="63"/>
                      </a:lnTo>
                      <a:lnTo>
                        <a:pt x="166" y="59"/>
                      </a:lnTo>
                      <a:lnTo>
                        <a:pt x="162" y="55"/>
                      </a:lnTo>
                      <a:lnTo>
                        <a:pt x="162" y="51"/>
                      </a:lnTo>
                      <a:lnTo>
                        <a:pt x="154" y="59"/>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9183" name="Freeform 97"/>
                <p:cNvSpPr>
                  <a:spLocks/>
                </p:cNvSpPr>
                <p:nvPr/>
              </p:nvSpPr>
              <p:spPr bwMode="auto">
                <a:xfrm>
                  <a:off x="1050925" y="2989263"/>
                  <a:ext cx="25400" cy="219075"/>
                </a:xfrm>
                <a:custGeom>
                  <a:avLst/>
                  <a:gdLst>
                    <a:gd name="T0" fmla="*/ 2147483647 w 16"/>
                    <a:gd name="T1" fmla="*/ 2147483647 h 138"/>
                    <a:gd name="T2" fmla="*/ 0 w 16"/>
                    <a:gd name="T3" fmla="*/ 2147483647 h 138"/>
                    <a:gd name="T4" fmla="*/ 2147483647 w 16"/>
                    <a:gd name="T5" fmla="*/ 2147483647 h 138"/>
                    <a:gd name="T6" fmla="*/ 2147483647 w 16"/>
                    <a:gd name="T7" fmla="*/ 2147483647 h 138"/>
                    <a:gd name="T8" fmla="*/ 2147483647 w 16"/>
                    <a:gd name="T9" fmla="*/ 2147483647 h 138"/>
                    <a:gd name="T10" fmla="*/ 2147483647 w 16"/>
                    <a:gd name="T11" fmla="*/ 0 h 138"/>
                    <a:gd name="T12" fmla="*/ 2147483647 w 16"/>
                    <a:gd name="T13" fmla="*/ 2147483647 h 138"/>
                    <a:gd name="T14" fmla="*/ 2147483647 w 16"/>
                    <a:gd name="T15" fmla="*/ 2147483647 h 138"/>
                    <a:gd name="T16" fmla="*/ 2147483647 w 16"/>
                    <a:gd name="T17" fmla="*/ 0 h 138"/>
                    <a:gd name="T18" fmla="*/ 2147483647 w 16"/>
                    <a:gd name="T19" fmla="*/ 2147483647 h 138"/>
                    <a:gd name="T20" fmla="*/ 0 w 16"/>
                    <a:gd name="T21" fmla="*/ 2147483647 h 138"/>
                    <a:gd name="T22" fmla="*/ 2147483647 w 16"/>
                    <a:gd name="T23" fmla="*/ 2147483647 h 13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6"/>
                    <a:gd name="T37" fmla="*/ 0 h 138"/>
                    <a:gd name="T38" fmla="*/ 16 w 16"/>
                    <a:gd name="T39" fmla="*/ 138 h 13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6" h="138">
                      <a:moveTo>
                        <a:pt x="8" y="12"/>
                      </a:moveTo>
                      <a:lnTo>
                        <a:pt x="0" y="4"/>
                      </a:lnTo>
                      <a:lnTo>
                        <a:pt x="4" y="138"/>
                      </a:lnTo>
                      <a:lnTo>
                        <a:pt x="16" y="138"/>
                      </a:lnTo>
                      <a:lnTo>
                        <a:pt x="12" y="4"/>
                      </a:lnTo>
                      <a:lnTo>
                        <a:pt x="4" y="0"/>
                      </a:lnTo>
                      <a:lnTo>
                        <a:pt x="12" y="4"/>
                      </a:lnTo>
                      <a:lnTo>
                        <a:pt x="8" y="4"/>
                      </a:lnTo>
                      <a:lnTo>
                        <a:pt x="8" y="0"/>
                      </a:lnTo>
                      <a:lnTo>
                        <a:pt x="4" y="4"/>
                      </a:lnTo>
                      <a:lnTo>
                        <a:pt x="0" y="4"/>
                      </a:lnTo>
                      <a:lnTo>
                        <a:pt x="8" y="12"/>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9184" name="Freeform 98"/>
                <p:cNvSpPr>
                  <a:spLocks/>
                </p:cNvSpPr>
                <p:nvPr/>
              </p:nvSpPr>
              <p:spPr bwMode="auto">
                <a:xfrm>
                  <a:off x="677863" y="2989263"/>
                  <a:ext cx="385763" cy="87313"/>
                </a:xfrm>
                <a:custGeom>
                  <a:avLst/>
                  <a:gdLst>
                    <a:gd name="T0" fmla="*/ 2147483647 w 243"/>
                    <a:gd name="T1" fmla="*/ 2147483647 h 55"/>
                    <a:gd name="T2" fmla="*/ 2147483647 w 243"/>
                    <a:gd name="T3" fmla="*/ 2147483647 h 55"/>
                    <a:gd name="T4" fmla="*/ 2147483647 w 243"/>
                    <a:gd name="T5" fmla="*/ 2147483647 h 55"/>
                    <a:gd name="T6" fmla="*/ 2147483647 w 243"/>
                    <a:gd name="T7" fmla="*/ 0 h 55"/>
                    <a:gd name="T8" fmla="*/ 2147483647 w 243"/>
                    <a:gd name="T9" fmla="*/ 2147483647 h 55"/>
                    <a:gd name="T10" fmla="*/ 0 w 243"/>
                    <a:gd name="T11" fmla="*/ 2147483647 h 55"/>
                    <a:gd name="T12" fmla="*/ 2147483647 w 243"/>
                    <a:gd name="T13" fmla="*/ 2147483647 h 55"/>
                    <a:gd name="T14" fmla="*/ 0 w 243"/>
                    <a:gd name="T15" fmla="*/ 2147483647 h 55"/>
                    <a:gd name="T16" fmla="*/ 0 w 243"/>
                    <a:gd name="T17" fmla="*/ 2147483647 h 55"/>
                    <a:gd name="T18" fmla="*/ 0 w 243"/>
                    <a:gd name="T19" fmla="*/ 2147483647 h 55"/>
                    <a:gd name="T20" fmla="*/ 2147483647 w 243"/>
                    <a:gd name="T21" fmla="*/ 2147483647 h 55"/>
                    <a:gd name="T22" fmla="*/ 2147483647 w 243"/>
                    <a:gd name="T23" fmla="*/ 2147483647 h 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43"/>
                    <a:gd name="T37" fmla="*/ 0 h 55"/>
                    <a:gd name="T38" fmla="*/ 243 w 243"/>
                    <a:gd name="T39" fmla="*/ 55 h 5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43" h="55">
                      <a:moveTo>
                        <a:pt x="4" y="47"/>
                      </a:moveTo>
                      <a:lnTo>
                        <a:pt x="4" y="55"/>
                      </a:lnTo>
                      <a:lnTo>
                        <a:pt x="243" y="12"/>
                      </a:lnTo>
                      <a:lnTo>
                        <a:pt x="239" y="0"/>
                      </a:lnTo>
                      <a:lnTo>
                        <a:pt x="4" y="47"/>
                      </a:lnTo>
                      <a:lnTo>
                        <a:pt x="0" y="55"/>
                      </a:lnTo>
                      <a:lnTo>
                        <a:pt x="4" y="47"/>
                      </a:lnTo>
                      <a:lnTo>
                        <a:pt x="0" y="47"/>
                      </a:lnTo>
                      <a:lnTo>
                        <a:pt x="0" y="51"/>
                      </a:lnTo>
                      <a:lnTo>
                        <a:pt x="0" y="55"/>
                      </a:lnTo>
                      <a:lnTo>
                        <a:pt x="4" y="55"/>
                      </a:lnTo>
                      <a:lnTo>
                        <a:pt x="4" y="47"/>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9185" name="Freeform 99"/>
                <p:cNvSpPr>
                  <a:spLocks/>
                </p:cNvSpPr>
                <p:nvPr/>
              </p:nvSpPr>
              <p:spPr bwMode="auto">
                <a:xfrm>
                  <a:off x="754063" y="3127375"/>
                  <a:ext cx="258763" cy="174625"/>
                </a:xfrm>
                <a:custGeom>
                  <a:avLst/>
                  <a:gdLst>
                    <a:gd name="T0" fmla="*/ 2147483647 w 163"/>
                    <a:gd name="T1" fmla="*/ 0 h 110"/>
                    <a:gd name="T2" fmla="*/ 2147483647 w 163"/>
                    <a:gd name="T3" fmla="*/ 2147483647 h 110"/>
                    <a:gd name="T4" fmla="*/ 0 w 163"/>
                    <a:gd name="T5" fmla="*/ 2147483647 h 110"/>
                    <a:gd name="T6" fmla="*/ 0 w 163"/>
                    <a:gd name="T7" fmla="*/ 2147483647 h 110"/>
                    <a:gd name="T8" fmla="*/ 2147483647 w 163"/>
                    <a:gd name="T9" fmla="*/ 2147483647 h 110"/>
                    <a:gd name="T10" fmla="*/ 2147483647 w 163"/>
                    <a:gd name="T11" fmla="*/ 0 h 110"/>
                    <a:gd name="T12" fmla="*/ 2147483647 w 163"/>
                    <a:gd name="T13" fmla="*/ 0 h 110"/>
                    <a:gd name="T14" fmla="*/ 0 60000 65536"/>
                    <a:gd name="T15" fmla="*/ 0 60000 65536"/>
                    <a:gd name="T16" fmla="*/ 0 60000 65536"/>
                    <a:gd name="T17" fmla="*/ 0 60000 65536"/>
                    <a:gd name="T18" fmla="*/ 0 60000 65536"/>
                    <a:gd name="T19" fmla="*/ 0 60000 65536"/>
                    <a:gd name="T20" fmla="*/ 0 60000 65536"/>
                    <a:gd name="T21" fmla="*/ 0 w 163"/>
                    <a:gd name="T22" fmla="*/ 0 h 110"/>
                    <a:gd name="T23" fmla="*/ 163 w 163"/>
                    <a:gd name="T24" fmla="*/ 110 h 1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3" h="110">
                      <a:moveTo>
                        <a:pt x="163" y="0"/>
                      </a:moveTo>
                      <a:lnTo>
                        <a:pt x="163" y="43"/>
                      </a:lnTo>
                      <a:lnTo>
                        <a:pt x="0" y="110"/>
                      </a:lnTo>
                      <a:lnTo>
                        <a:pt x="0" y="94"/>
                      </a:lnTo>
                      <a:lnTo>
                        <a:pt x="33" y="43"/>
                      </a:lnTo>
                      <a:lnTo>
                        <a:pt x="163" y="0"/>
                      </a:lnTo>
                      <a:close/>
                    </a:path>
                  </a:pathLst>
                </a:custGeom>
                <a:solidFill>
                  <a:srgbClr val="CCCCCC"/>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9186" name="Freeform 100"/>
                <p:cNvSpPr>
                  <a:spLocks/>
                </p:cNvSpPr>
                <p:nvPr/>
              </p:nvSpPr>
              <p:spPr bwMode="auto">
                <a:xfrm>
                  <a:off x="1000125" y="3127375"/>
                  <a:ext cx="19050" cy="74613"/>
                </a:xfrm>
                <a:custGeom>
                  <a:avLst/>
                  <a:gdLst>
                    <a:gd name="T0" fmla="*/ 2147483647 w 12"/>
                    <a:gd name="T1" fmla="*/ 2147483647 h 47"/>
                    <a:gd name="T2" fmla="*/ 2147483647 w 12"/>
                    <a:gd name="T3" fmla="*/ 2147483647 h 47"/>
                    <a:gd name="T4" fmla="*/ 2147483647 w 12"/>
                    <a:gd name="T5" fmla="*/ 0 h 47"/>
                    <a:gd name="T6" fmla="*/ 0 w 12"/>
                    <a:gd name="T7" fmla="*/ 0 h 47"/>
                    <a:gd name="T8" fmla="*/ 0 w 12"/>
                    <a:gd name="T9" fmla="*/ 2147483647 h 47"/>
                    <a:gd name="T10" fmla="*/ 2147483647 w 12"/>
                    <a:gd name="T11" fmla="*/ 2147483647 h 47"/>
                    <a:gd name="T12" fmla="*/ 0 w 12"/>
                    <a:gd name="T13" fmla="*/ 2147483647 h 47"/>
                    <a:gd name="T14" fmla="*/ 2147483647 w 12"/>
                    <a:gd name="T15" fmla="*/ 2147483647 h 47"/>
                    <a:gd name="T16" fmla="*/ 2147483647 w 12"/>
                    <a:gd name="T17" fmla="*/ 2147483647 h 47"/>
                    <a:gd name="T18" fmla="*/ 2147483647 w 12"/>
                    <a:gd name="T19" fmla="*/ 2147483647 h 47"/>
                    <a:gd name="T20" fmla="*/ 2147483647 w 12"/>
                    <a:gd name="T21" fmla="*/ 2147483647 h 47"/>
                    <a:gd name="T22" fmla="*/ 2147483647 w 12"/>
                    <a:gd name="T23" fmla="*/ 2147483647 h 4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47"/>
                    <a:gd name="T38" fmla="*/ 12 w 12"/>
                    <a:gd name="T39" fmla="*/ 47 h 4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47">
                      <a:moveTo>
                        <a:pt x="8" y="47"/>
                      </a:moveTo>
                      <a:lnTo>
                        <a:pt x="12" y="43"/>
                      </a:lnTo>
                      <a:lnTo>
                        <a:pt x="12" y="0"/>
                      </a:lnTo>
                      <a:lnTo>
                        <a:pt x="0" y="0"/>
                      </a:lnTo>
                      <a:lnTo>
                        <a:pt x="0" y="43"/>
                      </a:lnTo>
                      <a:lnTo>
                        <a:pt x="4" y="39"/>
                      </a:lnTo>
                      <a:lnTo>
                        <a:pt x="0" y="43"/>
                      </a:lnTo>
                      <a:lnTo>
                        <a:pt x="4" y="47"/>
                      </a:lnTo>
                      <a:lnTo>
                        <a:pt x="8" y="47"/>
                      </a:lnTo>
                      <a:lnTo>
                        <a:pt x="12" y="43"/>
                      </a:lnTo>
                      <a:lnTo>
                        <a:pt x="8" y="47"/>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9187" name="Freeform 101"/>
                <p:cNvSpPr>
                  <a:spLocks/>
                </p:cNvSpPr>
                <p:nvPr/>
              </p:nvSpPr>
              <p:spPr bwMode="auto">
                <a:xfrm>
                  <a:off x="747713" y="3189288"/>
                  <a:ext cx="265113" cy="119063"/>
                </a:xfrm>
                <a:custGeom>
                  <a:avLst/>
                  <a:gdLst>
                    <a:gd name="T0" fmla="*/ 0 w 167"/>
                    <a:gd name="T1" fmla="*/ 2147483647 h 75"/>
                    <a:gd name="T2" fmla="*/ 2147483647 w 167"/>
                    <a:gd name="T3" fmla="*/ 2147483647 h 75"/>
                    <a:gd name="T4" fmla="*/ 2147483647 w 167"/>
                    <a:gd name="T5" fmla="*/ 2147483647 h 75"/>
                    <a:gd name="T6" fmla="*/ 2147483647 w 167"/>
                    <a:gd name="T7" fmla="*/ 0 h 75"/>
                    <a:gd name="T8" fmla="*/ 2147483647 w 167"/>
                    <a:gd name="T9" fmla="*/ 2147483647 h 75"/>
                    <a:gd name="T10" fmla="*/ 2147483647 w 167"/>
                    <a:gd name="T11" fmla="*/ 2147483647 h 75"/>
                    <a:gd name="T12" fmla="*/ 2147483647 w 167"/>
                    <a:gd name="T13" fmla="*/ 2147483647 h 75"/>
                    <a:gd name="T14" fmla="*/ 0 w 167"/>
                    <a:gd name="T15" fmla="*/ 2147483647 h 75"/>
                    <a:gd name="T16" fmla="*/ 0 w 167"/>
                    <a:gd name="T17" fmla="*/ 2147483647 h 75"/>
                    <a:gd name="T18" fmla="*/ 2147483647 w 167"/>
                    <a:gd name="T19" fmla="*/ 2147483647 h 75"/>
                    <a:gd name="T20" fmla="*/ 2147483647 w 167"/>
                    <a:gd name="T21" fmla="*/ 2147483647 h 75"/>
                    <a:gd name="T22" fmla="*/ 0 w 167"/>
                    <a:gd name="T23" fmla="*/ 2147483647 h 7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67"/>
                    <a:gd name="T37" fmla="*/ 0 h 75"/>
                    <a:gd name="T38" fmla="*/ 167 w 167"/>
                    <a:gd name="T39" fmla="*/ 75 h 7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67" h="75">
                      <a:moveTo>
                        <a:pt x="0" y="71"/>
                      </a:moveTo>
                      <a:lnTo>
                        <a:pt x="8" y="75"/>
                      </a:lnTo>
                      <a:lnTo>
                        <a:pt x="167" y="8"/>
                      </a:lnTo>
                      <a:lnTo>
                        <a:pt x="163" y="0"/>
                      </a:lnTo>
                      <a:lnTo>
                        <a:pt x="4" y="67"/>
                      </a:lnTo>
                      <a:lnTo>
                        <a:pt x="8" y="71"/>
                      </a:lnTo>
                      <a:lnTo>
                        <a:pt x="4" y="67"/>
                      </a:lnTo>
                      <a:lnTo>
                        <a:pt x="0" y="71"/>
                      </a:lnTo>
                      <a:lnTo>
                        <a:pt x="4" y="75"/>
                      </a:lnTo>
                      <a:lnTo>
                        <a:pt x="8" y="75"/>
                      </a:lnTo>
                      <a:lnTo>
                        <a:pt x="0" y="71"/>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9188" name="Freeform 102"/>
                <p:cNvSpPr>
                  <a:spLocks/>
                </p:cNvSpPr>
                <p:nvPr/>
              </p:nvSpPr>
              <p:spPr bwMode="auto">
                <a:xfrm>
                  <a:off x="747713" y="3270250"/>
                  <a:ext cx="12700" cy="31750"/>
                </a:xfrm>
                <a:custGeom>
                  <a:avLst/>
                  <a:gdLst>
                    <a:gd name="T0" fmla="*/ 0 w 8"/>
                    <a:gd name="T1" fmla="*/ 0 h 20"/>
                    <a:gd name="T2" fmla="*/ 0 w 8"/>
                    <a:gd name="T3" fmla="*/ 2147483647 h 20"/>
                    <a:gd name="T4" fmla="*/ 0 w 8"/>
                    <a:gd name="T5" fmla="*/ 2147483647 h 20"/>
                    <a:gd name="T6" fmla="*/ 2147483647 w 8"/>
                    <a:gd name="T7" fmla="*/ 2147483647 h 20"/>
                    <a:gd name="T8" fmla="*/ 2147483647 w 8"/>
                    <a:gd name="T9" fmla="*/ 2147483647 h 20"/>
                    <a:gd name="T10" fmla="*/ 2147483647 w 8"/>
                    <a:gd name="T11" fmla="*/ 2147483647 h 20"/>
                    <a:gd name="T12" fmla="*/ 2147483647 w 8"/>
                    <a:gd name="T13" fmla="*/ 2147483647 h 20"/>
                    <a:gd name="T14" fmla="*/ 2147483647 w 8"/>
                    <a:gd name="T15" fmla="*/ 0 h 20"/>
                    <a:gd name="T16" fmla="*/ 2147483647 w 8"/>
                    <a:gd name="T17" fmla="*/ 0 h 20"/>
                    <a:gd name="T18" fmla="*/ 0 w 8"/>
                    <a:gd name="T19" fmla="*/ 0 h 20"/>
                    <a:gd name="T20" fmla="*/ 0 w 8"/>
                    <a:gd name="T21" fmla="*/ 2147483647 h 20"/>
                    <a:gd name="T22" fmla="*/ 0 w 8"/>
                    <a:gd name="T23" fmla="*/ 0 h 2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20"/>
                    <a:gd name="T38" fmla="*/ 8 w 8"/>
                    <a:gd name="T39" fmla="*/ 20 h 2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20">
                      <a:moveTo>
                        <a:pt x="0" y="0"/>
                      </a:moveTo>
                      <a:lnTo>
                        <a:pt x="0" y="4"/>
                      </a:lnTo>
                      <a:lnTo>
                        <a:pt x="0" y="20"/>
                      </a:lnTo>
                      <a:lnTo>
                        <a:pt x="8" y="20"/>
                      </a:lnTo>
                      <a:lnTo>
                        <a:pt x="8" y="4"/>
                      </a:lnTo>
                      <a:lnTo>
                        <a:pt x="8" y="0"/>
                      </a:lnTo>
                      <a:lnTo>
                        <a:pt x="4" y="0"/>
                      </a:lnTo>
                      <a:lnTo>
                        <a:pt x="0" y="0"/>
                      </a:lnTo>
                      <a:lnTo>
                        <a:pt x="0" y="4"/>
                      </a:lnTo>
                      <a:lnTo>
                        <a:pt x="0"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9189" name="Freeform 103"/>
                <p:cNvSpPr>
                  <a:spLocks/>
                </p:cNvSpPr>
                <p:nvPr/>
              </p:nvSpPr>
              <p:spPr bwMode="auto">
                <a:xfrm>
                  <a:off x="747713" y="3189288"/>
                  <a:ext cx="65088" cy="87313"/>
                </a:xfrm>
                <a:custGeom>
                  <a:avLst/>
                  <a:gdLst>
                    <a:gd name="T0" fmla="*/ 2147483647 w 41"/>
                    <a:gd name="T1" fmla="*/ 0 h 55"/>
                    <a:gd name="T2" fmla="*/ 2147483647 w 41"/>
                    <a:gd name="T3" fmla="*/ 2147483647 h 55"/>
                    <a:gd name="T4" fmla="*/ 0 w 41"/>
                    <a:gd name="T5" fmla="*/ 2147483647 h 55"/>
                    <a:gd name="T6" fmla="*/ 2147483647 w 41"/>
                    <a:gd name="T7" fmla="*/ 2147483647 h 55"/>
                    <a:gd name="T8" fmla="*/ 2147483647 w 41"/>
                    <a:gd name="T9" fmla="*/ 2147483647 h 55"/>
                    <a:gd name="T10" fmla="*/ 2147483647 w 41"/>
                    <a:gd name="T11" fmla="*/ 2147483647 h 55"/>
                    <a:gd name="T12" fmla="*/ 2147483647 w 41"/>
                    <a:gd name="T13" fmla="*/ 2147483647 h 55"/>
                    <a:gd name="T14" fmla="*/ 2147483647 w 41"/>
                    <a:gd name="T15" fmla="*/ 2147483647 h 55"/>
                    <a:gd name="T16" fmla="*/ 2147483647 w 41"/>
                    <a:gd name="T17" fmla="*/ 0 h 55"/>
                    <a:gd name="T18" fmla="*/ 2147483647 w 41"/>
                    <a:gd name="T19" fmla="*/ 0 h 55"/>
                    <a:gd name="T20" fmla="*/ 2147483647 w 41"/>
                    <a:gd name="T21" fmla="*/ 2147483647 h 55"/>
                    <a:gd name="T22" fmla="*/ 2147483647 w 41"/>
                    <a:gd name="T23" fmla="*/ 0 h 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1"/>
                    <a:gd name="T37" fmla="*/ 0 h 55"/>
                    <a:gd name="T38" fmla="*/ 41 w 41"/>
                    <a:gd name="T39" fmla="*/ 55 h 5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1" h="55">
                      <a:moveTo>
                        <a:pt x="33" y="0"/>
                      </a:moveTo>
                      <a:lnTo>
                        <a:pt x="33" y="4"/>
                      </a:lnTo>
                      <a:lnTo>
                        <a:pt x="0" y="51"/>
                      </a:lnTo>
                      <a:lnTo>
                        <a:pt x="8" y="55"/>
                      </a:lnTo>
                      <a:lnTo>
                        <a:pt x="41" y="8"/>
                      </a:lnTo>
                      <a:lnTo>
                        <a:pt x="37" y="8"/>
                      </a:lnTo>
                      <a:lnTo>
                        <a:pt x="41" y="8"/>
                      </a:lnTo>
                      <a:lnTo>
                        <a:pt x="41" y="4"/>
                      </a:lnTo>
                      <a:lnTo>
                        <a:pt x="37" y="0"/>
                      </a:lnTo>
                      <a:lnTo>
                        <a:pt x="33" y="0"/>
                      </a:lnTo>
                      <a:lnTo>
                        <a:pt x="33" y="4"/>
                      </a:lnTo>
                      <a:lnTo>
                        <a:pt x="33"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9190" name="Freeform 104"/>
                <p:cNvSpPr>
                  <a:spLocks/>
                </p:cNvSpPr>
                <p:nvPr/>
              </p:nvSpPr>
              <p:spPr bwMode="auto">
                <a:xfrm>
                  <a:off x="800100" y="3121025"/>
                  <a:ext cx="219075" cy="80963"/>
                </a:xfrm>
                <a:custGeom>
                  <a:avLst/>
                  <a:gdLst>
                    <a:gd name="T0" fmla="*/ 2147483647 w 138"/>
                    <a:gd name="T1" fmla="*/ 2147483647 h 51"/>
                    <a:gd name="T2" fmla="*/ 2147483647 w 138"/>
                    <a:gd name="T3" fmla="*/ 0 h 51"/>
                    <a:gd name="T4" fmla="*/ 0 w 138"/>
                    <a:gd name="T5" fmla="*/ 2147483647 h 51"/>
                    <a:gd name="T6" fmla="*/ 2147483647 w 138"/>
                    <a:gd name="T7" fmla="*/ 2147483647 h 51"/>
                    <a:gd name="T8" fmla="*/ 2147483647 w 138"/>
                    <a:gd name="T9" fmla="*/ 2147483647 h 51"/>
                    <a:gd name="T10" fmla="*/ 2147483647 w 138"/>
                    <a:gd name="T11" fmla="*/ 2147483647 h 51"/>
                    <a:gd name="T12" fmla="*/ 2147483647 w 138"/>
                    <a:gd name="T13" fmla="*/ 2147483647 h 51"/>
                    <a:gd name="T14" fmla="*/ 2147483647 w 138"/>
                    <a:gd name="T15" fmla="*/ 2147483647 h 51"/>
                    <a:gd name="T16" fmla="*/ 2147483647 w 138"/>
                    <a:gd name="T17" fmla="*/ 2147483647 h 51"/>
                    <a:gd name="T18" fmla="*/ 2147483647 w 138"/>
                    <a:gd name="T19" fmla="*/ 0 h 51"/>
                    <a:gd name="T20" fmla="*/ 2147483647 w 138"/>
                    <a:gd name="T21" fmla="*/ 0 h 51"/>
                    <a:gd name="T22" fmla="*/ 2147483647 w 138"/>
                    <a:gd name="T23" fmla="*/ 2147483647 h 5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38"/>
                    <a:gd name="T37" fmla="*/ 0 h 51"/>
                    <a:gd name="T38" fmla="*/ 138 w 138"/>
                    <a:gd name="T39" fmla="*/ 51 h 5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38" h="51">
                      <a:moveTo>
                        <a:pt x="138" y="4"/>
                      </a:moveTo>
                      <a:lnTo>
                        <a:pt x="130" y="0"/>
                      </a:lnTo>
                      <a:lnTo>
                        <a:pt x="0" y="43"/>
                      </a:lnTo>
                      <a:lnTo>
                        <a:pt x="4" y="51"/>
                      </a:lnTo>
                      <a:lnTo>
                        <a:pt x="134" y="8"/>
                      </a:lnTo>
                      <a:lnTo>
                        <a:pt x="126" y="4"/>
                      </a:lnTo>
                      <a:lnTo>
                        <a:pt x="134" y="8"/>
                      </a:lnTo>
                      <a:lnTo>
                        <a:pt x="138" y="8"/>
                      </a:lnTo>
                      <a:lnTo>
                        <a:pt x="138" y="4"/>
                      </a:lnTo>
                      <a:lnTo>
                        <a:pt x="134" y="0"/>
                      </a:lnTo>
                      <a:lnTo>
                        <a:pt x="130" y="0"/>
                      </a:lnTo>
                      <a:lnTo>
                        <a:pt x="138" y="4"/>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9191" name="Freeform 105"/>
                <p:cNvSpPr>
                  <a:spLocks/>
                </p:cNvSpPr>
                <p:nvPr/>
              </p:nvSpPr>
              <p:spPr bwMode="auto">
                <a:xfrm>
                  <a:off x="593725" y="3033713"/>
                  <a:ext cx="385763" cy="49213"/>
                </a:xfrm>
                <a:custGeom>
                  <a:avLst/>
                  <a:gdLst>
                    <a:gd name="T0" fmla="*/ 0 w 243"/>
                    <a:gd name="T1" fmla="*/ 0 h 31"/>
                    <a:gd name="T2" fmla="*/ 0 w 243"/>
                    <a:gd name="T3" fmla="*/ 2147483647 h 31"/>
                    <a:gd name="T4" fmla="*/ 2147483647 w 243"/>
                    <a:gd name="T5" fmla="*/ 2147483647 h 31"/>
                    <a:gd name="T6" fmla="*/ 2147483647 w 243"/>
                    <a:gd name="T7" fmla="*/ 0 h 31"/>
                    <a:gd name="T8" fmla="*/ 0 w 243"/>
                    <a:gd name="T9" fmla="*/ 0 h 31"/>
                    <a:gd name="T10" fmla="*/ 0 w 243"/>
                    <a:gd name="T11" fmla="*/ 0 h 31"/>
                    <a:gd name="T12" fmla="*/ 0 60000 65536"/>
                    <a:gd name="T13" fmla="*/ 0 60000 65536"/>
                    <a:gd name="T14" fmla="*/ 0 60000 65536"/>
                    <a:gd name="T15" fmla="*/ 0 60000 65536"/>
                    <a:gd name="T16" fmla="*/ 0 60000 65536"/>
                    <a:gd name="T17" fmla="*/ 0 60000 65536"/>
                    <a:gd name="T18" fmla="*/ 0 w 243"/>
                    <a:gd name="T19" fmla="*/ 0 h 31"/>
                    <a:gd name="T20" fmla="*/ 243 w 243"/>
                    <a:gd name="T21" fmla="*/ 31 h 31"/>
                  </a:gdLst>
                  <a:ahLst/>
                  <a:cxnLst>
                    <a:cxn ang="T12">
                      <a:pos x="T0" y="T1"/>
                    </a:cxn>
                    <a:cxn ang="T13">
                      <a:pos x="T2" y="T3"/>
                    </a:cxn>
                    <a:cxn ang="T14">
                      <a:pos x="T4" y="T5"/>
                    </a:cxn>
                    <a:cxn ang="T15">
                      <a:pos x="T6" y="T7"/>
                    </a:cxn>
                    <a:cxn ang="T16">
                      <a:pos x="T8" y="T9"/>
                    </a:cxn>
                    <a:cxn ang="T17">
                      <a:pos x="T10" y="T11"/>
                    </a:cxn>
                  </a:cxnLst>
                  <a:rect l="T18" t="T19" r="T20" b="T21"/>
                  <a:pathLst>
                    <a:path w="243" h="31">
                      <a:moveTo>
                        <a:pt x="0" y="0"/>
                      </a:moveTo>
                      <a:lnTo>
                        <a:pt x="0" y="19"/>
                      </a:lnTo>
                      <a:lnTo>
                        <a:pt x="243" y="31"/>
                      </a:lnTo>
                      <a:lnTo>
                        <a:pt x="243" y="0"/>
                      </a:lnTo>
                      <a:lnTo>
                        <a:pt x="0" y="0"/>
                      </a:lnTo>
                      <a:close/>
                    </a:path>
                  </a:pathLst>
                </a:custGeom>
                <a:solidFill>
                  <a:srgbClr val="999999"/>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9192" name="Freeform 106"/>
                <p:cNvSpPr>
                  <a:spLocks/>
                </p:cNvSpPr>
                <p:nvPr/>
              </p:nvSpPr>
              <p:spPr bwMode="auto">
                <a:xfrm>
                  <a:off x="581025" y="3033713"/>
                  <a:ext cx="19050" cy="36513"/>
                </a:xfrm>
                <a:custGeom>
                  <a:avLst/>
                  <a:gdLst>
                    <a:gd name="T0" fmla="*/ 2147483647 w 12"/>
                    <a:gd name="T1" fmla="*/ 2147483647 h 23"/>
                    <a:gd name="T2" fmla="*/ 2147483647 w 12"/>
                    <a:gd name="T3" fmla="*/ 2147483647 h 23"/>
                    <a:gd name="T4" fmla="*/ 2147483647 w 12"/>
                    <a:gd name="T5" fmla="*/ 0 h 23"/>
                    <a:gd name="T6" fmla="*/ 0 w 12"/>
                    <a:gd name="T7" fmla="*/ 0 h 23"/>
                    <a:gd name="T8" fmla="*/ 0 w 12"/>
                    <a:gd name="T9" fmla="*/ 2147483647 h 23"/>
                    <a:gd name="T10" fmla="*/ 2147483647 w 12"/>
                    <a:gd name="T11" fmla="*/ 2147483647 h 23"/>
                    <a:gd name="T12" fmla="*/ 0 w 12"/>
                    <a:gd name="T13" fmla="*/ 2147483647 h 23"/>
                    <a:gd name="T14" fmla="*/ 2147483647 w 12"/>
                    <a:gd name="T15" fmla="*/ 2147483647 h 23"/>
                    <a:gd name="T16" fmla="*/ 2147483647 w 12"/>
                    <a:gd name="T17" fmla="*/ 2147483647 h 23"/>
                    <a:gd name="T18" fmla="*/ 2147483647 w 12"/>
                    <a:gd name="T19" fmla="*/ 2147483647 h 23"/>
                    <a:gd name="T20" fmla="*/ 2147483647 w 12"/>
                    <a:gd name="T21" fmla="*/ 2147483647 h 23"/>
                    <a:gd name="T22" fmla="*/ 2147483647 w 12"/>
                    <a:gd name="T23" fmla="*/ 2147483647 h 2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23"/>
                    <a:gd name="T38" fmla="*/ 12 w 12"/>
                    <a:gd name="T39" fmla="*/ 23 h 2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23">
                      <a:moveTo>
                        <a:pt x="8" y="15"/>
                      </a:moveTo>
                      <a:lnTo>
                        <a:pt x="12" y="19"/>
                      </a:lnTo>
                      <a:lnTo>
                        <a:pt x="12" y="0"/>
                      </a:lnTo>
                      <a:lnTo>
                        <a:pt x="0" y="0"/>
                      </a:lnTo>
                      <a:lnTo>
                        <a:pt x="0" y="19"/>
                      </a:lnTo>
                      <a:lnTo>
                        <a:pt x="8" y="23"/>
                      </a:lnTo>
                      <a:lnTo>
                        <a:pt x="0" y="19"/>
                      </a:lnTo>
                      <a:lnTo>
                        <a:pt x="4" y="23"/>
                      </a:lnTo>
                      <a:lnTo>
                        <a:pt x="8" y="23"/>
                      </a:lnTo>
                      <a:lnTo>
                        <a:pt x="12" y="19"/>
                      </a:lnTo>
                      <a:lnTo>
                        <a:pt x="8" y="15"/>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9193" name="Freeform 107"/>
                <p:cNvSpPr>
                  <a:spLocks/>
                </p:cNvSpPr>
                <p:nvPr/>
              </p:nvSpPr>
              <p:spPr bwMode="auto">
                <a:xfrm>
                  <a:off x="593725" y="3057525"/>
                  <a:ext cx="392113" cy="31750"/>
                </a:xfrm>
                <a:custGeom>
                  <a:avLst/>
                  <a:gdLst>
                    <a:gd name="T0" fmla="*/ 2147483647 w 247"/>
                    <a:gd name="T1" fmla="*/ 2147483647 h 20"/>
                    <a:gd name="T2" fmla="*/ 2147483647 w 247"/>
                    <a:gd name="T3" fmla="*/ 2147483647 h 20"/>
                    <a:gd name="T4" fmla="*/ 0 w 247"/>
                    <a:gd name="T5" fmla="*/ 0 h 20"/>
                    <a:gd name="T6" fmla="*/ 0 w 247"/>
                    <a:gd name="T7" fmla="*/ 2147483647 h 20"/>
                    <a:gd name="T8" fmla="*/ 2147483647 w 247"/>
                    <a:gd name="T9" fmla="*/ 2147483647 h 20"/>
                    <a:gd name="T10" fmla="*/ 2147483647 w 247"/>
                    <a:gd name="T11" fmla="*/ 2147483647 h 20"/>
                    <a:gd name="T12" fmla="*/ 2147483647 w 247"/>
                    <a:gd name="T13" fmla="*/ 2147483647 h 20"/>
                    <a:gd name="T14" fmla="*/ 2147483647 w 247"/>
                    <a:gd name="T15" fmla="*/ 2147483647 h 20"/>
                    <a:gd name="T16" fmla="*/ 2147483647 w 247"/>
                    <a:gd name="T17" fmla="*/ 2147483647 h 20"/>
                    <a:gd name="T18" fmla="*/ 2147483647 w 247"/>
                    <a:gd name="T19" fmla="*/ 2147483647 h 20"/>
                    <a:gd name="T20" fmla="*/ 2147483647 w 247"/>
                    <a:gd name="T21" fmla="*/ 2147483647 h 20"/>
                    <a:gd name="T22" fmla="*/ 2147483647 w 247"/>
                    <a:gd name="T23" fmla="*/ 2147483647 h 2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47"/>
                    <a:gd name="T37" fmla="*/ 0 h 20"/>
                    <a:gd name="T38" fmla="*/ 247 w 247"/>
                    <a:gd name="T39" fmla="*/ 20 h 2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47" h="20">
                      <a:moveTo>
                        <a:pt x="235" y="16"/>
                      </a:moveTo>
                      <a:lnTo>
                        <a:pt x="243" y="12"/>
                      </a:lnTo>
                      <a:lnTo>
                        <a:pt x="0" y="0"/>
                      </a:lnTo>
                      <a:lnTo>
                        <a:pt x="0" y="8"/>
                      </a:lnTo>
                      <a:lnTo>
                        <a:pt x="243" y="20"/>
                      </a:lnTo>
                      <a:lnTo>
                        <a:pt x="247" y="16"/>
                      </a:lnTo>
                      <a:lnTo>
                        <a:pt x="243" y="20"/>
                      </a:lnTo>
                      <a:lnTo>
                        <a:pt x="247" y="16"/>
                      </a:lnTo>
                      <a:lnTo>
                        <a:pt x="243" y="12"/>
                      </a:lnTo>
                      <a:lnTo>
                        <a:pt x="235" y="16"/>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9194" name="Freeform 108"/>
                <p:cNvSpPr>
                  <a:spLocks/>
                </p:cNvSpPr>
                <p:nvPr/>
              </p:nvSpPr>
              <p:spPr bwMode="auto">
                <a:xfrm>
                  <a:off x="966788" y="3027363"/>
                  <a:ext cx="19050" cy="55563"/>
                </a:xfrm>
                <a:custGeom>
                  <a:avLst/>
                  <a:gdLst>
                    <a:gd name="T0" fmla="*/ 2147483647 w 12"/>
                    <a:gd name="T1" fmla="*/ 2147483647 h 35"/>
                    <a:gd name="T2" fmla="*/ 0 w 12"/>
                    <a:gd name="T3" fmla="*/ 2147483647 h 35"/>
                    <a:gd name="T4" fmla="*/ 0 w 12"/>
                    <a:gd name="T5" fmla="*/ 2147483647 h 35"/>
                    <a:gd name="T6" fmla="*/ 2147483647 w 12"/>
                    <a:gd name="T7" fmla="*/ 2147483647 h 35"/>
                    <a:gd name="T8" fmla="*/ 2147483647 w 12"/>
                    <a:gd name="T9" fmla="*/ 2147483647 h 35"/>
                    <a:gd name="T10" fmla="*/ 2147483647 w 12"/>
                    <a:gd name="T11" fmla="*/ 0 h 35"/>
                    <a:gd name="T12" fmla="*/ 2147483647 w 12"/>
                    <a:gd name="T13" fmla="*/ 2147483647 h 35"/>
                    <a:gd name="T14" fmla="*/ 2147483647 w 12"/>
                    <a:gd name="T15" fmla="*/ 2147483647 h 35"/>
                    <a:gd name="T16" fmla="*/ 2147483647 w 12"/>
                    <a:gd name="T17" fmla="*/ 0 h 35"/>
                    <a:gd name="T18" fmla="*/ 2147483647 w 12"/>
                    <a:gd name="T19" fmla="*/ 2147483647 h 35"/>
                    <a:gd name="T20" fmla="*/ 0 w 12"/>
                    <a:gd name="T21" fmla="*/ 2147483647 h 35"/>
                    <a:gd name="T22" fmla="*/ 2147483647 w 12"/>
                    <a:gd name="T23" fmla="*/ 2147483647 h 3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35"/>
                    <a:gd name="T38" fmla="*/ 12 w 12"/>
                    <a:gd name="T39" fmla="*/ 35 h 3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35">
                      <a:moveTo>
                        <a:pt x="8" y="11"/>
                      </a:moveTo>
                      <a:lnTo>
                        <a:pt x="0" y="4"/>
                      </a:lnTo>
                      <a:lnTo>
                        <a:pt x="0" y="35"/>
                      </a:lnTo>
                      <a:lnTo>
                        <a:pt x="12" y="35"/>
                      </a:lnTo>
                      <a:lnTo>
                        <a:pt x="12" y="4"/>
                      </a:lnTo>
                      <a:lnTo>
                        <a:pt x="8" y="0"/>
                      </a:lnTo>
                      <a:lnTo>
                        <a:pt x="12" y="4"/>
                      </a:lnTo>
                      <a:lnTo>
                        <a:pt x="8" y="4"/>
                      </a:lnTo>
                      <a:lnTo>
                        <a:pt x="8" y="0"/>
                      </a:lnTo>
                      <a:lnTo>
                        <a:pt x="4" y="4"/>
                      </a:lnTo>
                      <a:lnTo>
                        <a:pt x="0" y="4"/>
                      </a:lnTo>
                      <a:lnTo>
                        <a:pt x="8" y="11"/>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9195" name="Freeform 109"/>
                <p:cNvSpPr>
                  <a:spLocks/>
                </p:cNvSpPr>
                <p:nvPr/>
              </p:nvSpPr>
              <p:spPr bwMode="auto">
                <a:xfrm>
                  <a:off x="581025" y="3027363"/>
                  <a:ext cx="398463" cy="17463"/>
                </a:xfrm>
                <a:custGeom>
                  <a:avLst/>
                  <a:gdLst>
                    <a:gd name="T0" fmla="*/ 2147483647 w 251"/>
                    <a:gd name="T1" fmla="*/ 2147483647 h 11"/>
                    <a:gd name="T2" fmla="*/ 2147483647 w 251"/>
                    <a:gd name="T3" fmla="*/ 2147483647 h 11"/>
                    <a:gd name="T4" fmla="*/ 2147483647 w 251"/>
                    <a:gd name="T5" fmla="*/ 2147483647 h 11"/>
                    <a:gd name="T6" fmla="*/ 2147483647 w 251"/>
                    <a:gd name="T7" fmla="*/ 0 h 11"/>
                    <a:gd name="T8" fmla="*/ 2147483647 w 251"/>
                    <a:gd name="T9" fmla="*/ 0 h 11"/>
                    <a:gd name="T10" fmla="*/ 0 w 251"/>
                    <a:gd name="T11" fmla="*/ 2147483647 h 11"/>
                    <a:gd name="T12" fmla="*/ 2147483647 w 251"/>
                    <a:gd name="T13" fmla="*/ 0 h 11"/>
                    <a:gd name="T14" fmla="*/ 2147483647 w 251"/>
                    <a:gd name="T15" fmla="*/ 2147483647 h 11"/>
                    <a:gd name="T16" fmla="*/ 0 w 251"/>
                    <a:gd name="T17" fmla="*/ 2147483647 h 11"/>
                    <a:gd name="T18" fmla="*/ 2147483647 w 251"/>
                    <a:gd name="T19" fmla="*/ 2147483647 h 11"/>
                    <a:gd name="T20" fmla="*/ 2147483647 w 251"/>
                    <a:gd name="T21" fmla="*/ 2147483647 h 11"/>
                    <a:gd name="T22" fmla="*/ 2147483647 w 251"/>
                    <a:gd name="T23" fmla="*/ 2147483647 h 1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51"/>
                    <a:gd name="T37" fmla="*/ 0 h 11"/>
                    <a:gd name="T38" fmla="*/ 251 w 251"/>
                    <a:gd name="T39" fmla="*/ 11 h 1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51" h="11">
                      <a:moveTo>
                        <a:pt x="12" y="4"/>
                      </a:moveTo>
                      <a:lnTo>
                        <a:pt x="8" y="11"/>
                      </a:lnTo>
                      <a:lnTo>
                        <a:pt x="251" y="11"/>
                      </a:lnTo>
                      <a:lnTo>
                        <a:pt x="251" y="0"/>
                      </a:lnTo>
                      <a:lnTo>
                        <a:pt x="8" y="0"/>
                      </a:lnTo>
                      <a:lnTo>
                        <a:pt x="0" y="4"/>
                      </a:lnTo>
                      <a:lnTo>
                        <a:pt x="8" y="0"/>
                      </a:lnTo>
                      <a:lnTo>
                        <a:pt x="4" y="4"/>
                      </a:lnTo>
                      <a:lnTo>
                        <a:pt x="0" y="4"/>
                      </a:lnTo>
                      <a:lnTo>
                        <a:pt x="4" y="7"/>
                      </a:lnTo>
                      <a:lnTo>
                        <a:pt x="8" y="11"/>
                      </a:lnTo>
                      <a:lnTo>
                        <a:pt x="12" y="4"/>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9196" name="Freeform 110"/>
                <p:cNvSpPr>
                  <a:spLocks/>
                </p:cNvSpPr>
                <p:nvPr/>
              </p:nvSpPr>
              <p:spPr bwMode="auto">
                <a:xfrm>
                  <a:off x="200025" y="3063875"/>
                  <a:ext cx="812800" cy="212725"/>
                </a:xfrm>
                <a:custGeom>
                  <a:avLst/>
                  <a:gdLst>
                    <a:gd name="T0" fmla="*/ 2147483647 w 512"/>
                    <a:gd name="T1" fmla="*/ 2147483647 h 134"/>
                    <a:gd name="T2" fmla="*/ 2147483647 w 512"/>
                    <a:gd name="T3" fmla="*/ 0 h 134"/>
                    <a:gd name="T4" fmla="*/ 2147483647 w 512"/>
                    <a:gd name="T5" fmla="*/ 0 h 134"/>
                    <a:gd name="T6" fmla="*/ 2147483647 w 512"/>
                    <a:gd name="T7" fmla="*/ 2147483647 h 134"/>
                    <a:gd name="T8" fmla="*/ 2147483647 w 512"/>
                    <a:gd name="T9" fmla="*/ 2147483647 h 134"/>
                    <a:gd name="T10" fmla="*/ 2147483647 w 512"/>
                    <a:gd name="T11" fmla="*/ 2147483647 h 134"/>
                    <a:gd name="T12" fmla="*/ 2147483647 w 512"/>
                    <a:gd name="T13" fmla="*/ 2147483647 h 134"/>
                    <a:gd name="T14" fmla="*/ 2147483647 w 512"/>
                    <a:gd name="T15" fmla="*/ 2147483647 h 134"/>
                    <a:gd name="T16" fmla="*/ 2147483647 w 512"/>
                    <a:gd name="T17" fmla="*/ 2147483647 h 134"/>
                    <a:gd name="T18" fmla="*/ 2147483647 w 512"/>
                    <a:gd name="T19" fmla="*/ 2147483647 h 134"/>
                    <a:gd name="T20" fmla="*/ 2147483647 w 512"/>
                    <a:gd name="T21" fmla="*/ 2147483647 h 134"/>
                    <a:gd name="T22" fmla="*/ 2147483647 w 512"/>
                    <a:gd name="T23" fmla="*/ 2147483647 h 134"/>
                    <a:gd name="T24" fmla="*/ 2147483647 w 512"/>
                    <a:gd name="T25" fmla="*/ 2147483647 h 134"/>
                    <a:gd name="T26" fmla="*/ 2147483647 w 512"/>
                    <a:gd name="T27" fmla="*/ 2147483647 h 134"/>
                    <a:gd name="T28" fmla="*/ 2147483647 w 512"/>
                    <a:gd name="T29" fmla="*/ 2147483647 h 134"/>
                    <a:gd name="T30" fmla="*/ 2147483647 w 512"/>
                    <a:gd name="T31" fmla="*/ 2147483647 h 134"/>
                    <a:gd name="T32" fmla="*/ 2147483647 w 512"/>
                    <a:gd name="T33" fmla="*/ 2147483647 h 134"/>
                    <a:gd name="T34" fmla="*/ 2147483647 w 512"/>
                    <a:gd name="T35" fmla="*/ 2147483647 h 134"/>
                    <a:gd name="T36" fmla="*/ 2147483647 w 512"/>
                    <a:gd name="T37" fmla="*/ 2147483647 h 134"/>
                    <a:gd name="T38" fmla="*/ 2147483647 w 512"/>
                    <a:gd name="T39" fmla="*/ 2147483647 h 134"/>
                    <a:gd name="T40" fmla="*/ 2147483647 w 512"/>
                    <a:gd name="T41" fmla="*/ 2147483647 h 134"/>
                    <a:gd name="T42" fmla="*/ 2147483647 w 512"/>
                    <a:gd name="T43" fmla="*/ 2147483647 h 134"/>
                    <a:gd name="T44" fmla="*/ 2147483647 w 512"/>
                    <a:gd name="T45" fmla="*/ 2147483647 h 134"/>
                    <a:gd name="T46" fmla="*/ 2147483647 w 512"/>
                    <a:gd name="T47" fmla="*/ 2147483647 h 134"/>
                    <a:gd name="T48" fmla="*/ 2147483647 w 512"/>
                    <a:gd name="T49" fmla="*/ 2147483647 h 134"/>
                    <a:gd name="T50" fmla="*/ 0 w 512"/>
                    <a:gd name="T51" fmla="*/ 2147483647 h 134"/>
                    <a:gd name="T52" fmla="*/ 2147483647 w 512"/>
                    <a:gd name="T53" fmla="*/ 2147483647 h 134"/>
                    <a:gd name="T54" fmla="*/ 2147483647 w 512"/>
                    <a:gd name="T55" fmla="*/ 2147483647 h 134"/>
                    <a:gd name="T56" fmla="*/ 2147483647 w 512"/>
                    <a:gd name="T57" fmla="*/ 2147483647 h 134"/>
                    <a:gd name="T58" fmla="*/ 2147483647 w 512"/>
                    <a:gd name="T59" fmla="*/ 2147483647 h 134"/>
                    <a:gd name="T60" fmla="*/ 2147483647 w 512"/>
                    <a:gd name="T61" fmla="*/ 2147483647 h 134"/>
                    <a:gd name="T62" fmla="*/ 2147483647 w 512"/>
                    <a:gd name="T63" fmla="*/ 2147483647 h 134"/>
                    <a:gd name="T64" fmla="*/ 2147483647 w 512"/>
                    <a:gd name="T65" fmla="*/ 2147483647 h 134"/>
                    <a:gd name="T66" fmla="*/ 2147483647 w 512"/>
                    <a:gd name="T67" fmla="*/ 2147483647 h 134"/>
                    <a:gd name="T68" fmla="*/ 2147483647 w 512"/>
                    <a:gd name="T69" fmla="*/ 2147483647 h 134"/>
                    <a:gd name="T70" fmla="*/ 2147483647 w 512"/>
                    <a:gd name="T71" fmla="*/ 2147483647 h 134"/>
                    <a:gd name="T72" fmla="*/ 2147483647 w 512"/>
                    <a:gd name="T73" fmla="*/ 2147483647 h 134"/>
                    <a:gd name="T74" fmla="*/ 2147483647 w 512"/>
                    <a:gd name="T75" fmla="*/ 2147483647 h 134"/>
                    <a:gd name="T76" fmla="*/ 2147483647 w 512"/>
                    <a:gd name="T77" fmla="*/ 2147483647 h 134"/>
                    <a:gd name="T78" fmla="*/ 2147483647 w 512"/>
                    <a:gd name="T79" fmla="*/ 2147483647 h 134"/>
                    <a:gd name="T80" fmla="*/ 2147483647 w 512"/>
                    <a:gd name="T81" fmla="*/ 2147483647 h 134"/>
                    <a:gd name="T82" fmla="*/ 2147483647 w 512"/>
                    <a:gd name="T83" fmla="*/ 2147483647 h 134"/>
                    <a:gd name="T84" fmla="*/ 2147483647 w 512"/>
                    <a:gd name="T85" fmla="*/ 2147483647 h 134"/>
                    <a:gd name="T86" fmla="*/ 2147483647 w 512"/>
                    <a:gd name="T87" fmla="*/ 2147483647 h 134"/>
                    <a:gd name="T88" fmla="*/ 2147483647 w 512"/>
                    <a:gd name="T89" fmla="*/ 2147483647 h 134"/>
                    <a:gd name="T90" fmla="*/ 2147483647 w 512"/>
                    <a:gd name="T91" fmla="*/ 2147483647 h 134"/>
                    <a:gd name="T92" fmla="*/ 2147483647 w 512"/>
                    <a:gd name="T93" fmla="*/ 2147483647 h 134"/>
                    <a:gd name="T94" fmla="*/ 2147483647 w 512"/>
                    <a:gd name="T95" fmla="*/ 2147483647 h 134"/>
                    <a:gd name="T96" fmla="*/ 2147483647 w 512"/>
                    <a:gd name="T97" fmla="*/ 2147483647 h 134"/>
                    <a:gd name="T98" fmla="*/ 2147483647 w 512"/>
                    <a:gd name="T99" fmla="*/ 2147483647 h 134"/>
                    <a:gd name="T100" fmla="*/ 2147483647 w 512"/>
                    <a:gd name="T101" fmla="*/ 2147483647 h 134"/>
                    <a:gd name="T102" fmla="*/ 2147483647 w 512"/>
                    <a:gd name="T103" fmla="*/ 2147483647 h 134"/>
                    <a:gd name="T104" fmla="*/ 2147483647 w 512"/>
                    <a:gd name="T105" fmla="*/ 2147483647 h 134"/>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512"/>
                    <a:gd name="T160" fmla="*/ 0 h 134"/>
                    <a:gd name="T161" fmla="*/ 512 w 512"/>
                    <a:gd name="T162" fmla="*/ 134 h 134"/>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512" h="134">
                      <a:moveTo>
                        <a:pt x="512" y="40"/>
                      </a:moveTo>
                      <a:lnTo>
                        <a:pt x="151" y="0"/>
                      </a:lnTo>
                      <a:lnTo>
                        <a:pt x="146" y="4"/>
                      </a:lnTo>
                      <a:lnTo>
                        <a:pt x="142" y="4"/>
                      </a:lnTo>
                      <a:lnTo>
                        <a:pt x="134" y="8"/>
                      </a:lnTo>
                      <a:lnTo>
                        <a:pt x="122" y="16"/>
                      </a:lnTo>
                      <a:lnTo>
                        <a:pt x="110" y="20"/>
                      </a:lnTo>
                      <a:lnTo>
                        <a:pt x="98" y="24"/>
                      </a:lnTo>
                      <a:lnTo>
                        <a:pt x="82" y="28"/>
                      </a:lnTo>
                      <a:lnTo>
                        <a:pt x="69" y="36"/>
                      </a:lnTo>
                      <a:lnTo>
                        <a:pt x="61" y="40"/>
                      </a:lnTo>
                      <a:lnTo>
                        <a:pt x="53" y="40"/>
                      </a:lnTo>
                      <a:lnTo>
                        <a:pt x="49" y="44"/>
                      </a:lnTo>
                      <a:lnTo>
                        <a:pt x="45" y="44"/>
                      </a:lnTo>
                      <a:lnTo>
                        <a:pt x="41" y="44"/>
                      </a:lnTo>
                      <a:lnTo>
                        <a:pt x="37" y="47"/>
                      </a:lnTo>
                      <a:lnTo>
                        <a:pt x="29" y="47"/>
                      </a:lnTo>
                      <a:lnTo>
                        <a:pt x="25" y="51"/>
                      </a:lnTo>
                      <a:lnTo>
                        <a:pt x="17" y="51"/>
                      </a:lnTo>
                      <a:lnTo>
                        <a:pt x="13" y="55"/>
                      </a:lnTo>
                      <a:lnTo>
                        <a:pt x="8" y="55"/>
                      </a:lnTo>
                      <a:lnTo>
                        <a:pt x="4" y="59"/>
                      </a:lnTo>
                      <a:lnTo>
                        <a:pt x="0" y="59"/>
                      </a:lnTo>
                      <a:lnTo>
                        <a:pt x="349" y="134"/>
                      </a:lnTo>
                      <a:lnTo>
                        <a:pt x="353" y="134"/>
                      </a:lnTo>
                      <a:lnTo>
                        <a:pt x="353" y="130"/>
                      </a:lnTo>
                      <a:lnTo>
                        <a:pt x="357" y="130"/>
                      </a:lnTo>
                      <a:lnTo>
                        <a:pt x="366" y="126"/>
                      </a:lnTo>
                      <a:lnTo>
                        <a:pt x="374" y="122"/>
                      </a:lnTo>
                      <a:lnTo>
                        <a:pt x="378" y="118"/>
                      </a:lnTo>
                      <a:lnTo>
                        <a:pt x="386" y="114"/>
                      </a:lnTo>
                      <a:lnTo>
                        <a:pt x="394" y="114"/>
                      </a:lnTo>
                      <a:lnTo>
                        <a:pt x="402" y="110"/>
                      </a:lnTo>
                      <a:lnTo>
                        <a:pt x="406" y="106"/>
                      </a:lnTo>
                      <a:lnTo>
                        <a:pt x="414" y="106"/>
                      </a:lnTo>
                      <a:lnTo>
                        <a:pt x="418" y="103"/>
                      </a:lnTo>
                      <a:lnTo>
                        <a:pt x="426" y="99"/>
                      </a:lnTo>
                      <a:lnTo>
                        <a:pt x="430" y="95"/>
                      </a:lnTo>
                      <a:lnTo>
                        <a:pt x="439" y="91"/>
                      </a:lnTo>
                      <a:lnTo>
                        <a:pt x="447" y="87"/>
                      </a:lnTo>
                      <a:lnTo>
                        <a:pt x="455" y="83"/>
                      </a:lnTo>
                      <a:lnTo>
                        <a:pt x="463" y="75"/>
                      </a:lnTo>
                      <a:lnTo>
                        <a:pt x="471" y="67"/>
                      </a:lnTo>
                      <a:lnTo>
                        <a:pt x="483" y="63"/>
                      </a:lnTo>
                      <a:lnTo>
                        <a:pt x="487" y="59"/>
                      </a:lnTo>
                      <a:lnTo>
                        <a:pt x="495" y="51"/>
                      </a:lnTo>
                      <a:lnTo>
                        <a:pt x="499" y="47"/>
                      </a:lnTo>
                      <a:lnTo>
                        <a:pt x="512" y="40"/>
                      </a:lnTo>
                      <a:close/>
                    </a:path>
                  </a:pathLst>
                </a:custGeom>
                <a:solidFill>
                  <a:srgbClr val="999999"/>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9197" name="Freeform 111"/>
                <p:cNvSpPr>
                  <a:spLocks/>
                </p:cNvSpPr>
                <p:nvPr/>
              </p:nvSpPr>
              <p:spPr bwMode="auto">
                <a:xfrm>
                  <a:off x="431800" y="3057525"/>
                  <a:ext cx="581025" cy="76200"/>
                </a:xfrm>
                <a:custGeom>
                  <a:avLst/>
                  <a:gdLst>
                    <a:gd name="T0" fmla="*/ 2147483647 w 366"/>
                    <a:gd name="T1" fmla="*/ 2147483647 h 48"/>
                    <a:gd name="T2" fmla="*/ 2147483647 w 366"/>
                    <a:gd name="T3" fmla="*/ 2147483647 h 48"/>
                    <a:gd name="T4" fmla="*/ 2147483647 w 366"/>
                    <a:gd name="T5" fmla="*/ 2147483647 h 48"/>
                    <a:gd name="T6" fmla="*/ 2147483647 w 366"/>
                    <a:gd name="T7" fmla="*/ 2147483647 h 48"/>
                    <a:gd name="T8" fmla="*/ 2147483647 w 366"/>
                    <a:gd name="T9" fmla="*/ 0 h 48"/>
                    <a:gd name="T10" fmla="*/ 2147483647 w 366"/>
                    <a:gd name="T11" fmla="*/ 0 h 48"/>
                    <a:gd name="T12" fmla="*/ 2147483647 w 366"/>
                    <a:gd name="T13" fmla="*/ 0 h 48"/>
                    <a:gd name="T14" fmla="*/ 2147483647 w 366"/>
                    <a:gd name="T15" fmla="*/ 0 h 48"/>
                    <a:gd name="T16" fmla="*/ 0 w 366"/>
                    <a:gd name="T17" fmla="*/ 2147483647 h 48"/>
                    <a:gd name="T18" fmla="*/ 0 w 366"/>
                    <a:gd name="T19" fmla="*/ 2147483647 h 48"/>
                    <a:gd name="T20" fmla="*/ 2147483647 w 366"/>
                    <a:gd name="T21" fmla="*/ 2147483647 h 48"/>
                    <a:gd name="T22" fmla="*/ 2147483647 w 366"/>
                    <a:gd name="T23" fmla="*/ 2147483647 h 4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66"/>
                    <a:gd name="T37" fmla="*/ 0 h 48"/>
                    <a:gd name="T38" fmla="*/ 366 w 366"/>
                    <a:gd name="T39" fmla="*/ 48 h 4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66" h="48">
                      <a:moveTo>
                        <a:pt x="9" y="8"/>
                      </a:moveTo>
                      <a:lnTo>
                        <a:pt x="5" y="8"/>
                      </a:lnTo>
                      <a:lnTo>
                        <a:pt x="366" y="48"/>
                      </a:lnTo>
                      <a:lnTo>
                        <a:pt x="366" y="40"/>
                      </a:lnTo>
                      <a:lnTo>
                        <a:pt x="9" y="0"/>
                      </a:lnTo>
                      <a:lnTo>
                        <a:pt x="5" y="0"/>
                      </a:lnTo>
                      <a:lnTo>
                        <a:pt x="9" y="0"/>
                      </a:lnTo>
                      <a:lnTo>
                        <a:pt x="5" y="0"/>
                      </a:lnTo>
                      <a:lnTo>
                        <a:pt x="0" y="4"/>
                      </a:lnTo>
                      <a:lnTo>
                        <a:pt x="0" y="8"/>
                      </a:lnTo>
                      <a:lnTo>
                        <a:pt x="5" y="8"/>
                      </a:lnTo>
                      <a:lnTo>
                        <a:pt x="9" y="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9198" name="Freeform 112"/>
                <p:cNvSpPr>
                  <a:spLocks/>
                </p:cNvSpPr>
                <p:nvPr/>
              </p:nvSpPr>
              <p:spPr bwMode="auto">
                <a:xfrm>
                  <a:off x="330200" y="3057525"/>
                  <a:ext cx="115888" cy="63500"/>
                </a:xfrm>
                <a:custGeom>
                  <a:avLst/>
                  <a:gdLst>
                    <a:gd name="T0" fmla="*/ 2147483647 w 73"/>
                    <a:gd name="T1" fmla="*/ 2147483647 h 40"/>
                    <a:gd name="T2" fmla="*/ 2147483647 w 73"/>
                    <a:gd name="T3" fmla="*/ 2147483647 h 40"/>
                    <a:gd name="T4" fmla="*/ 2147483647 w 73"/>
                    <a:gd name="T5" fmla="*/ 2147483647 h 40"/>
                    <a:gd name="T6" fmla="*/ 2147483647 w 73"/>
                    <a:gd name="T7" fmla="*/ 2147483647 h 40"/>
                    <a:gd name="T8" fmla="*/ 2147483647 w 73"/>
                    <a:gd name="T9" fmla="*/ 2147483647 h 40"/>
                    <a:gd name="T10" fmla="*/ 2147483647 w 73"/>
                    <a:gd name="T11" fmla="*/ 2147483647 h 40"/>
                    <a:gd name="T12" fmla="*/ 2147483647 w 73"/>
                    <a:gd name="T13" fmla="*/ 2147483647 h 40"/>
                    <a:gd name="T14" fmla="*/ 2147483647 w 73"/>
                    <a:gd name="T15" fmla="*/ 2147483647 h 40"/>
                    <a:gd name="T16" fmla="*/ 2147483647 w 73"/>
                    <a:gd name="T17" fmla="*/ 2147483647 h 40"/>
                    <a:gd name="T18" fmla="*/ 2147483647 w 73"/>
                    <a:gd name="T19" fmla="*/ 2147483647 h 40"/>
                    <a:gd name="T20" fmla="*/ 2147483647 w 73"/>
                    <a:gd name="T21" fmla="*/ 0 h 40"/>
                    <a:gd name="T22" fmla="*/ 2147483647 w 73"/>
                    <a:gd name="T23" fmla="*/ 0 h 40"/>
                    <a:gd name="T24" fmla="*/ 2147483647 w 73"/>
                    <a:gd name="T25" fmla="*/ 2147483647 h 40"/>
                    <a:gd name="T26" fmla="*/ 2147483647 w 73"/>
                    <a:gd name="T27" fmla="*/ 2147483647 h 40"/>
                    <a:gd name="T28" fmla="*/ 2147483647 w 73"/>
                    <a:gd name="T29" fmla="*/ 2147483647 h 40"/>
                    <a:gd name="T30" fmla="*/ 2147483647 w 73"/>
                    <a:gd name="T31" fmla="*/ 2147483647 h 40"/>
                    <a:gd name="T32" fmla="*/ 2147483647 w 73"/>
                    <a:gd name="T33" fmla="*/ 2147483647 h 40"/>
                    <a:gd name="T34" fmla="*/ 2147483647 w 73"/>
                    <a:gd name="T35" fmla="*/ 2147483647 h 40"/>
                    <a:gd name="T36" fmla="*/ 0 w 73"/>
                    <a:gd name="T37" fmla="*/ 2147483647 h 40"/>
                    <a:gd name="T38" fmla="*/ 0 w 73"/>
                    <a:gd name="T39" fmla="*/ 2147483647 h 40"/>
                    <a:gd name="T40" fmla="*/ 2147483647 w 73"/>
                    <a:gd name="T41" fmla="*/ 2147483647 h 4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73"/>
                    <a:gd name="T64" fmla="*/ 0 h 40"/>
                    <a:gd name="T65" fmla="*/ 73 w 73"/>
                    <a:gd name="T66" fmla="*/ 40 h 40"/>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73" h="40">
                      <a:moveTo>
                        <a:pt x="4" y="40"/>
                      </a:moveTo>
                      <a:lnTo>
                        <a:pt x="4" y="40"/>
                      </a:lnTo>
                      <a:lnTo>
                        <a:pt x="16" y="32"/>
                      </a:lnTo>
                      <a:lnTo>
                        <a:pt x="32" y="28"/>
                      </a:lnTo>
                      <a:lnTo>
                        <a:pt x="44" y="24"/>
                      </a:lnTo>
                      <a:lnTo>
                        <a:pt x="52" y="20"/>
                      </a:lnTo>
                      <a:lnTo>
                        <a:pt x="60" y="12"/>
                      </a:lnTo>
                      <a:lnTo>
                        <a:pt x="69" y="12"/>
                      </a:lnTo>
                      <a:lnTo>
                        <a:pt x="73" y="8"/>
                      </a:lnTo>
                      <a:lnTo>
                        <a:pt x="69" y="0"/>
                      </a:lnTo>
                      <a:lnTo>
                        <a:pt x="64" y="4"/>
                      </a:lnTo>
                      <a:lnTo>
                        <a:pt x="56" y="4"/>
                      </a:lnTo>
                      <a:lnTo>
                        <a:pt x="48" y="8"/>
                      </a:lnTo>
                      <a:lnTo>
                        <a:pt x="40" y="12"/>
                      </a:lnTo>
                      <a:lnTo>
                        <a:pt x="28" y="20"/>
                      </a:lnTo>
                      <a:lnTo>
                        <a:pt x="12" y="24"/>
                      </a:lnTo>
                      <a:lnTo>
                        <a:pt x="0" y="28"/>
                      </a:lnTo>
                      <a:lnTo>
                        <a:pt x="4" y="4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9199" name="Freeform 113"/>
                <p:cNvSpPr>
                  <a:spLocks/>
                </p:cNvSpPr>
                <p:nvPr/>
              </p:nvSpPr>
              <p:spPr bwMode="auto">
                <a:xfrm>
                  <a:off x="246063" y="3101975"/>
                  <a:ext cx="90488" cy="42863"/>
                </a:xfrm>
                <a:custGeom>
                  <a:avLst/>
                  <a:gdLst>
                    <a:gd name="T0" fmla="*/ 2147483647 w 57"/>
                    <a:gd name="T1" fmla="*/ 2147483647 h 27"/>
                    <a:gd name="T2" fmla="*/ 2147483647 w 57"/>
                    <a:gd name="T3" fmla="*/ 2147483647 h 27"/>
                    <a:gd name="T4" fmla="*/ 2147483647 w 57"/>
                    <a:gd name="T5" fmla="*/ 2147483647 h 27"/>
                    <a:gd name="T6" fmla="*/ 2147483647 w 57"/>
                    <a:gd name="T7" fmla="*/ 2147483647 h 27"/>
                    <a:gd name="T8" fmla="*/ 2147483647 w 57"/>
                    <a:gd name="T9" fmla="*/ 2147483647 h 27"/>
                    <a:gd name="T10" fmla="*/ 2147483647 w 57"/>
                    <a:gd name="T11" fmla="*/ 2147483647 h 27"/>
                    <a:gd name="T12" fmla="*/ 2147483647 w 57"/>
                    <a:gd name="T13" fmla="*/ 2147483647 h 27"/>
                    <a:gd name="T14" fmla="*/ 2147483647 w 57"/>
                    <a:gd name="T15" fmla="*/ 2147483647 h 27"/>
                    <a:gd name="T16" fmla="*/ 2147483647 w 57"/>
                    <a:gd name="T17" fmla="*/ 2147483647 h 27"/>
                    <a:gd name="T18" fmla="*/ 2147483647 w 57"/>
                    <a:gd name="T19" fmla="*/ 2147483647 h 27"/>
                    <a:gd name="T20" fmla="*/ 2147483647 w 57"/>
                    <a:gd name="T21" fmla="*/ 0 h 27"/>
                    <a:gd name="T22" fmla="*/ 2147483647 w 57"/>
                    <a:gd name="T23" fmla="*/ 2147483647 h 27"/>
                    <a:gd name="T24" fmla="*/ 2147483647 w 57"/>
                    <a:gd name="T25" fmla="*/ 2147483647 h 27"/>
                    <a:gd name="T26" fmla="*/ 2147483647 w 57"/>
                    <a:gd name="T27" fmla="*/ 2147483647 h 27"/>
                    <a:gd name="T28" fmla="*/ 2147483647 w 57"/>
                    <a:gd name="T29" fmla="*/ 2147483647 h 27"/>
                    <a:gd name="T30" fmla="*/ 2147483647 w 57"/>
                    <a:gd name="T31" fmla="*/ 2147483647 h 27"/>
                    <a:gd name="T32" fmla="*/ 2147483647 w 57"/>
                    <a:gd name="T33" fmla="*/ 2147483647 h 27"/>
                    <a:gd name="T34" fmla="*/ 2147483647 w 57"/>
                    <a:gd name="T35" fmla="*/ 2147483647 h 27"/>
                    <a:gd name="T36" fmla="*/ 0 w 57"/>
                    <a:gd name="T37" fmla="*/ 2147483647 h 27"/>
                    <a:gd name="T38" fmla="*/ 0 w 57"/>
                    <a:gd name="T39" fmla="*/ 2147483647 h 27"/>
                    <a:gd name="T40" fmla="*/ 2147483647 w 57"/>
                    <a:gd name="T41" fmla="*/ 2147483647 h 2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57"/>
                    <a:gd name="T64" fmla="*/ 0 h 27"/>
                    <a:gd name="T65" fmla="*/ 57 w 57"/>
                    <a:gd name="T66" fmla="*/ 27 h 27"/>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57" h="27">
                      <a:moveTo>
                        <a:pt x="4" y="27"/>
                      </a:moveTo>
                      <a:lnTo>
                        <a:pt x="4" y="27"/>
                      </a:lnTo>
                      <a:lnTo>
                        <a:pt x="8" y="27"/>
                      </a:lnTo>
                      <a:lnTo>
                        <a:pt x="12" y="23"/>
                      </a:lnTo>
                      <a:lnTo>
                        <a:pt x="16" y="23"/>
                      </a:lnTo>
                      <a:lnTo>
                        <a:pt x="20" y="23"/>
                      </a:lnTo>
                      <a:lnTo>
                        <a:pt x="24" y="20"/>
                      </a:lnTo>
                      <a:lnTo>
                        <a:pt x="32" y="20"/>
                      </a:lnTo>
                      <a:lnTo>
                        <a:pt x="40" y="16"/>
                      </a:lnTo>
                      <a:lnTo>
                        <a:pt x="57" y="12"/>
                      </a:lnTo>
                      <a:lnTo>
                        <a:pt x="53" y="0"/>
                      </a:lnTo>
                      <a:lnTo>
                        <a:pt x="40" y="4"/>
                      </a:lnTo>
                      <a:lnTo>
                        <a:pt x="28" y="8"/>
                      </a:lnTo>
                      <a:lnTo>
                        <a:pt x="20" y="12"/>
                      </a:lnTo>
                      <a:lnTo>
                        <a:pt x="16" y="12"/>
                      </a:lnTo>
                      <a:lnTo>
                        <a:pt x="12" y="16"/>
                      </a:lnTo>
                      <a:lnTo>
                        <a:pt x="8" y="16"/>
                      </a:lnTo>
                      <a:lnTo>
                        <a:pt x="4" y="16"/>
                      </a:lnTo>
                      <a:lnTo>
                        <a:pt x="0" y="20"/>
                      </a:lnTo>
                      <a:lnTo>
                        <a:pt x="4" y="27"/>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9200" name="Freeform 114"/>
                <p:cNvSpPr>
                  <a:spLocks/>
                </p:cNvSpPr>
                <p:nvPr/>
              </p:nvSpPr>
              <p:spPr bwMode="auto">
                <a:xfrm>
                  <a:off x="193675" y="3133725"/>
                  <a:ext cx="58738" cy="30163"/>
                </a:xfrm>
                <a:custGeom>
                  <a:avLst/>
                  <a:gdLst>
                    <a:gd name="T0" fmla="*/ 2147483647 w 37"/>
                    <a:gd name="T1" fmla="*/ 2147483647 h 19"/>
                    <a:gd name="T2" fmla="*/ 2147483647 w 37"/>
                    <a:gd name="T3" fmla="*/ 2147483647 h 19"/>
                    <a:gd name="T4" fmla="*/ 2147483647 w 37"/>
                    <a:gd name="T5" fmla="*/ 2147483647 h 19"/>
                    <a:gd name="T6" fmla="*/ 2147483647 w 37"/>
                    <a:gd name="T7" fmla="*/ 2147483647 h 19"/>
                    <a:gd name="T8" fmla="*/ 2147483647 w 37"/>
                    <a:gd name="T9" fmla="*/ 2147483647 h 19"/>
                    <a:gd name="T10" fmla="*/ 2147483647 w 37"/>
                    <a:gd name="T11" fmla="*/ 2147483647 h 19"/>
                    <a:gd name="T12" fmla="*/ 2147483647 w 37"/>
                    <a:gd name="T13" fmla="*/ 2147483647 h 19"/>
                    <a:gd name="T14" fmla="*/ 2147483647 w 37"/>
                    <a:gd name="T15" fmla="*/ 2147483647 h 19"/>
                    <a:gd name="T16" fmla="*/ 2147483647 w 37"/>
                    <a:gd name="T17" fmla="*/ 2147483647 h 19"/>
                    <a:gd name="T18" fmla="*/ 2147483647 w 37"/>
                    <a:gd name="T19" fmla="*/ 2147483647 h 19"/>
                    <a:gd name="T20" fmla="*/ 2147483647 w 37"/>
                    <a:gd name="T21" fmla="*/ 0 h 19"/>
                    <a:gd name="T22" fmla="*/ 2147483647 w 37"/>
                    <a:gd name="T23" fmla="*/ 2147483647 h 19"/>
                    <a:gd name="T24" fmla="*/ 2147483647 w 37"/>
                    <a:gd name="T25" fmla="*/ 2147483647 h 19"/>
                    <a:gd name="T26" fmla="*/ 2147483647 w 37"/>
                    <a:gd name="T27" fmla="*/ 2147483647 h 19"/>
                    <a:gd name="T28" fmla="*/ 2147483647 w 37"/>
                    <a:gd name="T29" fmla="*/ 2147483647 h 19"/>
                    <a:gd name="T30" fmla="*/ 2147483647 w 37"/>
                    <a:gd name="T31" fmla="*/ 2147483647 h 19"/>
                    <a:gd name="T32" fmla="*/ 2147483647 w 37"/>
                    <a:gd name="T33" fmla="*/ 2147483647 h 19"/>
                    <a:gd name="T34" fmla="*/ 2147483647 w 37"/>
                    <a:gd name="T35" fmla="*/ 2147483647 h 19"/>
                    <a:gd name="T36" fmla="*/ 2147483647 w 37"/>
                    <a:gd name="T37" fmla="*/ 2147483647 h 19"/>
                    <a:gd name="T38" fmla="*/ 2147483647 w 37"/>
                    <a:gd name="T39" fmla="*/ 2147483647 h 19"/>
                    <a:gd name="T40" fmla="*/ 2147483647 w 37"/>
                    <a:gd name="T41" fmla="*/ 2147483647 h 19"/>
                    <a:gd name="T42" fmla="*/ 0 w 37"/>
                    <a:gd name="T43" fmla="*/ 2147483647 h 19"/>
                    <a:gd name="T44" fmla="*/ 0 w 37"/>
                    <a:gd name="T45" fmla="*/ 2147483647 h 19"/>
                    <a:gd name="T46" fmla="*/ 2147483647 w 37"/>
                    <a:gd name="T47" fmla="*/ 2147483647 h 19"/>
                    <a:gd name="T48" fmla="*/ 2147483647 w 37"/>
                    <a:gd name="T49" fmla="*/ 2147483647 h 19"/>
                    <a:gd name="T50" fmla="*/ 2147483647 w 37"/>
                    <a:gd name="T51" fmla="*/ 2147483647 h 19"/>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37"/>
                    <a:gd name="T79" fmla="*/ 0 h 19"/>
                    <a:gd name="T80" fmla="*/ 37 w 37"/>
                    <a:gd name="T81" fmla="*/ 19 h 19"/>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37" h="19">
                      <a:moveTo>
                        <a:pt x="8" y="11"/>
                      </a:moveTo>
                      <a:lnTo>
                        <a:pt x="8" y="19"/>
                      </a:lnTo>
                      <a:lnTo>
                        <a:pt x="12" y="19"/>
                      </a:lnTo>
                      <a:lnTo>
                        <a:pt x="17" y="15"/>
                      </a:lnTo>
                      <a:lnTo>
                        <a:pt x="21" y="15"/>
                      </a:lnTo>
                      <a:lnTo>
                        <a:pt x="25" y="15"/>
                      </a:lnTo>
                      <a:lnTo>
                        <a:pt x="29" y="11"/>
                      </a:lnTo>
                      <a:lnTo>
                        <a:pt x="37" y="7"/>
                      </a:lnTo>
                      <a:lnTo>
                        <a:pt x="33" y="0"/>
                      </a:lnTo>
                      <a:lnTo>
                        <a:pt x="25" y="3"/>
                      </a:lnTo>
                      <a:lnTo>
                        <a:pt x="21" y="3"/>
                      </a:lnTo>
                      <a:lnTo>
                        <a:pt x="17" y="7"/>
                      </a:lnTo>
                      <a:lnTo>
                        <a:pt x="12" y="7"/>
                      </a:lnTo>
                      <a:lnTo>
                        <a:pt x="8" y="11"/>
                      </a:lnTo>
                      <a:lnTo>
                        <a:pt x="4" y="11"/>
                      </a:lnTo>
                      <a:lnTo>
                        <a:pt x="4" y="19"/>
                      </a:lnTo>
                      <a:lnTo>
                        <a:pt x="4" y="11"/>
                      </a:lnTo>
                      <a:lnTo>
                        <a:pt x="0" y="15"/>
                      </a:lnTo>
                      <a:lnTo>
                        <a:pt x="0" y="19"/>
                      </a:lnTo>
                      <a:lnTo>
                        <a:pt x="4" y="19"/>
                      </a:lnTo>
                      <a:lnTo>
                        <a:pt x="8" y="19"/>
                      </a:lnTo>
                      <a:lnTo>
                        <a:pt x="8" y="11"/>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9201" name="Freeform 115"/>
                <p:cNvSpPr>
                  <a:spLocks/>
                </p:cNvSpPr>
                <p:nvPr/>
              </p:nvSpPr>
              <p:spPr bwMode="auto">
                <a:xfrm>
                  <a:off x="200025" y="3151188"/>
                  <a:ext cx="566738" cy="131763"/>
                </a:xfrm>
                <a:custGeom>
                  <a:avLst/>
                  <a:gdLst>
                    <a:gd name="T0" fmla="*/ 2147483647 w 357"/>
                    <a:gd name="T1" fmla="*/ 2147483647 h 83"/>
                    <a:gd name="T2" fmla="*/ 2147483647 w 357"/>
                    <a:gd name="T3" fmla="*/ 2147483647 h 83"/>
                    <a:gd name="T4" fmla="*/ 2147483647 w 357"/>
                    <a:gd name="T5" fmla="*/ 0 h 83"/>
                    <a:gd name="T6" fmla="*/ 0 w 357"/>
                    <a:gd name="T7" fmla="*/ 2147483647 h 83"/>
                    <a:gd name="T8" fmla="*/ 2147483647 w 357"/>
                    <a:gd name="T9" fmla="*/ 2147483647 h 83"/>
                    <a:gd name="T10" fmla="*/ 2147483647 w 357"/>
                    <a:gd name="T11" fmla="*/ 2147483647 h 83"/>
                    <a:gd name="T12" fmla="*/ 2147483647 w 357"/>
                    <a:gd name="T13" fmla="*/ 2147483647 h 83"/>
                    <a:gd name="T14" fmla="*/ 2147483647 w 357"/>
                    <a:gd name="T15" fmla="*/ 2147483647 h 83"/>
                    <a:gd name="T16" fmla="*/ 2147483647 w 357"/>
                    <a:gd name="T17" fmla="*/ 2147483647 h 83"/>
                    <a:gd name="T18" fmla="*/ 2147483647 w 357"/>
                    <a:gd name="T19" fmla="*/ 2147483647 h 83"/>
                    <a:gd name="T20" fmla="*/ 2147483647 w 357"/>
                    <a:gd name="T21" fmla="*/ 2147483647 h 83"/>
                    <a:gd name="T22" fmla="*/ 2147483647 w 357"/>
                    <a:gd name="T23" fmla="*/ 2147483647 h 8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57"/>
                    <a:gd name="T37" fmla="*/ 0 h 83"/>
                    <a:gd name="T38" fmla="*/ 357 w 357"/>
                    <a:gd name="T39" fmla="*/ 83 h 8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57" h="83">
                      <a:moveTo>
                        <a:pt x="349" y="75"/>
                      </a:moveTo>
                      <a:lnTo>
                        <a:pt x="353" y="75"/>
                      </a:lnTo>
                      <a:lnTo>
                        <a:pt x="4" y="0"/>
                      </a:lnTo>
                      <a:lnTo>
                        <a:pt x="0" y="8"/>
                      </a:lnTo>
                      <a:lnTo>
                        <a:pt x="349" y="83"/>
                      </a:lnTo>
                      <a:lnTo>
                        <a:pt x="353" y="83"/>
                      </a:lnTo>
                      <a:lnTo>
                        <a:pt x="349" y="83"/>
                      </a:lnTo>
                      <a:lnTo>
                        <a:pt x="353" y="83"/>
                      </a:lnTo>
                      <a:lnTo>
                        <a:pt x="357" y="79"/>
                      </a:lnTo>
                      <a:lnTo>
                        <a:pt x="353" y="75"/>
                      </a:lnTo>
                      <a:lnTo>
                        <a:pt x="349" y="75"/>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9202" name="Freeform 116"/>
                <p:cNvSpPr>
                  <a:spLocks/>
                </p:cNvSpPr>
                <p:nvPr/>
              </p:nvSpPr>
              <p:spPr bwMode="auto">
                <a:xfrm>
                  <a:off x="754063" y="3232150"/>
                  <a:ext cx="71438" cy="50800"/>
                </a:xfrm>
                <a:custGeom>
                  <a:avLst/>
                  <a:gdLst>
                    <a:gd name="T0" fmla="*/ 2147483647 w 45"/>
                    <a:gd name="T1" fmla="*/ 0 h 32"/>
                    <a:gd name="T2" fmla="*/ 2147483647 w 45"/>
                    <a:gd name="T3" fmla="*/ 2147483647 h 32"/>
                    <a:gd name="T4" fmla="*/ 2147483647 w 45"/>
                    <a:gd name="T5" fmla="*/ 2147483647 h 32"/>
                    <a:gd name="T6" fmla="*/ 2147483647 w 45"/>
                    <a:gd name="T7" fmla="*/ 2147483647 h 32"/>
                    <a:gd name="T8" fmla="*/ 2147483647 w 45"/>
                    <a:gd name="T9" fmla="*/ 2147483647 h 32"/>
                    <a:gd name="T10" fmla="*/ 2147483647 w 45"/>
                    <a:gd name="T11" fmla="*/ 2147483647 h 32"/>
                    <a:gd name="T12" fmla="*/ 2147483647 w 45"/>
                    <a:gd name="T13" fmla="*/ 2147483647 h 32"/>
                    <a:gd name="T14" fmla="*/ 2147483647 w 45"/>
                    <a:gd name="T15" fmla="*/ 2147483647 h 32"/>
                    <a:gd name="T16" fmla="*/ 0 w 45"/>
                    <a:gd name="T17" fmla="*/ 2147483647 h 32"/>
                    <a:gd name="T18" fmla="*/ 0 w 45"/>
                    <a:gd name="T19" fmla="*/ 2147483647 h 32"/>
                    <a:gd name="T20" fmla="*/ 2147483647 w 45"/>
                    <a:gd name="T21" fmla="*/ 2147483647 h 32"/>
                    <a:gd name="T22" fmla="*/ 2147483647 w 45"/>
                    <a:gd name="T23" fmla="*/ 2147483647 h 32"/>
                    <a:gd name="T24" fmla="*/ 2147483647 w 45"/>
                    <a:gd name="T25" fmla="*/ 2147483647 h 32"/>
                    <a:gd name="T26" fmla="*/ 2147483647 w 45"/>
                    <a:gd name="T27" fmla="*/ 2147483647 h 32"/>
                    <a:gd name="T28" fmla="*/ 2147483647 w 45"/>
                    <a:gd name="T29" fmla="*/ 2147483647 h 32"/>
                    <a:gd name="T30" fmla="*/ 2147483647 w 45"/>
                    <a:gd name="T31" fmla="*/ 2147483647 h 32"/>
                    <a:gd name="T32" fmla="*/ 2147483647 w 45"/>
                    <a:gd name="T33" fmla="*/ 2147483647 h 32"/>
                    <a:gd name="T34" fmla="*/ 2147483647 w 45"/>
                    <a:gd name="T35" fmla="*/ 2147483647 h 32"/>
                    <a:gd name="T36" fmla="*/ 2147483647 w 45"/>
                    <a:gd name="T37" fmla="*/ 2147483647 h 32"/>
                    <a:gd name="T38" fmla="*/ 2147483647 w 45"/>
                    <a:gd name="T39" fmla="*/ 2147483647 h 32"/>
                    <a:gd name="T40" fmla="*/ 2147483647 w 45"/>
                    <a:gd name="T41" fmla="*/ 0 h 3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45"/>
                    <a:gd name="T64" fmla="*/ 0 h 32"/>
                    <a:gd name="T65" fmla="*/ 45 w 45"/>
                    <a:gd name="T66" fmla="*/ 32 h 32"/>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45" h="32">
                      <a:moveTo>
                        <a:pt x="45" y="0"/>
                      </a:moveTo>
                      <a:lnTo>
                        <a:pt x="41" y="4"/>
                      </a:lnTo>
                      <a:lnTo>
                        <a:pt x="37" y="4"/>
                      </a:lnTo>
                      <a:lnTo>
                        <a:pt x="29" y="8"/>
                      </a:lnTo>
                      <a:lnTo>
                        <a:pt x="21" y="12"/>
                      </a:lnTo>
                      <a:lnTo>
                        <a:pt x="13" y="16"/>
                      </a:lnTo>
                      <a:lnTo>
                        <a:pt x="8" y="20"/>
                      </a:lnTo>
                      <a:lnTo>
                        <a:pt x="4" y="20"/>
                      </a:lnTo>
                      <a:lnTo>
                        <a:pt x="0" y="24"/>
                      </a:lnTo>
                      <a:lnTo>
                        <a:pt x="4" y="32"/>
                      </a:lnTo>
                      <a:lnTo>
                        <a:pt x="8" y="28"/>
                      </a:lnTo>
                      <a:lnTo>
                        <a:pt x="13" y="28"/>
                      </a:lnTo>
                      <a:lnTo>
                        <a:pt x="17" y="24"/>
                      </a:lnTo>
                      <a:lnTo>
                        <a:pt x="25" y="20"/>
                      </a:lnTo>
                      <a:lnTo>
                        <a:pt x="33" y="16"/>
                      </a:lnTo>
                      <a:lnTo>
                        <a:pt x="41" y="12"/>
                      </a:lnTo>
                      <a:lnTo>
                        <a:pt x="45" y="12"/>
                      </a:lnTo>
                      <a:lnTo>
                        <a:pt x="45"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9203" name="Freeform 117"/>
                <p:cNvSpPr>
                  <a:spLocks/>
                </p:cNvSpPr>
                <p:nvPr/>
              </p:nvSpPr>
              <p:spPr bwMode="auto">
                <a:xfrm>
                  <a:off x="825500" y="3195638"/>
                  <a:ext cx="90488" cy="55563"/>
                </a:xfrm>
                <a:custGeom>
                  <a:avLst/>
                  <a:gdLst>
                    <a:gd name="T0" fmla="*/ 2147483647 w 57"/>
                    <a:gd name="T1" fmla="*/ 0 h 35"/>
                    <a:gd name="T2" fmla="*/ 2147483647 w 57"/>
                    <a:gd name="T3" fmla="*/ 0 h 35"/>
                    <a:gd name="T4" fmla="*/ 2147483647 w 57"/>
                    <a:gd name="T5" fmla="*/ 2147483647 h 35"/>
                    <a:gd name="T6" fmla="*/ 2147483647 w 57"/>
                    <a:gd name="T7" fmla="*/ 2147483647 h 35"/>
                    <a:gd name="T8" fmla="*/ 2147483647 w 57"/>
                    <a:gd name="T9" fmla="*/ 2147483647 h 35"/>
                    <a:gd name="T10" fmla="*/ 2147483647 w 57"/>
                    <a:gd name="T11" fmla="*/ 2147483647 h 35"/>
                    <a:gd name="T12" fmla="*/ 2147483647 w 57"/>
                    <a:gd name="T13" fmla="*/ 2147483647 h 35"/>
                    <a:gd name="T14" fmla="*/ 2147483647 w 57"/>
                    <a:gd name="T15" fmla="*/ 2147483647 h 35"/>
                    <a:gd name="T16" fmla="*/ 2147483647 w 57"/>
                    <a:gd name="T17" fmla="*/ 2147483647 h 35"/>
                    <a:gd name="T18" fmla="*/ 0 w 57"/>
                    <a:gd name="T19" fmla="*/ 2147483647 h 35"/>
                    <a:gd name="T20" fmla="*/ 0 w 57"/>
                    <a:gd name="T21" fmla="*/ 2147483647 h 35"/>
                    <a:gd name="T22" fmla="*/ 2147483647 w 57"/>
                    <a:gd name="T23" fmla="*/ 2147483647 h 35"/>
                    <a:gd name="T24" fmla="*/ 2147483647 w 57"/>
                    <a:gd name="T25" fmla="*/ 2147483647 h 35"/>
                    <a:gd name="T26" fmla="*/ 2147483647 w 57"/>
                    <a:gd name="T27" fmla="*/ 2147483647 h 35"/>
                    <a:gd name="T28" fmla="*/ 2147483647 w 57"/>
                    <a:gd name="T29" fmla="*/ 2147483647 h 35"/>
                    <a:gd name="T30" fmla="*/ 2147483647 w 57"/>
                    <a:gd name="T31" fmla="*/ 2147483647 h 35"/>
                    <a:gd name="T32" fmla="*/ 2147483647 w 57"/>
                    <a:gd name="T33" fmla="*/ 2147483647 h 35"/>
                    <a:gd name="T34" fmla="*/ 2147483647 w 57"/>
                    <a:gd name="T35" fmla="*/ 2147483647 h 35"/>
                    <a:gd name="T36" fmla="*/ 2147483647 w 57"/>
                    <a:gd name="T37" fmla="*/ 2147483647 h 35"/>
                    <a:gd name="T38" fmla="*/ 2147483647 w 57"/>
                    <a:gd name="T39" fmla="*/ 2147483647 h 35"/>
                    <a:gd name="T40" fmla="*/ 2147483647 w 57"/>
                    <a:gd name="T41" fmla="*/ 0 h 3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57"/>
                    <a:gd name="T64" fmla="*/ 0 h 35"/>
                    <a:gd name="T65" fmla="*/ 57 w 57"/>
                    <a:gd name="T66" fmla="*/ 35 h 3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57" h="35">
                      <a:moveTo>
                        <a:pt x="49" y="0"/>
                      </a:moveTo>
                      <a:lnTo>
                        <a:pt x="49" y="0"/>
                      </a:lnTo>
                      <a:lnTo>
                        <a:pt x="41" y="4"/>
                      </a:lnTo>
                      <a:lnTo>
                        <a:pt x="32" y="8"/>
                      </a:lnTo>
                      <a:lnTo>
                        <a:pt x="28" y="12"/>
                      </a:lnTo>
                      <a:lnTo>
                        <a:pt x="24" y="16"/>
                      </a:lnTo>
                      <a:lnTo>
                        <a:pt x="16" y="20"/>
                      </a:lnTo>
                      <a:lnTo>
                        <a:pt x="12" y="20"/>
                      </a:lnTo>
                      <a:lnTo>
                        <a:pt x="4" y="23"/>
                      </a:lnTo>
                      <a:lnTo>
                        <a:pt x="0" y="23"/>
                      </a:lnTo>
                      <a:lnTo>
                        <a:pt x="0" y="35"/>
                      </a:lnTo>
                      <a:lnTo>
                        <a:pt x="8" y="31"/>
                      </a:lnTo>
                      <a:lnTo>
                        <a:pt x="16" y="27"/>
                      </a:lnTo>
                      <a:lnTo>
                        <a:pt x="20" y="27"/>
                      </a:lnTo>
                      <a:lnTo>
                        <a:pt x="28" y="23"/>
                      </a:lnTo>
                      <a:lnTo>
                        <a:pt x="32" y="20"/>
                      </a:lnTo>
                      <a:lnTo>
                        <a:pt x="41" y="20"/>
                      </a:lnTo>
                      <a:lnTo>
                        <a:pt x="49" y="12"/>
                      </a:lnTo>
                      <a:lnTo>
                        <a:pt x="57" y="8"/>
                      </a:lnTo>
                      <a:lnTo>
                        <a:pt x="49"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9204" name="Freeform 118"/>
                <p:cNvSpPr>
                  <a:spLocks/>
                </p:cNvSpPr>
                <p:nvPr/>
              </p:nvSpPr>
              <p:spPr bwMode="auto">
                <a:xfrm>
                  <a:off x="903288" y="3133725"/>
                  <a:ext cx="96838" cy="74613"/>
                </a:xfrm>
                <a:custGeom>
                  <a:avLst/>
                  <a:gdLst>
                    <a:gd name="T0" fmla="*/ 2147483647 w 61"/>
                    <a:gd name="T1" fmla="*/ 0 h 47"/>
                    <a:gd name="T2" fmla="*/ 2147483647 w 61"/>
                    <a:gd name="T3" fmla="*/ 2147483647 h 47"/>
                    <a:gd name="T4" fmla="*/ 2147483647 w 61"/>
                    <a:gd name="T5" fmla="*/ 2147483647 h 47"/>
                    <a:gd name="T6" fmla="*/ 2147483647 w 61"/>
                    <a:gd name="T7" fmla="*/ 2147483647 h 47"/>
                    <a:gd name="T8" fmla="*/ 2147483647 w 61"/>
                    <a:gd name="T9" fmla="*/ 2147483647 h 47"/>
                    <a:gd name="T10" fmla="*/ 2147483647 w 61"/>
                    <a:gd name="T11" fmla="*/ 2147483647 h 47"/>
                    <a:gd name="T12" fmla="*/ 2147483647 w 61"/>
                    <a:gd name="T13" fmla="*/ 2147483647 h 47"/>
                    <a:gd name="T14" fmla="*/ 2147483647 w 61"/>
                    <a:gd name="T15" fmla="*/ 2147483647 h 47"/>
                    <a:gd name="T16" fmla="*/ 2147483647 w 61"/>
                    <a:gd name="T17" fmla="*/ 2147483647 h 47"/>
                    <a:gd name="T18" fmla="*/ 0 w 61"/>
                    <a:gd name="T19" fmla="*/ 2147483647 h 47"/>
                    <a:gd name="T20" fmla="*/ 2147483647 w 61"/>
                    <a:gd name="T21" fmla="*/ 2147483647 h 47"/>
                    <a:gd name="T22" fmla="*/ 2147483647 w 61"/>
                    <a:gd name="T23" fmla="*/ 2147483647 h 47"/>
                    <a:gd name="T24" fmla="*/ 2147483647 w 61"/>
                    <a:gd name="T25" fmla="*/ 2147483647 h 47"/>
                    <a:gd name="T26" fmla="*/ 2147483647 w 61"/>
                    <a:gd name="T27" fmla="*/ 2147483647 h 47"/>
                    <a:gd name="T28" fmla="*/ 2147483647 w 61"/>
                    <a:gd name="T29" fmla="*/ 2147483647 h 47"/>
                    <a:gd name="T30" fmla="*/ 2147483647 w 61"/>
                    <a:gd name="T31" fmla="*/ 2147483647 h 47"/>
                    <a:gd name="T32" fmla="*/ 2147483647 w 61"/>
                    <a:gd name="T33" fmla="*/ 2147483647 h 47"/>
                    <a:gd name="T34" fmla="*/ 2147483647 w 61"/>
                    <a:gd name="T35" fmla="*/ 2147483647 h 47"/>
                    <a:gd name="T36" fmla="*/ 2147483647 w 61"/>
                    <a:gd name="T37" fmla="*/ 2147483647 h 47"/>
                    <a:gd name="T38" fmla="*/ 2147483647 w 61"/>
                    <a:gd name="T39" fmla="*/ 2147483647 h 47"/>
                    <a:gd name="T40" fmla="*/ 2147483647 w 61"/>
                    <a:gd name="T41" fmla="*/ 2147483647 h 47"/>
                    <a:gd name="T42" fmla="*/ 2147483647 w 61"/>
                    <a:gd name="T43" fmla="*/ 2147483647 h 47"/>
                    <a:gd name="T44" fmla="*/ 2147483647 w 61"/>
                    <a:gd name="T45" fmla="*/ 2147483647 h 47"/>
                    <a:gd name="T46" fmla="*/ 2147483647 w 61"/>
                    <a:gd name="T47" fmla="*/ 0 h 47"/>
                    <a:gd name="T48" fmla="*/ 2147483647 w 61"/>
                    <a:gd name="T49" fmla="*/ 2147483647 h 47"/>
                    <a:gd name="T50" fmla="*/ 2147483647 w 61"/>
                    <a:gd name="T51" fmla="*/ 0 h 47"/>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61"/>
                    <a:gd name="T79" fmla="*/ 0 h 47"/>
                    <a:gd name="T80" fmla="*/ 61 w 61"/>
                    <a:gd name="T81" fmla="*/ 47 h 47"/>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61" h="47">
                      <a:moveTo>
                        <a:pt x="52" y="0"/>
                      </a:moveTo>
                      <a:lnTo>
                        <a:pt x="52" y="3"/>
                      </a:lnTo>
                      <a:lnTo>
                        <a:pt x="48" y="3"/>
                      </a:lnTo>
                      <a:lnTo>
                        <a:pt x="44" y="11"/>
                      </a:lnTo>
                      <a:lnTo>
                        <a:pt x="36" y="15"/>
                      </a:lnTo>
                      <a:lnTo>
                        <a:pt x="28" y="23"/>
                      </a:lnTo>
                      <a:lnTo>
                        <a:pt x="20" y="27"/>
                      </a:lnTo>
                      <a:lnTo>
                        <a:pt x="8" y="35"/>
                      </a:lnTo>
                      <a:lnTo>
                        <a:pt x="0" y="39"/>
                      </a:lnTo>
                      <a:lnTo>
                        <a:pt x="8" y="47"/>
                      </a:lnTo>
                      <a:lnTo>
                        <a:pt x="16" y="43"/>
                      </a:lnTo>
                      <a:lnTo>
                        <a:pt x="24" y="35"/>
                      </a:lnTo>
                      <a:lnTo>
                        <a:pt x="32" y="27"/>
                      </a:lnTo>
                      <a:lnTo>
                        <a:pt x="40" y="23"/>
                      </a:lnTo>
                      <a:lnTo>
                        <a:pt x="48" y="15"/>
                      </a:lnTo>
                      <a:lnTo>
                        <a:pt x="52" y="15"/>
                      </a:lnTo>
                      <a:lnTo>
                        <a:pt x="56" y="11"/>
                      </a:lnTo>
                      <a:lnTo>
                        <a:pt x="61" y="7"/>
                      </a:lnTo>
                      <a:lnTo>
                        <a:pt x="61" y="3"/>
                      </a:lnTo>
                      <a:lnTo>
                        <a:pt x="56" y="0"/>
                      </a:lnTo>
                      <a:lnTo>
                        <a:pt x="52" y="3"/>
                      </a:lnTo>
                      <a:lnTo>
                        <a:pt x="52"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9205" name="Freeform 119"/>
                <p:cNvSpPr>
                  <a:spLocks/>
                </p:cNvSpPr>
                <p:nvPr/>
              </p:nvSpPr>
              <p:spPr bwMode="auto">
                <a:xfrm>
                  <a:off x="985838" y="3121025"/>
                  <a:ext cx="33338" cy="23813"/>
                </a:xfrm>
                <a:custGeom>
                  <a:avLst/>
                  <a:gdLst>
                    <a:gd name="T0" fmla="*/ 2147483647 w 21"/>
                    <a:gd name="T1" fmla="*/ 2147483647 h 15"/>
                    <a:gd name="T2" fmla="*/ 2147483647 w 21"/>
                    <a:gd name="T3" fmla="*/ 0 h 15"/>
                    <a:gd name="T4" fmla="*/ 0 w 21"/>
                    <a:gd name="T5" fmla="*/ 2147483647 h 15"/>
                    <a:gd name="T6" fmla="*/ 2147483647 w 21"/>
                    <a:gd name="T7" fmla="*/ 2147483647 h 15"/>
                    <a:gd name="T8" fmla="*/ 2147483647 w 21"/>
                    <a:gd name="T9" fmla="*/ 2147483647 h 15"/>
                    <a:gd name="T10" fmla="*/ 2147483647 w 21"/>
                    <a:gd name="T11" fmla="*/ 0 h 15"/>
                    <a:gd name="T12" fmla="*/ 2147483647 w 21"/>
                    <a:gd name="T13" fmla="*/ 2147483647 h 15"/>
                    <a:gd name="T14" fmla="*/ 2147483647 w 21"/>
                    <a:gd name="T15" fmla="*/ 2147483647 h 15"/>
                    <a:gd name="T16" fmla="*/ 2147483647 w 21"/>
                    <a:gd name="T17" fmla="*/ 2147483647 h 15"/>
                    <a:gd name="T18" fmla="*/ 2147483647 w 21"/>
                    <a:gd name="T19" fmla="*/ 0 h 15"/>
                    <a:gd name="T20" fmla="*/ 2147483647 w 21"/>
                    <a:gd name="T21" fmla="*/ 0 h 15"/>
                    <a:gd name="T22" fmla="*/ 2147483647 w 21"/>
                    <a:gd name="T23" fmla="*/ 2147483647 h 1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1"/>
                    <a:gd name="T37" fmla="*/ 0 h 15"/>
                    <a:gd name="T38" fmla="*/ 21 w 21"/>
                    <a:gd name="T39" fmla="*/ 15 h 1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1" h="15">
                      <a:moveTo>
                        <a:pt x="17" y="8"/>
                      </a:moveTo>
                      <a:lnTo>
                        <a:pt x="13" y="0"/>
                      </a:lnTo>
                      <a:lnTo>
                        <a:pt x="0" y="8"/>
                      </a:lnTo>
                      <a:lnTo>
                        <a:pt x="9" y="15"/>
                      </a:lnTo>
                      <a:lnTo>
                        <a:pt x="21" y="8"/>
                      </a:lnTo>
                      <a:lnTo>
                        <a:pt x="17" y="0"/>
                      </a:lnTo>
                      <a:lnTo>
                        <a:pt x="21" y="8"/>
                      </a:lnTo>
                      <a:lnTo>
                        <a:pt x="21" y="4"/>
                      </a:lnTo>
                      <a:lnTo>
                        <a:pt x="17" y="0"/>
                      </a:lnTo>
                      <a:lnTo>
                        <a:pt x="13" y="0"/>
                      </a:lnTo>
                      <a:lnTo>
                        <a:pt x="17" y="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9206" name="Freeform 120"/>
                <p:cNvSpPr>
                  <a:spLocks/>
                </p:cNvSpPr>
                <p:nvPr/>
              </p:nvSpPr>
              <p:spPr bwMode="auto">
                <a:xfrm>
                  <a:off x="265113" y="3151188"/>
                  <a:ext cx="638175" cy="100013"/>
                </a:xfrm>
                <a:custGeom>
                  <a:avLst/>
                  <a:gdLst>
                    <a:gd name="T0" fmla="*/ 2147483647 w 402"/>
                    <a:gd name="T1" fmla="*/ 2147483647 h 63"/>
                    <a:gd name="T2" fmla="*/ 2147483647 w 402"/>
                    <a:gd name="T3" fmla="*/ 2147483647 h 63"/>
                    <a:gd name="T4" fmla="*/ 0 w 402"/>
                    <a:gd name="T5" fmla="*/ 0 h 63"/>
                    <a:gd name="T6" fmla="*/ 0 60000 65536"/>
                    <a:gd name="T7" fmla="*/ 0 60000 65536"/>
                    <a:gd name="T8" fmla="*/ 0 60000 65536"/>
                    <a:gd name="T9" fmla="*/ 0 w 402"/>
                    <a:gd name="T10" fmla="*/ 0 h 63"/>
                    <a:gd name="T11" fmla="*/ 402 w 402"/>
                    <a:gd name="T12" fmla="*/ 63 h 63"/>
                  </a:gdLst>
                  <a:ahLst/>
                  <a:cxnLst>
                    <a:cxn ang="T6">
                      <a:pos x="T0" y="T1"/>
                    </a:cxn>
                    <a:cxn ang="T7">
                      <a:pos x="T2" y="T3"/>
                    </a:cxn>
                    <a:cxn ang="T8">
                      <a:pos x="T4" y="T5"/>
                    </a:cxn>
                  </a:cxnLst>
                  <a:rect l="T9" t="T10" r="T11" b="T12"/>
                  <a:pathLst>
                    <a:path w="402" h="63">
                      <a:moveTo>
                        <a:pt x="402" y="16"/>
                      </a:moveTo>
                      <a:lnTo>
                        <a:pt x="312" y="63"/>
                      </a:lnTo>
                      <a:lnTo>
                        <a:pt x="0" y="0"/>
                      </a:lnTo>
                    </a:path>
                  </a:pathLst>
                </a:custGeom>
                <a:noFill/>
                <a:ln w="0">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59207" name="Freeform 121"/>
                <p:cNvSpPr>
                  <a:spLocks/>
                </p:cNvSpPr>
                <p:nvPr/>
              </p:nvSpPr>
              <p:spPr bwMode="auto">
                <a:xfrm>
                  <a:off x="465138" y="3082925"/>
                  <a:ext cx="488950" cy="61913"/>
                </a:xfrm>
                <a:custGeom>
                  <a:avLst/>
                  <a:gdLst>
                    <a:gd name="T0" fmla="*/ 2147483647 w 308"/>
                    <a:gd name="T1" fmla="*/ 2147483647 h 39"/>
                    <a:gd name="T2" fmla="*/ 2147483647 w 308"/>
                    <a:gd name="T3" fmla="*/ 2147483647 h 39"/>
                    <a:gd name="T4" fmla="*/ 0 w 308"/>
                    <a:gd name="T5" fmla="*/ 0 h 39"/>
                    <a:gd name="T6" fmla="*/ 0 60000 65536"/>
                    <a:gd name="T7" fmla="*/ 0 60000 65536"/>
                    <a:gd name="T8" fmla="*/ 0 60000 65536"/>
                    <a:gd name="T9" fmla="*/ 0 w 308"/>
                    <a:gd name="T10" fmla="*/ 0 h 39"/>
                    <a:gd name="T11" fmla="*/ 308 w 308"/>
                    <a:gd name="T12" fmla="*/ 39 h 39"/>
                  </a:gdLst>
                  <a:ahLst/>
                  <a:cxnLst>
                    <a:cxn ang="T6">
                      <a:pos x="T0" y="T1"/>
                    </a:cxn>
                    <a:cxn ang="T7">
                      <a:pos x="T2" y="T3"/>
                    </a:cxn>
                    <a:cxn ang="T8">
                      <a:pos x="T4" y="T5"/>
                    </a:cxn>
                  </a:cxnLst>
                  <a:rect l="T9" t="T10" r="T11" b="T12"/>
                  <a:pathLst>
                    <a:path w="308" h="39">
                      <a:moveTo>
                        <a:pt x="308" y="35"/>
                      </a:moveTo>
                      <a:lnTo>
                        <a:pt x="296" y="39"/>
                      </a:lnTo>
                      <a:lnTo>
                        <a:pt x="0" y="0"/>
                      </a:lnTo>
                    </a:path>
                  </a:pathLst>
                </a:custGeom>
                <a:noFill/>
                <a:ln w="0">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59208" name="Freeform 122"/>
                <p:cNvSpPr>
                  <a:spLocks/>
                </p:cNvSpPr>
                <p:nvPr/>
              </p:nvSpPr>
              <p:spPr bwMode="auto">
                <a:xfrm>
                  <a:off x="200025" y="3157538"/>
                  <a:ext cx="554038" cy="144463"/>
                </a:xfrm>
                <a:custGeom>
                  <a:avLst/>
                  <a:gdLst>
                    <a:gd name="T0" fmla="*/ 2147483647 w 349"/>
                    <a:gd name="T1" fmla="*/ 2147483647 h 91"/>
                    <a:gd name="T2" fmla="*/ 2147483647 w 349"/>
                    <a:gd name="T3" fmla="*/ 2147483647 h 91"/>
                    <a:gd name="T4" fmla="*/ 0 w 349"/>
                    <a:gd name="T5" fmla="*/ 0 h 91"/>
                    <a:gd name="T6" fmla="*/ 0 w 349"/>
                    <a:gd name="T7" fmla="*/ 2147483647 h 91"/>
                    <a:gd name="T8" fmla="*/ 2147483647 w 349"/>
                    <a:gd name="T9" fmla="*/ 2147483647 h 91"/>
                    <a:gd name="T10" fmla="*/ 2147483647 w 349"/>
                    <a:gd name="T11" fmla="*/ 2147483647 h 91"/>
                    <a:gd name="T12" fmla="*/ 0 60000 65536"/>
                    <a:gd name="T13" fmla="*/ 0 60000 65536"/>
                    <a:gd name="T14" fmla="*/ 0 60000 65536"/>
                    <a:gd name="T15" fmla="*/ 0 60000 65536"/>
                    <a:gd name="T16" fmla="*/ 0 60000 65536"/>
                    <a:gd name="T17" fmla="*/ 0 60000 65536"/>
                    <a:gd name="T18" fmla="*/ 0 w 349"/>
                    <a:gd name="T19" fmla="*/ 0 h 91"/>
                    <a:gd name="T20" fmla="*/ 349 w 349"/>
                    <a:gd name="T21" fmla="*/ 91 h 91"/>
                  </a:gdLst>
                  <a:ahLst/>
                  <a:cxnLst>
                    <a:cxn ang="T12">
                      <a:pos x="T0" y="T1"/>
                    </a:cxn>
                    <a:cxn ang="T13">
                      <a:pos x="T2" y="T3"/>
                    </a:cxn>
                    <a:cxn ang="T14">
                      <a:pos x="T4" y="T5"/>
                    </a:cxn>
                    <a:cxn ang="T15">
                      <a:pos x="T6" y="T7"/>
                    </a:cxn>
                    <a:cxn ang="T16">
                      <a:pos x="T8" y="T9"/>
                    </a:cxn>
                    <a:cxn ang="T17">
                      <a:pos x="T10" y="T11"/>
                    </a:cxn>
                  </a:cxnLst>
                  <a:rect l="T18" t="T19" r="T20" b="T21"/>
                  <a:pathLst>
                    <a:path w="349" h="91">
                      <a:moveTo>
                        <a:pt x="349" y="91"/>
                      </a:moveTo>
                      <a:lnTo>
                        <a:pt x="349" y="75"/>
                      </a:lnTo>
                      <a:lnTo>
                        <a:pt x="0" y="0"/>
                      </a:lnTo>
                      <a:lnTo>
                        <a:pt x="0" y="12"/>
                      </a:lnTo>
                      <a:lnTo>
                        <a:pt x="349" y="91"/>
                      </a:lnTo>
                      <a:close/>
                    </a:path>
                  </a:pathLst>
                </a:custGeom>
                <a:solidFill>
                  <a:srgbClr val="CCCCCC"/>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9209" name="Freeform 123"/>
                <p:cNvSpPr>
                  <a:spLocks/>
                </p:cNvSpPr>
                <p:nvPr/>
              </p:nvSpPr>
              <p:spPr bwMode="auto">
                <a:xfrm>
                  <a:off x="747713" y="3270250"/>
                  <a:ext cx="19050" cy="31750"/>
                </a:xfrm>
                <a:custGeom>
                  <a:avLst/>
                  <a:gdLst>
                    <a:gd name="T0" fmla="*/ 2147483647 w 12"/>
                    <a:gd name="T1" fmla="*/ 2147483647 h 20"/>
                    <a:gd name="T2" fmla="*/ 0 w 12"/>
                    <a:gd name="T3" fmla="*/ 2147483647 h 20"/>
                    <a:gd name="T4" fmla="*/ 0 w 12"/>
                    <a:gd name="T5" fmla="*/ 2147483647 h 20"/>
                    <a:gd name="T6" fmla="*/ 2147483647 w 12"/>
                    <a:gd name="T7" fmla="*/ 2147483647 h 20"/>
                    <a:gd name="T8" fmla="*/ 2147483647 w 12"/>
                    <a:gd name="T9" fmla="*/ 2147483647 h 20"/>
                    <a:gd name="T10" fmla="*/ 2147483647 w 12"/>
                    <a:gd name="T11" fmla="*/ 0 h 20"/>
                    <a:gd name="T12" fmla="*/ 2147483647 w 12"/>
                    <a:gd name="T13" fmla="*/ 2147483647 h 20"/>
                    <a:gd name="T14" fmla="*/ 2147483647 w 12"/>
                    <a:gd name="T15" fmla="*/ 0 h 20"/>
                    <a:gd name="T16" fmla="*/ 2147483647 w 12"/>
                    <a:gd name="T17" fmla="*/ 0 h 20"/>
                    <a:gd name="T18" fmla="*/ 2147483647 w 12"/>
                    <a:gd name="T19" fmla="*/ 0 h 20"/>
                    <a:gd name="T20" fmla="*/ 0 w 12"/>
                    <a:gd name="T21" fmla="*/ 2147483647 h 20"/>
                    <a:gd name="T22" fmla="*/ 2147483647 w 12"/>
                    <a:gd name="T23" fmla="*/ 2147483647 h 2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20"/>
                    <a:gd name="T38" fmla="*/ 12 w 12"/>
                    <a:gd name="T39" fmla="*/ 20 h 2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20">
                      <a:moveTo>
                        <a:pt x="4" y="8"/>
                      </a:moveTo>
                      <a:lnTo>
                        <a:pt x="0" y="4"/>
                      </a:lnTo>
                      <a:lnTo>
                        <a:pt x="0" y="20"/>
                      </a:lnTo>
                      <a:lnTo>
                        <a:pt x="12" y="20"/>
                      </a:lnTo>
                      <a:lnTo>
                        <a:pt x="12" y="4"/>
                      </a:lnTo>
                      <a:lnTo>
                        <a:pt x="8" y="0"/>
                      </a:lnTo>
                      <a:lnTo>
                        <a:pt x="12" y="4"/>
                      </a:lnTo>
                      <a:lnTo>
                        <a:pt x="8" y="0"/>
                      </a:lnTo>
                      <a:lnTo>
                        <a:pt x="4" y="0"/>
                      </a:lnTo>
                      <a:lnTo>
                        <a:pt x="0" y="4"/>
                      </a:lnTo>
                      <a:lnTo>
                        <a:pt x="4" y="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9210" name="Freeform 124"/>
                <p:cNvSpPr>
                  <a:spLocks/>
                </p:cNvSpPr>
                <p:nvPr/>
              </p:nvSpPr>
              <p:spPr bwMode="auto">
                <a:xfrm>
                  <a:off x="193675" y="3151188"/>
                  <a:ext cx="566738" cy="131763"/>
                </a:xfrm>
                <a:custGeom>
                  <a:avLst/>
                  <a:gdLst>
                    <a:gd name="T0" fmla="*/ 2147483647 w 357"/>
                    <a:gd name="T1" fmla="*/ 2147483647 h 83"/>
                    <a:gd name="T2" fmla="*/ 2147483647 w 357"/>
                    <a:gd name="T3" fmla="*/ 2147483647 h 83"/>
                    <a:gd name="T4" fmla="*/ 2147483647 w 357"/>
                    <a:gd name="T5" fmla="*/ 2147483647 h 83"/>
                    <a:gd name="T6" fmla="*/ 2147483647 w 357"/>
                    <a:gd name="T7" fmla="*/ 2147483647 h 83"/>
                    <a:gd name="T8" fmla="*/ 2147483647 w 357"/>
                    <a:gd name="T9" fmla="*/ 0 h 83"/>
                    <a:gd name="T10" fmla="*/ 0 w 357"/>
                    <a:gd name="T11" fmla="*/ 2147483647 h 83"/>
                    <a:gd name="T12" fmla="*/ 2147483647 w 357"/>
                    <a:gd name="T13" fmla="*/ 0 h 83"/>
                    <a:gd name="T14" fmla="*/ 2147483647 w 357"/>
                    <a:gd name="T15" fmla="*/ 0 h 83"/>
                    <a:gd name="T16" fmla="*/ 0 w 357"/>
                    <a:gd name="T17" fmla="*/ 2147483647 h 83"/>
                    <a:gd name="T18" fmla="*/ 0 w 357"/>
                    <a:gd name="T19" fmla="*/ 2147483647 h 83"/>
                    <a:gd name="T20" fmla="*/ 2147483647 w 357"/>
                    <a:gd name="T21" fmla="*/ 2147483647 h 83"/>
                    <a:gd name="T22" fmla="*/ 2147483647 w 357"/>
                    <a:gd name="T23" fmla="*/ 2147483647 h 8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57"/>
                    <a:gd name="T37" fmla="*/ 0 h 83"/>
                    <a:gd name="T38" fmla="*/ 357 w 357"/>
                    <a:gd name="T39" fmla="*/ 83 h 8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57" h="83">
                      <a:moveTo>
                        <a:pt x="12" y="4"/>
                      </a:moveTo>
                      <a:lnTo>
                        <a:pt x="4" y="8"/>
                      </a:lnTo>
                      <a:lnTo>
                        <a:pt x="353" y="83"/>
                      </a:lnTo>
                      <a:lnTo>
                        <a:pt x="357" y="75"/>
                      </a:lnTo>
                      <a:lnTo>
                        <a:pt x="8" y="0"/>
                      </a:lnTo>
                      <a:lnTo>
                        <a:pt x="0" y="4"/>
                      </a:lnTo>
                      <a:lnTo>
                        <a:pt x="8" y="0"/>
                      </a:lnTo>
                      <a:lnTo>
                        <a:pt x="4" y="0"/>
                      </a:lnTo>
                      <a:lnTo>
                        <a:pt x="0" y="4"/>
                      </a:lnTo>
                      <a:lnTo>
                        <a:pt x="0" y="8"/>
                      </a:lnTo>
                      <a:lnTo>
                        <a:pt x="4" y="8"/>
                      </a:lnTo>
                      <a:lnTo>
                        <a:pt x="12" y="4"/>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9211" name="Freeform 125"/>
                <p:cNvSpPr>
                  <a:spLocks/>
                </p:cNvSpPr>
                <p:nvPr/>
              </p:nvSpPr>
              <p:spPr bwMode="auto">
                <a:xfrm>
                  <a:off x="193675" y="3157538"/>
                  <a:ext cx="19050" cy="25400"/>
                </a:xfrm>
                <a:custGeom>
                  <a:avLst/>
                  <a:gdLst>
                    <a:gd name="T0" fmla="*/ 2147483647 w 12"/>
                    <a:gd name="T1" fmla="*/ 2147483647 h 16"/>
                    <a:gd name="T2" fmla="*/ 2147483647 w 12"/>
                    <a:gd name="T3" fmla="*/ 2147483647 h 16"/>
                    <a:gd name="T4" fmla="*/ 2147483647 w 12"/>
                    <a:gd name="T5" fmla="*/ 0 h 16"/>
                    <a:gd name="T6" fmla="*/ 0 w 12"/>
                    <a:gd name="T7" fmla="*/ 0 h 16"/>
                    <a:gd name="T8" fmla="*/ 0 w 12"/>
                    <a:gd name="T9" fmla="*/ 2147483647 h 16"/>
                    <a:gd name="T10" fmla="*/ 2147483647 w 12"/>
                    <a:gd name="T11" fmla="*/ 2147483647 h 16"/>
                    <a:gd name="T12" fmla="*/ 0 w 12"/>
                    <a:gd name="T13" fmla="*/ 2147483647 h 16"/>
                    <a:gd name="T14" fmla="*/ 2147483647 w 12"/>
                    <a:gd name="T15" fmla="*/ 2147483647 h 16"/>
                    <a:gd name="T16" fmla="*/ 2147483647 w 12"/>
                    <a:gd name="T17" fmla="*/ 2147483647 h 16"/>
                    <a:gd name="T18" fmla="*/ 2147483647 w 12"/>
                    <a:gd name="T19" fmla="*/ 2147483647 h 16"/>
                    <a:gd name="T20" fmla="*/ 2147483647 w 12"/>
                    <a:gd name="T21" fmla="*/ 2147483647 h 16"/>
                    <a:gd name="T22" fmla="*/ 2147483647 w 12"/>
                    <a:gd name="T23" fmla="*/ 2147483647 h 1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16"/>
                    <a:gd name="T38" fmla="*/ 12 w 12"/>
                    <a:gd name="T39" fmla="*/ 16 h 1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16">
                      <a:moveTo>
                        <a:pt x="8" y="8"/>
                      </a:moveTo>
                      <a:lnTo>
                        <a:pt x="12" y="12"/>
                      </a:lnTo>
                      <a:lnTo>
                        <a:pt x="12" y="0"/>
                      </a:lnTo>
                      <a:lnTo>
                        <a:pt x="0" y="0"/>
                      </a:lnTo>
                      <a:lnTo>
                        <a:pt x="0" y="12"/>
                      </a:lnTo>
                      <a:lnTo>
                        <a:pt x="4" y="16"/>
                      </a:lnTo>
                      <a:lnTo>
                        <a:pt x="0" y="12"/>
                      </a:lnTo>
                      <a:lnTo>
                        <a:pt x="4" y="16"/>
                      </a:lnTo>
                      <a:lnTo>
                        <a:pt x="8" y="16"/>
                      </a:lnTo>
                      <a:lnTo>
                        <a:pt x="12" y="12"/>
                      </a:lnTo>
                      <a:lnTo>
                        <a:pt x="8" y="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9212" name="Freeform 126"/>
                <p:cNvSpPr>
                  <a:spLocks/>
                </p:cNvSpPr>
                <p:nvPr/>
              </p:nvSpPr>
              <p:spPr bwMode="auto">
                <a:xfrm>
                  <a:off x="200025" y="3170238"/>
                  <a:ext cx="566738" cy="138113"/>
                </a:xfrm>
                <a:custGeom>
                  <a:avLst/>
                  <a:gdLst>
                    <a:gd name="T0" fmla="*/ 2147483647 w 357"/>
                    <a:gd name="T1" fmla="*/ 2147483647 h 87"/>
                    <a:gd name="T2" fmla="*/ 2147483647 w 357"/>
                    <a:gd name="T3" fmla="*/ 2147483647 h 87"/>
                    <a:gd name="T4" fmla="*/ 2147483647 w 357"/>
                    <a:gd name="T5" fmla="*/ 0 h 87"/>
                    <a:gd name="T6" fmla="*/ 0 w 357"/>
                    <a:gd name="T7" fmla="*/ 2147483647 h 87"/>
                    <a:gd name="T8" fmla="*/ 2147483647 w 357"/>
                    <a:gd name="T9" fmla="*/ 2147483647 h 87"/>
                    <a:gd name="T10" fmla="*/ 2147483647 w 357"/>
                    <a:gd name="T11" fmla="*/ 2147483647 h 87"/>
                    <a:gd name="T12" fmla="*/ 2147483647 w 357"/>
                    <a:gd name="T13" fmla="*/ 2147483647 h 87"/>
                    <a:gd name="T14" fmla="*/ 2147483647 w 357"/>
                    <a:gd name="T15" fmla="*/ 2147483647 h 87"/>
                    <a:gd name="T16" fmla="*/ 2147483647 w 357"/>
                    <a:gd name="T17" fmla="*/ 2147483647 h 87"/>
                    <a:gd name="T18" fmla="*/ 2147483647 w 357"/>
                    <a:gd name="T19" fmla="*/ 2147483647 h 87"/>
                    <a:gd name="T20" fmla="*/ 2147483647 w 357"/>
                    <a:gd name="T21" fmla="*/ 2147483647 h 87"/>
                    <a:gd name="T22" fmla="*/ 2147483647 w 357"/>
                    <a:gd name="T23" fmla="*/ 2147483647 h 8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57"/>
                    <a:gd name="T37" fmla="*/ 0 h 87"/>
                    <a:gd name="T38" fmla="*/ 357 w 357"/>
                    <a:gd name="T39" fmla="*/ 87 h 8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57" h="87">
                      <a:moveTo>
                        <a:pt x="345" y="83"/>
                      </a:moveTo>
                      <a:lnTo>
                        <a:pt x="353" y="79"/>
                      </a:lnTo>
                      <a:lnTo>
                        <a:pt x="4" y="0"/>
                      </a:lnTo>
                      <a:lnTo>
                        <a:pt x="0" y="8"/>
                      </a:lnTo>
                      <a:lnTo>
                        <a:pt x="349" y="87"/>
                      </a:lnTo>
                      <a:lnTo>
                        <a:pt x="357" y="83"/>
                      </a:lnTo>
                      <a:lnTo>
                        <a:pt x="349" y="87"/>
                      </a:lnTo>
                      <a:lnTo>
                        <a:pt x="353" y="87"/>
                      </a:lnTo>
                      <a:lnTo>
                        <a:pt x="357" y="83"/>
                      </a:lnTo>
                      <a:lnTo>
                        <a:pt x="353" y="79"/>
                      </a:lnTo>
                      <a:lnTo>
                        <a:pt x="345" y="83"/>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9213" name="Line 127"/>
                <p:cNvSpPr>
                  <a:spLocks noChangeShapeType="1"/>
                </p:cNvSpPr>
                <p:nvPr/>
              </p:nvSpPr>
              <p:spPr bwMode="auto">
                <a:xfrm flipH="1" flipV="1">
                  <a:off x="309563" y="3138488"/>
                  <a:ext cx="490538" cy="93663"/>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9214" name="Line 128"/>
                <p:cNvSpPr>
                  <a:spLocks noChangeShapeType="1"/>
                </p:cNvSpPr>
                <p:nvPr/>
              </p:nvSpPr>
              <p:spPr bwMode="auto">
                <a:xfrm flipH="1" flipV="1">
                  <a:off x="349250" y="3127375"/>
                  <a:ext cx="488950" cy="87313"/>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9215" name="Line 129"/>
                <p:cNvSpPr>
                  <a:spLocks noChangeShapeType="1"/>
                </p:cNvSpPr>
                <p:nvPr/>
              </p:nvSpPr>
              <p:spPr bwMode="auto">
                <a:xfrm flipH="1" flipV="1">
                  <a:off x="387350" y="3108325"/>
                  <a:ext cx="488950" cy="87313"/>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9216" name="Line 130"/>
                <p:cNvSpPr>
                  <a:spLocks noChangeShapeType="1"/>
                </p:cNvSpPr>
                <p:nvPr/>
              </p:nvSpPr>
              <p:spPr bwMode="auto">
                <a:xfrm flipH="1" flipV="1">
                  <a:off x="439738" y="3101975"/>
                  <a:ext cx="469900" cy="68263"/>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9217" name="Line 131"/>
                <p:cNvSpPr>
                  <a:spLocks noChangeShapeType="1"/>
                </p:cNvSpPr>
                <p:nvPr/>
              </p:nvSpPr>
              <p:spPr bwMode="auto">
                <a:xfrm flipV="1">
                  <a:off x="766763" y="3214688"/>
                  <a:ext cx="20638" cy="635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9218" name="Line 132"/>
                <p:cNvSpPr>
                  <a:spLocks noChangeShapeType="1"/>
                </p:cNvSpPr>
                <p:nvPr/>
              </p:nvSpPr>
              <p:spPr bwMode="auto">
                <a:xfrm flipV="1">
                  <a:off x="715963" y="3201988"/>
                  <a:ext cx="19050" cy="1270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9219" name="Line 133"/>
                <p:cNvSpPr>
                  <a:spLocks noChangeShapeType="1"/>
                </p:cNvSpPr>
                <p:nvPr/>
              </p:nvSpPr>
              <p:spPr bwMode="auto">
                <a:xfrm flipV="1">
                  <a:off x="665163" y="3195638"/>
                  <a:ext cx="19050" cy="635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9220" name="Line 134"/>
                <p:cNvSpPr>
                  <a:spLocks noChangeShapeType="1"/>
                </p:cNvSpPr>
                <p:nvPr/>
              </p:nvSpPr>
              <p:spPr bwMode="auto">
                <a:xfrm flipV="1">
                  <a:off x="722313" y="3227388"/>
                  <a:ext cx="19050" cy="11113"/>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9221" name="Line 135"/>
                <p:cNvSpPr>
                  <a:spLocks noChangeShapeType="1"/>
                </p:cNvSpPr>
                <p:nvPr/>
              </p:nvSpPr>
              <p:spPr bwMode="auto">
                <a:xfrm flipV="1">
                  <a:off x="677863" y="3221038"/>
                  <a:ext cx="19050" cy="11113"/>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9222" name="Line 136"/>
                <p:cNvSpPr>
                  <a:spLocks noChangeShapeType="1"/>
                </p:cNvSpPr>
                <p:nvPr/>
              </p:nvSpPr>
              <p:spPr bwMode="auto">
                <a:xfrm flipV="1">
                  <a:off x="619125" y="3214688"/>
                  <a:ext cx="19050" cy="635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9223" name="Line 137"/>
                <p:cNvSpPr>
                  <a:spLocks noChangeShapeType="1"/>
                </p:cNvSpPr>
                <p:nvPr/>
              </p:nvSpPr>
              <p:spPr bwMode="auto">
                <a:xfrm flipV="1">
                  <a:off x="619125" y="3182938"/>
                  <a:ext cx="19050" cy="1270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9224" name="Line 138"/>
                <p:cNvSpPr>
                  <a:spLocks noChangeShapeType="1"/>
                </p:cNvSpPr>
                <p:nvPr/>
              </p:nvSpPr>
              <p:spPr bwMode="auto">
                <a:xfrm flipV="1">
                  <a:off x="574675" y="3176588"/>
                  <a:ext cx="19050" cy="1270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9225" name="Line 139"/>
                <p:cNvSpPr>
                  <a:spLocks noChangeShapeType="1"/>
                </p:cNvSpPr>
                <p:nvPr/>
              </p:nvSpPr>
              <p:spPr bwMode="auto">
                <a:xfrm flipV="1">
                  <a:off x="522288" y="3170238"/>
                  <a:ext cx="19050" cy="635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9226" name="Line 140"/>
                <p:cNvSpPr>
                  <a:spLocks noChangeShapeType="1"/>
                </p:cNvSpPr>
                <p:nvPr/>
              </p:nvSpPr>
              <p:spPr bwMode="auto">
                <a:xfrm flipV="1">
                  <a:off x="766763" y="3189288"/>
                  <a:ext cx="20638" cy="635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9227" name="Line 141"/>
                <p:cNvSpPr>
                  <a:spLocks noChangeShapeType="1"/>
                </p:cNvSpPr>
                <p:nvPr/>
              </p:nvSpPr>
              <p:spPr bwMode="auto">
                <a:xfrm flipV="1">
                  <a:off x="715963" y="3176588"/>
                  <a:ext cx="19050" cy="1270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9228" name="Line 142"/>
                <p:cNvSpPr>
                  <a:spLocks noChangeShapeType="1"/>
                </p:cNvSpPr>
                <p:nvPr/>
              </p:nvSpPr>
              <p:spPr bwMode="auto">
                <a:xfrm flipV="1">
                  <a:off x="665163" y="3170238"/>
                  <a:ext cx="19050" cy="635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9229" name="Line 143"/>
                <p:cNvSpPr>
                  <a:spLocks noChangeShapeType="1"/>
                </p:cNvSpPr>
                <p:nvPr/>
              </p:nvSpPr>
              <p:spPr bwMode="auto">
                <a:xfrm flipV="1">
                  <a:off x="625475" y="3163888"/>
                  <a:ext cx="19050" cy="635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9230" name="Line 144"/>
                <p:cNvSpPr>
                  <a:spLocks noChangeShapeType="1"/>
                </p:cNvSpPr>
                <p:nvPr/>
              </p:nvSpPr>
              <p:spPr bwMode="auto">
                <a:xfrm flipV="1">
                  <a:off x="574675" y="3151188"/>
                  <a:ext cx="19050" cy="1270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9231" name="Line 145"/>
                <p:cNvSpPr>
                  <a:spLocks noChangeShapeType="1"/>
                </p:cNvSpPr>
                <p:nvPr/>
              </p:nvSpPr>
              <p:spPr bwMode="auto">
                <a:xfrm flipV="1">
                  <a:off x="522288" y="3144838"/>
                  <a:ext cx="19050" cy="635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9232" name="Line 146"/>
                <p:cNvSpPr>
                  <a:spLocks noChangeShapeType="1"/>
                </p:cNvSpPr>
                <p:nvPr/>
              </p:nvSpPr>
              <p:spPr bwMode="auto">
                <a:xfrm flipV="1">
                  <a:off x="819150" y="3170238"/>
                  <a:ext cx="19050" cy="1270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9233" name="Line 147"/>
                <p:cNvSpPr>
                  <a:spLocks noChangeShapeType="1"/>
                </p:cNvSpPr>
                <p:nvPr/>
              </p:nvSpPr>
              <p:spPr bwMode="auto">
                <a:xfrm flipV="1">
                  <a:off x="766763" y="3163888"/>
                  <a:ext cx="20638" cy="1270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9234" name="Line 148"/>
                <p:cNvSpPr>
                  <a:spLocks noChangeShapeType="1"/>
                </p:cNvSpPr>
                <p:nvPr/>
              </p:nvSpPr>
              <p:spPr bwMode="auto">
                <a:xfrm flipV="1">
                  <a:off x="869950" y="3151188"/>
                  <a:ext cx="20638" cy="1270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9235" name="Line 149"/>
                <p:cNvSpPr>
                  <a:spLocks noChangeShapeType="1"/>
                </p:cNvSpPr>
                <p:nvPr/>
              </p:nvSpPr>
              <p:spPr bwMode="auto">
                <a:xfrm flipV="1">
                  <a:off x="819150" y="3144838"/>
                  <a:ext cx="19050" cy="1270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9236" name="Line 150"/>
                <p:cNvSpPr>
                  <a:spLocks noChangeShapeType="1"/>
                </p:cNvSpPr>
                <p:nvPr/>
              </p:nvSpPr>
              <p:spPr bwMode="auto">
                <a:xfrm flipV="1">
                  <a:off x="722313" y="3157538"/>
                  <a:ext cx="19050" cy="635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9237" name="Line 151"/>
                <p:cNvSpPr>
                  <a:spLocks noChangeShapeType="1"/>
                </p:cNvSpPr>
                <p:nvPr/>
              </p:nvSpPr>
              <p:spPr bwMode="auto">
                <a:xfrm flipV="1">
                  <a:off x="677863" y="3144838"/>
                  <a:ext cx="19050" cy="1270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9238" name="Line 152"/>
                <p:cNvSpPr>
                  <a:spLocks noChangeShapeType="1"/>
                </p:cNvSpPr>
                <p:nvPr/>
              </p:nvSpPr>
              <p:spPr bwMode="auto">
                <a:xfrm flipV="1">
                  <a:off x="625475" y="3138488"/>
                  <a:ext cx="19050" cy="635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9239" name="Freeform 153"/>
                <p:cNvSpPr>
                  <a:spLocks/>
                </p:cNvSpPr>
                <p:nvPr/>
              </p:nvSpPr>
              <p:spPr bwMode="auto">
                <a:xfrm>
                  <a:off x="568325" y="2501900"/>
                  <a:ext cx="438150" cy="561975"/>
                </a:xfrm>
                <a:custGeom>
                  <a:avLst/>
                  <a:gdLst>
                    <a:gd name="T0" fmla="*/ 2147483647 w 276"/>
                    <a:gd name="T1" fmla="*/ 2147483647 h 354"/>
                    <a:gd name="T2" fmla="*/ 2147483647 w 276"/>
                    <a:gd name="T3" fmla="*/ 0 h 354"/>
                    <a:gd name="T4" fmla="*/ 0 w 276"/>
                    <a:gd name="T5" fmla="*/ 2147483647 h 354"/>
                    <a:gd name="T6" fmla="*/ 0 w 276"/>
                    <a:gd name="T7" fmla="*/ 2147483647 h 354"/>
                    <a:gd name="T8" fmla="*/ 2147483647 w 276"/>
                    <a:gd name="T9" fmla="*/ 2147483647 h 354"/>
                    <a:gd name="T10" fmla="*/ 2147483647 w 276"/>
                    <a:gd name="T11" fmla="*/ 2147483647 h 354"/>
                    <a:gd name="T12" fmla="*/ 0 60000 65536"/>
                    <a:gd name="T13" fmla="*/ 0 60000 65536"/>
                    <a:gd name="T14" fmla="*/ 0 60000 65536"/>
                    <a:gd name="T15" fmla="*/ 0 60000 65536"/>
                    <a:gd name="T16" fmla="*/ 0 60000 65536"/>
                    <a:gd name="T17" fmla="*/ 0 60000 65536"/>
                    <a:gd name="T18" fmla="*/ 0 w 276"/>
                    <a:gd name="T19" fmla="*/ 0 h 354"/>
                    <a:gd name="T20" fmla="*/ 276 w 276"/>
                    <a:gd name="T21" fmla="*/ 354 h 354"/>
                  </a:gdLst>
                  <a:ahLst/>
                  <a:cxnLst>
                    <a:cxn ang="T12">
                      <a:pos x="T0" y="T1"/>
                    </a:cxn>
                    <a:cxn ang="T13">
                      <a:pos x="T2" y="T3"/>
                    </a:cxn>
                    <a:cxn ang="T14">
                      <a:pos x="T4" y="T5"/>
                    </a:cxn>
                    <a:cxn ang="T15">
                      <a:pos x="T6" y="T7"/>
                    </a:cxn>
                    <a:cxn ang="T16">
                      <a:pos x="T8" y="T9"/>
                    </a:cxn>
                    <a:cxn ang="T17">
                      <a:pos x="T10" y="T11"/>
                    </a:cxn>
                  </a:cxnLst>
                  <a:rect l="T18" t="T19" r="T20" b="T21"/>
                  <a:pathLst>
                    <a:path w="276" h="354">
                      <a:moveTo>
                        <a:pt x="276" y="354"/>
                      </a:moveTo>
                      <a:lnTo>
                        <a:pt x="276" y="0"/>
                      </a:lnTo>
                      <a:lnTo>
                        <a:pt x="0" y="67"/>
                      </a:lnTo>
                      <a:lnTo>
                        <a:pt x="0" y="342"/>
                      </a:lnTo>
                      <a:lnTo>
                        <a:pt x="276" y="354"/>
                      </a:lnTo>
                      <a:close/>
                    </a:path>
                  </a:pathLst>
                </a:custGeom>
                <a:solidFill>
                  <a:srgbClr val="666666"/>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9240" name="Freeform 154"/>
                <p:cNvSpPr>
                  <a:spLocks/>
                </p:cNvSpPr>
                <p:nvPr/>
              </p:nvSpPr>
              <p:spPr bwMode="auto">
                <a:xfrm>
                  <a:off x="1000125" y="2495550"/>
                  <a:ext cx="12700" cy="568325"/>
                </a:xfrm>
                <a:custGeom>
                  <a:avLst/>
                  <a:gdLst>
                    <a:gd name="T0" fmla="*/ 2147483647 w 8"/>
                    <a:gd name="T1" fmla="*/ 2147483647 h 358"/>
                    <a:gd name="T2" fmla="*/ 0 w 8"/>
                    <a:gd name="T3" fmla="*/ 2147483647 h 358"/>
                    <a:gd name="T4" fmla="*/ 0 w 8"/>
                    <a:gd name="T5" fmla="*/ 2147483647 h 358"/>
                    <a:gd name="T6" fmla="*/ 2147483647 w 8"/>
                    <a:gd name="T7" fmla="*/ 2147483647 h 358"/>
                    <a:gd name="T8" fmla="*/ 2147483647 w 8"/>
                    <a:gd name="T9" fmla="*/ 2147483647 h 358"/>
                    <a:gd name="T10" fmla="*/ 2147483647 w 8"/>
                    <a:gd name="T11" fmla="*/ 0 h 358"/>
                    <a:gd name="T12" fmla="*/ 2147483647 w 8"/>
                    <a:gd name="T13" fmla="*/ 2147483647 h 358"/>
                    <a:gd name="T14" fmla="*/ 2147483647 w 8"/>
                    <a:gd name="T15" fmla="*/ 0 h 358"/>
                    <a:gd name="T16" fmla="*/ 2147483647 w 8"/>
                    <a:gd name="T17" fmla="*/ 0 h 358"/>
                    <a:gd name="T18" fmla="*/ 0 w 8"/>
                    <a:gd name="T19" fmla="*/ 0 h 358"/>
                    <a:gd name="T20" fmla="*/ 0 w 8"/>
                    <a:gd name="T21" fmla="*/ 2147483647 h 358"/>
                    <a:gd name="T22" fmla="*/ 2147483647 w 8"/>
                    <a:gd name="T23" fmla="*/ 2147483647 h 35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358"/>
                    <a:gd name="T38" fmla="*/ 8 w 8"/>
                    <a:gd name="T39" fmla="*/ 358 h 35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358">
                      <a:moveTo>
                        <a:pt x="8" y="8"/>
                      </a:moveTo>
                      <a:lnTo>
                        <a:pt x="0" y="4"/>
                      </a:lnTo>
                      <a:lnTo>
                        <a:pt x="0" y="358"/>
                      </a:lnTo>
                      <a:lnTo>
                        <a:pt x="8" y="358"/>
                      </a:lnTo>
                      <a:lnTo>
                        <a:pt x="8" y="4"/>
                      </a:lnTo>
                      <a:lnTo>
                        <a:pt x="4" y="0"/>
                      </a:lnTo>
                      <a:lnTo>
                        <a:pt x="8" y="4"/>
                      </a:lnTo>
                      <a:lnTo>
                        <a:pt x="8" y="0"/>
                      </a:lnTo>
                      <a:lnTo>
                        <a:pt x="4" y="0"/>
                      </a:lnTo>
                      <a:lnTo>
                        <a:pt x="0" y="0"/>
                      </a:lnTo>
                      <a:lnTo>
                        <a:pt x="0" y="4"/>
                      </a:lnTo>
                      <a:lnTo>
                        <a:pt x="8" y="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9241" name="Freeform 155"/>
                <p:cNvSpPr>
                  <a:spLocks/>
                </p:cNvSpPr>
                <p:nvPr/>
              </p:nvSpPr>
              <p:spPr bwMode="auto">
                <a:xfrm>
                  <a:off x="561975" y="2495550"/>
                  <a:ext cx="450850" cy="119063"/>
                </a:xfrm>
                <a:custGeom>
                  <a:avLst/>
                  <a:gdLst>
                    <a:gd name="T0" fmla="*/ 2147483647 w 284"/>
                    <a:gd name="T1" fmla="*/ 2147483647 h 75"/>
                    <a:gd name="T2" fmla="*/ 2147483647 w 284"/>
                    <a:gd name="T3" fmla="*/ 2147483647 h 75"/>
                    <a:gd name="T4" fmla="*/ 2147483647 w 284"/>
                    <a:gd name="T5" fmla="*/ 2147483647 h 75"/>
                    <a:gd name="T6" fmla="*/ 2147483647 w 284"/>
                    <a:gd name="T7" fmla="*/ 0 h 75"/>
                    <a:gd name="T8" fmla="*/ 2147483647 w 284"/>
                    <a:gd name="T9" fmla="*/ 2147483647 h 75"/>
                    <a:gd name="T10" fmla="*/ 0 w 284"/>
                    <a:gd name="T11" fmla="*/ 2147483647 h 75"/>
                    <a:gd name="T12" fmla="*/ 2147483647 w 284"/>
                    <a:gd name="T13" fmla="*/ 2147483647 h 75"/>
                    <a:gd name="T14" fmla="*/ 0 w 284"/>
                    <a:gd name="T15" fmla="*/ 2147483647 h 75"/>
                    <a:gd name="T16" fmla="*/ 0 w 284"/>
                    <a:gd name="T17" fmla="*/ 2147483647 h 75"/>
                    <a:gd name="T18" fmla="*/ 2147483647 w 284"/>
                    <a:gd name="T19" fmla="*/ 2147483647 h 75"/>
                    <a:gd name="T20" fmla="*/ 2147483647 w 284"/>
                    <a:gd name="T21" fmla="*/ 2147483647 h 75"/>
                    <a:gd name="T22" fmla="*/ 2147483647 w 284"/>
                    <a:gd name="T23" fmla="*/ 2147483647 h 7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84"/>
                    <a:gd name="T37" fmla="*/ 0 h 75"/>
                    <a:gd name="T38" fmla="*/ 284 w 284"/>
                    <a:gd name="T39" fmla="*/ 75 h 7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84" h="75">
                      <a:moveTo>
                        <a:pt x="12" y="71"/>
                      </a:moveTo>
                      <a:lnTo>
                        <a:pt x="8" y="75"/>
                      </a:lnTo>
                      <a:lnTo>
                        <a:pt x="284" y="8"/>
                      </a:lnTo>
                      <a:lnTo>
                        <a:pt x="280" y="0"/>
                      </a:lnTo>
                      <a:lnTo>
                        <a:pt x="4" y="63"/>
                      </a:lnTo>
                      <a:lnTo>
                        <a:pt x="0" y="71"/>
                      </a:lnTo>
                      <a:lnTo>
                        <a:pt x="4" y="63"/>
                      </a:lnTo>
                      <a:lnTo>
                        <a:pt x="0" y="67"/>
                      </a:lnTo>
                      <a:lnTo>
                        <a:pt x="0" y="71"/>
                      </a:lnTo>
                      <a:lnTo>
                        <a:pt x="4" y="75"/>
                      </a:lnTo>
                      <a:lnTo>
                        <a:pt x="8" y="75"/>
                      </a:lnTo>
                      <a:lnTo>
                        <a:pt x="12" y="71"/>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9242" name="Freeform 156"/>
                <p:cNvSpPr>
                  <a:spLocks/>
                </p:cNvSpPr>
                <p:nvPr/>
              </p:nvSpPr>
              <p:spPr bwMode="auto">
                <a:xfrm>
                  <a:off x="561975" y="2608263"/>
                  <a:ext cx="19050" cy="442913"/>
                </a:xfrm>
                <a:custGeom>
                  <a:avLst/>
                  <a:gdLst>
                    <a:gd name="T0" fmla="*/ 2147483647 w 12"/>
                    <a:gd name="T1" fmla="*/ 2147483647 h 279"/>
                    <a:gd name="T2" fmla="*/ 2147483647 w 12"/>
                    <a:gd name="T3" fmla="*/ 2147483647 h 279"/>
                    <a:gd name="T4" fmla="*/ 2147483647 w 12"/>
                    <a:gd name="T5" fmla="*/ 0 h 279"/>
                    <a:gd name="T6" fmla="*/ 0 w 12"/>
                    <a:gd name="T7" fmla="*/ 0 h 279"/>
                    <a:gd name="T8" fmla="*/ 0 w 12"/>
                    <a:gd name="T9" fmla="*/ 2147483647 h 279"/>
                    <a:gd name="T10" fmla="*/ 2147483647 w 12"/>
                    <a:gd name="T11" fmla="*/ 2147483647 h 279"/>
                    <a:gd name="T12" fmla="*/ 0 w 12"/>
                    <a:gd name="T13" fmla="*/ 2147483647 h 279"/>
                    <a:gd name="T14" fmla="*/ 0 w 12"/>
                    <a:gd name="T15" fmla="*/ 2147483647 h 279"/>
                    <a:gd name="T16" fmla="*/ 2147483647 w 12"/>
                    <a:gd name="T17" fmla="*/ 2147483647 h 279"/>
                    <a:gd name="T18" fmla="*/ 2147483647 w 12"/>
                    <a:gd name="T19" fmla="*/ 2147483647 h 279"/>
                    <a:gd name="T20" fmla="*/ 2147483647 w 12"/>
                    <a:gd name="T21" fmla="*/ 2147483647 h 279"/>
                    <a:gd name="T22" fmla="*/ 2147483647 w 12"/>
                    <a:gd name="T23" fmla="*/ 2147483647 h 27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279"/>
                    <a:gd name="T38" fmla="*/ 12 w 12"/>
                    <a:gd name="T39" fmla="*/ 279 h 27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279">
                      <a:moveTo>
                        <a:pt x="4" y="271"/>
                      </a:moveTo>
                      <a:lnTo>
                        <a:pt x="12" y="275"/>
                      </a:lnTo>
                      <a:lnTo>
                        <a:pt x="12" y="0"/>
                      </a:lnTo>
                      <a:lnTo>
                        <a:pt x="0" y="0"/>
                      </a:lnTo>
                      <a:lnTo>
                        <a:pt x="0" y="275"/>
                      </a:lnTo>
                      <a:lnTo>
                        <a:pt x="4" y="279"/>
                      </a:lnTo>
                      <a:lnTo>
                        <a:pt x="0" y="275"/>
                      </a:lnTo>
                      <a:lnTo>
                        <a:pt x="0" y="279"/>
                      </a:lnTo>
                      <a:lnTo>
                        <a:pt x="4" y="279"/>
                      </a:lnTo>
                      <a:lnTo>
                        <a:pt x="8" y="279"/>
                      </a:lnTo>
                      <a:lnTo>
                        <a:pt x="12" y="275"/>
                      </a:lnTo>
                      <a:lnTo>
                        <a:pt x="4" y="271"/>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9243" name="Freeform 157"/>
                <p:cNvSpPr>
                  <a:spLocks/>
                </p:cNvSpPr>
                <p:nvPr/>
              </p:nvSpPr>
              <p:spPr bwMode="auto">
                <a:xfrm>
                  <a:off x="568325" y="3038475"/>
                  <a:ext cx="444500" cy="31750"/>
                </a:xfrm>
                <a:custGeom>
                  <a:avLst/>
                  <a:gdLst>
                    <a:gd name="T0" fmla="*/ 2147483647 w 280"/>
                    <a:gd name="T1" fmla="*/ 2147483647 h 20"/>
                    <a:gd name="T2" fmla="*/ 2147483647 w 280"/>
                    <a:gd name="T3" fmla="*/ 2147483647 h 20"/>
                    <a:gd name="T4" fmla="*/ 0 w 280"/>
                    <a:gd name="T5" fmla="*/ 0 h 20"/>
                    <a:gd name="T6" fmla="*/ 0 w 280"/>
                    <a:gd name="T7" fmla="*/ 2147483647 h 20"/>
                    <a:gd name="T8" fmla="*/ 2147483647 w 280"/>
                    <a:gd name="T9" fmla="*/ 2147483647 h 20"/>
                    <a:gd name="T10" fmla="*/ 2147483647 w 280"/>
                    <a:gd name="T11" fmla="*/ 2147483647 h 20"/>
                    <a:gd name="T12" fmla="*/ 2147483647 w 280"/>
                    <a:gd name="T13" fmla="*/ 2147483647 h 20"/>
                    <a:gd name="T14" fmla="*/ 2147483647 w 280"/>
                    <a:gd name="T15" fmla="*/ 2147483647 h 20"/>
                    <a:gd name="T16" fmla="*/ 2147483647 w 280"/>
                    <a:gd name="T17" fmla="*/ 2147483647 h 20"/>
                    <a:gd name="T18" fmla="*/ 2147483647 w 280"/>
                    <a:gd name="T19" fmla="*/ 2147483647 h 20"/>
                    <a:gd name="T20" fmla="*/ 2147483647 w 280"/>
                    <a:gd name="T21" fmla="*/ 2147483647 h 20"/>
                    <a:gd name="T22" fmla="*/ 2147483647 w 280"/>
                    <a:gd name="T23" fmla="*/ 2147483647 h 2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80"/>
                    <a:gd name="T37" fmla="*/ 0 h 20"/>
                    <a:gd name="T38" fmla="*/ 280 w 280"/>
                    <a:gd name="T39" fmla="*/ 20 h 2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80" h="20">
                      <a:moveTo>
                        <a:pt x="272" y="16"/>
                      </a:moveTo>
                      <a:lnTo>
                        <a:pt x="276" y="12"/>
                      </a:lnTo>
                      <a:lnTo>
                        <a:pt x="0" y="0"/>
                      </a:lnTo>
                      <a:lnTo>
                        <a:pt x="0" y="8"/>
                      </a:lnTo>
                      <a:lnTo>
                        <a:pt x="276" y="20"/>
                      </a:lnTo>
                      <a:lnTo>
                        <a:pt x="280" y="16"/>
                      </a:lnTo>
                      <a:lnTo>
                        <a:pt x="276" y="20"/>
                      </a:lnTo>
                      <a:lnTo>
                        <a:pt x="280" y="20"/>
                      </a:lnTo>
                      <a:lnTo>
                        <a:pt x="280" y="16"/>
                      </a:lnTo>
                      <a:lnTo>
                        <a:pt x="280" y="12"/>
                      </a:lnTo>
                      <a:lnTo>
                        <a:pt x="276" y="12"/>
                      </a:lnTo>
                      <a:lnTo>
                        <a:pt x="272" y="16"/>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9244" name="Freeform 158"/>
                <p:cNvSpPr>
                  <a:spLocks/>
                </p:cNvSpPr>
                <p:nvPr/>
              </p:nvSpPr>
              <p:spPr bwMode="auto">
                <a:xfrm>
                  <a:off x="1000125" y="2495550"/>
                  <a:ext cx="12700" cy="568325"/>
                </a:xfrm>
                <a:custGeom>
                  <a:avLst/>
                  <a:gdLst>
                    <a:gd name="T0" fmla="*/ 2147483647 w 8"/>
                    <a:gd name="T1" fmla="*/ 0 h 358"/>
                    <a:gd name="T2" fmla="*/ 0 w 8"/>
                    <a:gd name="T3" fmla="*/ 2147483647 h 358"/>
                    <a:gd name="T4" fmla="*/ 0 w 8"/>
                    <a:gd name="T5" fmla="*/ 2147483647 h 358"/>
                    <a:gd name="T6" fmla="*/ 2147483647 w 8"/>
                    <a:gd name="T7" fmla="*/ 2147483647 h 358"/>
                    <a:gd name="T8" fmla="*/ 2147483647 w 8"/>
                    <a:gd name="T9" fmla="*/ 2147483647 h 358"/>
                    <a:gd name="T10" fmla="*/ 2147483647 w 8"/>
                    <a:gd name="T11" fmla="*/ 2147483647 h 358"/>
                    <a:gd name="T12" fmla="*/ 2147483647 w 8"/>
                    <a:gd name="T13" fmla="*/ 2147483647 h 358"/>
                    <a:gd name="T14" fmla="*/ 2147483647 w 8"/>
                    <a:gd name="T15" fmla="*/ 0 h 358"/>
                    <a:gd name="T16" fmla="*/ 2147483647 w 8"/>
                    <a:gd name="T17" fmla="*/ 0 h 358"/>
                    <a:gd name="T18" fmla="*/ 0 w 8"/>
                    <a:gd name="T19" fmla="*/ 0 h 358"/>
                    <a:gd name="T20" fmla="*/ 0 w 8"/>
                    <a:gd name="T21" fmla="*/ 2147483647 h 358"/>
                    <a:gd name="T22" fmla="*/ 2147483647 w 8"/>
                    <a:gd name="T23" fmla="*/ 0 h 35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358"/>
                    <a:gd name="T38" fmla="*/ 8 w 8"/>
                    <a:gd name="T39" fmla="*/ 358 h 35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358">
                      <a:moveTo>
                        <a:pt x="8" y="0"/>
                      </a:moveTo>
                      <a:lnTo>
                        <a:pt x="0" y="4"/>
                      </a:lnTo>
                      <a:lnTo>
                        <a:pt x="0" y="358"/>
                      </a:lnTo>
                      <a:lnTo>
                        <a:pt x="8" y="358"/>
                      </a:lnTo>
                      <a:lnTo>
                        <a:pt x="8" y="4"/>
                      </a:lnTo>
                      <a:lnTo>
                        <a:pt x="4" y="8"/>
                      </a:lnTo>
                      <a:lnTo>
                        <a:pt x="8" y="4"/>
                      </a:lnTo>
                      <a:lnTo>
                        <a:pt x="8" y="0"/>
                      </a:lnTo>
                      <a:lnTo>
                        <a:pt x="4" y="0"/>
                      </a:lnTo>
                      <a:lnTo>
                        <a:pt x="0" y="0"/>
                      </a:lnTo>
                      <a:lnTo>
                        <a:pt x="0" y="4"/>
                      </a:lnTo>
                      <a:lnTo>
                        <a:pt x="8"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9245" name="Freeform 159"/>
                <p:cNvSpPr>
                  <a:spLocks/>
                </p:cNvSpPr>
                <p:nvPr/>
              </p:nvSpPr>
              <p:spPr bwMode="auto">
                <a:xfrm>
                  <a:off x="1082675" y="2570163"/>
                  <a:ext cx="19050" cy="444500"/>
                </a:xfrm>
                <a:custGeom>
                  <a:avLst/>
                  <a:gdLst>
                    <a:gd name="T0" fmla="*/ 2147483647 w 12"/>
                    <a:gd name="T1" fmla="*/ 2147483647 h 280"/>
                    <a:gd name="T2" fmla="*/ 2147483647 w 12"/>
                    <a:gd name="T3" fmla="*/ 2147483647 h 280"/>
                    <a:gd name="T4" fmla="*/ 2147483647 w 12"/>
                    <a:gd name="T5" fmla="*/ 0 h 280"/>
                    <a:gd name="T6" fmla="*/ 0 w 12"/>
                    <a:gd name="T7" fmla="*/ 0 h 280"/>
                    <a:gd name="T8" fmla="*/ 0 w 12"/>
                    <a:gd name="T9" fmla="*/ 2147483647 h 280"/>
                    <a:gd name="T10" fmla="*/ 2147483647 w 12"/>
                    <a:gd name="T11" fmla="*/ 2147483647 h 280"/>
                    <a:gd name="T12" fmla="*/ 0 w 12"/>
                    <a:gd name="T13" fmla="*/ 2147483647 h 280"/>
                    <a:gd name="T14" fmla="*/ 2147483647 w 12"/>
                    <a:gd name="T15" fmla="*/ 2147483647 h 280"/>
                    <a:gd name="T16" fmla="*/ 2147483647 w 12"/>
                    <a:gd name="T17" fmla="*/ 2147483647 h 280"/>
                    <a:gd name="T18" fmla="*/ 2147483647 w 12"/>
                    <a:gd name="T19" fmla="*/ 2147483647 h 280"/>
                    <a:gd name="T20" fmla="*/ 2147483647 w 12"/>
                    <a:gd name="T21" fmla="*/ 2147483647 h 280"/>
                    <a:gd name="T22" fmla="*/ 2147483647 w 12"/>
                    <a:gd name="T23" fmla="*/ 2147483647 h 28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280"/>
                    <a:gd name="T38" fmla="*/ 12 w 12"/>
                    <a:gd name="T39" fmla="*/ 280 h 28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280">
                      <a:moveTo>
                        <a:pt x="8" y="280"/>
                      </a:moveTo>
                      <a:lnTo>
                        <a:pt x="12" y="276"/>
                      </a:lnTo>
                      <a:lnTo>
                        <a:pt x="12" y="0"/>
                      </a:lnTo>
                      <a:lnTo>
                        <a:pt x="0" y="0"/>
                      </a:lnTo>
                      <a:lnTo>
                        <a:pt x="0" y="276"/>
                      </a:lnTo>
                      <a:lnTo>
                        <a:pt x="4" y="272"/>
                      </a:lnTo>
                      <a:lnTo>
                        <a:pt x="0" y="276"/>
                      </a:lnTo>
                      <a:lnTo>
                        <a:pt x="4" y="280"/>
                      </a:lnTo>
                      <a:lnTo>
                        <a:pt x="8" y="280"/>
                      </a:lnTo>
                      <a:lnTo>
                        <a:pt x="12" y="280"/>
                      </a:lnTo>
                      <a:lnTo>
                        <a:pt x="12" y="276"/>
                      </a:lnTo>
                      <a:lnTo>
                        <a:pt x="8" y="28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9246" name="Freeform 160"/>
                <p:cNvSpPr>
                  <a:spLocks/>
                </p:cNvSpPr>
                <p:nvPr/>
              </p:nvSpPr>
              <p:spPr bwMode="auto">
                <a:xfrm>
                  <a:off x="1000125" y="3001963"/>
                  <a:ext cx="95250" cy="68263"/>
                </a:xfrm>
                <a:custGeom>
                  <a:avLst/>
                  <a:gdLst>
                    <a:gd name="T0" fmla="*/ 0 w 60"/>
                    <a:gd name="T1" fmla="*/ 2147483647 h 43"/>
                    <a:gd name="T2" fmla="*/ 2147483647 w 60"/>
                    <a:gd name="T3" fmla="*/ 2147483647 h 43"/>
                    <a:gd name="T4" fmla="*/ 2147483647 w 60"/>
                    <a:gd name="T5" fmla="*/ 2147483647 h 43"/>
                    <a:gd name="T6" fmla="*/ 2147483647 w 60"/>
                    <a:gd name="T7" fmla="*/ 0 h 43"/>
                    <a:gd name="T8" fmla="*/ 2147483647 w 60"/>
                    <a:gd name="T9" fmla="*/ 2147483647 h 43"/>
                    <a:gd name="T10" fmla="*/ 2147483647 w 60"/>
                    <a:gd name="T11" fmla="*/ 2147483647 h 43"/>
                    <a:gd name="T12" fmla="*/ 2147483647 w 60"/>
                    <a:gd name="T13" fmla="*/ 2147483647 h 43"/>
                    <a:gd name="T14" fmla="*/ 0 w 60"/>
                    <a:gd name="T15" fmla="*/ 2147483647 h 43"/>
                    <a:gd name="T16" fmla="*/ 0 w 60"/>
                    <a:gd name="T17" fmla="*/ 2147483647 h 43"/>
                    <a:gd name="T18" fmla="*/ 2147483647 w 60"/>
                    <a:gd name="T19" fmla="*/ 2147483647 h 43"/>
                    <a:gd name="T20" fmla="*/ 2147483647 w 60"/>
                    <a:gd name="T21" fmla="*/ 2147483647 h 43"/>
                    <a:gd name="T22" fmla="*/ 0 w 60"/>
                    <a:gd name="T23" fmla="*/ 2147483647 h 4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60"/>
                    <a:gd name="T37" fmla="*/ 0 h 43"/>
                    <a:gd name="T38" fmla="*/ 60 w 60"/>
                    <a:gd name="T39" fmla="*/ 43 h 4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60" h="43">
                      <a:moveTo>
                        <a:pt x="0" y="39"/>
                      </a:moveTo>
                      <a:lnTo>
                        <a:pt x="8" y="43"/>
                      </a:lnTo>
                      <a:lnTo>
                        <a:pt x="60" y="8"/>
                      </a:lnTo>
                      <a:lnTo>
                        <a:pt x="56" y="0"/>
                      </a:lnTo>
                      <a:lnTo>
                        <a:pt x="4" y="35"/>
                      </a:lnTo>
                      <a:lnTo>
                        <a:pt x="8" y="39"/>
                      </a:lnTo>
                      <a:lnTo>
                        <a:pt x="4" y="35"/>
                      </a:lnTo>
                      <a:lnTo>
                        <a:pt x="0" y="39"/>
                      </a:lnTo>
                      <a:lnTo>
                        <a:pt x="0" y="43"/>
                      </a:lnTo>
                      <a:lnTo>
                        <a:pt x="4" y="43"/>
                      </a:lnTo>
                      <a:lnTo>
                        <a:pt x="8" y="43"/>
                      </a:lnTo>
                      <a:lnTo>
                        <a:pt x="0" y="39"/>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9247" name="Freeform 161"/>
                <p:cNvSpPr>
                  <a:spLocks/>
                </p:cNvSpPr>
                <p:nvPr/>
              </p:nvSpPr>
              <p:spPr bwMode="auto">
                <a:xfrm>
                  <a:off x="593725" y="2570163"/>
                  <a:ext cx="366713" cy="412750"/>
                </a:xfrm>
                <a:custGeom>
                  <a:avLst/>
                  <a:gdLst>
                    <a:gd name="T0" fmla="*/ 2147483647 w 231"/>
                    <a:gd name="T1" fmla="*/ 2147483647 h 260"/>
                    <a:gd name="T2" fmla="*/ 2147483647 w 231"/>
                    <a:gd name="T3" fmla="*/ 0 h 260"/>
                    <a:gd name="T4" fmla="*/ 0 w 231"/>
                    <a:gd name="T5" fmla="*/ 2147483647 h 260"/>
                    <a:gd name="T6" fmla="*/ 0 w 231"/>
                    <a:gd name="T7" fmla="*/ 2147483647 h 260"/>
                    <a:gd name="T8" fmla="*/ 2147483647 w 231"/>
                    <a:gd name="T9" fmla="*/ 2147483647 h 260"/>
                    <a:gd name="T10" fmla="*/ 2147483647 w 231"/>
                    <a:gd name="T11" fmla="*/ 2147483647 h 260"/>
                    <a:gd name="T12" fmla="*/ 0 60000 65536"/>
                    <a:gd name="T13" fmla="*/ 0 60000 65536"/>
                    <a:gd name="T14" fmla="*/ 0 60000 65536"/>
                    <a:gd name="T15" fmla="*/ 0 60000 65536"/>
                    <a:gd name="T16" fmla="*/ 0 60000 65536"/>
                    <a:gd name="T17" fmla="*/ 0 60000 65536"/>
                    <a:gd name="T18" fmla="*/ 0 w 231"/>
                    <a:gd name="T19" fmla="*/ 0 h 260"/>
                    <a:gd name="T20" fmla="*/ 231 w 231"/>
                    <a:gd name="T21" fmla="*/ 260 h 260"/>
                  </a:gdLst>
                  <a:ahLst/>
                  <a:cxnLst>
                    <a:cxn ang="T12">
                      <a:pos x="T0" y="T1"/>
                    </a:cxn>
                    <a:cxn ang="T13">
                      <a:pos x="T2" y="T3"/>
                    </a:cxn>
                    <a:cxn ang="T14">
                      <a:pos x="T4" y="T5"/>
                    </a:cxn>
                    <a:cxn ang="T15">
                      <a:pos x="T6" y="T7"/>
                    </a:cxn>
                    <a:cxn ang="T16">
                      <a:pos x="T8" y="T9"/>
                    </a:cxn>
                    <a:cxn ang="T17">
                      <a:pos x="T10" y="T11"/>
                    </a:cxn>
                  </a:cxnLst>
                  <a:rect l="T18" t="T19" r="T20" b="T21"/>
                  <a:pathLst>
                    <a:path w="231" h="260">
                      <a:moveTo>
                        <a:pt x="231" y="260"/>
                      </a:moveTo>
                      <a:lnTo>
                        <a:pt x="231" y="0"/>
                      </a:lnTo>
                      <a:lnTo>
                        <a:pt x="0" y="52"/>
                      </a:lnTo>
                      <a:lnTo>
                        <a:pt x="0" y="260"/>
                      </a:lnTo>
                      <a:lnTo>
                        <a:pt x="231" y="26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9248" name="Freeform 162"/>
                <p:cNvSpPr>
                  <a:spLocks/>
                </p:cNvSpPr>
                <p:nvPr/>
              </p:nvSpPr>
              <p:spPr bwMode="auto">
                <a:xfrm>
                  <a:off x="954088" y="2563813"/>
                  <a:ext cx="12700" cy="419100"/>
                </a:xfrm>
                <a:custGeom>
                  <a:avLst/>
                  <a:gdLst>
                    <a:gd name="T0" fmla="*/ 2147483647 w 8"/>
                    <a:gd name="T1" fmla="*/ 2147483647 h 264"/>
                    <a:gd name="T2" fmla="*/ 0 w 8"/>
                    <a:gd name="T3" fmla="*/ 2147483647 h 264"/>
                    <a:gd name="T4" fmla="*/ 0 w 8"/>
                    <a:gd name="T5" fmla="*/ 2147483647 h 264"/>
                    <a:gd name="T6" fmla="*/ 2147483647 w 8"/>
                    <a:gd name="T7" fmla="*/ 2147483647 h 264"/>
                    <a:gd name="T8" fmla="*/ 2147483647 w 8"/>
                    <a:gd name="T9" fmla="*/ 2147483647 h 264"/>
                    <a:gd name="T10" fmla="*/ 2147483647 w 8"/>
                    <a:gd name="T11" fmla="*/ 0 h 264"/>
                    <a:gd name="T12" fmla="*/ 2147483647 w 8"/>
                    <a:gd name="T13" fmla="*/ 2147483647 h 264"/>
                    <a:gd name="T14" fmla="*/ 2147483647 w 8"/>
                    <a:gd name="T15" fmla="*/ 0 h 264"/>
                    <a:gd name="T16" fmla="*/ 2147483647 w 8"/>
                    <a:gd name="T17" fmla="*/ 0 h 264"/>
                    <a:gd name="T18" fmla="*/ 0 w 8"/>
                    <a:gd name="T19" fmla="*/ 0 h 264"/>
                    <a:gd name="T20" fmla="*/ 0 w 8"/>
                    <a:gd name="T21" fmla="*/ 2147483647 h 264"/>
                    <a:gd name="T22" fmla="*/ 2147483647 w 8"/>
                    <a:gd name="T23" fmla="*/ 2147483647 h 26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264"/>
                    <a:gd name="T38" fmla="*/ 8 w 8"/>
                    <a:gd name="T39" fmla="*/ 264 h 26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264">
                      <a:moveTo>
                        <a:pt x="4" y="8"/>
                      </a:moveTo>
                      <a:lnTo>
                        <a:pt x="0" y="4"/>
                      </a:lnTo>
                      <a:lnTo>
                        <a:pt x="0" y="264"/>
                      </a:lnTo>
                      <a:lnTo>
                        <a:pt x="8" y="264"/>
                      </a:lnTo>
                      <a:lnTo>
                        <a:pt x="8" y="4"/>
                      </a:lnTo>
                      <a:lnTo>
                        <a:pt x="4" y="0"/>
                      </a:lnTo>
                      <a:lnTo>
                        <a:pt x="8" y="4"/>
                      </a:lnTo>
                      <a:lnTo>
                        <a:pt x="8" y="0"/>
                      </a:lnTo>
                      <a:lnTo>
                        <a:pt x="4" y="0"/>
                      </a:lnTo>
                      <a:lnTo>
                        <a:pt x="0" y="0"/>
                      </a:lnTo>
                      <a:lnTo>
                        <a:pt x="0" y="4"/>
                      </a:lnTo>
                      <a:lnTo>
                        <a:pt x="4" y="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9249" name="Freeform 163"/>
                <p:cNvSpPr>
                  <a:spLocks/>
                </p:cNvSpPr>
                <p:nvPr/>
              </p:nvSpPr>
              <p:spPr bwMode="auto">
                <a:xfrm>
                  <a:off x="587375" y="2563813"/>
                  <a:ext cx="373063" cy="93663"/>
                </a:xfrm>
                <a:custGeom>
                  <a:avLst/>
                  <a:gdLst>
                    <a:gd name="T0" fmla="*/ 2147483647 w 235"/>
                    <a:gd name="T1" fmla="*/ 2147483647 h 59"/>
                    <a:gd name="T2" fmla="*/ 2147483647 w 235"/>
                    <a:gd name="T3" fmla="*/ 2147483647 h 59"/>
                    <a:gd name="T4" fmla="*/ 2147483647 w 235"/>
                    <a:gd name="T5" fmla="*/ 2147483647 h 59"/>
                    <a:gd name="T6" fmla="*/ 2147483647 w 235"/>
                    <a:gd name="T7" fmla="*/ 0 h 59"/>
                    <a:gd name="T8" fmla="*/ 2147483647 w 235"/>
                    <a:gd name="T9" fmla="*/ 2147483647 h 59"/>
                    <a:gd name="T10" fmla="*/ 0 w 235"/>
                    <a:gd name="T11" fmla="*/ 2147483647 h 59"/>
                    <a:gd name="T12" fmla="*/ 2147483647 w 235"/>
                    <a:gd name="T13" fmla="*/ 2147483647 h 59"/>
                    <a:gd name="T14" fmla="*/ 0 w 235"/>
                    <a:gd name="T15" fmla="*/ 2147483647 h 59"/>
                    <a:gd name="T16" fmla="*/ 0 w 235"/>
                    <a:gd name="T17" fmla="*/ 2147483647 h 59"/>
                    <a:gd name="T18" fmla="*/ 0 w 235"/>
                    <a:gd name="T19" fmla="*/ 2147483647 h 59"/>
                    <a:gd name="T20" fmla="*/ 2147483647 w 235"/>
                    <a:gd name="T21" fmla="*/ 2147483647 h 59"/>
                    <a:gd name="T22" fmla="*/ 2147483647 w 235"/>
                    <a:gd name="T23" fmla="*/ 2147483647 h 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35"/>
                    <a:gd name="T37" fmla="*/ 0 h 59"/>
                    <a:gd name="T38" fmla="*/ 235 w 235"/>
                    <a:gd name="T39" fmla="*/ 59 h 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35" h="59">
                      <a:moveTo>
                        <a:pt x="8" y="56"/>
                      </a:moveTo>
                      <a:lnTo>
                        <a:pt x="4" y="59"/>
                      </a:lnTo>
                      <a:lnTo>
                        <a:pt x="235" y="8"/>
                      </a:lnTo>
                      <a:lnTo>
                        <a:pt x="235" y="0"/>
                      </a:lnTo>
                      <a:lnTo>
                        <a:pt x="4" y="48"/>
                      </a:lnTo>
                      <a:lnTo>
                        <a:pt x="0" y="56"/>
                      </a:lnTo>
                      <a:lnTo>
                        <a:pt x="4" y="48"/>
                      </a:lnTo>
                      <a:lnTo>
                        <a:pt x="0" y="52"/>
                      </a:lnTo>
                      <a:lnTo>
                        <a:pt x="0" y="56"/>
                      </a:lnTo>
                      <a:lnTo>
                        <a:pt x="4" y="59"/>
                      </a:lnTo>
                      <a:lnTo>
                        <a:pt x="8" y="56"/>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9250" name="Freeform 164"/>
                <p:cNvSpPr>
                  <a:spLocks/>
                </p:cNvSpPr>
                <p:nvPr/>
              </p:nvSpPr>
              <p:spPr bwMode="auto">
                <a:xfrm>
                  <a:off x="587375" y="2652713"/>
                  <a:ext cx="12700" cy="336550"/>
                </a:xfrm>
                <a:custGeom>
                  <a:avLst/>
                  <a:gdLst>
                    <a:gd name="T0" fmla="*/ 2147483647 w 8"/>
                    <a:gd name="T1" fmla="*/ 2147483647 h 212"/>
                    <a:gd name="T2" fmla="*/ 2147483647 w 8"/>
                    <a:gd name="T3" fmla="*/ 2147483647 h 212"/>
                    <a:gd name="T4" fmla="*/ 2147483647 w 8"/>
                    <a:gd name="T5" fmla="*/ 0 h 212"/>
                    <a:gd name="T6" fmla="*/ 0 w 8"/>
                    <a:gd name="T7" fmla="*/ 0 h 212"/>
                    <a:gd name="T8" fmla="*/ 0 w 8"/>
                    <a:gd name="T9" fmla="*/ 2147483647 h 212"/>
                    <a:gd name="T10" fmla="*/ 2147483647 w 8"/>
                    <a:gd name="T11" fmla="*/ 2147483647 h 212"/>
                    <a:gd name="T12" fmla="*/ 0 w 8"/>
                    <a:gd name="T13" fmla="*/ 2147483647 h 212"/>
                    <a:gd name="T14" fmla="*/ 0 w 8"/>
                    <a:gd name="T15" fmla="*/ 2147483647 h 212"/>
                    <a:gd name="T16" fmla="*/ 2147483647 w 8"/>
                    <a:gd name="T17" fmla="*/ 2147483647 h 212"/>
                    <a:gd name="T18" fmla="*/ 2147483647 w 8"/>
                    <a:gd name="T19" fmla="*/ 2147483647 h 212"/>
                    <a:gd name="T20" fmla="*/ 2147483647 w 8"/>
                    <a:gd name="T21" fmla="*/ 2147483647 h 212"/>
                    <a:gd name="T22" fmla="*/ 2147483647 w 8"/>
                    <a:gd name="T23" fmla="*/ 2147483647 h 21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212"/>
                    <a:gd name="T38" fmla="*/ 8 w 8"/>
                    <a:gd name="T39" fmla="*/ 212 h 21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212">
                      <a:moveTo>
                        <a:pt x="4" y="200"/>
                      </a:moveTo>
                      <a:lnTo>
                        <a:pt x="8" y="208"/>
                      </a:lnTo>
                      <a:lnTo>
                        <a:pt x="8" y="0"/>
                      </a:lnTo>
                      <a:lnTo>
                        <a:pt x="0" y="0"/>
                      </a:lnTo>
                      <a:lnTo>
                        <a:pt x="0" y="208"/>
                      </a:lnTo>
                      <a:lnTo>
                        <a:pt x="4" y="212"/>
                      </a:lnTo>
                      <a:lnTo>
                        <a:pt x="0" y="208"/>
                      </a:lnTo>
                      <a:lnTo>
                        <a:pt x="0" y="212"/>
                      </a:lnTo>
                      <a:lnTo>
                        <a:pt x="4" y="212"/>
                      </a:lnTo>
                      <a:lnTo>
                        <a:pt x="8" y="212"/>
                      </a:lnTo>
                      <a:lnTo>
                        <a:pt x="8" y="208"/>
                      </a:lnTo>
                      <a:lnTo>
                        <a:pt x="4" y="20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9251" name="Freeform 165"/>
                <p:cNvSpPr>
                  <a:spLocks/>
                </p:cNvSpPr>
                <p:nvPr/>
              </p:nvSpPr>
              <p:spPr bwMode="auto">
                <a:xfrm>
                  <a:off x="593725" y="2970213"/>
                  <a:ext cx="373063" cy="19050"/>
                </a:xfrm>
                <a:custGeom>
                  <a:avLst/>
                  <a:gdLst>
                    <a:gd name="T0" fmla="*/ 2147483647 w 235"/>
                    <a:gd name="T1" fmla="*/ 2147483647 h 12"/>
                    <a:gd name="T2" fmla="*/ 2147483647 w 235"/>
                    <a:gd name="T3" fmla="*/ 2147483647 h 12"/>
                    <a:gd name="T4" fmla="*/ 0 w 235"/>
                    <a:gd name="T5" fmla="*/ 0 h 12"/>
                    <a:gd name="T6" fmla="*/ 0 w 235"/>
                    <a:gd name="T7" fmla="*/ 2147483647 h 12"/>
                    <a:gd name="T8" fmla="*/ 2147483647 w 235"/>
                    <a:gd name="T9" fmla="*/ 2147483647 h 12"/>
                    <a:gd name="T10" fmla="*/ 2147483647 w 235"/>
                    <a:gd name="T11" fmla="*/ 2147483647 h 12"/>
                    <a:gd name="T12" fmla="*/ 2147483647 w 235"/>
                    <a:gd name="T13" fmla="*/ 2147483647 h 12"/>
                    <a:gd name="T14" fmla="*/ 2147483647 w 235"/>
                    <a:gd name="T15" fmla="*/ 2147483647 h 12"/>
                    <a:gd name="T16" fmla="*/ 2147483647 w 235"/>
                    <a:gd name="T17" fmla="*/ 2147483647 h 12"/>
                    <a:gd name="T18" fmla="*/ 2147483647 w 235"/>
                    <a:gd name="T19" fmla="*/ 2147483647 h 12"/>
                    <a:gd name="T20" fmla="*/ 2147483647 w 235"/>
                    <a:gd name="T21" fmla="*/ 2147483647 h 12"/>
                    <a:gd name="T22" fmla="*/ 2147483647 w 235"/>
                    <a:gd name="T23" fmla="*/ 2147483647 h 1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35"/>
                    <a:gd name="T37" fmla="*/ 0 h 12"/>
                    <a:gd name="T38" fmla="*/ 235 w 235"/>
                    <a:gd name="T39" fmla="*/ 12 h 1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35" h="12">
                      <a:moveTo>
                        <a:pt x="227" y="8"/>
                      </a:moveTo>
                      <a:lnTo>
                        <a:pt x="231" y="4"/>
                      </a:lnTo>
                      <a:lnTo>
                        <a:pt x="0" y="0"/>
                      </a:lnTo>
                      <a:lnTo>
                        <a:pt x="0" y="12"/>
                      </a:lnTo>
                      <a:lnTo>
                        <a:pt x="231" y="12"/>
                      </a:lnTo>
                      <a:lnTo>
                        <a:pt x="235" y="8"/>
                      </a:lnTo>
                      <a:lnTo>
                        <a:pt x="231" y="12"/>
                      </a:lnTo>
                      <a:lnTo>
                        <a:pt x="235" y="12"/>
                      </a:lnTo>
                      <a:lnTo>
                        <a:pt x="235" y="8"/>
                      </a:lnTo>
                      <a:lnTo>
                        <a:pt x="235" y="4"/>
                      </a:lnTo>
                      <a:lnTo>
                        <a:pt x="231" y="4"/>
                      </a:lnTo>
                      <a:lnTo>
                        <a:pt x="227" y="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9252" name="Freeform 166"/>
                <p:cNvSpPr>
                  <a:spLocks/>
                </p:cNvSpPr>
                <p:nvPr/>
              </p:nvSpPr>
              <p:spPr bwMode="auto">
                <a:xfrm>
                  <a:off x="973138" y="3070225"/>
                  <a:ext cx="52388" cy="19050"/>
                </a:xfrm>
                <a:custGeom>
                  <a:avLst/>
                  <a:gdLst>
                    <a:gd name="T0" fmla="*/ 2147483647 w 33"/>
                    <a:gd name="T1" fmla="*/ 2147483647 h 12"/>
                    <a:gd name="T2" fmla="*/ 2147483647 w 33"/>
                    <a:gd name="T3" fmla="*/ 0 h 12"/>
                    <a:gd name="T4" fmla="*/ 0 w 33"/>
                    <a:gd name="T5" fmla="*/ 2147483647 h 12"/>
                    <a:gd name="T6" fmla="*/ 2147483647 w 33"/>
                    <a:gd name="T7" fmla="*/ 2147483647 h 12"/>
                    <a:gd name="T8" fmla="*/ 2147483647 w 33"/>
                    <a:gd name="T9" fmla="*/ 2147483647 h 12"/>
                    <a:gd name="T10" fmla="*/ 2147483647 w 33"/>
                    <a:gd name="T11" fmla="*/ 2147483647 h 12"/>
                    <a:gd name="T12" fmla="*/ 2147483647 w 33"/>
                    <a:gd name="T13" fmla="*/ 2147483647 h 12"/>
                    <a:gd name="T14" fmla="*/ 2147483647 w 33"/>
                    <a:gd name="T15" fmla="*/ 2147483647 h 12"/>
                    <a:gd name="T16" fmla="*/ 2147483647 w 33"/>
                    <a:gd name="T17" fmla="*/ 2147483647 h 12"/>
                    <a:gd name="T18" fmla="*/ 2147483647 w 33"/>
                    <a:gd name="T19" fmla="*/ 2147483647 h 12"/>
                    <a:gd name="T20" fmla="*/ 2147483647 w 33"/>
                    <a:gd name="T21" fmla="*/ 0 h 12"/>
                    <a:gd name="T22" fmla="*/ 2147483647 w 33"/>
                    <a:gd name="T23" fmla="*/ 2147483647 h 1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3"/>
                    <a:gd name="T37" fmla="*/ 0 h 12"/>
                    <a:gd name="T38" fmla="*/ 33 w 33"/>
                    <a:gd name="T39" fmla="*/ 12 h 1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3" h="12">
                      <a:moveTo>
                        <a:pt x="25" y="4"/>
                      </a:moveTo>
                      <a:lnTo>
                        <a:pt x="29" y="0"/>
                      </a:lnTo>
                      <a:lnTo>
                        <a:pt x="0" y="4"/>
                      </a:lnTo>
                      <a:lnTo>
                        <a:pt x="4" y="12"/>
                      </a:lnTo>
                      <a:lnTo>
                        <a:pt x="29" y="12"/>
                      </a:lnTo>
                      <a:lnTo>
                        <a:pt x="33" y="4"/>
                      </a:lnTo>
                      <a:lnTo>
                        <a:pt x="29" y="12"/>
                      </a:lnTo>
                      <a:lnTo>
                        <a:pt x="33" y="8"/>
                      </a:lnTo>
                      <a:lnTo>
                        <a:pt x="33" y="4"/>
                      </a:lnTo>
                      <a:lnTo>
                        <a:pt x="29" y="0"/>
                      </a:lnTo>
                      <a:lnTo>
                        <a:pt x="25" y="4"/>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9253" name="Freeform 167"/>
                <p:cNvSpPr>
                  <a:spLocks/>
                </p:cNvSpPr>
                <p:nvPr/>
              </p:nvSpPr>
              <p:spPr bwMode="auto">
                <a:xfrm>
                  <a:off x="1012825" y="3051175"/>
                  <a:ext cx="12700" cy="25400"/>
                </a:xfrm>
                <a:custGeom>
                  <a:avLst/>
                  <a:gdLst>
                    <a:gd name="T0" fmla="*/ 2147483647 w 8"/>
                    <a:gd name="T1" fmla="*/ 2147483647 h 16"/>
                    <a:gd name="T2" fmla="*/ 0 w 8"/>
                    <a:gd name="T3" fmla="*/ 2147483647 h 16"/>
                    <a:gd name="T4" fmla="*/ 0 w 8"/>
                    <a:gd name="T5" fmla="*/ 2147483647 h 16"/>
                    <a:gd name="T6" fmla="*/ 2147483647 w 8"/>
                    <a:gd name="T7" fmla="*/ 2147483647 h 16"/>
                    <a:gd name="T8" fmla="*/ 2147483647 w 8"/>
                    <a:gd name="T9" fmla="*/ 2147483647 h 16"/>
                    <a:gd name="T10" fmla="*/ 0 w 8"/>
                    <a:gd name="T11" fmla="*/ 0 h 16"/>
                    <a:gd name="T12" fmla="*/ 2147483647 w 8"/>
                    <a:gd name="T13" fmla="*/ 2147483647 h 16"/>
                    <a:gd name="T14" fmla="*/ 2147483647 w 8"/>
                    <a:gd name="T15" fmla="*/ 0 h 16"/>
                    <a:gd name="T16" fmla="*/ 2147483647 w 8"/>
                    <a:gd name="T17" fmla="*/ 0 h 16"/>
                    <a:gd name="T18" fmla="*/ 0 w 8"/>
                    <a:gd name="T19" fmla="*/ 0 h 16"/>
                    <a:gd name="T20" fmla="*/ 0 w 8"/>
                    <a:gd name="T21" fmla="*/ 2147483647 h 16"/>
                    <a:gd name="T22" fmla="*/ 2147483647 w 8"/>
                    <a:gd name="T23" fmla="*/ 2147483647 h 1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16"/>
                    <a:gd name="T38" fmla="*/ 8 w 8"/>
                    <a:gd name="T39" fmla="*/ 16 h 1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16">
                      <a:moveTo>
                        <a:pt x="4" y="8"/>
                      </a:moveTo>
                      <a:lnTo>
                        <a:pt x="0" y="4"/>
                      </a:lnTo>
                      <a:lnTo>
                        <a:pt x="0" y="16"/>
                      </a:lnTo>
                      <a:lnTo>
                        <a:pt x="8" y="16"/>
                      </a:lnTo>
                      <a:lnTo>
                        <a:pt x="8" y="4"/>
                      </a:lnTo>
                      <a:lnTo>
                        <a:pt x="0" y="0"/>
                      </a:lnTo>
                      <a:lnTo>
                        <a:pt x="8" y="4"/>
                      </a:lnTo>
                      <a:lnTo>
                        <a:pt x="8" y="0"/>
                      </a:lnTo>
                      <a:lnTo>
                        <a:pt x="4" y="0"/>
                      </a:lnTo>
                      <a:lnTo>
                        <a:pt x="0" y="0"/>
                      </a:lnTo>
                      <a:lnTo>
                        <a:pt x="0" y="4"/>
                      </a:lnTo>
                      <a:lnTo>
                        <a:pt x="4" y="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9254" name="Freeform 168"/>
                <p:cNvSpPr>
                  <a:spLocks/>
                </p:cNvSpPr>
                <p:nvPr/>
              </p:nvSpPr>
              <p:spPr bwMode="auto">
                <a:xfrm>
                  <a:off x="1000125" y="3051175"/>
                  <a:ext cx="19050" cy="19050"/>
                </a:xfrm>
                <a:custGeom>
                  <a:avLst/>
                  <a:gdLst>
                    <a:gd name="T0" fmla="*/ 2147483647 w 12"/>
                    <a:gd name="T1" fmla="*/ 2147483647 h 12"/>
                    <a:gd name="T2" fmla="*/ 2147483647 w 12"/>
                    <a:gd name="T3" fmla="*/ 2147483647 h 12"/>
                    <a:gd name="T4" fmla="*/ 2147483647 w 12"/>
                    <a:gd name="T5" fmla="*/ 2147483647 h 12"/>
                    <a:gd name="T6" fmla="*/ 2147483647 w 12"/>
                    <a:gd name="T7" fmla="*/ 0 h 12"/>
                    <a:gd name="T8" fmla="*/ 2147483647 w 12"/>
                    <a:gd name="T9" fmla="*/ 2147483647 h 12"/>
                    <a:gd name="T10" fmla="*/ 2147483647 w 12"/>
                    <a:gd name="T11" fmla="*/ 2147483647 h 12"/>
                    <a:gd name="T12" fmla="*/ 2147483647 w 12"/>
                    <a:gd name="T13" fmla="*/ 2147483647 h 12"/>
                    <a:gd name="T14" fmla="*/ 0 w 12"/>
                    <a:gd name="T15" fmla="*/ 2147483647 h 12"/>
                    <a:gd name="T16" fmla="*/ 0 w 12"/>
                    <a:gd name="T17" fmla="*/ 2147483647 h 12"/>
                    <a:gd name="T18" fmla="*/ 2147483647 w 12"/>
                    <a:gd name="T19" fmla="*/ 2147483647 h 12"/>
                    <a:gd name="T20" fmla="*/ 2147483647 w 12"/>
                    <a:gd name="T21" fmla="*/ 2147483647 h 12"/>
                    <a:gd name="T22" fmla="*/ 2147483647 w 12"/>
                    <a:gd name="T23" fmla="*/ 2147483647 h 1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12"/>
                    <a:gd name="T38" fmla="*/ 12 w 12"/>
                    <a:gd name="T39" fmla="*/ 12 h 1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12">
                      <a:moveTo>
                        <a:pt x="4" y="12"/>
                      </a:moveTo>
                      <a:lnTo>
                        <a:pt x="8" y="12"/>
                      </a:lnTo>
                      <a:lnTo>
                        <a:pt x="12" y="8"/>
                      </a:lnTo>
                      <a:lnTo>
                        <a:pt x="8" y="0"/>
                      </a:lnTo>
                      <a:lnTo>
                        <a:pt x="4" y="4"/>
                      </a:lnTo>
                      <a:lnTo>
                        <a:pt x="0" y="8"/>
                      </a:lnTo>
                      <a:lnTo>
                        <a:pt x="4" y="12"/>
                      </a:lnTo>
                      <a:lnTo>
                        <a:pt x="8" y="12"/>
                      </a:lnTo>
                      <a:lnTo>
                        <a:pt x="4" y="12"/>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9255" name="Freeform 169"/>
                <p:cNvSpPr>
                  <a:spLocks/>
                </p:cNvSpPr>
                <p:nvPr/>
              </p:nvSpPr>
              <p:spPr bwMode="auto">
                <a:xfrm>
                  <a:off x="966788" y="3057525"/>
                  <a:ext cx="39688" cy="12700"/>
                </a:xfrm>
                <a:custGeom>
                  <a:avLst/>
                  <a:gdLst>
                    <a:gd name="T0" fmla="*/ 2147483647 w 25"/>
                    <a:gd name="T1" fmla="*/ 2147483647 h 8"/>
                    <a:gd name="T2" fmla="*/ 2147483647 w 25"/>
                    <a:gd name="T3" fmla="*/ 2147483647 h 8"/>
                    <a:gd name="T4" fmla="*/ 2147483647 w 25"/>
                    <a:gd name="T5" fmla="*/ 2147483647 h 8"/>
                    <a:gd name="T6" fmla="*/ 2147483647 w 25"/>
                    <a:gd name="T7" fmla="*/ 0 h 8"/>
                    <a:gd name="T8" fmla="*/ 2147483647 w 25"/>
                    <a:gd name="T9" fmla="*/ 0 h 8"/>
                    <a:gd name="T10" fmla="*/ 0 w 25"/>
                    <a:gd name="T11" fmla="*/ 2147483647 h 8"/>
                    <a:gd name="T12" fmla="*/ 2147483647 w 25"/>
                    <a:gd name="T13" fmla="*/ 0 h 8"/>
                    <a:gd name="T14" fmla="*/ 2147483647 w 25"/>
                    <a:gd name="T15" fmla="*/ 0 h 8"/>
                    <a:gd name="T16" fmla="*/ 0 w 25"/>
                    <a:gd name="T17" fmla="*/ 2147483647 h 8"/>
                    <a:gd name="T18" fmla="*/ 2147483647 w 25"/>
                    <a:gd name="T19" fmla="*/ 2147483647 h 8"/>
                    <a:gd name="T20" fmla="*/ 2147483647 w 25"/>
                    <a:gd name="T21" fmla="*/ 2147483647 h 8"/>
                    <a:gd name="T22" fmla="*/ 2147483647 w 25"/>
                    <a:gd name="T23" fmla="*/ 2147483647 h 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5"/>
                    <a:gd name="T37" fmla="*/ 0 h 8"/>
                    <a:gd name="T38" fmla="*/ 25 w 25"/>
                    <a:gd name="T39" fmla="*/ 8 h 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5" h="8">
                      <a:moveTo>
                        <a:pt x="12" y="4"/>
                      </a:moveTo>
                      <a:lnTo>
                        <a:pt x="8" y="8"/>
                      </a:lnTo>
                      <a:lnTo>
                        <a:pt x="25" y="8"/>
                      </a:lnTo>
                      <a:lnTo>
                        <a:pt x="25" y="0"/>
                      </a:lnTo>
                      <a:lnTo>
                        <a:pt x="8" y="0"/>
                      </a:lnTo>
                      <a:lnTo>
                        <a:pt x="0" y="4"/>
                      </a:lnTo>
                      <a:lnTo>
                        <a:pt x="8" y="0"/>
                      </a:lnTo>
                      <a:lnTo>
                        <a:pt x="4" y="0"/>
                      </a:lnTo>
                      <a:lnTo>
                        <a:pt x="0" y="4"/>
                      </a:lnTo>
                      <a:lnTo>
                        <a:pt x="4" y="8"/>
                      </a:lnTo>
                      <a:lnTo>
                        <a:pt x="8" y="8"/>
                      </a:lnTo>
                      <a:lnTo>
                        <a:pt x="12" y="4"/>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9256" name="Freeform 170"/>
                <p:cNvSpPr>
                  <a:spLocks/>
                </p:cNvSpPr>
                <p:nvPr/>
              </p:nvSpPr>
              <p:spPr bwMode="auto">
                <a:xfrm>
                  <a:off x="966788" y="3063875"/>
                  <a:ext cx="19050" cy="25400"/>
                </a:xfrm>
                <a:custGeom>
                  <a:avLst/>
                  <a:gdLst>
                    <a:gd name="T0" fmla="*/ 2147483647 w 12"/>
                    <a:gd name="T1" fmla="*/ 2147483647 h 16"/>
                    <a:gd name="T2" fmla="*/ 2147483647 w 12"/>
                    <a:gd name="T3" fmla="*/ 2147483647 h 16"/>
                    <a:gd name="T4" fmla="*/ 2147483647 w 12"/>
                    <a:gd name="T5" fmla="*/ 0 h 16"/>
                    <a:gd name="T6" fmla="*/ 0 w 12"/>
                    <a:gd name="T7" fmla="*/ 0 h 16"/>
                    <a:gd name="T8" fmla="*/ 0 w 12"/>
                    <a:gd name="T9" fmla="*/ 2147483647 h 16"/>
                    <a:gd name="T10" fmla="*/ 2147483647 w 12"/>
                    <a:gd name="T11" fmla="*/ 2147483647 h 16"/>
                    <a:gd name="T12" fmla="*/ 0 w 12"/>
                    <a:gd name="T13" fmla="*/ 2147483647 h 16"/>
                    <a:gd name="T14" fmla="*/ 2147483647 w 12"/>
                    <a:gd name="T15" fmla="*/ 2147483647 h 16"/>
                    <a:gd name="T16" fmla="*/ 2147483647 w 12"/>
                    <a:gd name="T17" fmla="*/ 2147483647 h 16"/>
                    <a:gd name="T18" fmla="*/ 2147483647 w 12"/>
                    <a:gd name="T19" fmla="*/ 2147483647 h 16"/>
                    <a:gd name="T20" fmla="*/ 2147483647 w 12"/>
                    <a:gd name="T21" fmla="*/ 2147483647 h 16"/>
                    <a:gd name="T22" fmla="*/ 2147483647 w 12"/>
                    <a:gd name="T23" fmla="*/ 2147483647 h 1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16"/>
                    <a:gd name="T38" fmla="*/ 12 w 12"/>
                    <a:gd name="T39" fmla="*/ 16 h 1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16">
                      <a:moveTo>
                        <a:pt x="4" y="8"/>
                      </a:moveTo>
                      <a:lnTo>
                        <a:pt x="12" y="12"/>
                      </a:lnTo>
                      <a:lnTo>
                        <a:pt x="12" y="0"/>
                      </a:lnTo>
                      <a:lnTo>
                        <a:pt x="0" y="0"/>
                      </a:lnTo>
                      <a:lnTo>
                        <a:pt x="0" y="12"/>
                      </a:lnTo>
                      <a:lnTo>
                        <a:pt x="8" y="16"/>
                      </a:lnTo>
                      <a:lnTo>
                        <a:pt x="0" y="12"/>
                      </a:lnTo>
                      <a:lnTo>
                        <a:pt x="4" y="16"/>
                      </a:lnTo>
                      <a:lnTo>
                        <a:pt x="8" y="16"/>
                      </a:lnTo>
                      <a:lnTo>
                        <a:pt x="12" y="12"/>
                      </a:lnTo>
                      <a:lnTo>
                        <a:pt x="4" y="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9257" name="Freeform 171"/>
                <p:cNvSpPr>
                  <a:spLocks/>
                </p:cNvSpPr>
                <p:nvPr/>
              </p:nvSpPr>
              <p:spPr bwMode="auto">
                <a:xfrm>
                  <a:off x="1019175" y="2589213"/>
                  <a:ext cx="334963" cy="649288"/>
                </a:xfrm>
                <a:custGeom>
                  <a:avLst/>
                  <a:gdLst>
                    <a:gd name="T0" fmla="*/ 2147483647 w 211"/>
                    <a:gd name="T1" fmla="*/ 0 h 409"/>
                    <a:gd name="T2" fmla="*/ 0 w 211"/>
                    <a:gd name="T3" fmla="*/ 2147483647 h 409"/>
                    <a:gd name="T4" fmla="*/ 0 w 211"/>
                    <a:gd name="T5" fmla="*/ 2147483647 h 409"/>
                    <a:gd name="T6" fmla="*/ 2147483647 w 211"/>
                    <a:gd name="T7" fmla="*/ 2147483647 h 409"/>
                    <a:gd name="T8" fmla="*/ 2147483647 w 211"/>
                    <a:gd name="T9" fmla="*/ 2147483647 h 409"/>
                    <a:gd name="T10" fmla="*/ 2147483647 w 211"/>
                    <a:gd name="T11" fmla="*/ 2147483647 h 409"/>
                    <a:gd name="T12" fmla="*/ 2147483647 w 211"/>
                    <a:gd name="T13" fmla="*/ 2147483647 h 409"/>
                    <a:gd name="T14" fmla="*/ 2147483647 w 211"/>
                    <a:gd name="T15" fmla="*/ 2147483647 h 409"/>
                    <a:gd name="T16" fmla="*/ 2147483647 w 211"/>
                    <a:gd name="T17" fmla="*/ 2147483647 h 409"/>
                    <a:gd name="T18" fmla="*/ 2147483647 w 211"/>
                    <a:gd name="T19" fmla="*/ 2147483647 h 409"/>
                    <a:gd name="T20" fmla="*/ 2147483647 w 211"/>
                    <a:gd name="T21" fmla="*/ 2147483647 h 409"/>
                    <a:gd name="T22" fmla="*/ 2147483647 w 211"/>
                    <a:gd name="T23" fmla="*/ 2147483647 h 409"/>
                    <a:gd name="T24" fmla="*/ 2147483647 w 211"/>
                    <a:gd name="T25" fmla="*/ 2147483647 h 409"/>
                    <a:gd name="T26" fmla="*/ 2147483647 w 211"/>
                    <a:gd name="T27" fmla="*/ 2147483647 h 409"/>
                    <a:gd name="T28" fmla="*/ 2147483647 w 211"/>
                    <a:gd name="T29" fmla="*/ 2147483647 h 409"/>
                    <a:gd name="T30" fmla="*/ 2147483647 w 211"/>
                    <a:gd name="T31" fmla="*/ 2147483647 h 409"/>
                    <a:gd name="T32" fmla="*/ 2147483647 w 211"/>
                    <a:gd name="T33" fmla="*/ 2147483647 h 409"/>
                    <a:gd name="T34" fmla="*/ 2147483647 w 211"/>
                    <a:gd name="T35" fmla="*/ 2147483647 h 409"/>
                    <a:gd name="T36" fmla="*/ 2147483647 w 211"/>
                    <a:gd name="T37" fmla="*/ 2147483647 h 409"/>
                    <a:gd name="T38" fmla="*/ 2147483647 w 211"/>
                    <a:gd name="T39" fmla="*/ 2147483647 h 409"/>
                    <a:gd name="T40" fmla="*/ 2147483647 w 211"/>
                    <a:gd name="T41" fmla="*/ 2147483647 h 409"/>
                    <a:gd name="T42" fmla="*/ 2147483647 w 211"/>
                    <a:gd name="T43" fmla="*/ 2147483647 h 409"/>
                    <a:gd name="T44" fmla="*/ 2147483647 w 211"/>
                    <a:gd name="T45" fmla="*/ 2147483647 h 409"/>
                    <a:gd name="T46" fmla="*/ 2147483647 w 211"/>
                    <a:gd name="T47" fmla="*/ 0 h 409"/>
                    <a:gd name="T48" fmla="*/ 2147483647 w 211"/>
                    <a:gd name="T49" fmla="*/ 0 h 409"/>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11"/>
                    <a:gd name="T76" fmla="*/ 0 h 409"/>
                    <a:gd name="T77" fmla="*/ 211 w 211"/>
                    <a:gd name="T78" fmla="*/ 409 h 409"/>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11" h="409">
                      <a:moveTo>
                        <a:pt x="28" y="0"/>
                      </a:moveTo>
                      <a:lnTo>
                        <a:pt x="0" y="4"/>
                      </a:lnTo>
                      <a:lnTo>
                        <a:pt x="0" y="402"/>
                      </a:lnTo>
                      <a:lnTo>
                        <a:pt x="85" y="409"/>
                      </a:lnTo>
                      <a:lnTo>
                        <a:pt x="109" y="402"/>
                      </a:lnTo>
                      <a:lnTo>
                        <a:pt x="113" y="402"/>
                      </a:lnTo>
                      <a:lnTo>
                        <a:pt x="121" y="402"/>
                      </a:lnTo>
                      <a:lnTo>
                        <a:pt x="125" y="402"/>
                      </a:lnTo>
                      <a:lnTo>
                        <a:pt x="134" y="402"/>
                      </a:lnTo>
                      <a:lnTo>
                        <a:pt x="146" y="398"/>
                      </a:lnTo>
                      <a:lnTo>
                        <a:pt x="154" y="394"/>
                      </a:lnTo>
                      <a:lnTo>
                        <a:pt x="166" y="394"/>
                      </a:lnTo>
                      <a:lnTo>
                        <a:pt x="174" y="390"/>
                      </a:lnTo>
                      <a:lnTo>
                        <a:pt x="178" y="386"/>
                      </a:lnTo>
                      <a:lnTo>
                        <a:pt x="186" y="382"/>
                      </a:lnTo>
                      <a:lnTo>
                        <a:pt x="190" y="378"/>
                      </a:lnTo>
                      <a:lnTo>
                        <a:pt x="190" y="374"/>
                      </a:lnTo>
                      <a:lnTo>
                        <a:pt x="194" y="374"/>
                      </a:lnTo>
                      <a:lnTo>
                        <a:pt x="194" y="370"/>
                      </a:lnTo>
                      <a:lnTo>
                        <a:pt x="211" y="358"/>
                      </a:lnTo>
                      <a:lnTo>
                        <a:pt x="211" y="335"/>
                      </a:lnTo>
                      <a:lnTo>
                        <a:pt x="28" y="0"/>
                      </a:lnTo>
                      <a:close/>
                    </a:path>
                  </a:pathLst>
                </a:custGeom>
                <a:solidFill>
                  <a:srgbClr val="333333"/>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9258" name="Freeform 172"/>
                <p:cNvSpPr>
                  <a:spLocks/>
                </p:cNvSpPr>
                <p:nvPr/>
              </p:nvSpPr>
              <p:spPr bwMode="auto">
                <a:xfrm>
                  <a:off x="1012825" y="2582863"/>
                  <a:ext cx="50800" cy="19050"/>
                </a:xfrm>
                <a:custGeom>
                  <a:avLst/>
                  <a:gdLst>
                    <a:gd name="T0" fmla="*/ 2147483647 w 32"/>
                    <a:gd name="T1" fmla="*/ 2147483647 h 12"/>
                    <a:gd name="T2" fmla="*/ 2147483647 w 32"/>
                    <a:gd name="T3" fmla="*/ 2147483647 h 12"/>
                    <a:gd name="T4" fmla="*/ 2147483647 w 32"/>
                    <a:gd name="T5" fmla="*/ 2147483647 h 12"/>
                    <a:gd name="T6" fmla="*/ 2147483647 w 32"/>
                    <a:gd name="T7" fmla="*/ 0 h 12"/>
                    <a:gd name="T8" fmla="*/ 2147483647 w 32"/>
                    <a:gd name="T9" fmla="*/ 2147483647 h 12"/>
                    <a:gd name="T10" fmla="*/ 0 w 32"/>
                    <a:gd name="T11" fmla="*/ 2147483647 h 12"/>
                    <a:gd name="T12" fmla="*/ 2147483647 w 32"/>
                    <a:gd name="T13" fmla="*/ 2147483647 h 12"/>
                    <a:gd name="T14" fmla="*/ 0 w 32"/>
                    <a:gd name="T15" fmla="*/ 2147483647 h 12"/>
                    <a:gd name="T16" fmla="*/ 0 w 32"/>
                    <a:gd name="T17" fmla="*/ 2147483647 h 12"/>
                    <a:gd name="T18" fmla="*/ 0 w 32"/>
                    <a:gd name="T19" fmla="*/ 2147483647 h 12"/>
                    <a:gd name="T20" fmla="*/ 2147483647 w 32"/>
                    <a:gd name="T21" fmla="*/ 2147483647 h 12"/>
                    <a:gd name="T22" fmla="*/ 2147483647 w 32"/>
                    <a:gd name="T23" fmla="*/ 2147483647 h 1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2"/>
                    <a:gd name="T37" fmla="*/ 0 h 12"/>
                    <a:gd name="T38" fmla="*/ 32 w 32"/>
                    <a:gd name="T39" fmla="*/ 12 h 1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2" h="12">
                      <a:moveTo>
                        <a:pt x="8" y="8"/>
                      </a:moveTo>
                      <a:lnTo>
                        <a:pt x="4" y="12"/>
                      </a:lnTo>
                      <a:lnTo>
                        <a:pt x="32" y="8"/>
                      </a:lnTo>
                      <a:lnTo>
                        <a:pt x="32" y="0"/>
                      </a:lnTo>
                      <a:lnTo>
                        <a:pt x="4" y="4"/>
                      </a:lnTo>
                      <a:lnTo>
                        <a:pt x="0" y="8"/>
                      </a:lnTo>
                      <a:lnTo>
                        <a:pt x="4" y="4"/>
                      </a:lnTo>
                      <a:lnTo>
                        <a:pt x="0" y="8"/>
                      </a:lnTo>
                      <a:lnTo>
                        <a:pt x="0" y="12"/>
                      </a:lnTo>
                      <a:lnTo>
                        <a:pt x="4" y="12"/>
                      </a:lnTo>
                      <a:lnTo>
                        <a:pt x="8" y="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9259" name="Freeform 173"/>
                <p:cNvSpPr>
                  <a:spLocks/>
                </p:cNvSpPr>
                <p:nvPr/>
              </p:nvSpPr>
              <p:spPr bwMode="auto">
                <a:xfrm>
                  <a:off x="1012825" y="2595563"/>
                  <a:ext cx="12700" cy="636588"/>
                </a:xfrm>
                <a:custGeom>
                  <a:avLst/>
                  <a:gdLst>
                    <a:gd name="T0" fmla="*/ 2147483647 w 8"/>
                    <a:gd name="T1" fmla="*/ 2147483647 h 401"/>
                    <a:gd name="T2" fmla="*/ 2147483647 w 8"/>
                    <a:gd name="T3" fmla="*/ 2147483647 h 401"/>
                    <a:gd name="T4" fmla="*/ 2147483647 w 8"/>
                    <a:gd name="T5" fmla="*/ 0 h 401"/>
                    <a:gd name="T6" fmla="*/ 0 w 8"/>
                    <a:gd name="T7" fmla="*/ 0 h 401"/>
                    <a:gd name="T8" fmla="*/ 0 w 8"/>
                    <a:gd name="T9" fmla="*/ 2147483647 h 401"/>
                    <a:gd name="T10" fmla="*/ 2147483647 w 8"/>
                    <a:gd name="T11" fmla="*/ 2147483647 h 401"/>
                    <a:gd name="T12" fmla="*/ 0 w 8"/>
                    <a:gd name="T13" fmla="*/ 2147483647 h 401"/>
                    <a:gd name="T14" fmla="*/ 0 w 8"/>
                    <a:gd name="T15" fmla="*/ 2147483647 h 401"/>
                    <a:gd name="T16" fmla="*/ 2147483647 w 8"/>
                    <a:gd name="T17" fmla="*/ 2147483647 h 401"/>
                    <a:gd name="T18" fmla="*/ 2147483647 w 8"/>
                    <a:gd name="T19" fmla="*/ 2147483647 h 401"/>
                    <a:gd name="T20" fmla="*/ 2147483647 w 8"/>
                    <a:gd name="T21" fmla="*/ 2147483647 h 401"/>
                    <a:gd name="T22" fmla="*/ 2147483647 w 8"/>
                    <a:gd name="T23" fmla="*/ 2147483647 h 40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401"/>
                    <a:gd name="T38" fmla="*/ 8 w 8"/>
                    <a:gd name="T39" fmla="*/ 401 h 40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401">
                      <a:moveTo>
                        <a:pt x="4" y="394"/>
                      </a:moveTo>
                      <a:lnTo>
                        <a:pt x="8" y="398"/>
                      </a:lnTo>
                      <a:lnTo>
                        <a:pt x="8" y="0"/>
                      </a:lnTo>
                      <a:lnTo>
                        <a:pt x="0" y="0"/>
                      </a:lnTo>
                      <a:lnTo>
                        <a:pt x="0" y="398"/>
                      </a:lnTo>
                      <a:lnTo>
                        <a:pt x="4" y="401"/>
                      </a:lnTo>
                      <a:lnTo>
                        <a:pt x="0" y="398"/>
                      </a:lnTo>
                      <a:lnTo>
                        <a:pt x="0" y="401"/>
                      </a:lnTo>
                      <a:lnTo>
                        <a:pt x="4" y="401"/>
                      </a:lnTo>
                      <a:lnTo>
                        <a:pt x="8" y="401"/>
                      </a:lnTo>
                      <a:lnTo>
                        <a:pt x="8" y="398"/>
                      </a:lnTo>
                      <a:lnTo>
                        <a:pt x="4" y="394"/>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9260" name="Freeform 174"/>
                <p:cNvSpPr>
                  <a:spLocks/>
                </p:cNvSpPr>
                <p:nvPr/>
              </p:nvSpPr>
              <p:spPr bwMode="auto">
                <a:xfrm>
                  <a:off x="1019175" y="3221038"/>
                  <a:ext cx="141288" cy="23813"/>
                </a:xfrm>
                <a:custGeom>
                  <a:avLst/>
                  <a:gdLst>
                    <a:gd name="T0" fmla="*/ 2147483647 w 89"/>
                    <a:gd name="T1" fmla="*/ 2147483647 h 15"/>
                    <a:gd name="T2" fmla="*/ 2147483647 w 89"/>
                    <a:gd name="T3" fmla="*/ 2147483647 h 15"/>
                    <a:gd name="T4" fmla="*/ 0 w 89"/>
                    <a:gd name="T5" fmla="*/ 0 h 15"/>
                    <a:gd name="T6" fmla="*/ 0 w 89"/>
                    <a:gd name="T7" fmla="*/ 2147483647 h 15"/>
                    <a:gd name="T8" fmla="*/ 2147483647 w 89"/>
                    <a:gd name="T9" fmla="*/ 2147483647 h 15"/>
                    <a:gd name="T10" fmla="*/ 2147483647 w 89"/>
                    <a:gd name="T11" fmla="*/ 2147483647 h 15"/>
                    <a:gd name="T12" fmla="*/ 2147483647 w 89"/>
                    <a:gd name="T13" fmla="*/ 2147483647 h 15"/>
                    <a:gd name="T14" fmla="*/ 2147483647 w 89"/>
                    <a:gd name="T15" fmla="*/ 2147483647 h 15"/>
                    <a:gd name="T16" fmla="*/ 2147483647 w 89"/>
                    <a:gd name="T17" fmla="*/ 2147483647 h 15"/>
                    <a:gd name="T18" fmla="*/ 2147483647 w 89"/>
                    <a:gd name="T19" fmla="*/ 2147483647 h 15"/>
                    <a:gd name="T20" fmla="*/ 2147483647 w 89"/>
                    <a:gd name="T21" fmla="*/ 2147483647 h 15"/>
                    <a:gd name="T22" fmla="*/ 2147483647 w 89"/>
                    <a:gd name="T23" fmla="*/ 2147483647 h 1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9"/>
                    <a:gd name="T37" fmla="*/ 0 h 15"/>
                    <a:gd name="T38" fmla="*/ 89 w 89"/>
                    <a:gd name="T39" fmla="*/ 15 h 1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9" h="15">
                      <a:moveTo>
                        <a:pt x="81" y="7"/>
                      </a:moveTo>
                      <a:lnTo>
                        <a:pt x="85" y="7"/>
                      </a:lnTo>
                      <a:lnTo>
                        <a:pt x="0" y="0"/>
                      </a:lnTo>
                      <a:lnTo>
                        <a:pt x="0" y="7"/>
                      </a:lnTo>
                      <a:lnTo>
                        <a:pt x="85" y="15"/>
                      </a:lnTo>
                      <a:lnTo>
                        <a:pt x="89" y="11"/>
                      </a:lnTo>
                      <a:lnTo>
                        <a:pt x="85" y="7"/>
                      </a:lnTo>
                      <a:lnTo>
                        <a:pt x="81" y="7"/>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9261" name="Freeform 175"/>
                <p:cNvSpPr>
                  <a:spLocks/>
                </p:cNvSpPr>
                <p:nvPr/>
              </p:nvSpPr>
              <p:spPr bwMode="auto">
                <a:xfrm>
                  <a:off x="1147763" y="3221038"/>
                  <a:ext cx="50800" cy="23813"/>
                </a:xfrm>
                <a:custGeom>
                  <a:avLst/>
                  <a:gdLst>
                    <a:gd name="T0" fmla="*/ 2147483647 w 32"/>
                    <a:gd name="T1" fmla="*/ 0 h 15"/>
                    <a:gd name="T2" fmla="*/ 2147483647 w 32"/>
                    <a:gd name="T3" fmla="*/ 0 h 15"/>
                    <a:gd name="T4" fmla="*/ 0 w 32"/>
                    <a:gd name="T5" fmla="*/ 2147483647 h 15"/>
                    <a:gd name="T6" fmla="*/ 2147483647 w 32"/>
                    <a:gd name="T7" fmla="*/ 2147483647 h 15"/>
                    <a:gd name="T8" fmla="*/ 2147483647 w 32"/>
                    <a:gd name="T9" fmla="*/ 2147483647 h 15"/>
                    <a:gd name="T10" fmla="*/ 2147483647 w 32"/>
                    <a:gd name="T11" fmla="*/ 2147483647 h 15"/>
                    <a:gd name="T12" fmla="*/ 2147483647 w 32"/>
                    <a:gd name="T13" fmla="*/ 2147483647 h 15"/>
                    <a:gd name="T14" fmla="*/ 2147483647 w 32"/>
                    <a:gd name="T15" fmla="*/ 2147483647 h 15"/>
                    <a:gd name="T16" fmla="*/ 2147483647 w 32"/>
                    <a:gd name="T17" fmla="*/ 0 h 15"/>
                    <a:gd name="T18" fmla="*/ 2147483647 w 32"/>
                    <a:gd name="T19" fmla="*/ 0 h 15"/>
                    <a:gd name="T20" fmla="*/ 2147483647 w 32"/>
                    <a:gd name="T21" fmla="*/ 0 h 15"/>
                    <a:gd name="T22" fmla="*/ 2147483647 w 32"/>
                    <a:gd name="T23" fmla="*/ 0 h 1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2"/>
                    <a:gd name="T37" fmla="*/ 0 h 15"/>
                    <a:gd name="T38" fmla="*/ 32 w 32"/>
                    <a:gd name="T39" fmla="*/ 15 h 1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2" h="15">
                      <a:moveTo>
                        <a:pt x="28" y="0"/>
                      </a:moveTo>
                      <a:lnTo>
                        <a:pt x="24" y="0"/>
                      </a:lnTo>
                      <a:lnTo>
                        <a:pt x="0" y="7"/>
                      </a:lnTo>
                      <a:lnTo>
                        <a:pt x="4" y="15"/>
                      </a:lnTo>
                      <a:lnTo>
                        <a:pt x="28" y="7"/>
                      </a:lnTo>
                      <a:lnTo>
                        <a:pt x="32" y="4"/>
                      </a:lnTo>
                      <a:lnTo>
                        <a:pt x="32" y="0"/>
                      </a:lnTo>
                      <a:lnTo>
                        <a:pt x="28" y="0"/>
                      </a:lnTo>
                      <a:lnTo>
                        <a:pt x="24" y="0"/>
                      </a:lnTo>
                      <a:lnTo>
                        <a:pt x="28"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9262" name="Freeform 176"/>
                <p:cNvSpPr>
                  <a:spLocks/>
                </p:cNvSpPr>
                <p:nvPr/>
              </p:nvSpPr>
              <p:spPr bwMode="auto">
                <a:xfrm>
                  <a:off x="1192213" y="3208338"/>
                  <a:ext cx="96838" cy="23813"/>
                </a:xfrm>
                <a:custGeom>
                  <a:avLst/>
                  <a:gdLst>
                    <a:gd name="T0" fmla="*/ 2147483647 w 61"/>
                    <a:gd name="T1" fmla="*/ 0 h 15"/>
                    <a:gd name="T2" fmla="*/ 2147483647 w 61"/>
                    <a:gd name="T3" fmla="*/ 0 h 15"/>
                    <a:gd name="T4" fmla="*/ 2147483647 w 61"/>
                    <a:gd name="T5" fmla="*/ 0 h 15"/>
                    <a:gd name="T6" fmla="*/ 2147483647 w 61"/>
                    <a:gd name="T7" fmla="*/ 2147483647 h 15"/>
                    <a:gd name="T8" fmla="*/ 2147483647 w 61"/>
                    <a:gd name="T9" fmla="*/ 2147483647 h 15"/>
                    <a:gd name="T10" fmla="*/ 2147483647 w 61"/>
                    <a:gd name="T11" fmla="*/ 2147483647 h 15"/>
                    <a:gd name="T12" fmla="*/ 2147483647 w 61"/>
                    <a:gd name="T13" fmla="*/ 2147483647 h 15"/>
                    <a:gd name="T14" fmla="*/ 2147483647 w 61"/>
                    <a:gd name="T15" fmla="*/ 2147483647 h 15"/>
                    <a:gd name="T16" fmla="*/ 0 w 61"/>
                    <a:gd name="T17" fmla="*/ 2147483647 h 15"/>
                    <a:gd name="T18" fmla="*/ 0 w 61"/>
                    <a:gd name="T19" fmla="*/ 2147483647 h 15"/>
                    <a:gd name="T20" fmla="*/ 0 w 61"/>
                    <a:gd name="T21" fmla="*/ 2147483647 h 15"/>
                    <a:gd name="T22" fmla="*/ 0 w 61"/>
                    <a:gd name="T23" fmla="*/ 2147483647 h 15"/>
                    <a:gd name="T24" fmla="*/ 2147483647 w 61"/>
                    <a:gd name="T25" fmla="*/ 2147483647 h 15"/>
                    <a:gd name="T26" fmla="*/ 2147483647 w 61"/>
                    <a:gd name="T27" fmla="*/ 2147483647 h 15"/>
                    <a:gd name="T28" fmla="*/ 2147483647 w 61"/>
                    <a:gd name="T29" fmla="*/ 2147483647 h 15"/>
                    <a:gd name="T30" fmla="*/ 2147483647 w 61"/>
                    <a:gd name="T31" fmla="*/ 2147483647 h 15"/>
                    <a:gd name="T32" fmla="*/ 2147483647 w 61"/>
                    <a:gd name="T33" fmla="*/ 2147483647 h 15"/>
                    <a:gd name="T34" fmla="*/ 2147483647 w 61"/>
                    <a:gd name="T35" fmla="*/ 2147483647 h 15"/>
                    <a:gd name="T36" fmla="*/ 2147483647 w 61"/>
                    <a:gd name="T37" fmla="*/ 2147483647 h 15"/>
                    <a:gd name="T38" fmla="*/ 2147483647 w 61"/>
                    <a:gd name="T39" fmla="*/ 2147483647 h 15"/>
                    <a:gd name="T40" fmla="*/ 2147483647 w 61"/>
                    <a:gd name="T41" fmla="*/ 0 h 1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61"/>
                    <a:gd name="T64" fmla="*/ 0 h 15"/>
                    <a:gd name="T65" fmla="*/ 61 w 61"/>
                    <a:gd name="T66" fmla="*/ 15 h 1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61" h="15">
                      <a:moveTo>
                        <a:pt x="57" y="0"/>
                      </a:moveTo>
                      <a:lnTo>
                        <a:pt x="57" y="0"/>
                      </a:lnTo>
                      <a:lnTo>
                        <a:pt x="45" y="0"/>
                      </a:lnTo>
                      <a:lnTo>
                        <a:pt x="37" y="4"/>
                      </a:lnTo>
                      <a:lnTo>
                        <a:pt x="25" y="4"/>
                      </a:lnTo>
                      <a:lnTo>
                        <a:pt x="16" y="8"/>
                      </a:lnTo>
                      <a:lnTo>
                        <a:pt x="12" y="8"/>
                      </a:lnTo>
                      <a:lnTo>
                        <a:pt x="4" y="8"/>
                      </a:lnTo>
                      <a:lnTo>
                        <a:pt x="0" y="8"/>
                      </a:lnTo>
                      <a:lnTo>
                        <a:pt x="0" y="15"/>
                      </a:lnTo>
                      <a:lnTo>
                        <a:pt x="4" y="15"/>
                      </a:lnTo>
                      <a:lnTo>
                        <a:pt x="12" y="15"/>
                      </a:lnTo>
                      <a:lnTo>
                        <a:pt x="16" y="15"/>
                      </a:lnTo>
                      <a:lnTo>
                        <a:pt x="29" y="15"/>
                      </a:lnTo>
                      <a:lnTo>
                        <a:pt x="37" y="12"/>
                      </a:lnTo>
                      <a:lnTo>
                        <a:pt x="49" y="12"/>
                      </a:lnTo>
                      <a:lnTo>
                        <a:pt x="61" y="8"/>
                      </a:lnTo>
                      <a:lnTo>
                        <a:pt x="57"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9263" name="Freeform 177"/>
                <p:cNvSpPr>
                  <a:spLocks/>
                </p:cNvSpPr>
                <p:nvPr/>
              </p:nvSpPr>
              <p:spPr bwMode="auto">
                <a:xfrm>
                  <a:off x="1282700" y="3170238"/>
                  <a:ext cx="52388" cy="50800"/>
                </a:xfrm>
                <a:custGeom>
                  <a:avLst/>
                  <a:gdLst>
                    <a:gd name="T0" fmla="*/ 2147483647 w 33"/>
                    <a:gd name="T1" fmla="*/ 2147483647 h 32"/>
                    <a:gd name="T2" fmla="*/ 2147483647 w 33"/>
                    <a:gd name="T3" fmla="*/ 2147483647 h 32"/>
                    <a:gd name="T4" fmla="*/ 2147483647 w 33"/>
                    <a:gd name="T5" fmla="*/ 2147483647 h 32"/>
                    <a:gd name="T6" fmla="*/ 2147483647 w 33"/>
                    <a:gd name="T7" fmla="*/ 2147483647 h 32"/>
                    <a:gd name="T8" fmla="*/ 2147483647 w 33"/>
                    <a:gd name="T9" fmla="*/ 2147483647 h 32"/>
                    <a:gd name="T10" fmla="*/ 2147483647 w 33"/>
                    <a:gd name="T11" fmla="*/ 2147483647 h 32"/>
                    <a:gd name="T12" fmla="*/ 2147483647 w 33"/>
                    <a:gd name="T13" fmla="*/ 2147483647 h 32"/>
                    <a:gd name="T14" fmla="*/ 2147483647 w 33"/>
                    <a:gd name="T15" fmla="*/ 2147483647 h 32"/>
                    <a:gd name="T16" fmla="*/ 2147483647 w 33"/>
                    <a:gd name="T17" fmla="*/ 2147483647 h 32"/>
                    <a:gd name="T18" fmla="*/ 0 w 33"/>
                    <a:gd name="T19" fmla="*/ 2147483647 h 32"/>
                    <a:gd name="T20" fmla="*/ 2147483647 w 33"/>
                    <a:gd name="T21" fmla="*/ 2147483647 h 32"/>
                    <a:gd name="T22" fmla="*/ 2147483647 w 33"/>
                    <a:gd name="T23" fmla="*/ 2147483647 h 32"/>
                    <a:gd name="T24" fmla="*/ 2147483647 w 33"/>
                    <a:gd name="T25" fmla="*/ 2147483647 h 32"/>
                    <a:gd name="T26" fmla="*/ 2147483647 w 33"/>
                    <a:gd name="T27" fmla="*/ 2147483647 h 32"/>
                    <a:gd name="T28" fmla="*/ 2147483647 w 33"/>
                    <a:gd name="T29" fmla="*/ 2147483647 h 32"/>
                    <a:gd name="T30" fmla="*/ 2147483647 w 33"/>
                    <a:gd name="T31" fmla="*/ 2147483647 h 32"/>
                    <a:gd name="T32" fmla="*/ 2147483647 w 33"/>
                    <a:gd name="T33" fmla="*/ 2147483647 h 32"/>
                    <a:gd name="T34" fmla="*/ 2147483647 w 33"/>
                    <a:gd name="T35" fmla="*/ 2147483647 h 32"/>
                    <a:gd name="T36" fmla="*/ 2147483647 w 33"/>
                    <a:gd name="T37" fmla="*/ 2147483647 h 32"/>
                    <a:gd name="T38" fmla="*/ 2147483647 w 33"/>
                    <a:gd name="T39" fmla="*/ 2147483647 h 32"/>
                    <a:gd name="T40" fmla="*/ 2147483647 w 33"/>
                    <a:gd name="T41" fmla="*/ 2147483647 h 32"/>
                    <a:gd name="T42" fmla="*/ 2147483647 w 33"/>
                    <a:gd name="T43" fmla="*/ 2147483647 h 32"/>
                    <a:gd name="T44" fmla="*/ 2147483647 w 33"/>
                    <a:gd name="T45" fmla="*/ 0 h 32"/>
                    <a:gd name="T46" fmla="*/ 2147483647 w 33"/>
                    <a:gd name="T47" fmla="*/ 0 h 32"/>
                    <a:gd name="T48" fmla="*/ 2147483647 w 33"/>
                    <a:gd name="T49" fmla="*/ 2147483647 h 32"/>
                    <a:gd name="T50" fmla="*/ 2147483647 w 33"/>
                    <a:gd name="T51" fmla="*/ 2147483647 h 32"/>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33"/>
                    <a:gd name="T79" fmla="*/ 0 h 32"/>
                    <a:gd name="T80" fmla="*/ 33 w 33"/>
                    <a:gd name="T81" fmla="*/ 32 h 32"/>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33" h="32">
                      <a:moveTo>
                        <a:pt x="24" y="4"/>
                      </a:moveTo>
                      <a:lnTo>
                        <a:pt x="24" y="4"/>
                      </a:lnTo>
                      <a:lnTo>
                        <a:pt x="20" y="8"/>
                      </a:lnTo>
                      <a:lnTo>
                        <a:pt x="16" y="12"/>
                      </a:lnTo>
                      <a:lnTo>
                        <a:pt x="12" y="16"/>
                      </a:lnTo>
                      <a:lnTo>
                        <a:pt x="4" y="20"/>
                      </a:lnTo>
                      <a:lnTo>
                        <a:pt x="0" y="24"/>
                      </a:lnTo>
                      <a:lnTo>
                        <a:pt x="4" y="32"/>
                      </a:lnTo>
                      <a:lnTo>
                        <a:pt x="12" y="28"/>
                      </a:lnTo>
                      <a:lnTo>
                        <a:pt x="16" y="24"/>
                      </a:lnTo>
                      <a:lnTo>
                        <a:pt x="20" y="20"/>
                      </a:lnTo>
                      <a:lnTo>
                        <a:pt x="24" y="16"/>
                      </a:lnTo>
                      <a:lnTo>
                        <a:pt x="28" y="12"/>
                      </a:lnTo>
                      <a:lnTo>
                        <a:pt x="33" y="8"/>
                      </a:lnTo>
                      <a:lnTo>
                        <a:pt x="28" y="8"/>
                      </a:lnTo>
                      <a:lnTo>
                        <a:pt x="33" y="8"/>
                      </a:lnTo>
                      <a:lnTo>
                        <a:pt x="33" y="4"/>
                      </a:lnTo>
                      <a:lnTo>
                        <a:pt x="28" y="0"/>
                      </a:lnTo>
                      <a:lnTo>
                        <a:pt x="24" y="0"/>
                      </a:lnTo>
                      <a:lnTo>
                        <a:pt x="24" y="4"/>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9264" name="Freeform 178"/>
                <p:cNvSpPr>
                  <a:spLocks/>
                </p:cNvSpPr>
                <p:nvPr/>
              </p:nvSpPr>
              <p:spPr bwMode="auto">
                <a:xfrm>
                  <a:off x="1320800" y="3151188"/>
                  <a:ext cx="39688" cy="31750"/>
                </a:xfrm>
                <a:custGeom>
                  <a:avLst/>
                  <a:gdLst>
                    <a:gd name="T0" fmla="*/ 2147483647 w 25"/>
                    <a:gd name="T1" fmla="*/ 2147483647 h 20"/>
                    <a:gd name="T2" fmla="*/ 2147483647 w 25"/>
                    <a:gd name="T3" fmla="*/ 0 h 20"/>
                    <a:gd name="T4" fmla="*/ 0 w 25"/>
                    <a:gd name="T5" fmla="*/ 2147483647 h 20"/>
                    <a:gd name="T6" fmla="*/ 2147483647 w 25"/>
                    <a:gd name="T7" fmla="*/ 2147483647 h 20"/>
                    <a:gd name="T8" fmla="*/ 2147483647 w 25"/>
                    <a:gd name="T9" fmla="*/ 2147483647 h 20"/>
                    <a:gd name="T10" fmla="*/ 2147483647 w 25"/>
                    <a:gd name="T11" fmla="*/ 2147483647 h 20"/>
                    <a:gd name="T12" fmla="*/ 2147483647 w 25"/>
                    <a:gd name="T13" fmla="*/ 2147483647 h 20"/>
                    <a:gd name="T14" fmla="*/ 2147483647 w 25"/>
                    <a:gd name="T15" fmla="*/ 2147483647 h 20"/>
                    <a:gd name="T16" fmla="*/ 2147483647 w 25"/>
                    <a:gd name="T17" fmla="*/ 0 h 20"/>
                    <a:gd name="T18" fmla="*/ 2147483647 w 25"/>
                    <a:gd name="T19" fmla="*/ 0 h 20"/>
                    <a:gd name="T20" fmla="*/ 2147483647 w 25"/>
                    <a:gd name="T21" fmla="*/ 0 h 20"/>
                    <a:gd name="T22" fmla="*/ 2147483647 w 25"/>
                    <a:gd name="T23" fmla="*/ 2147483647 h 2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5"/>
                    <a:gd name="T37" fmla="*/ 0 h 20"/>
                    <a:gd name="T38" fmla="*/ 25 w 25"/>
                    <a:gd name="T39" fmla="*/ 20 h 2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5" h="20">
                      <a:moveTo>
                        <a:pt x="17" y="4"/>
                      </a:moveTo>
                      <a:lnTo>
                        <a:pt x="21" y="0"/>
                      </a:lnTo>
                      <a:lnTo>
                        <a:pt x="0" y="16"/>
                      </a:lnTo>
                      <a:lnTo>
                        <a:pt x="4" y="20"/>
                      </a:lnTo>
                      <a:lnTo>
                        <a:pt x="25" y="8"/>
                      </a:lnTo>
                      <a:lnTo>
                        <a:pt x="25" y="4"/>
                      </a:lnTo>
                      <a:lnTo>
                        <a:pt x="25" y="8"/>
                      </a:lnTo>
                      <a:lnTo>
                        <a:pt x="25" y="4"/>
                      </a:lnTo>
                      <a:lnTo>
                        <a:pt x="25" y="0"/>
                      </a:lnTo>
                      <a:lnTo>
                        <a:pt x="21" y="0"/>
                      </a:lnTo>
                      <a:lnTo>
                        <a:pt x="17" y="4"/>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9265" name="Freeform 179"/>
                <p:cNvSpPr>
                  <a:spLocks/>
                </p:cNvSpPr>
                <p:nvPr/>
              </p:nvSpPr>
              <p:spPr bwMode="auto">
                <a:xfrm>
                  <a:off x="1347788" y="3114675"/>
                  <a:ext cx="12700" cy="42863"/>
                </a:xfrm>
                <a:custGeom>
                  <a:avLst/>
                  <a:gdLst>
                    <a:gd name="T0" fmla="*/ 0 w 8"/>
                    <a:gd name="T1" fmla="*/ 2147483647 h 27"/>
                    <a:gd name="T2" fmla="*/ 0 w 8"/>
                    <a:gd name="T3" fmla="*/ 2147483647 h 27"/>
                    <a:gd name="T4" fmla="*/ 0 w 8"/>
                    <a:gd name="T5" fmla="*/ 2147483647 h 27"/>
                    <a:gd name="T6" fmla="*/ 2147483647 w 8"/>
                    <a:gd name="T7" fmla="*/ 2147483647 h 27"/>
                    <a:gd name="T8" fmla="*/ 2147483647 w 8"/>
                    <a:gd name="T9" fmla="*/ 2147483647 h 27"/>
                    <a:gd name="T10" fmla="*/ 2147483647 w 8"/>
                    <a:gd name="T11" fmla="*/ 0 h 27"/>
                    <a:gd name="T12" fmla="*/ 2147483647 w 8"/>
                    <a:gd name="T13" fmla="*/ 2147483647 h 27"/>
                    <a:gd name="T14" fmla="*/ 2147483647 w 8"/>
                    <a:gd name="T15" fmla="*/ 0 h 27"/>
                    <a:gd name="T16" fmla="*/ 2147483647 w 8"/>
                    <a:gd name="T17" fmla="*/ 0 h 27"/>
                    <a:gd name="T18" fmla="*/ 0 w 8"/>
                    <a:gd name="T19" fmla="*/ 0 h 27"/>
                    <a:gd name="T20" fmla="*/ 0 w 8"/>
                    <a:gd name="T21" fmla="*/ 2147483647 h 27"/>
                    <a:gd name="T22" fmla="*/ 0 w 8"/>
                    <a:gd name="T23" fmla="*/ 2147483647 h 2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27"/>
                    <a:gd name="T38" fmla="*/ 8 w 8"/>
                    <a:gd name="T39" fmla="*/ 27 h 2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27">
                      <a:moveTo>
                        <a:pt x="0" y="4"/>
                      </a:moveTo>
                      <a:lnTo>
                        <a:pt x="0" y="4"/>
                      </a:lnTo>
                      <a:lnTo>
                        <a:pt x="0" y="27"/>
                      </a:lnTo>
                      <a:lnTo>
                        <a:pt x="8" y="27"/>
                      </a:lnTo>
                      <a:lnTo>
                        <a:pt x="8" y="4"/>
                      </a:lnTo>
                      <a:lnTo>
                        <a:pt x="8" y="0"/>
                      </a:lnTo>
                      <a:lnTo>
                        <a:pt x="8" y="4"/>
                      </a:lnTo>
                      <a:lnTo>
                        <a:pt x="8" y="0"/>
                      </a:lnTo>
                      <a:lnTo>
                        <a:pt x="4" y="0"/>
                      </a:lnTo>
                      <a:lnTo>
                        <a:pt x="0" y="0"/>
                      </a:lnTo>
                      <a:lnTo>
                        <a:pt x="0" y="4"/>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9266" name="Freeform 180"/>
                <p:cNvSpPr>
                  <a:spLocks/>
                </p:cNvSpPr>
                <p:nvPr/>
              </p:nvSpPr>
              <p:spPr bwMode="auto">
                <a:xfrm>
                  <a:off x="1057275" y="2582863"/>
                  <a:ext cx="303213" cy="538163"/>
                </a:xfrm>
                <a:custGeom>
                  <a:avLst/>
                  <a:gdLst>
                    <a:gd name="T0" fmla="*/ 2147483647 w 191"/>
                    <a:gd name="T1" fmla="*/ 2147483647 h 339"/>
                    <a:gd name="T2" fmla="*/ 0 w 191"/>
                    <a:gd name="T3" fmla="*/ 2147483647 h 339"/>
                    <a:gd name="T4" fmla="*/ 2147483647 w 191"/>
                    <a:gd name="T5" fmla="*/ 2147483647 h 339"/>
                    <a:gd name="T6" fmla="*/ 2147483647 w 191"/>
                    <a:gd name="T7" fmla="*/ 2147483647 h 339"/>
                    <a:gd name="T8" fmla="*/ 2147483647 w 191"/>
                    <a:gd name="T9" fmla="*/ 0 h 339"/>
                    <a:gd name="T10" fmla="*/ 2147483647 w 191"/>
                    <a:gd name="T11" fmla="*/ 0 h 339"/>
                    <a:gd name="T12" fmla="*/ 2147483647 w 191"/>
                    <a:gd name="T13" fmla="*/ 0 h 339"/>
                    <a:gd name="T14" fmla="*/ 2147483647 w 191"/>
                    <a:gd name="T15" fmla="*/ 0 h 339"/>
                    <a:gd name="T16" fmla="*/ 0 w 191"/>
                    <a:gd name="T17" fmla="*/ 0 h 339"/>
                    <a:gd name="T18" fmla="*/ 0 w 191"/>
                    <a:gd name="T19" fmla="*/ 0 h 339"/>
                    <a:gd name="T20" fmla="*/ 0 w 191"/>
                    <a:gd name="T21" fmla="*/ 2147483647 h 339"/>
                    <a:gd name="T22" fmla="*/ 2147483647 w 191"/>
                    <a:gd name="T23" fmla="*/ 2147483647 h 33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91"/>
                    <a:gd name="T37" fmla="*/ 0 h 339"/>
                    <a:gd name="T38" fmla="*/ 191 w 191"/>
                    <a:gd name="T39" fmla="*/ 339 h 33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91" h="339">
                      <a:moveTo>
                        <a:pt x="4" y="8"/>
                      </a:moveTo>
                      <a:lnTo>
                        <a:pt x="0" y="4"/>
                      </a:lnTo>
                      <a:lnTo>
                        <a:pt x="183" y="339"/>
                      </a:lnTo>
                      <a:lnTo>
                        <a:pt x="191" y="335"/>
                      </a:lnTo>
                      <a:lnTo>
                        <a:pt x="8" y="0"/>
                      </a:lnTo>
                      <a:lnTo>
                        <a:pt x="4" y="0"/>
                      </a:lnTo>
                      <a:lnTo>
                        <a:pt x="8" y="0"/>
                      </a:lnTo>
                      <a:lnTo>
                        <a:pt x="4" y="0"/>
                      </a:lnTo>
                      <a:lnTo>
                        <a:pt x="0" y="0"/>
                      </a:lnTo>
                      <a:lnTo>
                        <a:pt x="0" y="4"/>
                      </a:lnTo>
                      <a:lnTo>
                        <a:pt x="4" y="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9267" name="Freeform 181"/>
                <p:cNvSpPr>
                  <a:spLocks/>
                </p:cNvSpPr>
                <p:nvPr/>
              </p:nvSpPr>
              <p:spPr bwMode="auto">
                <a:xfrm>
                  <a:off x="1063625" y="2563813"/>
                  <a:ext cx="84138" cy="638175"/>
                </a:xfrm>
                <a:custGeom>
                  <a:avLst/>
                  <a:gdLst>
                    <a:gd name="T0" fmla="*/ 2147483647 w 53"/>
                    <a:gd name="T1" fmla="*/ 2147483647 h 402"/>
                    <a:gd name="T2" fmla="*/ 2147483647 w 53"/>
                    <a:gd name="T3" fmla="*/ 0 h 402"/>
                    <a:gd name="T4" fmla="*/ 0 w 53"/>
                    <a:gd name="T5" fmla="*/ 2147483647 h 402"/>
                    <a:gd name="T6" fmla="*/ 0 w 53"/>
                    <a:gd name="T7" fmla="*/ 2147483647 h 402"/>
                    <a:gd name="T8" fmla="*/ 2147483647 w 53"/>
                    <a:gd name="T9" fmla="*/ 2147483647 h 402"/>
                    <a:gd name="T10" fmla="*/ 2147483647 w 53"/>
                    <a:gd name="T11" fmla="*/ 2147483647 h 402"/>
                    <a:gd name="T12" fmla="*/ 0 60000 65536"/>
                    <a:gd name="T13" fmla="*/ 0 60000 65536"/>
                    <a:gd name="T14" fmla="*/ 0 60000 65536"/>
                    <a:gd name="T15" fmla="*/ 0 60000 65536"/>
                    <a:gd name="T16" fmla="*/ 0 60000 65536"/>
                    <a:gd name="T17" fmla="*/ 0 60000 65536"/>
                    <a:gd name="T18" fmla="*/ 0 w 53"/>
                    <a:gd name="T19" fmla="*/ 0 h 402"/>
                    <a:gd name="T20" fmla="*/ 53 w 53"/>
                    <a:gd name="T21" fmla="*/ 402 h 402"/>
                  </a:gdLst>
                  <a:ahLst/>
                  <a:cxnLst>
                    <a:cxn ang="T12">
                      <a:pos x="T0" y="T1"/>
                    </a:cxn>
                    <a:cxn ang="T13">
                      <a:pos x="T2" y="T3"/>
                    </a:cxn>
                    <a:cxn ang="T14">
                      <a:pos x="T4" y="T5"/>
                    </a:cxn>
                    <a:cxn ang="T15">
                      <a:pos x="T6" y="T7"/>
                    </a:cxn>
                    <a:cxn ang="T16">
                      <a:pos x="T8" y="T9"/>
                    </a:cxn>
                    <a:cxn ang="T17">
                      <a:pos x="T10" y="T11"/>
                    </a:cxn>
                  </a:cxnLst>
                  <a:rect l="T18" t="T19" r="T20" b="T21"/>
                  <a:pathLst>
                    <a:path w="53" h="402">
                      <a:moveTo>
                        <a:pt x="53" y="402"/>
                      </a:moveTo>
                      <a:lnTo>
                        <a:pt x="53" y="0"/>
                      </a:lnTo>
                      <a:lnTo>
                        <a:pt x="0" y="16"/>
                      </a:lnTo>
                      <a:lnTo>
                        <a:pt x="0" y="398"/>
                      </a:lnTo>
                      <a:lnTo>
                        <a:pt x="53" y="402"/>
                      </a:lnTo>
                      <a:close/>
                    </a:path>
                  </a:pathLst>
                </a:custGeom>
                <a:solidFill>
                  <a:srgbClr val="999999"/>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9268" name="Freeform 182"/>
                <p:cNvSpPr>
                  <a:spLocks/>
                </p:cNvSpPr>
                <p:nvPr/>
              </p:nvSpPr>
              <p:spPr bwMode="auto">
                <a:xfrm>
                  <a:off x="1141413" y="2559050"/>
                  <a:ext cx="12700" cy="642938"/>
                </a:xfrm>
                <a:custGeom>
                  <a:avLst/>
                  <a:gdLst>
                    <a:gd name="T0" fmla="*/ 2147483647 w 8"/>
                    <a:gd name="T1" fmla="*/ 2147483647 h 405"/>
                    <a:gd name="T2" fmla="*/ 0 w 8"/>
                    <a:gd name="T3" fmla="*/ 2147483647 h 405"/>
                    <a:gd name="T4" fmla="*/ 0 w 8"/>
                    <a:gd name="T5" fmla="*/ 2147483647 h 405"/>
                    <a:gd name="T6" fmla="*/ 2147483647 w 8"/>
                    <a:gd name="T7" fmla="*/ 2147483647 h 405"/>
                    <a:gd name="T8" fmla="*/ 2147483647 w 8"/>
                    <a:gd name="T9" fmla="*/ 2147483647 h 405"/>
                    <a:gd name="T10" fmla="*/ 2147483647 w 8"/>
                    <a:gd name="T11" fmla="*/ 0 h 405"/>
                    <a:gd name="T12" fmla="*/ 2147483647 w 8"/>
                    <a:gd name="T13" fmla="*/ 2147483647 h 405"/>
                    <a:gd name="T14" fmla="*/ 2147483647 w 8"/>
                    <a:gd name="T15" fmla="*/ 0 h 405"/>
                    <a:gd name="T16" fmla="*/ 2147483647 w 8"/>
                    <a:gd name="T17" fmla="*/ 0 h 405"/>
                    <a:gd name="T18" fmla="*/ 0 w 8"/>
                    <a:gd name="T19" fmla="*/ 0 h 405"/>
                    <a:gd name="T20" fmla="*/ 0 w 8"/>
                    <a:gd name="T21" fmla="*/ 2147483647 h 405"/>
                    <a:gd name="T22" fmla="*/ 2147483647 w 8"/>
                    <a:gd name="T23" fmla="*/ 2147483647 h 40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405"/>
                    <a:gd name="T38" fmla="*/ 8 w 8"/>
                    <a:gd name="T39" fmla="*/ 405 h 40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405">
                      <a:moveTo>
                        <a:pt x="8" y="7"/>
                      </a:moveTo>
                      <a:lnTo>
                        <a:pt x="0" y="3"/>
                      </a:lnTo>
                      <a:lnTo>
                        <a:pt x="0" y="405"/>
                      </a:lnTo>
                      <a:lnTo>
                        <a:pt x="8" y="405"/>
                      </a:lnTo>
                      <a:lnTo>
                        <a:pt x="8" y="3"/>
                      </a:lnTo>
                      <a:lnTo>
                        <a:pt x="4" y="0"/>
                      </a:lnTo>
                      <a:lnTo>
                        <a:pt x="8" y="3"/>
                      </a:lnTo>
                      <a:lnTo>
                        <a:pt x="8" y="0"/>
                      </a:lnTo>
                      <a:lnTo>
                        <a:pt x="4" y="0"/>
                      </a:lnTo>
                      <a:lnTo>
                        <a:pt x="0" y="0"/>
                      </a:lnTo>
                      <a:lnTo>
                        <a:pt x="0" y="3"/>
                      </a:lnTo>
                      <a:lnTo>
                        <a:pt x="8" y="7"/>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9269" name="Freeform 183"/>
                <p:cNvSpPr>
                  <a:spLocks/>
                </p:cNvSpPr>
                <p:nvPr/>
              </p:nvSpPr>
              <p:spPr bwMode="auto">
                <a:xfrm>
                  <a:off x="1057275" y="2559050"/>
                  <a:ext cx="96838" cy="36513"/>
                </a:xfrm>
                <a:custGeom>
                  <a:avLst/>
                  <a:gdLst>
                    <a:gd name="T0" fmla="*/ 2147483647 w 61"/>
                    <a:gd name="T1" fmla="*/ 2147483647 h 23"/>
                    <a:gd name="T2" fmla="*/ 2147483647 w 61"/>
                    <a:gd name="T3" fmla="*/ 2147483647 h 23"/>
                    <a:gd name="T4" fmla="*/ 2147483647 w 61"/>
                    <a:gd name="T5" fmla="*/ 2147483647 h 23"/>
                    <a:gd name="T6" fmla="*/ 2147483647 w 61"/>
                    <a:gd name="T7" fmla="*/ 0 h 23"/>
                    <a:gd name="T8" fmla="*/ 2147483647 w 61"/>
                    <a:gd name="T9" fmla="*/ 2147483647 h 23"/>
                    <a:gd name="T10" fmla="*/ 0 w 61"/>
                    <a:gd name="T11" fmla="*/ 2147483647 h 23"/>
                    <a:gd name="T12" fmla="*/ 2147483647 w 61"/>
                    <a:gd name="T13" fmla="*/ 2147483647 h 23"/>
                    <a:gd name="T14" fmla="*/ 0 w 61"/>
                    <a:gd name="T15" fmla="*/ 2147483647 h 23"/>
                    <a:gd name="T16" fmla="*/ 0 w 61"/>
                    <a:gd name="T17" fmla="*/ 2147483647 h 23"/>
                    <a:gd name="T18" fmla="*/ 0 w 61"/>
                    <a:gd name="T19" fmla="*/ 2147483647 h 23"/>
                    <a:gd name="T20" fmla="*/ 2147483647 w 61"/>
                    <a:gd name="T21" fmla="*/ 2147483647 h 23"/>
                    <a:gd name="T22" fmla="*/ 2147483647 w 61"/>
                    <a:gd name="T23" fmla="*/ 2147483647 h 2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61"/>
                    <a:gd name="T37" fmla="*/ 0 h 23"/>
                    <a:gd name="T38" fmla="*/ 61 w 61"/>
                    <a:gd name="T39" fmla="*/ 23 h 2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61" h="23">
                      <a:moveTo>
                        <a:pt x="8" y="19"/>
                      </a:moveTo>
                      <a:lnTo>
                        <a:pt x="4" y="23"/>
                      </a:lnTo>
                      <a:lnTo>
                        <a:pt x="61" y="7"/>
                      </a:lnTo>
                      <a:lnTo>
                        <a:pt x="57" y="0"/>
                      </a:lnTo>
                      <a:lnTo>
                        <a:pt x="4" y="15"/>
                      </a:lnTo>
                      <a:lnTo>
                        <a:pt x="0" y="19"/>
                      </a:lnTo>
                      <a:lnTo>
                        <a:pt x="4" y="15"/>
                      </a:lnTo>
                      <a:lnTo>
                        <a:pt x="0" y="15"/>
                      </a:lnTo>
                      <a:lnTo>
                        <a:pt x="0" y="19"/>
                      </a:lnTo>
                      <a:lnTo>
                        <a:pt x="0" y="23"/>
                      </a:lnTo>
                      <a:lnTo>
                        <a:pt x="4" y="23"/>
                      </a:lnTo>
                      <a:lnTo>
                        <a:pt x="8" y="19"/>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9270" name="Freeform 184"/>
                <p:cNvSpPr>
                  <a:spLocks/>
                </p:cNvSpPr>
                <p:nvPr/>
              </p:nvSpPr>
              <p:spPr bwMode="auto">
                <a:xfrm>
                  <a:off x="1057275" y="2589213"/>
                  <a:ext cx="12700" cy="612775"/>
                </a:xfrm>
                <a:custGeom>
                  <a:avLst/>
                  <a:gdLst>
                    <a:gd name="T0" fmla="*/ 2147483647 w 8"/>
                    <a:gd name="T1" fmla="*/ 2147483647 h 386"/>
                    <a:gd name="T2" fmla="*/ 2147483647 w 8"/>
                    <a:gd name="T3" fmla="*/ 2147483647 h 386"/>
                    <a:gd name="T4" fmla="*/ 2147483647 w 8"/>
                    <a:gd name="T5" fmla="*/ 0 h 386"/>
                    <a:gd name="T6" fmla="*/ 0 w 8"/>
                    <a:gd name="T7" fmla="*/ 0 h 386"/>
                    <a:gd name="T8" fmla="*/ 0 w 8"/>
                    <a:gd name="T9" fmla="*/ 2147483647 h 386"/>
                    <a:gd name="T10" fmla="*/ 2147483647 w 8"/>
                    <a:gd name="T11" fmla="*/ 2147483647 h 386"/>
                    <a:gd name="T12" fmla="*/ 0 w 8"/>
                    <a:gd name="T13" fmla="*/ 2147483647 h 386"/>
                    <a:gd name="T14" fmla="*/ 0 w 8"/>
                    <a:gd name="T15" fmla="*/ 2147483647 h 386"/>
                    <a:gd name="T16" fmla="*/ 2147483647 w 8"/>
                    <a:gd name="T17" fmla="*/ 2147483647 h 386"/>
                    <a:gd name="T18" fmla="*/ 2147483647 w 8"/>
                    <a:gd name="T19" fmla="*/ 2147483647 h 386"/>
                    <a:gd name="T20" fmla="*/ 2147483647 w 8"/>
                    <a:gd name="T21" fmla="*/ 2147483647 h 386"/>
                    <a:gd name="T22" fmla="*/ 2147483647 w 8"/>
                    <a:gd name="T23" fmla="*/ 2147483647 h 38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386"/>
                    <a:gd name="T38" fmla="*/ 8 w 8"/>
                    <a:gd name="T39" fmla="*/ 386 h 38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386">
                      <a:moveTo>
                        <a:pt x="4" y="378"/>
                      </a:moveTo>
                      <a:lnTo>
                        <a:pt x="8" y="382"/>
                      </a:lnTo>
                      <a:lnTo>
                        <a:pt x="8" y="0"/>
                      </a:lnTo>
                      <a:lnTo>
                        <a:pt x="0" y="0"/>
                      </a:lnTo>
                      <a:lnTo>
                        <a:pt x="0" y="382"/>
                      </a:lnTo>
                      <a:lnTo>
                        <a:pt x="4" y="386"/>
                      </a:lnTo>
                      <a:lnTo>
                        <a:pt x="0" y="382"/>
                      </a:lnTo>
                      <a:lnTo>
                        <a:pt x="0" y="386"/>
                      </a:lnTo>
                      <a:lnTo>
                        <a:pt x="4" y="386"/>
                      </a:lnTo>
                      <a:lnTo>
                        <a:pt x="8" y="386"/>
                      </a:lnTo>
                      <a:lnTo>
                        <a:pt x="8" y="382"/>
                      </a:lnTo>
                      <a:lnTo>
                        <a:pt x="4" y="37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9271" name="Freeform 185"/>
                <p:cNvSpPr>
                  <a:spLocks/>
                </p:cNvSpPr>
                <p:nvPr/>
              </p:nvSpPr>
              <p:spPr bwMode="auto">
                <a:xfrm>
                  <a:off x="1063625" y="3189288"/>
                  <a:ext cx="90488" cy="25400"/>
                </a:xfrm>
                <a:custGeom>
                  <a:avLst/>
                  <a:gdLst>
                    <a:gd name="T0" fmla="*/ 2147483647 w 57"/>
                    <a:gd name="T1" fmla="*/ 2147483647 h 16"/>
                    <a:gd name="T2" fmla="*/ 2147483647 w 57"/>
                    <a:gd name="T3" fmla="*/ 2147483647 h 16"/>
                    <a:gd name="T4" fmla="*/ 0 w 57"/>
                    <a:gd name="T5" fmla="*/ 0 h 16"/>
                    <a:gd name="T6" fmla="*/ 0 w 57"/>
                    <a:gd name="T7" fmla="*/ 2147483647 h 16"/>
                    <a:gd name="T8" fmla="*/ 2147483647 w 57"/>
                    <a:gd name="T9" fmla="*/ 2147483647 h 16"/>
                    <a:gd name="T10" fmla="*/ 2147483647 w 57"/>
                    <a:gd name="T11" fmla="*/ 2147483647 h 16"/>
                    <a:gd name="T12" fmla="*/ 2147483647 w 57"/>
                    <a:gd name="T13" fmla="*/ 2147483647 h 16"/>
                    <a:gd name="T14" fmla="*/ 2147483647 w 57"/>
                    <a:gd name="T15" fmla="*/ 2147483647 h 16"/>
                    <a:gd name="T16" fmla="*/ 2147483647 w 57"/>
                    <a:gd name="T17" fmla="*/ 2147483647 h 16"/>
                    <a:gd name="T18" fmla="*/ 2147483647 w 57"/>
                    <a:gd name="T19" fmla="*/ 2147483647 h 16"/>
                    <a:gd name="T20" fmla="*/ 2147483647 w 57"/>
                    <a:gd name="T21" fmla="*/ 2147483647 h 16"/>
                    <a:gd name="T22" fmla="*/ 2147483647 w 57"/>
                    <a:gd name="T23" fmla="*/ 2147483647 h 1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57"/>
                    <a:gd name="T37" fmla="*/ 0 h 16"/>
                    <a:gd name="T38" fmla="*/ 57 w 57"/>
                    <a:gd name="T39" fmla="*/ 16 h 1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57" h="16">
                      <a:moveTo>
                        <a:pt x="49" y="8"/>
                      </a:moveTo>
                      <a:lnTo>
                        <a:pt x="53" y="4"/>
                      </a:lnTo>
                      <a:lnTo>
                        <a:pt x="0" y="0"/>
                      </a:lnTo>
                      <a:lnTo>
                        <a:pt x="0" y="8"/>
                      </a:lnTo>
                      <a:lnTo>
                        <a:pt x="53" y="16"/>
                      </a:lnTo>
                      <a:lnTo>
                        <a:pt x="57" y="8"/>
                      </a:lnTo>
                      <a:lnTo>
                        <a:pt x="53" y="16"/>
                      </a:lnTo>
                      <a:lnTo>
                        <a:pt x="57" y="12"/>
                      </a:lnTo>
                      <a:lnTo>
                        <a:pt x="57" y="8"/>
                      </a:lnTo>
                      <a:lnTo>
                        <a:pt x="53" y="4"/>
                      </a:lnTo>
                      <a:lnTo>
                        <a:pt x="49" y="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9272" name="Freeform 186"/>
                <p:cNvSpPr>
                  <a:spLocks/>
                </p:cNvSpPr>
                <p:nvPr/>
              </p:nvSpPr>
              <p:spPr bwMode="auto">
                <a:xfrm>
                  <a:off x="1147763" y="2563813"/>
                  <a:ext cx="225425" cy="638175"/>
                </a:xfrm>
                <a:custGeom>
                  <a:avLst/>
                  <a:gdLst>
                    <a:gd name="T0" fmla="*/ 0 w 142"/>
                    <a:gd name="T1" fmla="*/ 2147483647 h 402"/>
                    <a:gd name="T2" fmla="*/ 0 w 142"/>
                    <a:gd name="T3" fmla="*/ 0 h 402"/>
                    <a:gd name="T4" fmla="*/ 2147483647 w 142"/>
                    <a:gd name="T5" fmla="*/ 2147483647 h 402"/>
                    <a:gd name="T6" fmla="*/ 2147483647 w 142"/>
                    <a:gd name="T7" fmla="*/ 2147483647 h 402"/>
                    <a:gd name="T8" fmla="*/ 0 w 142"/>
                    <a:gd name="T9" fmla="*/ 2147483647 h 402"/>
                    <a:gd name="T10" fmla="*/ 0 w 142"/>
                    <a:gd name="T11" fmla="*/ 2147483647 h 402"/>
                    <a:gd name="T12" fmla="*/ 0 60000 65536"/>
                    <a:gd name="T13" fmla="*/ 0 60000 65536"/>
                    <a:gd name="T14" fmla="*/ 0 60000 65536"/>
                    <a:gd name="T15" fmla="*/ 0 60000 65536"/>
                    <a:gd name="T16" fmla="*/ 0 60000 65536"/>
                    <a:gd name="T17" fmla="*/ 0 60000 65536"/>
                    <a:gd name="T18" fmla="*/ 0 w 142"/>
                    <a:gd name="T19" fmla="*/ 0 h 402"/>
                    <a:gd name="T20" fmla="*/ 142 w 142"/>
                    <a:gd name="T21" fmla="*/ 402 h 402"/>
                  </a:gdLst>
                  <a:ahLst/>
                  <a:cxnLst>
                    <a:cxn ang="T12">
                      <a:pos x="T0" y="T1"/>
                    </a:cxn>
                    <a:cxn ang="T13">
                      <a:pos x="T2" y="T3"/>
                    </a:cxn>
                    <a:cxn ang="T14">
                      <a:pos x="T4" y="T5"/>
                    </a:cxn>
                    <a:cxn ang="T15">
                      <a:pos x="T6" y="T7"/>
                    </a:cxn>
                    <a:cxn ang="T16">
                      <a:pos x="T8" y="T9"/>
                    </a:cxn>
                    <a:cxn ang="T17">
                      <a:pos x="T10" y="T11"/>
                    </a:cxn>
                  </a:cxnLst>
                  <a:rect l="T18" t="T19" r="T20" b="T21"/>
                  <a:pathLst>
                    <a:path w="142" h="402">
                      <a:moveTo>
                        <a:pt x="0" y="402"/>
                      </a:moveTo>
                      <a:lnTo>
                        <a:pt x="0" y="0"/>
                      </a:lnTo>
                      <a:lnTo>
                        <a:pt x="142" y="63"/>
                      </a:lnTo>
                      <a:lnTo>
                        <a:pt x="142" y="355"/>
                      </a:lnTo>
                      <a:lnTo>
                        <a:pt x="0" y="402"/>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9273" name="Freeform 187"/>
                <p:cNvSpPr>
                  <a:spLocks/>
                </p:cNvSpPr>
                <p:nvPr/>
              </p:nvSpPr>
              <p:spPr bwMode="auto">
                <a:xfrm>
                  <a:off x="1141413" y="2559050"/>
                  <a:ext cx="12700" cy="642938"/>
                </a:xfrm>
                <a:custGeom>
                  <a:avLst/>
                  <a:gdLst>
                    <a:gd name="T0" fmla="*/ 2147483647 w 8"/>
                    <a:gd name="T1" fmla="*/ 0 h 405"/>
                    <a:gd name="T2" fmla="*/ 0 w 8"/>
                    <a:gd name="T3" fmla="*/ 2147483647 h 405"/>
                    <a:gd name="T4" fmla="*/ 0 w 8"/>
                    <a:gd name="T5" fmla="*/ 2147483647 h 405"/>
                    <a:gd name="T6" fmla="*/ 2147483647 w 8"/>
                    <a:gd name="T7" fmla="*/ 2147483647 h 405"/>
                    <a:gd name="T8" fmla="*/ 2147483647 w 8"/>
                    <a:gd name="T9" fmla="*/ 2147483647 h 405"/>
                    <a:gd name="T10" fmla="*/ 2147483647 w 8"/>
                    <a:gd name="T11" fmla="*/ 2147483647 h 405"/>
                    <a:gd name="T12" fmla="*/ 2147483647 w 8"/>
                    <a:gd name="T13" fmla="*/ 2147483647 h 405"/>
                    <a:gd name="T14" fmla="*/ 2147483647 w 8"/>
                    <a:gd name="T15" fmla="*/ 0 h 405"/>
                    <a:gd name="T16" fmla="*/ 2147483647 w 8"/>
                    <a:gd name="T17" fmla="*/ 0 h 405"/>
                    <a:gd name="T18" fmla="*/ 0 w 8"/>
                    <a:gd name="T19" fmla="*/ 0 h 405"/>
                    <a:gd name="T20" fmla="*/ 0 w 8"/>
                    <a:gd name="T21" fmla="*/ 2147483647 h 405"/>
                    <a:gd name="T22" fmla="*/ 2147483647 w 8"/>
                    <a:gd name="T23" fmla="*/ 0 h 40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405"/>
                    <a:gd name="T38" fmla="*/ 8 w 8"/>
                    <a:gd name="T39" fmla="*/ 405 h 40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405">
                      <a:moveTo>
                        <a:pt x="8" y="0"/>
                      </a:moveTo>
                      <a:lnTo>
                        <a:pt x="0" y="3"/>
                      </a:lnTo>
                      <a:lnTo>
                        <a:pt x="0" y="405"/>
                      </a:lnTo>
                      <a:lnTo>
                        <a:pt x="8" y="405"/>
                      </a:lnTo>
                      <a:lnTo>
                        <a:pt x="8" y="3"/>
                      </a:lnTo>
                      <a:lnTo>
                        <a:pt x="4" y="7"/>
                      </a:lnTo>
                      <a:lnTo>
                        <a:pt x="8" y="3"/>
                      </a:lnTo>
                      <a:lnTo>
                        <a:pt x="8" y="0"/>
                      </a:lnTo>
                      <a:lnTo>
                        <a:pt x="4" y="0"/>
                      </a:lnTo>
                      <a:lnTo>
                        <a:pt x="0" y="0"/>
                      </a:lnTo>
                      <a:lnTo>
                        <a:pt x="0" y="3"/>
                      </a:lnTo>
                      <a:lnTo>
                        <a:pt x="8"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9274" name="Freeform 188"/>
                <p:cNvSpPr>
                  <a:spLocks/>
                </p:cNvSpPr>
                <p:nvPr/>
              </p:nvSpPr>
              <p:spPr bwMode="auto">
                <a:xfrm>
                  <a:off x="1147763" y="2559050"/>
                  <a:ext cx="231775" cy="111125"/>
                </a:xfrm>
                <a:custGeom>
                  <a:avLst/>
                  <a:gdLst>
                    <a:gd name="T0" fmla="*/ 2147483647 w 146"/>
                    <a:gd name="T1" fmla="*/ 2147483647 h 70"/>
                    <a:gd name="T2" fmla="*/ 2147483647 w 146"/>
                    <a:gd name="T3" fmla="*/ 2147483647 h 70"/>
                    <a:gd name="T4" fmla="*/ 2147483647 w 146"/>
                    <a:gd name="T5" fmla="*/ 0 h 70"/>
                    <a:gd name="T6" fmla="*/ 0 w 146"/>
                    <a:gd name="T7" fmla="*/ 2147483647 h 70"/>
                    <a:gd name="T8" fmla="*/ 2147483647 w 146"/>
                    <a:gd name="T9" fmla="*/ 2147483647 h 70"/>
                    <a:gd name="T10" fmla="*/ 2147483647 w 146"/>
                    <a:gd name="T11" fmla="*/ 2147483647 h 70"/>
                    <a:gd name="T12" fmla="*/ 2147483647 w 146"/>
                    <a:gd name="T13" fmla="*/ 2147483647 h 70"/>
                    <a:gd name="T14" fmla="*/ 2147483647 w 146"/>
                    <a:gd name="T15" fmla="*/ 2147483647 h 70"/>
                    <a:gd name="T16" fmla="*/ 2147483647 w 146"/>
                    <a:gd name="T17" fmla="*/ 2147483647 h 70"/>
                    <a:gd name="T18" fmla="*/ 2147483647 w 146"/>
                    <a:gd name="T19" fmla="*/ 2147483647 h 70"/>
                    <a:gd name="T20" fmla="*/ 2147483647 w 146"/>
                    <a:gd name="T21" fmla="*/ 2147483647 h 70"/>
                    <a:gd name="T22" fmla="*/ 2147483647 w 146"/>
                    <a:gd name="T23" fmla="*/ 2147483647 h 7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46"/>
                    <a:gd name="T37" fmla="*/ 0 h 70"/>
                    <a:gd name="T38" fmla="*/ 146 w 146"/>
                    <a:gd name="T39" fmla="*/ 70 h 7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46" h="70">
                      <a:moveTo>
                        <a:pt x="146" y="66"/>
                      </a:moveTo>
                      <a:lnTo>
                        <a:pt x="142" y="62"/>
                      </a:lnTo>
                      <a:lnTo>
                        <a:pt x="4" y="0"/>
                      </a:lnTo>
                      <a:lnTo>
                        <a:pt x="0" y="7"/>
                      </a:lnTo>
                      <a:lnTo>
                        <a:pt x="138" y="70"/>
                      </a:lnTo>
                      <a:lnTo>
                        <a:pt x="134" y="66"/>
                      </a:lnTo>
                      <a:lnTo>
                        <a:pt x="138" y="70"/>
                      </a:lnTo>
                      <a:lnTo>
                        <a:pt x="142" y="70"/>
                      </a:lnTo>
                      <a:lnTo>
                        <a:pt x="146" y="66"/>
                      </a:lnTo>
                      <a:lnTo>
                        <a:pt x="146" y="62"/>
                      </a:lnTo>
                      <a:lnTo>
                        <a:pt x="142" y="62"/>
                      </a:lnTo>
                      <a:lnTo>
                        <a:pt x="146" y="66"/>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9275" name="Freeform 189"/>
                <p:cNvSpPr>
                  <a:spLocks/>
                </p:cNvSpPr>
                <p:nvPr/>
              </p:nvSpPr>
              <p:spPr bwMode="auto">
                <a:xfrm>
                  <a:off x="1360488" y="2663825"/>
                  <a:ext cx="19050" cy="469900"/>
                </a:xfrm>
                <a:custGeom>
                  <a:avLst/>
                  <a:gdLst>
                    <a:gd name="T0" fmla="*/ 2147483647 w 12"/>
                    <a:gd name="T1" fmla="*/ 2147483647 h 296"/>
                    <a:gd name="T2" fmla="*/ 2147483647 w 12"/>
                    <a:gd name="T3" fmla="*/ 2147483647 h 296"/>
                    <a:gd name="T4" fmla="*/ 2147483647 w 12"/>
                    <a:gd name="T5" fmla="*/ 0 h 296"/>
                    <a:gd name="T6" fmla="*/ 0 w 12"/>
                    <a:gd name="T7" fmla="*/ 0 h 296"/>
                    <a:gd name="T8" fmla="*/ 0 w 12"/>
                    <a:gd name="T9" fmla="*/ 2147483647 h 296"/>
                    <a:gd name="T10" fmla="*/ 2147483647 w 12"/>
                    <a:gd name="T11" fmla="*/ 2147483647 h 296"/>
                    <a:gd name="T12" fmla="*/ 0 w 12"/>
                    <a:gd name="T13" fmla="*/ 2147483647 h 296"/>
                    <a:gd name="T14" fmla="*/ 2147483647 w 12"/>
                    <a:gd name="T15" fmla="*/ 2147483647 h 296"/>
                    <a:gd name="T16" fmla="*/ 2147483647 w 12"/>
                    <a:gd name="T17" fmla="*/ 2147483647 h 296"/>
                    <a:gd name="T18" fmla="*/ 2147483647 w 12"/>
                    <a:gd name="T19" fmla="*/ 2147483647 h 296"/>
                    <a:gd name="T20" fmla="*/ 2147483647 w 12"/>
                    <a:gd name="T21" fmla="*/ 2147483647 h 296"/>
                    <a:gd name="T22" fmla="*/ 2147483647 w 12"/>
                    <a:gd name="T23" fmla="*/ 2147483647 h 29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296"/>
                    <a:gd name="T38" fmla="*/ 12 w 12"/>
                    <a:gd name="T39" fmla="*/ 296 h 29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296">
                      <a:moveTo>
                        <a:pt x="8" y="296"/>
                      </a:moveTo>
                      <a:lnTo>
                        <a:pt x="12" y="292"/>
                      </a:lnTo>
                      <a:lnTo>
                        <a:pt x="12" y="0"/>
                      </a:lnTo>
                      <a:lnTo>
                        <a:pt x="0" y="0"/>
                      </a:lnTo>
                      <a:lnTo>
                        <a:pt x="0" y="292"/>
                      </a:lnTo>
                      <a:lnTo>
                        <a:pt x="4" y="288"/>
                      </a:lnTo>
                      <a:lnTo>
                        <a:pt x="0" y="292"/>
                      </a:lnTo>
                      <a:lnTo>
                        <a:pt x="4" y="296"/>
                      </a:lnTo>
                      <a:lnTo>
                        <a:pt x="8" y="296"/>
                      </a:lnTo>
                      <a:lnTo>
                        <a:pt x="12" y="292"/>
                      </a:lnTo>
                      <a:lnTo>
                        <a:pt x="8" y="296"/>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9276" name="Freeform 190"/>
                <p:cNvSpPr>
                  <a:spLocks/>
                </p:cNvSpPr>
                <p:nvPr/>
              </p:nvSpPr>
              <p:spPr bwMode="auto">
                <a:xfrm>
                  <a:off x="1141413" y="3121025"/>
                  <a:ext cx="231775" cy="93663"/>
                </a:xfrm>
                <a:custGeom>
                  <a:avLst/>
                  <a:gdLst>
                    <a:gd name="T0" fmla="*/ 0 w 146"/>
                    <a:gd name="T1" fmla="*/ 2147483647 h 59"/>
                    <a:gd name="T2" fmla="*/ 2147483647 w 146"/>
                    <a:gd name="T3" fmla="*/ 2147483647 h 59"/>
                    <a:gd name="T4" fmla="*/ 2147483647 w 146"/>
                    <a:gd name="T5" fmla="*/ 2147483647 h 59"/>
                    <a:gd name="T6" fmla="*/ 2147483647 w 146"/>
                    <a:gd name="T7" fmla="*/ 0 h 59"/>
                    <a:gd name="T8" fmla="*/ 2147483647 w 146"/>
                    <a:gd name="T9" fmla="*/ 2147483647 h 59"/>
                    <a:gd name="T10" fmla="*/ 2147483647 w 146"/>
                    <a:gd name="T11" fmla="*/ 2147483647 h 59"/>
                    <a:gd name="T12" fmla="*/ 2147483647 w 146"/>
                    <a:gd name="T13" fmla="*/ 2147483647 h 59"/>
                    <a:gd name="T14" fmla="*/ 0 w 146"/>
                    <a:gd name="T15" fmla="*/ 2147483647 h 59"/>
                    <a:gd name="T16" fmla="*/ 0 w 146"/>
                    <a:gd name="T17" fmla="*/ 2147483647 h 59"/>
                    <a:gd name="T18" fmla="*/ 0 w 146"/>
                    <a:gd name="T19" fmla="*/ 2147483647 h 59"/>
                    <a:gd name="T20" fmla="*/ 2147483647 w 146"/>
                    <a:gd name="T21" fmla="*/ 2147483647 h 59"/>
                    <a:gd name="T22" fmla="*/ 0 w 146"/>
                    <a:gd name="T23" fmla="*/ 2147483647 h 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46"/>
                    <a:gd name="T37" fmla="*/ 0 h 59"/>
                    <a:gd name="T38" fmla="*/ 146 w 146"/>
                    <a:gd name="T39" fmla="*/ 59 h 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46" h="59">
                      <a:moveTo>
                        <a:pt x="0" y="51"/>
                      </a:moveTo>
                      <a:lnTo>
                        <a:pt x="4" y="59"/>
                      </a:lnTo>
                      <a:lnTo>
                        <a:pt x="146" y="8"/>
                      </a:lnTo>
                      <a:lnTo>
                        <a:pt x="142" y="0"/>
                      </a:lnTo>
                      <a:lnTo>
                        <a:pt x="4" y="47"/>
                      </a:lnTo>
                      <a:lnTo>
                        <a:pt x="8" y="51"/>
                      </a:lnTo>
                      <a:lnTo>
                        <a:pt x="4" y="47"/>
                      </a:lnTo>
                      <a:lnTo>
                        <a:pt x="0" y="51"/>
                      </a:lnTo>
                      <a:lnTo>
                        <a:pt x="0" y="55"/>
                      </a:lnTo>
                      <a:lnTo>
                        <a:pt x="4" y="59"/>
                      </a:lnTo>
                      <a:lnTo>
                        <a:pt x="0" y="51"/>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9277" name="Freeform 191"/>
                <p:cNvSpPr>
                  <a:spLocks/>
                </p:cNvSpPr>
                <p:nvPr/>
              </p:nvSpPr>
              <p:spPr bwMode="auto">
                <a:xfrm>
                  <a:off x="1076325" y="2582863"/>
                  <a:ext cx="52388" cy="606425"/>
                </a:xfrm>
                <a:custGeom>
                  <a:avLst/>
                  <a:gdLst>
                    <a:gd name="T0" fmla="*/ 2147483647 w 33"/>
                    <a:gd name="T1" fmla="*/ 2147483647 h 382"/>
                    <a:gd name="T2" fmla="*/ 2147483647 w 33"/>
                    <a:gd name="T3" fmla="*/ 2147483647 h 382"/>
                    <a:gd name="T4" fmla="*/ 2147483647 w 33"/>
                    <a:gd name="T5" fmla="*/ 2147483647 h 382"/>
                    <a:gd name="T6" fmla="*/ 2147483647 w 33"/>
                    <a:gd name="T7" fmla="*/ 2147483647 h 382"/>
                    <a:gd name="T8" fmla="*/ 2147483647 w 33"/>
                    <a:gd name="T9" fmla="*/ 2147483647 h 382"/>
                    <a:gd name="T10" fmla="*/ 2147483647 w 33"/>
                    <a:gd name="T11" fmla="*/ 2147483647 h 382"/>
                    <a:gd name="T12" fmla="*/ 2147483647 w 33"/>
                    <a:gd name="T13" fmla="*/ 2147483647 h 382"/>
                    <a:gd name="T14" fmla="*/ 2147483647 w 33"/>
                    <a:gd name="T15" fmla="*/ 2147483647 h 382"/>
                    <a:gd name="T16" fmla="*/ 2147483647 w 33"/>
                    <a:gd name="T17" fmla="*/ 2147483647 h 382"/>
                    <a:gd name="T18" fmla="*/ 2147483647 w 33"/>
                    <a:gd name="T19" fmla="*/ 2147483647 h 382"/>
                    <a:gd name="T20" fmla="*/ 2147483647 w 33"/>
                    <a:gd name="T21" fmla="*/ 2147483647 h 382"/>
                    <a:gd name="T22" fmla="*/ 2147483647 w 33"/>
                    <a:gd name="T23" fmla="*/ 0 h 382"/>
                    <a:gd name="T24" fmla="*/ 2147483647 w 33"/>
                    <a:gd name="T25" fmla="*/ 0 h 382"/>
                    <a:gd name="T26" fmla="*/ 2147483647 w 33"/>
                    <a:gd name="T27" fmla="*/ 0 h 382"/>
                    <a:gd name="T28" fmla="*/ 2147483647 w 33"/>
                    <a:gd name="T29" fmla="*/ 2147483647 h 382"/>
                    <a:gd name="T30" fmla="*/ 2147483647 w 33"/>
                    <a:gd name="T31" fmla="*/ 2147483647 h 382"/>
                    <a:gd name="T32" fmla="*/ 0 w 33"/>
                    <a:gd name="T33" fmla="*/ 2147483647 h 382"/>
                    <a:gd name="T34" fmla="*/ 0 w 33"/>
                    <a:gd name="T35" fmla="*/ 2147483647 h 382"/>
                    <a:gd name="T36" fmla="*/ 0 w 33"/>
                    <a:gd name="T37" fmla="*/ 2147483647 h 382"/>
                    <a:gd name="T38" fmla="*/ 0 w 33"/>
                    <a:gd name="T39" fmla="*/ 2147483647 h 382"/>
                    <a:gd name="T40" fmla="*/ 0 w 33"/>
                    <a:gd name="T41" fmla="*/ 2147483647 h 382"/>
                    <a:gd name="T42" fmla="*/ 2147483647 w 33"/>
                    <a:gd name="T43" fmla="*/ 2147483647 h 382"/>
                    <a:gd name="T44" fmla="*/ 2147483647 w 33"/>
                    <a:gd name="T45" fmla="*/ 2147483647 h 382"/>
                    <a:gd name="T46" fmla="*/ 2147483647 w 33"/>
                    <a:gd name="T47" fmla="*/ 2147483647 h 382"/>
                    <a:gd name="T48" fmla="*/ 2147483647 w 33"/>
                    <a:gd name="T49" fmla="*/ 2147483647 h 38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3"/>
                    <a:gd name="T76" fmla="*/ 0 h 382"/>
                    <a:gd name="T77" fmla="*/ 33 w 33"/>
                    <a:gd name="T78" fmla="*/ 382 h 38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3" h="382">
                      <a:moveTo>
                        <a:pt x="16" y="382"/>
                      </a:moveTo>
                      <a:lnTo>
                        <a:pt x="16" y="382"/>
                      </a:lnTo>
                      <a:lnTo>
                        <a:pt x="21" y="378"/>
                      </a:lnTo>
                      <a:lnTo>
                        <a:pt x="25" y="374"/>
                      </a:lnTo>
                      <a:lnTo>
                        <a:pt x="29" y="370"/>
                      </a:lnTo>
                      <a:lnTo>
                        <a:pt x="33" y="366"/>
                      </a:lnTo>
                      <a:lnTo>
                        <a:pt x="33" y="16"/>
                      </a:lnTo>
                      <a:lnTo>
                        <a:pt x="29" y="12"/>
                      </a:lnTo>
                      <a:lnTo>
                        <a:pt x="25" y="8"/>
                      </a:lnTo>
                      <a:lnTo>
                        <a:pt x="21" y="4"/>
                      </a:lnTo>
                      <a:lnTo>
                        <a:pt x="16" y="0"/>
                      </a:lnTo>
                      <a:lnTo>
                        <a:pt x="8" y="4"/>
                      </a:lnTo>
                      <a:lnTo>
                        <a:pt x="4" y="8"/>
                      </a:lnTo>
                      <a:lnTo>
                        <a:pt x="0" y="12"/>
                      </a:lnTo>
                      <a:lnTo>
                        <a:pt x="0" y="16"/>
                      </a:lnTo>
                      <a:lnTo>
                        <a:pt x="0" y="366"/>
                      </a:lnTo>
                      <a:lnTo>
                        <a:pt x="0" y="370"/>
                      </a:lnTo>
                      <a:lnTo>
                        <a:pt x="4" y="374"/>
                      </a:lnTo>
                      <a:lnTo>
                        <a:pt x="8" y="378"/>
                      </a:lnTo>
                      <a:lnTo>
                        <a:pt x="16" y="382"/>
                      </a:lnTo>
                      <a:close/>
                    </a:path>
                  </a:pathLst>
                </a:custGeom>
                <a:solidFill>
                  <a:srgbClr val="666666"/>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9278" name="Freeform 192"/>
                <p:cNvSpPr>
                  <a:spLocks/>
                </p:cNvSpPr>
                <p:nvPr/>
              </p:nvSpPr>
              <p:spPr bwMode="auto">
                <a:xfrm>
                  <a:off x="1076325" y="2582863"/>
                  <a:ext cx="52388" cy="606425"/>
                </a:xfrm>
                <a:custGeom>
                  <a:avLst/>
                  <a:gdLst>
                    <a:gd name="T0" fmla="*/ 2147483647 w 33"/>
                    <a:gd name="T1" fmla="*/ 2147483647 h 382"/>
                    <a:gd name="T2" fmla="*/ 2147483647 w 33"/>
                    <a:gd name="T3" fmla="*/ 2147483647 h 382"/>
                    <a:gd name="T4" fmla="*/ 2147483647 w 33"/>
                    <a:gd name="T5" fmla="*/ 2147483647 h 382"/>
                    <a:gd name="T6" fmla="*/ 2147483647 w 33"/>
                    <a:gd name="T7" fmla="*/ 2147483647 h 382"/>
                    <a:gd name="T8" fmla="*/ 2147483647 w 33"/>
                    <a:gd name="T9" fmla="*/ 2147483647 h 382"/>
                    <a:gd name="T10" fmla="*/ 2147483647 w 33"/>
                    <a:gd name="T11" fmla="*/ 2147483647 h 382"/>
                    <a:gd name="T12" fmla="*/ 2147483647 w 33"/>
                    <a:gd name="T13" fmla="*/ 2147483647 h 382"/>
                    <a:gd name="T14" fmla="*/ 2147483647 w 33"/>
                    <a:gd name="T15" fmla="*/ 2147483647 h 382"/>
                    <a:gd name="T16" fmla="*/ 2147483647 w 33"/>
                    <a:gd name="T17" fmla="*/ 2147483647 h 382"/>
                    <a:gd name="T18" fmla="*/ 2147483647 w 33"/>
                    <a:gd name="T19" fmla="*/ 2147483647 h 382"/>
                    <a:gd name="T20" fmla="*/ 2147483647 w 33"/>
                    <a:gd name="T21" fmla="*/ 2147483647 h 382"/>
                    <a:gd name="T22" fmla="*/ 2147483647 w 33"/>
                    <a:gd name="T23" fmla="*/ 0 h 382"/>
                    <a:gd name="T24" fmla="*/ 2147483647 w 33"/>
                    <a:gd name="T25" fmla="*/ 0 h 382"/>
                    <a:gd name="T26" fmla="*/ 2147483647 w 33"/>
                    <a:gd name="T27" fmla="*/ 0 h 382"/>
                    <a:gd name="T28" fmla="*/ 2147483647 w 33"/>
                    <a:gd name="T29" fmla="*/ 2147483647 h 382"/>
                    <a:gd name="T30" fmla="*/ 2147483647 w 33"/>
                    <a:gd name="T31" fmla="*/ 2147483647 h 382"/>
                    <a:gd name="T32" fmla="*/ 0 w 33"/>
                    <a:gd name="T33" fmla="*/ 2147483647 h 382"/>
                    <a:gd name="T34" fmla="*/ 0 w 33"/>
                    <a:gd name="T35" fmla="*/ 2147483647 h 382"/>
                    <a:gd name="T36" fmla="*/ 0 w 33"/>
                    <a:gd name="T37" fmla="*/ 2147483647 h 382"/>
                    <a:gd name="T38" fmla="*/ 0 w 33"/>
                    <a:gd name="T39" fmla="*/ 2147483647 h 382"/>
                    <a:gd name="T40" fmla="*/ 0 w 33"/>
                    <a:gd name="T41" fmla="*/ 2147483647 h 382"/>
                    <a:gd name="T42" fmla="*/ 2147483647 w 33"/>
                    <a:gd name="T43" fmla="*/ 2147483647 h 382"/>
                    <a:gd name="T44" fmla="*/ 2147483647 w 33"/>
                    <a:gd name="T45" fmla="*/ 2147483647 h 382"/>
                    <a:gd name="T46" fmla="*/ 2147483647 w 33"/>
                    <a:gd name="T47" fmla="*/ 2147483647 h 382"/>
                    <a:gd name="T48" fmla="*/ 2147483647 w 33"/>
                    <a:gd name="T49" fmla="*/ 2147483647 h 38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3"/>
                    <a:gd name="T76" fmla="*/ 0 h 382"/>
                    <a:gd name="T77" fmla="*/ 33 w 33"/>
                    <a:gd name="T78" fmla="*/ 382 h 38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3" h="382">
                      <a:moveTo>
                        <a:pt x="16" y="382"/>
                      </a:moveTo>
                      <a:lnTo>
                        <a:pt x="16" y="382"/>
                      </a:lnTo>
                      <a:lnTo>
                        <a:pt x="21" y="378"/>
                      </a:lnTo>
                      <a:lnTo>
                        <a:pt x="25" y="374"/>
                      </a:lnTo>
                      <a:lnTo>
                        <a:pt x="29" y="370"/>
                      </a:lnTo>
                      <a:lnTo>
                        <a:pt x="33" y="366"/>
                      </a:lnTo>
                      <a:lnTo>
                        <a:pt x="33" y="16"/>
                      </a:lnTo>
                      <a:lnTo>
                        <a:pt x="29" y="12"/>
                      </a:lnTo>
                      <a:lnTo>
                        <a:pt x="25" y="8"/>
                      </a:lnTo>
                      <a:lnTo>
                        <a:pt x="21" y="4"/>
                      </a:lnTo>
                      <a:lnTo>
                        <a:pt x="16" y="0"/>
                      </a:lnTo>
                      <a:lnTo>
                        <a:pt x="8" y="4"/>
                      </a:lnTo>
                      <a:lnTo>
                        <a:pt x="4" y="8"/>
                      </a:lnTo>
                      <a:lnTo>
                        <a:pt x="0" y="12"/>
                      </a:lnTo>
                      <a:lnTo>
                        <a:pt x="0" y="16"/>
                      </a:lnTo>
                      <a:lnTo>
                        <a:pt x="0" y="366"/>
                      </a:lnTo>
                      <a:lnTo>
                        <a:pt x="0" y="370"/>
                      </a:lnTo>
                      <a:lnTo>
                        <a:pt x="4" y="374"/>
                      </a:lnTo>
                      <a:lnTo>
                        <a:pt x="8" y="378"/>
                      </a:lnTo>
                      <a:lnTo>
                        <a:pt x="16" y="382"/>
                      </a:lnTo>
                    </a:path>
                  </a:pathLst>
                </a:custGeom>
                <a:noFill/>
                <a:ln w="0">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59279" name="Line 193"/>
                <p:cNvSpPr>
                  <a:spLocks noChangeShapeType="1"/>
                </p:cNvSpPr>
                <p:nvPr/>
              </p:nvSpPr>
              <p:spPr bwMode="auto">
                <a:xfrm>
                  <a:off x="1076325" y="2708275"/>
                  <a:ext cx="52388" cy="1588"/>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9280" name="Line 194"/>
                <p:cNvSpPr>
                  <a:spLocks noChangeShapeType="1"/>
                </p:cNvSpPr>
                <p:nvPr/>
              </p:nvSpPr>
              <p:spPr bwMode="auto">
                <a:xfrm flipV="1">
                  <a:off x="1076325" y="2944813"/>
                  <a:ext cx="52388" cy="635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9281" name="Line 195"/>
                <p:cNvSpPr>
                  <a:spLocks noChangeShapeType="1"/>
                </p:cNvSpPr>
                <p:nvPr/>
              </p:nvSpPr>
              <p:spPr bwMode="auto">
                <a:xfrm flipV="1">
                  <a:off x="1154113" y="3114675"/>
                  <a:ext cx="212725" cy="61913"/>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9282" name="Freeform 196"/>
                <p:cNvSpPr>
                  <a:spLocks/>
                </p:cNvSpPr>
                <p:nvPr/>
              </p:nvSpPr>
              <p:spPr bwMode="auto">
                <a:xfrm>
                  <a:off x="1147763" y="3133725"/>
                  <a:ext cx="206375" cy="93663"/>
                </a:xfrm>
                <a:custGeom>
                  <a:avLst/>
                  <a:gdLst>
                    <a:gd name="T0" fmla="*/ 0 w 130"/>
                    <a:gd name="T1" fmla="*/ 2147483647 h 59"/>
                    <a:gd name="T2" fmla="*/ 0 w 130"/>
                    <a:gd name="T3" fmla="*/ 2147483647 h 59"/>
                    <a:gd name="T4" fmla="*/ 2147483647 w 130"/>
                    <a:gd name="T5" fmla="*/ 2147483647 h 59"/>
                    <a:gd name="T6" fmla="*/ 2147483647 w 130"/>
                    <a:gd name="T7" fmla="*/ 0 h 59"/>
                    <a:gd name="T8" fmla="*/ 0 w 130"/>
                    <a:gd name="T9" fmla="*/ 2147483647 h 59"/>
                    <a:gd name="T10" fmla="*/ 0 w 130"/>
                    <a:gd name="T11" fmla="*/ 2147483647 h 59"/>
                    <a:gd name="T12" fmla="*/ 0 60000 65536"/>
                    <a:gd name="T13" fmla="*/ 0 60000 65536"/>
                    <a:gd name="T14" fmla="*/ 0 60000 65536"/>
                    <a:gd name="T15" fmla="*/ 0 60000 65536"/>
                    <a:gd name="T16" fmla="*/ 0 60000 65536"/>
                    <a:gd name="T17" fmla="*/ 0 60000 65536"/>
                    <a:gd name="T18" fmla="*/ 0 w 130"/>
                    <a:gd name="T19" fmla="*/ 0 h 59"/>
                    <a:gd name="T20" fmla="*/ 130 w 130"/>
                    <a:gd name="T21" fmla="*/ 59 h 59"/>
                  </a:gdLst>
                  <a:ahLst/>
                  <a:cxnLst>
                    <a:cxn ang="T12">
                      <a:pos x="T0" y="T1"/>
                    </a:cxn>
                    <a:cxn ang="T13">
                      <a:pos x="T2" y="T3"/>
                    </a:cxn>
                    <a:cxn ang="T14">
                      <a:pos x="T4" y="T5"/>
                    </a:cxn>
                    <a:cxn ang="T15">
                      <a:pos x="T6" y="T7"/>
                    </a:cxn>
                    <a:cxn ang="T16">
                      <a:pos x="T8" y="T9"/>
                    </a:cxn>
                    <a:cxn ang="T17">
                      <a:pos x="T10" y="T11"/>
                    </a:cxn>
                  </a:cxnLst>
                  <a:rect l="T18" t="T19" r="T20" b="T21"/>
                  <a:pathLst>
                    <a:path w="130" h="59">
                      <a:moveTo>
                        <a:pt x="0" y="43"/>
                      </a:moveTo>
                      <a:lnTo>
                        <a:pt x="0" y="59"/>
                      </a:lnTo>
                      <a:lnTo>
                        <a:pt x="130" y="7"/>
                      </a:lnTo>
                      <a:lnTo>
                        <a:pt x="130" y="0"/>
                      </a:lnTo>
                      <a:lnTo>
                        <a:pt x="0" y="43"/>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9283" name="Freeform 197"/>
                <p:cNvSpPr>
                  <a:spLocks/>
                </p:cNvSpPr>
                <p:nvPr/>
              </p:nvSpPr>
              <p:spPr bwMode="auto">
                <a:xfrm>
                  <a:off x="1141413" y="3201988"/>
                  <a:ext cx="19050" cy="30163"/>
                </a:xfrm>
                <a:custGeom>
                  <a:avLst/>
                  <a:gdLst>
                    <a:gd name="T0" fmla="*/ 2147483647 w 12"/>
                    <a:gd name="T1" fmla="*/ 2147483647 h 19"/>
                    <a:gd name="T2" fmla="*/ 2147483647 w 12"/>
                    <a:gd name="T3" fmla="*/ 2147483647 h 19"/>
                    <a:gd name="T4" fmla="*/ 2147483647 w 12"/>
                    <a:gd name="T5" fmla="*/ 0 h 19"/>
                    <a:gd name="T6" fmla="*/ 0 w 12"/>
                    <a:gd name="T7" fmla="*/ 0 h 19"/>
                    <a:gd name="T8" fmla="*/ 0 w 12"/>
                    <a:gd name="T9" fmla="*/ 2147483647 h 19"/>
                    <a:gd name="T10" fmla="*/ 2147483647 w 12"/>
                    <a:gd name="T11" fmla="*/ 2147483647 h 19"/>
                    <a:gd name="T12" fmla="*/ 0 w 12"/>
                    <a:gd name="T13" fmla="*/ 2147483647 h 19"/>
                    <a:gd name="T14" fmla="*/ 2147483647 w 12"/>
                    <a:gd name="T15" fmla="*/ 2147483647 h 19"/>
                    <a:gd name="T16" fmla="*/ 2147483647 w 12"/>
                    <a:gd name="T17" fmla="*/ 2147483647 h 19"/>
                    <a:gd name="T18" fmla="*/ 2147483647 w 12"/>
                    <a:gd name="T19" fmla="*/ 2147483647 h 19"/>
                    <a:gd name="T20" fmla="*/ 2147483647 w 12"/>
                    <a:gd name="T21" fmla="*/ 2147483647 h 19"/>
                    <a:gd name="T22" fmla="*/ 2147483647 w 12"/>
                    <a:gd name="T23" fmla="*/ 2147483647 h 1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19"/>
                    <a:gd name="T38" fmla="*/ 12 w 12"/>
                    <a:gd name="T39" fmla="*/ 19 h 1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19">
                      <a:moveTo>
                        <a:pt x="4" y="8"/>
                      </a:moveTo>
                      <a:lnTo>
                        <a:pt x="12" y="16"/>
                      </a:lnTo>
                      <a:lnTo>
                        <a:pt x="12" y="0"/>
                      </a:lnTo>
                      <a:lnTo>
                        <a:pt x="0" y="0"/>
                      </a:lnTo>
                      <a:lnTo>
                        <a:pt x="0" y="16"/>
                      </a:lnTo>
                      <a:lnTo>
                        <a:pt x="8" y="19"/>
                      </a:lnTo>
                      <a:lnTo>
                        <a:pt x="0" y="16"/>
                      </a:lnTo>
                      <a:lnTo>
                        <a:pt x="4" y="16"/>
                      </a:lnTo>
                      <a:lnTo>
                        <a:pt x="4" y="19"/>
                      </a:lnTo>
                      <a:lnTo>
                        <a:pt x="8" y="16"/>
                      </a:lnTo>
                      <a:lnTo>
                        <a:pt x="12" y="16"/>
                      </a:lnTo>
                      <a:lnTo>
                        <a:pt x="4" y="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9284" name="Freeform 198"/>
                <p:cNvSpPr>
                  <a:spLocks/>
                </p:cNvSpPr>
                <p:nvPr/>
              </p:nvSpPr>
              <p:spPr bwMode="auto">
                <a:xfrm>
                  <a:off x="1147763" y="3138488"/>
                  <a:ext cx="212725" cy="93663"/>
                </a:xfrm>
                <a:custGeom>
                  <a:avLst/>
                  <a:gdLst>
                    <a:gd name="T0" fmla="*/ 2147483647 w 134"/>
                    <a:gd name="T1" fmla="*/ 2147483647 h 59"/>
                    <a:gd name="T2" fmla="*/ 2147483647 w 134"/>
                    <a:gd name="T3" fmla="*/ 0 h 59"/>
                    <a:gd name="T4" fmla="*/ 0 w 134"/>
                    <a:gd name="T5" fmla="*/ 2147483647 h 59"/>
                    <a:gd name="T6" fmla="*/ 2147483647 w 134"/>
                    <a:gd name="T7" fmla="*/ 2147483647 h 59"/>
                    <a:gd name="T8" fmla="*/ 2147483647 w 134"/>
                    <a:gd name="T9" fmla="*/ 2147483647 h 59"/>
                    <a:gd name="T10" fmla="*/ 2147483647 w 134"/>
                    <a:gd name="T11" fmla="*/ 2147483647 h 59"/>
                    <a:gd name="T12" fmla="*/ 2147483647 w 134"/>
                    <a:gd name="T13" fmla="*/ 2147483647 h 59"/>
                    <a:gd name="T14" fmla="*/ 2147483647 w 134"/>
                    <a:gd name="T15" fmla="*/ 2147483647 h 59"/>
                    <a:gd name="T16" fmla="*/ 2147483647 w 134"/>
                    <a:gd name="T17" fmla="*/ 0 h 59"/>
                    <a:gd name="T18" fmla="*/ 2147483647 w 134"/>
                    <a:gd name="T19" fmla="*/ 0 h 59"/>
                    <a:gd name="T20" fmla="*/ 2147483647 w 134"/>
                    <a:gd name="T21" fmla="*/ 0 h 59"/>
                    <a:gd name="T22" fmla="*/ 2147483647 w 134"/>
                    <a:gd name="T23" fmla="*/ 2147483647 h 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34"/>
                    <a:gd name="T37" fmla="*/ 0 h 59"/>
                    <a:gd name="T38" fmla="*/ 134 w 134"/>
                    <a:gd name="T39" fmla="*/ 59 h 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34" h="59">
                      <a:moveTo>
                        <a:pt x="126" y="4"/>
                      </a:moveTo>
                      <a:lnTo>
                        <a:pt x="130" y="0"/>
                      </a:lnTo>
                      <a:lnTo>
                        <a:pt x="0" y="48"/>
                      </a:lnTo>
                      <a:lnTo>
                        <a:pt x="4" y="59"/>
                      </a:lnTo>
                      <a:lnTo>
                        <a:pt x="134" y="8"/>
                      </a:lnTo>
                      <a:lnTo>
                        <a:pt x="134" y="4"/>
                      </a:lnTo>
                      <a:lnTo>
                        <a:pt x="134" y="8"/>
                      </a:lnTo>
                      <a:lnTo>
                        <a:pt x="134" y="4"/>
                      </a:lnTo>
                      <a:lnTo>
                        <a:pt x="134" y="0"/>
                      </a:lnTo>
                      <a:lnTo>
                        <a:pt x="130" y="0"/>
                      </a:lnTo>
                      <a:lnTo>
                        <a:pt x="126" y="4"/>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9285" name="Freeform 199"/>
                <p:cNvSpPr>
                  <a:spLocks/>
                </p:cNvSpPr>
                <p:nvPr/>
              </p:nvSpPr>
              <p:spPr bwMode="auto">
                <a:xfrm>
                  <a:off x="1347788" y="3127375"/>
                  <a:ext cx="12700" cy="17463"/>
                </a:xfrm>
                <a:custGeom>
                  <a:avLst/>
                  <a:gdLst>
                    <a:gd name="T0" fmla="*/ 2147483647 w 8"/>
                    <a:gd name="T1" fmla="*/ 2147483647 h 11"/>
                    <a:gd name="T2" fmla="*/ 0 w 8"/>
                    <a:gd name="T3" fmla="*/ 2147483647 h 11"/>
                    <a:gd name="T4" fmla="*/ 0 w 8"/>
                    <a:gd name="T5" fmla="*/ 2147483647 h 11"/>
                    <a:gd name="T6" fmla="*/ 2147483647 w 8"/>
                    <a:gd name="T7" fmla="*/ 2147483647 h 11"/>
                    <a:gd name="T8" fmla="*/ 2147483647 w 8"/>
                    <a:gd name="T9" fmla="*/ 2147483647 h 11"/>
                    <a:gd name="T10" fmla="*/ 2147483647 w 8"/>
                    <a:gd name="T11" fmla="*/ 0 h 11"/>
                    <a:gd name="T12" fmla="*/ 2147483647 w 8"/>
                    <a:gd name="T13" fmla="*/ 2147483647 h 11"/>
                    <a:gd name="T14" fmla="*/ 2147483647 w 8"/>
                    <a:gd name="T15" fmla="*/ 2147483647 h 11"/>
                    <a:gd name="T16" fmla="*/ 2147483647 w 8"/>
                    <a:gd name="T17" fmla="*/ 0 h 11"/>
                    <a:gd name="T18" fmla="*/ 0 w 8"/>
                    <a:gd name="T19" fmla="*/ 2147483647 h 11"/>
                    <a:gd name="T20" fmla="*/ 0 w 8"/>
                    <a:gd name="T21" fmla="*/ 2147483647 h 11"/>
                    <a:gd name="T22" fmla="*/ 2147483647 w 8"/>
                    <a:gd name="T23" fmla="*/ 2147483647 h 1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11"/>
                    <a:gd name="T38" fmla="*/ 8 w 8"/>
                    <a:gd name="T39" fmla="*/ 11 h 1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11">
                      <a:moveTo>
                        <a:pt x="8" y="11"/>
                      </a:moveTo>
                      <a:lnTo>
                        <a:pt x="0" y="4"/>
                      </a:lnTo>
                      <a:lnTo>
                        <a:pt x="0" y="11"/>
                      </a:lnTo>
                      <a:lnTo>
                        <a:pt x="8" y="11"/>
                      </a:lnTo>
                      <a:lnTo>
                        <a:pt x="8" y="4"/>
                      </a:lnTo>
                      <a:lnTo>
                        <a:pt x="4" y="0"/>
                      </a:lnTo>
                      <a:lnTo>
                        <a:pt x="8" y="4"/>
                      </a:lnTo>
                      <a:lnTo>
                        <a:pt x="4" y="0"/>
                      </a:lnTo>
                      <a:lnTo>
                        <a:pt x="0" y="4"/>
                      </a:lnTo>
                      <a:lnTo>
                        <a:pt x="8" y="11"/>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9286" name="Freeform 200"/>
                <p:cNvSpPr>
                  <a:spLocks/>
                </p:cNvSpPr>
                <p:nvPr/>
              </p:nvSpPr>
              <p:spPr bwMode="auto">
                <a:xfrm>
                  <a:off x="1141413" y="3127375"/>
                  <a:ext cx="219075" cy="80963"/>
                </a:xfrm>
                <a:custGeom>
                  <a:avLst/>
                  <a:gdLst>
                    <a:gd name="T0" fmla="*/ 2147483647 w 138"/>
                    <a:gd name="T1" fmla="*/ 2147483647 h 51"/>
                    <a:gd name="T2" fmla="*/ 2147483647 w 138"/>
                    <a:gd name="T3" fmla="*/ 2147483647 h 51"/>
                    <a:gd name="T4" fmla="*/ 2147483647 w 138"/>
                    <a:gd name="T5" fmla="*/ 2147483647 h 51"/>
                    <a:gd name="T6" fmla="*/ 2147483647 w 138"/>
                    <a:gd name="T7" fmla="*/ 0 h 51"/>
                    <a:gd name="T8" fmla="*/ 2147483647 w 138"/>
                    <a:gd name="T9" fmla="*/ 2147483647 h 51"/>
                    <a:gd name="T10" fmla="*/ 0 w 138"/>
                    <a:gd name="T11" fmla="*/ 2147483647 h 51"/>
                    <a:gd name="T12" fmla="*/ 2147483647 w 138"/>
                    <a:gd name="T13" fmla="*/ 2147483647 h 51"/>
                    <a:gd name="T14" fmla="*/ 0 w 138"/>
                    <a:gd name="T15" fmla="*/ 2147483647 h 51"/>
                    <a:gd name="T16" fmla="*/ 0 w 138"/>
                    <a:gd name="T17" fmla="*/ 2147483647 h 51"/>
                    <a:gd name="T18" fmla="*/ 2147483647 w 138"/>
                    <a:gd name="T19" fmla="*/ 2147483647 h 51"/>
                    <a:gd name="T20" fmla="*/ 2147483647 w 138"/>
                    <a:gd name="T21" fmla="*/ 2147483647 h 51"/>
                    <a:gd name="T22" fmla="*/ 2147483647 w 138"/>
                    <a:gd name="T23" fmla="*/ 2147483647 h 5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38"/>
                    <a:gd name="T37" fmla="*/ 0 h 51"/>
                    <a:gd name="T38" fmla="*/ 138 w 138"/>
                    <a:gd name="T39" fmla="*/ 51 h 5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38" h="51">
                      <a:moveTo>
                        <a:pt x="12" y="47"/>
                      </a:moveTo>
                      <a:lnTo>
                        <a:pt x="8" y="51"/>
                      </a:lnTo>
                      <a:lnTo>
                        <a:pt x="138" y="11"/>
                      </a:lnTo>
                      <a:lnTo>
                        <a:pt x="134" y="0"/>
                      </a:lnTo>
                      <a:lnTo>
                        <a:pt x="4" y="43"/>
                      </a:lnTo>
                      <a:lnTo>
                        <a:pt x="0" y="47"/>
                      </a:lnTo>
                      <a:lnTo>
                        <a:pt x="4" y="43"/>
                      </a:lnTo>
                      <a:lnTo>
                        <a:pt x="0" y="47"/>
                      </a:lnTo>
                      <a:lnTo>
                        <a:pt x="4" y="51"/>
                      </a:lnTo>
                      <a:lnTo>
                        <a:pt x="8" y="51"/>
                      </a:lnTo>
                      <a:lnTo>
                        <a:pt x="12" y="47"/>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9287" name="Freeform 201"/>
                <p:cNvSpPr>
                  <a:spLocks/>
                </p:cNvSpPr>
                <p:nvPr/>
              </p:nvSpPr>
              <p:spPr bwMode="auto">
                <a:xfrm>
                  <a:off x="1006475" y="3189288"/>
                  <a:ext cx="50800" cy="38100"/>
                </a:xfrm>
                <a:custGeom>
                  <a:avLst/>
                  <a:gdLst>
                    <a:gd name="T0" fmla="*/ 0 w 32"/>
                    <a:gd name="T1" fmla="*/ 2147483647 h 24"/>
                    <a:gd name="T2" fmla="*/ 2147483647 w 32"/>
                    <a:gd name="T3" fmla="*/ 2147483647 h 24"/>
                    <a:gd name="T4" fmla="*/ 2147483647 w 32"/>
                    <a:gd name="T5" fmla="*/ 2147483647 h 24"/>
                    <a:gd name="T6" fmla="*/ 2147483647 w 32"/>
                    <a:gd name="T7" fmla="*/ 2147483647 h 24"/>
                    <a:gd name="T8" fmla="*/ 2147483647 w 32"/>
                    <a:gd name="T9" fmla="*/ 2147483647 h 24"/>
                    <a:gd name="T10" fmla="*/ 2147483647 w 32"/>
                    <a:gd name="T11" fmla="*/ 2147483647 h 24"/>
                    <a:gd name="T12" fmla="*/ 2147483647 w 32"/>
                    <a:gd name="T13" fmla="*/ 2147483647 h 24"/>
                    <a:gd name="T14" fmla="*/ 2147483647 w 32"/>
                    <a:gd name="T15" fmla="*/ 2147483647 h 24"/>
                    <a:gd name="T16" fmla="*/ 2147483647 w 32"/>
                    <a:gd name="T17" fmla="*/ 2147483647 h 24"/>
                    <a:gd name="T18" fmla="*/ 2147483647 w 32"/>
                    <a:gd name="T19" fmla="*/ 2147483647 h 24"/>
                    <a:gd name="T20" fmla="*/ 2147483647 w 32"/>
                    <a:gd name="T21" fmla="*/ 2147483647 h 24"/>
                    <a:gd name="T22" fmla="*/ 2147483647 w 32"/>
                    <a:gd name="T23" fmla="*/ 2147483647 h 24"/>
                    <a:gd name="T24" fmla="*/ 2147483647 w 32"/>
                    <a:gd name="T25" fmla="*/ 2147483647 h 24"/>
                    <a:gd name="T26" fmla="*/ 2147483647 w 32"/>
                    <a:gd name="T27" fmla="*/ 2147483647 h 24"/>
                    <a:gd name="T28" fmla="*/ 2147483647 w 32"/>
                    <a:gd name="T29" fmla="*/ 2147483647 h 24"/>
                    <a:gd name="T30" fmla="*/ 2147483647 w 32"/>
                    <a:gd name="T31" fmla="*/ 2147483647 h 24"/>
                    <a:gd name="T32" fmla="*/ 2147483647 w 32"/>
                    <a:gd name="T33" fmla="*/ 0 h 24"/>
                    <a:gd name="T34" fmla="*/ 2147483647 w 32"/>
                    <a:gd name="T35" fmla="*/ 0 h 24"/>
                    <a:gd name="T36" fmla="*/ 0 w 32"/>
                    <a:gd name="T37" fmla="*/ 2147483647 h 2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2"/>
                    <a:gd name="T58" fmla="*/ 0 h 24"/>
                    <a:gd name="T59" fmla="*/ 32 w 32"/>
                    <a:gd name="T60" fmla="*/ 24 h 2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2" h="24">
                      <a:moveTo>
                        <a:pt x="0" y="8"/>
                      </a:moveTo>
                      <a:lnTo>
                        <a:pt x="4" y="8"/>
                      </a:lnTo>
                      <a:lnTo>
                        <a:pt x="4" y="12"/>
                      </a:lnTo>
                      <a:lnTo>
                        <a:pt x="8" y="16"/>
                      </a:lnTo>
                      <a:lnTo>
                        <a:pt x="12" y="16"/>
                      </a:lnTo>
                      <a:lnTo>
                        <a:pt x="20" y="20"/>
                      </a:lnTo>
                      <a:lnTo>
                        <a:pt x="28" y="24"/>
                      </a:lnTo>
                      <a:lnTo>
                        <a:pt x="32" y="16"/>
                      </a:lnTo>
                      <a:lnTo>
                        <a:pt x="24" y="12"/>
                      </a:lnTo>
                      <a:lnTo>
                        <a:pt x="16" y="8"/>
                      </a:lnTo>
                      <a:lnTo>
                        <a:pt x="12" y="8"/>
                      </a:lnTo>
                      <a:lnTo>
                        <a:pt x="12" y="4"/>
                      </a:lnTo>
                      <a:lnTo>
                        <a:pt x="8" y="4"/>
                      </a:lnTo>
                      <a:lnTo>
                        <a:pt x="8" y="0"/>
                      </a:lnTo>
                      <a:lnTo>
                        <a:pt x="4" y="0"/>
                      </a:lnTo>
                      <a:lnTo>
                        <a:pt x="0" y="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9288" name="Freeform 202"/>
                <p:cNvSpPr>
                  <a:spLocks/>
                </p:cNvSpPr>
                <p:nvPr/>
              </p:nvSpPr>
              <p:spPr bwMode="auto">
                <a:xfrm>
                  <a:off x="1089025" y="2601913"/>
                  <a:ext cx="26988" cy="25400"/>
                </a:xfrm>
                <a:custGeom>
                  <a:avLst/>
                  <a:gdLst>
                    <a:gd name="T0" fmla="*/ 2147483647 w 17"/>
                    <a:gd name="T1" fmla="*/ 0 h 16"/>
                    <a:gd name="T2" fmla="*/ 2147483647 w 17"/>
                    <a:gd name="T3" fmla="*/ 0 h 16"/>
                    <a:gd name="T4" fmla="*/ 0 w 17"/>
                    <a:gd name="T5" fmla="*/ 0 h 16"/>
                    <a:gd name="T6" fmla="*/ 0 w 17"/>
                    <a:gd name="T7" fmla="*/ 2147483647 h 16"/>
                    <a:gd name="T8" fmla="*/ 0 w 17"/>
                    <a:gd name="T9" fmla="*/ 2147483647 h 16"/>
                    <a:gd name="T10" fmla="*/ 0 w 17"/>
                    <a:gd name="T11" fmla="*/ 2147483647 h 16"/>
                    <a:gd name="T12" fmla="*/ 0 w 17"/>
                    <a:gd name="T13" fmla="*/ 2147483647 h 16"/>
                    <a:gd name="T14" fmla="*/ 2147483647 w 17"/>
                    <a:gd name="T15" fmla="*/ 2147483647 h 16"/>
                    <a:gd name="T16" fmla="*/ 2147483647 w 17"/>
                    <a:gd name="T17" fmla="*/ 2147483647 h 16"/>
                    <a:gd name="T18" fmla="*/ 2147483647 w 17"/>
                    <a:gd name="T19" fmla="*/ 2147483647 h 16"/>
                    <a:gd name="T20" fmla="*/ 2147483647 w 17"/>
                    <a:gd name="T21" fmla="*/ 2147483647 h 16"/>
                    <a:gd name="T22" fmla="*/ 2147483647 w 17"/>
                    <a:gd name="T23" fmla="*/ 2147483647 h 16"/>
                    <a:gd name="T24" fmla="*/ 2147483647 w 17"/>
                    <a:gd name="T25" fmla="*/ 2147483647 h 16"/>
                    <a:gd name="T26" fmla="*/ 2147483647 w 17"/>
                    <a:gd name="T27" fmla="*/ 2147483647 h 16"/>
                    <a:gd name="T28" fmla="*/ 2147483647 w 17"/>
                    <a:gd name="T29" fmla="*/ 0 h 16"/>
                    <a:gd name="T30" fmla="*/ 2147483647 w 17"/>
                    <a:gd name="T31" fmla="*/ 0 h 16"/>
                    <a:gd name="T32" fmla="*/ 2147483647 w 17"/>
                    <a:gd name="T33" fmla="*/ 0 h 16"/>
                    <a:gd name="T34" fmla="*/ 2147483647 w 17"/>
                    <a:gd name="T35" fmla="*/ 0 h 1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7"/>
                    <a:gd name="T55" fmla="*/ 0 h 16"/>
                    <a:gd name="T56" fmla="*/ 17 w 17"/>
                    <a:gd name="T57" fmla="*/ 16 h 1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7" h="16">
                      <a:moveTo>
                        <a:pt x="8" y="0"/>
                      </a:moveTo>
                      <a:lnTo>
                        <a:pt x="4" y="0"/>
                      </a:lnTo>
                      <a:lnTo>
                        <a:pt x="0" y="0"/>
                      </a:lnTo>
                      <a:lnTo>
                        <a:pt x="0" y="4"/>
                      </a:lnTo>
                      <a:lnTo>
                        <a:pt x="0" y="8"/>
                      </a:lnTo>
                      <a:lnTo>
                        <a:pt x="0" y="12"/>
                      </a:lnTo>
                      <a:lnTo>
                        <a:pt x="4" y="16"/>
                      </a:lnTo>
                      <a:lnTo>
                        <a:pt x="8" y="16"/>
                      </a:lnTo>
                      <a:lnTo>
                        <a:pt x="13" y="16"/>
                      </a:lnTo>
                      <a:lnTo>
                        <a:pt x="13" y="12"/>
                      </a:lnTo>
                      <a:lnTo>
                        <a:pt x="17" y="12"/>
                      </a:lnTo>
                      <a:lnTo>
                        <a:pt x="17" y="8"/>
                      </a:lnTo>
                      <a:lnTo>
                        <a:pt x="17" y="4"/>
                      </a:lnTo>
                      <a:lnTo>
                        <a:pt x="13" y="0"/>
                      </a:lnTo>
                      <a:lnTo>
                        <a:pt x="8" y="0"/>
                      </a:lnTo>
                      <a:close/>
                    </a:path>
                  </a:pathLst>
                </a:custGeom>
                <a:solidFill>
                  <a:srgbClr val="4C4C4C"/>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9289" name="Freeform 203"/>
                <p:cNvSpPr>
                  <a:spLocks/>
                </p:cNvSpPr>
                <p:nvPr/>
              </p:nvSpPr>
              <p:spPr bwMode="auto">
                <a:xfrm>
                  <a:off x="1089025" y="2601913"/>
                  <a:ext cx="26988" cy="25400"/>
                </a:xfrm>
                <a:custGeom>
                  <a:avLst/>
                  <a:gdLst>
                    <a:gd name="T0" fmla="*/ 2147483647 w 17"/>
                    <a:gd name="T1" fmla="*/ 0 h 16"/>
                    <a:gd name="T2" fmla="*/ 2147483647 w 17"/>
                    <a:gd name="T3" fmla="*/ 0 h 16"/>
                    <a:gd name="T4" fmla="*/ 2147483647 w 17"/>
                    <a:gd name="T5" fmla="*/ 0 h 16"/>
                    <a:gd name="T6" fmla="*/ 0 w 17"/>
                    <a:gd name="T7" fmla="*/ 0 h 16"/>
                    <a:gd name="T8" fmla="*/ 0 w 17"/>
                    <a:gd name="T9" fmla="*/ 2147483647 h 16"/>
                    <a:gd name="T10" fmla="*/ 0 w 17"/>
                    <a:gd name="T11" fmla="*/ 2147483647 h 16"/>
                    <a:gd name="T12" fmla="*/ 0 w 17"/>
                    <a:gd name="T13" fmla="*/ 2147483647 h 16"/>
                    <a:gd name="T14" fmla="*/ 0 w 17"/>
                    <a:gd name="T15" fmla="*/ 2147483647 h 16"/>
                    <a:gd name="T16" fmla="*/ 0 w 17"/>
                    <a:gd name="T17" fmla="*/ 2147483647 h 16"/>
                    <a:gd name="T18" fmla="*/ 2147483647 w 17"/>
                    <a:gd name="T19" fmla="*/ 2147483647 h 16"/>
                    <a:gd name="T20" fmla="*/ 2147483647 w 17"/>
                    <a:gd name="T21" fmla="*/ 2147483647 h 16"/>
                    <a:gd name="T22" fmla="*/ 2147483647 w 17"/>
                    <a:gd name="T23" fmla="*/ 2147483647 h 16"/>
                    <a:gd name="T24" fmla="*/ 2147483647 w 17"/>
                    <a:gd name="T25" fmla="*/ 2147483647 h 16"/>
                    <a:gd name="T26" fmla="*/ 2147483647 w 17"/>
                    <a:gd name="T27" fmla="*/ 2147483647 h 16"/>
                    <a:gd name="T28" fmla="*/ 2147483647 w 17"/>
                    <a:gd name="T29" fmla="*/ 2147483647 h 16"/>
                    <a:gd name="T30" fmla="*/ 2147483647 w 17"/>
                    <a:gd name="T31" fmla="*/ 2147483647 h 16"/>
                    <a:gd name="T32" fmla="*/ 2147483647 w 17"/>
                    <a:gd name="T33" fmla="*/ 2147483647 h 16"/>
                    <a:gd name="T34" fmla="*/ 2147483647 w 17"/>
                    <a:gd name="T35" fmla="*/ 2147483647 h 16"/>
                    <a:gd name="T36" fmla="*/ 2147483647 w 17"/>
                    <a:gd name="T37" fmla="*/ 0 h 16"/>
                    <a:gd name="T38" fmla="*/ 2147483647 w 17"/>
                    <a:gd name="T39" fmla="*/ 0 h 16"/>
                    <a:gd name="T40" fmla="*/ 2147483647 w 17"/>
                    <a:gd name="T41" fmla="*/ 0 h 1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7"/>
                    <a:gd name="T64" fmla="*/ 0 h 16"/>
                    <a:gd name="T65" fmla="*/ 17 w 17"/>
                    <a:gd name="T66" fmla="*/ 16 h 1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7" h="16">
                      <a:moveTo>
                        <a:pt x="8" y="0"/>
                      </a:moveTo>
                      <a:lnTo>
                        <a:pt x="8" y="0"/>
                      </a:lnTo>
                      <a:lnTo>
                        <a:pt x="4" y="0"/>
                      </a:lnTo>
                      <a:lnTo>
                        <a:pt x="0" y="0"/>
                      </a:lnTo>
                      <a:lnTo>
                        <a:pt x="0" y="4"/>
                      </a:lnTo>
                      <a:lnTo>
                        <a:pt x="0" y="8"/>
                      </a:lnTo>
                      <a:lnTo>
                        <a:pt x="0" y="12"/>
                      </a:lnTo>
                      <a:lnTo>
                        <a:pt x="4" y="16"/>
                      </a:lnTo>
                      <a:lnTo>
                        <a:pt x="8" y="16"/>
                      </a:lnTo>
                      <a:lnTo>
                        <a:pt x="13" y="16"/>
                      </a:lnTo>
                      <a:lnTo>
                        <a:pt x="13" y="12"/>
                      </a:lnTo>
                      <a:lnTo>
                        <a:pt x="17" y="12"/>
                      </a:lnTo>
                      <a:lnTo>
                        <a:pt x="17" y="8"/>
                      </a:lnTo>
                      <a:lnTo>
                        <a:pt x="17" y="4"/>
                      </a:lnTo>
                      <a:lnTo>
                        <a:pt x="13" y="0"/>
                      </a:lnTo>
                      <a:lnTo>
                        <a:pt x="8" y="0"/>
                      </a:lnTo>
                    </a:path>
                  </a:pathLst>
                </a:custGeom>
                <a:noFill/>
                <a:ln w="0">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sp>
            <p:nvSpPr>
              <p:cNvPr id="59179" name="TextBox 1020"/>
              <p:cNvSpPr txBox="1">
                <a:spLocks noChangeArrowheads="1"/>
              </p:cNvSpPr>
              <p:nvPr/>
            </p:nvSpPr>
            <p:spPr bwMode="auto">
              <a:xfrm>
                <a:off x="381000" y="3075801"/>
                <a:ext cx="838200" cy="35747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r>
                  <a:rPr lang="en-US" sz="1200"/>
                  <a:t>Tor directory server</a:t>
                </a:r>
              </a:p>
            </p:txBody>
          </p:sp>
        </p:grpSp>
        <p:grpSp>
          <p:nvGrpSpPr>
            <p:cNvPr id="58378" name="Group 1244"/>
            <p:cNvGrpSpPr>
              <a:grpSpLocks/>
            </p:cNvGrpSpPr>
            <p:nvPr/>
          </p:nvGrpSpPr>
          <p:grpSpPr bwMode="auto">
            <a:xfrm>
              <a:off x="2743200" y="2514600"/>
              <a:ext cx="1038225" cy="762000"/>
              <a:chOff x="238124" y="2590800"/>
              <a:chExt cx="1038225" cy="762000"/>
            </a:xfrm>
          </p:grpSpPr>
          <p:grpSp>
            <p:nvGrpSpPr>
              <p:cNvPr id="59066" name="Group 114"/>
              <p:cNvGrpSpPr>
                <a:grpSpLocks noChangeAspect="1"/>
              </p:cNvGrpSpPr>
              <p:nvPr/>
            </p:nvGrpSpPr>
            <p:grpSpPr bwMode="auto">
              <a:xfrm>
                <a:off x="381002" y="2590800"/>
                <a:ext cx="735229" cy="503935"/>
                <a:chOff x="193675" y="2495550"/>
                <a:chExt cx="1185863" cy="812801"/>
              </a:xfrm>
            </p:grpSpPr>
            <p:sp>
              <p:nvSpPr>
                <p:cNvPr id="59068" name="Freeform 94"/>
                <p:cNvSpPr>
                  <a:spLocks/>
                </p:cNvSpPr>
                <p:nvPr/>
              </p:nvSpPr>
              <p:spPr bwMode="auto">
                <a:xfrm>
                  <a:off x="684213" y="2995613"/>
                  <a:ext cx="379413" cy="212725"/>
                </a:xfrm>
                <a:custGeom>
                  <a:avLst/>
                  <a:gdLst>
                    <a:gd name="T0" fmla="*/ 0 w 239"/>
                    <a:gd name="T1" fmla="*/ 2147483647 h 134"/>
                    <a:gd name="T2" fmla="*/ 2147483647 w 239"/>
                    <a:gd name="T3" fmla="*/ 2147483647 h 134"/>
                    <a:gd name="T4" fmla="*/ 2147483647 w 239"/>
                    <a:gd name="T5" fmla="*/ 2147483647 h 134"/>
                    <a:gd name="T6" fmla="*/ 2147483647 w 239"/>
                    <a:gd name="T7" fmla="*/ 0 h 134"/>
                    <a:gd name="T8" fmla="*/ 0 w 239"/>
                    <a:gd name="T9" fmla="*/ 2147483647 h 134"/>
                    <a:gd name="T10" fmla="*/ 0 w 239"/>
                    <a:gd name="T11" fmla="*/ 2147483647 h 134"/>
                    <a:gd name="T12" fmla="*/ 0 60000 65536"/>
                    <a:gd name="T13" fmla="*/ 0 60000 65536"/>
                    <a:gd name="T14" fmla="*/ 0 60000 65536"/>
                    <a:gd name="T15" fmla="*/ 0 60000 65536"/>
                    <a:gd name="T16" fmla="*/ 0 60000 65536"/>
                    <a:gd name="T17" fmla="*/ 0 60000 65536"/>
                    <a:gd name="T18" fmla="*/ 0 w 239"/>
                    <a:gd name="T19" fmla="*/ 0 h 134"/>
                    <a:gd name="T20" fmla="*/ 239 w 239"/>
                    <a:gd name="T21" fmla="*/ 134 h 134"/>
                  </a:gdLst>
                  <a:ahLst/>
                  <a:cxnLst>
                    <a:cxn ang="T12">
                      <a:pos x="T0" y="T1"/>
                    </a:cxn>
                    <a:cxn ang="T13">
                      <a:pos x="T2" y="T3"/>
                    </a:cxn>
                    <a:cxn ang="T14">
                      <a:pos x="T4" y="T5"/>
                    </a:cxn>
                    <a:cxn ang="T15">
                      <a:pos x="T6" y="T7"/>
                    </a:cxn>
                    <a:cxn ang="T16">
                      <a:pos x="T8" y="T9"/>
                    </a:cxn>
                    <a:cxn ang="T17">
                      <a:pos x="T10" y="T11"/>
                    </a:cxn>
                  </a:cxnLst>
                  <a:rect l="T18" t="T19" r="T20" b="T21"/>
                  <a:pathLst>
                    <a:path w="239" h="134">
                      <a:moveTo>
                        <a:pt x="0" y="47"/>
                      </a:moveTo>
                      <a:lnTo>
                        <a:pt x="81" y="83"/>
                      </a:lnTo>
                      <a:lnTo>
                        <a:pt x="239" y="134"/>
                      </a:lnTo>
                      <a:lnTo>
                        <a:pt x="239" y="0"/>
                      </a:lnTo>
                      <a:lnTo>
                        <a:pt x="0" y="47"/>
                      </a:lnTo>
                      <a:close/>
                    </a:path>
                  </a:pathLst>
                </a:custGeom>
                <a:solidFill>
                  <a:srgbClr val="191919"/>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9069" name="Freeform 95"/>
                <p:cNvSpPr>
                  <a:spLocks/>
                </p:cNvSpPr>
                <p:nvPr/>
              </p:nvSpPr>
              <p:spPr bwMode="auto">
                <a:xfrm>
                  <a:off x="677863" y="3063875"/>
                  <a:ext cx="141288" cy="69850"/>
                </a:xfrm>
                <a:custGeom>
                  <a:avLst/>
                  <a:gdLst>
                    <a:gd name="T0" fmla="*/ 2147483647 w 89"/>
                    <a:gd name="T1" fmla="*/ 2147483647 h 44"/>
                    <a:gd name="T2" fmla="*/ 2147483647 w 89"/>
                    <a:gd name="T3" fmla="*/ 2147483647 h 44"/>
                    <a:gd name="T4" fmla="*/ 2147483647 w 89"/>
                    <a:gd name="T5" fmla="*/ 0 h 44"/>
                    <a:gd name="T6" fmla="*/ 0 w 89"/>
                    <a:gd name="T7" fmla="*/ 2147483647 h 44"/>
                    <a:gd name="T8" fmla="*/ 2147483647 w 89"/>
                    <a:gd name="T9" fmla="*/ 2147483647 h 44"/>
                    <a:gd name="T10" fmla="*/ 2147483647 w 89"/>
                    <a:gd name="T11" fmla="*/ 2147483647 h 44"/>
                    <a:gd name="T12" fmla="*/ 2147483647 w 89"/>
                    <a:gd name="T13" fmla="*/ 2147483647 h 44"/>
                    <a:gd name="T14" fmla="*/ 2147483647 w 89"/>
                    <a:gd name="T15" fmla="*/ 2147483647 h 44"/>
                    <a:gd name="T16" fmla="*/ 2147483647 w 89"/>
                    <a:gd name="T17" fmla="*/ 2147483647 h 44"/>
                    <a:gd name="T18" fmla="*/ 2147483647 w 89"/>
                    <a:gd name="T19" fmla="*/ 2147483647 h 44"/>
                    <a:gd name="T20" fmla="*/ 2147483647 w 89"/>
                    <a:gd name="T21" fmla="*/ 2147483647 h 44"/>
                    <a:gd name="T22" fmla="*/ 2147483647 w 89"/>
                    <a:gd name="T23" fmla="*/ 2147483647 h 4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9"/>
                    <a:gd name="T37" fmla="*/ 0 h 44"/>
                    <a:gd name="T38" fmla="*/ 89 w 89"/>
                    <a:gd name="T39" fmla="*/ 44 h 4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9" h="44">
                      <a:moveTo>
                        <a:pt x="89" y="32"/>
                      </a:moveTo>
                      <a:lnTo>
                        <a:pt x="89" y="36"/>
                      </a:lnTo>
                      <a:lnTo>
                        <a:pt x="4" y="0"/>
                      </a:lnTo>
                      <a:lnTo>
                        <a:pt x="0" y="8"/>
                      </a:lnTo>
                      <a:lnTo>
                        <a:pt x="85" y="44"/>
                      </a:lnTo>
                      <a:lnTo>
                        <a:pt x="89" y="44"/>
                      </a:lnTo>
                      <a:lnTo>
                        <a:pt x="89" y="40"/>
                      </a:lnTo>
                      <a:lnTo>
                        <a:pt x="89" y="36"/>
                      </a:lnTo>
                      <a:lnTo>
                        <a:pt x="89" y="32"/>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9070" name="Freeform 96"/>
                <p:cNvSpPr>
                  <a:spLocks/>
                </p:cNvSpPr>
                <p:nvPr/>
              </p:nvSpPr>
              <p:spPr bwMode="auto">
                <a:xfrm>
                  <a:off x="812800" y="3114675"/>
                  <a:ext cx="263525" cy="100013"/>
                </a:xfrm>
                <a:custGeom>
                  <a:avLst/>
                  <a:gdLst>
                    <a:gd name="T0" fmla="*/ 2147483647 w 166"/>
                    <a:gd name="T1" fmla="*/ 2147483647 h 63"/>
                    <a:gd name="T2" fmla="*/ 2147483647 w 166"/>
                    <a:gd name="T3" fmla="*/ 2147483647 h 63"/>
                    <a:gd name="T4" fmla="*/ 2147483647 w 166"/>
                    <a:gd name="T5" fmla="*/ 0 h 63"/>
                    <a:gd name="T6" fmla="*/ 0 w 166"/>
                    <a:gd name="T7" fmla="*/ 2147483647 h 63"/>
                    <a:gd name="T8" fmla="*/ 2147483647 w 166"/>
                    <a:gd name="T9" fmla="*/ 2147483647 h 63"/>
                    <a:gd name="T10" fmla="*/ 2147483647 w 166"/>
                    <a:gd name="T11" fmla="*/ 2147483647 h 63"/>
                    <a:gd name="T12" fmla="*/ 2147483647 w 166"/>
                    <a:gd name="T13" fmla="*/ 2147483647 h 63"/>
                    <a:gd name="T14" fmla="*/ 2147483647 w 166"/>
                    <a:gd name="T15" fmla="*/ 2147483647 h 63"/>
                    <a:gd name="T16" fmla="*/ 2147483647 w 166"/>
                    <a:gd name="T17" fmla="*/ 2147483647 h 63"/>
                    <a:gd name="T18" fmla="*/ 2147483647 w 166"/>
                    <a:gd name="T19" fmla="*/ 2147483647 h 63"/>
                    <a:gd name="T20" fmla="*/ 2147483647 w 166"/>
                    <a:gd name="T21" fmla="*/ 2147483647 h 63"/>
                    <a:gd name="T22" fmla="*/ 2147483647 w 166"/>
                    <a:gd name="T23" fmla="*/ 2147483647 h 6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66"/>
                    <a:gd name="T37" fmla="*/ 0 h 63"/>
                    <a:gd name="T38" fmla="*/ 166 w 166"/>
                    <a:gd name="T39" fmla="*/ 63 h 6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66" h="63">
                      <a:moveTo>
                        <a:pt x="154" y="59"/>
                      </a:moveTo>
                      <a:lnTo>
                        <a:pt x="162" y="51"/>
                      </a:lnTo>
                      <a:lnTo>
                        <a:pt x="4" y="0"/>
                      </a:lnTo>
                      <a:lnTo>
                        <a:pt x="0" y="12"/>
                      </a:lnTo>
                      <a:lnTo>
                        <a:pt x="158" y="63"/>
                      </a:lnTo>
                      <a:lnTo>
                        <a:pt x="166" y="59"/>
                      </a:lnTo>
                      <a:lnTo>
                        <a:pt x="158" y="63"/>
                      </a:lnTo>
                      <a:lnTo>
                        <a:pt x="162" y="63"/>
                      </a:lnTo>
                      <a:lnTo>
                        <a:pt x="166" y="59"/>
                      </a:lnTo>
                      <a:lnTo>
                        <a:pt x="162" y="55"/>
                      </a:lnTo>
                      <a:lnTo>
                        <a:pt x="162" y="51"/>
                      </a:lnTo>
                      <a:lnTo>
                        <a:pt x="154" y="59"/>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9071" name="Freeform 97"/>
                <p:cNvSpPr>
                  <a:spLocks/>
                </p:cNvSpPr>
                <p:nvPr/>
              </p:nvSpPr>
              <p:spPr bwMode="auto">
                <a:xfrm>
                  <a:off x="1050925" y="2989263"/>
                  <a:ext cx="25400" cy="219075"/>
                </a:xfrm>
                <a:custGeom>
                  <a:avLst/>
                  <a:gdLst>
                    <a:gd name="T0" fmla="*/ 2147483647 w 16"/>
                    <a:gd name="T1" fmla="*/ 2147483647 h 138"/>
                    <a:gd name="T2" fmla="*/ 0 w 16"/>
                    <a:gd name="T3" fmla="*/ 2147483647 h 138"/>
                    <a:gd name="T4" fmla="*/ 2147483647 w 16"/>
                    <a:gd name="T5" fmla="*/ 2147483647 h 138"/>
                    <a:gd name="T6" fmla="*/ 2147483647 w 16"/>
                    <a:gd name="T7" fmla="*/ 2147483647 h 138"/>
                    <a:gd name="T8" fmla="*/ 2147483647 w 16"/>
                    <a:gd name="T9" fmla="*/ 2147483647 h 138"/>
                    <a:gd name="T10" fmla="*/ 2147483647 w 16"/>
                    <a:gd name="T11" fmla="*/ 0 h 138"/>
                    <a:gd name="T12" fmla="*/ 2147483647 w 16"/>
                    <a:gd name="T13" fmla="*/ 2147483647 h 138"/>
                    <a:gd name="T14" fmla="*/ 2147483647 w 16"/>
                    <a:gd name="T15" fmla="*/ 2147483647 h 138"/>
                    <a:gd name="T16" fmla="*/ 2147483647 w 16"/>
                    <a:gd name="T17" fmla="*/ 0 h 138"/>
                    <a:gd name="T18" fmla="*/ 2147483647 w 16"/>
                    <a:gd name="T19" fmla="*/ 2147483647 h 138"/>
                    <a:gd name="T20" fmla="*/ 0 w 16"/>
                    <a:gd name="T21" fmla="*/ 2147483647 h 138"/>
                    <a:gd name="T22" fmla="*/ 2147483647 w 16"/>
                    <a:gd name="T23" fmla="*/ 2147483647 h 13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6"/>
                    <a:gd name="T37" fmla="*/ 0 h 138"/>
                    <a:gd name="T38" fmla="*/ 16 w 16"/>
                    <a:gd name="T39" fmla="*/ 138 h 13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6" h="138">
                      <a:moveTo>
                        <a:pt x="8" y="12"/>
                      </a:moveTo>
                      <a:lnTo>
                        <a:pt x="0" y="4"/>
                      </a:lnTo>
                      <a:lnTo>
                        <a:pt x="4" y="138"/>
                      </a:lnTo>
                      <a:lnTo>
                        <a:pt x="16" y="138"/>
                      </a:lnTo>
                      <a:lnTo>
                        <a:pt x="12" y="4"/>
                      </a:lnTo>
                      <a:lnTo>
                        <a:pt x="4" y="0"/>
                      </a:lnTo>
                      <a:lnTo>
                        <a:pt x="12" y="4"/>
                      </a:lnTo>
                      <a:lnTo>
                        <a:pt x="8" y="4"/>
                      </a:lnTo>
                      <a:lnTo>
                        <a:pt x="8" y="0"/>
                      </a:lnTo>
                      <a:lnTo>
                        <a:pt x="4" y="4"/>
                      </a:lnTo>
                      <a:lnTo>
                        <a:pt x="0" y="4"/>
                      </a:lnTo>
                      <a:lnTo>
                        <a:pt x="8" y="12"/>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9072" name="Freeform 98"/>
                <p:cNvSpPr>
                  <a:spLocks/>
                </p:cNvSpPr>
                <p:nvPr/>
              </p:nvSpPr>
              <p:spPr bwMode="auto">
                <a:xfrm>
                  <a:off x="677863" y="2989263"/>
                  <a:ext cx="385763" cy="87313"/>
                </a:xfrm>
                <a:custGeom>
                  <a:avLst/>
                  <a:gdLst>
                    <a:gd name="T0" fmla="*/ 2147483647 w 243"/>
                    <a:gd name="T1" fmla="*/ 2147483647 h 55"/>
                    <a:gd name="T2" fmla="*/ 2147483647 w 243"/>
                    <a:gd name="T3" fmla="*/ 2147483647 h 55"/>
                    <a:gd name="T4" fmla="*/ 2147483647 w 243"/>
                    <a:gd name="T5" fmla="*/ 2147483647 h 55"/>
                    <a:gd name="T6" fmla="*/ 2147483647 w 243"/>
                    <a:gd name="T7" fmla="*/ 0 h 55"/>
                    <a:gd name="T8" fmla="*/ 2147483647 w 243"/>
                    <a:gd name="T9" fmla="*/ 2147483647 h 55"/>
                    <a:gd name="T10" fmla="*/ 0 w 243"/>
                    <a:gd name="T11" fmla="*/ 2147483647 h 55"/>
                    <a:gd name="T12" fmla="*/ 2147483647 w 243"/>
                    <a:gd name="T13" fmla="*/ 2147483647 h 55"/>
                    <a:gd name="T14" fmla="*/ 0 w 243"/>
                    <a:gd name="T15" fmla="*/ 2147483647 h 55"/>
                    <a:gd name="T16" fmla="*/ 0 w 243"/>
                    <a:gd name="T17" fmla="*/ 2147483647 h 55"/>
                    <a:gd name="T18" fmla="*/ 0 w 243"/>
                    <a:gd name="T19" fmla="*/ 2147483647 h 55"/>
                    <a:gd name="T20" fmla="*/ 2147483647 w 243"/>
                    <a:gd name="T21" fmla="*/ 2147483647 h 55"/>
                    <a:gd name="T22" fmla="*/ 2147483647 w 243"/>
                    <a:gd name="T23" fmla="*/ 2147483647 h 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43"/>
                    <a:gd name="T37" fmla="*/ 0 h 55"/>
                    <a:gd name="T38" fmla="*/ 243 w 243"/>
                    <a:gd name="T39" fmla="*/ 55 h 5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43" h="55">
                      <a:moveTo>
                        <a:pt x="4" y="47"/>
                      </a:moveTo>
                      <a:lnTo>
                        <a:pt x="4" y="55"/>
                      </a:lnTo>
                      <a:lnTo>
                        <a:pt x="243" y="12"/>
                      </a:lnTo>
                      <a:lnTo>
                        <a:pt x="239" y="0"/>
                      </a:lnTo>
                      <a:lnTo>
                        <a:pt x="4" y="47"/>
                      </a:lnTo>
                      <a:lnTo>
                        <a:pt x="0" y="55"/>
                      </a:lnTo>
                      <a:lnTo>
                        <a:pt x="4" y="47"/>
                      </a:lnTo>
                      <a:lnTo>
                        <a:pt x="0" y="47"/>
                      </a:lnTo>
                      <a:lnTo>
                        <a:pt x="0" y="51"/>
                      </a:lnTo>
                      <a:lnTo>
                        <a:pt x="0" y="55"/>
                      </a:lnTo>
                      <a:lnTo>
                        <a:pt x="4" y="55"/>
                      </a:lnTo>
                      <a:lnTo>
                        <a:pt x="4" y="47"/>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9073" name="Freeform 99"/>
                <p:cNvSpPr>
                  <a:spLocks/>
                </p:cNvSpPr>
                <p:nvPr/>
              </p:nvSpPr>
              <p:spPr bwMode="auto">
                <a:xfrm>
                  <a:off x="754063" y="3127375"/>
                  <a:ext cx="258763" cy="174625"/>
                </a:xfrm>
                <a:custGeom>
                  <a:avLst/>
                  <a:gdLst>
                    <a:gd name="T0" fmla="*/ 2147483647 w 163"/>
                    <a:gd name="T1" fmla="*/ 0 h 110"/>
                    <a:gd name="T2" fmla="*/ 2147483647 w 163"/>
                    <a:gd name="T3" fmla="*/ 2147483647 h 110"/>
                    <a:gd name="T4" fmla="*/ 0 w 163"/>
                    <a:gd name="T5" fmla="*/ 2147483647 h 110"/>
                    <a:gd name="T6" fmla="*/ 0 w 163"/>
                    <a:gd name="T7" fmla="*/ 2147483647 h 110"/>
                    <a:gd name="T8" fmla="*/ 2147483647 w 163"/>
                    <a:gd name="T9" fmla="*/ 2147483647 h 110"/>
                    <a:gd name="T10" fmla="*/ 2147483647 w 163"/>
                    <a:gd name="T11" fmla="*/ 0 h 110"/>
                    <a:gd name="T12" fmla="*/ 2147483647 w 163"/>
                    <a:gd name="T13" fmla="*/ 0 h 110"/>
                    <a:gd name="T14" fmla="*/ 0 60000 65536"/>
                    <a:gd name="T15" fmla="*/ 0 60000 65536"/>
                    <a:gd name="T16" fmla="*/ 0 60000 65536"/>
                    <a:gd name="T17" fmla="*/ 0 60000 65536"/>
                    <a:gd name="T18" fmla="*/ 0 60000 65536"/>
                    <a:gd name="T19" fmla="*/ 0 60000 65536"/>
                    <a:gd name="T20" fmla="*/ 0 60000 65536"/>
                    <a:gd name="T21" fmla="*/ 0 w 163"/>
                    <a:gd name="T22" fmla="*/ 0 h 110"/>
                    <a:gd name="T23" fmla="*/ 163 w 163"/>
                    <a:gd name="T24" fmla="*/ 110 h 1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3" h="110">
                      <a:moveTo>
                        <a:pt x="163" y="0"/>
                      </a:moveTo>
                      <a:lnTo>
                        <a:pt x="163" y="43"/>
                      </a:lnTo>
                      <a:lnTo>
                        <a:pt x="0" y="110"/>
                      </a:lnTo>
                      <a:lnTo>
                        <a:pt x="0" y="94"/>
                      </a:lnTo>
                      <a:lnTo>
                        <a:pt x="33" y="43"/>
                      </a:lnTo>
                      <a:lnTo>
                        <a:pt x="163" y="0"/>
                      </a:lnTo>
                      <a:close/>
                    </a:path>
                  </a:pathLst>
                </a:custGeom>
                <a:solidFill>
                  <a:srgbClr val="CCCCCC"/>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9074" name="Freeform 100"/>
                <p:cNvSpPr>
                  <a:spLocks/>
                </p:cNvSpPr>
                <p:nvPr/>
              </p:nvSpPr>
              <p:spPr bwMode="auto">
                <a:xfrm>
                  <a:off x="1000125" y="3127375"/>
                  <a:ext cx="19050" cy="74613"/>
                </a:xfrm>
                <a:custGeom>
                  <a:avLst/>
                  <a:gdLst>
                    <a:gd name="T0" fmla="*/ 2147483647 w 12"/>
                    <a:gd name="T1" fmla="*/ 2147483647 h 47"/>
                    <a:gd name="T2" fmla="*/ 2147483647 w 12"/>
                    <a:gd name="T3" fmla="*/ 2147483647 h 47"/>
                    <a:gd name="T4" fmla="*/ 2147483647 w 12"/>
                    <a:gd name="T5" fmla="*/ 0 h 47"/>
                    <a:gd name="T6" fmla="*/ 0 w 12"/>
                    <a:gd name="T7" fmla="*/ 0 h 47"/>
                    <a:gd name="T8" fmla="*/ 0 w 12"/>
                    <a:gd name="T9" fmla="*/ 2147483647 h 47"/>
                    <a:gd name="T10" fmla="*/ 2147483647 w 12"/>
                    <a:gd name="T11" fmla="*/ 2147483647 h 47"/>
                    <a:gd name="T12" fmla="*/ 0 w 12"/>
                    <a:gd name="T13" fmla="*/ 2147483647 h 47"/>
                    <a:gd name="T14" fmla="*/ 2147483647 w 12"/>
                    <a:gd name="T15" fmla="*/ 2147483647 h 47"/>
                    <a:gd name="T16" fmla="*/ 2147483647 w 12"/>
                    <a:gd name="T17" fmla="*/ 2147483647 h 47"/>
                    <a:gd name="T18" fmla="*/ 2147483647 w 12"/>
                    <a:gd name="T19" fmla="*/ 2147483647 h 47"/>
                    <a:gd name="T20" fmla="*/ 2147483647 w 12"/>
                    <a:gd name="T21" fmla="*/ 2147483647 h 47"/>
                    <a:gd name="T22" fmla="*/ 2147483647 w 12"/>
                    <a:gd name="T23" fmla="*/ 2147483647 h 4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47"/>
                    <a:gd name="T38" fmla="*/ 12 w 12"/>
                    <a:gd name="T39" fmla="*/ 47 h 4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47">
                      <a:moveTo>
                        <a:pt x="8" y="47"/>
                      </a:moveTo>
                      <a:lnTo>
                        <a:pt x="12" y="43"/>
                      </a:lnTo>
                      <a:lnTo>
                        <a:pt x="12" y="0"/>
                      </a:lnTo>
                      <a:lnTo>
                        <a:pt x="0" y="0"/>
                      </a:lnTo>
                      <a:lnTo>
                        <a:pt x="0" y="43"/>
                      </a:lnTo>
                      <a:lnTo>
                        <a:pt x="4" y="39"/>
                      </a:lnTo>
                      <a:lnTo>
                        <a:pt x="0" y="43"/>
                      </a:lnTo>
                      <a:lnTo>
                        <a:pt x="4" y="47"/>
                      </a:lnTo>
                      <a:lnTo>
                        <a:pt x="8" y="47"/>
                      </a:lnTo>
                      <a:lnTo>
                        <a:pt x="12" y="43"/>
                      </a:lnTo>
                      <a:lnTo>
                        <a:pt x="8" y="47"/>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9075" name="Freeform 101"/>
                <p:cNvSpPr>
                  <a:spLocks/>
                </p:cNvSpPr>
                <p:nvPr/>
              </p:nvSpPr>
              <p:spPr bwMode="auto">
                <a:xfrm>
                  <a:off x="747713" y="3189288"/>
                  <a:ext cx="265113" cy="119063"/>
                </a:xfrm>
                <a:custGeom>
                  <a:avLst/>
                  <a:gdLst>
                    <a:gd name="T0" fmla="*/ 0 w 167"/>
                    <a:gd name="T1" fmla="*/ 2147483647 h 75"/>
                    <a:gd name="T2" fmla="*/ 2147483647 w 167"/>
                    <a:gd name="T3" fmla="*/ 2147483647 h 75"/>
                    <a:gd name="T4" fmla="*/ 2147483647 w 167"/>
                    <a:gd name="T5" fmla="*/ 2147483647 h 75"/>
                    <a:gd name="T6" fmla="*/ 2147483647 w 167"/>
                    <a:gd name="T7" fmla="*/ 0 h 75"/>
                    <a:gd name="T8" fmla="*/ 2147483647 w 167"/>
                    <a:gd name="T9" fmla="*/ 2147483647 h 75"/>
                    <a:gd name="T10" fmla="*/ 2147483647 w 167"/>
                    <a:gd name="T11" fmla="*/ 2147483647 h 75"/>
                    <a:gd name="T12" fmla="*/ 2147483647 w 167"/>
                    <a:gd name="T13" fmla="*/ 2147483647 h 75"/>
                    <a:gd name="T14" fmla="*/ 0 w 167"/>
                    <a:gd name="T15" fmla="*/ 2147483647 h 75"/>
                    <a:gd name="T16" fmla="*/ 0 w 167"/>
                    <a:gd name="T17" fmla="*/ 2147483647 h 75"/>
                    <a:gd name="T18" fmla="*/ 2147483647 w 167"/>
                    <a:gd name="T19" fmla="*/ 2147483647 h 75"/>
                    <a:gd name="T20" fmla="*/ 2147483647 w 167"/>
                    <a:gd name="T21" fmla="*/ 2147483647 h 75"/>
                    <a:gd name="T22" fmla="*/ 0 w 167"/>
                    <a:gd name="T23" fmla="*/ 2147483647 h 7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67"/>
                    <a:gd name="T37" fmla="*/ 0 h 75"/>
                    <a:gd name="T38" fmla="*/ 167 w 167"/>
                    <a:gd name="T39" fmla="*/ 75 h 7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67" h="75">
                      <a:moveTo>
                        <a:pt x="0" y="71"/>
                      </a:moveTo>
                      <a:lnTo>
                        <a:pt x="8" y="75"/>
                      </a:lnTo>
                      <a:lnTo>
                        <a:pt x="167" y="8"/>
                      </a:lnTo>
                      <a:lnTo>
                        <a:pt x="163" y="0"/>
                      </a:lnTo>
                      <a:lnTo>
                        <a:pt x="4" y="67"/>
                      </a:lnTo>
                      <a:lnTo>
                        <a:pt x="8" y="71"/>
                      </a:lnTo>
                      <a:lnTo>
                        <a:pt x="4" y="67"/>
                      </a:lnTo>
                      <a:lnTo>
                        <a:pt x="0" y="71"/>
                      </a:lnTo>
                      <a:lnTo>
                        <a:pt x="4" y="75"/>
                      </a:lnTo>
                      <a:lnTo>
                        <a:pt x="8" y="75"/>
                      </a:lnTo>
                      <a:lnTo>
                        <a:pt x="0" y="71"/>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9076" name="Freeform 102"/>
                <p:cNvSpPr>
                  <a:spLocks/>
                </p:cNvSpPr>
                <p:nvPr/>
              </p:nvSpPr>
              <p:spPr bwMode="auto">
                <a:xfrm>
                  <a:off x="747713" y="3270250"/>
                  <a:ext cx="12700" cy="31750"/>
                </a:xfrm>
                <a:custGeom>
                  <a:avLst/>
                  <a:gdLst>
                    <a:gd name="T0" fmla="*/ 0 w 8"/>
                    <a:gd name="T1" fmla="*/ 0 h 20"/>
                    <a:gd name="T2" fmla="*/ 0 w 8"/>
                    <a:gd name="T3" fmla="*/ 2147483647 h 20"/>
                    <a:gd name="T4" fmla="*/ 0 w 8"/>
                    <a:gd name="T5" fmla="*/ 2147483647 h 20"/>
                    <a:gd name="T6" fmla="*/ 2147483647 w 8"/>
                    <a:gd name="T7" fmla="*/ 2147483647 h 20"/>
                    <a:gd name="T8" fmla="*/ 2147483647 w 8"/>
                    <a:gd name="T9" fmla="*/ 2147483647 h 20"/>
                    <a:gd name="T10" fmla="*/ 2147483647 w 8"/>
                    <a:gd name="T11" fmla="*/ 2147483647 h 20"/>
                    <a:gd name="T12" fmla="*/ 2147483647 w 8"/>
                    <a:gd name="T13" fmla="*/ 2147483647 h 20"/>
                    <a:gd name="T14" fmla="*/ 2147483647 w 8"/>
                    <a:gd name="T15" fmla="*/ 0 h 20"/>
                    <a:gd name="T16" fmla="*/ 2147483647 w 8"/>
                    <a:gd name="T17" fmla="*/ 0 h 20"/>
                    <a:gd name="T18" fmla="*/ 0 w 8"/>
                    <a:gd name="T19" fmla="*/ 0 h 20"/>
                    <a:gd name="T20" fmla="*/ 0 w 8"/>
                    <a:gd name="T21" fmla="*/ 2147483647 h 20"/>
                    <a:gd name="T22" fmla="*/ 0 w 8"/>
                    <a:gd name="T23" fmla="*/ 0 h 2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20"/>
                    <a:gd name="T38" fmla="*/ 8 w 8"/>
                    <a:gd name="T39" fmla="*/ 20 h 2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20">
                      <a:moveTo>
                        <a:pt x="0" y="0"/>
                      </a:moveTo>
                      <a:lnTo>
                        <a:pt x="0" y="4"/>
                      </a:lnTo>
                      <a:lnTo>
                        <a:pt x="0" y="20"/>
                      </a:lnTo>
                      <a:lnTo>
                        <a:pt x="8" y="20"/>
                      </a:lnTo>
                      <a:lnTo>
                        <a:pt x="8" y="4"/>
                      </a:lnTo>
                      <a:lnTo>
                        <a:pt x="8" y="0"/>
                      </a:lnTo>
                      <a:lnTo>
                        <a:pt x="4" y="0"/>
                      </a:lnTo>
                      <a:lnTo>
                        <a:pt x="0" y="0"/>
                      </a:lnTo>
                      <a:lnTo>
                        <a:pt x="0" y="4"/>
                      </a:lnTo>
                      <a:lnTo>
                        <a:pt x="0"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9077" name="Freeform 103"/>
                <p:cNvSpPr>
                  <a:spLocks/>
                </p:cNvSpPr>
                <p:nvPr/>
              </p:nvSpPr>
              <p:spPr bwMode="auto">
                <a:xfrm>
                  <a:off x="747713" y="3189288"/>
                  <a:ext cx="65088" cy="87313"/>
                </a:xfrm>
                <a:custGeom>
                  <a:avLst/>
                  <a:gdLst>
                    <a:gd name="T0" fmla="*/ 2147483647 w 41"/>
                    <a:gd name="T1" fmla="*/ 0 h 55"/>
                    <a:gd name="T2" fmla="*/ 2147483647 w 41"/>
                    <a:gd name="T3" fmla="*/ 2147483647 h 55"/>
                    <a:gd name="T4" fmla="*/ 0 w 41"/>
                    <a:gd name="T5" fmla="*/ 2147483647 h 55"/>
                    <a:gd name="T6" fmla="*/ 2147483647 w 41"/>
                    <a:gd name="T7" fmla="*/ 2147483647 h 55"/>
                    <a:gd name="T8" fmla="*/ 2147483647 w 41"/>
                    <a:gd name="T9" fmla="*/ 2147483647 h 55"/>
                    <a:gd name="T10" fmla="*/ 2147483647 w 41"/>
                    <a:gd name="T11" fmla="*/ 2147483647 h 55"/>
                    <a:gd name="T12" fmla="*/ 2147483647 w 41"/>
                    <a:gd name="T13" fmla="*/ 2147483647 h 55"/>
                    <a:gd name="T14" fmla="*/ 2147483647 w 41"/>
                    <a:gd name="T15" fmla="*/ 2147483647 h 55"/>
                    <a:gd name="T16" fmla="*/ 2147483647 w 41"/>
                    <a:gd name="T17" fmla="*/ 0 h 55"/>
                    <a:gd name="T18" fmla="*/ 2147483647 w 41"/>
                    <a:gd name="T19" fmla="*/ 0 h 55"/>
                    <a:gd name="T20" fmla="*/ 2147483647 w 41"/>
                    <a:gd name="T21" fmla="*/ 2147483647 h 55"/>
                    <a:gd name="T22" fmla="*/ 2147483647 w 41"/>
                    <a:gd name="T23" fmla="*/ 0 h 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1"/>
                    <a:gd name="T37" fmla="*/ 0 h 55"/>
                    <a:gd name="T38" fmla="*/ 41 w 41"/>
                    <a:gd name="T39" fmla="*/ 55 h 5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1" h="55">
                      <a:moveTo>
                        <a:pt x="33" y="0"/>
                      </a:moveTo>
                      <a:lnTo>
                        <a:pt x="33" y="4"/>
                      </a:lnTo>
                      <a:lnTo>
                        <a:pt x="0" y="51"/>
                      </a:lnTo>
                      <a:lnTo>
                        <a:pt x="8" y="55"/>
                      </a:lnTo>
                      <a:lnTo>
                        <a:pt x="41" y="8"/>
                      </a:lnTo>
                      <a:lnTo>
                        <a:pt x="37" y="8"/>
                      </a:lnTo>
                      <a:lnTo>
                        <a:pt x="41" y="8"/>
                      </a:lnTo>
                      <a:lnTo>
                        <a:pt x="41" y="4"/>
                      </a:lnTo>
                      <a:lnTo>
                        <a:pt x="37" y="0"/>
                      </a:lnTo>
                      <a:lnTo>
                        <a:pt x="33" y="0"/>
                      </a:lnTo>
                      <a:lnTo>
                        <a:pt x="33" y="4"/>
                      </a:lnTo>
                      <a:lnTo>
                        <a:pt x="33"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9078" name="Freeform 104"/>
                <p:cNvSpPr>
                  <a:spLocks/>
                </p:cNvSpPr>
                <p:nvPr/>
              </p:nvSpPr>
              <p:spPr bwMode="auto">
                <a:xfrm>
                  <a:off x="800100" y="3121025"/>
                  <a:ext cx="219075" cy="80963"/>
                </a:xfrm>
                <a:custGeom>
                  <a:avLst/>
                  <a:gdLst>
                    <a:gd name="T0" fmla="*/ 2147483647 w 138"/>
                    <a:gd name="T1" fmla="*/ 2147483647 h 51"/>
                    <a:gd name="T2" fmla="*/ 2147483647 w 138"/>
                    <a:gd name="T3" fmla="*/ 0 h 51"/>
                    <a:gd name="T4" fmla="*/ 0 w 138"/>
                    <a:gd name="T5" fmla="*/ 2147483647 h 51"/>
                    <a:gd name="T6" fmla="*/ 2147483647 w 138"/>
                    <a:gd name="T7" fmla="*/ 2147483647 h 51"/>
                    <a:gd name="T8" fmla="*/ 2147483647 w 138"/>
                    <a:gd name="T9" fmla="*/ 2147483647 h 51"/>
                    <a:gd name="T10" fmla="*/ 2147483647 w 138"/>
                    <a:gd name="T11" fmla="*/ 2147483647 h 51"/>
                    <a:gd name="T12" fmla="*/ 2147483647 w 138"/>
                    <a:gd name="T13" fmla="*/ 2147483647 h 51"/>
                    <a:gd name="T14" fmla="*/ 2147483647 w 138"/>
                    <a:gd name="T15" fmla="*/ 2147483647 h 51"/>
                    <a:gd name="T16" fmla="*/ 2147483647 w 138"/>
                    <a:gd name="T17" fmla="*/ 2147483647 h 51"/>
                    <a:gd name="T18" fmla="*/ 2147483647 w 138"/>
                    <a:gd name="T19" fmla="*/ 0 h 51"/>
                    <a:gd name="T20" fmla="*/ 2147483647 w 138"/>
                    <a:gd name="T21" fmla="*/ 0 h 51"/>
                    <a:gd name="T22" fmla="*/ 2147483647 w 138"/>
                    <a:gd name="T23" fmla="*/ 2147483647 h 5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38"/>
                    <a:gd name="T37" fmla="*/ 0 h 51"/>
                    <a:gd name="T38" fmla="*/ 138 w 138"/>
                    <a:gd name="T39" fmla="*/ 51 h 5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38" h="51">
                      <a:moveTo>
                        <a:pt x="138" y="4"/>
                      </a:moveTo>
                      <a:lnTo>
                        <a:pt x="130" y="0"/>
                      </a:lnTo>
                      <a:lnTo>
                        <a:pt x="0" y="43"/>
                      </a:lnTo>
                      <a:lnTo>
                        <a:pt x="4" y="51"/>
                      </a:lnTo>
                      <a:lnTo>
                        <a:pt x="134" y="8"/>
                      </a:lnTo>
                      <a:lnTo>
                        <a:pt x="126" y="4"/>
                      </a:lnTo>
                      <a:lnTo>
                        <a:pt x="134" y="8"/>
                      </a:lnTo>
                      <a:lnTo>
                        <a:pt x="138" y="8"/>
                      </a:lnTo>
                      <a:lnTo>
                        <a:pt x="138" y="4"/>
                      </a:lnTo>
                      <a:lnTo>
                        <a:pt x="134" y="0"/>
                      </a:lnTo>
                      <a:lnTo>
                        <a:pt x="130" y="0"/>
                      </a:lnTo>
                      <a:lnTo>
                        <a:pt x="138" y="4"/>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9079" name="Freeform 105"/>
                <p:cNvSpPr>
                  <a:spLocks/>
                </p:cNvSpPr>
                <p:nvPr/>
              </p:nvSpPr>
              <p:spPr bwMode="auto">
                <a:xfrm>
                  <a:off x="593725" y="3033713"/>
                  <a:ext cx="385763" cy="49213"/>
                </a:xfrm>
                <a:custGeom>
                  <a:avLst/>
                  <a:gdLst>
                    <a:gd name="T0" fmla="*/ 0 w 243"/>
                    <a:gd name="T1" fmla="*/ 0 h 31"/>
                    <a:gd name="T2" fmla="*/ 0 w 243"/>
                    <a:gd name="T3" fmla="*/ 2147483647 h 31"/>
                    <a:gd name="T4" fmla="*/ 2147483647 w 243"/>
                    <a:gd name="T5" fmla="*/ 2147483647 h 31"/>
                    <a:gd name="T6" fmla="*/ 2147483647 w 243"/>
                    <a:gd name="T7" fmla="*/ 0 h 31"/>
                    <a:gd name="T8" fmla="*/ 0 w 243"/>
                    <a:gd name="T9" fmla="*/ 0 h 31"/>
                    <a:gd name="T10" fmla="*/ 0 w 243"/>
                    <a:gd name="T11" fmla="*/ 0 h 31"/>
                    <a:gd name="T12" fmla="*/ 0 60000 65536"/>
                    <a:gd name="T13" fmla="*/ 0 60000 65536"/>
                    <a:gd name="T14" fmla="*/ 0 60000 65536"/>
                    <a:gd name="T15" fmla="*/ 0 60000 65536"/>
                    <a:gd name="T16" fmla="*/ 0 60000 65536"/>
                    <a:gd name="T17" fmla="*/ 0 60000 65536"/>
                    <a:gd name="T18" fmla="*/ 0 w 243"/>
                    <a:gd name="T19" fmla="*/ 0 h 31"/>
                    <a:gd name="T20" fmla="*/ 243 w 243"/>
                    <a:gd name="T21" fmla="*/ 31 h 31"/>
                  </a:gdLst>
                  <a:ahLst/>
                  <a:cxnLst>
                    <a:cxn ang="T12">
                      <a:pos x="T0" y="T1"/>
                    </a:cxn>
                    <a:cxn ang="T13">
                      <a:pos x="T2" y="T3"/>
                    </a:cxn>
                    <a:cxn ang="T14">
                      <a:pos x="T4" y="T5"/>
                    </a:cxn>
                    <a:cxn ang="T15">
                      <a:pos x="T6" y="T7"/>
                    </a:cxn>
                    <a:cxn ang="T16">
                      <a:pos x="T8" y="T9"/>
                    </a:cxn>
                    <a:cxn ang="T17">
                      <a:pos x="T10" y="T11"/>
                    </a:cxn>
                  </a:cxnLst>
                  <a:rect l="T18" t="T19" r="T20" b="T21"/>
                  <a:pathLst>
                    <a:path w="243" h="31">
                      <a:moveTo>
                        <a:pt x="0" y="0"/>
                      </a:moveTo>
                      <a:lnTo>
                        <a:pt x="0" y="19"/>
                      </a:lnTo>
                      <a:lnTo>
                        <a:pt x="243" y="31"/>
                      </a:lnTo>
                      <a:lnTo>
                        <a:pt x="243" y="0"/>
                      </a:lnTo>
                      <a:lnTo>
                        <a:pt x="0" y="0"/>
                      </a:lnTo>
                      <a:close/>
                    </a:path>
                  </a:pathLst>
                </a:custGeom>
                <a:solidFill>
                  <a:srgbClr val="999999"/>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9080" name="Freeform 106"/>
                <p:cNvSpPr>
                  <a:spLocks/>
                </p:cNvSpPr>
                <p:nvPr/>
              </p:nvSpPr>
              <p:spPr bwMode="auto">
                <a:xfrm>
                  <a:off x="581025" y="3033713"/>
                  <a:ext cx="19050" cy="36513"/>
                </a:xfrm>
                <a:custGeom>
                  <a:avLst/>
                  <a:gdLst>
                    <a:gd name="T0" fmla="*/ 2147483647 w 12"/>
                    <a:gd name="T1" fmla="*/ 2147483647 h 23"/>
                    <a:gd name="T2" fmla="*/ 2147483647 w 12"/>
                    <a:gd name="T3" fmla="*/ 2147483647 h 23"/>
                    <a:gd name="T4" fmla="*/ 2147483647 w 12"/>
                    <a:gd name="T5" fmla="*/ 0 h 23"/>
                    <a:gd name="T6" fmla="*/ 0 w 12"/>
                    <a:gd name="T7" fmla="*/ 0 h 23"/>
                    <a:gd name="T8" fmla="*/ 0 w 12"/>
                    <a:gd name="T9" fmla="*/ 2147483647 h 23"/>
                    <a:gd name="T10" fmla="*/ 2147483647 w 12"/>
                    <a:gd name="T11" fmla="*/ 2147483647 h 23"/>
                    <a:gd name="T12" fmla="*/ 0 w 12"/>
                    <a:gd name="T13" fmla="*/ 2147483647 h 23"/>
                    <a:gd name="T14" fmla="*/ 2147483647 w 12"/>
                    <a:gd name="T15" fmla="*/ 2147483647 h 23"/>
                    <a:gd name="T16" fmla="*/ 2147483647 w 12"/>
                    <a:gd name="T17" fmla="*/ 2147483647 h 23"/>
                    <a:gd name="T18" fmla="*/ 2147483647 w 12"/>
                    <a:gd name="T19" fmla="*/ 2147483647 h 23"/>
                    <a:gd name="T20" fmla="*/ 2147483647 w 12"/>
                    <a:gd name="T21" fmla="*/ 2147483647 h 23"/>
                    <a:gd name="T22" fmla="*/ 2147483647 w 12"/>
                    <a:gd name="T23" fmla="*/ 2147483647 h 2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23"/>
                    <a:gd name="T38" fmla="*/ 12 w 12"/>
                    <a:gd name="T39" fmla="*/ 23 h 2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23">
                      <a:moveTo>
                        <a:pt x="8" y="15"/>
                      </a:moveTo>
                      <a:lnTo>
                        <a:pt x="12" y="19"/>
                      </a:lnTo>
                      <a:lnTo>
                        <a:pt x="12" y="0"/>
                      </a:lnTo>
                      <a:lnTo>
                        <a:pt x="0" y="0"/>
                      </a:lnTo>
                      <a:lnTo>
                        <a:pt x="0" y="19"/>
                      </a:lnTo>
                      <a:lnTo>
                        <a:pt x="8" y="23"/>
                      </a:lnTo>
                      <a:lnTo>
                        <a:pt x="0" y="19"/>
                      </a:lnTo>
                      <a:lnTo>
                        <a:pt x="4" y="23"/>
                      </a:lnTo>
                      <a:lnTo>
                        <a:pt x="8" y="23"/>
                      </a:lnTo>
                      <a:lnTo>
                        <a:pt x="12" y="19"/>
                      </a:lnTo>
                      <a:lnTo>
                        <a:pt x="8" y="15"/>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9081" name="Freeform 107"/>
                <p:cNvSpPr>
                  <a:spLocks/>
                </p:cNvSpPr>
                <p:nvPr/>
              </p:nvSpPr>
              <p:spPr bwMode="auto">
                <a:xfrm>
                  <a:off x="593725" y="3057525"/>
                  <a:ext cx="392113" cy="31750"/>
                </a:xfrm>
                <a:custGeom>
                  <a:avLst/>
                  <a:gdLst>
                    <a:gd name="T0" fmla="*/ 2147483647 w 247"/>
                    <a:gd name="T1" fmla="*/ 2147483647 h 20"/>
                    <a:gd name="T2" fmla="*/ 2147483647 w 247"/>
                    <a:gd name="T3" fmla="*/ 2147483647 h 20"/>
                    <a:gd name="T4" fmla="*/ 0 w 247"/>
                    <a:gd name="T5" fmla="*/ 0 h 20"/>
                    <a:gd name="T6" fmla="*/ 0 w 247"/>
                    <a:gd name="T7" fmla="*/ 2147483647 h 20"/>
                    <a:gd name="T8" fmla="*/ 2147483647 w 247"/>
                    <a:gd name="T9" fmla="*/ 2147483647 h 20"/>
                    <a:gd name="T10" fmla="*/ 2147483647 w 247"/>
                    <a:gd name="T11" fmla="*/ 2147483647 h 20"/>
                    <a:gd name="T12" fmla="*/ 2147483647 w 247"/>
                    <a:gd name="T13" fmla="*/ 2147483647 h 20"/>
                    <a:gd name="T14" fmla="*/ 2147483647 w 247"/>
                    <a:gd name="T15" fmla="*/ 2147483647 h 20"/>
                    <a:gd name="T16" fmla="*/ 2147483647 w 247"/>
                    <a:gd name="T17" fmla="*/ 2147483647 h 20"/>
                    <a:gd name="T18" fmla="*/ 2147483647 w 247"/>
                    <a:gd name="T19" fmla="*/ 2147483647 h 20"/>
                    <a:gd name="T20" fmla="*/ 2147483647 w 247"/>
                    <a:gd name="T21" fmla="*/ 2147483647 h 20"/>
                    <a:gd name="T22" fmla="*/ 2147483647 w 247"/>
                    <a:gd name="T23" fmla="*/ 2147483647 h 2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47"/>
                    <a:gd name="T37" fmla="*/ 0 h 20"/>
                    <a:gd name="T38" fmla="*/ 247 w 247"/>
                    <a:gd name="T39" fmla="*/ 20 h 2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47" h="20">
                      <a:moveTo>
                        <a:pt x="235" y="16"/>
                      </a:moveTo>
                      <a:lnTo>
                        <a:pt x="243" y="12"/>
                      </a:lnTo>
                      <a:lnTo>
                        <a:pt x="0" y="0"/>
                      </a:lnTo>
                      <a:lnTo>
                        <a:pt x="0" y="8"/>
                      </a:lnTo>
                      <a:lnTo>
                        <a:pt x="243" y="20"/>
                      </a:lnTo>
                      <a:lnTo>
                        <a:pt x="247" y="16"/>
                      </a:lnTo>
                      <a:lnTo>
                        <a:pt x="243" y="20"/>
                      </a:lnTo>
                      <a:lnTo>
                        <a:pt x="247" y="16"/>
                      </a:lnTo>
                      <a:lnTo>
                        <a:pt x="243" y="12"/>
                      </a:lnTo>
                      <a:lnTo>
                        <a:pt x="235" y="16"/>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9082" name="Freeform 108"/>
                <p:cNvSpPr>
                  <a:spLocks/>
                </p:cNvSpPr>
                <p:nvPr/>
              </p:nvSpPr>
              <p:spPr bwMode="auto">
                <a:xfrm>
                  <a:off x="966788" y="3027363"/>
                  <a:ext cx="19050" cy="55563"/>
                </a:xfrm>
                <a:custGeom>
                  <a:avLst/>
                  <a:gdLst>
                    <a:gd name="T0" fmla="*/ 2147483647 w 12"/>
                    <a:gd name="T1" fmla="*/ 2147483647 h 35"/>
                    <a:gd name="T2" fmla="*/ 0 w 12"/>
                    <a:gd name="T3" fmla="*/ 2147483647 h 35"/>
                    <a:gd name="T4" fmla="*/ 0 w 12"/>
                    <a:gd name="T5" fmla="*/ 2147483647 h 35"/>
                    <a:gd name="T6" fmla="*/ 2147483647 w 12"/>
                    <a:gd name="T7" fmla="*/ 2147483647 h 35"/>
                    <a:gd name="T8" fmla="*/ 2147483647 w 12"/>
                    <a:gd name="T9" fmla="*/ 2147483647 h 35"/>
                    <a:gd name="T10" fmla="*/ 2147483647 w 12"/>
                    <a:gd name="T11" fmla="*/ 0 h 35"/>
                    <a:gd name="T12" fmla="*/ 2147483647 w 12"/>
                    <a:gd name="T13" fmla="*/ 2147483647 h 35"/>
                    <a:gd name="T14" fmla="*/ 2147483647 w 12"/>
                    <a:gd name="T15" fmla="*/ 2147483647 h 35"/>
                    <a:gd name="T16" fmla="*/ 2147483647 w 12"/>
                    <a:gd name="T17" fmla="*/ 0 h 35"/>
                    <a:gd name="T18" fmla="*/ 2147483647 w 12"/>
                    <a:gd name="T19" fmla="*/ 2147483647 h 35"/>
                    <a:gd name="T20" fmla="*/ 0 w 12"/>
                    <a:gd name="T21" fmla="*/ 2147483647 h 35"/>
                    <a:gd name="T22" fmla="*/ 2147483647 w 12"/>
                    <a:gd name="T23" fmla="*/ 2147483647 h 3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35"/>
                    <a:gd name="T38" fmla="*/ 12 w 12"/>
                    <a:gd name="T39" fmla="*/ 35 h 3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35">
                      <a:moveTo>
                        <a:pt x="8" y="11"/>
                      </a:moveTo>
                      <a:lnTo>
                        <a:pt x="0" y="4"/>
                      </a:lnTo>
                      <a:lnTo>
                        <a:pt x="0" y="35"/>
                      </a:lnTo>
                      <a:lnTo>
                        <a:pt x="12" y="35"/>
                      </a:lnTo>
                      <a:lnTo>
                        <a:pt x="12" y="4"/>
                      </a:lnTo>
                      <a:lnTo>
                        <a:pt x="8" y="0"/>
                      </a:lnTo>
                      <a:lnTo>
                        <a:pt x="12" y="4"/>
                      </a:lnTo>
                      <a:lnTo>
                        <a:pt x="8" y="4"/>
                      </a:lnTo>
                      <a:lnTo>
                        <a:pt x="8" y="0"/>
                      </a:lnTo>
                      <a:lnTo>
                        <a:pt x="4" y="4"/>
                      </a:lnTo>
                      <a:lnTo>
                        <a:pt x="0" y="4"/>
                      </a:lnTo>
                      <a:lnTo>
                        <a:pt x="8" y="11"/>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9083" name="Freeform 109"/>
                <p:cNvSpPr>
                  <a:spLocks/>
                </p:cNvSpPr>
                <p:nvPr/>
              </p:nvSpPr>
              <p:spPr bwMode="auto">
                <a:xfrm>
                  <a:off x="581025" y="3027363"/>
                  <a:ext cx="398463" cy="17463"/>
                </a:xfrm>
                <a:custGeom>
                  <a:avLst/>
                  <a:gdLst>
                    <a:gd name="T0" fmla="*/ 2147483647 w 251"/>
                    <a:gd name="T1" fmla="*/ 2147483647 h 11"/>
                    <a:gd name="T2" fmla="*/ 2147483647 w 251"/>
                    <a:gd name="T3" fmla="*/ 2147483647 h 11"/>
                    <a:gd name="T4" fmla="*/ 2147483647 w 251"/>
                    <a:gd name="T5" fmla="*/ 2147483647 h 11"/>
                    <a:gd name="T6" fmla="*/ 2147483647 w 251"/>
                    <a:gd name="T7" fmla="*/ 0 h 11"/>
                    <a:gd name="T8" fmla="*/ 2147483647 w 251"/>
                    <a:gd name="T9" fmla="*/ 0 h 11"/>
                    <a:gd name="T10" fmla="*/ 0 w 251"/>
                    <a:gd name="T11" fmla="*/ 2147483647 h 11"/>
                    <a:gd name="T12" fmla="*/ 2147483647 w 251"/>
                    <a:gd name="T13" fmla="*/ 0 h 11"/>
                    <a:gd name="T14" fmla="*/ 2147483647 w 251"/>
                    <a:gd name="T15" fmla="*/ 2147483647 h 11"/>
                    <a:gd name="T16" fmla="*/ 0 w 251"/>
                    <a:gd name="T17" fmla="*/ 2147483647 h 11"/>
                    <a:gd name="T18" fmla="*/ 2147483647 w 251"/>
                    <a:gd name="T19" fmla="*/ 2147483647 h 11"/>
                    <a:gd name="T20" fmla="*/ 2147483647 w 251"/>
                    <a:gd name="T21" fmla="*/ 2147483647 h 11"/>
                    <a:gd name="T22" fmla="*/ 2147483647 w 251"/>
                    <a:gd name="T23" fmla="*/ 2147483647 h 1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51"/>
                    <a:gd name="T37" fmla="*/ 0 h 11"/>
                    <a:gd name="T38" fmla="*/ 251 w 251"/>
                    <a:gd name="T39" fmla="*/ 11 h 1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51" h="11">
                      <a:moveTo>
                        <a:pt x="12" y="4"/>
                      </a:moveTo>
                      <a:lnTo>
                        <a:pt x="8" y="11"/>
                      </a:lnTo>
                      <a:lnTo>
                        <a:pt x="251" y="11"/>
                      </a:lnTo>
                      <a:lnTo>
                        <a:pt x="251" y="0"/>
                      </a:lnTo>
                      <a:lnTo>
                        <a:pt x="8" y="0"/>
                      </a:lnTo>
                      <a:lnTo>
                        <a:pt x="0" y="4"/>
                      </a:lnTo>
                      <a:lnTo>
                        <a:pt x="8" y="0"/>
                      </a:lnTo>
                      <a:lnTo>
                        <a:pt x="4" y="4"/>
                      </a:lnTo>
                      <a:lnTo>
                        <a:pt x="0" y="4"/>
                      </a:lnTo>
                      <a:lnTo>
                        <a:pt x="4" y="7"/>
                      </a:lnTo>
                      <a:lnTo>
                        <a:pt x="8" y="11"/>
                      </a:lnTo>
                      <a:lnTo>
                        <a:pt x="12" y="4"/>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9084" name="Freeform 110"/>
                <p:cNvSpPr>
                  <a:spLocks/>
                </p:cNvSpPr>
                <p:nvPr/>
              </p:nvSpPr>
              <p:spPr bwMode="auto">
                <a:xfrm>
                  <a:off x="200025" y="3063875"/>
                  <a:ext cx="812800" cy="212725"/>
                </a:xfrm>
                <a:custGeom>
                  <a:avLst/>
                  <a:gdLst>
                    <a:gd name="T0" fmla="*/ 2147483647 w 512"/>
                    <a:gd name="T1" fmla="*/ 2147483647 h 134"/>
                    <a:gd name="T2" fmla="*/ 2147483647 w 512"/>
                    <a:gd name="T3" fmla="*/ 0 h 134"/>
                    <a:gd name="T4" fmla="*/ 2147483647 w 512"/>
                    <a:gd name="T5" fmla="*/ 0 h 134"/>
                    <a:gd name="T6" fmla="*/ 2147483647 w 512"/>
                    <a:gd name="T7" fmla="*/ 2147483647 h 134"/>
                    <a:gd name="T8" fmla="*/ 2147483647 w 512"/>
                    <a:gd name="T9" fmla="*/ 2147483647 h 134"/>
                    <a:gd name="T10" fmla="*/ 2147483647 w 512"/>
                    <a:gd name="T11" fmla="*/ 2147483647 h 134"/>
                    <a:gd name="T12" fmla="*/ 2147483647 w 512"/>
                    <a:gd name="T13" fmla="*/ 2147483647 h 134"/>
                    <a:gd name="T14" fmla="*/ 2147483647 w 512"/>
                    <a:gd name="T15" fmla="*/ 2147483647 h 134"/>
                    <a:gd name="T16" fmla="*/ 2147483647 w 512"/>
                    <a:gd name="T17" fmla="*/ 2147483647 h 134"/>
                    <a:gd name="T18" fmla="*/ 2147483647 w 512"/>
                    <a:gd name="T19" fmla="*/ 2147483647 h 134"/>
                    <a:gd name="T20" fmla="*/ 2147483647 w 512"/>
                    <a:gd name="T21" fmla="*/ 2147483647 h 134"/>
                    <a:gd name="T22" fmla="*/ 2147483647 w 512"/>
                    <a:gd name="T23" fmla="*/ 2147483647 h 134"/>
                    <a:gd name="T24" fmla="*/ 2147483647 w 512"/>
                    <a:gd name="T25" fmla="*/ 2147483647 h 134"/>
                    <a:gd name="T26" fmla="*/ 2147483647 w 512"/>
                    <a:gd name="T27" fmla="*/ 2147483647 h 134"/>
                    <a:gd name="T28" fmla="*/ 2147483647 w 512"/>
                    <a:gd name="T29" fmla="*/ 2147483647 h 134"/>
                    <a:gd name="T30" fmla="*/ 2147483647 w 512"/>
                    <a:gd name="T31" fmla="*/ 2147483647 h 134"/>
                    <a:gd name="T32" fmla="*/ 2147483647 w 512"/>
                    <a:gd name="T33" fmla="*/ 2147483647 h 134"/>
                    <a:gd name="T34" fmla="*/ 2147483647 w 512"/>
                    <a:gd name="T35" fmla="*/ 2147483647 h 134"/>
                    <a:gd name="T36" fmla="*/ 2147483647 w 512"/>
                    <a:gd name="T37" fmla="*/ 2147483647 h 134"/>
                    <a:gd name="T38" fmla="*/ 2147483647 w 512"/>
                    <a:gd name="T39" fmla="*/ 2147483647 h 134"/>
                    <a:gd name="T40" fmla="*/ 2147483647 w 512"/>
                    <a:gd name="T41" fmla="*/ 2147483647 h 134"/>
                    <a:gd name="T42" fmla="*/ 2147483647 w 512"/>
                    <a:gd name="T43" fmla="*/ 2147483647 h 134"/>
                    <a:gd name="T44" fmla="*/ 2147483647 w 512"/>
                    <a:gd name="T45" fmla="*/ 2147483647 h 134"/>
                    <a:gd name="T46" fmla="*/ 2147483647 w 512"/>
                    <a:gd name="T47" fmla="*/ 2147483647 h 134"/>
                    <a:gd name="T48" fmla="*/ 2147483647 w 512"/>
                    <a:gd name="T49" fmla="*/ 2147483647 h 134"/>
                    <a:gd name="T50" fmla="*/ 0 w 512"/>
                    <a:gd name="T51" fmla="*/ 2147483647 h 134"/>
                    <a:gd name="T52" fmla="*/ 2147483647 w 512"/>
                    <a:gd name="T53" fmla="*/ 2147483647 h 134"/>
                    <a:gd name="T54" fmla="*/ 2147483647 w 512"/>
                    <a:gd name="T55" fmla="*/ 2147483647 h 134"/>
                    <a:gd name="T56" fmla="*/ 2147483647 w 512"/>
                    <a:gd name="T57" fmla="*/ 2147483647 h 134"/>
                    <a:gd name="T58" fmla="*/ 2147483647 w 512"/>
                    <a:gd name="T59" fmla="*/ 2147483647 h 134"/>
                    <a:gd name="T60" fmla="*/ 2147483647 w 512"/>
                    <a:gd name="T61" fmla="*/ 2147483647 h 134"/>
                    <a:gd name="T62" fmla="*/ 2147483647 w 512"/>
                    <a:gd name="T63" fmla="*/ 2147483647 h 134"/>
                    <a:gd name="T64" fmla="*/ 2147483647 w 512"/>
                    <a:gd name="T65" fmla="*/ 2147483647 h 134"/>
                    <a:gd name="T66" fmla="*/ 2147483647 w 512"/>
                    <a:gd name="T67" fmla="*/ 2147483647 h 134"/>
                    <a:gd name="T68" fmla="*/ 2147483647 w 512"/>
                    <a:gd name="T69" fmla="*/ 2147483647 h 134"/>
                    <a:gd name="T70" fmla="*/ 2147483647 w 512"/>
                    <a:gd name="T71" fmla="*/ 2147483647 h 134"/>
                    <a:gd name="T72" fmla="*/ 2147483647 w 512"/>
                    <a:gd name="T73" fmla="*/ 2147483647 h 134"/>
                    <a:gd name="T74" fmla="*/ 2147483647 w 512"/>
                    <a:gd name="T75" fmla="*/ 2147483647 h 134"/>
                    <a:gd name="T76" fmla="*/ 2147483647 w 512"/>
                    <a:gd name="T77" fmla="*/ 2147483647 h 134"/>
                    <a:gd name="T78" fmla="*/ 2147483647 w 512"/>
                    <a:gd name="T79" fmla="*/ 2147483647 h 134"/>
                    <a:gd name="T80" fmla="*/ 2147483647 w 512"/>
                    <a:gd name="T81" fmla="*/ 2147483647 h 134"/>
                    <a:gd name="T82" fmla="*/ 2147483647 w 512"/>
                    <a:gd name="T83" fmla="*/ 2147483647 h 134"/>
                    <a:gd name="T84" fmla="*/ 2147483647 w 512"/>
                    <a:gd name="T85" fmla="*/ 2147483647 h 134"/>
                    <a:gd name="T86" fmla="*/ 2147483647 w 512"/>
                    <a:gd name="T87" fmla="*/ 2147483647 h 134"/>
                    <a:gd name="T88" fmla="*/ 2147483647 w 512"/>
                    <a:gd name="T89" fmla="*/ 2147483647 h 134"/>
                    <a:gd name="T90" fmla="*/ 2147483647 w 512"/>
                    <a:gd name="T91" fmla="*/ 2147483647 h 134"/>
                    <a:gd name="T92" fmla="*/ 2147483647 w 512"/>
                    <a:gd name="T93" fmla="*/ 2147483647 h 134"/>
                    <a:gd name="T94" fmla="*/ 2147483647 w 512"/>
                    <a:gd name="T95" fmla="*/ 2147483647 h 134"/>
                    <a:gd name="T96" fmla="*/ 2147483647 w 512"/>
                    <a:gd name="T97" fmla="*/ 2147483647 h 134"/>
                    <a:gd name="T98" fmla="*/ 2147483647 w 512"/>
                    <a:gd name="T99" fmla="*/ 2147483647 h 134"/>
                    <a:gd name="T100" fmla="*/ 2147483647 w 512"/>
                    <a:gd name="T101" fmla="*/ 2147483647 h 134"/>
                    <a:gd name="T102" fmla="*/ 2147483647 w 512"/>
                    <a:gd name="T103" fmla="*/ 2147483647 h 134"/>
                    <a:gd name="T104" fmla="*/ 2147483647 w 512"/>
                    <a:gd name="T105" fmla="*/ 2147483647 h 134"/>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512"/>
                    <a:gd name="T160" fmla="*/ 0 h 134"/>
                    <a:gd name="T161" fmla="*/ 512 w 512"/>
                    <a:gd name="T162" fmla="*/ 134 h 134"/>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512" h="134">
                      <a:moveTo>
                        <a:pt x="512" y="40"/>
                      </a:moveTo>
                      <a:lnTo>
                        <a:pt x="151" y="0"/>
                      </a:lnTo>
                      <a:lnTo>
                        <a:pt x="146" y="4"/>
                      </a:lnTo>
                      <a:lnTo>
                        <a:pt x="142" y="4"/>
                      </a:lnTo>
                      <a:lnTo>
                        <a:pt x="134" y="8"/>
                      </a:lnTo>
                      <a:lnTo>
                        <a:pt x="122" y="16"/>
                      </a:lnTo>
                      <a:lnTo>
                        <a:pt x="110" y="20"/>
                      </a:lnTo>
                      <a:lnTo>
                        <a:pt x="98" y="24"/>
                      </a:lnTo>
                      <a:lnTo>
                        <a:pt x="82" y="28"/>
                      </a:lnTo>
                      <a:lnTo>
                        <a:pt x="69" y="36"/>
                      </a:lnTo>
                      <a:lnTo>
                        <a:pt x="61" y="40"/>
                      </a:lnTo>
                      <a:lnTo>
                        <a:pt x="53" y="40"/>
                      </a:lnTo>
                      <a:lnTo>
                        <a:pt x="49" y="44"/>
                      </a:lnTo>
                      <a:lnTo>
                        <a:pt x="45" y="44"/>
                      </a:lnTo>
                      <a:lnTo>
                        <a:pt x="41" y="44"/>
                      </a:lnTo>
                      <a:lnTo>
                        <a:pt x="37" y="47"/>
                      </a:lnTo>
                      <a:lnTo>
                        <a:pt x="29" y="47"/>
                      </a:lnTo>
                      <a:lnTo>
                        <a:pt x="25" y="51"/>
                      </a:lnTo>
                      <a:lnTo>
                        <a:pt x="17" y="51"/>
                      </a:lnTo>
                      <a:lnTo>
                        <a:pt x="13" y="55"/>
                      </a:lnTo>
                      <a:lnTo>
                        <a:pt x="8" y="55"/>
                      </a:lnTo>
                      <a:lnTo>
                        <a:pt x="4" y="59"/>
                      </a:lnTo>
                      <a:lnTo>
                        <a:pt x="0" y="59"/>
                      </a:lnTo>
                      <a:lnTo>
                        <a:pt x="349" y="134"/>
                      </a:lnTo>
                      <a:lnTo>
                        <a:pt x="353" y="134"/>
                      </a:lnTo>
                      <a:lnTo>
                        <a:pt x="353" y="130"/>
                      </a:lnTo>
                      <a:lnTo>
                        <a:pt x="357" y="130"/>
                      </a:lnTo>
                      <a:lnTo>
                        <a:pt x="366" y="126"/>
                      </a:lnTo>
                      <a:lnTo>
                        <a:pt x="374" y="122"/>
                      </a:lnTo>
                      <a:lnTo>
                        <a:pt x="378" y="118"/>
                      </a:lnTo>
                      <a:lnTo>
                        <a:pt x="386" y="114"/>
                      </a:lnTo>
                      <a:lnTo>
                        <a:pt x="394" y="114"/>
                      </a:lnTo>
                      <a:lnTo>
                        <a:pt x="402" y="110"/>
                      </a:lnTo>
                      <a:lnTo>
                        <a:pt x="406" y="106"/>
                      </a:lnTo>
                      <a:lnTo>
                        <a:pt x="414" y="106"/>
                      </a:lnTo>
                      <a:lnTo>
                        <a:pt x="418" y="103"/>
                      </a:lnTo>
                      <a:lnTo>
                        <a:pt x="426" y="99"/>
                      </a:lnTo>
                      <a:lnTo>
                        <a:pt x="430" y="95"/>
                      </a:lnTo>
                      <a:lnTo>
                        <a:pt x="439" y="91"/>
                      </a:lnTo>
                      <a:lnTo>
                        <a:pt x="447" y="87"/>
                      </a:lnTo>
                      <a:lnTo>
                        <a:pt x="455" y="83"/>
                      </a:lnTo>
                      <a:lnTo>
                        <a:pt x="463" y="75"/>
                      </a:lnTo>
                      <a:lnTo>
                        <a:pt x="471" y="67"/>
                      </a:lnTo>
                      <a:lnTo>
                        <a:pt x="483" y="63"/>
                      </a:lnTo>
                      <a:lnTo>
                        <a:pt x="487" y="59"/>
                      </a:lnTo>
                      <a:lnTo>
                        <a:pt x="495" y="51"/>
                      </a:lnTo>
                      <a:lnTo>
                        <a:pt x="499" y="47"/>
                      </a:lnTo>
                      <a:lnTo>
                        <a:pt x="512" y="40"/>
                      </a:lnTo>
                      <a:close/>
                    </a:path>
                  </a:pathLst>
                </a:custGeom>
                <a:solidFill>
                  <a:srgbClr val="999999"/>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9085" name="Freeform 111"/>
                <p:cNvSpPr>
                  <a:spLocks/>
                </p:cNvSpPr>
                <p:nvPr/>
              </p:nvSpPr>
              <p:spPr bwMode="auto">
                <a:xfrm>
                  <a:off x="431800" y="3057525"/>
                  <a:ext cx="581025" cy="76200"/>
                </a:xfrm>
                <a:custGeom>
                  <a:avLst/>
                  <a:gdLst>
                    <a:gd name="T0" fmla="*/ 2147483647 w 366"/>
                    <a:gd name="T1" fmla="*/ 2147483647 h 48"/>
                    <a:gd name="T2" fmla="*/ 2147483647 w 366"/>
                    <a:gd name="T3" fmla="*/ 2147483647 h 48"/>
                    <a:gd name="T4" fmla="*/ 2147483647 w 366"/>
                    <a:gd name="T5" fmla="*/ 2147483647 h 48"/>
                    <a:gd name="T6" fmla="*/ 2147483647 w 366"/>
                    <a:gd name="T7" fmla="*/ 2147483647 h 48"/>
                    <a:gd name="T8" fmla="*/ 2147483647 w 366"/>
                    <a:gd name="T9" fmla="*/ 0 h 48"/>
                    <a:gd name="T10" fmla="*/ 2147483647 w 366"/>
                    <a:gd name="T11" fmla="*/ 0 h 48"/>
                    <a:gd name="T12" fmla="*/ 2147483647 w 366"/>
                    <a:gd name="T13" fmla="*/ 0 h 48"/>
                    <a:gd name="T14" fmla="*/ 2147483647 w 366"/>
                    <a:gd name="T15" fmla="*/ 0 h 48"/>
                    <a:gd name="T16" fmla="*/ 0 w 366"/>
                    <a:gd name="T17" fmla="*/ 2147483647 h 48"/>
                    <a:gd name="T18" fmla="*/ 0 w 366"/>
                    <a:gd name="T19" fmla="*/ 2147483647 h 48"/>
                    <a:gd name="T20" fmla="*/ 2147483647 w 366"/>
                    <a:gd name="T21" fmla="*/ 2147483647 h 48"/>
                    <a:gd name="T22" fmla="*/ 2147483647 w 366"/>
                    <a:gd name="T23" fmla="*/ 2147483647 h 4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66"/>
                    <a:gd name="T37" fmla="*/ 0 h 48"/>
                    <a:gd name="T38" fmla="*/ 366 w 366"/>
                    <a:gd name="T39" fmla="*/ 48 h 4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66" h="48">
                      <a:moveTo>
                        <a:pt x="9" y="8"/>
                      </a:moveTo>
                      <a:lnTo>
                        <a:pt x="5" y="8"/>
                      </a:lnTo>
                      <a:lnTo>
                        <a:pt x="366" y="48"/>
                      </a:lnTo>
                      <a:lnTo>
                        <a:pt x="366" y="40"/>
                      </a:lnTo>
                      <a:lnTo>
                        <a:pt x="9" y="0"/>
                      </a:lnTo>
                      <a:lnTo>
                        <a:pt x="5" y="0"/>
                      </a:lnTo>
                      <a:lnTo>
                        <a:pt x="9" y="0"/>
                      </a:lnTo>
                      <a:lnTo>
                        <a:pt x="5" y="0"/>
                      </a:lnTo>
                      <a:lnTo>
                        <a:pt x="0" y="4"/>
                      </a:lnTo>
                      <a:lnTo>
                        <a:pt x="0" y="8"/>
                      </a:lnTo>
                      <a:lnTo>
                        <a:pt x="5" y="8"/>
                      </a:lnTo>
                      <a:lnTo>
                        <a:pt x="9" y="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9086" name="Freeform 112"/>
                <p:cNvSpPr>
                  <a:spLocks/>
                </p:cNvSpPr>
                <p:nvPr/>
              </p:nvSpPr>
              <p:spPr bwMode="auto">
                <a:xfrm>
                  <a:off x="330200" y="3057525"/>
                  <a:ext cx="115888" cy="63500"/>
                </a:xfrm>
                <a:custGeom>
                  <a:avLst/>
                  <a:gdLst>
                    <a:gd name="T0" fmla="*/ 2147483647 w 73"/>
                    <a:gd name="T1" fmla="*/ 2147483647 h 40"/>
                    <a:gd name="T2" fmla="*/ 2147483647 w 73"/>
                    <a:gd name="T3" fmla="*/ 2147483647 h 40"/>
                    <a:gd name="T4" fmla="*/ 2147483647 w 73"/>
                    <a:gd name="T5" fmla="*/ 2147483647 h 40"/>
                    <a:gd name="T6" fmla="*/ 2147483647 w 73"/>
                    <a:gd name="T7" fmla="*/ 2147483647 h 40"/>
                    <a:gd name="T8" fmla="*/ 2147483647 w 73"/>
                    <a:gd name="T9" fmla="*/ 2147483647 h 40"/>
                    <a:gd name="T10" fmla="*/ 2147483647 w 73"/>
                    <a:gd name="T11" fmla="*/ 2147483647 h 40"/>
                    <a:gd name="T12" fmla="*/ 2147483647 w 73"/>
                    <a:gd name="T13" fmla="*/ 2147483647 h 40"/>
                    <a:gd name="T14" fmla="*/ 2147483647 w 73"/>
                    <a:gd name="T15" fmla="*/ 2147483647 h 40"/>
                    <a:gd name="T16" fmla="*/ 2147483647 w 73"/>
                    <a:gd name="T17" fmla="*/ 2147483647 h 40"/>
                    <a:gd name="T18" fmla="*/ 2147483647 w 73"/>
                    <a:gd name="T19" fmla="*/ 2147483647 h 40"/>
                    <a:gd name="T20" fmla="*/ 2147483647 w 73"/>
                    <a:gd name="T21" fmla="*/ 0 h 40"/>
                    <a:gd name="T22" fmla="*/ 2147483647 w 73"/>
                    <a:gd name="T23" fmla="*/ 0 h 40"/>
                    <a:gd name="T24" fmla="*/ 2147483647 w 73"/>
                    <a:gd name="T25" fmla="*/ 2147483647 h 40"/>
                    <a:gd name="T26" fmla="*/ 2147483647 w 73"/>
                    <a:gd name="T27" fmla="*/ 2147483647 h 40"/>
                    <a:gd name="T28" fmla="*/ 2147483647 w 73"/>
                    <a:gd name="T29" fmla="*/ 2147483647 h 40"/>
                    <a:gd name="T30" fmla="*/ 2147483647 w 73"/>
                    <a:gd name="T31" fmla="*/ 2147483647 h 40"/>
                    <a:gd name="T32" fmla="*/ 2147483647 w 73"/>
                    <a:gd name="T33" fmla="*/ 2147483647 h 40"/>
                    <a:gd name="T34" fmla="*/ 2147483647 w 73"/>
                    <a:gd name="T35" fmla="*/ 2147483647 h 40"/>
                    <a:gd name="T36" fmla="*/ 0 w 73"/>
                    <a:gd name="T37" fmla="*/ 2147483647 h 40"/>
                    <a:gd name="T38" fmla="*/ 0 w 73"/>
                    <a:gd name="T39" fmla="*/ 2147483647 h 40"/>
                    <a:gd name="T40" fmla="*/ 2147483647 w 73"/>
                    <a:gd name="T41" fmla="*/ 2147483647 h 4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73"/>
                    <a:gd name="T64" fmla="*/ 0 h 40"/>
                    <a:gd name="T65" fmla="*/ 73 w 73"/>
                    <a:gd name="T66" fmla="*/ 40 h 40"/>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73" h="40">
                      <a:moveTo>
                        <a:pt x="4" y="40"/>
                      </a:moveTo>
                      <a:lnTo>
                        <a:pt x="4" y="40"/>
                      </a:lnTo>
                      <a:lnTo>
                        <a:pt x="16" y="32"/>
                      </a:lnTo>
                      <a:lnTo>
                        <a:pt x="32" y="28"/>
                      </a:lnTo>
                      <a:lnTo>
                        <a:pt x="44" y="24"/>
                      </a:lnTo>
                      <a:lnTo>
                        <a:pt x="52" y="20"/>
                      </a:lnTo>
                      <a:lnTo>
                        <a:pt x="60" y="12"/>
                      </a:lnTo>
                      <a:lnTo>
                        <a:pt x="69" y="12"/>
                      </a:lnTo>
                      <a:lnTo>
                        <a:pt x="73" y="8"/>
                      </a:lnTo>
                      <a:lnTo>
                        <a:pt x="69" y="0"/>
                      </a:lnTo>
                      <a:lnTo>
                        <a:pt x="64" y="4"/>
                      </a:lnTo>
                      <a:lnTo>
                        <a:pt x="56" y="4"/>
                      </a:lnTo>
                      <a:lnTo>
                        <a:pt x="48" y="8"/>
                      </a:lnTo>
                      <a:lnTo>
                        <a:pt x="40" y="12"/>
                      </a:lnTo>
                      <a:lnTo>
                        <a:pt x="28" y="20"/>
                      </a:lnTo>
                      <a:lnTo>
                        <a:pt x="12" y="24"/>
                      </a:lnTo>
                      <a:lnTo>
                        <a:pt x="0" y="28"/>
                      </a:lnTo>
                      <a:lnTo>
                        <a:pt x="4" y="4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9087" name="Freeform 113"/>
                <p:cNvSpPr>
                  <a:spLocks/>
                </p:cNvSpPr>
                <p:nvPr/>
              </p:nvSpPr>
              <p:spPr bwMode="auto">
                <a:xfrm>
                  <a:off x="246063" y="3101975"/>
                  <a:ext cx="90488" cy="42863"/>
                </a:xfrm>
                <a:custGeom>
                  <a:avLst/>
                  <a:gdLst>
                    <a:gd name="T0" fmla="*/ 2147483647 w 57"/>
                    <a:gd name="T1" fmla="*/ 2147483647 h 27"/>
                    <a:gd name="T2" fmla="*/ 2147483647 w 57"/>
                    <a:gd name="T3" fmla="*/ 2147483647 h 27"/>
                    <a:gd name="T4" fmla="*/ 2147483647 w 57"/>
                    <a:gd name="T5" fmla="*/ 2147483647 h 27"/>
                    <a:gd name="T6" fmla="*/ 2147483647 w 57"/>
                    <a:gd name="T7" fmla="*/ 2147483647 h 27"/>
                    <a:gd name="T8" fmla="*/ 2147483647 w 57"/>
                    <a:gd name="T9" fmla="*/ 2147483647 h 27"/>
                    <a:gd name="T10" fmla="*/ 2147483647 w 57"/>
                    <a:gd name="T11" fmla="*/ 2147483647 h 27"/>
                    <a:gd name="T12" fmla="*/ 2147483647 w 57"/>
                    <a:gd name="T13" fmla="*/ 2147483647 h 27"/>
                    <a:gd name="T14" fmla="*/ 2147483647 w 57"/>
                    <a:gd name="T15" fmla="*/ 2147483647 h 27"/>
                    <a:gd name="T16" fmla="*/ 2147483647 w 57"/>
                    <a:gd name="T17" fmla="*/ 2147483647 h 27"/>
                    <a:gd name="T18" fmla="*/ 2147483647 w 57"/>
                    <a:gd name="T19" fmla="*/ 2147483647 h 27"/>
                    <a:gd name="T20" fmla="*/ 2147483647 w 57"/>
                    <a:gd name="T21" fmla="*/ 0 h 27"/>
                    <a:gd name="T22" fmla="*/ 2147483647 w 57"/>
                    <a:gd name="T23" fmla="*/ 2147483647 h 27"/>
                    <a:gd name="T24" fmla="*/ 2147483647 w 57"/>
                    <a:gd name="T25" fmla="*/ 2147483647 h 27"/>
                    <a:gd name="T26" fmla="*/ 2147483647 w 57"/>
                    <a:gd name="T27" fmla="*/ 2147483647 h 27"/>
                    <a:gd name="T28" fmla="*/ 2147483647 w 57"/>
                    <a:gd name="T29" fmla="*/ 2147483647 h 27"/>
                    <a:gd name="T30" fmla="*/ 2147483647 w 57"/>
                    <a:gd name="T31" fmla="*/ 2147483647 h 27"/>
                    <a:gd name="T32" fmla="*/ 2147483647 w 57"/>
                    <a:gd name="T33" fmla="*/ 2147483647 h 27"/>
                    <a:gd name="T34" fmla="*/ 2147483647 w 57"/>
                    <a:gd name="T35" fmla="*/ 2147483647 h 27"/>
                    <a:gd name="T36" fmla="*/ 0 w 57"/>
                    <a:gd name="T37" fmla="*/ 2147483647 h 27"/>
                    <a:gd name="T38" fmla="*/ 0 w 57"/>
                    <a:gd name="T39" fmla="*/ 2147483647 h 27"/>
                    <a:gd name="T40" fmla="*/ 2147483647 w 57"/>
                    <a:gd name="T41" fmla="*/ 2147483647 h 2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57"/>
                    <a:gd name="T64" fmla="*/ 0 h 27"/>
                    <a:gd name="T65" fmla="*/ 57 w 57"/>
                    <a:gd name="T66" fmla="*/ 27 h 27"/>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57" h="27">
                      <a:moveTo>
                        <a:pt x="4" y="27"/>
                      </a:moveTo>
                      <a:lnTo>
                        <a:pt x="4" y="27"/>
                      </a:lnTo>
                      <a:lnTo>
                        <a:pt x="8" y="27"/>
                      </a:lnTo>
                      <a:lnTo>
                        <a:pt x="12" y="23"/>
                      </a:lnTo>
                      <a:lnTo>
                        <a:pt x="16" y="23"/>
                      </a:lnTo>
                      <a:lnTo>
                        <a:pt x="20" y="23"/>
                      </a:lnTo>
                      <a:lnTo>
                        <a:pt x="24" y="20"/>
                      </a:lnTo>
                      <a:lnTo>
                        <a:pt x="32" y="20"/>
                      </a:lnTo>
                      <a:lnTo>
                        <a:pt x="40" y="16"/>
                      </a:lnTo>
                      <a:lnTo>
                        <a:pt x="57" y="12"/>
                      </a:lnTo>
                      <a:lnTo>
                        <a:pt x="53" y="0"/>
                      </a:lnTo>
                      <a:lnTo>
                        <a:pt x="40" y="4"/>
                      </a:lnTo>
                      <a:lnTo>
                        <a:pt x="28" y="8"/>
                      </a:lnTo>
                      <a:lnTo>
                        <a:pt x="20" y="12"/>
                      </a:lnTo>
                      <a:lnTo>
                        <a:pt x="16" y="12"/>
                      </a:lnTo>
                      <a:lnTo>
                        <a:pt x="12" y="16"/>
                      </a:lnTo>
                      <a:lnTo>
                        <a:pt x="8" y="16"/>
                      </a:lnTo>
                      <a:lnTo>
                        <a:pt x="4" y="16"/>
                      </a:lnTo>
                      <a:lnTo>
                        <a:pt x="0" y="20"/>
                      </a:lnTo>
                      <a:lnTo>
                        <a:pt x="4" y="27"/>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9088" name="Freeform 114"/>
                <p:cNvSpPr>
                  <a:spLocks/>
                </p:cNvSpPr>
                <p:nvPr/>
              </p:nvSpPr>
              <p:spPr bwMode="auto">
                <a:xfrm>
                  <a:off x="193675" y="3133725"/>
                  <a:ext cx="58738" cy="30163"/>
                </a:xfrm>
                <a:custGeom>
                  <a:avLst/>
                  <a:gdLst>
                    <a:gd name="T0" fmla="*/ 2147483647 w 37"/>
                    <a:gd name="T1" fmla="*/ 2147483647 h 19"/>
                    <a:gd name="T2" fmla="*/ 2147483647 w 37"/>
                    <a:gd name="T3" fmla="*/ 2147483647 h 19"/>
                    <a:gd name="T4" fmla="*/ 2147483647 w 37"/>
                    <a:gd name="T5" fmla="*/ 2147483647 h 19"/>
                    <a:gd name="T6" fmla="*/ 2147483647 w 37"/>
                    <a:gd name="T7" fmla="*/ 2147483647 h 19"/>
                    <a:gd name="T8" fmla="*/ 2147483647 w 37"/>
                    <a:gd name="T9" fmla="*/ 2147483647 h 19"/>
                    <a:gd name="T10" fmla="*/ 2147483647 w 37"/>
                    <a:gd name="T11" fmla="*/ 2147483647 h 19"/>
                    <a:gd name="T12" fmla="*/ 2147483647 w 37"/>
                    <a:gd name="T13" fmla="*/ 2147483647 h 19"/>
                    <a:gd name="T14" fmla="*/ 2147483647 w 37"/>
                    <a:gd name="T15" fmla="*/ 2147483647 h 19"/>
                    <a:gd name="T16" fmla="*/ 2147483647 w 37"/>
                    <a:gd name="T17" fmla="*/ 2147483647 h 19"/>
                    <a:gd name="T18" fmla="*/ 2147483647 w 37"/>
                    <a:gd name="T19" fmla="*/ 2147483647 h 19"/>
                    <a:gd name="T20" fmla="*/ 2147483647 w 37"/>
                    <a:gd name="T21" fmla="*/ 0 h 19"/>
                    <a:gd name="T22" fmla="*/ 2147483647 w 37"/>
                    <a:gd name="T23" fmla="*/ 2147483647 h 19"/>
                    <a:gd name="T24" fmla="*/ 2147483647 w 37"/>
                    <a:gd name="T25" fmla="*/ 2147483647 h 19"/>
                    <a:gd name="T26" fmla="*/ 2147483647 w 37"/>
                    <a:gd name="T27" fmla="*/ 2147483647 h 19"/>
                    <a:gd name="T28" fmla="*/ 2147483647 w 37"/>
                    <a:gd name="T29" fmla="*/ 2147483647 h 19"/>
                    <a:gd name="T30" fmla="*/ 2147483647 w 37"/>
                    <a:gd name="T31" fmla="*/ 2147483647 h 19"/>
                    <a:gd name="T32" fmla="*/ 2147483647 w 37"/>
                    <a:gd name="T33" fmla="*/ 2147483647 h 19"/>
                    <a:gd name="T34" fmla="*/ 2147483647 w 37"/>
                    <a:gd name="T35" fmla="*/ 2147483647 h 19"/>
                    <a:gd name="T36" fmla="*/ 2147483647 w 37"/>
                    <a:gd name="T37" fmla="*/ 2147483647 h 19"/>
                    <a:gd name="T38" fmla="*/ 2147483647 w 37"/>
                    <a:gd name="T39" fmla="*/ 2147483647 h 19"/>
                    <a:gd name="T40" fmla="*/ 2147483647 w 37"/>
                    <a:gd name="T41" fmla="*/ 2147483647 h 19"/>
                    <a:gd name="T42" fmla="*/ 0 w 37"/>
                    <a:gd name="T43" fmla="*/ 2147483647 h 19"/>
                    <a:gd name="T44" fmla="*/ 0 w 37"/>
                    <a:gd name="T45" fmla="*/ 2147483647 h 19"/>
                    <a:gd name="T46" fmla="*/ 2147483647 w 37"/>
                    <a:gd name="T47" fmla="*/ 2147483647 h 19"/>
                    <a:gd name="T48" fmla="*/ 2147483647 w 37"/>
                    <a:gd name="T49" fmla="*/ 2147483647 h 19"/>
                    <a:gd name="T50" fmla="*/ 2147483647 w 37"/>
                    <a:gd name="T51" fmla="*/ 2147483647 h 19"/>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37"/>
                    <a:gd name="T79" fmla="*/ 0 h 19"/>
                    <a:gd name="T80" fmla="*/ 37 w 37"/>
                    <a:gd name="T81" fmla="*/ 19 h 19"/>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37" h="19">
                      <a:moveTo>
                        <a:pt x="8" y="11"/>
                      </a:moveTo>
                      <a:lnTo>
                        <a:pt x="8" y="19"/>
                      </a:lnTo>
                      <a:lnTo>
                        <a:pt x="12" y="19"/>
                      </a:lnTo>
                      <a:lnTo>
                        <a:pt x="17" y="15"/>
                      </a:lnTo>
                      <a:lnTo>
                        <a:pt x="21" y="15"/>
                      </a:lnTo>
                      <a:lnTo>
                        <a:pt x="25" y="15"/>
                      </a:lnTo>
                      <a:lnTo>
                        <a:pt x="29" y="11"/>
                      </a:lnTo>
                      <a:lnTo>
                        <a:pt x="37" y="7"/>
                      </a:lnTo>
                      <a:lnTo>
                        <a:pt x="33" y="0"/>
                      </a:lnTo>
                      <a:lnTo>
                        <a:pt x="25" y="3"/>
                      </a:lnTo>
                      <a:lnTo>
                        <a:pt x="21" y="3"/>
                      </a:lnTo>
                      <a:lnTo>
                        <a:pt x="17" y="7"/>
                      </a:lnTo>
                      <a:lnTo>
                        <a:pt x="12" y="7"/>
                      </a:lnTo>
                      <a:lnTo>
                        <a:pt x="8" y="11"/>
                      </a:lnTo>
                      <a:lnTo>
                        <a:pt x="4" y="11"/>
                      </a:lnTo>
                      <a:lnTo>
                        <a:pt x="4" y="19"/>
                      </a:lnTo>
                      <a:lnTo>
                        <a:pt x="4" y="11"/>
                      </a:lnTo>
                      <a:lnTo>
                        <a:pt x="0" y="15"/>
                      </a:lnTo>
                      <a:lnTo>
                        <a:pt x="0" y="19"/>
                      </a:lnTo>
                      <a:lnTo>
                        <a:pt x="4" y="19"/>
                      </a:lnTo>
                      <a:lnTo>
                        <a:pt x="8" y="19"/>
                      </a:lnTo>
                      <a:lnTo>
                        <a:pt x="8" y="11"/>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9089" name="Freeform 115"/>
                <p:cNvSpPr>
                  <a:spLocks/>
                </p:cNvSpPr>
                <p:nvPr/>
              </p:nvSpPr>
              <p:spPr bwMode="auto">
                <a:xfrm>
                  <a:off x="200025" y="3151188"/>
                  <a:ext cx="566738" cy="131763"/>
                </a:xfrm>
                <a:custGeom>
                  <a:avLst/>
                  <a:gdLst>
                    <a:gd name="T0" fmla="*/ 2147483647 w 357"/>
                    <a:gd name="T1" fmla="*/ 2147483647 h 83"/>
                    <a:gd name="T2" fmla="*/ 2147483647 w 357"/>
                    <a:gd name="T3" fmla="*/ 2147483647 h 83"/>
                    <a:gd name="T4" fmla="*/ 2147483647 w 357"/>
                    <a:gd name="T5" fmla="*/ 0 h 83"/>
                    <a:gd name="T6" fmla="*/ 0 w 357"/>
                    <a:gd name="T7" fmla="*/ 2147483647 h 83"/>
                    <a:gd name="T8" fmla="*/ 2147483647 w 357"/>
                    <a:gd name="T9" fmla="*/ 2147483647 h 83"/>
                    <a:gd name="T10" fmla="*/ 2147483647 w 357"/>
                    <a:gd name="T11" fmla="*/ 2147483647 h 83"/>
                    <a:gd name="T12" fmla="*/ 2147483647 w 357"/>
                    <a:gd name="T13" fmla="*/ 2147483647 h 83"/>
                    <a:gd name="T14" fmla="*/ 2147483647 w 357"/>
                    <a:gd name="T15" fmla="*/ 2147483647 h 83"/>
                    <a:gd name="T16" fmla="*/ 2147483647 w 357"/>
                    <a:gd name="T17" fmla="*/ 2147483647 h 83"/>
                    <a:gd name="T18" fmla="*/ 2147483647 w 357"/>
                    <a:gd name="T19" fmla="*/ 2147483647 h 83"/>
                    <a:gd name="T20" fmla="*/ 2147483647 w 357"/>
                    <a:gd name="T21" fmla="*/ 2147483647 h 83"/>
                    <a:gd name="T22" fmla="*/ 2147483647 w 357"/>
                    <a:gd name="T23" fmla="*/ 2147483647 h 8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57"/>
                    <a:gd name="T37" fmla="*/ 0 h 83"/>
                    <a:gd name="T38" fmla="*/ 357 w 357"/>
                    <a:gd name="T39" fmla="*/ 83 h 8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57" h="83">
                      <a:moveTo>
                        <a:pt x="349" y="75"/>
                      </a:moveTo>
                      <a:lnTo>
                        <a:pt x="353" y="75"/>
                      </a:lnTo>
                      <a:lnTo>
                        <a:pt x="4" y="0"/>
                      </a:lnTo>
                      <a:lnTo>
                        <a:pt x="0" y="8"/>
                      </a:lnTo>
                      <a:lnTo>
                        <a:pt x="349" y="83"/>
                      </a:lnTo>
                      <a:lnTo>
                        <a:pt x="353" y="83"/>
                      </a:lnTo>
                      <a:lnTo>
                        <a:pt x="349" y="83"/>
                      </a:lnTo>
                      <a:lnTo>
                        <a:pt x="353" y="83"/>
                      </a:lnTo>
                      <a:lnTo>
                        <a:pt x="357" y="79"/>
                      </a:lnTo>
                      <a:lnTo>
                        <a:pt x="353" y="75"/>
                      </a:lnTo>
                      <a:lnTo>
                        <a:pt x="349" y="75"/>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9090" name="Freeform 116"/>
                <p:cNvSpPr>
                  <a:spLocks/>
                </p:cNvSpPr>
                <p:nvPr/>
              </p:nvSpPr>
              <p:spPr bwMode="auto">
                <a:xfrm>
                  <a:off x="754063" y="3232150"/>
                  <a:ext cx="71438" cy="50800"/>
                </a:xfrm>
                <a:custGeom>
                  <a:avLst/>
                  <a:gdLst>
                    <a:gd name="T0" fmla="*/ 2147483647 w 45"/>
                    <a:gd name="T1" fmla="*/ 0 h 32"/>
                    <a:gd name="T2" fmla="*/ 2147483647 w 45"/>
                    <a:gd name="T3" fmla="*/ 2147483647 h 32"/>
                    <a:gd name="T4" fmla="*/ 2147483647 w 45"/>
                    <a:gd name="T5" fmla="*/ 2147483647 h 32"/>
                    <a:gd name="T6" fmla="*/ 2147483647 w 45"/>
                    <a:gd name="T7" fmla="*/ 2147483647 h 32"/>
                    <a:gd name="T8" fmla="*/ 2147483647 w 45"/>
                    <a:gd name="T9" fmla="*/ 2147483647 h 32"/>
                    <a:gd name="T10" fmla="*/ 2147483647 w 45"/>
                    <a:gd name="T11" fmla="*/ 2147483647 h 32"/>
                    <a:gd name="T12" fmla="*/ 2147483647 w 45"/>
                    <a:gd name="T13" fmla="*/ 2147483647 h 32"/>
                    <a:gd name="T14" fmla="*/ 2147483647 w 45"/>
                    <a:gd name="T15" fmla="*/ 2147483647 h 32"/>
                    <a:gd name="T16" fmla="*/ 0 w 45"/>
                    <a:gd name="T17" fmla="*/ 2147483647 h 32"/>
                    <a:gd name="T18" fmla="*/ 0 w 45"/>
                    <a:gd name="T19" fmla="*/ 2147483647 h 32"/>
                    <a:gd name="T20" fmla="*/ 2147483647 w 45"/>
                    <a:gd name="T21" fmla="*/ 2147483647 h 32"/>
                    <a:gd name="T22" fmla="*/ 2147483647 w 45"/>
                    <a:gd name="T23" fmla="*/ 2147483647 h 32"/>
                    <a:gd name="T24" fmla="*/ 2147483647 w 45"/>
                    <a:gd name="T25" fmla="*/ 2147483647 h 32"/>
                    <a:gd name="T26" fmla="*/ 2147483647 w 45"/>
                    <a:gd name="T27" fmla="*/ 2147483647 h 32"/>
                    <a:gd name="T28" fmla="*/ 2147483647 w 45"/>
                    <a:gd name="T29" fmla="*/ 2147483647 h 32"/>
                    <a:gd name="T30" fmla="*/ 2147483647 w 45"/>
                    <a:gd name="T31" fmla="*/ 2147483647 h 32"/>
                    <a:gd name="T32" fmla="*/ 2147483647 w 45"/>
                    <a:gd name="T33" fmla="*/ 2147483647 h 32"/>
                    <a:gd name="T34" fmla="*/ 2147483647 w 45"/>
                    <a:gd name="T35" fmla="*/ 2147483647 h 32"/>
                    <a:gd name="T36" fmla="*/ 2147483647 w 45"/>
                    <a:gd name="T37" fmla="*/ 2147483647 h 32"/>
                    <a:gd name="T38" fmla="*/ 2147483647 w 45"/>
                    <a:gd name="T39" fmla="*/ 2147483647 h 32"/>
                    <a:gd name="T40" fmla="*/ 2147483647 w 45"/>
                    <a:gd name="T41" fmla="*/ 0 h 3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45"/>
                    <a:gd name="T64" fmla="*/ 0 h 32"/>
                    <a:gd name="T65" fmla="*/ 45 w 45"/>
                    <a:gd name="T66" fmla="*/ 32 h 32"/>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45" h="32">
                      <a:moveTo>
                        <a:pt x="45" y="0"/>
                      </a:moveTo>
                      <a:lnTo>
                        <a:pt x="41" y="4"/>
                      </a:lnTo>
                      <a:lnTo>
                        <a:pt x="37" y="4"/>
                      </a:lnTo>
                      <a:lnTo>
                        <a:pt x="29" y="8"/>
                      </a:lnTo>
                      <a:lnTo>
                        <a:pt x="21" y="12"/>
                      </a:lnTo>
                      <a:lnTo>
                        <a:pt x="13" y="16"/>
                      </a:lnTo>
                      <a:lnTo>
                        <a:pt x="8" y="20"/>
                      </a:lnTo>
                      <a:lnTo>
                        <a:pt x="4" y="20"/>
                      </a:lnTo>
                      <a:lnTo>
                        <a:pt x="0" y="24"/>
                      </a:lnTo>
                      <a:lnTo>
                        <a:pt x="4" y="32"/>
                      </a:lnTo>
                      <a:lnTo>
                        <a:pt x="8" y="28"/>
                      </a:lnTo>
                      <a:lnTo>
                        <a:pt x="13" y="28"/>
                      </a:lnTo>
                      <a:lnTo>
                        <a:pt x="17" y="24"/>
                      </a:lnTo>
                      <a:lnTo>
                        <a:pt x="25" y="20"/>
                      </a:lnTo>
                      <a:lnTo>
                        <a:pt x="33" y="16"/>
                      </a:lnTo>
                      <a:lnTo>
                        <a:pt x="41" y="12"/>
                      </a:lnTo>
                      <a:lnTo>
                        <a:pt x="45" y="12"/>
                      </a:lnTo>
                      <a:lnTo>
                        <a:pt x="45"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9091" name="Freeform 117"/>
                <p:cNvSpPr>
                  <a:spLocks/>
                </p:cNvSpPr>
                <p:nvPr/>
              </p:nvSpPr>
              <p:spPr bwMode="auto">
                <a:xfrm>
                  <a:off x="825500" y="3195638"/>
                  <a:ext cx="90488" cy="55563"/>
                </a:xfrm>
                <a:custGeom>
                  <a:avLst/>
                  <a:gdLst>
                    <a:gd name="T0" fmla="*/ 2147483647 w 57"/>
                    <a:gd name="T1" fmla="*/ 0 h 35"/>
                    <a:gd name="T2" fmla="*/ 2147483647 w 57"/>
                    <a:gd name="T3" fmla="*/ 0 h 35"/>
                    <a:gd name="T4" fmla="*/ 2147483647 w 57"/>
                    <a:gd name="T5" fmla="*/ 2147483647 h 35"/>
                    <a:gd name="T6" fmla="*/ 2147483647 w 57"/>
                    <a:gd name="T7" fmla="*/ 2147483647 h 35"/>
                    <a:gd name="T8" fmla="*/ 2147483647 w 57"/>
                    <a:gd name="T9" fmla="*/ 2147483647 h 35"/>
                    <a:gd name="T10" fmla="*/ 2147483647 w 57"/>
                    <a:gd name="T11" fmla="*/ 2147483647 h 35"/>
                    <a:gd name="T12" fmla="*/ 2147483647 w 57"/>
                    <a:gd name="T13" fmla="*/ 2147483647 h 35"/>
                    <a:gd name="T14" fmla="*/ 2147483647 w 57"/>
                    <a:gd name="T15" fmla="*/ 2147483647 h 35"/>
                    <a:gd name="T16" fmla="*/ 2147483647 w 57"/>
                    <a:gd name="T17" fmla="*/ 2147483647 h 35"/>
                    <a:gd name="T18" fmla="*/ 0 w 57"/>
                    <a:gd name="T19" fmla="*/ 2147483647 h 35"/>
                    <a:gd name="T20" fmla="*/ 0 w 57"/>
                    <a:gd name="T21" fmla="*/ 2147483647 h 35"/>
                    <a:gd name="T22" fmla="*/ 2147483647 w 57"/>
                    <a:gd name="T23" fmla="*/ 2147483647 h 35"/>
                    <a:gd name="T24" fmla="*/ 2147483647 w 57"/>
                    <a:gd name="T25" fmla="*/ 2147483647 h 35"/>
                    <a:gd name="T26" fmla="*/ 2147483647 w 57"/>
                    <a:gd name="T27" fmla="*/ 2147483647 h 35"/>
                    <a:gd name="T28" fmla="*/ 2147483647 w 57"/>
                    <a:gd name="T29" fmla="*/ 2147483647 h 35"/>
                    <a:gd name="T30" fmla="*/ 2147483647 w 57"/>
                    <a:gd name="T31" fmla="*/ 2147483647 h 35"/>
                    <a:gd name="T32" fmla="*/ 2147483647 w 57"/>
                    <a:gd name="T33" fmla="*/ 2147483647 h 35"/>
                    <a:gd name="T34" fmla="*/ 2147483647 w 57"/>
                    <a:gd name="T35" fmla="*/ 2147483647 h 35"/>
                    <a:gd name="T36" fmla="*/ 2147483647 w 57"/>
                    <a:gd name="T37" fmla="*/ 2147483647 h 35"/>
                    <a:gd name="T38" fmla="*/ 2147483647 w 57"/>
                    <a:gd name="T39" fmla="*/ 2147483647 h 35"/>
                    <a:gd name="T40" fmla="*/ 2147483647 w 57"/>
                    <a:gd name="T41" fmla="*/ 0 h 3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57"/>
                    <a:gd name="T64" fmla="*/ 0 h 35"/>
                    <a:gd name="T65" fmla="*/ 57 w 57"/>
                    <a:gd name="T66" fmla="*/ 35 h 3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57" h="35">
                      <a:moveTo>
                        <a:pt x="49" y="0"/>
                      </a:moveTo>
                      <a:lnTo>
                        <a:pt x="49" y="0"/>
                      </a:lnTo>
                      <a:lnTo>
                        <a:pt x="41" y="4"/>
                      </a:lnTo>
                      <a:lnTo>
                        <a:pt x="32" y="8"/>
                      </a:lnTo>
                      <a:lnTo>
                        <a:pt x="28" y="12"/>
                      </a:lnTo>
                      <a:lnTo>
                        <a:pt x="24" y="16"/>
                      </a:lnTo>
                      <a:lnTo>
                        <a:pt x="16" y="20"/>
                      </a:lnTo>
                      <a:lnTo>
                        <a:pt x="12" y="20"/>
                      </a:lnTo>
                      <a:lnTo>
                        <a:pt x="4" y="23"/>
                      </a:lnTo>
                      <a:lnTo>
                        <a:pt x="0" y="23"/>
                      </a:lnTo>
                      <a:lnTo>
                        <a:pt x="0" y="35"/>
                      </a:lnTo>
                      <a:lnTo>
                        <a:pt x="8" y="31"/>
                      </a:lnTo>
                      <a:lnTo>
                        <a:pt x="16" y="27"/>
                      </a:lnTo>
                      <a:lnTo>
                        <a:pt x="20" y="27"/>
                      </a:lnTo>
                      <a:lnTo>
                        <a:pt x="28" y="23"/>
                      </a:lnTo>
                      <a:lnTo>
                        <a:pt x="32" y="20"/>
                      </a:lnTo>
                      <a:lnTo>
                        <a:pt x="41" y="20"/>
                      </a:lnTo>
                      <a:lnTo>
                        <a:pt x="49" y="12"/>
                      </a:lnTo>
                      <a:lnTo>
                        <a:pt x="57" y="8"/>
                      </a:lnTo>
                      <a:lnTo>
                        <a:pt x="49"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9092" name="Freeform 118"/>
                <p:cNvSpPr>
                  <a:spLocks/>
                </p:cNvSpPr>
                <p:nvPr/>
              </p:nvSpPr>
              <p:spPr bwMode="auto">
                <a:xfrm>
                  <a:off x="903288" y="3133725"/>
                  <a:ext cx="96838" cy="74613"/>
                </a:xfrm>
                <a:custGeom>
                  <a:avLst/>
                  <a:gdLst>
                    <a:gd name="T0" fmla="*/ 2147483647 w 61"/>
                    <a:gd name="T1" fmla="*/ 0 h 47"/>
                    <a:gd name="T2" fmla="*/ 2147483647 w 61"/>
                    <a:gd name="T3" fmla="*/ 2147483647 h 47"/>
                    <a:gd name="T4" fmla="*/ 2147483647 w 61"/>
                    <a:gd name="T5" fmla="*/ 2147483647 h 47"/>
                    <a:gd name="T6" fmla="*/ 2147483647 w 61"/>
                    <a:gd name="T7" fmla="*/ 2147483647 h 47"/>
                    <a:gd name="T8" fmla="*/ 2147483647 w 61"/>
                    <a:gd name="T9" fmla="*/ 2147483647 h 47"/>
                    <a:gd name="T10" fmla="*/ 2147483647 w 61"/>
                    <a:gd name="T11" fmla="*/ 2147483647 h 47"/>
                    <a:gd name="T12" fmla="*/ 2147483647 w 61"/>
                    <a:gd name="T13" fmla="*/ 2147483647 h 47"/>
                    <a:gd name="T14" fmla="*/ 2147483647 w 61"/>
                    <a:gd name="T15" fmla="*/ 2147483647 h 47"/>
                    <a:gd name="T16" fmla="*/ 2147483647 w 61"/>
                    <a:gd name="T17" fmla="*/ 2147483647 h 47"/>
                    <a:gd name="T18" fmla="*/ 0 w 61"/>
                    <a:gd name="T19" fmla="*/ 2147483647 h 47"/>
                    <a:gd name="T20" fmla="*/ 2147483647 w 61"/>
                    <a:gd name="T21" fmla="*/ 2147483647 h 47"/>
                    <a:gd name="T22" fmla="*/ 2147483647 w 61"/>
                    <a:gd name="T23" fmla="*/ 2147483647 h 47"/>
                    <a:gd name="T24" fmla="*/ 2147483647 w 61"/>
                    <a:gd name="T25" fmla="*/ 2147483647 h 47"/>
                    <a:gd name="T26" fmla="*/ 2147483647 w 61"/>
                    <a:gd name="T27" fmla="*/ 2147483647 h 47"/>
                    <a:gd name="T28" fmla="*/ 2147483647 w 61"/>
                    <a:gd name="T29" fmla="*/ 2147483647 h 47"/>
                    <a:gd name="T30" fmla="*/ 2147483647 w 61"/>
                    <a:gd name="T31" fmla="*/ 2147483647 h 47"/>
                    <a:gd name="T32" fmla="*/ 2147483647 w 61"/>
                    <a:gd name="T33" fmla="*/ 2147483647 h 47"/>
                    <a:gd name="T34" fmla="*/ 2147483647 w 61"/>
                    <a:gd name="T35" fmla="*/ 2147483647 h 47"/>
                    <a:gd name="T36" fmla="*/ 2147483647 w 61"/>
                    <a:gd name="T37" fmla="*/ 2147483647 h 47"/>
                    <a:gd name="T38" fmla="*/ 2147483647 w 61"/>
                    <a:gd name="T39" fmla="*/ 2147483647 h 47"/>
                    <a:gd name="T40" fmla="*/ 2147483647 w 61"/>
                    <a:gd name="T41" fmla="*/ 2147483647 h 47"/>
                    <a:gd name="T42" fmla="*/ 2147483647 w 61"/>
                    <a:gd name="T43" fmla="*/ 2147483647 h 47"/>
                    <a:gd name="T44" fmla="*/ 2147483647 w 61"/>
                    <a:gd name="T45" fmla="*/ 2147483647 h 47"/>
                    <a:gd name="T46" fmla="*/ 2147483647 w 61"/>
                    <a:gd name="T47" fmla="*/ 0 h 47"/>
                    <a:gd name="T48" fmla="*/ 2147483647 w 61"/>
                    <a:gd name="T49" fmla="*/ 2147483647 h 47"/>
                    <a:gd name="T50" fmla="*/ 2147483647 w 61"/>
                    <a:gd name="T51" fmla="*/ 0 h 47"/>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61"/>
                    <a:gd name="T79" fmla="*/ 0 h 47"/>
                    <a:gd name="T80" fmla="*/ 61 w 61"/>
                    <a:gd name="T81" fmla="*/ 47 h 47"/>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61" h="47">
                      <a:moveTo>
                        <a:pt x="52" y="0"/>
                      </a:moveTo>
                      <a:lnTo>
                        <a:pt x="52" y="3"/>
                      </a:lnTo>
                      <a:lnTo>
                        <a:pt x="48" y="3"/>
                      </a:lnTo>
                      <a:lnTo>
                        <a:pt x="44" y="11"/>
                      </a:lnTo>
                      <a:lnTo>
                        <a:pt x="36" y="15"/>
                      </a:lnTo>
                      <a:lnTo>
                        <a:pt x="28" y="23"/>
                      </a:lnTo>
                      <a:lnTo>
                        <a:pt x="20" y="27"/>
                      </a:lnTo>
                      <a:lnTo>
                        <a:pt x="8" y="35"/>
                      </a:lnTo>
                      <a:lnTo>
                        <a:pt x="0" y="39"/>
                      </a:lnTo>
                      <a:lnTo>
                        <a:pt x="8" y="47"/>
                      </a:lnTo>
                      <a:lnTo>
                        <a:pt x="16" y="43"/>
                      </a:lnTo>
                      <a:lnTo>
                        <a:pt x="24" y="35"/>
                      </a:lnTo>
                      <a:lnTo>
                        <a:pt x="32" y="27"/>
                      </a:lnTo>
                      <a:lnTo>
                        <a:pt x="40" y="23"/>
                      </a:lnTo>
                      <a:lnTo>
                        <a:pt x="48" y="15"/>
                      </a:lnTo>
                      <a:lnTo>
                        <a:pt x="52" y="15"/>
                      </a:lnTo>
                      <a:lnTo>
                        <a:pt x="56" y="11"/>
                      </a:lnTo>
                      <a:lnTo>
                        <a:pt x="61" y="7"/>
                      </a:lnTo>
                      <a:lnTo>
                        <a:pt x="61" y="3"/>
                      </a:lnTo>
                      <a:lnTo>
                        <a:pt x="56" y="0"/>
                      </a:lnTo>
                      <a:lnTo>
                        <a:pt x="52" y="3"/>
                      </a:lnTo>
                      <a:lnTo>
                        <a:pt x="52"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9093" name="Freeform 119"/>
                <p:cNvSpPr>
                  <a:spLocks/>
                </p:cNvSpPr>
                <p:nvPr/>
              </p:nvSpPr>
              <p:spPr bwMode="auto">
                <a:xfrm>
                  <a:off x="985838" y="3121025"/>
                  <a:ext cx="33338" cy="23813"/>
                </a:xfrm>
                <a:custGeom>
                  <a:avLst/>
                  <a:gdLst>
                    <a:gd name="T0" fmla="*/ 2147483647 w 21"/>
                    <a:gd name="T1" fmla="*/ 2147483647 h 15"/>
                    <a:gd name="T2" fmla="*/ 2147483647 w 21"/>
                    <a:gd name="T3" fmla="*/ 0 h 15"/>
                    <a:gd name="T4" fmla="*/ 0 w 21"/>
                    <a:gd name="T5" fmla="*/ 2147483647 h 15"/>
                    <a:gd name="T6" fmla="*/ 2147483647 w 21"/>
                    <a:gd name="T7" fmla="*/ 2147483647 h 15"/>
                    <a:gd name="T8" fmla="*/ 2147483647 w 21"/>
                    <a:gd name="T9" fmla="*/ 2147483647 h 15"/>
                    <a:gd name="T10" fmla="*/ 2147483647 w 21"/>
                    <a:gd name="T11" fmla="*/ 0 h 15"/>
                    <a:gd name="T12" fmla="*/ 2147483647 w 21"/>
                    <a:gd name="T13" fmla="*/ 2147483647 h 15"/>
                    <a:gd name="T14" fmla="*/ 2147483647 w 21"/>
                    <a:gd name="T15" fmla="*/ 2147483647 h 15"/>
                    <a:gd name="T16" fmla="*/ 2147483647 w 21"/>
                    <a:gd name="T17" fmla="*/ 2147483647 h 15"/>
                    <a:gd name="T18" fmla="*/ 2147483647 w 21"/>
                    <a:gd name="T19" fmla="*/ 0 h 15"/>
                    <a:gd name="T20" fmla="*/ 2147483647 w 21"/>
                    <a:gd name="T21" fmla="*/ 0 h 15"/>
                    <a:gd name="T22" fmla="*/ 2147483647 w 21"/>
                    <a:gd name="T23" fmla="*/ 2147483647 h 1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1"/>
                    <a:gd name="T37" fmla="*/ 0 h 15"/>
                    <a:gd name="T38" fmla="*/ 21 w 21"/>
                    <a:gd name="T39" fmla="*/ 15 h 1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1" h="15">
                      <a:moveTo>
                        <a:pt x="17" y="8"/>
                      </a:moveTo>
                      <a:lnTo>
                        <a:pt x="13" y="0"/>
                      </a:lnTo>
                      <a:lnTo>
                        <a:pt x="0" y="8"/>
                      </a:lnTo>
                      <a:lnTo>
                        <a:pt x="9" y="15"/>
                      </a:lnTo>
                      <a:lnTo>
                        <a:pt x="21" y="8"/>
                      </a:lnTo>
                      <a:lnTo>
                        <a:pt x="17" y="0"/>
                      </a:lnTo>
                      <a:lnTo>
                        <a:pt x="21" y="8"/>
                      </a:lnTo>
                      <a:lnTo>
                        <a:pt x="21" y="4"/>
                      </a:lnTo>
                      <a:lnTo>
                        <a:pt x="17" y="0"/>
                      </a:lnTo>
                      <a:lnTo>
                        <a:pt x="13" y="0"/>
                      </a:lnTo>
                      <a:lnTo>
                        <a:pt x="17" y="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9094" name="Freeform 120"/>
                <p:cNvSpPr>
                  <a:spLocks/>
                </p:cNvSpPr>
                <p:nvPr/>
              </p:nvSpPr>
              <p:spPr bwMode="auto">
                <a:xfrm>
                  <a:off x="265113" y="3151188"/>
                  <a:ext cx="638175" cy="100013"/>
                </a:xfrm>
                <a:custGeom>
                  <a:avLst/>
                  <a:gdLst>
                    <a:gd name="T0" fmla="*/ 2147483647 w 402"/>
                    <a:gd name="T1" fmla="*/ 2147483647 h 63"/>
                    <a:gd name="T2" fmla="*/ 2147483647 w 402"/>
                    <a:gd name="T3" fmla="*/ 2147483647 h 63"/>
                    <a:gd name="T4" fmla="*/ 0 w 402"/>
                    <a:gd name="T5" fmla="*/ 0 h 63"/>
                    <a:gd name="T6" fmla="*/ 0 60000 65536"/>
                    <a:gd name="T7" fmla="*/ 0 60000 65536"/>
                    <a:gd name="T8" fmla="*/ 0 60000 65536"/>
                    <a:gd name="T9" fmla="*/ 0 w 402"/>
                    <a:gd name="T10" fmla="*/ 0 h 63"/>
                    <a:gd name="T11" fmla="*/ 402 w 402"/>
                    <a:gd name="T12" fmla="*/ 63 h 63"/>
                  </a:gdLst>
                  <a:ahLst/>
                  <a:cxnLst>
                    <a:cxn ang="T6">
                      <a:pos x="T0" y="T1"/>
                    </a:cxn>
                    <a:cxn ang="T7">
                      <a:pos x="T2" y="T3"/>
                    </a:cxn>
                    <a:cxn ang="T8">
                      <a:pos x="T4" y="T5"/>
                    </a:cxn>
                  </a:cxnLst>
                  <a:rect l="T9" t="T10" r="T11" b="T12"/>
                  <a:pathLst>
                    <a:path w="402" h="63">
                      <a:moveTo>
                        <a:pt x="402" y="16"/>
                      </a:moveTo>
                      <a:lnTo>
                        <a:pt x="312" y="63"/>
                      </a:lnTo>
                      <a:lnTo>
                        <a:pt x="0" y="0"/>
                      </a:lnTo>
                    </a:path>
                  </a:pathLst>
                </a:custGeom>
                <a:noFill/>
                <a:ln w="0">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59095" name="Freeform 121"/>
                <p:cNvSpPr>
                  <a:spLocks/>
                </p:cNvSpPr>
                <p:nvPr/>
              </p:nvSpPr>
              <p:spPr bwMode="auto">
                <a:xfrm>
                  <a:off x="465138" y="3082925"/>
                  <a:ext cx="488950" cy="61913"/>
                </a:xfrm>
                <a:custGeom>
                  <a:avLst/>
                  <a:gdLst>
                    <a:gd name="T0" fmla="*/ 2147483647 w 308"/>
                    <a:gd name="T1" fmla="*/ 2147483647 h 39"/>
                    <a:gd name="T2" fmla="*/ 2147483647 w 308"/>
                    <a:gd name="T3" fmla="*/ 2147483647 h 39"/>
                    <a:gd name="T4" fmla="*/ 0 w 308"/>
                    <a:gd name="T5" fmla="*/ 0 h 39"/>
                    <a:gd name="T6" fmla="*/ 0 60000 65536"/>
                    <a:gd name="T7" fmla="*/ 0 60000 65536"/>
                    <a:gd name="T8" fmla="*/ 0 60000 65536"/>
                    <a:gd name="T9" fmla="*/ 0 w 308"/>
                    <a:gd name="T10" fmla="*/ 0 h 39"/>
                    <a:gd name="T11" fmla="*/ 308 w 308"/>
                    <a:gd name="T12" fmla="*/ 39 h 39"/>
                  </a:gdLst>
                  <a:ahLst/>
                  <a:cxnLst>
                    <a:cxn ang="T6">
                      <a:pos x="T0" y="T1"/>
                    </a:cxn>
                    <a:cxn ang="T7">
                      <a:pos x="T2" y="T3"/>
                    </a:cxn>
                    <a:cxn ang="T8">
                      <a:pos x="T4" y="T5"/>
                    </a:cxn>
                  </a:cxnLst>
                  <a:rect l="T9" t="T10" r="T11" b="T12"/>
                  <a:pathLst>
                    <a:path w="308" h="39">
                      <a:moveTo>
                        <a:pt x="308" y="35"/>
                      </a:moveTo>
                      <a:lnTo>
                        <a:pt x="296" y="39"/>
                      </a:lnTo>
                      <a:lnTo>
                        <a:pt x="0" y="0"/>
                      </a:lnTo>
                    </a:path>
                  </a:pathLst>
                </a:custGeom>
                <a:noFill/>
                <a:ln w="0">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59096" name="Freeform 122"/>
                <p:cNvSpPr>
                  <a:spLocks/>
                </p:cNvSpPr>
                <p:nvPr/>
              </p:nvSpPr>
              <p:spPr bwMode="auto">
                <a:xfrm>
                  <a:off x="200025" y="3157538"/>
                  <a:ext cx="554038" cy="144463"/>
                </a:xfrm>
                <a:custGeom>
                  <a:avLst/>
                  <a:gdLst>
                    <a:gd name="T0" fmla="*/ 2147483647 w 349"/>
                    <a:gd name="T1" fmla="*/ 2147483647 h 91"/>
                    <a:gd name="T2" fmla="*/ 2147483647 w 349"/>
                    <a:gd name="T3" fmla="*/ 2147483647 h 91"/>
                    <a:gd name="T4" fmla="*/ 0 w 349"/>
                    <a:gd name="T5" fmla="*/ 0 h 91"/>
                    <a:gd name="T6" fmla="*/ 0 w 349"/>
                    <a:gd name="T7" fmla="*/ 2147483647 h 91"/>
                    <a:gd name="T8" fmla="*/ 2147483647 w 349"/>
                    <a:gd name="T9" fmla="*/ 2147483647 h 91"/>
                    <a:gd name="T10" fmla="*/ 2147483647 w 349"/>
                    <a:gd name="T11" fmla="*/ 2147483647 h 91"/>
                    <a:gd name="T12" fmla="*/ 0 60000 65536"/>
                    <a:gd name="T13" fmla="*/ 0 60000 65536"/>
                    <a:gd name="T14" fmla="*/ 0 60000 65536"/>
                    <a:gd name="T15" fmla="*/ 0 60000 65536"/>
                    <a:gd name="T16" fmla="*/ 0 60000 65536"/>
                    <a:gd name="T17" fmla="*/ 0 60000 65536"/>
                    <a:gd name="T18" fmla="*/ 0 w 349"/>
                    <a:gd name="T19" fmla="*/ 0 h 91"/>
                    <a:gd name="T20" fmla="*/ 349 w 349"/>
                    <a:gd name="T21" fmla="*/ 91 h 91"/>
                  </a:gdLst>
                  <a:ahLst/>
                  <a:cxnLst>
                    <a:cxn ang="T12">
                      <a:pos x="T0" y="T1"/>
                    </a:cxn>
                    <a:cxn ang="T13">
                      <a:pos x="T2" y="T3"/>
                    </a:cxn>
                    <a:cxn ang="T14">
                      <a:pos x="T4" y="T5"/>
                    </a:cxn>
                    <a:cxn ang="T15">
                      <a:pos x="T6" y="T7"/>
                    </a:cxn>
                    <a:cxn ang="T16">
                      <a:pos x="T8" y="T9"/>
                    </a:cxn>
                    <a:cxn ang="T17">
                      <a:pos x="T10" y="T11"/>
                    </a:cxn>
                  </a:cxnLst>
                  <a:rect l="T18" t="T19" r="T20" b="T21"/>
                  <a:pathLst>
                    <a:path w="349" h="91">
                      <a:moveTo>
                        <a:pt x="349" y="91"/>
                      </a:moveTo>
                      <a:lnTo>
                        <a:pt x="349" y="75"/>
                      </a:lnTo>
                      <a:lnTo>
                        <a:pt x="0" y="0"/>
                      </a:lnTo>
                      <a:lnTo>
                        <a:pt x="0" y="12"/>
                      </a:lnTo>
                      <a:lnTo>
                        <a:pt x="349" y="91"/>
                      </a:lnTo>
                      <a:close/>
                    </a:path>
                  </a:pathLst>
                </a:custGeom>
                <a:solidFill>
                  <a:srgbClr val="CCCCCC"/>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9097" name="Freeform 123"/>
                <p:cNvSpPr>
                  <a:spLocks/>
                </p:cNvSpPr>
                <p:nvPr/>
              </p:nvSpPr>
              <p:spPr bwMode="auto">
                <a:xfrm>
                  <a:off x="747713" y="3270250"/>
                  <a:ext cx="19050" cy="31750"/>
                </a:xfrm>
                <a:custGeom>
                  <a:avLst/>
                  <a:gdLst>
                    <a:gd name="T0" fmla="*/ 2147483647 w 12"/>
                    <a:gd name="T1" fmla="*/ 2147483647 h 20"/>
                    <a:gd name="T2" fmla="*/ 0 w 12"/>
                    <a:gd name="T3" fmla="*/ 2147483647 h 20"/>
                    <a:gd name="T4" fmla="*/ 0 w 12"/>
                    <a:gd name="T5" fmla="*/ 2147483647 h 20"/>
                    <a:gd name="T6" fmla="*/ 2147483647 w 12"/>
                    <a:gd name="T7" fmla="*/ 2147483647 h 20"/>
                    <a:gd name="T8" fmla="*/ 2147483647 w 12"/>
                    <a:gd name="T9" fmla="*/ 2147483647 h 20"/>
                    <a:gd name="T10" fmla="*/ 2147483647 w 12"/>
                    <a:gd name="T11" fmla="*/ 0 h 20"/>
                    <a:gd name="T12" fmla="*/ 2147483647 w 12"/>
                    <a:gd name="T13" fmla="*/ 2147483647 h 20"/>
                    <a:gd name="T14" fmla="*/ 2147483647 w 12"/>
                    <a:gd name="T15" fmla="*/ 0 h 20"/>
                    <a:gd name="T16" fmla="*/ 2147483647 w 12"/>
                    <a:gd name="T17" fmla="*/ 0 h 20"/>
                    <a:gd name="T18" fmla="*/ 2147483647 w 12"/>
                    <a:gd name="T19" fmla="*/ 0 h 20"/>
                    <a:gd name="T20" fmla="*/ 0 w 12"/>
                    <a:gd name="T21" fmla="*/ 2147483647 h 20"/>
                    <a:gd name="T22" fmla="*/ 2147483647 w 12"/>
                    <a:gd name="T23" fmla="*/ 2147483647 h 2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20"/>
                    <a:gd name="T38" fmla="*/ 12 w 12"/>
                    <a:gd name="T39" fmla="*/ 20 h 2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20">
                      <a:moveTo>
                        <a:pt x="4" y="8"/>
                      </a:moveTo>
                      <a:lnTo>
                        <a:pt x="0" y="4"/>
                      </a:lnTo>
                      <a:lnTo>
                        <a:pt x="0" y="20"/>
                      </a:lnTo>
                      <a:lnTo>
                        <a:pt x="12" y="20"/>
                      </a:lnTo>
                      <a:lnTo>
                        <a:pt x="12" y="4"/>
                      </a:lnTo>
                      <a:lnTo>
                        <a:pt x="8" y="0"/>
                      </a:lnTo>
                      <a:lnTo>
                        <a:pt x="12" y="4"/>
                      </a:lnTo>
                      <a:lnTo>
                        <a:pt x="8" y="0"/>
                      </a:lnTo>
                      <a:lnTo>
                        <a:pt x="4" y="0"/>
                      </a:lnTo>
                      <a:lnTo>
                        <a:pt x="0" y="4"/>
                      </a:lnTo>
                      <a:lnTo>
                        <a:pt x="4" y="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9098" name="Freeform 124"/>
                <p:cNvSpPr>
                  <a:spLocks/>
                </p:cNvSpPr>
                <p:nvPr/>
              </p:nvSpPr>
              <p:spPr bwMode="auto">
                <a:xfrm>
                  <a:off x="193675" y="3151188"/>
                  <a:ext cx="566738" cy="131763"/>
                </a:xfrm>
                <a:custGeom>
                  <a:avLst/>
                  <a:gdLst>
                    <a:gd name="T0" fmla="*/ 2147483647 w 357"/>
                    <a:gd name="T1" fmla="*/ 2147483647 h 83"/>
                    <a:gd name="T2" fmla="*/ 2147483647 w 357"/>
                    <a:gd name="T3" fmla="*/ 2147483647 h 83"/>
                    <a:gd name="T4" fmla="*/ 2147483647 w 357"/>
                    <a:gd name="T5" fmla="*/ 2147483647 h 83"/>
                    <a:gd name="T6" fmla="*/ 2147483647 w 357"/>
                    <a:gd name="T7" fmla="*/ 2147483647 h 83"/>
                    <a:gd name="T8" fmla="*/ 2147483647 w 357"/>
                    <a:gd name="T9" fmla="*/ 0 h 83"/>
                    <a:gd name="T10" fmla="*/ 0 w 357"/>
                    <a:gd name="T11" fmla="*/ 2147483647 h 83"/>
                    <a:gd name="T12" fmla="*/ 2147483647 w 357"/>
                    <a:gd name="T13" fmla="*/ 0 h 83"/>
                    <a:gd name="T14" fmla="*/ 2147483647 w 357"/>
                    <a:gd name="T15" fmla="*/ 0 h 83"/>
                    <a:gd name="T16" fmla="*/ 0 w 357"/>
                    <a:gd name="T17" fmla="*/ 2147483647 h 83"/>
                    <a:gd name="T18" fmla="*/ 0 w 357"/>
                    <a:gd name="T19" fmla="*/ 2147483647 h 83"/>
                    <a:gd name="T20" fmla="*/ 2147483647 w 357"/>
                    <a:gd name="T21" fmla="*/ 2147483647 h 83"/>
                    <a:gd name="T22" fmla="*/ 2147483647 w 357"/>
                    <a:gd name="T23" fmla="*/ 2147483647 h 8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57"/>
                    <a:gd name="T37" fmla="*/ 0 h 83"/>
                    <a:gd name="T38" fmla="*/ 357 w 357"/>
                    <a:gd name="T39" fmla="*/ 83 h 8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57" h="83">
                      <a:moveTo>
                        <a:pt x="12" y="4"/>
                      </a:moveTo>
                      <a:lnTo>
                        <a:pt x="4" y="8"/>
                      </a:lnTo>
                      <a:lnTo>
                        <a:pt x="353" y="83"/>
                      </a:lnTo>
                      <a:lnTo>
                        <a:pt x="357" y="75"/>
                      </a:lnTo>
                      <a:lnTo>
                        <a:pt x="8" y="0"/>
                      </a:lnTo>
                      <a:lnTo>
                        <a:pt x="0" y="4"/>
                      </a:lnTo>
                      <a:lnTo>
                        <a:pt x="8" y="0"/>
                      </a:lnTo>
                      <a:lnTo>
                        <a:pt x="4" y="0"/>
                      </a:lnTo>
                      <a:lnTo>
                        <a:pt x="0" y="4"/>
                      </a:lnTo>
                      <a:lnTo>
                        <a:pt x="0" y="8"/>
                      </a:lnTo>
                      <a:lnTo>
                        <a:pt x="4" y="8"/>
                      </a:lnTo>
                      <a:lnTo>
                        <a:pt x="12" y="4"/>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9099" name="Freeform 125"/>
                <p:cNvSpPr>
                  <a:spLocks/>
                </p:cNvSpPr>
                <p:nvPr/>
              </p:nvSpPr>
              <p:spPr bwMode="auto">
                <a:xfrm>
                  <a:off x="193675" y="3157538"/>
                  <a:ext cx="19050" cy="25400"/>
                </a:xfrm>
                <a:custGeom>
                  <a:avLst/>
                  <a:gdLst>
                    <a:gd name="T0" fmla="*/ 2147483647 w 12"/>
                    <a:gd name="T1" fmla="*/ 2147483647 h 16"/>
                    <a:gd name="T2" fmla="*/ 2147483647 w 12"/>
                    <a:gd name="T3" fmla="*/ 2147483647 h 16"/>
                    <a:gd name="T4" fmla="*/ 2147483647 w 12"/>
                    <a:gd name="T5" fmla="*/ 0 h 16"/>
                    <a:gd name="T6" fmla="*/ 0 w 12"/>
                    <a:gd name="T7" fmla="*/ 0 h 16"/>
                    <a:gd name="T8" fmla="*/ 0 w 12"/>
                    <a:gd name="T9" fmla="*/ 2147483647 h 16"/>
                    <a:gd name="T10" fmla="*/ 2147483647 w 12"/>
                    <a:gd name="T11" fmla="*/ 2147483647 h 16"/>
                    <a:gd name="T12" fmla="*/ 0 w 12"/>
                    <a:gd name="T13" fmla="*/ 2147483647 h 16"/>
                    <a:gd name="T14" fmla="*/ 2147483647 w 12"/>
                    <a:gd name="T15" fmla="*/ 2147483647 h 16"/>
                    <a:gd name="T16" fmla="*/ 2147483647 w 12"/>
                    <a:gd name="T17" fmla="*/ 2147483647 h 16"/>
                    <a:gd name="T18" fmla="*/ 2147483647 w 12"/>
                    <a:gd name="T19" fmla="*/ 2147483647 h 16"/>
                    <a:gd name="T20" fmla="*/ 2147483647 w 12"/>
                    <a:gd name="T21" fmla="*/ 2147483647 h 16"/>
                    <a:gd name="T22" fmla="*/ 2147483647 w 12"/>
                    <a:gd name="T23" fmla="*/ 2147483647 h 1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16"/>
                    <a:gd name="T38" fmla="*/ 12 w 12"/>
                    <a:gd name="T39" fmla="*/ 16 h 1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16">
                      <a:moveTo>
                        <a:pt x="8" y="8"/>
                      </a:moveTo>
                      <a:lnTo>
                        <a:pt x="12" y="12"/>
                      </a:lnTo>
                      <a:lnTo>
                        <a:pt x="12" y="0"/>
                      </a:lnTo>
                      <a:lnTo>
                        <a:pt x="0" y="0"/>
                      </a:lnTo>
                      <a:lnTo>
                        <a:pt x="0" y="12"/>
                      </a:lnTo>
                      <a:lnTo>
                        <a:pt x="4" y="16"/>
                      </a:lnTo>
                      <a:lnTo>
                        <a:pt x="0" y="12"/>
                      </a:lnTo>
                      <a:lnTo>
                        <a:pt x="4" y="16"/>
                      </a:lnTo>
                      <a:lnTo>
                        <a:pt x="8" y="16"/>
                      </a:lnTo>
                      <a:lnTo>
                        <a:pt x="12" y="12"/>
                      </a:lnTo>
                      <a:lnTo>
                        <a:pt x="8" y="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9100" name="Freeform 126"/>
                <p:cNvSpPr>
                  <a:spLocks/>
                </p:cNvSpPr>
                <p:nvPr/>
              </p:nvSpPr>
              <p:spPr bwMode="auto">
                <a:xfrm>
                  <a:off x="200025" y="3170238"/>
                  <a:ext cx="566738" cy="138113"/>
                </a:xfrm>
                <a:custGeom>
                  <a:avLst/>
                  <a:gdLst>
                    <a:gd name="T0" fmla="*/ 2147483647 w 357"/>
                    <a:gd name="T1" fmla="*/ 2147483647 h 87"/>
                    <a:gd name="T2" fmla="*/ 2147483647 w 357"/>
                    <a:gd name="T3" fmla="*/ 2147483647 h 87"/>
                    <a:gd name="T4" fmla="*/ 2147483647 w 357"/>
                    <a:gd name="T5" fmla="*/ 0 h 87"/>
                    <a:gd name="T6" fmla="*/ 0 w 357"/>
                    <a:gd name="T7" fmla="*/ 2147483647 h 87"/>
                    <a:gd name="T8" fmla="*/ 2147483647 w 357"/>
                    <a:gd name="T9" fmla="*/ 2147483647 h 87"/>
                    <a:gd name="T10" fmla="*/ 2147483647 w 357"/>
                    <a:gd name="T11" fmla="*/ 2147483647 h 87"/>
                    <a:gd name="T12" fmla="*/ 2147483647 w 357"/>
                    <a:gd name="T13" fmla="*/ 2147483647 h 87"/>
                    <a:gd name="T14" fmla="*/ 2147483647 w 357"/>
                    <a:gd name="T15" fmla="*/ 2147483647 h 87"/>
                    <a:gd name="T16" fmla="*/ 2147483647 w 357"/>
                    <a:gd name="T17" fmla="*/ 2147483647 h 87"/>
                    <a:gd name="T18" fmla="*/ 2147483647 w 357"/>
                    <a:gd name="T19" fmla="*/ 2147483647 h 87"/>
                    <a:gd name="T20" fmla="*/ 2147483647 w 357"/>
                    <a:gd name="T21" fmla="*/ 2147483647 h 87"/>
                    <a:gd name="T22" fmla="*/ 2147483647 w 357"/>
                    <a:gd name="T23" fmla="*/ 2147483647 h 8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57"/>
                    <a:gd name="T37" fmla="*/ 0 h 87"/>
                    <a:gd name="T38" fmla="*/ 357 w 357"/>
                    <a:gd name="T39" fmla="*/ 87 h 8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57" h="87">
                      <a:moveTo>
                        <a:pt x="345" y="83"/>
                      </a:moveTo>
                      <a:lnTo>
                        <a:pt x="353" y="79"/>
                      </a:lnTo>
                      <a:lnTo>
                        <a:pt x="4" y="0"/>
                      </a:lnTo>
                      <a:lnTo>
                        <a:pt x="0" y="8"/>
                      </a:lnTo>
                      <a:lnTo>
                        <a:pt x="349" y="87"/>
                      </a:lnTo>
                      <a:lnTo>
                        <a:pt x="357" y="83"/>
                      </a:lnTo>
                      <a:lnTo>
                        <a:pt x="349" y="87"/>
                      </a:lnTo>
                      <a:lnTo>
                        <a:pt x="353" y="87"/>
                      </a:lnTo>
                      <a:lnTo>
                        <a:pt x="357" y="83"/>
                      </a:lnTo>
                      <a:lnTo>
                        <a:pt x="353" y="79"/>
                      </a:lnTo>
                      <a:lnTo>
                        <a:pt x="345" y="83"/>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9101" name="Line 127"/>
                <p:cNvSpPr>
                  <a:spLocks noChangeShapeType="1"/>
                </p:cNvSpPr>
                <p:nvPr/>
              </p:nvSpPr>
              <p:spPr bwMode="auto">
                <a:xfrm flipH="1" flipV="1">
                  <a:off x="309563" y="3138488"/>
                  <a:ext cx="490538" cy="93663"/>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9102" name="Line 128"/>
                <p:cNvSpPr>
                  <a:spLocks noChangeShapeType="1"/>
                </p:cNvSpPr>
                <p:nvPr/>
              </p:nvSpPr>
              <p:spPr bwMode="auto">
                <a:xfrm flipH="1" flipV="1">
                  <a:off x="349250" y="3127375"/>
                  <a:ext cx="488950" cy="87313"/>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9103" name="Line 129"/>
                <p:cNvSpPr>
                  <a:spLocks noChangeShapeType="1"/>
                </p:cNvSpPr>
                <p:nvPr/>
              </p:nvSpPr>
              <p:spPr bwMode="auto">
                <a:xfrm flipH="1" flipV="1">
                  <a:off x="387350" y="3108325"/>
                  <a:ext cx="488950" cy="87313"/>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9104" name="Line 130"/>
                <p:cNvSpPr>
                  <a:spLocks noChangeShapeType="1"/>
                </p:cNvSpPr>
                <p:nvPr/>
              </p:nvSpPr>
              <p:spPr bwMode="auto">
                <a:xfrm flipH="1" flipV="1">
                  <a:off x="439738" y="3101975"/>
                  <a:ext cx="469900" cy="68263"/>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9105" name="Line 131"/>
                <p:cNvSpPr>
                  <a:spLocks noChangeShapeType="1"/>
                </p:cNvSpPr>
                <p:nvPr/>
              </p:nvSpPr>
              <p:spPr bwMode="auto">
                <a:xfrm flipV="1">
                  <a:off x="766763" y="3214688"/>
                  <a:ext cx="20638" cy="635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9106" name="Line 132"/>
                <p:cNvSpPr>
                  <a:spLocks noChangeShapeType="1"/>
                </p:cNvSpPr>
                <p:nvPr/>
              </p:nvSpPr>
              <p:spPr bwMode="auto">
                <a:xfrm flipV="1">
                  <a:off x="715963" y="3201988"/>
                  <a:ext cx="19050" cy="1270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9107" name="Line 133"/>
                <p:cNvSpPr>
                  <a:spLocks noChangeShapeType="1"/>
                </p:cNvSpPr>
                <p:nvPr/>
              </p:nvSpPr>
              <p:spPr bwMode="auto">
                <a:xfrm flipV="1">
                  <a:off x="665163" y="3195638"/>
                  <a:ext cx="19050" cy="635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9108" name="Line 134"/>
                <p:cNvSpPr>
                  <a:spLocks noChangeShapeType="1"/>
                </p:cNvSpPr>
                <p:nvPr/>
              </p:nvSpPr>
              <p:spPr bwMode="auto">
                <a:xfrm flipV="1">
                  <a:off x="722313" y="3227388"/>
                  <a:ext cx="19050" cy="11113"/>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9109" name="Line 135"/>
                <p:cNvSpPr>
                  <a:spLocks noChangeShapeType="1"/>
                </p:cNvSpPr>
                <p:nvPr/>
              </p:nvSpPr>
              <p:spPr bwMode="auto">
                <a:xfrm flipV="1">
                  <a:off x="677863" y="3221038"/>
                  <a:ext cx="19050" cy="11113"/>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9110" name="Line 136"/>
                <p:cNvSpPr>
                  <a:spLocks noChangeShapeType="1"/>
                </p:cNvSpPr>
                <p:nvPr/>
              </p:nvSpPr>
              <p:spPr bwMode="auto">
                <a:xfrm flipV="1">
                  <a:off x="619125" y="3214688"/>
                  <a:ext cx="19050" cy="635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9111" name="Line 137"/>
                <p:cNvSpPr>
                  <a:spLocks noChangeShapeType="1"/>
                </p:cNvSpPr>
                <p:nvPr/>
              </p:nvSpPr>
              <p:spPr bwMode="auto">
                <a:xfrm flipV="1">
                  <a:off x="619125" y="3182938"/>
                  <a:ext cx="19050" cy="1270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9112" name="Line 138"/>
                <p:cNvSpPr>
                  <a:spLocks noChangeShapeType="1"/>
                </p:cNvSpPr>
                <p:nvPr/>
              </p:nvSpPr>
              <p:spPr bwMode="auto">
                <a:xfrm flipV="1">
                  <a:off x="574675" y="3176588"/>
                  <a:ext cx="19050" cy="1270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9113" name="Line 139"/>
                <p:cNvSpPr>
                  <a:spLocks noChangeShapeType="1"/>
                </p:cNvSpPr>
                <p:nvPr/>
              </p:nvSpPr>
              <p:spPr bwMode="auto">
                <a:xfrm flipV="1">
                  <a:off x="522288" y="3170238"/>
                  <a:ext cx="19050" cy="635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9114" name="Line 140"/>
                <p:cNvSpPr>
                  <a:spLocks noChangeShapeType="1"/>
                </p:cNvSpPr>
                <p:nvPr/>
              </p:nvSpPr>
              <p:spPr bwMode="auto">
                <a:xfrm flipV="1">
                  <a:off x="766763" y="3189288"/>
                  <a:ext cx="20638" cy="635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9115" name="Line 141"/>
                <p:cNvSpPr>
                  <a:spLocks noChangeShapeType="1"/>
                </p:cNvSpPr>
                <p:nvPr/>
              </p:nvSpPr>
              <p:spPr bwMode="auto">
                <a:xfrm flipV="1">
                  <a:off x="715963" y="3176588"/>
                  <a:ext cx="19050" cy="1270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9116" name="Line 142"/>
                <p:cNvSpPr>
                  <a:spLocks noChangeShapeType="1"/>
                </p:cNvSpPr>
                <p:nvPr/>
              </p:nvSpPr>
              <p:spPr bwMode="auto">
                <a:xfrm flipV="1">
                  <a:off x="665163" y="3170238"/>
                  <a:ext cx="19050" cy="635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9117" name="Line 143"/>
                <p:cNvSpPr>
                  <a:spLocks noChangeShapeType="1"/>
                </p:cNvSpPr>
                <p:nvPr/>
              </p:nvSpPr>
              <p:spPr bwMode="auto">
                <a:xfrm flipV="1">
                  <a:off x="625475" y="3163888"/>
                  <a:ext cx="19050" cy="635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9118" name="Line 144"/>
                <p:cNvSpPr>
                  <a:spLocks noChangeShapeType="1"/>
                </p:cNvSpPr>
                <p:nvPr/>
              </p:nvSpPr>
              <p:spPr bwMode="auto">
                <a:xfrm flipV="1">
                  <a:off x="574675" y="3151188"/>
                  <a:ext cx="19050" cy="1270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9119" name="Line 145"/>
                <p:cNvSpPr>
                  <a:spLocks noChangeShapeType="1"/>
                </p:cNvSpPr>
                <p:nvPr/>
              </p:nvSpPr>
              <p:spPr bwMode="auto">
                <a:xfrm flipV="1">
                  <a:off x="522288" y="3144838"/>
                  <a:ext cx="19050" cy="635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9120" name="Line 146"/>
                <p:cNvSpPr>
                  <a:spLocks noChangeShapeType="1"/>
                </p:cNvSpPr>
                <p:nvPr/>
              </p:nvSpPr>
              <p:spPr bwMode="auto">
                <a:xfrm flipV="1">
                  <a:off x="819150" y="3170238"/>
                  <a:ext cx="19050" cy="1270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9121" name="Line 147"/>
                <p:cNvSpPr>
                  <a:spLocks noChangeShapeType="1"/>
                </p:cNvSpPr>
                <p:nvPr/>
              </p:nvSpPr>
              <p:spPr bwMode="auto">
                <a:xfrm flipV="1">
                  <a:off x="766763" y="3163888"/>
                  <a:ext cx="20638" cy="1270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9122" name="Line 148"/>
                <p:cNvSpPr>
                  <a:spLocks noChangeShapeType="1"/>
                </p:cNvSpPr>
                <p:nvPr/>
              </p:nvSpPr>
              <p:spPr bwMode="auto">
                <a:xfrm flipV="1">
                  <a:off x="869950" y="3151188"/>
                  <a:ext cx="20638" cy="1270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9123" name="Line 149"/>
                <p:cNvSpPr>
                  <a:spLocks noChangeShapeType="1"/>
                </p:cNvSpPr>
                <p:nvPr/>
              </p:nvSpPr>
              <p:spPr bwMode="auto">
                <a:xfrm flipV="1">
                  <a:off x="819150" y="3144838"/>
                  <a:ext cx="19050" cy="1270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9124" name="Line 150"/>
                <p:cNvSpPr>
                  <a:spLocks noChangeShapeType="1"/>
                </p:cNvSpPr>
                <p:nvPr/>
              </p:nvSpPr>
              <p:spPr bwMode="auto">
                <a:xfrm flipV="1">
                  <a:off x="722313" y="3157538"/>
                  <a:ext cx="19050" cy="635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9125" name="Line 151"/>
                <p:cNvSpPr>
                  <a:spLocks noChangeShapeType="1"/>
                </p:cNvSpPr>
                <p:nvPr/>
              </p:nvSpPr>
              <p:spPr bwMode="auto">
                <a:xfrm flipV="1">
                  <a:off x="677863" y="3144838"/>
                  <a:ext cx="19050" cy="1270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9126" name="Line 152"/>
                <p:cNvSpPr>
                  <a:spLocks noChangeShapeType="1"/>
                </p:cNvSpPr>
                <p:nvPr/>
              </p:nvSpPr>
              <p:spPr bwMode="auto">
                <a:xfrm flipV="1">
                  <a:off x="625475" y="3138488"/>
                  <a:ext cx="19050" cy="635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9127" name="Freeform 153"/>
                <p:cNvSpPr>
                  <a:spLocks/>
                </p:cNvSpPr>
                <p:nvPr/>
              </p:nvSpPr>
              <p:spPr bwMode="auto">
                <a:xfrm>
                  <a:off x="568325" y="2501900"/>
                  <a:ext cx="438150" cy="561975"/>
                </a:xfrm>
                <a:custGeom>
                  <a:avLst/>
                  <a:gdLst>
                    <a:gd name="T0" fmla="*/ 2147483647 w 276"/>
                    <a:gd name="T1" fmla="*/ 2147483647 h 354"/>
                    <a:gd name="T2" fmla="*/ 2147483647 w 276"/>
                    <a:gd name="T3" fmla="*/ 0 h 354"/>
                    <a:gd name="T4" fmla="*/ 0 w 276"/>
                    <a:gd name="T5" fmla="*/ 2147483647 h 354"/>
                    <a:gd name="T6" fmla="*/ 0 w 276"/>
                    <a:gd name="T7" fmla="*/ 2147483647 h 354"/>
                    <a:gd name="T8" fmla="*/ 2147483647 w 276"/>
                    <a:gd name="T9" fmla="*/ 2147483647 h 354"/>
                    <a:gd name="T10" fmla="*/ 2147483647 w 276"/>
                    <a:gd name="T11" fmla="*/ 2147483647 h 354"/>
                    <a:gd name="T12" fmla="*/ 0 60000 65536"/>
                    <a:gd name="T13" fmla="*/ 0 60000 65536"/>
                    <a:gd name="T14" fmla="*/ 0 60000 65536"/>
                    <a:gd name="T15" fmla="*/ 0 60000 65536"/>
                    <a:gd name="T16" fmla="*/ 0 60000 65536"/>
                    <a:gd name="T17" fmla="*/ 0 60000 65536"/>
                    <a:gd name="T18" fmla="*/ 0 w 276"/>
                    <a:gd name="T19" fmla="*/ 0 h 354"/>
                    <a:gd name="T20" fmla="*/ 276 w 276"/>
                    <a:gd name="T21" fmla="*/ 354 h 354"/>
                  </a:gdLst>
                  <a:ahLst/>
                  <a:cxnLst>
                    <a:cxn ang="T12">
                      <a:pos x="T0" y="T1"/>
                    </a:cxn>
                    <a:cxn ang="T13">
                      <a:pos x="T2" y="T3"/>
                    </a:cxn>
                    <a:cxn ang="T14">
                      <a:pos x="T4" y="T5"/>
                    </a:cxn>
                    <a:cxn ang="T15">
                      <a:pos x="T6" y="T7"/>
                    </a:cxn>
                    <a:cxn ang="T16">
                      <a:pos x="T8" y="T9"/>
                    </a:cxn>
                    <a:cxn ang="T17">
                      <a:pos x="T10" y="T11"/>
                    </a:cxn>
                  </a:cxnLst>
                  <a:rect l="T18" t="T19" r="T20" b="T21"/>
                  <a:pathLst>
                    <a:path w="276" h="354">
                      <a:moveTo>
                        <a:pt x="276" y="354"/>
                      </a:moveTo>
                      <a:lnTo>
                        <a:pt x="276" y="0"/>
                      </a:lnTo>
                      <a:lnTo>
                        <a:pt x="0" y="67"/>
                      </a:lnTo>
                      <a:lnTo>
                        <a:pt x="0" y="342"/>
                      </a:lnTo>
                      <a:lnTo>
                        <a:pt x="276" y="354"/>
                      </a:lnTo>
                      <a:close/>
                    </a:path>
                  </a:pathLst>
                </a:custGeom>
                <a:solidFill>
                  <a:srgbClr val="666666"/>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9128" name="Freeform 154"/>
                <p:cNvSpPr>
                  <a:spLocks/>
                </p:cNvSpPr>
                <p:nvPr/>
              </p:nvSpPr>
              <p:spPr bwMode="auto">
                <a:xfrm>
                  <a:off x="1000125" y="2495550"/>
                  <a:ext cx="12700" cy="568325"/>
                </a:xfrm>
                <a:custGeom>
                  <a:avLst/>
                  <a:gdLst>
                    <a:gd name="T0" fmla="*/ 2147483647 w 8"/>
                    <a:gd name="T1" fmla="*/ 2147483647 h 358"/>
                    <a:gd name="T2" fmla="*/ 0 w 8"/>
                    <a:gd name="T3" fmla="*/ 2147483647 h 358"/>
                    <a:gd name="T4" fmla="*/ 0 w 8"/>
                    <a:gd name="T5" fmla="*/ 2147483647 h 358"/>
                    <a:gd name="T6" fmla="*/ 2147483647 w 8"/>
                    <a:gd name="T7" fmla="*/ 2147483647 h 358"/>
                    <a:gd name="T8" fmla="*/ 2147483647 w 8"/>
                    <a:gd name="T9" fmla="*/ 2147483647 h 358"/>
                    <a:gd name="T10" fmla="*/ 2147483647 w 8"/>
                    <a:gd name="T11" fmla="*/ 0 h 358"/>
                    <a:gd name="T12" fmla="*/ 2147483647 w 8"/>
                    <a:gd name="T13" fmla="*/ 2147483647 h 358"/>
                    <a:gd name="T14" fmla="*/ 2147483647 w 8"/>
                    <a:gd name="T15" fmla="*/ 0 h 358"/>
                    <a:gd name="T16" fmla="*/ 2147483647 w 8"/>
                    <a:gd name="T17" fmla="*/ 0 h 358"/>
                    <a:gd name="T18" fmla="*/ 0 w 8"/>
                    <a:gd name="T19" fmla="*/ 0 h 358"/>
                    <a:gd name="T20" fmla="*/ 0 w 8"/>
                    <a:gd name="T21" fmla="*/ 2147483647 h 358"/>
                    <a:gd name="T22" fmla="*/ 2147483647 w 8"/>
                    <a:gd name="T23" fmla="*/ 2147483647 h 35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358"/>
                    <a:gd name="T38" fmla="*/ 8 w 8"/>
                    <a:gd name="T39" fmla="*/ 358 h 35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358">
                      <a:moveTo>
                        <a:pt x="8" y="8"/>
                      </a:moveTo>
                      <a:lnTo>
                        <a:pt x="0" y="4"/>
                      </a:lnTo>
                      <a:lnTo>
                        <a:pt x="0" y="358"/>
                      </a:lnTo>
                      <a:lnTo>
                        <a:pt x="8" y="358"/>
                      </a:lnTo>
                      <a:lnTo>
                        <a:pt x="8" y="4"/>
                      </a:lnTo>
                      <a:lnTo>
                        <a:pt x="4" y="0"/>
                      </a:lnTo>
                      <a:lnTo>
                        <a:pt x="8" y="4"/>
                      </a:lnTo>
                      <a:lnTo>
                        <a:pt x="8" y="0"/>
                      </a:lnTo>
                      <a:lnTo>
                        <a:pt x="4" y="0"/>
                      </a:lnTo>
                      <a:lnTo>
                        <a:pt x="0" y="0"/>
                      </a:lnTo>
                      <a:lnTo>
                        <a:pt x="0" y="4"/>
                      </a:lnTo>
                      <a:lnTo>
                        <a:pt x="8" y="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9129" name="Freeform 155"/>
                <p:cNvSpPr>
                  <a:spLocks/>
                </p:cNvSpPr>
                <p:nvPr/>
              </p:nvSpPr>
              <p:spPr bwMode="auto">
                <a:xfrm>
                  <a:off x="561975" y="2495550"/>
                  <a:ext cx="450850" cy="119063"/>
                </a:xfrm>
                <a:custGeom>
                  <a:avLst/>
                  <a:gdLst>
                    <a:gd name="T0" fmla="*/ 2147483647 w 284"/>
                    <a:gd name="T1" fmla="*/ 2147483647 h 75"/>
                    <a:gd name="T2" fmla="*/ 2147483647 w 284"/>
                    <a:gd name="T3" fmla="*/ 2147483647 h 75"/>
                    <a:gd name="T4" fmla="*/ 2147483647 w 284"/>
                    <a:gd name="T5" fmla="*/ 2147483647 h 75"/>
                    <a:gd name="T6" fmla="*/ 2147483647 w 284"/>
                    <a:gd name="T7" fmla="*/ 0 h 75"/>
                    <a:gd name="T8" fmla="*/ 2147483647 w 284"/>
                    <a:gd name="T9" fmla="*/ 2147483647 h 75"/>
                    <a:gd name="T10" fmla="*/ 0 w 284"/>
                    <a:gd name="T11" fmla="*/ 2147483647 h 75"/>
                    <a:gd name="T12" fmla="*/ 2147483647 w 284"/>
                    <a:gd name="T13" fmla="*/ 2147483647 h 75"/>
                    <a:gd name="T14" fmla="*/ 0 w 284"/>
                    <a:gd name="T15" fmla="*/ 2147483647 h 75"/>
                    <a:gd name="T16" fmla="*/ 0 w 284"/>
                    <a:gd name="T17" fmla="*/ 2147483647 h 75"/>
                    <a:gd name="T18" fmla="*/ 2147483647 w 284"/>
                    <a:gd name="T19" fmla="*/ 2147483647 h 75"/>
                    <a:gd name="T20" fmla="*/ 2147483647 w 284"/>
                    <a:gd name="T21" fmla="*/ 2147483647 h 75"/>
                    <a:gd name="T22" fmla="*/ 2147483647 w 284"/>
                    <a:gd name="T23" fmla="*/ 2147483647 h 7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84"/>
                    <a:gd name="T37" fmla="*/ 0 h 75"/>
                    <a:gd name="T38" fmla="*/ 284 w 284"/>
                    <a:gd name="T39" fmla="*/ 75 h 7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84" h="75">
                      <a:moveTo>
                        <a:pt x="12" y="71"/>
                      </a:moveTo>
                      <a:lnTo>
                        <a:pt x="8" y="75"/>
                      </a:lnTo>
                      <a:lnTo>
                        <a:pt x="284" y="8"/>
                      </a:lnTo>
                      <a:lnTo>
                        <a:pt x="280" y="0"/>
                      </a:lnTo>
                      <a:lnTo>
                        <a:pt x="4" y="63"/>
                      </a:lnTo>
                      <a:lnTo>
                        <a:pt x="0" y="71"/>
                      </a:lnTo>
                      <a:lnTo>
                        <a:pt x="4" y="63"/>
                      </a:lnTo>
                      <a:lnTo>
                        <a:pt x="0" y="67"/>
                      </a:lnTo>
                      <a:lnTo>
                        <a:pt x="0" y="71"/>
                      </a:lnTo>
                      <a:lnTo>
                        <a:pt x="4" y="75"/>
                      </a:lnTo>
                      <a:lnTo>
                        <a:pt x="8" y="75"/>
                      </a:lnTo>
                      <a:lnTo>
                        <a:pt x="12" y="71"/>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9130" name="Freeform 156"/>
                <p:cNvSpPr>
                  <a:spLocks/>
                </p:cNvSpPr>
                <p:nvPr/>
              </p:nvSpPr>
              <p:spPr bwMode="auto">
                <a:xfrm>
                  <a:off x="561975" y="2608263"/>
                  <a:ext cx="19050" cy="442913"/>
                </a:xfrm>
                <a:custGeom>
                  <a:avLst/>
                  <a:gdLst>
                    <a:gd name="T0" fmla="*/ 2147483647 w 12"/>
                    <a:gd name="T1" fmla="*/ 2147483647 h 279"/>
                    <a:gd name="T2" fmla="*/ 2147483647 w 12"/>
                    <a:gd name="T3" fmla="*/ 2147483647 h 279"/>
                    <a:gd name="T4" fmla="*/ 2147483647 w 12"/>
                    <a:gd name="T5" fmla="*/ 0 h 279"/>
                    <a:gd name="T6" fmla="*/ 0 w 12"/>
                    <a:gd name="T7" fmla="*/ 0 h 279"/>
                    <a:gd name="T8" fmla="*/ 0 w 12"/>
                    <a:gd name="T9" fmla="*/ 2147483647 h 279"/>
                    <a:gd name="T10" fmla="*/ 2147483647 w 12"/>
                    <a:gd name="T11" fmla="*/ 2147483647 h 279"/>
                    <a:gd name="T12" fmla="*/ 0 w 12"/>
                    <a:gd name="T13" fmla="*/ 2147483647 h 279"/>
                    <a:gd name="T14" fmla="*/ 0 w 12"/>
                    <a:gd name="T15" fmla="*/ 2147483647 h 279"/>
                    <a:gd name="T16" fmla="*/ 2147483647 w 12"/>
                    <a:gd name="T17" fmla="*/ 2147483647 h 279"/>
                    <a:gd name="T18" fmla="*/ 2147483647 w 12"/>
                    <a:gd name="T19" fmla="*/ 2147483647 h 279"/>
                    <a:gd name="T20" fmla="*/ 2147483647 w 12"/>
                    <a:gd name="T21" fmla="*/ 2147483647 h 279"/>
                    <a:gd name="T22" fmla="*/ 2147483647 w 12"/>
                    <a:gd name="T23" fmla="*/ 2147483647 h 27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279"/>
                    <a:gd name="T38" fmla="*/ 12 w 12"/>
                    <a:gd name="T39" fmla="*/ 279 h 27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279">
                      <a:moveTo>
                        <a:pt x="4" y="271"/>
                      </a:moveTo>
                      <a:lnTo>
                        <a:pt x="12" y="275"/>
                      </a:lnTo>
                      <a:lnTo>
                        <a:pt x="12" y="0"/>
                      </a:lnTo>
                      <a:lnTo>
                        <a:pt x="0" y="0"/>
                      </a:lnTo>
                      <a:lnTo>
                        <a:pt x="0" y="275"/>
                      </a:lnTo>
                      <a:lnTo>
                        <a:pt x="4" y="279"/>
                      </a:lnTo>
                      <a:lnTo>
                        <a:pt x="0" y="275"/>
                      </a:lnTo>
                      <a:lnTo>
                        <a:pt x="0" y="279"/>
                      </a:lnTo>
                      <a:lnTo>
                        <a:pt x="4" y="279"/>
                      </a:lnTo>
                      <a:lnTo>
                        <a:pt x="8" y="279"/>
                      </a:lnTo>
                      <a:lnTo>
                        <a:pt x="12" y="275"/>
                      </a:lnTo>
                      <a:lnTo>
                        <a:pt x="4" y="271"/>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9131" name="Freeform 157"/>
                <p:cNvSpPr>
                  <a:spLocks/>
                </p:cNvSpPr>
                <p:nvPr/>
              </p:nvSpPr>
              <p:spPr bwMode="auto">
                <a:xfrm>
                  <a:off x="568325" y="3038475"/>
                  <a:ext cx="444500" cy="31750"/>
                </a:xfrm>
                <a:custGeom>
                  <a:avLst/>
                  <a:gdLst>
                    <a:gd name="T0" fmla="*/ 2147483647 w 280"/>
                    <a:gd name="T1" fmla="*/ 2147483647 h 20"/>
                    <a:gd name="T2" fmla="*/ 2147483647 w 280"/>
                    <a:gd name="T3" fmla="*/ 2147483647 h 20"/>
                    <a:gd name="T4" fmla="*/ 0 w 280"/>
                    <a:gd name="T5" fmla="*/ 0 h 20"/>
                    <a:gd name="T6" fmla="*/ 0 w 280"/>
                    <a:gd name="T7" fmla="*/ 2147483647 h 20"/>
                    <a:gd name="T8" fmla="*/ 2147483647 w 280"/>
                    <a:gd name="T9" fmla="*/ 2147483647 h 20"/>
                    <a:gd name="T10" fmla="*/ 2147483647 w 280"/>
                    <a:gd name="T11" fmla="*/ 2147483647 h 20"/>
                    <a:gd name="T12" fmla="*/ 2147483647 w 280"/>
                    <a:gd name="T13" fmla="*/ 2147483647 h 20"/>
                    <a:gd name="T14" fmla="*/ 2147483647 w 280"/>
                    <a:gd name="T15" fmla="*/ 2147483647 h 20"/>
                    <a:gd name="T16" fmla="*/ 2147483647 w 280"/>
                    <a:gd name="T17" fmla="*/ 2147483647 h 20"/>
                    <a:gd name="T18" fmla="*/ 2147483647 w 280"/>
                    <a:gd name="T19" fmla="*/ 2147483647 h 20"/>
                    <a:gd name="T20" fmla="*/ 2147483647 w 280"/>
                    <a:gd name="T21" fmla="*/ 2147483647 h 20"/>
                    <a:gd name="T22" fmla="*/ 2147483647 w 280"/>
                    <a:gd name="T23" fmla="*/ 2147483647 h 2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80"/>
                    <a:gd name="T37" fmla="*/ 0 h 20"/>
                    <a:gd name="T38" fmla="*/ 280 w 280"/>
                    <a:gd name="T39" fmla="*/ 20 h 2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80" h="20">
                      <a:moveTo>
                        <a:pt x="272" y="16"/>
                      </a:moveTo>
                      <a:lnTo>
                        <a:pt x="276" y="12"/>
                      </a:lnTo>
                      <a:lnTo>
                        <a:pt x="0" y="0"/>
                      </a:lnTo>
                      <a:lnTo>
                        <a:pt x="0" y="8"/>
                      </a:lnTo>
                      <a:lnTo>
                        <a:pt x="276" y="20"/>
                      </a:lnTo>
                      <a:lnTo>
                        <a:pt x="280" y="16"/>
                      </a:lnTo>
                      <a:lnTo>
                        <a:pt x="276" y="20"/>
                      </a:lnTo>
                      <a:lnTo>
                        <a:pt x="280" y="20"/>
                      </a:lnTo>
                      <a:lnTo>
                        <a:pt x="280" y="16"/>
                      </a:lnTo>
                      <a:lnTo>
                        <a:pt x="280" y="12"/>
                      </a:lnTo>
                      <a:lnTo>
                        <a:pt x="276" y="12"/>
                      </a:lnTo>
                      <a:lnTo>
                        <a:pt x="272" y="16"/>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9132" name="Freeform 158"/>
                <p:cNvSpPr>
                  <a:spLocks/>
                </p:cNvSpPr>
                <p:nvPr/>
              </p:nvSpPr>
              <p:spPr bwMode="auto">
                <a:xfrm>
                  <a:off x="1000125" y="2495550"/>
                  <a:ext cx="12700" cy="568325"/>
                </a:xfrm>
                <a:custGeom>
                  <a:avLst/>
                  <a:gdLst>
                    <a:gd name="T0" fmla="*/ 2147483647 w 8"/>
                    <a:gd name="T1" fmla="*/ 0 h 358"/>
                    <a:gd name="T2" fmla="*/ 0 w 8"/>
                    <a:gd name="T3" fmla="*/ 2147483647 h 358"/>
                    <a:gd name="T4" fmla="*/ 0 w 8"/>
                    <a:gd name="T5" fmla="*/ 2147483647 h 358"/>
                    <a:gd name="T6" fmla="*/ 2147483647 w 8"/>
                    <a:gd name="T7" fmla="*/ 2147483647 h 358"/>
                    <a:gd name="T8" fmla="*/ 2147483647 w 8"/>
                    <a:gd name="T9" fmla="*/ 2147483647 h 358"/>
                    <a:gd name="T10" fmla="*/ 2147483647 w 8"/>
                    <a:gd name="T11" fmla="*/ 2147483647 h 358"/>
                    <a:gd name="T12" fmla="*/ 2147483647 w 8"/>
                    <a:gd name="T13" fmla="*/ 2147483647 h 358"/>
                    <a:gd name="T14" fmla="*/ 2147483647 w 8"/>
                    <a:gd name="T15" fmla="*/ 0 h 358"/>
                    <a:gd name="T16" fmla="*/ 2147483647 w 8"/>
                    <a:gd name="T17" fmla="*/ 0 h 358"/>
                    <a:gd name="T18" fmla="*/ 0 w 8"/>
                    <a:gd name="T19" fmla="*/ 0 h 358"/>
                    <a:gd name="T20" fmla="*/ 0 w 8"/>
                    <a:gd name="T21" fmla="*/ 2147483647 h 358"/>
                    <a:gd name="T22" fmla="*/ 2147483647 w 8"/>
                    <a:gd name="T23" fmla="*/ 0 h 35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358"/>
                    <a:gd name="T38" fmla="*/ 8 w 8"/>
                    <a:gd name="T39" fmla="*/ 358 h 35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358">
                      <a:moveTo>
                        <a:pt x="8" y="0"/>
                      </a:moveTo>
                      <a:lnTo>
                        <a:pt x="0" y="4"/>
                      </a:lnTo>
                      <a:lnTo>
                        <a:pt x="0" y="358"/>
                      </a:lnTo>
                      <a:lnTo>
                        <a:pt x="8" y="358"/>
                      </a:lnTo>
                      <a:lnTo>
                        <a:pt x="8" y="4"/>
                      </a:lnTo>
                      <a:lnTo>
                        <a:pt x="4" y="8"/>
                      </a:lnTo>
                      <a:lnTo>
                        <a:pt x="8" y="4"/>
                      </a:lnTo>
                      <a:lnTo>
                        <a:pt x="8" y="0"/>
                      </a:lnTo>
                      <a:lnTo>
                        <a:pt x="4" y="0"/>
                      </a:lnTo>
                      <a:lnTo>
                        <a:pt x="0" y="0"/>
                      </a:lnTo>
                      <a:lnTo>
                        <a:pt x="0" y="4"/>
                      </a:lnTo>
                      <a:lnTo>
                        <a:pt x="8"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9133" name="Freeform 159"/>
                <p:cNvSpPr>
                  <a:spLocks/>
                </p:cNvSpPr>
                <p:nvPr/>
              </p:nvSpPr>
              <p:spPr bwMode="auto">
                <a:xfrm>
                  <a:off x="1082675" y="2570163"/>
                  <a:ext cx="19050" cy="444500"/>
                </a:xfrm>
                <a:custGeom>
                  <a:avLst/>
                  <a:gdLst>
                    <a:gd name="T0" fmla="*/ 2147483647 w 12"/>
                    <a:gd name="T1" fmla="*/ 2147483647 h 280"/>
                    <a:gd name="T2" fmla="*/ 2147483647 w 12"/>
                    <a:gd name="T3" fmla="*/ 2147483647 h 280"/>
                    <a:gd name="T4" fmla="*/ 2147483647 w 12"/>
                    <a:gd name="T5" fmla="*/ 0 h 280"/>
                    <a:gd name="T6" fmla="*/ 0 w 12"/>
                    <a:gd name="T7" fmla="*/ 0 h 280"/>
                    <a:gd name="T8" fmla="*/ 0 w 12"/>
                    <a:gd name="T9" fmla="*/ 2147483647 h 280"/>
                    <a:gd name="T10" fmla="*/ 2147483647 w 12"/>
                    <a:gd name="T11" fmla="*/ 2147483647 h 280"/>
                    <a:gd name="T12" fmla="*/ 0 w 12"/>
                    <a:gd name="T13" fmla="*/ 2147483647 h 280"/>
                    <a:gd name="T14" fmla="*/ 2147483647 w 12"/>
                    <a:gd name="T15" fmla="*/ 2147483647 h 280"/>
                    <a:gd name="T16" fmla="*/ 2147483647 w 12"/>
                    <a:gd name="T17" fmla="*/ 2147483647 h 280"/>
                    <a:gd name="T18" fmla="*/ 2147483647 w 12"/>
                    <a:gd name="T19" fmla="*/ 2147483647 h 280"/>
                    <a:gd name="T20" fmla="*/ 2147483647 w 12"/>
                    <a:gd name="T21" fmla="*/ 2147483647 h 280"/>
                    <a:gd name="T22" fmla="*/ 2147483647 w 12"/>
                    <a:gd name="T23" fmla="*/ 2147483647 h 28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280"/>
                    <a:gd name="T38" fmla="*/ 12 w 12"/>
                    <a:gd name="T39" fmla="*/ 280 h 28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280">
                      <a:moveTo>
                        <a:pt x="8" y="280"/>
                      </a:moveTo>
                      <a:lnTo>
                        <a:pt x="12" y="276"/>
                      </a:lnTo>
                      <a:lnTo>
                        <a:pt x="12" y="0"/>
                      </a:lnTo>
                      <a:lnTo>
                        <a:pt x="0" y="0"/>
                      </a:lnTo>
                      <a:lnTo>
                        <a:pt x="0" y="276"/>
                      </a:lnTo>
                      <a:lnTo>
                        <a:pt x="4" y="272"/>
                      </a:lnTo>
                      <a:lnTo>
                        <a:pt x="0" y="276"/>
                      </a:lnTo>
                      <a:lnTo>
                        <a:pt x="4" y="280"/>
                      </a:lnTo>
                      <a:lnTo>
                        <a:pt x="8" y="280"/>
                      </a:lnTo>
                      <a:lnTo>
                        <a:pt x="12" y="280"/>
                      </a:lnTo>
                      <a:lnTo>
                        <a:pt x="12" y="276"/>
                      </a:lnTo>
                      <a:lnTo>
                        <a:pt x="8" y="28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9134" name="Freeform 160"/>
                <p:cNvSpPr>
                  <a:spLocks/>
                </p:cNvSpPr>
                <p:nvPr/>
              </p:nvSpPr>
              <p:spPr bwMode="auto">
                <a:xfrm>
                  <a:off x="1000125" y="3001963"/>
                  <a:ext cx="95250" cy="68263"/>
                </a:xfrm>
                <a:custGeom>
                  <a:avLst/>
                  <a:gdLst>
                    <a:gd name="T0" fmla="*/ 0 w 60"/>
                    <a:gd name="T1" fmla="*/ 2147483647 h 43"/>
                    <a:gd name="T2" fmla="*/ 2147483647 w 60"/>
                    <a:gd name="T3" fmla="*/ 2147483647 h 43"/>
                    <a:gd name="T4" fmla="*/ 2147483647 w 60"/>
                    <a:gd name="T5" fmla="*/ 2147483647 h 43"/>
                    <a:gd name="T6" fmla="*/ 2147483647 w 60"/>
                    <a:gd name="T7" fmla="*/ 0 h 43"/>
                    <a:gd name="T8" fmla="*/ 2147483647 w 60"/>
                    <a:gd name="T9" fmla="*/ 2147483647 h 43"/>
                    <a:gd name="T10" fmla="*/ 2147483647 w 60"/>
                    <a:gd name="T11" fmla="*/ 2147483647 h 43"/>
                    <a:gd name="T12" fmla="*/ 2147483647 w 60"/>
                    <a:gd name="T13" fmla="*/ 2147483647 h 43"/>
                    <a:gd name="T14" fmla="*/ 0 w 60"/>
                    <a:gd name="T15" fmla="*/ 2147483647 h 43"/>
                    <a:gd name="T16" fmla="*/ 0 w 60"/>
                    <a:gd name="T17" fmla="*/ 2147483647 h 43"/>
                    <a:gd name="T18" fmla="*/ 2147483647 w 60"/>
                    <a:gd name="T19" fmla="*/ 2147483647 h 43"/>
                    <a:gd name="T20" fmla="*/ 2147483647 w 60"/>
                    <a:gd name="T21" fmla="*/ 2147483647 h 43"/>
                    <a:gd name="T22" fmla="*/ 0 w 60"/>
                    <a:gd name="T23" fmla="*/ 2147483647 h 4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60"/>
                    <a:gd name="T37" fmla="*/ 0 h 43"/>
                    <a:gd name="T38" fmla="*/ 60 w 60"/>
                    <a:gd name="T39" fmla="*/ 43 h 4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60" h="43">
                      <a:moveTo>
                        <a:pt x="0" y="39"/>
                      </a:moveTo>
                      <a:lnTo>
                        <a:pt x="8" y="43"/>
                      </a:lnTo>
                      <a:lnTo>
                        <a:pt x="60" y="8"/>
                      </a:lnTo>
                      <a:lnTo>
                        <a:pt x="56" y="0"/>
                      </a:lnTo>
                      <a:lnTo>
                        <a:pt x="4" y="35"/>
                      </a:lnTo>
                      <a:lnTo>
                        <a:pt x="8" y="39"/>
                      </a:lnTo>
                      <a:lnTo>
                        <a:pt x="4" y="35"/>
                      </a:lnTo>
                      <a:lnTo>
                        <a:pt x="0" y="39"/>
                      </a:lnTo>
                      <a:lnTo>
                        <a:pt x="0" y="43"/>
                      </a:lnTo>
                      <a:lnTo>
                        <a:pt x="4" y="43"/>
                      </a:lnTo>
                      <a:lnTo>
                        <a:pt x="8" y="43"/>
                      </a:lnTo>
                      <a:lnTo>
                        <a:pt x="0" y="39"/>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9135" name="Freeform 161"/>
                <p:cNvSpPr>
                  <a:spLocks/>
                </p:cNvSpPr>
                <p:nvPr/>
              </p:nvSpPr>
              <p:spPr bwMode="auto">
                <a:xfrm>
                  <a:off x="593725" y="2570163"/>
                  <a:ext cx="366713" cy="412750"/>
                </a:xfrm>
                <a:custGeom>
                  <a:avLst/>
                  <a:gdLst>
                    <a:gd name="T0" fmla="*/ 2147483647 w 231"/>
                    <a:gd name="T1" fmla="*/ 2147483647 h 260"/>
                    <a:gd name="T2" fmla="*/ 2147483647 w 231"/>
                    <a:gd name="T3" fmla="*/ 0 h 260"/>
                    <a:gd name="T4" fmla="*/ 0 w 231"/>
                    <a:gd name="T5" fmla="*/ 2147483647 h 260"/>
                    <a:gd name="T6" fmla="*/ 0 w 231"/>
                    <a:gd name="T7" fmla="*/ 2147483647 h 260"/>
                    <a:gd name="T8" fmla="*/ 2147483647 w 231"/>
                    <a:gd name="T9" fmla="*/ 2147483647 h 260"/>
                    <a:gd name="T10" fmla="*/ 2147483647 w 231"/>
                    <a:gd name="T11" fmla="*/ 2147483647 h 260"/>
                    <a:gd name="T12" fmla="*/ 0 60000 65536"/>
                    <a:gd name="T13" fmla="*/ 0 60000 65536"/>
                    <a:gd name="T14" fmla="*/ 0 60000 65536"/>
                    <a:gd name="T15" fmla="*/ 0 60000 65536"/>
                    <a:gd name="T16" fmla="*/ 0 60000 65536"/>
                    <a:gd name="T17" fmla="*/ 0 60000 65536"/>
                    <a:gd name="T18" fmla="*/ 0 w 231"/>
                    <a:gd name="T19" fmla="*/ 0 h 260"/>
                    <a:gd name="T20" fmla="*/ 231 w 231"/>
                    <a:gd name="T21" fmla="*/ 260 h 260"/>
                  </a:gdLst>
                  <a:ahLst/>
                  <a:cxnLst>
                    <a:cxn ang="T12">
                      <a:pos x="T0" y="T1"/>
                    </a:cxn>
                    <a:cxn ang="T13">
                      <a:pos x="T2" y="T3"/>
                    </a:cxn>
                    <a:cxn ang="T14">
                      <a:pos x="T4" y="T5"/>
                    </a:cxn>
                    <a:cxn ang="T15">
                      <a:pos x="T6" y="T7"/>
                    </a:cxn>
                    <a:cxn ang="T16">
                      <a:pos x="T8" y="T9"/>
                    </a:cxn>
                    <a:cxn ang="T17">
                      <a:pos x="T10" y="T11"/>
                    </a:cxn>
                  </a:cxnLst>
                  <a:rect l="T18" t="T19" r="T20" b="T21"/>
                  <a:pathLst>
                    <a:path w="231" h="260">
                      <a:moveTo>
                        <a:pt x="231" y="260"/>
                      </a:moveTo>
                      <a:lnTo>
                        <a:pt x="231" y="0"/>
                      </a:lnTo>
                      <a:lnTo>
                        <a:pt x="0" y="52"/>
                      </a:lnTo>
                      <a:lnTo>
                        <a:pt x="0" y="260"/>
                      </a:lnTo>
                      <a:lnTo>
                        <a:pt x="231" y="26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9136" name="Freeform 162"/>
                <p:cNvSpPr>
                  <a:spLocks/>
                </p:cNvSpPr>
                <p:nvPr/>
              </p:nvSpPr>
              <p:spPr bwMode="auto">
                <a:xfrm>
                  <a:off x="954088" y="2563813"/>
                  <a:ext cx="12700" cy="419100"/>
                </a:xfrm>
                <a:custGeom>
                  <a:avLst/>
                  <a:gdLst>
                    <a:gd name="T0" fmla="*/ 2147483647 w 8"/>
                    <a:gd name="T1" fmla="*/ 2147483647 h 264"/>
                    <a:gd name="T2" fmla="*/ 0 w 8"/>
                    <a:gd name="T3" fmla="*/ 2147483647 h 264"/>
                    <a:gd name="T4" fmla="*/ 0 w 8"/>
                    <a:gd name="T5" fmla="*/ 2147483647 h 264"/>
                    <a:gd name="T6" fmla="*/ 2147483647 w 8"/>
                    <a:gd name="T7" fmla="*/ 2147483647 h 264"/>
                    <a:gd name="T8" fmla="*/ 2147483647 w 8"/>
                    <a:gd name="T9" fmla="*/ 2147483647 h 264"/>
                    <a:gd name="T10" fmla="*/ 2147483647 w 8"/>
                    <a:gd name="T11" fmla="*/ 0 h 264"/>
                    <a:gd name="T12" fmla="*/ 2147483647 w 8"/>
                    <a:gd name="T13" fmla="*/ 2147483647 h 264"/>
                    <a:gd name="T14" fmla="*/ 2147483647 w 8"/>
                    <a:gd name="T15" fmla="*/ 0 h 264"/>
                    <a:gd name="T16" fmla="*/ 2147483647 w 8"/>
                    <a:gd name="T17" fmla="*/ 0 h 264"/>
                    <a:gd name="T18" fmla="*/ 0 w 8"/>
                    <a:gd name="T19" fmla="*/ 0 h 264"/>
                    <a:gd name="T20" fmla="*/ 0 w 8"/>
                    <a:gd name="T21" fmla="*/ 2147483647 h 264"/>
                    <a:gd name="T22" fmla="*/ 2147483647 w 8"/>
                    <a:gd name="T23" fmla="*/ 2147483647 h 26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264"/>
                    <a:gd name="T38" fmla="*/ 8 w 8"/>
                    <a:gd name="T39" fmla="*/ 264 h 26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264">
                      <a:moveTo>
                        <a:pt x="4" y="8"/>
                      </a:moveTo>
                      <a:lnTo>
                        <a:pt x="0" y="4"/>
                      </a:lnTo>
                      <a:lnTo>
                        <a:pt x="0" y="264"/>
                      </a:lnTo>
                      <a:lnTo>
                        <a:pt x="8" y="264"/>
                      </a:lnTo>
                      <a:lnTo>
                        <a:pt x="8" y="4"/>
                      </a:lnTo>
                      <a:lnTo>
                        <a:pt x="4" y="0"/>
                      </a:lnTo>
                      <a:lnTo>
                        <a:pt x="8" y="4"/>
                      </a:lnTo>
                      <a:lnTo>
                        <a:pt x="8" y="0"/>
                      </a:lnTo>
                      <a:lnTo>
                        <a:pt x="4" y="0"/>
                      </a:lnTo>
                      <a:lnTo>
                        <a:pt x="0" y="0"/>
                      </a:lnTo>
                      <a:lnTo>
                        <a:pt x="0" y="4"/>
                      </a:lnTo>
                      <a:lnTo>
                        <a:pt x="4" y="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9137" name="Freeform 163"/>
                <p:cNvSpPr>
                  <a:spLocks/>
                </p:cNvSpPr>
                <p:nvPr/>
              </p:nvSpPr>
              <p:spPr bwMode="auto">
                <a:xfrm>
                  <a:off x="587375" y="2563813"/>
                  <a:ext cx="373063" cy="93663"/>
                </a:xfrm>
                <a:custGeom>
                  <a:avLst/>
                  <a:gdLst>
                    <a:gd name="T0" fmla="*/ 2147483647 w 235"/>
                    <a:gd name="T1" fmla="*/ 2147483647 h 59"/>
                    <a:gd name="T2" fmla="*/ 2147483647 w 235"/>
                    <a:gd name="T3" fmla="*/ 2147483647 h 59"/>
                    <a:gd name="T4" fmla="*/ 2147483647 w 235"/>
                    <a:gd name="T5" fmla="*/ 2147483647 h 59"/>
                    <a:gd name="T6" fmla="*/ 2147483647 w 235"/>
                    <a:gd name="T7" fmla="*/ 0 h 59"/>
                    <a:gd name="T8" fmla="*/ 2147483647 w 235"/>
                    <a:gd name="T9" fmla="*/ 2147483647 h 59"/>
                    <a:gd name="T10" fmla="*/ 0 w 235"/>
                    <a:gd name="T11" fmla="*/ 2147483647 h 59"/>
                    <a:gd name="T12" fmla="*/ 2147483647 w 235"/>
                    <a:gd name="T13" fmla="*/ 2147483647 h 59"/>
                    <a:gd name="T14" fmla="*/ 0 w 235"/>
                    <a:gd name="T15" fmla="*/ 2147483647 h 59"/>
                    <a:gd name="T16" fmla="*/ 0 w 235"/>
                    <a:gd name="T17" fmla="*/ 2147483647 h 59"/>
                    <a:gd name="T18" fmla="*/ 0 w 235"/>
                    <a:gd name="T19" fmla="*/ 2147483647 h 59"/>
                    <a:gd name="T20" fmla="*/ 2147483647 w 235"/>
                    <a:gd name="T21" fmla="*/ 2147483647 h 59"/>
                    <a:gd name="T22" fmla="*/ 2147483647 w 235"/>
                    <a:gd name="T23" fmla="*/ 2147483647 h 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35"/>
                    <a:gd name="T37" fmla="*/ 0 h 59"/>
                    <a:gd name="T38" fmla="*/ 235 w 235"/>
                    <a:gd name="T39" fmla="*/ 59 h 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35" h="59">
                      <a:moveTo>
                        <a:pt x="8" y="56"/>
                      </a:moveTo>
                      <a:lnTo>
                        <a:pt x="4" y="59"/>
                      </a:lnTo>
                      <a:lnTo>
                        <a:pt x="235" y="8"/>
                      </a:lnTo>
                      <a:lnTo>
                        <a:pt x="235" y="0"/>
                      </a:lnTo>
                      <a:lnTo>
                        <a:pt x="4" y="48"/>
                      </a:lnTo>
                      <a:lnTo>
                        <a:pt x="0" y="56"/>
                      </a:lnTo>
                      <a:lnTo>
                        <a:pt x="4" y="48"/>
                      </a:lnTo>
                      <a:lnTo>
                        <a:pt x="0" y="52"/>
                      </a:lnTo>
                      <a:lnTo>
                        <a:pt x="0" y="56"/>
                      </a:lnTo>
                      <a:lnTo>
                        <a:pt x="4" y="59"/>
                      </a:lnTo>
                      <a:lnTo>
                        <a:pt x="8" y="56"/>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9138" name="Freeform 164"/>
                <p:cNvSpPr>
                  <a:spLocks/>
                </p:cNvSpPr>
                <p:nvPr/>
              </p:nvSpPr>
              <p:spPr bwMode="auto">
                <a:xfrm>
                  <a:off x="587375" y="2652713"/>
                  <a:ext cx="12700" cy="336550"/>
                </a:xfrm>
                <a:custGeom>
                  <a:avLst/>
                  <a:gdLst>
                    <a:gd name="T0" fmla="*/ 2147483647 w 8"/>
                    <a:gd name="T1" fmla="*/ 2147483647 h 212"/>
                    <a:gd name="T2" fmla="*/ 2147483647 w 8"/>
                    <a:gd name="T3" fmla="*/ 2147483647 h 212"/>
                    <a:gd name="T4" fmla="*/ 2147483647 w 8"/>
                    <a:gd name="T5" fmla="*/ 0 h 212"/>
                    <a:gd name="T6" fmla="*/ 0 w 8"/>
                    <a:gd name="T7" fmla="*/ 0 h 212"/>
                    <a:gd name="T8" fmla="*/ 0 w 8"/>
                    <a:gd name="T9" fmla="*/ 2147483647 h 212"/>
                    <a:gd name="T10" fmla="*/ 2147483647 w 8"/>
                    <a:gd name="T11" fmla="*/ 2147483647 h 212"/>
                    <a:gd name="T12" fmla="*/ 0 w 8"/>
                    <a:gd name="T13" fmla="*/ 2147483647 h 212"/>
                    <a:gd name="T14" fmla="*/ 0 w 8"/>
                    <a:gd name="T15" fmla="*/ 2147483647 h 212"/>
                    <a:gd name="T16" fmla="*/ 2147483647 w 8"/>
                    <a:gd name="T17" fmla="*/ 2147483647 h 212"/>
                    <a:gd name="T18" fmla="*/ 2147483647 w 8"/>
                    <a:gd name="T19" fmla="*/ 2147483647 h 212"/>
                    <a:gd name="T20" fmla="*/ 2147483647 w 8"/>
                    <a:gd name="T21" fmla="*/ 2147483647 h 212"/>
                    <a:gd name="T22" fmla="*/ 2147483647 w 8"/>
                    <a:gd name="T23" fmla="*/ 2147483647 h 21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212"/>
                    <a:gd name="T38" fmla="*/ 8 w 8"/>
                    <a:gd name="T39" fmla="*/ 212 h 21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212">
                      <a:moveTo>
                        <a:pt x="4" y="200"/>
                      </a:moveTo>
                      <a:lnTo>
                        <a:pt x="8" y="208"/>
                      </a:lnTo>
                      <a:lnTo>
                        <a:pt x="8" y="0"/>
                      </a:lnTo>
                      <a:lnTo>
                        <a:pt x="0" y="0"/>
                      </a:lnTo>
                      <a:lnTo>
                        <a:pt x="0" y="208"/>
                      </a:lnTo>
                      <a:lnTo>
                        <a:pt x="4" y="212"/>
                      </a:lnTo>
                      <a:lnTo>
                        <a:pt x="0" y="208"/>
                      </a:lnTo>
                      <a:lnTo>
                        <a:pt x="0" y="212"/>
                      </a:lnTo>
                      <a:lnTo>
                        <a:pt x="4" y="212"/>
                      </a:lnTo>
                      <a:lnTo>
                        <a:pt x="8" y="212"/>
                      </a:lnTo>
                      <a:lnTo>
                        <a:pt x="8" y="208"/>
                      </a:lnTo>
                      <a:lnTo>
                        <a:pt x="4" y="20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9139" name="Freeform 165"/>
                <p:cNvSpPr>
                  <a:spLocks/>
                </p:cNvSpPr>
                <p:nvPr/>
              </p:nvSpPr>
              <p:spPr bwMode="auto">
                <a:xfrm>
                  <a:off x="593725" y="2970213"/>
                  <a:ext cx="373063" cy="19050"/>
                </a:xfrm>
                <a:custGeom>
                  <a:avLst/>
                  <a:gdLst>
                    <a:gd name="T0" fmla="*/ 2147483647 w 235"/>
                    <a:gd name="T1" fmla="*/ 2147483647 h 12"/>
                    <a:gd name="T2" fmla="*/ 2147483647 w 235"/>
                    <a:gd name="T3" fmla="*/ 2147483647 h 12"/>
                    <a:gd name="T4" fmla="*/ 0 w 235"/>
                    <a:gd name="T5" fmla="*/ 0 h 12"/>
                    <a:gd name="T6" fmla="*/ 0 w 235"/>
                    <a:gd name="T7" fmla="*/ 2147483647 h 12"/>
                    <a:gd name="T8" fmla="*/ 2147483647 w 235"/>
                    <a:gd name="T9" fmla="*/ 2147483647 h 12"/>
                    <a:gd name="T10" fmla="*/ 2147483647 w 235"/>
                    <a:gd name="T11" fmla="*/ 2147483647 h 12"/>
                    <a:gd name="T12" fmla="*/ 2147483647 w 235"/>
                    <a:gd name="T13" fmla="*/ 2147483647 h 12"/>
                    <a:gd name="T14" fmla="*/ 2147483647 w 235"/>
                    <a:gd name="T15" fmla="*/ 2147483647 h 12"/>
                    <a:gd name="T16" fmla="*/ 2147483647 w 235"/>
                    <a:gd name="T17" fmla="*/ 2147483647 h 12"/>
                    <a:gd name="T18" fmla="*/ 2147483647 w 235"/>
                    <a:gd name="T19" fmla="*/ 2147483647 h 12"/>
                    <a:gd name="T20" fmla="*/ 2147483647 w 235"/>
                    <a:gd name="T21" fmla="*/ 2147483647 h 12"/>
                    <a:gd name="T22" fmla="*/ 2147483647 w 235"/>
                    <a:gd name="T23" fmla="*/ 2147483647 h 1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35"/>
                    <a:gd name="T37" fmla="*/ 0 h 12"/>
                    <a:gd name="T38" fmla="*/ 235 w 235"/>
                    <a:gd name="T39" fmla="*/ 12 h 1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35" h="12">
                      <a:moveTo>
                        <a:pt x="227" y="8"/>
                      </a:moveTo>
                      <a:lnTo>
                        <a:pt x="231" y="4"/>
                      </a:lnTo>
                      <a:lnTo>
                        <a:pt x="0" y="0"/>
                      </a:lnTo>
                      <a:lnTo>
                        <a:pt x="0" y="12"/>
                      </a:lnTo>
                      <a:lnTo>
                        <a:pt x="231" y="12"/>
                      </a:lnTo>
                      <a:lnTo>
                        <a:pt x="235" y="8"/>
                      </a:lnTo>
                      <a:lnTo>
                        <a:pt x="231" y="12"/>
                      </a:lnTo>
                      <a:lnTo>
                        <a:pt x="235" y="12"/>
                      </a:lnTo>
                      <a:lnTo>
                        <a:pt x="235" y="8"/>
                      </a:lnTo>
                      <a:lnTo>
                        <a:pt x="235" y="4"/>
                      </a:lnTo>
                      <a:lnTo>
                        <a:pt x="231" y="4"/>
                      </a:lnTo>
                      <a:lnTo>
                        <a:pt x="227" y="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9140" name="Freeform 166"/>
                <p:cNvSpPr>
                  <a:spLocks/>
                </p:cNvSpPr>
                <p:nvPr/>
              </p:nvSpPr>
              <p:spPr bwMode="auto">
                <a:xfrm>
                  <a:off x="973138" y="3070225"/>
                  <a:ext cx="52388" cy="19050"/>
                </a:xfrm>
                <a:custGeom>
                  <a:avLst/>
                  <a:gdLst>
                    <a:gd name="T0" fmla="*/ 2147483647 w 33"/>
                    <a:gd name="T1" fmla="*/ 2147483647 h 12"/>
                    <a:gd name="T2" fmla="*/ 2147483647 w 33"/>
                    <a:gd name="T3" fmla="*/ 0 h 12"/>
                    <a:gd name="T4" fmla="*/ 0 w 33"/>
                    <a:gd name="T5" fmla="*/ 2147483647 h 12"/>
                    <a:gd name="T6" fmla="*/ 2147483647 w 33"/>
                    <a:gd name="T7" fmla="*/ 2147483647 h 12"/>
                    <a:gd name="T8" fmla="*/ 2147483647 w 33"/>
                    <a:gd name="T9" fmla="*/ 2147483647 h 12"/>
                    <a:gd name="T10" fmla="*/ 2147483647 w 33"/>
                    <a:gd name="T11" fmla="*/ 2147483647 h 12"/>
                    <a:gd name="T12" fmla="*/ 2147483647 w 33"/>
                    <a:gd name="T13" fmla="*/ 2147483647 h 12"/>
                    <a:gd name="T14" fmla="*/ 2147483647 w 33"/>
                    <a:gd name="T15" fmla="*/ 2147483647 h 12"/>
                    <a:gd name="T16" fmla="*/ 2147483647 w 33"/>
                    <a:gd name="T17" fmla="*/ 2147483647 h 12"/>
                    <a:gd name="T18" fmla="*/ 2147483647 w 33"/>
                    <a:gd name="T19" fmla="*/ 2147483647 h 12"/>
                    <a:gd name="T20" fmla="*/ 2147483647 w 33"/>
                    <a:gd name="T21" fmla="*/ 0 h 12"/>
                    <a:gd name="T22" fmla="*/ 2147483647 w 33"/>
                    <a:gd name="T23" fmla="*/ 2147483647 h 1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3"/>
                    <a:gd name="T37" fmla="*/ 0 h 12"/>
                    <a:gd name="T38" fmla="*/ 33 w 33"/>
                    <a:gd name="T39" fmla="*/ 12 h 1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3" h="12">
                      <a:moveTo>
                        <a:pt x="25" y="4"/>
                      </a:moveTo>
                      <a:lnTo>
                        <a:pt x="29" y="0"/>
                      </a:lnTo>
                      <a:lnTo>
                        <a:pt x="0" y="4"/>
                      </a:lnTo>
                      <a:lnTo>
                        <a:pt x="4" y="12"/>
                      </a:lnTo>
                      <a:lnTo>
                        <a:pt x="29" y="12"/>
                      </a:lnTo>
                      <a:lnTo>
                        <a:pt x="33" y="4"/>
                      </a:lnTo>
                      <a:lnTo>
                        <a:pt x="29" y="12"/>
                      </a:lnTo>
                      <a:lnTo>
                        <a:pt x="33" y="8"/>
                      </a:lnTo>
                      <a:lnTo>
                        <a:pt x="33" y="4"/>
                      </a:lnTo>
                      <a:lnTo>
                        <a:pt x="29" y="0"/>
                      </a:lnTo>
                      <a:lnTo>
                        <a:pt x="25" y="4"/>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9141" name="Freeform 167"/>
                <p:cNvSpPr>
                  <a:spLocks/>
                </p:cNvSpPr>
                <p:nvPr/>
              </p:nvSpPr>
              <p:spPr bwMode="auto">
                <a:xfrm>
                  <a:off x="1012825" y="3051175"/>
                  <a:ext cx="12700" cy="25400"/>
                </a:xfrm>
                <a:custGeom>
                  <a:avLst/>
                  <a:gdLst>
                    <a:gd name="T0" fmla="*/ 2147483647 w 8"/>
                    <a:gd name="T1" fmla="*/ 2147483647 h 16"/>
                    <a:gd name="T2" fmla="*/ 0 w 8"/>
                    <a:gd name="T3" fmla="*/ 2147483647 h 16"/>
                    <a:gd name="T4" fmla="*/ 0 w 8"/>
                    <a:gd name="T5" fmla="*/ 2147483647 h 16"/>
                    <a:gd name="T6" fmla="*/ 2147483647 w 8"/>
                    <a:gd name="T7" fmla="*/ 2147483647 h 16"/>
                    <a:gd name="T8" fmla="*/ 2147483647 w 8"/>
                    <a:gd name="T9" fmla="*/ 2147483647 h 16"/>
                    <a:gd name="T10" fmla="*/ 0 w 8"/>
                    <a:gd name="T11" fmla="*/ 0 h 16"/>
                    <a:gd name="T12" fmla="*/ 2147483647 w 8"/>
                    <a:gd name="T13" fmla="*/ 2147483647 h 16"/>
                    <a:gd name="T14" fmla="*/ 2147483647 w 8"/>
                    <a:gd name="T15" fmla="*/ 0 h 16"/>
                    <a:gd name="T16" fmla="*/ 2147483647 w 8"/>
                    <a:gd name="T17" fmla="*/ 0 h 16"/>
                    <a:gd name="T18" fmla="*/ 0 w 8"/>
                    <a:gd name="T19" fmla="*/ 0 h 16"/>
                    <a:gd name="T20" fmla="*/ 0 w 8"/>
                    <a:gd name="T21" fmla="*/ 2147483647 h 16"/>
                    <a:gd name="T22" fmla="*/ 2147483647 w 8"/>
                    <a:gd name="T23" fmla="*/ 2147483647 h 1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16"/>
                    <a:gd name="T38" fmla="*/ 8 w 8"/>
                    <a:gd name="T39" fmla="*/ 16 h 1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16">
                      <a:moveTo>
                        <a:pt x="4" y="8"/>
                      </a:moveTo>
                      <a:lnTo>
                        <a:pt x="0" y="4"/>
                      </a:lnTo>
                      <a:lnTo>
                        <a:pt x="0" y="16"/>
                      </a:lnTo>
                      <a:lnTo>
                        <a:pt x="8" y="16"/>
                      </a:lnTo>
                      <a:lnTo>
                        <a:pt x="8" y="4"/>
                      </a:lnTo>
                      <a:lnTo>
                        <a:pt x="0" y="0"/>
                      </a:lnTo>
                      <a:lnTo>
                        <a:pt x="8" y="4"/>
                      </a:lnTo>
                      <a:lnTo>
                        <a:pt x="8" y="0"/>
                      </a:lnTo>
                      <a:lnTo>
                        <a:pt x="4" y="0"/>
                      </a:lnTo>
                      <a:lnTo>
                        <a:pt x="0" y="0"/>
                      </a:lnTo>
                      <a:lnTo>
                        <a:pt x="0" y="4"/>
                      </a:lnTo>
                      <a:lnTo>
                        <a:pt x="4" y="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9142" name="Freeform 168"/>
                <p:cNvSpPr>
                  <a:spLocks/>
                </p:cNvSpPr>
                <p:nvPr/>
              </p:nvSpPr>
              <p:spPr bwMode="auto">
                <a:xfrm>
                  <a:off x="1000125" y="3051175"/>
                  <a:ext cx="19050" cy="19050"/>
                </a:xfrm>
                <a:custGeom>
                  <a:avLst/>
                  <a:gdLst>
                    <a:gd name="T0" fmla="*/ 2147483647 w 12"/>
                    <a:gd name="T1" fmla="*/ 2147483647 h 12"/>
                    <a:gd name="T2" fmla="*/ 2147483647 w 12"/>
                    <a:gd name="T3" fmla="*/ 2147483647 h 12"/>
                    <a:gd name="T4" fmla="*/ 2147483647 w 12"/>
                    <a:gd name="T5" fmla="*/ 2147483647 h 12"/>
                    <a:gd name="T6" fmla="*/ 2147483647 w 12"/>
                    <a:gd name="T7" fmla="*/ 0 h 12"/>
                    <a:gd name="T8" fmla="*/ 2147483647 w 12"/>
                    <a:gd name="T9" fmla="*/ 2147483647 h 12"/>
                    <a:gd name="T10" fmla="*/ 2147483647 w 12"/>
                    <a:gd name="T11" fmla="*/ 2147483647 h 12"/>
                    <a:gd name="T12" fmla="*/ 2147483647 w 12"/>
                    <a:gd name="T13" fmla="*/ 2147483647 h 12"/>
                    <a:gd name="T14" fmla="*/ 0 w 12"/>
                    <a:gd name="T15" fmla="*/ 2147483647 h 12"/>
                    <a:gd name="T16" fmla="*/ 0 w 12"/>
                    <a:gd name="T17" fmla="*/ 2147483647 h 12"/>
                    <a:gd name="T18" fmla="*/ 2147483647 w 12"/>
                    <a:gd name="T19" fmla="*/ 2147483647 h 12"/>
                    <a:gd name="T20" fmla="*/ 2147483647 w 12"/>
                    <a:gd name="T21" fmla="*/ 2147483647 h 12"/>
                    <a:gd name="T22" fmla="*/ 2147483647 w 12"/>
                    <a:gd name="T23" fmla="*/ 2147483647 h 1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12"/>
                    <a:gd name="T38" fmla="*/ 12 w 12"/>
                    <a:gd name="T39" fmla="*/ 12 h 1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12">
                      <a:moveTo>
                        <a:pt x="4" y="12"/>
                      </a:moveTo>
                      <a:lnTo>
                        <a:pt x="8" y="12"/>
                      </a:lnTo>
                      <a:lnTo>
                        <a:pt x="12" y="8"/>
                      </a:lnTo>
                      <a:lnTo>
                        <a:pt x="8" y="0"/>
                      </a:lnTo>
                      <a:lnTo>
                        <a:pt x="4" y="4"/>
                      </a:lnTo>
                      <a:lnTo>
                        <a:pt x="0" y="8"/>
                      </a:lnTo>
                      <a:lnTo>
                        <a:pt x="4" y="12"/>
                      </a:lnTo>
                      <a:lnTo>
                        <a:pt x="8" y="12"/>
                      </a:lnTo>
                      <a:lnTo>
                        <a:pt x="4" y="12"/>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9143" name="Freeform 169"/>
                <p:cNvSpPr>
                  <a:spLocks/>
                </p:cNvSpPr>
                <p:nvPr/>
              </p:nvSpPr>
              <p:spPr bwMode="auto">
                <a:xfrm>
                  <a:off x="966788" y="3057525"/>
                  <a:ext cx="39688" cy="12700"/>
                </a:xfrm>
                <a:custGeom>
                  <a:avLst/>
                  <a:gdLst>
                    <a:gd name="T0" fmla="*/ 2147483647 w 25"/>
                    <a:gd name="T1" fmla="*/ 2147483647 h 8"/>
                    <a:gd name="T2" fmla="*/ 2147483647 w 25"/>
                    <a:gd name="T3" fmla="*/ 2147483647 h 8"/>
                    <a:gd name="T4" fmla="*/ 2147483647 w 25"/>
                    <a:gd name="T5" fmla="*/ 2147483647 h 8"/>
                    <a:gd name="T6" fmla="*/ 2147483647 w 25"/>
                    <a:gd name="T7" fmla="*/ 0 h 8"/>
                    <a:gd name="T8" fmla="*/ 2147483647 w 25"/>
                    <a:gd name="T9" fmla="*/ 0 h 8"/>
                    <a:gd name="T10" fmla="*/ 0 w 25"/>
                    <a:gd name="T11" fmla="*/ 2147483647 h 8"/>
                    <a:gd name="T12" fmla="*/ 2147483647 w 25"/>
                    <a:gd name="T13" fmla="*/ 0 h 8"/>
                    <a:gd name="T14" fmla="*/ 2147483647 w 25"/>
                    <a:gd name="T15" fmla="*/ 0 h 8"/>
                    <a:gd name="T16" fmla="*/ 0 w 25"/>
                    <a:gd name="T17" fmla="*/ 2147483647 h 8"/>
                    <a:gd name="T18" fmla="*/ 2147483647 w 25"/>
                    <a:gd name="T19" fmla="*/ 2147483647 h 8"/>
                    <a:gd name="T20" fmla="*/ 2147483647 w 25"/>
                    <a:gd name="T21" fmla="*/ 2147483647 h 8"/>
                    <a:gd name="T22" fmla="*/ 2147483647 w 25"/>
                    <a:gd name="T23" fmla="*/ 2147483647 h 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5"/>
                    <a:gd name="T37" fmla="*/ 0 h 8"/>
                    <a:gd name="T38" fmla="*/ 25 w 25"/>
                    <a:gd name="T39" fmla="*/ 8 h 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5" h="8">
                      <a:moveTo>
                        <a:pt x="12" y="4"/>
                      </a:moveTo>
                      <a:lnTo>
                        <a:pt x="8" y="8"/>
                      </a:lnTo>
                      <a:lnTo>
                        <a:pt x="25" y="8"/>
                      </a:lnTo>
                      <a:lnTo>
                        <a:pt x="25" y="0"/>
                      </a:lnTo>
                      <a:lnTo>
                        <a:pt x="8" y="0"/>
                      </a:lnTo>
                      <a:lnTo>
                        <a:pt x="0" y="4"/>
                      </a:lnTo>
                      <a:lnTo>
                        <a:pt x="8" y="0"/>
                      </a:lnTo>
                      <a:lnTo>
                        <a:pt x="4" y="0"/>
                      </a:lnTo>
                      <a:lnTo>
                        <a:pt x="0" y="4"/>
                      </a:lnTo>
                      <a:lnTo>
                        <a:pt x="4" y="8"/>
                      </a:lnTo>
                      <a:lnTo>
                        <a:pt x="8" y="8"/>
                      </a:lnTo>
                      <a:lnTo>
                        <a:pt x="12" y="4"/>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9144" name="Freeform 170"/>
                <p:cNvSpPr>
                  <a:spLocks/>
                </p:cNvSpPr>
                <p:nvPr/>
              </p:nvSpPr>
              <p:spPr bwMode="auto">
                <a:xfrm>
                  <a:off x="966788" y="3063875"/>
                  <a:ext cx="19050" cy="25400"/>
                </a:xfrm>
                <a:custGeom>
                  <a:avLst/>
                  <a:gdLst>
                    <a:gd name="T0" fmla="*/ 2147483647 w 12"/>
                    <a:gd name="T1" fmla="*/ 2147483647 h 16"/>
                    <a:gd name="T2" fmla="*/ 2147483647 w 12"/>
                    <a:gd name="T3" fmla="*/ 2147483647 h 16"/>
                    <a:gd name="T4" fmla="*/ 2147483647 w 12"/>
                    <a:gd name="T5" fmla="*/ 0 h 16"/>
                    <a:gd name="T6" fmla="*/ 0 w 12"/>
                    <a:gd name="T7" fmla="*/ 0 h 16"/>
                    <a:gd name="T8" fmla="*/ 0 w 12"/>
                    <a:gd name="T9" fmla="*/ 2147483647 h 16"/>
                    <a:gd name="T10" fmla="*/ 2147483647 w 12"/>
                    <a:gd name="T11" fmla="*/ 2147483647 h 16"/>
                    <a:gd name="T12" fmla="*/ 0 w 12"/>
                    <a:gd name="T13" fmla="*/ 2147483647 h 16"/>
                    <a:gd name="T14" fmla="*/ 2147483647 w 12"/>
                    <a:gd name="T15" fmla="*/ 2147483647 h 16"/>
                    <a:gd name="T16" fmla="*/ 2147483647 w 12"/>
                    <a:gd name="T17" fmla="*/ 2147483647 h 16"/>
                    <a:gd name="T18" fmla="*/ 2147483647 w 12"/>
                    <a:gd name="T19" fmla="*/ 2147483647 h 16"/>
                    <a:gd name="T20" fmla="*/ 2147483647 w 12"/>
                    <a:gd name="T21" fmla="*/ 2147483647 h 16"/>
                    <a:gd name="T22" fmla="*/ 2147483647 w 12"/>
                    <a:gd name="T23" fmla="*/ 2147483647 h 1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16"/>
                    <a:gd name="T38" fmla="*/ 12 w 12"/>
                    <a:gd name="T39" fmla="*/ 16 h 1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16">
                      <a:moveTo>
                        <a:pt x="4" y="8"/>
                      </a:moveTo>
                      <a:lnTo>
                        <a:pt x="12" y="12"/>
                      </a:lnTo>
                      <a:lnTo>
                        <a:pt x="12" y="0"/>
                      </a:lnTo>
                      <a:lnTo>
                        <a:pt x="0" y="0"/>
                      </a:lnTo>
                      <a:lnTo>
                        <a:pt x="0" y="12"/>
                      </a:lnTo>
                      <a:lnTo>
                        <a:pt x="8" y="16"/>
                      </a:lnTo>
                      <a:lnTo>
                        <a:pt x="0" y="12"/>
                      </a:lnTo>
                      <a:lnTo>
                        <a:pt x="4" y="16"/>
                      </a:lnTo>
                      <a:lnTo>
                        <a:pt x="8" y="16"/>
                      </a:lnTo>
                      <a:lnTo>
                        <a:pt x="12" y="12"/>
                      </a:lnTo>
                      <a:lnTo>
                        <a:pt x="4" y="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9145" name="Freeform 171"/>
                <p:cNvSpPr>
                  <a:spLocks/>
                </p:cNvSpPr>
                <p:nvPr/>
              </p:nvSpPr>
              <p:spPr bwMode="auto">
                <a:xfrm>
                  <a:off x="1019175" y="2589213"/>
                  <a:ext cx="334963" cy="649288"/>
                </a:xfrm>
                <a:custGeom>
                  <a:avLst/>
                  <a:gdLst>
                    <a:gd name="T0" fmla="*/ 2147483647 w 211"/>
                    <a:gd name="T1" fmla="*/ 0 h 409"/>
                    <a:gd name="T2" fmla="*/ 0 w 211"/>
                    <a:gd name="T3" fmla="*/ 2147483647 h 409"/>
                    <a:gd name="T4" fmla="*/ 0 w 211"/>
                    <a:gd name="T5" fmla="*/ 2147483647 h 409"/>
                    <a:gd name="T6" fmla="*/ 2147483647 w 211"/>
                    <a:gd name="T7" fmla="*/ 2147483647 h 409"/>
                    <a:gd name="T8" fmla="*/ 2147483647 w 211"/>
                    <a:gd name="T9" fmla="*/ 2147483647 h 409"/>
                    <a:gd name="T10" fmla="*/ 2147483647 w 211"/>
                    <a:gd name="T11" fmla="*/ 2147483647 h 409"/>
                    <a:gd name="T12" fmla="*/ 2147483647 w 211"/>
                    <a:gd name="T13" fmla="*/ 2147483647 h 409"/>
                    <a:gd name="T14" fmla="*/ 2147483647 w 211"/>
                    <a:gd name="T15" fmla="*/ 2147483647 h 409"/>
                    <a:gd name="T16" fmla="*/ 2147483647 w 211"/>
                    <a:gd name="T17" fmla="*/ 2147483647 h 409"/>
                    <a:gd name="T18" fmla="*/ 2147483647 w 211"/>
                    <a:gd name="T19" fmla="*/ 2147483647 h 409"/>
                    <a:gd name="T20" fmla="*/ 2147483647 w 211"/>
                    <a:gd name="T21" fmla="*/ 2147483647 h 409"/>
                    <a:gd name="T22" fmla="*/ 2147483647 w 211"/>
                    <a:gd name="T23" fmla="*/ 2147483647 h 409"/>
                    <a:gd name="T24" fmla="*/ 2147483647 w 211"/>
                    <a:gd name="T25" fmla="*/ 2147483647 h 409"/>
                    <a:gd name="T26" fmla="*/ 2147483647 w 211"/>
                    <a:gd name="T27" fmla="*/ 2147483647 h 409"/>
                    <a:gd name="T28" fmla="*/ 2147483647 w 211"/>
                    <a:gd name="T29" fmla="*/ 2147483647 h 409"/>
                    <a:gd name="T30" fmla="*/ 2147483647 w 211"/>
                    <a:gd name="T31" fmla="*/ 2147483647 h 409"/>
                    <a:gd name="T32" fmla="*/ 2147483647 w 211"/>
                    <a:gd name="T33" fmla="*/ 2147483647 h 409"/>
                    <a:gd name="T34" fmla="*/ 2147483647 w 211"/>
                    <a:gd name="T35" fmla="*/ 2147483647 h 409"/>
                    <a:gd name="T36" fmla="*/ 2147483647 w 211"/>
                    <a:gd name="T37" fmla="*/ 2147483647 h 409"/>
                    <a:gd name="T38" fmla="*/ 2147483647 w 211"/>
                    <a:gd name="T39" fmla="*/ 2147483647 h 409"/>
                    <a:gd name="T40" fmla="*/ 2147483647 w 211"/>
                    <a:gd name="T41" fmla="*/ 2147483647 h 409"/>
                    <a:gd name="T42" fmla="*/ 2147483647 w 211"/>
                    <a:gd name="T43" fmla="*/ 2147483647 h 409"/>
                    <a:gd name="T44" fmla="*/ 2147483647 w 211"/>
                    <a:gd name="T45" fmla="*/ 2147483647 h 409"/>
                    <a:gd name="T46" fmla="*/ 2147483647 w 211"/>
                    <a:gd name="T47" fmla="*/ 0 h 409"/>
                    <a:gd name="T48" fmla="*/ 2147483647 w 211"/>
                    <a:gd name="T49" fmla="*/ 0 h 409"/>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11"/>
                    <a:gd name="T76" fmla="*/ 0 h 409"/>
                    <a:gd name="T77" fmla="*/ 211 w 211"/>
                    <a:gd name="T78" fmla="*/ 409 h 409"/>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11" h="409">
                      <a:moveTo>
                        <a:pt x="28" y="0"/>
                      </a:moveTo>
                      <a:lnTo>
                        <a:pt x="0" y="4"/>
                      </a:lnTo>
                      <a:lnTo>
                        <a:pt x="0" y="402"/>
                      </a:lnTo>
                      <a:lnTo>
                        <a:pt x="85" y="409"/>
                      </a:lnTo>
                      <a:lnTo>
                        <a:pt x="109" y="402"/>
                      </a:lnTo>
                      <a:lnTo>
                        <a:pt x="113" y="402"/>
                      </a:lnTo>
                      <a:lnTo>
                        <a:pt x="121" y="402"/>
                      </a:lnTo>
                      <a:lnTo>
                        <a:pt x="125" y="402"/>
                      </a:lnTo>
                      <a:lnTo>
                        <a:pt x="134" y="402"/>
                      </a:lnTo>
                      <a:lnTo>
                        <a:pt x="146" y="398"/>
                      </a:lnTo>
                      <a:lnTo>
                        <a:pt x="154" y="394"/>
                      </a:lnTo>
                      <a:lnTo>
                        <a:pt x="166" y="394"/>
                      </a:lnTo>
                      <a:lnTo>
                        <a:pt x="174" y="390"/>
                      </a:lnTo>
                      <a:lnTo>
                        <a:pt x="178" y="386"/>
                      </a:lnTo>
                      <a:lnTo>
                        <a:pt x="186" y="382"/>
                      </a:lnTo>
                      <a:lnTo>
                        <a:pt x="190" y="378"/>
                      </a:lnTo>
                      <a:lnTo>
                        <a:pt x="190" y="374"/>
                      </a:lnTo>
                      <a:lnTo>
                        <a:pt x="194" y="374"/>
                      </a:lnTo>
                      <a:lnTo>
                        <a:pt x="194" y="370"/>
                      </a:lnTo>
                      <a:lnTo>
                        <a:pt x="211" y="358"/>
                      </a:lnTo>
                      <a:lnTo>
                        <a:pt x="211" y="335"/>
                      </a:lnTo>
                      <a:lnTo>
                        <a:pt x="28" y="0"/>
                      </a:lnTo>
                      <a:close/>
                    </a:path>
                  </a:pathLst>
                </a:custGeom>
                <a:solidFill>
                  <a:srgbClr val="333333"/>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9146" name="Freeform 172"/>
                <p:cNvSpPr>
                  <a:spLocks/>
                </p:cNvSpPr>
                <p:nvPr/>
              </p:nvSpPr>
              <p:spPr bwMode="auto">
                <a:xfrm>
                  <a:off x="1012825" y="2582863"/>
                  <a:ext cx="50800" cy="19050"/>
                </a:xfrm>
                <a:custGeom>
                  <a:avLst/>
                  <a:gdLst>
                    <a:gd name="T0" fmla="*/ 2147483647 w 32"/>
                    <a:gd name="T1" fmla="*/ 2147483647 h 12"/>
                    <a:gd name="T2" fmla="*/ 2147483647 w 32"/>
                    <a:gd name="T3" fmla="*/ 2147483647 h 12"/>
                    <a:gd name="T4" fmla="*/ 2147483647 w 32"/>
                    <a:gd name="T5" fmla="*/ 2147483647 h 12"/>
                    <a:gd name="T6" fmla="*/ 2147483647 w 32"/>
                    <a:gd name="T7" fmla="*/ 0 h 12"/>
                    <a:gd name="T8" fmla="*/ 2147483647 w 32"/>
                    <a:gd name="T9" fmla="*/ 2147483647 h 12"/>
                    <a:gd name="T10" fmla="*/ 0 w 32"/>
                    <a:gd name="T11" fmla="*/ 2147483647 h 12"/>
                    <a:gd name="T12" fmla="*/ 2147483647 w 32"/>
                    <a:gd name="T13" fmla="*/ 2147483647 h 12"/>
                    <a:gd name="T14" fmla="*/ 0 w 32"/>
                    <a:gd name="T15" fmla="*/ 2147483647 h 12"/>
                    <a:gd name="T16" fmla="*/ 0 w 32"/>
                    <a:gd name="T17" fmla="*/ 2147483647 h 12"/>
                    <a:gd name="T18" fmla="*/ 0 w 32"/>
                    <a:gd name="T19" fmla="*/ 2147483647 h 12"/>
                    <a:gd name="T20" fmla="*/ 2147483647 w 32"/>
                    <a:gd name="T21" fmla="*/ 2147483647 h 12"/>
                    <a:gd name="T22" fmla="*/ 2147483647 w 32"/>
                    <a:gd name="T23" fmla="*/ 2147483647 h 1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2"/>
                    <a:gd name="T37" fmla="*/ 0 h 12"/>
                    <a:gd name="T38" fmla="*/ 32 w 32"/>
                    <a:gd name="T39" fmla="*/ 12 h 1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2" h="12">
                      <a:moveTo>
                        <a:pt x="8" y="8"/>
                      </a:moveTo>
                      <a:lnTo>
                        <a:pt x="4" y="12"/>
                      </a:lnTo>
                      <a:lnTo>
                        <a:pt x="32" y="8"/>
                      </a:lnTo>
                      <a:lnTo>
                        <a:pt x="32" y="0"/>
                      </a:lnTo>
                      <a:lnTo>
                        <a:pt x="4" y="4"/>
                      </a:lnTo>
                      <a:lnTo>
                        <a:pt x="0" y="8"/>
                      </a:lnTo>
                      <a:lnTo>
                        <a:pt x="4" y="4"/>
                      </a:lnTo>
                      <a:lnTo>
                        <a:pt x="0" y="8"/>
                      </a:lnTo>
                      <a:lnTo>
                        <a:pt x="0" y="12"/>
                      </a:lnTo>
                      <a:lnTo>
                        <a:pt x="4" y="12"/>
                      </a:lnTo>
                      <a:lnTo>
                        <a:pt x="8" y="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9147" name="Freeform 173"/>
                <p:cNvSpPr>
                  <a:spLocks/>
                </p:cNvSpPr>
                <p:nvPr/>
              </p:nvSpPr>
              <p:spPr bwMode="auto">
                <a:xfrm>
                  <a:off x="1012825" y="2595563"/>
                  <a:ext cx="12700" cy="636588"/>
                </a:xfrm>
                <a:custGeom>
                  <a:avLst/>
                  <a:gdLst>
                    <a:gd name="T0" fmla="*/ 2147483647 w 8"/>
                    <a:gd name="T1" fmla="*/ 2147483647 h 401"/>
                    <a:gd name="T2" fmla="*/ 2147483647 w 8"/>
                    <a:gd name="T3" fmla="*/ 2147483647 h 401"/>
                    <a:gd name="T4" fmla="*/ 2147483647 w 8"/>
                    <a:gd name="T5" fmla="*/ 0 h 401"/>
                    <a:gd name="T6" fmla="*/ 0 w 8"/>
                    <a:gd name="T7" fmla="*/ 0 h 401"/>
                    <a:gd name="T8" fmla="*/ 0 w 8"/>
                    <a:gd name="T9" fmla="*/ 2147483647 h 401"/>
                    <a:gd name="T10" fmla="*/ 2147483647 w 8"/>
                    <a:gd name="T11" fmla="*/ 2147483647 h 401"/>
                    <a:gd name="T12" fmla="*/ 0 w 8"/>
                    <a:gd name="T13" fmla="*/ 2147483647 h 401"/>
                    <a:gd name="T14" fmla="*/ 0 w 8"/>
                    <a:gd name="T15" fmla="*/ 2147483647 h 401"/>
                    <a:gd name="T16" fmla="*/ 2147483647 w 8"/>
                    <a:gd name="T17" fmla="*/ 2147483647 h 401"/>
                    <a:gd name="T18" fmla="*/ 2147483647 w 8"/>
                    <a:gd name="T19" fmla="*/ 2147483647 h 401"/>
                    <a:gd name="T20" fmla="*/ 2147483647 w 8"/>
                    <a:gd name="T21" fmla="*/ 2147483647 h 401"/>
                    <a:gd name="T22" fmla="*/ 2147483647 w 8"/>
                    <a:gd name="T23" fmla="*/ 2147483647 h 40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401"/>
                    <a:gd name="T38" fmla="*/ 8 w 8"/>
                    <a:gd name="T39" fmla="*/ 401 h 40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401">
                      <a:moveTo>
                        <a:pt x="4" y="394"/>
                      </a:moveTo>
                      <a:lnTo>
                        <a:pt x="8" y="398"/>
                      </a:lnTo>
                      <a:lnTo>
                        <a:pt x="8" y="0"/>
                      </a:lnTo>
                      <a:lnTo>
                        <a:pt x="0" y="0"/>
                      </a:lnTo>
                      <a:lnTo>
                        <a:pt x="0" y="398"/>
                      </a:lnTo>
                      <a:lnTo>
                        <a:pt x="4" y="401"/>
                      </a:lnTo>
                      <a:lnTo>
                        <a:pt x="0" y="398"/>
                      </a:lnTo>
                      <a:lnTo>
                        <a:pt x="0" y="401"/>
                      </a:lnTo>
                      <a:lnTo>
                        <a:pt x="4" y="401"/>
                      </a:lnTo>
                      <a:lnTo>
                        <a:pt x="8" y="401"/>
                      </a:lnTo>
                      <a:lnTo>
                        <a:pt x="8" y="398"/>
                      </a:lnTo>
                      <a:lnTo>
                        <a:pt x="4" y="394"/>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9148" name="Freeform 174"/>
                <p:cNvSpPr>
                  <a:spLocks/>
                </p:cNvSpPr>
                <p:nvPr/>
              </p:nvSpPr>
              <p:spPr bwMode="auto">
                <a:xfrm>
                  <a:off x="1019175" y="3221038"/>
                  <a:ext cx="141288" cy="23813"/>
                </a:xfrm>
                <a:custGeom>
                  <a:avLst/>
                  <a:gdLst>
                    <a:gd name="T0" fmla="*/ 2147483647 w 89"/>
                    <a:gd name="T1" fmla="*/ 2147483647 h 15"/>
                    <a:gd name="T2" fmla="*/ 2147483647 w 89"/>
                    <a:gd name="T3" fmla="*/ 2147483647 h 15"/>
                    <a:gd name="T4" fmla="*/ 0 w 89"/>
                    <a:gd name="T5" fmla="*/ 0 h 15"/>
                    <a:gd name="T6" fmla="*/ 0 w 89"/>
                    <a:gd name="T7" fmla="*/ 2147483647 h 15"/>
                    <a:gd name="T8" fmla="*/ 2147483647 w 89"/>
                    <a:gd name="T9" fmla="*/ 2147483647 h 15"/>
                    <a:gd name="T10" fmla="*/ 2147483647 w 89"/>
                    <a:gd name="T11" fmla="*/ 2147483647 h 15"/>
                    <a:gd name="T12" fmla="*/ 2147483647 w 89"/>
                    <a:gd name="T13" fmla="*/ 2147483647 h 15"/>
                    <a:gd name="T14" fmla="*/ 2147483647 w 89"/>
                    <a:gd name="T15" fmla="*/ 2147483647 h 15"/>
                    <a:gd name="T16" fmla="*/ 2147483647 w 89"/>
                    <a:gd name="T17" fmla="*/ 2147483647 h 15"/>
                    <a:gd name="T18" fmla="*/ 2147483647 w 89"/>
                    <a:gd name="T19" fmla="*/ 2147483647 h 15"/>
                    <a:gd name="T20" fmla="*/ 2147483647 w 89"/>
                    <a:gd name="T21" fmla="*/ 2147483647 h 15"/>
                    <a:gd name="T22" fmla="*/ 2147483647 w 89"/>
                    <a:gd name="T23" fmla="*/ 2147483647 h 1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9"/>
                    <a:gd name="T37" fmla="*/ 0 h 15"/>
                    <a:gd name="T38" fmla="*/ 89 w 89"/>
                    <a:gd name="T39" fmla="*/ 15 h 1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9" h="15">
                      <a:moveTo>
                        <a:pt x="81" y="7"/>
                      </a:moveTo>
                      <a:lnTo>
                        <a:pt x="85" y="7"/>
                      </a:lnTo>
                      <a:lnTo>
                        <a:pt x="0" y="0"/>
                      </a:lnTo>
                      <a:lnTo>
                        <a:pt x="0" y="7"/>
                      </a:lnTo>
                      <a:lnTo>
                        <a:pt x="85" y="15"/>
                      </a:lnTo>
                      <a:lnTo>
                        <a:pt x="89" y="11"/>
                      </a:lnTo>
                      <a:lnTo>
                        <a:pt x="85" y="7"/>
                      </a:lnTo>
                      <a:lnTo>
                        <a:pt x="81" y="7"/>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9149" name="Freeform 175"/>
                <p:cNvSpPr>
                  <a:spLocks/>
                </p:cNvSpPr>
                <p:nvPr/>
              </p:nvSpPr>
              <p:spPr bwMode="auto">
                <a:xfrm>
                  <a:off x="1147763" y="3221038"/>
                  <a:ext cx="50800" cy="23813"/>
                </a:xfrm>
                <a:custGeom>
                  <a:avLst/>
                  <a:gdLst>
                    <a:gd name="T0" fmla="*/ 2147483647 w 32"/>
                    <a:gd name="T1" fmla="*/ 0 h 15"/>
                    <a:gd name="T2" fmla="*/ 2147483647 w 32"/>
                    <a:gd name="T3" fmla="*/ 0 h 15"/>
                    <a:gd name="T4" fmla="*/ 0 w 32"/>
                    <a:gd name="T5" fmla="*/ 2147483647 h 15"/>
                    <a:gd name="T6" fmla="*/ 2147483647 w 32"/>
                    <a:gd name="T7" fmla="*/ 2147483647 h 15"/>
                    <a:gd name="T8" fmla="*/ 2147483647 w 32"/>
                    <a:gd name="T9" fmla="*/ 2147483647 h 15"/>
                    <a:gd name="T10" fmla="*/ 2147483647 w 32"/>
                    <a:gd name="T11" fmla="*/ 2147483647 h 15"/>
                    <a:gd name="T12" fmla="*/ 2147483647 w 32"/>
                    <a:gd name="T13" fmla="*/ 2147483647 h 15"/>
                    <a:gd name="T14" fmla="*/ 2147483647 w 32"/>
                    <a:gd name="T15" fmla="*/ 2147483647 h 15"/>
                    <a:gd name="T16" fmla="*/ 2147483647 w 32"/>
                    <a:gd name="T17" fmla="*/ 0 h 15"/>
                    <a:gd name="T18" fmla="*/ 2147483647 w 32"/>
                    <a:gd name="T19" fmla="*/ 0 h 15"/>
                    <a:gd name="T20" fmla="*/ 2147483647 w 32"/>
                    <a:gd name="T21" fmla="*/ 0 h 15"/>
                    <a:gd name="T22" fmla="*/ 2147483647 w 32"/>
                    <a:gd name="T23" fmla="*/ 0 h 1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2"/>
                    <a:gd name="T37" fmla="*/ 0 h 15"/>
                    <a:gd name="T38" fmla="*/ 32 w 32"/>
                    <a:gd name="T39" fmla="*/ 15 h 1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2" h="15">
                      <a:moveTo>
                        <a:pt x="28" y="0"/>
                      </a:moveTo>
                      <a:lnTo>
                        <a:pt x="24" y="0"/>
                      </a:lnTo>
                      <a:lnTo>
                        <a:pt x="0" y="7"/>
                      </a:lnTo>
                      <a:lnTo>
                        <a:pt x="4" y="15"/>
                      </a:lnTo>
                      <a:lnTo>
                        <a:pt x="28" y="7"/>
                      </a:lnTo>
                      <a:lnTo>
                        <a:pt x="32" y="4"/>
                      </a:lnTo>
                      <a:lnTo>
                        <a:pt x="32" y="0"/>
                      </a:lnTo>
                      <a:lnTo>
                        <a:pt x="28" y="0"/>
                      </a:lnTo>
                      <a:lnTo>
                        <a:pt x="24" y="0"/>
                      </a:lnTo>
                      <a:lnTo>
                        <a:pt x="28"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9150" name="Freeform 176"/>
                <p:cNvSpPr>
                  <a:spLocks/>
                </p:cNvSpPr>
                <p:nvPr/>
              </p:nvSpPr>
              <p:spPr bwMode="auto">
                <a:xfrm>
                  <a:off x="1192213" y="3208338"/>
                  <a:ext cx="96838" cy="23813"/>
                </a:xfrm>
                <a:custGeom>
                  <a:avLst/>
                  <a:gdLst>
                    <a:gd name="T0" fmla="*/ 2147483647 w 61"/>
                    <a:gd name="T1" fmla="*/ 0 h 15"/>
                    <a:gd name="T2" fmla="*/ 2147483647 w 61"/>
                    <a:gd name="T3" fmla="*/ 0 h 15"/>
                    <a:gd name="T4" fmla="*/ 2147483647 w 61"/>
                    <a:gd name="T5" fmla="*/ 0 h 15"/>
                    <a:gd name="T6" fmla="*/ 2147483647 w 61"/>
                    <a:gd name="T7" fmla="*/ 2147483647 h 15"/>
                    <a:gd name="T8" fmla="*/ 2147483647 w 61"/>
                    <a:gd name="T9" fmla="*/ 2147483647 h 15"/>
                    <a:gd name="T10" fmla="*/ 2147483647 w 61"/>
                    <a:gd name="T11" fmla="*/ 2147483647 h 15"/>
                    <a:gd name="T12" fmla="*/ 2147483647 w 61"/>
                    <a:gd name="T13" fmla="*/ 2147483647 h 15"/>
                    <a:gd name="T14" fmla="*/ 2147483647 w 61"/>
                    <a:gd name="T15" fmla="*/ 2147483647 h 15"/>
                    <a:gd name="T16" fmla="*/ 0 w 61"/>
                    <a:gd name="T17" fmla="*/ 2147483647 h 15"/>
                    <a:gd name="T18" fmla="*/ 0 w 61"/>
                    <a:gd name="T19" fmla="*/ 2147483647 h 15"/>
                    <a:gd name="T20" fmla="*/ 0 w 61"/>
                    <a:gd name="T21" fmla="*/ 2147483647 h 15"/>
                    <a:gd name="T22" fmla="*/ 0 w 61"/>
                    <a:gd name="T23" fmla="*/ 2147483647 h 15"/>
                    <a:gd name="T24" fmla="*/ 2147483647 w 61"/>
                    <a:gd name="T25" fmla="*/ 2147483647 h 15"/>
                    <a:gd name="T26" fmla="*/ 2147483647 w 61"/>
                    <a:gd name="T27" fmla="*/ 2147483647 h 15"/>
                    <a:gd name="T28" fmla="*/ 2147483647 w 61"/>
                    <a:gd name="T29" fmla="*/ 2147483647 h 15"/>
                    <a:gd name="T30" fmla="*/ 2147483647 w 61"/>
                    <a:gd name="T31" fmla="*/ 2147483647 h 15"/>
                    <a:gd name="T32" fmla="*/ 2147483647 w 61"/>
                    <a:gd name="T33" fmla="*/ 2147483647 h 15"/>
                    <a:gd name="T34" fmla="*/ 2147483647 w 61"/>
                    <a:gd name="T35" fmla="*/ 2147483647 h 15"/>
                    <a:gd name="T36" fmla="*/ 2147483647 w 61"/>
                    <a:gd name="T37" fmla="*/ 2147483647 h 15"/>
                    <a:gd name="T38" fmla="*/ 2147483647 w 61"/>
                    <a:gd name="T39" fmla="*/ 2147483647 h 15"/>
                    <a:gd name="T40" fmla="*/ 2147483647 w 61"/>
                    <a:gd name="T41" fmla="*/ 0 h 1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61"/>
                    <a:gd name="T64" fmla="*/ 0 h 15"/>
                    <a:gd name="T65" fmla="*/ 61 w 61"/>
                    <a:gd name="T66" fmla="*/ 15 h 1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61" h="15">
                      <a:moveTo>
                        <a:pt x="57" y="0"/>
                      </a:moveTo>
                      <a:lnTo>
                        <a:pt x="57" y="0"/>
                      </a:lnTo>
                      <a:lnTo>
                        <a:pt x="45" y="0"/>
                      </a:lnTo>
                      <a:lnTo>
                        <a:pt x="37" y="4"/>
                      </a:lnTo>
                      <a:lnTo>
                        <a:pt x="25" y="4"/>
                      </a:lnTo>
                      <a:lnTo>
                        <a:pt x="16" y="8"/>
                      </a:lnTo>
                      <a:lnTo>
                        <a:pt x="12" y="8"/>
                      </a:lnTo>
                      <a:lnTo>
                        <a:pt x="4" y="8"/>
                      </a:lnTo>
                      <a:lnTo>
                        <a:pt x="0" y="8"/>
                      </a:lnTo>
                      <a:lnTo>
                        <a:pt x="0" y="15"/>
                      </a:lnTo>
                      <a:lnTo>
                        <a:pt x="4" y="15"/>
                      </a:lnTo>
                      <a:lnTo>
                        <a:pt x="12" y="15"/>
                      </a:lnTo>
                      <a:lnTo>
                        <a:pt x="16" y="15"/>
                      </a:lnTo>
                      <a:lnTo>
                        <a:pt x="29" y="15"/>
                      </a:lnTo>
                      <a:lnTo>
                        <a:pt x="37" y="12"/>
                      </a:lnTo>
                      <a:lnTo>
                        <a:pt x="49" y="12"/>
                      </a:lnTo>
                      <a:lnTo>
                        <a:pt x="61" y="8"/>
                      </a:lnTo>
                      <a:lnTo>
                        <a:pt x="57"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9151" name="Freeform 177"/>
                <p:cNvSpPr>
                  <a:spLocks/>
                </p:cNvSpPr>
                <p:nvPr/>
              </p:nvSpPr>
              <p:spPr bwMode="auto">
                <a:xfrm>
                  <a:off x="1282700" y="3170238"/>
                  <a:ext cx="52388" cy="50800"/>
                </a:xfrm>
                <a:custGeom>
                  <a:avLst/>
                  <a:gdLst>
                    <a:gd name="T0" fmla="*/ 2147483647 w 33"/>
                    <a:gd name="T1" fmla="*/ 2147483647 h 32"/>
                    <a:gd name="T2" fmla="*/ 2147483647 w 33"/>
                    <a:gd name="T3" fmla="*/ 2147483647 h 32"/>
                    <a:gd name="T4" fmla="*/ 2147483647 w 33"/>
                    <a:gd name="T5" fmla="*/ 2147483647 h 32"/>
                    <a:gd name="T6" fmla="*/ 2147483647 w 33"/>
                    <a:gd name="T7" fmla="*/ 2147483647 h 32"/>
                    <a:gd name="T8" fmla="*/ 2147483647 w 33"/>
                    <a:gd name="T9" fmla="*/ 2147483647 h 32"/>
                    <a:gd name="T10" fmla="*/ 2147483647 w 33"/>
                    <a:gd name="T11" fmla="*/ 2147483647 h 32"/>
                    <a:gd name="T12" fmla="*/ 2147483647 w 33"/>
                    <a:gd name="T13" fmla="*/ 2147483647 h 32"/>
                    <a:gd name="T14" fmla="*/ 2147483647 w 33"/>
                    <a:gd name="T15" fmla="*/ 2147483647 h 32"/>
                    <a:gd name="T16" fmla="*/ 2147483647 w 33"/>
                    <a:gd name="T17" fmla="*/ 2147483647 h 32"/>
                    <a:gd name="T18" fmla="*/ 0 w 33"/>
                    <a:gd name="T19" fmla="*/ 2147483647 h 32"/>
                    <a:gd name="T20" fmla="*/ 2147483647 w 33"/>
                    <a:gd name="T21" fmla="*/ 2147483647 h 32"/>
                    <a:gd name="T22" fmla="*/ 2147483647 w 33"/>
                    <a:gd name="T23" fmla="*/ 2147483647 h 32"/>
                    <a:gd name="T24" fmla="*/ 2147483647 w 33"/>
                    <a:gd name="T25" fmla="*/ 2147483647 h 32"/>
                    <a:gd name="T26" fmla="*/ 2147483647 w 33"/>
                    <a:gd name="T27" fmla="*/ 2147483647 h 32"/>
                    <a:gd name="T28" fmla="*/ 2147483647 w 33"/>
                    <a:gd name="T29" fmla="*/ 2147483647 h 32"/>
                    <a:gd name="T30" fmla="*/ 2147483647 w 33"/>
                    <a:gd name="T31" fmla="*/ 2147483647 h 32"/>
                    <a:gd name="T32" fmla="*/ 2147483647 w 33"/>
                    <a:gd name="T33" fmla="*/ 2147483647 h 32"/>
                    <a:gd name="T34" fmla="*/ 2147483647 w 33"/>
                    <a:gd name="T35" fmla="*/ 2147483647 h 32"/>
                    <a:gd name="T36" fmla="*/ 2147483647 w 33"/>
                    <a:gd name="T37" fmla="*/ 2147483647 h 32"/>
                    <a:gd name="T38" fmla="*/ 2147483647 w 33"/>
                    <a:gd name="T39" fmla="*/ 2147483647 h 32"/>
                    <a:gd name="T40" fmla="*/ 2147483647 w 33"/>
                    <a:gd name="T41" fmla="*/ 2147483647 h 32"/>
                    <a:gd name="T42" fmla="*/ 2147483647 w 33"/>
                    <a:gd name="T43" fmla="*/ 2147483647 h 32"/>
                    <a:gd name="T44" fmla="*/ 2147483647 w 33"/>
                    <a:gd name="T45" fmla="*/ 0 h 32"/>
                    <a:gd name="T46" fmla="*/ 2147483647 w 33"/>
                    <a:gd name="T47" fmla="*/ 0 h 32"/>
                    <a:gd name="T48" fmla="*/ 2147483647 w 33"/>
                    <a:gd name="T49" fmla="*/ 2147483647 h 32"/>
                    <a:gd name="T50" fmla="*/ 2147483647 w 33"/>
                    <a:gd name="T51" fmla="*/ 2147483647 h 32"/>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33"/>
                    <a:gd name="T79" fmla="*/ 0 h 32"/>
                    <a:gd name="T80" fmla="*/ 33 w 33"/>
                    <a:gd name="T81" fmla="*/ 32 h 32"/>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33" h="32">
                      <a:moveTo>
                        <a:pt x="24" y="4"/>
                      </a:moveTo>
                      <a:lnTo>
                        <a:pt x="24" y="4"/>
                      </a:lnTo>
                      <a:lnTo>
                        <a:pt x="20" y="8"/>
                      </a:lnTo>
                      <a:lnTo>
                        <a:pt x="16" y="12"/>
                      </a:lnTo>
                      <a:lnTo>
                        <a:pt x="12" y="16"/>
                      </a:lnTo>
                      <a:lnTo>
                        <a:pt x="4" y="20"/>
                      </a:lnTo>
                      <a:lnTo>
                        <a:pt x="0" y="24"/>
                      </a:lnTo>
                      <a:lnTo>
                        <a:pt x="4" y="32"/>
                      </a:lnTo>
                      <a:lnTo>
                        <a:pt x="12" y="28"/>
                      </a:lnTo>
                      <a:lnTo>
                        <a:pt x="16" y="24"/>
                      </a:lnTo>
                      <a:lnTo>
                        <a:pt x="20" y="20"/>
                      </a:lnTo>
                      <a:lnTo>
                        <a:pt x="24" y="16"/>
                      </a:lnTo>
                      <a:lnTo>
                        <a:pt x="28" y="12"/>
                      </a:lnTo>
                      <a:lnTo>
                        <a:pt x="33" y="8"/>
                      </a:lnTo>
                      <a:lnTo>
                        <a:pt x="28" y="8"/>
                      </a:lnTo>
                      <a:lnTo>
                        <a:pt x="33" y="8"/>
                      </a:lnTo>
                      <a:lnTo>
                        <a:pt x="33" y="4"/>
                      </a:lnTo>
                      <a:lnTo>
                        <a:pt x="28" y="0"/>
                      </a:lnTo>
                      <a:lnTo>
                        <a:pt x="24" y="0"/>
                      </a:lnTo>
                      <a:lnTo>
                        <a:pt x="24" y="4"/>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9152" name="Freeform 178"/>
                <p:cNvSpPr>
                  <a:spLocks/>
                </p:cNvSpPr>
                <p:nvPr/>
              </p:nvSpPr>
              <p:spPr bwMode="auto">
                <a:xfrm>
                  <a:off x="1320800" y="3151188"/>
                  <a:ext cx="39688" cy="31750"/>
                </a:xfrm>
                <a:custGeom>
                  <a:avLst/>
                  <a:gdLst>
                    <a:gd name="T0" fmla="*/ 2147483647 w 25"/>
                    <a:gd name="T1" fmla="*/ 2147483647 h 20"/>
                    <a:gd name="T2" fmla="*/ 2147483647 w 25"/>
                    <a:gd name="T3" fmla="*/ 0 h 20"/>
                    <a:gd name="T4" fmla="*/ 0 w 25"/>
                    <a:gd name="T5" fmla="*/ 2147483647 h 20"/>
                    <a:gd name="T6" fmla="*/ 2147483647 w 25"/>
                    <a:gd name="T7" fmla="*/ 2147483647 h 20"/>
                    <a:gd name="T8" fmla="*/ 2147483647 w 25"/>
                    <a:gd name="T9" fmla="*/ 2147483647 h 20"/>
                    <a:gd name="T10" fmla="*/ 2147483647 w 25"/>
                    <a:gd name="T11" fmla="*/ 2147483647 h 20"/>
                    <a:gd name="T12" fmla="*/ 2147483647 w 25"/>
                    <a:gd name="T13" fmla="*/ 2147483647 h 20"/>
                    <a:gd name="T14" fmla="*/ 2147483647 w 25"/>
                    <a:gd name="T15" fmla="*/ 2147483647 h 20"/>
                    <a:gd name="T16" fmla="*/ 2147483647 w 25"/>
                    <a:gd name="T17" fmla="*/ 0 h 20"/>
                    <a:gd name="T18" fmla="*/ 2147483647 w 25"/>
                    <a:gd name="T19" fmla="*/ 0 h 20"/>
                    <a:gd name="T20" fmla="*/ 2147483647 w 25"/>
                    <a:gd name="T21" fmla="*/ 0 h 20"/>
                    <a:gd name="T22" fmla="*/ 2147483647 w 25"/>
                    <a:gd name="T23" fmla="*/ 2147483647 h 2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5"/>
                    <a:gd name="T37" fmla="*/ 0 h 20"/>
                    <a:gd name="T38" fmla="*/ 25 w 25"/>
                    <a:gd name="T39" fmla="*/ 20 h 2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5" h="20">
                      <a:moveTo>
                        <a:pt x="17" y="4"/>
                      </a:moveTo>
                      <a:lnTo>
                        <a:pt x="21" y="0"/>
                      </a:lnTo>
                      <a:lnTo>
                        <a:pt x="0" y="16"/>
                      </a:lnTo>
                      <a:lnTo>
                        <a:pt x="4" y="20"/>
                      </a:lnTo>
                      <a:lnTo>
                        <a:pt x="25" y="8"/>
                      </a:lnTo>
                      <a:lnTo>
                        <a:pt x="25" y="4"/>
                      </a:lnTo>
                      <a:lnTo>
                        <a:pt x="25" y="8"/>
                      </a:lnTo>
                      <a:lnTo>
                        <a:pt x="25" y="4"/>
                      </a:lnTo>
                      <a:lnTo>
                        <a:pt x="25" y="0"/>
                      </a:lnTo>
                      <a:lnTo>
                        <a:pt x="21" y="0"/>
                      </a:lnTo>
                      <a:lnTo>
                        <a:pt x="17" y="4"/>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9153" name="Freeform 179"/>
                <p:cNvSpPr>
                  <a:spLocks/>
                </p:cNvSpPr>
                <p:nvPr/>
              </p:nvSpPr>
              <p:spPr bwMode="auto">
                <a:xfrm>
                  <a:off x="1347788" y="3114675"/>
                  <a:ext cx="12700" cy="42863"/>
                </a:xfrm>
                <a:custGeom>
                  <a:avLst/>
                  <a:gdLst>
                    <a:gd name="T0" fmla="*/ 0 w 8"/>
                    <a:gd name="T1" fmla="*/ 2147483647 h 27"/>
                    <a:gd name="T2" fmla="*/ 0 w 8"/>
                    <a:gd name="T3" fmla="*/ 2147483647 h 27"/>
                    <a:gd name="T4" fmla="*/ 0 w 8"/>
                    <a:gd name="T5" fmla="*/ 2147483647 h 27"/>
                    <a:gd name="T6" fmla="*/ 2147483647 w 8"/>
                    <a:gd name="T7" fmla="*/ 2147483647 h 27"/>
                    <a:gd name="T8" fmla="*/ 2147483647 w 8"/>
                    <a:gd name="T9" fmla="*/ 2147483647 h 27"/>
                    <a:gd name="T10" fmla="*/ 2147483647 w 8"/>
                    <a:gd name="T11" fmla="*/ 0 h 27"/>
                    <a:gd name="T12" fmla="*/ 2147483647 w 8"/>
                    <a:gd name="T13" fmla="*/ 2147483647 h 27"/>
                    <a:gd name="T14" fmla="*/ 2147483647 w 8"/>
                    <a:gd name="T15" fmla="*/ 0 h 27"/>
                    <a:gd name="T16" fmla="*/ 2147483647 w 8"/>
                    <a:gd name="T17" fmla="*/ 0 h 27"/>
                    <a:gd name="T18" fmla="*/ 0 w 8"/>
                    <a:gd name="T19" fmla="*/ 0 h 27"/>
                    <a:gd name="T20" fmla="*/ 0 w 8"/>
                    <a:gd name="T21" fmla="*/ 2147483647 h 27"/>
                    <a:gd name="T22" fmla="*/ 0 w 8"/>
                    <a:gd name="T23" fmla="*/ 2147483647 h 2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27"/>
                    <a:gd name="T38" fmla="*/ 8 w 8"/>
                    <a:gd name="T39" fmla="*/ 27 h 2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27">
                      <a:moveTo>
                        <a:pt x="0" y="4"/>
                      </a:moveTo>
                      <a:lnTo>
                        <a:pt x="0" y="4"/>
                      </a:lnTo>
                      <a:lnTo>
                        <a:pt x="0" y="27"/>
                      </a:lnTo>
                      <a:lnTo>
                        <a:pt x="8" y="27"/>
                      </a:lnTo>
                      <a:lnTo>
                        <a:pt x="8" y="4"/>
                      </a:lnTo>
                      <a:lnTo>
                        <a:pt x="8" y="0"/>
                      </a:lnTo>
                      <a:lnTo>
                        <a:pt x="8" y="4"/>
                      </a:lnTo>
                      <a:lnTo>
                        <a:pt x="8" y="0"/>
                      </a:lnTo>
                      <a:lnTo>
                        <a:pt x="4" y="0"/>
                      </a:lnTo>
                      <a:lnTo>
                        <a:pt x="0" y="0"/>
                      </a:lnTo>
                      <a:lnTo>
                        <a:pt x="0" y="4"/>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9154" name="Freeform 180"/>
                <p:cNvSpPr>
                  <a:spLocks/>
                </p:cNvSpPr>
                <p:nvPr/>
              </p:nvSpPr>
              <p:spPr bwMode="auto">
                <a:xfrm>
                  <a:off x="1057275" y="2582863"/>
                  <a:ext cx="303213" cy="538163"/>
                </a:xfrm>
                <a:custGeom>
                  <a:avLst/>
                  <a:gdLst>
                    <a:gd name="T0" fmla="*/ 2147483647 w 191"/>
                    <a:gd name="T1" fmla="*/ 2147483647 h 339"/>
                    <a:gd name="T2" fmla="*/ 0 w 191"/>
                    <a:gd name="T3" fmla="*/ 2147483647 h 339"/>
                    <a:gd name="T4" fmla="*/ 2147483647 w 191"/>
                    <a:gd name="T5" fmla="*/ 2147483647 h 339"/>
                    <a:gd name="T6" fmla="*/ 2147483647 w 191"/>
                    <a:gd name="T7" fmla="*/ 2147483647 h 339"/>
                    <a:gd name="T8" fmla="*/ 2147483647 w 191"/>
                    <a:gd name="T9" fmla="*/ 0 h 339"/>
                    <a:gd name="T10" fmla="*/ 2147483647 w 191"/>
                    <a:gd name="T11" fmla="*/ 0 h 339"/>
                    <a:gd name="T12" fmla="*/ 2147483647 w 191"/>
                    <a:gd name="T13" fmla="*/ 0 h 339"/>
                    <a:gd name="T14" fmla="*/ 2147483647 w 191"/>
                    <a:gd name="T15" fmla="*/ 0 h 339"/>
                    <a:gd name="T16" fmla="*/ 0 w 191"/>
                    <a:gd name="T17" fmla="*/ 0 h 339"/>
                    <a:gd name="T18" fmla="*/ 0 w 191"/>
                    <a:gd name="T19" fmla="*/ 0 h 339"/>
                    <a:gd name="T20" fmla="*/ 0 w 191"/>
                    <a:gd name="T21" fmla="*/ 2147483647 h 339"/>
                    <a:gd name="T22" fmla="*/ 2147483647 w 191"/>
                    <a:gd name="T23" fmla="*/ 2147483647 h 33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91"/>
                    <a:gd name="T37" fmla="*/ 0 h 339"/>
                    <a:gd name="T38" fmla="*/ 191 w 191"/>
                    <a:gd name="T39" fmla="*/ 339 h 33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91" h="339">
                      <a:moveTo>
                        <a:pt x="4" y="8"/>
                      </a:moveTo>
                      <a:lnTo>
                        <a:pt x="0" y="4"/>
                      </a:lnTo>
                      <a:lnTo>
                        <a:pt x="183" y="339"/>
                      </a:lnTo>
                      <a:lnTo>
                        <a:pt x="191" y="335"/>
                      </a:lnTo>
                      <a:lnTo>
                        <a:pt x="8" y="0"/>
                      </a:lnTo>
                      <a:lnTo>
                        <a:pt x="4" y="0"/>
                      </a:lnTo>
                      <a:lnTo>
                        <a:pt x="8" y="0"/>
                      </a:lnTo>
                      <a:lnTo>
                        <a:pt x="4" y="0"/>
                      </a:lnTo>
                      <a:lnTo>
                        <a:pt x="0" y="0"/>
                      </a:lnTo>
                      <a:lnTo>
                        <a:pt x="0" y="4"/>
                      </a:lnTo>
                      <a:lnTo>
                        <a:pt x="4" y="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9155" name="Freeform 181"/>
                <p:cNvSpPr>
                  <a:spLocks/>
                </p:cNvSpPr>
                <p:nvPr/>
              </p:nvSpPr>
              <p:spPr bwMode="auto">
                <a:xfrm>
                  <a:off x="1063625" y="2563813"/>
                  <a:ext cx="84138" cy="638175"/>
                </a:xfrm>
                <a:custGeom>
                  <a:avLst/>
                  <a:gdLst>
                    <a:gd name="T0" fmla="*/ 2147483647 w 53"/>
                    <a:gd name="T1" fmla="*/ 2147483647 h 402"/>
                    <a:gd name="T2" fmla="*/ 2147483647 w 53"/>
                    <a:gd name="T3" fmla="*/ 0 h 402"/>
                    <a:gd name="T4" fmla="*/ 0 w 53"/>
                    <a:gd name="T5" fmla="*/ 2147483647 h 402"/>
                    <a:gd name="T6" fmla="*/ 0 w 53"/>
                    <a:gd name="T7" fmla="*/ 2147483647 h 402"/>
                    <a:gd name="T8" fmla="*/ 2147483647 w 53"/>
                    <a:gd name="T9" fmla="*/ 2147483647 h 402"/>
                    <a:gd name="T10" fmla="*/ 2147483647 w 53"/>
                    <a:gd name="T11" fmla="*/ 2147483647 h 402"/>
                    <a:gd name="T12" fmla="*/ 0 60000 65536"/>
                    <a:gd name="T13" fmla="*/ 0 60000 65536"/>
                    <a:gd name="T14" fmla="*/ 0 60000 65536"/>
                    <a:gd name="T15" fmla="*/ 0 60000 65536"/>
                    <a:gd name="T16" fmla="*/ 0 60000 65536"/>
                    <a:gd name="T17" fmla="*/ 0 60000 65536"/>
                    <a:gd name="T18" fmla="*/ 0 w 53"/>
                    <a:gd name="T19" fmla="*/ 0 h 402"/>
                    <a:gd name="T20" fmla="*/ 53 w 53"/>
                    <a:gd name="T21" fmla="*/ 402 h 402"/>
                  </a:gdLst>
                  <a:ahLst/>
                  <a:cxnLst>
                    <a:cxn ang="T12">
                      <a:pos x="T0" y="T1"/>
                    </a:cxn>
                    <a:cxn ang="T13">
                      <a:pos x="T2" y="T3"/>
                    </a:cxn>
                    <a:cxn ang="T14">
                      <a:pos x="T4" y="T5"/>
                    </a:cxn>
                    <a:cxn ang="T15">
                      <a:pos x="T6" y="T7"/>
                    </a:cxn>
                    <a:cxn ang="T16">
                      <a:pos x="T8" y="T9"/>
                    </a:cxn>
                    <a:cxn ang="T17">
                      <a:pos x="T10" y="T11"/>
                    </a:cxn>
                  </a:cxnLst>
                  <a:rect l="T18" t="T19" r="T20" b="T21"/>
                  <a:pathLst>
                    <a:path w="53" h="402">
                      <a:moveTo>
                        <a:pt x="53" y="402"/>
                      </a:moveTo>
                      <a:lnTo>
                        <a:pt x="53" y="0"/>
                      </a:lnTo>
                      <a:lnTo>
                        <a:pt x="0" y="16"/>
                      </a:lnTo>
                      <a:lnTo>
                        <a:pt x="0" y="398"/>
                      </a:lnTo>
                      <a:lnTo>
                        <a:pt x="53" y="402"/>
                      </a:lnTo>
                      <a:close/>
                    </a:path>
                  </a:pathLst>
                </a:custGeom>
                <a:solidFill>
                  <a:srgbClr val="999999"/>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9156" name="Freeform 182"/>
                <p:cNvSpPr>
                  <a:spLocks/>
                </p:cNvSpPr>
                <p:nvPr/>
              </p:nvSpPr>
              <p:spPr bwMode="auto">
                <a:xfrm>
                  <a:off x="1141413" y="2559050"/>
                  <a:ext cx="12700" cy="642938"/>
                </a:xfrm>
                <a:custGeom>
                  <a:avLst/>
                  <a:gdLst>
                    <a:gd name="T0" fmla="*/ 2147483647 w 8"/>
                    <a:gd name="T1" fmla="*/ 2147483647 h 405"/>
                    <a:gd name="T2" fmla="*/ 0 w 8"/>
                    <a:gd name="T3" fmla="*/ 2147483647 h 405"/>
                    <a:gd name="T4" fmla="*/ 0 w 8"/>
                    <a:gd name="T5" fmla="*/ 2147483647 h 405"/>
                    <a:gd name="T6" fmla="*/ 2147483647 w 8"/>
                    <a:gd name="T7" fmla="*/ 2147483647 h 405"/>
                    <a:gd name="T8" fmla="*/ 2147483647 w 8"/>
                    <a:gd name="T9" fmla="*/ 2147483647 h 405"/>
                    <a:gd name="T10" fmla="*/ 2147483647 w 8"/>
                    <a:gd name="T11" fmla="*/ 0 h 405"/>
                    <a:gd name="T12" fmla="*/ 2147483647 w 8"/>
                    <a:gd name="T13" fmla="*/ 2147483647 h 405"/>
                    <a:gd name="T14" fmla="*/ 2147483647 w 8"/>
                    <a:gd name="T15" fmla="*/ 0 h 405"/>
                    <a:gd name="T16" fmla="*/ 2147483647 w 8"/>
                    <a:gd name="T17" fmla="*/ 0 h 405"/>
                    <a:gd name="T18" fmla="*/ 0 w 8"/>
                    <a:gd name="T19" fmla="*/ 0 h 405"/>
                    <a:gd name="T20" fmla="*/ 0 w 8"/>
                    <a:gd name="T21" fmla="*/ 2147483647 h 405"/>
                    <a:gd name="T22" fmla="*/ 2147483647 w 8"/>
                    <a:gd name="T23" fmla="*/ 2147483647 h 40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405"/>
                    <a:gd name="T38" fmla="*/ 8 w 8"/>
                    <a:gd name="T39" fmla="*/ 405 h 40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405">
                      <a:moveTo>
                        <a:pt x="8" y="7"/>
                      </a:moveTo>
                      <a:lnTo>
                        <a:pt x="0" y="3"/>
                      </a:lnTo>
                      <a:lnTo>
                        <a:pt x="0" y="405"/>
                      </a:lnTo>
                      <a:lnTo>
                        <a:pt x="8" y="405"/>
                      </a:lnTo>
                      <a:lnTo>
                        <a:pt x="8" y="3"/>
                      </a:lnTo>
                      <a:lnTo>
                        <a:pt x="4" y="0"/>
                      </a:lnTo>
                      <a:lnTo>
                        <a:pt x="8" y="3"/>
                      </a:lnTo>
                      <a:lnTo>
                        <a:pt x="8" y="0"/>
                      </a:lnTo>
                      <a:lnTo>
                        <a:pt x="4" y="0"/>
                      </a:lnTo>
                      <a:lnTo>
                        <a:pt x="0" y="0"/>
                      </a:lnTo>
                      <a:lnTo>
                        <a:pt x="0" y="3"/>
                      </a:lnTo>
                      <a:lnTo>
                        <a:pt x="8" y="7"/>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9157" name="Freeform 183"/>
                <p:cNvSpPr>
                  <a:spLocks/>
                </p:cNvSpPr>
                <p:nvPr/>
              </p:nvSpPr>
              <p:spPr bwMode="auto">
                <a:xfrm>
                  <a:off x="1057275" y="2559050"/>
                  <a:ext cx="96838" cy="36513"/>
                </a:xfrm>
                <a:custGeom>
                  <a:avLst/>
                  <a:gdLst>
                    <a:gd name="T0" fmla="*/ 2147483647 w 61"/>
                    <a:gd name="T1" fmla="*/ 2147483647 h 23"/>
                    <a:gd name="T2" fmla="*/ 2147483647 w 61"/>
                    <a:gd name="T3" fmla="*/ 2147483647 h 23"/>
                    <a:gd name="T4" fmla="*/ 2147483647 w 61"/>
                    <a:gd name="T5" fmla="*/ 2147483647 h 23"/>
                    <a:gd name="T6" fmla="*/ 2147483647 w 61"/>
                    <a:gd name="T7" fmla="*/ 0 h 23"/>
                    <a:gd name="T8" fmla="*/ 2147483647 w 61"/>
                    <a:gd name="T9" fmla="*/ 2147483647 h 23"/>
                    <a:gd name="T10" fmla="*/ 0 w 61"/>
                    <a:gd name="T11" fmla="*/ 2147483647 h 23"/>
                    <a:gd name="T12" fmla="*/ 2147483647 w 61"/>
                    <a:gd name="T13" fmla="*/ 2147483647 h 23"/>
                    <a:gd name="T14" fmla="*/ 0 w 61"/>
                    <a:gd name="T15" fmla="*/ 2147483647 h 23"/>
                    <a:gd name="T16" fmla="*/ 0 w 61"/>
                    <a:gd name="T17" fmla="*/ 2147483647 h 23"/>
                    <a:gd name="T18" fmla="*/ 0 w 61"/>
                    <a:gd name="T19" fmla="*/ 2147483647 h 23"/>
                    <a:gd name="T20" fmla="*/ 2147483647 w 61"/>
                    <a:gd name="T21" fmla="*/ 2147483647 h 23"/>
                    <a:gd name="T22" fmla="*/ 2147483647 w 61"/>
                    <a:gd name="T23" fmla="*/ 2147483647 h 2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61"/>
                    <a:gd name="T37" fmla="*/ 0 h 23"/>
                    <a:gd name="T38" fmla="*/ 61 w 61"/>
                    <a:gd name="T39" fmla="*/ 23 h 2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61" h="23">
                      <a:moveTo>
                        <a:pt x="8" y="19"/>
                      </a:moveTo>
                      <a:lnTo>
                        <a:pt x="4" y="23"/>
                      </a:lnTo>
                      <a:lnTo>
                        <a:pt x="61" y="7"/>
                      </a:lnTo>
                      <a:lnTo>
                        <a:pt x="57" y="0"/>
                      </a:lnTo>
                      <a:lnTo>
                        <a:pt x="4" y="15"/>
                      </a:lnTo>
                      <a:lnTo>
                        <a:pt x="0" y="19"/>
                      </a:lnTo>
                      <a:lnTo>
                        <a:pt x="4" y="15"/>
                      </a:lnTo>
                      <a:lnTo>
                        <a:pt x="0" y="15"/>
                      </a:lnTo>
                      <a:lnTo>
                        <a:pt x="0" y="19"/>
                      </a:lnTo>
                      <a:lnTo>
                        <a:pt x="0" y="23"/>
                      </a:lnTo>
                      <a:lnTo>
                        <a:pt x="4" y="23"/>
                      </a:lnTo>
                      <a:lnTo>
                        <a:pt x="8" y="19"/>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9158" name="Freeform 184"/>
                <p:cNvSpPr>
                  <a:spLocks/>
                </p:cNvSpPr>
                <p:nvPr/>
              </p:nvSpPr>
              <p:spPr bwMode="auto">
                <a:xfrm>
                  <a:off x="1057275" y="2589213"/>
                  <a:ext cx="12700" cy="612775"/>
                </a:xfrm>
                <a:custGeom>
                  <a:avLst/>
                  <a:gdLst>
                    <a:gd name="T0" fmla="*/ 2147483647 w 8"/>
                    <a:gd name="T1" fmla="*/ 2147483647 h 386"/>
                    <a:gd name="T2" fmla="*/ 2147483647 w 8"/>
                    <a:gd name="T3" fmla="*/ 2147483647 h 386"/>
                    <a:gd name="T4" fmla="*/ 2147483647 w 8"/>
                    <a:gd name="T5" fmla="*/ 0 h 386"/>
                    <a:gd name="T6" fmla="*/ 0 w 8"/>
                    <a:gd name="T7" fmla="*/ 0 h 386"/>
                    <a:gd name="T8" fmla="*/ 0 w 8"/>
                    <a:gd name="T9" fmla="*/ 2147483647 h 386"/>
                    <a:gd name="T10" fmla="*/ 2147483647 w 8"/>
                    <a:gd name="T11" fmla="*/ 2147483647 h 386"/>
                    <a:gd name="T12" fmla="*/ 0 w 8"/>
                    <a:gd name="T13" fmla="*/ 2147483647 h 386"/>
                    <a:gd name="T14" fmla="*/ 0 w 8"/>
                    <a:gd name="T15" fmla="*/ 2147483647 h 386"/>
                    <a:gd name="T16" fmla="*/ 2147483647 w 8"/>
                    <a:gd name="T17" fmla="*/ 2147483647 h 386"/>
                    <a:gd name="T18" fmla="*/ 2147483647 w 8"/>
                    <a:gd name="T19" fmla="*/ 2147483647 h 386"/>
                    <a:gd name="T20" fmla="*/ 2147483647 w 8"/>
                    <a:gd name="T21" fmla="*/ 2147483647 h 386"/>
                    <a:gd name="T22" fmla="*/ 2147483647 w 8"/>
                    <a:gd name="T23" fmla="*/ 2147483647 h 38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386"/>
                    <a:gd name="T38" fmla="*/ 8 w 8"/>
                    <a:gd name="T39" fmla="*/ 386 h 38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386">
                      <a:moveTo>
                        <a:pt x="4" y="378"/>
                      </a:moveTo>
                      <a:lnTo>
                        <a:pt x="8" y="382"/>
                      </a:lnTo>
                      <a:lnTo>
                        <a:pt x="8" y="0"/>
                      </a:lnTo>
                      <a:lnTo>
                        <a:pt x="0" y="0"/>
                      </a:lnTo>
                      <a:lnTo>
                        <a:pt x="0" y="382"/>
                      </a:lnTo>
                      <a:lnTo>
                        <a:pt x="4" y="386"/>
                      </a:lnTo>
                      <a:lnTo>
                        <a:pt x="0" y="382"/>
                      </a:lnTo>
                      <a:lnTo>
                        <a:pt x="0" y="386"/>
                      </a:lnTo>
                      <a:lnTo>
                        <a:pt x="4" y="386"/>
                      </a:lnTo>
                      <a:lnTo>
                        <a:pt x="8" y="386"/>
                      </a:lnTo>
                      <a:lnTo>
                        <a:pt x="8" y="382"/>
                      </a:lnTo>
                      <a:lnTo>
                        <a:pt x="4" y="37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9159" name="Freeform 185"/>
                <p:cNvSpPr>
                  <a:spLocks/>
                </p:cNvSpPr>
                <p:nvPr/>
              </p:nvSpPr>
              <p:spPr bwMode="auto">
                <a:xfrm>
                  <a:off x="1063625" y="3189288"/>
                  <a:ext cx="90488" cy="25400"/>
                </a:xfrm>
                <a:custGeom>
                  <a:avLst/>
                  <a:gdLst>
                    <a:gd name="T0" fmla="*/ 2147483647 w 57"/>
                    <a:gd name="T1" fmla="*/ 2147483647 h 16"/>
                    <a:gd name="T2" fmla="*/ 2147483647 w 57"/>
                    <a:gd name="T3" fmla="*/ 2147483647 h 16"/>
                    <a:gd name="T4" fmla="*/ 0 w 57"/>
                    <a:gd name="T5" fmla="*/ 0 h 16"/>
                    <a:gd name="T6" fmla="*/ 0 w 57"/>
                    <a:gd name="T7" fmla="*/ 2147483647 h 16"/>
                    <a:gd name="T8" fmla="*/ 2147483647 w 57"/>
                    <a:gd name="T9" fmla="*/ 2147483647 h 16"/>
                    <a:gd name="T10" fmla="*/ 2147483647 w 57"/>
                    <a:gd name="T11" fmla="*/ 2147483647 h 16"/>
                    <a:gd name="T12" fmla="*/ 2147483647 w 57"/>
                    <a:gd name="T13" fmla="*/ 2147483647 h 16"/>
                    <a:gd name="T14" fmla="*/ 2147483647 w 57"/>
                    <a:gd name="T15" fmla="*/ 2147483647 h 16"/>
                    <a:gd name="T16" fmla="*/ 2147483647 w 57"/>
                    <a:gd name="T17" fmla="*/ 2147483647 h 16"/>
                    <a:gd name="T18" fmla="*/ 2147483647 w 57"/>
                    <a:gd name="T19" fmla="*/ 2147483647 h 16"/>
                    <a:gd name="T20" fmla="*/ 2147483647 w 57"/>
                    <a:gd name="T21" fmla="*/ 2147483647 h 16"/>
                    <a:gd name="T22" fmla="*/ 2147483647 w 57"/>
                    <a:gd name="T23" fmla="*/ 2147483647 h 1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57"/>
                    <a:gd name="T37" fmla="*/ 0 h 16"/>
                    <a:gd name="T38" fmla="*/ 57 w 57"/>
                    <a:gd name="T39" fmla="*/ 16 h 1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57" h="16">
                      <a:moveTo>
                        <a:pt x="49" y="8"/>
                      </a:moveTo>
                      <a:lnTo>
                        <a:pt x="53" y="4"/>
                      </a:lnTo>
                      <a:lnTo>
                        <a:pt x="0" y="0"/>
                      </a:lnTo>
                      <a:lnTo>
                        <a:pt x="0" y="8"/>
                      </a:lnTo>
                      <a:lnTo>
                        <a:pt x="53" y="16"/>
                      </a:lnTo>
                      <a:lnTo>
                        <a:pt x="57" y="8"/>
                      </a:lnTo>
                      <a:lnTo>
                        <a:pt x="53" y="16"/>
                      </a:lnTo>
                      <a:lnTo>
                        <a:pt x="57" y="12"/>
                      </a:lnTo>
                      <a:lnTo>
                        <a:pt x="57" y="8"/>
                      </a:lnTo>
                      <a:lnTo>
                        <a:pt x="53" y="4"/>
                      </a:lnTo>
                      <a:lnTo>
                        <a:pt x="49" y="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9160" name="Freeform 186"/>
                <p:cNvSpPr>
                  <a:spLocks/>
                </p:cNvSpPr>
                <p:nvPr/>
              </p:nvSpPr>
              <p:spPr bwMode="auto">
                <a:xfrm>
                  <a:off x="1147763" y="2563813"/>
                  <a:ext cx="225425" cy="638175"/>
                </a:xfrm>
                <a:custGeom>
                  <a:avLst/>
                  <a:gdLst>
                    <a:gd name="T0" fmla="*/ 0 w 142"/>
                    <a:gd name="T1" fmla="*/ 2147483647 h 402"/>
                    <a:gd name="T2" fmla="*/ 0 w 142"/>
                    <a:gd name="T3" fmla="*/ 0 h 402"/>
                    <a:gd name="T4" fmla="*/ 2147483647 w 142"/>
                    <a:gd name="T5" fmla="*/ 2147483647 h 402"/>
                    <a:gd name="T6" fmla="*/ 2147483647 w 142"/>
                    <a:gd name="T7" fmla="*/ 2147483647 h 402"/>
                    <a:gd name="T8" fmla="*/ 0 w 142"/>
                    <a:gd name="T9" fmla="*/ 2147483647 h 402"/>
                    <a:gd name="T10" fmla="*/ 0 w 142"/>
                    <a:gd name="T11" fmla="*/ 2147483647 h 402"/>
                    <a:gd name="T12" fmla="*/ 0 60000 65536"/>
                    <a:gd name="T13" fmla="*/ 0 60000 65536"/>
                    <a:gd name="T14" fmla="*/ 0 60000 65536"/>
                    <a:gd name="T15" fmla="*/ 0 60000 65536"/>
                    <a:gd name="T16" fmla="*/ 0 60000 65536"/>
                    <a:gd name="T17" fmla="*/ 0 60000 65536"/>
                    <a:gd name="T18" fmla="*/ 0 w 142"/>
                    <a:gd name="T19" fmla="*/ 0 h 402"/>
                    <a:gd name="T20" fmla="*/ 142 w 142"/>
                    <a:gd name="T21" fmla="*/ 402 h 402"/>
                  </a:gdLst>
                  <a:ahLst/>
                  <a:cxnLst>
                    <a:cxn ang="T12">
                      <a:pos x="T0" y="T1"/>
                    </a:cxn>
                    <a:cxn ang="T13">
                      <a:pos x="T2" y="T3"/>
                    </a:cxn>
                    <a:cxn ang="T14">
                      <a:pos x="T4" y="T5"/>
                    </a:cxn>
                    <a:cxn ang="T15">
                      <a:pos x="T6" y="T7"/>
                    </a:cxn>
                    <a:cxn ang="T16">
                      <a:pos x="T8" y="T9"/>
                    </a:cxn>
                    <a:cxn ang="T17">
                      <a:pos x="T10" y="T11"/>
                    </a:cxn>
                  </a:cxnLst>
                  <a:rect l="T18" t="T19" r="T20" b="T21"/>
                  <a:pathLst>
                    <a:path w="142" h="402">
                      <a:moveTo>
                        <a:pt x="0" y="402"/>
                      </a:moveTo>
                      <a:lnTo>
                        <a:pt x="0" y="0"/>
                      </a:lnTo>
                      <a:lnTo>
                        <a:pt x="142" y="63"/>
                      </a:lnTo>
                      <a:lnTo>
                        <a:pt x="142" y="355"/>
                      </a:lnTo>
                      <a:lnTo>
                        <a:pt x="0" y="402"/>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9161" name="Freeform 187"/>
                <p:cNvSpPr>
                  <a:spLocks/>
                </p:cNvSpPr>
                <p:nvPr/>
              </p:nvSpPr>
              <p:spPr bwMode="auto">
                <a:xfrm>
                  <a:off x="1141413" y="2559050"/>
                  <a:ext cx="12700" cy="642938"/>
                </a:xfrm>
                <a:custGeom>
                  <a:avLst/>
                  <a:gdLst>
                    <a:gd name="T0" fmla="*/ 2147483647 w 8"/>
                    <a:gd name="T1" fmla="*/ 0 h 405"/>
                    <a:gd name="T2" fmla="*/ 0 w 8"/>
                    <a:gd name="T3" fmla="*/ 2147483647 h 405"/>
                    <a:gd name="T4" fmla="*/ 0 w 8"/>
                    <a:gd name="T5" fmla="*/ 2147483647 h 405"/>
                    <a:gd name="T6" fmla="*/ 2147483647 w 8"/>
                    <a:gd name="T7" fmla="*/ 2147483647 h 405"/>
                    <a:gd name="T8" fmla="*/ 2147483647 w 8"/>
                    <a:gd name="T9" fmla="*/ 2147483647 h 405"/>
                    <a:gd name="T10" fmla="*/ 2147483647 w 8"/>
                    <a:gd name="T11" fmla="*/ 2147483647 h 405"/>
                    <a:gd name="T12" fmla="*/ 2147483647 w 8"/>
                    <a:gd name="T13" fmla="*/ 2147483647 h 405"/>
                    <a:gd name="T14" fmla="*/ 2147483647 w 8"/>
                    <a:gd name="T15" fmla="*/ 0 h 405"/>
                    <a:gd name="T16" fmla="*/ 2147483647 w 8"/>
                    <a:gd name="T17" fmla="*/ 0 h 405"/>
                    <a:gd name="T18" fmla="*/ 0 w 8"/>
                    <a:gd name="T19" fmla="*/ 0 h 405"/>
                    <a:gd name="T20" fmla="*/ 0 w 8"/>
                    <a:gd name="T21" fmla="*/ 2147483647 h 405"/>
                    <a:gd name="T22" fmla="*/ 2147483647 w 8"/>
                    <a:gd name="T23" fmla="*/ 0 h 40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405"/>
                    <a:gd name="T38" fmla="*/ 8 w 8"/>
                    <a:gd name="T39" fmla="*/ 405 h 40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405">
                      <a:moveTo>
                        <a:pt x="8" y="0"/>
                      </a:moveTo>
                      <a:lnTo>
                        <a:pt x="0" y="3"/>
                      </a:lnTo>
                      <a:lnTo>
                        <a:pt x="0" y="405"/>
                      </a:lnTo>
                      <a:lnTo>
                        <a:pt x="8" y="405"/>
                      </a:lnTo>
                      <a:lnTo>
                        <a:pt x="8" y="3"/>
                      </a:lnTo>
                      <a:lnTo>
                        <a:pt x="4" y="7"/>
                      </a:lnTo>
                      <a:lnTo>
                        <a:pt x="8" y="3"/>
                      </a:lnTo>
                      <a:lnTo>
                        <a:pt x="8" y="0"/>
                      </a:lnTo>
                      <a:lnTo>
                        <a:pt x="4" y="0"/>
                      </a:lnTo>
                      <a:lnTo>
                        <a:pt x="0" y="0"/>
                      </a:lnTo>
                      <a:lnTo>
                        <a:pt x="0" y="3"/>
                      </a:lnTo>
                      <a:lnTo>
                        <a:pt x="8"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9162" name="Freeform 188"/>
                <p:cNvSpPr>
                  <a:spLocks/>
                </p:cNvSpPr>
                <p:nvPr/>
              </p:nvSpPr>
              <p:spPr bwMode="auto">
                <a:xfrm>
                  <a:off x="1147763" y="2559050"/>
                  <a:ext cx="231775" cy="111125"/>
                </a:xfrm>
                <a:custGeom>
                  <a:avLst/>
                  <a:gdLst>
                    <a:gd name="T0" fmla="*/ 2147483647 w 146"/>
                    <a:gd name="T1" fmla="*/ 2147483647 h 70"/>
                    <a:gd name="T2" fmla="*/ 2147483647 w 146"/>
                    <a:gd name="T3" fmla="*/ 2147483647 h 70"/>
                    <a:gd name="T4" fmla="*/ 2147483647 w 146"/>
                    <a:gd name="T5" fmla="*/ 0 h 70"/>
                    <a:gd name="T6" fmla="*/ 0 w 146"/>
                    <a:gd name="T7" fmla="*/ 2147483647 h 70"/>
                    <a:gd name="T8" fmla="*/ 2147483647 w 146"/>
                    <a:gd name="T9" fmla="*/ 2147483647 h 70"/>
                    <a:gd name="T10" fmla="*/ 2147483647 w 146"/>
                    <a:gd name="T11" fmla="*/ 2147483647 h 70"/>
                    <a:gd name="T12" fmla="*/ 2147483647 w 146"/>
                    <a:gd name="T13" fmla="*/ 2147483647 h 70"/>
                    <a:gd name="T14" fmla="*/ 2147483647 w 146"/>
                    <a:gd name="T15" fmla="*/ 2147483647 h 70"/>
                    <a:gd name="T16" fmla="*/ 2147483647 w 146"/>
                    <a:gd name="T17" fmla="*/ 2147483647 h 70"/>
                    <a:gd name="T18" fmla="*/ 2147483647 w 146"/>
                    <a:gd name="T19" fmla="*/ 2147483647 h 70"/>
                    <a:gd name="T20" fmla="*/ 2147483647 w 146"/>
                    <a:gd name="T21" fmla="*/ 2147483647 h 70"/>
                    <a:gd name="T22" fmla="*/ 2147483647 w 146"/>
                    <a:gd name="T23" fmla="*/ 2147483647 h 7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46"/>
                    <a:gd name="T37" fmla="*/ 0 h 70"/>
                    <a:gd name="T38" fmla="*/ 146 w 146"/>
                    <a:gd name="T39" fmla="*/ 70 h 7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46" h="70">
                      <a:moveTo>
                        <a:pt x="146" y="66"/>
                      </a:moveTo>
                      <a:lnTo>
                        <a:pt x="142" y="62"/>
                      </a:lnTo>
                      <a:lnTo>
                        <a:pt x="4" y="0"/>
                      </a:lnTo>
                      <a:lnTo>
                        <a:pt x="0" y="7"/>
                      </a:lnTo>
                      <a:lnTo>
                        <a:pt x="138" y="70"/>
                      </a:lnTo>
                      <a:lnTo>
                        <a:pt x="134" y="66"/>
                      </a:lnTo>
                      <a:lnTo>
                        <a:pt x="138" y="70"/>
                      </a:lnTo>
                      <a:lnTo>
                        <a:pt x="142" y="70"/>
                      </a:lnTo>
                      <a:lnTo>
                        <a:pt x="146" y="66"/>
                      </a:lnTo>
                      <a:lnTo>
                        <a:pt x="146" y="62"/>
                      </a:lnTo>
                      <a:lnTo>
                        <a:pt x="142" y="62"/>
                      </a:lnTo>
                      <a:lnTo>
                        <a:pt x="146" y="66"/>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9163" name="Freeform 189"/>
                <p:cNvSpPr>
                  <a:spLocks/>
                </p:cNvSpPr>
                <p:nvPr/>
              </p:nvSpPr>
              <p:spPr bwMode="auto">
                <a:xfrm>
                  <a:off x="1360488" y="2663825"/>
                  <a:ext cx="19050" cy="469900"/>
                </a:xfrm>
                <a:custGeom>
                  <a:avLst/>
                  <a:gdLst>
                    <a:gd name="T0" fmla="*/ 2147483647 w 12"/>
                    <a:gd name="T1" fmla="*/ 2147483647 h 296"/>
                    <a:gd name="T2" fmla="*/ 2147483647 w 12"/>
                    <a:gd name="T3" fmla="*/ 2147483647 h 296"/>
                    <a:gd name="T4" fmla="*/ 2147483647 w 12"/>
                    <a:gd name="T5" fmla="*/ 0 h 296"/>
                    <a:gd name="T6" fmla="*/ 0 w 12"/>
                    <a:gd name="T7" fmla="*/ 0 h 296"/>
                    <a:gd name="T8" fmla="*/ 0 w 12"/>
                    <a:gd name="T9" fmla="*/ 2147483647 h 296"/>
                    <a:gd name="T10" fmla="*/ 2147483647 w 12"/>
                    <a:gd name="T11" fmla="*/ 2147483647 h 296"/>
                    <a:gd name="T12" fmla="*/ 0 w 12"/>
                    <a:gd name="T13" fmla="*/ 2147483647 h 296"/>
                    <a:gd name="T14" fmla="*/ 2147483647 w 12"/>
                    <a:gd name="T15" fmla="*/ 2147483647 h 296"/>
                    <a:gd name="T16" fmla="*/ 2147483647 w 12"/>
                    <a:gd name="T17" fmla="*/ 2147483647 h 296"/>
                    <a:gd name="T18" fmla="*/ 2147483647 w 12"/>
                    <a:gd name="T19" fmla="*/ 2147483647 h 296"/>
                    <a:gd name="T20" fmla="*/ 2147483647 w 12"/>
                    <a:gd name="T21" fmla="*/ 2147483647 h 296"/>
                    <a:gd name="T22" fmla="*/ 2147483647 w 12"/>
                    <a:gd name="T23" fmla="*/ 2147483647 h 29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296"/>
                    <a:gd name="T38" fmla="*/ 12 w 12"/>
                    <a:gd name="T39" fmla="*/ 296 h 29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296">
                      <a:moveTo>
                        <a:pt x="8" y="296"/>
                      </a:moveTo>
                      <a:lnTo>
                        <a:pt x="12" y="292"/>
                      </a:lnTo>
                      <a:lnTo>
                        <a:pt x="12" y="0"/>
                      </a:lnTo>
                      <a:lnTo>
                        <a:pt x="0" y="0"/>
                      </a:lnTo>
                      <a:lnTo>
                        <a:pt x="0" y="292"/>
                      </a:lnTo>
                      <a:lnTo>
                        <a:pt x="4" y="288"/>
                      </a:lnTo>
                      <a:lnTo>
                        <a:pt x="0" y="292"/>
                      </a:lnTo>
                      <a:lnTo>
                        <a:pt x="4" y="296"/>
                      </a:lnTo>
                      <a:lnTo>
                        <a:pt x="8" y="296"/>
                      </a:lnTo>
                      <a:lnTo>
                        <a:pt x="12" y="292"/>
                      </a:lnTo>
                      <a:lnTo>
                        <a:pt x="8" y="296"/>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9164" name="Freeform 190"/>
                <p:cNvSpPr>
                  <a:spLocks/>
                </p:cNvSpPr>
                <p:nvPr/>
              </p:nvSpPr>
              <p:spPr bwMode="auto">
                <a:xfrm>
                  <a:off x="1141413" y="3121025"/>
                  <a:ext cx="231775" cy="93663"/>
                </a:xfrm>
                <a:custGeom>
                  <a:avLst/>
                  <a:gdLst>
                    <a:gd name="T0" fmla="*/ 0 w 146"/>
                    <a:gd name="T1" fmla="*/ 2147483647 h 59"/>
                    <a:gd name="T2" fmla="*/ 2147483647 w 146"/>
                    <a:gd name="T3" fmla="*/ 2147483647 h 59"/>
                    <a:gd name="T4" fmla="*/ 2147483647 w 146"/>
                    <a:gd name="T5" fmla="*/ 2147483647 h 59"/>
                    <a:gd name="T6" fmla="*/ 2147483647 w 146"/>
                    <a:gd name="T7" fmla="*/ 0 h 59"/>
                    <a:gd name="T8" fmla="*/ 2147483647 w 146"/>
                    <a:gd name="T9" fmla="*/ 2147483647 h 59"/>
                    <a:gd name="T10" fmla="*/ 2147483647 w 146"/>
                    <a:gd name="T11" fmla="*/ 2147483647 h 59"/>
                    <a:gd name="T12" fmla="*/ 2147483647 w 146"/>
                    <a:gd name="T13" fmla="*/ 2147483647 h 59"/>
                    <a:gd name="T14" fmla="*/ 0 w 146"/>
                    <a:gd name="T15" fmla="*/ 2147483647 h 59"/>
                    <a:gd name="T16" fmla="*/ 0 w 146"/>
                    <a:gd name="T17" fmla="*/ 2147483647 h 59"/>
                    <a:gd name="T18" fmla="*/ 0 w 146"/>
                    <a:gd name="T19" fmla="*/ 2147483647 h 59"/>
                    <a:gd name="T20" fmla="*/ 2147483647 w 146"/>
                    <a:gd name="T21" fmla="*/ 2147483647 h 59"/>
                    <a:gd name="T22" fmla="*/ 0 w 146"/>
                    <a:gd name="T23" fmla="*/ 2147483647 h 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46"/>
                    <a:gd name="T37" fmla="*/ 0 h 59"/>
                    <a:gd name="T38" fmla="*/ 146 w 146"/>
                    <a:gd name="T39" fmla="*/ 59 h 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46" h="59">
                      <a:moveTo>
                        <a:pt x="0" y="51"/>
                      </a:moveTo>
                      <a:lnTo>
                        <a:pt x="4" y="59"/>
                      </a:lnTo>
                      <a:lnTo>
                        <a:pt x="146" y="8"/>
                      </a:lnTo>
                      <a:lnTo>
                        <a:pt x="142" y="0"/>
                      </a:lnTo>
                      <a:lnTo>
                        <a:pt x="4" y="47"/>
                      </a:lnTo>
                      <a:lnTo>
                        <a:pt x="8" y="51"/>
                      </a:lnTo>
                      <a:lnTo>
                        <a:pt x="4" y="47"/>
                      </a:lnTo>
                      <a:lnTo>
                        <a:pt x="0" y="51"/>
                      </a:lnTo>
                      <a:lnTo>
                        <a:pt x="0" y="55"/>
                      </a:lnTo>
                      <a:lnTo>
                        <a:pt x="4" y="59"/>
                      </a:lnTo>
                      <a:lnTo>
                        <a:pt x="0" y="51"/>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9165" name="Freeform 191"/>
                <p:cNvSpPr>
                  <a:spLocks/>
                </p:cNvSpPr>
                <p:nvPr/>
              </p:nvSpPr>
              <p:spPr bwMode="auto">
                <a:xfrm>
                  <a:off x="1076325" y="2582863"/>
                  <a:ext cx="52388" cy="606425"/>
                </a:xfrm>
                <a:custGeom>
                  <a:avLst/>
                  <a:gdLst>
                    <a:gd name="T0" fmla="*/ 2147483647 w 33"/>
                    <a:gd name="T1" fmla="*/ 2147483647 h 382"/>
                    <a:gd name="T2" fmla="*/ 2147483647 w 33"/>
                    <a:gd name="T3" fmla="*/ 2147483647 h 382"/>
                    <a:gd name="T4" fmla="*/ 2147483647 w 33"/>
                    <a:gd name="T5" fmla="*/ 2147483647 h 382"/>
                    <a:gd name="T6" fmla="*/ 2147483647 w 33"/>
                    <a:gd name="T7" fmla="*/ 2147483647 h 382"/>
                    <a:gd name="T8" fmla="*/ 2147483647 w 33"/>
                    <a:gd name="T9" fmla="*/ 2147483647 h 382"/>
                    <a:gd name="T10" fmla="*/ 2147483647 w 33"/>
                    <a:gd name="T11" fmla="*/ 2147483647 h 382"/>
                    <a:gd name="T12" fmla="*/ 2147483647 w 33"/>
                    <a:gd name="T13" fmla="*/ 2147483647 h 382"/>
                    <a:gd name="T14" fmla="*/ 2147483647 w 33"/>
                    <a:gd name="T15" fmla="*/ 2147483647 h 382"/>
                    <a:gd name="T16" fmla="*/ 2147483647 w 33"/>
                    <a:gd name="T17" fmla="*/ 2147483647 h 382"/>
                    <a:gd name="T18" fmla="*/ 2147483647 w 33"/>
                    <a:gd name="T19" fmla="*/ 2147483647 h 382"/>
                    <a:gd name="T20" fmla="*/ 2147483647 w 33"/>
                    <a:gd name="T21" fmla="*/ 2147483647 h 382"/>
                    <a:gd name="T22" fmla="*/ 2147483647 w 33"/>
                    <a:gd name="T23" fmla="*/ 0 h 382"/>
                    <a:gd name="T24" fmla="*/ 2147483647 w 33"/>
                    <a:gd name="T25" fmla="*/ 0 h 382"/>
                    <a:gd name="T26" fmla="*/ 2147483647 w 33"/>
                    <a:gd name="T27" fmla="*/ 0 h 382"/>
                    <a:gd name="T28" fmla="*/ 2147483647 w 33"/>
                    <a:gd name="T29" fmla="*/ 2147483647 h 382"/>
                    <a:gd name="T30" fmla="*/ 2147483647 w 33"/>
                    <a:gd name="T31" fmla="*/ 2147483647 h 382"/>
                    <a:gd name="T32" fmla="*/ 0 w 33"/>
                    <a:gd name="T33" fmla="*/ 2147483647 h 382"/>
                    <a:gd name="T34" fmla="*/ 0 w 33"/>
                    <a:gd name="T35" fmla="*/ 2147483647 h 382"/>
                    <a:gd name="T36" fmla="*/ 0 w 33"/>
                    <a:gd name="T37" fmla="*/ 2147483647 h 382"/>
                    <a:gd name="T38" fmla="*/ 0 w 33"/>
                    <a:gd name="T39" fmla="*/ 2147483647 h 382"/>
                    <a:gd name="T40" fmla="*/ 0 w 33"/>
                    <a:gd name="T41" fmla="*/ 2147483647 h 382"/>
                    <a:gd name="T42" fmla="*/ 2147483647 w 33"/>
                    <a:gd name="T43" fmla="*/ 2147483647 h 382"/>
                    <a:gd name="T44" fmla="*/ 2147483647 w 33"/>
                    <a:gd name="T45" fmla="*/ 2147483647 h 382"/>
                    <a:gd name="T46" fmla="*/ 2147483647 w 33"/>
                    <a:gd name="T47" fmla="*/ 2147483647 h 382"/>
                    <a:gd name="T48" fmla="*/ 2147483647 w 33"/>
                    <a:gd name="T49" fmla="*/ 2147483647 h 38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3"/>
                    <a:gd name="T76" fmla="*/ 0 h 382"/>
                    <a:gd name="T77" fmla="*/ 33 w 33"/>
                    <a:gd name="T78" fmla="*/ 382 h 38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3" h="382">
                      <a:moveTo>
                        <a:pt x="16" y="382"/>
                      </a:moveTo>
                      <a:lnTo>
                        <a:pt x="16" y="382"/>
                      </a:lnTo>
                      <a:lnTo>
                        <a:pt x="21" y="378"/>
                      </a:lnTo>
                      <a:lnTo>
                        <a:pt x="25" y="374"/>
                      </a:lnTo>
                      <a:lnTo>
                        <a:pt x="29" y="370"/>
                      </a:lnTo>
                      <a:lnTo>
                        <a:pt x="33" y="366"/>
                      </a:lnTo>
                      <a:lnTo>
                        <a:pt x="33" y="16"/>
                      </a:lnTo>
                      <a:lnTo>
                        <a:pt x="29" y="12"/>
                      </a:lnTo>
                      <a:lnTo>
                        <a:pt x="25" y="8"/>
                      </a:lnTo>
                      <a:lnTo>
                        <a:pt x="21" y="4"/>
                      </a:lnTo>
                      <a:lnTo>
                        <a:pt x="16" y="0"/>
                      </a:lnTo>
                      <a:lnTo>
                        <a:pt x="8" y="4"/>
                      </a:lnTo>
                      <a:lnTo>
                        <a:pt x="4" y="8"/>
                      </a:lnTo>
                      <a:lnTo>
                        <a:pt x="0" y="12"/>
                      </a:lnTo>
                      <a:lnTo>
                        <a:pt x="0" y="16"/>
                      </a:lnTo>
                      <a:lnTo>
                        <a:pt x="0" y="366"/>
                      </a:lnTo>
                      <a:lnTo>
                        <a:pt x="0" y="370"/>
                      </a:lnTo>
                      <a:lnTo>
                        <a:pt x="4" y="374"/>
                      </a:lnTo>
                      <a:lnTo>
                        <a:pt x="8" y="378"/>
                      </a:lnTo>
                      <a:lnTo>
                        <a:pt x="16" y="382"/>
                      </a:lnTo>
                      <a:close/>
                    </a:path>
                  </a:pathLst>
                </a:custGeom>
                <a:solidFill>
                  <a:srgbClr val="666666"/>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9166" name="Freeform 192"/>
                <p:cNvSpPr>
                  <a:spLocks/>
                </p:cNvSpPr>
                <p:nvPr/>
              </p:nvSpPr>
              <p:spPr bwMode="auto">
                <a:xfrm>
                  <a:off x="1076325" y="2582863"/>
                  <a:ext cx="52388" cy="606425"/>
                </a:xfrm>
                <a:custGeom>
                  <a:avLst/>
                  <a:gdLst>
                    <a:gd name="T0" fmla="*/ 2147483647 w 33"/>
                    <a:gd name="T1" fmla="*/ 2147483647 h 382"/>
                    <a:gd name="T2" fmla="*/ 2147483647 w 33"/>
                    <a:gd name="T3" fmla="*/ 2147483647 h 382"/>
                    <a:gd name="T4" fmla="*/ 2147483647 w 33"/>
                    <a:gd name="T5" fmla="*/ 2147483647 h 382"/>
                    <a:gd name="T6" fmla="*/ 2147483647 w 33"/>
                    <a:gd name="T7" fmla="*/ 2147483647 h 382"/>
                    <a:gd name="T8" fmla="*/ 2147483647 w 33"/>
                    <a:gd name="T9" fmla="*/ 2147483647 h 382"/>
                    <a:gd name="T10" fmla="*/ 2147483647 w 33"/>
                    <a:gd name="T11" fmla="*/ 2147483647 h 382"/>
                    <a:gd name="T12" fmla="*/ 2147483647 w 33"/>
                    <a:gd name="T13" fmla="*/ 2147483647 h 382"/>
                    <a:gd name="T14" fmla="*/ 2147483647 w 33"/>
                    <a:gd name="T15" fmla="*/ 2147483647 h 382"/>
                    <a:gd name="T16" fmla="*/ 2147483647 w 33"/>
                    <a:gd name="T17" fmla="*/ 2147483647 h 382"/>
                    <a:gd name="T18" fmla="*/ 2147483647 w 33"/>
                    <a:gd name="T19" fmla="*/ 2147483647 h 382"/>
                    <a:gd name="T20" fmla="*/ 2147483647 w 33"/>
                    <a:gd name="T21" fmla="*/ 2147483647 h 382"/>
                    <a:gd name="T22" fmla="*/ 2147483647 w 33"/>
                    <a:gd name="T23" fmla="*/ 0 h 382"/>
                    <a:gd name="T24" fmla="*/ 2147483647 w 33"/>
                    <a:gd name="T25" fmla="*/ 0 h 382"/>
                    <a:gd name="T26" fmla="*/ 2147483647 w 33"/>
                    <a:gd name="T27" fmla="*/ 0 h 382"/>
                    <a:gd name="T28" fmla="*/ 2147483647 w 33"/>
                    <a:gd name="T29" fmla="*/ 2147483647 h 382"/>
                    <a:gd name="T30" fmla="*/ 2147483647 w 33"/>
                    <a:gd name="T31" fmla="*/ 2147483647 h 382"/>
                    <a:gd name="T32" fmla="*/ 0 w 33"/>
                    <a:gd name="T33" fmla="*/ 2147483647 h 382"/>
                    <a:gd name="T34" fmla="*/ 0 w 33"/>
                    <a:gd name="T35" fmla="*/ 2147483647 h 382"/>
                    <a:gd name="T36" fmla="*/ 0 w 33"/>
                    <a:gd name="T37" fmla="*/ 2147483647 h 382"/>
                    <a:gd name="T38" fmla="*/ 0 w 33"/>
                    <a:gd name="T39" fmla="*/ 2147483647 h 382"/>
                    <a:gd name="T40" fmla="*/ 0 w 33"/>
                    <a:gd name="T41" fmla="*/ 2147483647 h 382"/>
                    <a:gd name="T42" fmla="*/ 2147483647 w 33"/>
                    <a:gd name="T43" fmla="*/ 2147483647 h 382"/>
                    <a:gd name="T44" fmla="*/ 2147483647 w 33"/>
                    <a:gd name="T45" fmla="*/ 2147483647 h 382"/>
                    <a:gd name="T46" fmla="*/ 2147483647 w 33"/>
                    <a:gd name="T47" fmla="*/ 2147483647 h 382"/>
                    <a:gd name="T48" fmla="*/ 2147483647 w 33"/>
                    <a:gd name="T49" fmla="*/ 2147483647 h 38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3"/>
                    <a:gd name="T76" fmla="*/ 0 h 382"/>
                    <a:gd name="T77" fmla="*/ 33 w 33"/>
                    <a:gd name="T78" fmla="*/ 382 h 38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3" h="382">
                      <a:moveTo>
                        <a:pt x="16" y="382"/>
                      </a:moveTo>
                      <a:lnTo>
                        <a:pt x="16" y="382"/>
                      </a:lnTo>
                      <a:lnTo>
                        <a:pt x="21" y="378"/>
                      </a:lnTo>
                      <a:lnTo>
                        <a:pt x="25" y="374"/>
                      </a:lnTo>
                      <a:lnTo>
                        <a:pt x="29" y="370"/>
                      </a:lnTo>
                      <a:lnTo>
                        <a:pt x="33" y="366"/>
                      </a:lnTo>
                      <a:lnTo>
                        <a:pt x="33" y="16"/>
                      </a:lnTo>
                      <a:lnTo>
                        <a:pt x="29" y="12"/>
                      </a:lnTo>
                      <a:lnTo>
                        <a:pt x="25" y="8"/>
                      </a:lnTo>
                      <a:lnTo>
                        <a:pt x="21" y="4"/>
                      </a:lnTo>
                      <a:lnTo>
                        <a:pt x="16" y="0"/>
                      </a:lnTo>
                      <a:lnTo>
                        <a:pt x="8" y="4"/>
                      </a:lnTo>
                      <a:lnTo>
                        <a:pt x="4" y="8"/>
                      </a:lnTo>
                      <a:lnTo>
                        <a:pt x="0" y="12"/>
                      </a:lnTo>
                      <a:lnTo>
                        <a:pt x="0" y="16"/>
                      </a:lnTo>
                      <a:lnTo>
                        <a:pt x="0" y="366"/>
                      </a:lnTo>
                      <a:lnTo>
                        <a:pt x="0" y="370"/>
                      </a:lnTo>
                      <a:lnTo>
                        <a:pt x="4" y="374"/>
                      </a:lnTo>
                      <a:lnTo>
                        <a:pt x="8" y="378"/>
                      </a:lnTo>
                      <a:lnTo>
                        <a:pt x="16" y="382"/>
                      </a:lnTo>
                    </a:path>
                  </a:pathLst>
                </a:custGeom>
                <a:noFill/>
                <a:ln w="0">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59167" name="Line 193"/>
                <p:cNvSpPr>
                  <a:spLocks noChangeShapeType="1"/>
                </p:cNvSpPr>
                <p:nvPr/>
              </p:nvSpPr>
              <p:spPr bwMode="auto">
                <a:xfrm>
                  <a:off x="1076325" y="2708275"/>
                  <a:ext cx="52388" cy="1588"/>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9168" name="Line 194"/>
                <p:cNvSpPr>
                  <a:spLocks noChangeShapeType="1"/>
                </p:cNvSpPr>
                <p:nvPr/>
              </p:nvSpPr>
              <p:spPr bwMode="auto">
                <a:xfrm flipV="1">
                  <a:off x="1076325" y="2944813"/>
                  <a:ext cx="52388" cy="635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9169" name="Line 195"/>
                <p:cNvSpPr>
                  <a:spLocks noChangeShapeType="1"/>
                </p:cNvSpPr>
                <p:nvPr/>
              </p:nvSpPr>
              <p:spPr bwMode="auto">
                <a:xfrm flipV="1">
                  <a:off x="1154113" y="3114675"/>
                  <a:ext cx="212725" cy="61913"/>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9170" name="Freeform 196"/>
                <p:cNvSpPr>
                  <a:spLocks/>
                </p:cNvSpPr>
                <p:nvPr/>
              </p:nvSpPr>
              <p:spPr bwMode="auto">
                <a:xfrm>
                  <a:off x="1147763" y="3133725"/>
                  <a:ext cx="206375" cy="93663"/>
                </a:xfrm>
                <a:custGeom>
                  <a:avLst/>
                  <a:gdLst>
                    <a:gd name="T0" fmla="*/ 0 w 130"/>
                    <a:gd name="T1" fmla="*/ 2147483647 h 59"/>
                    <a:gd name="T2" fmla="*/ 0 w 130"/>
                    <a:gd name="T3" fmla="*/ 2147483647 h 59"/>
                    <a:gd name="T4" fmla="*/ 2147483647 w 130"/>
                    <a:gd name="T5" fmla="*/ 2147483647 h 59"/>
                    <a:gd name="T6" fmla="*/ 2147483647 w 130"/>
                    <a:gd name="T7" fmla="*/ 0 h 59"/>
                    <a:gd name="T8" fmla="*/ 0 w 130"/>
                    <a:gd name="T9" fmla="*/ 2147483647 h 59"/>
                    <a:gd name="T10" fmla="*/ 0 w 130"/>
                    <a:gd name="T11" fmla="*/ 2147483647 h 59"/>
                    <a:gd name="T12" fmla="*/ 0 60000 65536"/>
                    <a:gd name="T13" fmla="*/ 0 60000 65536"/>
                    <a:gd name="T14" fmla="*/ 0 60000 65536"/>
                    <a:gd name="T15" fmla="*/ 0 60000 65536"/>
                    <a:gd name="T16" fmla="*/ 0 60000 65536"/>
                    <a:gd name="T17" fmla="*/ 0 60000 65536"/>
                    <a:gd name="T18" fmla="*/ 0 w 130"/>
                    <a:gd name="T19" fmla="*/ 0 h 59"/>
                    <a:gd name="T20" fmla="*/ 130 w 130"/>
                    <a:gd name="T21" fmla="*/ 59 h 59"/>
                  </a:gdLst>
                  <a:ahLst/>
                  <a:cxnLst>
                    <a:cxn ang="T12">
                      <a:pos x="T0" y="T1"/>
                    </a:cxn>
                    <a:cxn ang="T13">
                      <a:pos x="T2" y="T3"/>
                    </a:cxn>
                    <a:cxn ang="T14">
                      <a:pos x="T4" y="T5"/>
                    </a:cxn>
                    <a:cxn ang="T15">
                      <a:pos x="T6" y="T7"/>
                    </a:cxn>
                    <a:cxn ang="T16">
                      <a:pos x="T8" y="T9"/>
                    </a:cxn>
                    <a:cxn ang="T17">
                      <a:pos x="T10" y="T11"/>
                    </a:cxn>
                  </a:cxnLst>
                  <a:rect l="T18" t="T19" r="T20" b="T21"/>
                  <a:pathLst>
                    <a:path w="130" h="59">
                      <a:moveTo>
                        <a:pt x="0" y="43"/>
                      </a:moveTo>
                      <a:lnTo>
                        <a:pt x="0" y="59"/>
                      </a:lnTo>
                      <a:lnTo>
                        <a:pt x="130" y="7"/>
                      </a:lnTo>
                      <a:lnTo>
                        <a:pt x="130" y="0"/>
                      </a:lnTo>
                      <a:lnTo>
                        <a:pt x="0" y="43"/>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9171" name="Freeform 197"/>
                <p:cNvSpPr>
                  <a:spLocks/>
                </p:cNvSpPr>
                <p:nvPr/>
              </p:nvSpPr>
              <p:spPr bwMode="auto">
                <a:xfrm>
                  <a:off x="1141413" y="3201988"/>
                  <a:ext cx="19050" cy="30163"/>
                </a:xfrm>
                <a:custGeom>
                  <a:avLst/>
                  <a:gdLst>
                    <a:gd name="T0" fmla="*/ 2147483647 w 12"/>
                    <a:gd name="T1" fmla="*/ 2147483647 h 19"/>
                    <a:gd name="T2" fmla="*/ 2147483647 w 12"/>
                    <a:gd name="T3" fmla="*/ 2147483647 h 19"/>
                    <a:gd name="T4" fmla="*/ 2147483647 w 12"/>
                    <a:gd name="T5" fmla="*/ 0 h 19"/>
                    <a:gd name="T6" fmla="*/ 0 w 12"/>
                    <a:gd name="T7" fmla="*/ 0 h 19"/>
                    <a:gd name="T8" fmla="*/ 0 w 12"/>
                    <a:gd name="T9" fmla="*/ 2147483647 h 19"/>
                    <a:gd name="T10" fmla="*/ 2147483647 w 12"/>
                    <a:gd name="T11" fmla="*/ 2147483647 h 19"/>
                    <a:gd name="T12" fmla="*/ 0 w 12"/>
                    <a:gd name="T13" fmla="*/ 2147483647 h 19"/>
                    <a:gd name="T14" fmla="*/ 2147483647 w 12"/>
                    <a:gd name="T15" fmla="*/ 2147483647 h 19"/>
                    <a:gd name="T16" fmla="*/ 2147483647 w 12"/>
                    <a:gd name="T17" fmla="*/ 2147483647 h 19"/>
                    <a:gd name="T18" fmla="*/ 2147483647 w 12"/>
                    <a:gd name="T19" fmla="*/ 2147483647 h 19"/>
                    <a:gd name="T20" fmla="*/ 2147483647 w 12"/>
                    <a:gd name="T21" fmla="*/ 2147483647 h 19"/>
                    <a:gd name="T22" fmla="*/ 2147483647 w 12"/>
                    <a:gd name="T23" fmla="*/ 2147483647 h 1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19"/>
                    <a:gd name="T38" fmla="*/ 12 w 12"/>
                    <a:gd name="T39" fmla="*/ 19 h 1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19">
                      <a:moveTo>
                        <a:pt x="4" y="8"/>
                      </a:moveTo>
                      <a:lnTo>
                        <a:pt x="12" y="16"/>
                      </a:lnTo>
                      <a:lnTo>
                        <a:pt x="12" y="0"/>
                      </a:lnTo>
                      <a:lnTo>
                        <a:pt x="0" y="0"/>
                      </a:lnTo>
                      <a:lnTo>
                        <a:pt x="0" y="16"/>
                      </a:lnTo>
                      <a:lnTo>
                        <a:pt x="8" y="19"/>
                      </a:lnTo>
                      <a:lnTo>
                        <a:pt x="0" y="16"/>
                      </a:lnTo>
                      <a:lnTo>
                        <a:pt x="4" y="16"/>
                      </a:lnTo>
                      <a:lnTo>
                        <a:pt x="4" y="19"/>
                      </a:lnTo>
                      <a:lnTo>
                        <a:pt x="8" y="16"/>
                      </a:lnTo>
                      <a:lnTo>
                        <a:pt x="12" y="16"/>
                      </a:lnTo>
                      <a:lnTo>
                        <a:pt x="4" y="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9172" name="Freeform 198"/>
                <p:cNvSpPr>
                  <a:spLocks/>
                </p:cNvSpPr>
                <p:nvPr/>
              </p:nvSpPr>
              <p:spPr bwMode="auto">
                <a:xfrm>
                  <a:off x="1147763" y="3138488"/>
                  <a:ext cx="212725" cy="93663"/>
                </a:xfrm>
                <a:custGeom>
                  <a:avLst/>
                  <a:gdLst>
                    <a:gd name="T0" fmla="*/ 2147483647 w 134"/>
                    <a:gd name="T1" fmla="*/ 2147483647 h 59"/>
                    <a:gd name="T2" fmla="*/ 2147483647 w 134"/>
                    <a:gd name="T3" fmla="*/ 0 h 59"/>
                    <a:gd name="T4" fmla="*/ 0 w 134"/>
                    <a:gd name="T5" fmla="*/ 2147483647 h 59"/>
                    <a:gd name="T6" fmla="*/ 2147483647 w 134"/>
                    <a:gd name="T7" fmla="*/ 2147483647 h 59"/>
                    <a:gd name="T8" fmla="*/ 2147483647 w 134"/>
                    <a:gd name="T9" fmla="*/ 2147483647 h 59"/>
                    <a:gd name="T10" fmla="*/ 2147483647 w 134"/>
                    <a:gd name="T11" fmla="*/ 2147483647 h 59"/>
                    <a:gd name="T12" fmla="*/ 2147483647 w 134"/>
                    <a:gd name="T13" fmla="*/ 2147483647 h 59"/>
                    <a:gd name="T14" fmla="*/ 2147483647 w 134"/>
                    <a:gd name="T15" fmla="*/ 2147483647 h 59"/>
                    <a:gd name="T16" fmla="*/ 2147483647 w 134"/>
                    <a:gd name="T17" fmla="*/ 0 h 59"/>
                    <a:gd name="T18" fmla="*/ 2147483647 w 134"/>
                    <a:gd name="T19" fmla="*/ 0 h 59"/>
                    <a:gd name="T20" fmla="*/ 2147483647 w 134"/>
                    <a:gd name="T21" fmla="*/ 0 h 59"/>
                    <a:gd name="T22" fmla="*/ 2147483647 w 134"/>
                    <a:gd name="T23" fmla="*/ 2147483647 h 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34"/>
                    <a:gd name="T37" fmla="*/ 0 h 59"/>
                    <a:gd name="T38" fmla="*/ 134 w 134"/>
                    <a:gd name="T39" fmla="*/ 59 h 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34" h="59">
                      <a:moveTo>
                        <a:pt x="126" y="4"/>
                      </a:moveTo>
                      <a:lnTo>
                        <a:pt x="130" y="0"/>
                      </a:lnTo>
                      <a:lnTo>
                        <a:pt x="0" y="48"/>
                      </a:lnTo>
                      <a:lnTo>
                        <a:pt x="4" y="59"/>
                      </a:lnTo>
                      <a:lnTo>
                        <a:pt x="134" y="8"/>
                      </a:lnTo>
                      <a:lnTo>
                        <a:pt x="134" y="4"/>
                      </a:lnTo>
                      <a:lnTo>
                        <a:pt x="134" y="8"/>
                      </a:lnTo>
                      <a:lnTo>
                        <a:pt x="134" y="4"/>
                      </a:lnTo>
                      <a:lnTo>
                        <a:pt x="134" y="0"/>
                      </a:lnTo>
                      <a:lnTo>
                        <a:pt x="130" y="0"/>
                      </a:lnTo>
                      <a:lnTo>
                        <a:pt x="126" y="4"/>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9173" name="Freeform 199"/>
                <p:cNvSpPr>
                  <a:spLocks/>
                </p:cNvSpPr>
                <p:nvPr/>
              </p:nvSpPr>
              <p:spPr bwMode="auto">
                <a:xfrm>
                  <a:off x="1347788" y="3127375"/>
                  <a:ext cx="12700" cy="17463"/>
                </a:xfrm>
                <a:custGeom>
                  <a:avLst/>
                  <a:gdLst>
                    <a:gd name="T0" fmla="*/ 2147483647 w 8"/>
                    <a:gd name="T1" fmla="*/ 2147483647 h 11"/>
                    <a:gd name="T2" fmla="*/ 0 w 8"/>
                    <a:gd name="T3" fmla="*/ 2147483647 h 11"/>
                    <a:gd name="T4" fmla="*/ 0 w 8"/>
                    <a:gd name="T5" fmla="*/ 2147483647 h 11"/>
                    <a:gd name="T6" fmla="*/ 2147483647 w 8"/>
                    <a:gd name="T7" fmla="*/ 2147483647 h 11"/>
                    <a:gd name="T8" fmla="*/ 2147483647 w 8"/>
                    <a:gd name="T9" fmla="*/ 2147483647 h 11"/>
                    <a:gd name="T10" fmla="*/ 2147483647 w 8"/>
                    <a:gd name="T11" fmla="*/ 0 h 11"/>
                    <a:gd name="T12" fmla="*/ 2147483647 w 8"/>
                    <a:gd name="T13" fmla="*/ 2147483647 h 11"/>
                    <a:gd name="T14" fmla="*/ 2147483647 w 8"/>
                    <a:gd name="T15" fmla="*/ 2147483647 h 11"/>
                    <a:gd name="T16" fmla="*/ 2147483647 w 8"/>
                    <a:gd name="T17" fmla="*/ 0 h 11"/>
                    <a:gd name="T18" fmla="*/ 0 w 8"/>
                    <a:gd name="T19" fmla="*/ 2147483647 h 11"/>
                    <a:gd name="T20" fmla="*/ 0 w 8"/>
                    <a:gd name="T21" fmla="*/ 2147483647 h 11"/>
                    <a:gd name="T22" fmla="*/ 2147483647 w 8"/>
                    <a:gd name="T23" fmla="*/ 2147483647 h 1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11"/>
                    <a:gd name="T38" fmla="*/ 8 w 8"/>
                    <a:gd name="T39" fmla="*/ 11 h 1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11">
                      <a:moveTo>
                        <a:pt x="8" y="11"/>
                      </a:moveTo>
                      <a:lnTo>
                        <a:pt x="0" y="4"/>
                      </a:lnTo>
                      <a:lnTo>
                        <a:pt x="0" y="11"/>
                      </a:lnTo>
                      <a:lnTo>
                        <a:pt x="8" y="11"/>
                      </a:lnTo>
                      <a:lnTo>
                        <a:pt x="8" y="4"/>
                      </a:lnTo>
                      <a:lnTo>
                        <a:pt x="4" y="0"/>
                      </a:lnTo>
                      <a:lnTo>
                        <a:pt x="8" y="4"/>
                      </a:lnTo>
                      <a:lnTo>
                        <a:pt x="4" y="0"/>
                      </a:lnTo>
                      <a:lnTo>
                        <a:pt x="0" y="4"/>
                      </a:lnTo>
                      <a:lnTo>
                        <a:pt x="8" y="11"/>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9174" name="Freeform 200"/>
                <p:cNvSpPr>
                  <a:spLocks/>
                </p:cNvSpPr>
                <p:nvPr/>
              </p:nvSpPr>
              <p:spPr bwMode="auto">
                <a:xfrm>
                  <a:off x="1141413" y="3127375"/>
                  <a:ext cx="219075" cy="80963"/>
                </a:xfrm>
                <a:custGeom>
                  <a:avLst/>
                  <a:gdLst>
                    <a:gd name="T0" fmla="*/ 2147483647 w 138"/>
                    <a:gd name="T1" fmla="*/ 2147483647 h 51"/>
                    <a:gd name="T2" fmla="*/ 2147483647 w 138"/>
                    <a:gd name="T3" fmla="*/ 2147483647 h 51"/>
                    <a:gd name="T4" fmla="*/ 2147483647 w 138"/>
                    <a:gd name="T5" fmla="*/ 2147483647 h 51"/>
                    <a:gd name="T6" fmla="*/ 2147483647 w 138"/>
                    <a:gd name="T7" fmla="*/ 0 h 51"/>
                    <a:gd name="T8" fmla="*/ 2147483647 w 138"/>
                    <a:gd name="T9" fmla="*/ 2147483647 h 51"/>
                    <a:gd name="T10" fmla="*/ 0 w 138"/>
                    <a:gd name="T11" fmla="*/ 2147483647 h 51"/>
                    <a:gd name="T12" fmla="*/ 2147483647 w 138"/>
                    <a:gd name="T13" fmla="*/ 2147483647 h 51"/>
                    <a:gd name="T14" fmla="*/ 0 w 138"/>
                    <a:gd name="T15" fmla="*/ 2147483647 h 51"/>
                    <a:gd name="T16" fmla="*/ 0 w 138"/>
                    <a:gd name="T17" fmla="*/ 2147483647 h 51"/>
                    <a:gd name="T18" fmla="*/ 2147483647 w 138"/>
                    <a:gd name="T19" fmla="*/ 2147483647 h 51"/>
                    <a:gd name="T20" fmla="*/ 2147483647 w 138"/>
                    <a:gd name="T21" fmla="*/ 2147483647 h 51"/>
                    <a:gd name="T22" fmla="*/ 2147483647 w 138"/>
                    <a:gd name="T23" fmla="*/ 2147483647 h 5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38"/>
                    <a:gd name="T37" fmla="*/ 0 h 51"/>
                    <a:gd name="T38" fmla="*/ 138 w 138"/>
                    <a:gd name="T39" fmla="*/ 51 h 5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38" h="51">
                      <a:moveTo>
                        <a:pt x="12" y="47"/>
                      </a:moveTo>
                      <a:lnTo>
                        <a:pt x="8" y="51"/>
                      </a:lnTo>
                      <a:lnTo>
                        <a:pt x="138" y="11"/>
                      </a:lnTo>
                      <a:lnTo>
                        <a:pt x="134" y="0"/>
                      </a:lnTo>
                      <a:lnTo>
                        <a:pt x="4" y="43"/>
                      </a:lnTo>
                      <a:lnTo>
                        <a:pt x="0" y="47"/>
                      </a:lnTo>
                      <a:lnTo>
                        <a:pt x="4" y="43"/>
                      </a:lnTo>
                      <a:lnTo>
                        <a:pt x="0" y="47"/>
                      </a:lnTo>
                      <a:lnTo>
                        <a:pt x="4" y="51"/>
                      </a:lnTo>
                      <a:lnTo>
                        <a:pt x="8" y="51"/>
                      </a:lnTo>
                      <a:lnTo>
                        <a:pt x="12" y="47"/>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9175" name="Freeform 201"/>
                <p:cNvSpPr>
                  <a:spLocks/>
                </p:cNvSpPr>
                <p:nvPr/>
              </p:nvSpPr>
              <p:spPr bwMode="auto">
                <a:xfrm>
                  <a:off x="1006475" y="3189288"/>
                  <a:ext cx="50800" cy="38100"/>
                </a:xfrm>
                <a:custGeom>
                  <a:avLst/>
                  <a:gdLst>
                    <a:gd name="T0" fmla="*/ 0 w 32"/>
                    <a:gd name="T1" fmla="*/ 2147483647 h 24"/>
                    <a:gd name="T2" fmla="*/ 2147483647 w 32"/>
                    <a:gd name="T3" fmla="*/ 2147483647 h 24"/>
                    <a:gd name="T4" fmla="*/ 2147483647 w 32"/>
                    <a:gd name="T5" fmla="*/ 2147483647 h 24"/>
                    <a:gd name="T6" fmla="*/ 2147483647 w 32"/>
                    <a:gd name="T7" fmla="*/ 2147483647 h 24"/>
                    <a:gd name="T8" fmla="*/ 2147483647 w 32"/>
                    <a:gd name="T9" fmla="*/ 2147483647 h 24"/>
                    <a:gd name="T10" fmla="*/ 2147483647 w 32"/>
                    <a:gd name="T11" fmla="*/ 2147483647 h 24"/>
                    <a:gd name="T12" fmla="*/ 2147483647 w 32"/>
                    <a:gd name="T13" fmla="*/ 2147483647 h 24"/>
                    <a:gd name="T14" fmla="*/ 2147483647 w 32"/>
                    <a:gd name="T15" fmla="*/ 2147483647 h 24"/>
                    <a:gd name="T16" fmla="*/ 2147483647 w 32"/>
                    <a:gd name="T17" fmla="*/ 2147483647 h 24"/>
                    <a:gd name="T18" fmla="*/ 2147483647 w 32"/>
                    <a:gd name="T19" fmla="*/ 2147483647 h 24"/>
                    <a:gd name="T20" fmla="*/ 2147483647 w 32"/>
                    <a:gd name="T21" fmla="*/ 2147483647 h 24"/>
                    <a:gd name="T22" fmla="*/ 2147483647 w 32"/>
                    <a:gd name="T23" fmla="*/ 2147483647 h 24"/>
                    <a:gd name="T24" fmla="*/ 2147483647 w 32"/>
                    <a:gd name="T25" fmla="*/ 2147483647 h 24"/>
                    <a:gd name="T26" fmla="*/ 2147483647 w 32"/>
                    <a:gd name="T27" fmla="*/ 2147483647 h 24"/>
                    <a:gd name="T28" fmla="*/ 2147483647 w 32"/>
                    <a:gd name="T29" fmla="*/ 2147483647 h 24"/>
                    <a:gd name="T30" fmla="*/ 2147483647 w 32"/>
                    <a:gd name="T31" fmla="*/ 2147483647 h 24"/>
                    <a:gd name="T32" fmla="*/ 2147483647 w 32"/>
                    <a:gd name="T33" fmla="*/ 0 h 24"/>
                    <a:gd name="T34" fmla="*/ 2147483647 w 32"/>
                    <a:gd name="T35" fmla="*/ 0 h 24"/>
                    <a:gd name="T36" fmla="*/ 0 w 32"/>
                    <a:gd name="T37" fmla="*/ 2147483647 h 2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2"/>
                    <a:gd name="T58" fmla="*/ 0 h 24"/>
                    <a:gd name="T59" fmla="*/ 32 w 32"/>
                    <a:gd name="T60" fmla="*/ 24 h 2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2" h="24">
                      <a:moveTo>
                        <a:pt x="0" y="8"/>
                      </a:moveTo>
                      <a:lnTo>
                        <a:pt x="4" y="8"/>
                      </a:lnTo>
                      <a:lnTo>
                        <a:pt x="4" y="12"/>
                      </a:lnTo>
                      <a:lnTo>
                        <a:pt x="8" y="16"/>
                      </a:lnTo>
                      <a:lnTo>
                        <a:pt x="12" y="16"/>
                      </a:lnTo>
                      <a:lnTo>
                        <a:pt x="20" y="20"/>
                      </a:lnTo>
                      <a:lnTo>
                        <a:pt x="28" y="24"/>
                      </a:lnTo>
                      <a:lnTo>
                        <a:pt x="32" y="16"/>
                      </a:lnTo>
                      <a:lnTo>
                        <a:pt x="24" y="12"/>
                      </a:lnTo>
                      <a:lnTo>
                        <a:pt x="16" y="8"/>
                      </a:lnTo>
                      <a:lnTo>
                        <a:pt x="12" y="8"/>
                      </a:lnTo>
                      <a:lnTo>
                        <a:pt x="12" y="4"/>
                      </a:lnTo>
                      <a:lnTo>
                        <a:pt x="8" y="4"/>
                      </a:lnTo>
                      <a:lnTo>
                        <a:pt x="8" y="0"/>
                      </a:lnTo>
                      <a:lnTo>
                        <a:pt x="4" y="0"/>
                      </a:lnTo>
                      <a:lnTo>
                        <a:pt x="0" y="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9176" name="Freeform 202"/>
                <p:cNvSpPr>
                  <a:spLocks/>
                </p:cNvSpPr>
                <p:nvPr/>
              </p:nvSpPr>
              <p:spPr bwMode="auto">
                <a:xfrm>
                  <a:off x="1089025" y="2601913"/>
                  <a:ext cx="26988" cy="25400"/>
                </a:xfrm>
                <a:custGeom>
                  <a:avLst/>
                  <a:gdLst>
                    <a:gd name="T0" fmla="*/ 2147483647 w 17"/>
                    <a:gd name="T1" fmla="*/ 0 h 16"/>
                    <a:gd name="T2" fmla="*/ 2147483647 w 17"/>
                    <a:gd name="T3" fmla="*/ 0 h 16"/>
                    <a:gd name="T4" fmla="*/ 0 w 17"/>
                    <a:gd name="T5" fmla="*/ 0 h 16"/>
                    <a:gd name="T6" fmla="*/ 0 w 17"/>
                    <a:gd name="T7" fmla="*/ 2147483647 h 16"/>
                    <a:gd name="T8" fmla="*/ 0 w 17"/>
                    <a:gd name="T9" fmla="*/ 2147483647 h 16"/>
                    <a:gd name="T10" fmla="*/ 0 w 17"/>
                    <a:gd name="T11" fmla="*/ 2147483647 h 16"/>
                    <a:gd name="T12" fmla="*/ 0 w 17"/>
                    <a:gd name="T13" fmla="*/ 2147483647 h 16"/>
                    <a:gd name="T14" fmla="*/ 2147483647 w 17"/>
                    <a:gd name="T15" fmla="*/ 2147483647 h 16"/>
                    <a:gd name="T16" fmla="*/ 2147483647 w 17"/>
                    <a:gd name="T17" fmla="*/ 2147483647 h 16"/>
                    <a:gd name="T18" fmla="*/ 2147483647 w 17"/>
                    <a:gd name="T19" fmla="*/ 2147483647 h 16"/>
                    <a:gd name="T20" fmla="*/ 2147483647 w 17"/>
                    <a:gd name="T21" fmla="*/ 2147483647 h 16"/>
                    <a:gd name="T22" fmla="*/ 2147483647 w 17"/>
                    <a:gd name="T23" fmla="*/ 2147483647 h 16"/>
                    <a:gd name="T24" fmla="*/ 2147483647 w 17"/>
                    <a:gd name="T25" fmla="*/ 2147483647 h 16"/>
                    <a:gd name="T26" fmla="*/ 2147483647 w 17"/>
                    <a:gd name="T27" fmla="*/ 2147483647 h 16"/>
                    <a:gd name="T28" fmla="*/ 2147483647 w 17"/>
                    <a:gd name="T29" fmla="*/ 0 h 16"/>
                    <a:gd name="T30" fmla="*/ 2147483647 w 17"/>
                    <a:gd name="T31" fmla="*/ 0 h 16"/>
                    <a:gd name="T32" fmla="*/ 2147483647 w 17"/>
                    <a:gd name="T33" fmla="*/ 0 h 16"/>
                    <a:gd name="T34" fmla="*/ 2147483647 w 17"/>
                    <a:gd name="T35" fmla="*/ 0 h 1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7"/>
                    <a:gd name="T55" fmla="*/ 0 h 16"/>
                    <a:gd name="T56" fmla="*/ 17 w 17"/>
                    <a:gd name="T57" fmla="*/ 16 h 1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7" h="16">
                      <a:moveTo>
                        <a:pt x="8" y="0"/>
                      </a:moveTo>
                      <a:lnTo>
                        <a:pt x="4" y="0"/>
                      </a:lnTo>
                      <a:lnTo>
                        <a:pt x="0" y="0"/>
                      </a:lnTo>
                      <a:lnTo>
                        <a:pt x="0" y="4"/>
                      </a:lnTo>
                      <a:lnTo>
                        <a:pt x="0" y="8"/>
                      </a:lnTo>
                      <a:lnTo>
                        <a:pt x="0" y="12"/>
                      </a:lnTo>
                      <a:lnTo>
                        <a:pt x="4" y="16"/>
                      </a:lnTo>
                      <a:lnTo>
                        <a:pt x="8" y="16"/>
                      </a:lnTo>
                      <a:lnTo>
                        <a:pt x="13" y="16"/>
                      </a:lnTo>
                      <a:lnTo>
                        <a:pt x="13" y="12"/>
                      </a:lnTo>
                      <a:lnTo>
                        <a:pt x="17" y="12"/>
                      </a:lnTo>
                      <a:lnTo>
                        <a:pt x="17" y="8"/>
                      </a:lnTo>
                      <a:lnTo>
                        <a:pt x="17" y="4"/>
                      </a:lnTo>
                      <a:lnTo>
                        <a:pt x="13" y="0"/>
                      </a:lnTo>
                      <a:lnTo>
                        <a:pt x="8" y="0"/>
                      </a:lnTo>
                      <a:close/>
                    </a:path>
                  </a:pathLst>
                </a:custGeom>
                <a:solidFill>
                  <a:srgbClr val="4C4C4C"/>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9177" name="Freeform 203"/>
                <p:cNvSpPr>
                  <a:spLocks/>
                </p:cNvSpPr>
                <p:nvPr/>
              </p:nvSpPr>
              <p:spPr bwMode="auto">
                <a:xfrm>
                  <a:off x="1089025" y="2601913"/>
                  <a:ext cx="26988" cy="25400"/>
                </a:xfrm>
                <a:custGeom>
                  <a:avLst/>
                  <a:gdLst>
                    <a:gd name="T0" fmla="*/ 2147483647 w 17"/>
                    <a:gd name="T1" fmla="*/ 0 h 16"/>
                    <a:gd name="T2" fmla="*/ 2147483647 w 17"/>
                    <a:gd name="T3" fmla="*/ 0 h 16"/>
                    <a:gd name="T4" fmla="*/ 2147483647 w 17"/>
                    <a:gd name="T5" fmla="*/ 0 h 16"/>
                    <a:gd name="T6" fmla="*/ 0 w 17"/>
                    <a:gd name="T7" fmla="*/ 0 h 16"/>
                    <a:gd name="T8" fmla="*/ 0 w 17"/>
                    <a:gd name="T9" fmla="*/ 2147483647 h 16"/>
                    <a:gd name="T10" fmla="*/ 0 w 17"/>
                    <a:gd name="T11" fmla="*/ 2147483647 h 16"/>
                    <a:gd name="T12" fmla="*/ 0 w 17"/>
                    <a:gd name="T13" fmla="*/ 2147483647 h 16"/>
                    <a:gd name="T14" fmla="*/ 0 w 17"/>
                    <a:gd name="T15" fmla="*/ 2147483647 h 16"/>
                    <a:gd name="T16" fmla="*/ 0 w 17"/>
                    <a:gd name="T17" fmla="*/ 2147483647 h 16"/>
                    <a:gd name="T18" fmla="*/ 2147483647 w 17"/>
                    <a:gd name="T19" fmla="*/ 2147483647 h 16"/>
                    <a:gd name="T20" fmla="*/ 2147483647 w 17"/>
                    <a:gd name="T21" fmla="*/ 2147483647 h 16"/>
                    <a:gd name="T22" fmla="*/ 2147483647 w 17"/>
                    <a:gd name="T23" fmla="*/ 2147483647 h 16"/>
                    <a:gd name="T24" fmla="*/ 2147483647 w 17"/>
                    <a:gd name="T25" fmla="*/ 2147483647 h 16"/>
                    <a:gd name="T26" fmla="*/ 2147483647 w 17"/>
                    <a:gd name="T27" fmla="*/ 2147483647 h 16"/>
                    <a:gd name="T28" fmla="*/ 2147483647 w 17"/>
                    <a:gd name="T29" fmla="*/ 2147483647 h 16"/>
                    <a:gd name="T30" fmla="*/ 2147483647 w 17"/>
                    <a:gd name="T31" fmla="*/ 2147483647 h 16"/>
                    <a:gd name="T32" fmla="*/ 2147483647 w 17"/>
                    <a:gd name="T33" fmla="*/ 2147483647 h 16"/>
                    <a:gd name="T34" fmla="*/ 2147483647 w 17"/>
                    <a:gd name="T35" fmla="*/ 2147483647 h 16"/>
                    <a:gd name="T36" fmla="*/ 2147483647 w 17"/>
                    <a:gd name="T37" fmla="*/ 0 h 16"/>
                    <a:gd name="T38" fmla="*/ 2147483647 w 17"/>
                    <a:gd name="T39" fmla="*/ 0 h 16"/>
                    <a:gd name="T40" fmla="*/ 2147483647 w 17"/>
                    <a:gd name="T41" fmla="*/ 0 h 1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7"/>
                    <a:gd name="T64" fmla="*/ 0 h 16"/>
                    <a:gd name="T65" fmla="*/ 17 w 17"/>
                    <a:gd name="T66" fmla="*/ 16 h 1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7" h="16">
                      <a:moveTo>
                        <a:pt x="8" y="0"/>
                      </a:moveTo>
                      <a:lnTo>
                        <a:pt x="8" y="0"/>
                      </a:lnTo>
                      <a:lnTo>
                        <a:pt x="4" y="0"/>
                      </a:lnTo>
                      <a:lnTo>
                        <a:pt x="0" y="0"/>
                      </a:lnTo>
                      <a:lnTo>
                        <a:pt x="0" y="4"/>
                      </a:lnTo>
                      <a:lnTo>
                        <a:pt x="0" y="8"/>
                      </a:lnTo>
                      <a:lnTo>
                        <a:pt x="0" y="12"/>
                      </a:lnTo>
                      <a:lnTo>
                        <a:pt x="4" y="16"/>
                      </a:lnTo>
                      <a:lnTo>
                        <a:pt x="8" y="16"/>
                      </a:lnTo>
                      <a:lnTo>
                        <a:pt x="13" y="16"/>
                      </a:lnTo>
                      <a:lnTo>
                        <a:pt x="13" y="12"/>
                      </a:lnTo>
                      <a:lnTo>
                        <a:pt x="17" y="12"/>
                      </a:lnTo>
                      <a:lnTo>
                        <a:pt x="17" y="8"/>
                      </a:lnTo>
                      <a:lnTo>
                        <a:pt x="17" y="4"/>
                      </a:lnTo>
                      <a:lnTo>
                        <a:pt x="13" y="0"/>
                      </a:lnTo>
                      <a:lnTo>
                        <a:pt x="8" y="0"/>
                      </a:lnTo>
                    </a:path>
                  </a:pathLst>
                </a:custGeom>
                <a:noFill/>
                <a:ln w="0">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sp>
            <p:nvSpPr>
              <p:cNvPr id="59067" name="TextBox 1246"/>
              <p:cNvSpPr txBox="1">
                <a:spLocks noChangeArrowheads="1"/>
              </p:cNvSpPr>
              <p:nvPr/>
            </p:nvSpPr>
            <p:spPr bwMode="auto">
              <a:xfrm>
                <a:off x="238124" y="3075801"/>
                <a:ext cx="1038225"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r>
                  <a:rPr lang="en-US" sz="1200"/>
                  <a:t>Tor Node 8</a:t>
                </a:r>
              </a:p>
            </p:txBody>
          </p:sp>
        </p:grpSp>
        <p:grpSp>
          <p:nvGrpSpPr>
            <p:cNvPr id="58379" name="Group 1357"/>
            <p:cNvGrpSpPr>
              <a:grpSpLocks/>
            </p:cNvGrpSpPr>
            <p:nvPr/>
          </p:nvGrpSpPr>
          <p:grpSpPr bwMode="auto">
            <a:xfrm>
              <a:off x="5486400" y="2895600"/>
              <a:ext cx="1038225" cy="762000"/>
              <a:chOff x="238124" y="2590800"/>
              <a:chExt cx="1038225" cy="762000"/>
            </a:xfrm>
          </p:grpSpPr>
          <p:grpSp>
            <p:nvGrpSpPr>
              <p:cNvPr id="58954" name="Group 114"/>
              <p:cNvGrpSpPr>
                <a:grpSpLocks noChangeAspect="1"/>
              </p:cNvGrpSpPr>
              <p:nvPr/>
            </p:nvGrpSpPr>
            <p:grpSpPr bwMode="auto">
              <a:xfrm>
                <a:off x="381002" y="2590800"/>
                <a:ext cx="735229" cy="503935"/>
                <a:chOff x="193675" y="2495550"/>
                <a:chExt cx="1185863" cy="812801"/>
              </a:xfrm>
            </p:grpSpPr>
            <p:sp>
              <p:nvSpPr>
                <p:cNvPr id="58956" name="Freeform 94"/>
                <p:cNvSpPr>
                  <a:spLocks/>
                </p:cNvSpPr>
                <p:nvPr/>
              </p:nvSpPr>
              <p:spPr bwMode="auto">
                <a:xfrm>
                  <a:off x="684213" y="2995613"/>
                  <a:ext cx="379413" cy="212725"/>
                </a:xfrm>
                <a:custGeom>
                  <a:avLst/>
                  <a:gdLst>
                    <a:gd name="T0" fmla="*/ 0 w 239"/>
                    <a:gd name="T1" fmla="*/ 2147483647 h 134"/>
                    <a:gd name="T2" fmla="*/ 2147483647 w 239"/>
                    <a:gd name="T3" fmla="*/ 2147483647 h 134"/>
                    <a:gd name="T4" fmla="*/ 2147483647 w 239"/>
                    <a:gd name="T5" fmla="*/ 2147483647 h 134"/>
                    <a:gd name="T6" fmla="*/ 2147483647 w 239"/>
                    <a:gd name="T7" fmla="*/ 0 h 134"/>
                    <a:gd name="T8" fmla="*/ 0 w 239"/>
                    <a:gd name="T9" fmla="*/ 2147483647 h 134"/>
                    <a:gd name="T10" fmla="*/ 0 w 239"/>
                    <a:gd name="T11" fmla="*/ 2147483647 h 134"/>
                    <a:gd name="T12" fmla="*/ 0 60000 65536"/>
                    <a:gd name="T13" fmla="*/ 0 60000 65536"/>
                    <a:gd name="T14" fmla="*/ 0 60000 65536"/>
                    <a:gd name="T15" fmla="*/ 0 60000 65536"/>
                    <a:gd name="T16" fmla="*/ 0 60000 65536"/>
                    <a:gd name="T17" fmla="*/ 0 60000 65536"/>
                    <a:gd name="T18" fmla="*/ 0 w 239"/>
                    <a:gd name="T19" fmla="*/ 0 h 134"/>
                    <a:gd name="T20" fmla="*/ 239 w 239"/>
                    <a:gd name="T21" fmla="*/ 134 h 134"/>
                  </a:gdLst>
                  <a:ahLst/>
                  <a:cxnLst>
                    <a:cxn ang="T12">
                      <a:pos x="T0" y="T1"/>
                    </a:cxn>
                    <a:cxn ang="T13">
                      <a:pos x="T2" y="T3"/>
                    </a:cxn>
                    <a:cxn ang="T14">
                      <a:pos x="T4" y="T5"/>
                    </a:cxn>
                    <a:cxn ang="T15">
                      <a:pos x="T6" y="T7"/>
                    </a:cxn>
                    <a:cxn ang="T16">
                      <a:pos x="T8" y="T9"/>
                    </a:cxn>
                    <a:cxn ang="T17">
                      <a:pos x="T10" y="T11"/>
                    </a:cxn>
                  </a:cxnLst>
                  <a:rect l="T18" t="T19" r="T20" b="T21"/>
                  <a:pathLst>
                    <a:path w="239" h="134">
                      <a:moveTo>
                        <a:pt x="0" y="47"/>
                      </a:moveTo>
                      <a:lnTo>
                        <a:pt x="81" y="83"/>
                      </a:lnTo>
                      <a:lnTo>
                        <a:pt x="239" y="134"/>
                      </a:lnTo>
                      <a:lnTo>
                        <a:pt x="239" y="0"/>
                      </a:lnTo>
                      <a:lnTo>
                        <a:pt x="0" y="47"/>
                      </a:lnTo>
                      <a:close/>
                    </a:path>
                  </a:pathLst>
                </a:custGeom>
                <a:solidFill>
                  <a:srgbClr val="191919"/>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8957" name="Freeform 95"/>
                <p:cNvSpPr>
                  <a:spLocks/>
                </p:cNvSpPr>
                <p:nvPr/>
              </p:nvSpPr>
              <p:spPr bwMode="auto">
                <a:xfrm>
                  <a:off x="677863" y="3063875"/>
                  <a:ext cx="141288" cy="69850"/>
                </a:xfrm>
                <a:custGeom>
                  <a:avLst/>
                  <a:gdLst>
                    <a:gd name="T0" fmla="*/ 2147483647 w 89"/>
                    <a:gd name="T1" fmla="*/ 2147483647 h 44"/>
                    <a:gd name="T2" fmla="*/ 2147483647 w 89"/>
                    <a:gd name="T3" fmla="*/ 2147483647 h 44"/>
                    <a:gd name="T4" fmla="*/ 2147483647 w 89"/>
                    <a:gd name="T5" fmla="*/ 0 h 44"/>
                    <a:gd name="T6" fmla="*/ 0 w 89"/>
                    <a:gd name="T7" fmla="*/ 2147483647 h 44"/>
                    <a:gd name="T8" fmla="*/ 2147483647 w 89"/>
                    <a:gd name="T9" fmla="*/ 2147483647 h 44"/>
                    <a:gd name="T10" fmla="*/ 2147483647 w 89"/>
                    <a:gd name="T11" fmla="*/ 2147483647 h 44"/>
                    <a:gd name="T12" fmla="*/ 2147483647 w 89"/>
                    <a:gd name="T13" fmla="*/ 2147483647 h 44"/>
                    <a:gd name="T14" fmla="*/ 2147483647 w 89"/>
                    <a:gd name="T15" fmla="*/ 2147483647 h 44"/>
                    <a:gd name="T16" fmla="*/ 2147483647 w 89"/>
                    <a:gd name="T17" fmla="*/ 2147483647 h 44"/>
                    <a:gd name="T18" fmla="*/ 2147483647 w 89"/>
                    <a:gd name="T19" fmla="*/ 2147483647 h 44"/>
                    <a:gd name="T20" fmla="*/ 2147483647 w 89"/>
                    <a:gd name="T21" fmla="*/ 2147483647 h 44"/>
                    <a:gd name="T22" fmla="*/ 2147483647 w 89"/>
                    <a:gd name="T23" fmla="*/ 2147483647 h 4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9"/>
                    <a:gd name="T37" fmla="*/ 0 h 44"/>
                    <a:gd name="T38" fmla="*/ 89 w 89"/>
                    <a:gd name="T39" fmla="*/ 44 h 4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9" h="44">
                      <a:moveTo>
                        <a:pt x="89" y="32"/>
                      </a:moveTo>
                      <a:lnTo>
                        <a:pt x="89" y="36"/>
                      </a:lnTo>
                      <a:lnTo>
                        <a:pt x="4" y="0"/>
                      </a:lnTo>
                      <a:lnTo>
                        <a:pt x="0" y="8"/>
                      </a:lnTo>
                      <a:lnTo>
                        <a:pt x="85" y="44"/>
                      </a:lnTo>
                      <a:lnTo>
                        <a:pt x="89" y="44"/>
                      </a:lnTo>
                      <a:lnTo>
                        <a:pt x="89" y="40"/>
                      </a:lnTo>
                      <a:lnTo>
                        <a:pt x="89" y="36"/>
                      </a:lnTo>
                      <a:lnTo>
                        <a:pt x="89" y="32"/>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8958" name="Freeform 96"/>
                <p:cNvSpPr>
                  <a:spLocks/>
                </p:cNvSpPr>
                <p:nvPr/>
              </p:nvSpPr>
              <p:spPr bwMode="auto">
                <a:xfrm>
                  <a:off x="812800" y="3114675"/>
                  <a:ext cx="263525" cy="100013"/>
                </a:xfrm>
                <a:custGeom>
                  <a:avLst/>
                  <a:gdLst>
                    <a:gd name="T0" fmla="*/ 2147483647 w 166"/>
                    <a:gd name="T1" fmla="*/ 2147483647 h 63"/>
                    <a:gd name="T2" fmla="*/ 2147483647 w 166"/>
                    <a:gd name="T3" fmla="*/ 2147483647 h 63"/>
                    <a:gd name="T4" fmla="*/ 2147483647 w 166"/>
                    <a:gd name="T5" fmla="*/ 0 h 63"/>
                    <a:gd name="T6" fmla="*/ 0 w 166"/>
                    <a:gd name="T7" fmla="*/ 2147483647 h 63"/>
                    <a:gd name="T8" fmla="*/ 2147483647 w 166"/>
                    <a:gd name="T9" fmla="*/ 2147483647 h 63"/>
                    <a:gd name="T10" fmla="*/ 2147483647 w 166"/>
                    <a:gd name="T11" fmla="*/ 2147483647 h 63"/>
                    <a:gd name="T12" fmla="*/ 2147483647 w 166"/>
                    <a:gd name="T13" fmla="*/ 2147483647 h 63"/>
                    <a:gd name="T14" fmla="*/ 2147483647 w 166"/>
                    <a:gd name="T15" fmla="*/ 2147483647 h 63"/>
                    <a:gd name="T16" fmla="*/ 2147483647 w 166"/>
                    <a:gd name="T17" fmla="*/ 2147483647 h 63"/>
                    <a:gd name="T18" fmla="*/ 2147483647 w 166"/>
                    <a:gd name="T19" fmla="*/ 2147483647 h 63"/>
                    <a:gd name="T20" fmla="*/ 2147483647 w 166"/>
                    <a:gd name="T21" fmla="*/ 2147483647 h 63"/>
                    <a:gd name="T22" fmla="*/ 2147483647 w 166"/>
                    <a:gd name="T23" fmla="*/ 2147483647 h 6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66"/>
                    <a:gd name="T37" fmla="*/ 0 h 63"/>
                    <a:gd name="T38" fmla="*/ 166 w 166"/>
                    <a:gd name="T39" fmla="*/ 63 h 6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66" h="63">
                      <a:moveTo>
                        <a:pt x="154" y="59"/>
                      </a:moveTo>
                      <a:lnTo>
                        <a:pt x="162" y="51"/>
                      </a:lnTo>
                      <a:lnTo>
                        <a:pt x="4" y="0"/>
                      </a:lnTo>
                      <a:lnTo>
                        <a:pt x="0" y="12"/>
                      </a:lnTo>
                      <a:lnTo>
                        <a:pt x="158" y="63"/>
                      </a:lnTo>
                      <a:lnTo>
                        <a:pt x="166" y="59"/>
                      </a:lnTo>
                      <a:lnTo>
                        <a:pt x="158" y="63"/>
                      </a:lnTo>
                      <a:lnTo>
                        <a:pt x="162" y="63"/>
                      </a:lnTo>
                      <a:lnTo>
                        <a:pt x="166" y="59"/>
                      </a:lnTo>
                      <a:lnTo>
                        <a:pt x="162" y="55"/>
                      </a:lnTo>
                      <a:lnTo>
                        <a:pt x="162" y="51"/>
                      </a:lnTo>
                      <a:lnTo>
                        <a:pt x="154" y="59"/>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8959" name="Freeform 97"/>
                <p:cNvSpPr>
                  <a:spLocks/>
                </p:cNvSpPr>
                <p:nvPr/>
              </p:nvSpPr>
              <p:spPr bwMode="auto">
                <a:xfrm>
                  <a:off x="1050925" y="2989263"/>
                  <a:ext cx="25400" cy="219075"/>
                </a:xfrm>
                <a:custGeom>
                  <a:avLst/>
                  <a:gdLst>
                    <a:gd name="T0" fmla="*/ 2147483647 w 16"/>
                    <a:gd name="T1" fmla="*/ 2147483647 h 138"/>
                    <a:gd name="T2" fmla="*/ 0 w 16"/>
                    <a:gd name="T3" fmla="*/ 2147483647 h 138"/>
                    <a:gd name="T4" fmla="*/ 2147483647 w 16"/>
                    <a:gd name="T5" fmla="*/ 2147483647 h 138"/>
                    <a:gd name="T6" fmla="*/ 2147483647 w 16"/>
                    <a:gd name="T7" fmla="*/ 2147483647 h 138"/>
                    <a:gd name="T8" fmla="*/ 2147483647 w 16"/>
                    <a:gd name="T9" fmla="*/ 2147483647 h 138"/>
                    <a:gd name="T10" fmla="*/ 2147483647 w 16"/>
                    <a:gd name="T11" fmla="*/ 0 h 138"/>
                    <a:gd name="T12" fmla="*/ 2147483647 w 16"/>
                    <a:gd name="T13" fmla="*/ 2147483647 h 138"/>
                    <a:gd name="T14" fmla="*/ 2147483647 w 16"/>
                    <a:gd name="T15" fmla="*/ 2147483647 h 138"/>
                    <a:gd name="T16" fmla="*/ 2147483647 w 16"/>
                    <a:gd name="T17" fmla="*/ 0 h 138"/>
                    <a:gd name="T18" fmla="*/ 2147483647 w 16"/>
                    <a:gd name="T19" fmla="*/ 2147483647 h 138"/>
                    <a:gd name="T20" fmla="*/ 0 w 16"/>
                    <a:gd name="T21" fmla="*/ 2147483647 h 138"/>
                    <a:gd name="T22" fmla="*/ 2147483647 w 16"/>
                    <a:gd name="T23" fmla="*/ 2147483647 h 13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6"/>
                    <a:gd name="T37" fmla="*/ 0 h 138"/>
                    <a:gd name="T38" fmla="*/ 16 w 16"/>
                    <a:gd name="T39" fmla="*/ 138 h 13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6" h="138">
                      <a:moveTo>
                        <a:pt x="8" y="12"/>
                      </a:moveTo>
                      <a:lnTo>
                        <a:pt x="0" y="4"/>
                      </a:lnTo>
                      <a:lnTo>
                        <a:pt x="4" y="138"/>
                      </a:lnTo>
                      <a:lnTo>
                        <a:pt x="16" y="138"/>
                      </a:lnTo>
                      <a:lnTo>
                        <a:pt x="12" y="4"/>
                      </a:lnTo>
                      <a:lnTo>
                        <a:pt x="4" y="0"/>
                      </a:lnTo>
                      <a:lnTo>
                        <a:pt x="12" y="4"/>
                      </a:lnTo>
                      <a:lnTo>
                        <a:pt x="8" y="4"/>
                      </a:lnTo>
                      <a:lnTo>
                        <a:pt x="8" y="0"/>
                      </a:lnTo>
                      <a:lnTo>
                        <a:pt x="4" y="4"/>
                      </a:lnTo>
                      <a:lnTo>
                        <a:pt x="0" y="4"/>
                      </a:lnTo>
                      <a:lnTo>
                        <a:pt x="8" y="12"/>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8960" name="Freeform 98"/>
                <p:cNvSpPr>
                  <a:spLocks/>
                </p:cNvSpPr>
                <p:nvPr/>
              </p:nvSpPr>
              <p:spPr bwMode="auto">
                <a:xfrm>
                  <a:off x="677863" y="2989263"/>
                  <a:ext cx="385763" cy="87313"/>
                </a:xfrm>
                <a:custGeom>
                  <a:avLst/>
                  <a:gdLst>
                    <a:gd name="T0" fmla="*/ 2147483647 w 243"/>
                    <a:gd name="T1" fmla="*/ 2147483647 h 55"/>
                    <a:gd name="T2" fmla="*/ 2147483647 w 243"/>
                    <a:gd name="T3" fmla="*/ 2147483647 h 55"/>
                    <a:gd name="T4" fmla="*/ 2147483647 w 243"/>
                    <a:gd name="T5" fmla="*/ 2147483647 h 55"/>
                    <a:gd name="T6" fmla="*/ 2147483647 w 243"/>
                    <a:gd name="T7" fmla="*/ 0 h 55"/>
                    <a:gd name="T8" fmla="*/ 2147483647 w 243"/>
                    <a:gd name="T9" fmla="*/ 2147483647 h 55"/>
                    <a:gd name="T10" fmla="*/ 0 w 243"/>
                    <a:gd name="T11" fmla="*/ 2147483647 h 55"/>
                    <a:gd name="T12" fmla="*/ 2147483647 w 243"/>
                    <a:gd name="T13" fmla="*/ 2147483647 h 55"/>
                    <a:gd name="T14" fmla="*/ 0 w 243"/>
                    <a:gd name="T15" fmla="*/ 2147483647 h 55"/>
                    <a:gd name="T16" fmla="*/ 0 w 243"/>
                    <a:gd name="T17" fmla="*/ 2147483647 h 55"/>
                    <a:gd name="T18" fmla="*/ 0 w 243"/>
                    <a:gd name="T19" fmla="*/ 2147483647 h 55"/>
                    <a:gd name="T20" fmla="*/ 2147483647 w 243"/>
                    <a:gd name="T21" fmla="*/ 2147483647 h 55"/>
                    <a:gd name="T22" fmla="*/ 2147483647 w 243"/>
                    <a:gd name="T23" fmla="*/ 2147483647 h 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43"/>
                    <a:gd name="T37" fmla="*/ 0 h 55"/>
                    <a:gd name="T38" fmla="*/ 243 w 243"/>
                    <a:gd name="T39" fmla="*/ 55 h 5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43" h="55">
                      <a:moveTo>
                        <a:pt x="4" y="47"/>
                      </a:moveTo>
                      <a:lnTo>
                        <a:pt x="4" y="55"/>
                      </a:lnTo>
                      <a:lnTo>
                        <a:pt x="243" y="12"/>
                      </a:lnTo>
                      <a:lnTo>
                        <a:pt x="239" y="0"/>
                      </a:lnTo>
                      <a:lnTo>
                        <a:pt x="4" y="47"/>
                      </a:lnTo>
                      <a:lnTo>
                        <a:pt x="0" y="55"/>
                      </a:lnTo>
                      <a:lnTo>
                        <a:pt x="4" y="47"/>
                      </a:lnTo>
                      <a:lnTo>
                        <a:pt x="0" y="47"/>
                      </a:lnTo>
                      <a:lnTo>
                        <a:pt x="0" y="51"/>
                      </a:lnTo>
                      <a:lnTo>
                        <a:pt x="0" y="55"/>
                      </a:lnTo>
                      <a:lnTo>
                        <a:pt x="4" y="55"/>
                      </a:lnTo>
                      <a:lnTo>
                        <a:pt x="4" y="47"/>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8961" name="Freeform 99"/>
                <p:cNvSpPr>
                  <a:spLocks/>
                </p:cNvSpPr>
                <p:nvPr/>
              </p:nvSpPr>
              <p:spPr bwMode="auto">
                <a:xfrm>
                  <a:off x="754063" y="3127375"/>
                  <a:ext cx="258763" cy="174625"/>
                </a:xfrm>
                <a:custGeom>
                  <a:avLst/>
                  <a:gdLst>
                    <a:gd name="T0" fmla="*/ 2147483647 w 163"/>
                    <a:gd name="T1" fmla="*/ 0 h 110"/>
                    <a:gd name="T2" fmla="*/ 2147483647 w 163"/>
                    <a:gd name="T3" fmla="*/ 2147483647 h 110"/>
                    <a:gd name="T4" fmla="*/ 0 w 163"/>
                    <a:gd name="T5" fmla="*/ 2147483647 h 110"/>
                    <a:gd name="T6" fmla="*/ 0 w 163"/>
                    <a:gd name="T7" fmla="*/ 2147483647 h 110"/>
                    <a:gd name="T8" fmla="*/ 2147483647 w 163"/>
                    <a:gd name="T9" fmla="*/ 2147483647 h 110"/>
                    <a:gd name="T10" fmla="*/ 2147483647 w 163"/>
                    <a:gd name="T11" fmla="*/ 0 h 110"/>
                    <a:gd name="T12" fmla="*/ 2147483647 w 163"/>
                    <a:gd name="T13" fmla="*/ 0 h 110"/>
                    <a:gd name="T14" fmla="*/ 0 60000 65536"/>
                    <a:gd name="T15" fmla="*/ 0 60000 65536"/>
                    <a:gd name="T16" fmla="*/ 0 60000 65536"/>
                    <a:gd name="T17" fmla="*/ 0 60000 65536"/>
                    <a:gd name="T18" fmla="*/ 0 60000 65536"/>
                    <a:gd name="T19" fmla="*/ 0 60000 65536"/>
                    <a:gd name="T20" fmla="*/ 0 60000 65536"/>
                    <a:gd name="T21" fmla="*/ 0 w 163"/>
                    <a:gd name="T22" fmla="*/ 0 h 110"/>
                    <a:gd name="T23" fmla="*/ 163 w 163"/>
                    <a:gd name="T24" fmla="*/ 110 h 1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3" h="110">
                      <a:moveTo>
                        <a:pt x="163" y="0"/>
                      </a:moveTo>
                      <a:lnTo>
                        <a:pt x="163" y="43"/>
                      </a:lnTo>
                      <a:lnTo>
                        <a:pt x="0" y="110"/>
                      </a:lnTo>
                      <a:lnTo>
                        <a:pt x="0" y="94"/>
                      </a:lnTo>
                      <a:lnTo>
                        <a:pt x="33" y="43"/>
                      </a:lnTo>
                      <a:lnTo>
                        <a:pt x="163" y="0"/>
                      </a:lnTo>
                      <a:close/>
                    </a:path>
                  </a:pathLst>
                </a:custGeom>
                <a:solidFill>
                  <a:srgbClr val="CCCCCC"/>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8962" name="Freeform 100"/>
                <p:cNvSpPr>
                  <a:spLocks/>
                </p:cNvSpPr>
                <p:nvPr/>
              </p:nvSpPr>
              <p:spPr bwMode="auto">
                <a:xfrm>
                  <a:off x="1000125" y="3127375"/>
                  <a:ext cx="19050" cy="74613"/>
                </a:xfrm>
                <a:custGeom>
                  <a:avLst/>
                  <a:gdLst>
                    <a:gd name="T0" fmla="*/ 2147483647 w 12"/>
                    <a:gd name="T1" fmla="*/ 2147483647 h 47"/>
                    <a:gd name="T2" fmla="*/ 2147483647 w 12"/>
                    <a:gd name="T3" fmla="*/ 2147483647 h 47"/>
                    <a:gd name="T4" fmla="*/ 2147483647 w 12"/>
                    <a:gd name="T5" fmla="*/ 0 h 47"/>
                    <a:gd name="T6" fmla="*/ 0 w 12"/>
                    <a:gd name="T7" fmla="*/ 0 h 47"/>
                    <a:gd name="T8" fmla="*/ 0 w 12"/>
                    <a:gd name="T9" fmla="*/ 2147483647 h 47"/>
                    <a:gd name="T10" fmla="*/ 2147483647 w 12"/>
                    <a:gd name="T11" fmla="*/ 2147483647 h 47"/>
                    <a:gd name="T12" fmla="*/ 0 w 12"/>
                    <a:gd name="T13" fmla="*/ 2147483647 h 47"/>
                    <a:gd name="T14" fmla="*/ 2147483647 w 12"/>
                    <a:gd name="T15" fmla="*/ 2147483647 h 47"/>
                    <a:gd name="T16" fmla="*/ 2147483647 w 12"/>
                    <a:gd name="T17" fmla="*/ 2147483647 h 47"/>
                    <a:gd name="T18" fmla="*/ 2147483647 w 12"/>
                    <a:gd name="T19" fmla="*/ 2147483647 h 47"/>
                    <a:gd name="T20" fmla="*/ 2147483647 w 12"/>
                    <a:gd name="T21" fmla="*/ 2147483647 h 47"/>
                    <a:gd name="T22" fmla="*/ 2147483647 w 12"/>
                    <a:gd name="T23" fmla="*/ 2147483647 h 4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47"/>
                    <a:gd name="T38" fmla="*/ 12 w 12"/>
                    <a:gd name="T39" fmla="*/ 47 h 4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47">
                      <a:moveTo>
                        <a:pt x="8" y="47"/>
                      </a:moveTo>
                      <a:lnTo>
                        <a:pt x="12" y="43"/>
                      </a:lnTo>
                      <a:lnTo>
                        <a:pt x="12" y="0"/>
                      </a:lnTo>
                      <a:lnTo>
                        <a:pt x="0" y="0"/>
                      </a:lnTo>
                      <a:lnTo>
                        <a:pt x="0" y="43"/>
                      </a:lnTo>
                      <a:lnTo>
                        <a:pt x="4" y="39"/>
                      </a:lnTo>
                      <a:lnTo>
                        <a:pt x="0" y="43"/>
                      </a:lnTo>
                      <a:lnTo>
                        <a:pt x="4" y="47"/>
                      </a:lnTo>
                      <a:lnTo>
                        <a:pt x="8" y="47"/>
                      </a:lnTo>
                      <a:lnTo>
                        <a:pt x="12" y="43"/>
                      </a:lnTo>
                      <a:lnTo>
                        <a:pt x="8" y="47"/>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8963" name="Freeform 101"/>
                <p:cNvSpPr>
                  <a:spLocks/>
                </p:cNvSpPr>
                <p:nvPr/>
              </p:nvSpPr>
              <p:spPr bwMode="auto">
                <a:xfrm>
                  <a:off x="747713" y="3189288"/>
                  <a:ext cx="265113" cy="119063"/>
                </a:xfrm>
                <a:custGeom>
                  <a:avLst/>
                  <a:gdLst>
                    <a:gd name="T0" fmla="*/ 0 w 167"/>
                    <a:gd name="T1" fmla="*/ 2147483647 h 75"/>
                    <a:gd name="T2" fmla="*/ 2147483647 w 167"/>
                    <a:gd name="T3" fmla="*/ 2147483647 h 75"/>
                    <a:gd name="T4" fmla="*/ 2147483647 w 167"/>
                    <a:gd name="T5" fmla="*/ 2147483647 h 75"/>
                    <a:gd name="T6" fmla="*/ 2147483647 w 167"/>
                    <a:gd name="T7" fmla="*/ 0 h 75"/>
                    <a:gd name="T8" fmla="*/ 2147483647 w 167"/>
                    <a:gd name="T9" fmla="*/ 2147483647 h 75"/>
                    <a:gd name="T10" fmla="*/ 2147483647 w 167"/>
                    <a:gd name="T11" fmla="*/ 2147483647 h 75"/>
                    <a:gd name="T12" fmla="*/ 2147483647 w 167"/>
                    <a:gd name="T13" fmla="*/ 2147483647 h 75"/>
                    <a:gd name="T14" fmla="*/ 0 w 167"/>
                    <a:gd name="T15" fmla="*/ 2147483647 h 75"/>
                    <a:gd name="T16" fmla="*/ 0 w 167"/>
                    <a:gd name="T17" fmla="*/ 2147483647 h 75"/>
                    <a:gd name="T18" fmla="*/ 2147483647 w 167"/>
                    <a:gd name="T19" fmla="*/ 2147483647 h 75"/>
                    <a:gd name="T20" fmla="*/ 2147483647 w 167"/>
                    <a:gd name="T21" fmla="*/ 2147483647 h 75"/>
                    <a:gd name="T22" fmla="*/ 0 w 167"/>
                    <a:gd name="T23" fmla="*/ 2147483647 h 7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67"/>
                    <a:gd name="T37" fmla="*/ 0 h 75"/>
                    <a:gd name="T38" fmla="*/ 167 w 167"/>
                    <a:gd name="T39" fmla="*/ 75 h 7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67" h="75">
                      <a:moveTo>
                        <a:pt x="0" y="71"/>
                      </a:moveTo>
                      <a:lnTo>
                        <a:pt x="8" y="75"/>
                      </a:lnTo>
                      <a:lnTo>
                        <a:pt x="167" y="8"/>
                      </a:lnTo>
                      <a:lnTo>
                        <a:pt x="163" y="0"/>
                      </a:lnTo>
                      <a:lnTo>
                        <a:pt x="4" y="67"/>
                      </a:lnTo>
                      <a:lnTo>
                        <a:pt x="8" y="71"/>
                      </a:lnTo>
                      <a:lnTo>
                        <a:pt x="4" y="67"/>
                      </a:lnTo>
                      <a:lnTo>
                        <a:pt x="0" y="71"/>
                      </a:lnTo>
                      <a:lnTo>
                        <a:pt x="4" y="75"/>
                      </a:lnTo>
                      <a:lnTo>
                        <a:pt x="8" y="75"/>
                      </a:lnTo>
                      <a:lnTo>
                        <a:pt x="0" y="71"/>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8964" name="Freeform 102"/>
                <p:cNvSpPr>
                  <a:spLocks/>
                </p:cNvSpPr>
                <p:nvPr/>
              </p:nvSpPr>
              <p:spPr bwMode="auto">
                <a:xfrm>
                  <a:off x="747713" y="3270250"/>
                  <a:ext cx="12700" cy="31750"/>
                </a:xfrm>
                <a:custGeom>
                  <a:avLst/>
                  <a:gdLst>
                    <a:gd name="T0" fmla="*/ 0 w 8"/>
                    <a:gd name="T1" fmla="*/ 0 h 20"/>
                    <a:gd name="T2" fmla="*/ 0 w 8"/>
                    <a:gd name="T3" fmla="*/ 2147483647 h 20"/>
                    <a:gd name="T4" fmla="*/ 0 w 8"/>
                    <a:gd name="T5" fmla="*/ 2147483647 h 20"/>
                    <a:gd name="T6" fmla="*/ 2147483647 w 8"/>
                    <a:gd name="T7" fmla="*/ 2147483647 h 20"/>
                    <a:gd name="T8" fmla="*/ 2147483647 w 8"/>
                    <a:gd name="T9" fmla="*/ 2147483647 h 20"/>
                    <a:gd name="T10" fmla="*/ 2147483647 w 8"/>
                    <a:gd name="T11" fmla="*/ 2147483647 h 20"/>
                    <a:gd name="T12" fmla="*/ 2147483647 w 8"/>
                    <a:gd name="T13" fmla="*/ 2147483647 h 20"/>
                    <a:gd name="T14" fmla="*/ 2147483647 w 8"/>
                    <a:gd name="T15" fmla="*/ 0 h 20"/>
                    <a:gd name="T16" fmla="*/ 2147483647 w 8"/>
                    <a:gd name="T17" fmla="*/ 0 h 20"/>
                    <a:gd name="T18" fmla="*/ 0 w 8"/>
                    <a:gd name="T19" fmla="*/ 0 h 20"/>
                    <a:gd name="T20" fmla="*/ 0 w 8"/>
                    <a:gd name="T21" fmla="*/ 2147483647 h 20"/>
                    <a:gd name="T22" fmla="*/ 0 w 8"/>
                    <a:gd name="T23" fmla="*/ 0 h 2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20"/>
                    <a:gd name="T38" fmla="*/ 8 w 8"/>
                    <a:gd name="T39" fmla="*/ 20 h 2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20">
                      <a:moveTo>
                        <a:pt x="0" y="0"/>
                      </a:moveTo>
                      <a:lnTo>
                        <a:pt x="0" y="4"/>
                      </a:lnTo>
                      <a:lnTo>
                        <a:pt x="0" y="20"/>
                      </a:lnTo>
                      <a:lnTo>
                        <a:pt x="8" y="20"/>
                      </a:lnTo>
                      <a:lnTo>
                        <a:pt x="8" y="4"/>
                      </a:lnTo>
                      <a:lnTo>
                        <a:pt x="8" y="0"/>
                      </a:lnTo>
                      <a:lnTo>
                        <a:pt x="4" y="0"/>
                      </a:lnTo>
                      <a:lnTo>
                        <a:pt x="0" y="0"/>
                      </a:lnTo>
                      <a:lnTo>
                        <a:pt x="0" y="4"/>
                      </a:lnTo>
                      <a:lnTo>
                        <a:pt x="0"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8965" name="Freeform 103"/>
                <p:cNvSpPr>
                  <a:spLocks/>
                </p:cNvSpPr>
                <p:nvPr/>
              </p:nvSpPr>
              <p:spPr bwMode="auto">
                <a:xfrm>
                  <a:off x="747713" y="3189288"/>
                  <a:ext cx="65088" cy="87313"/>
                </a:xfrm>
                <a:custGeom>
                  <a:avLst/>
                  <a:gdLst>
                    <a:gd name="T0" fmla="*/ 2147483647 w 41"/>
                    <a:gd name="T1" fmla="*/ 0 h 55"/>
                    <a:gd name="T2" fmla="*/ 2147483647 w 41"/>
                    <a:gd name="T3" fmla="*/ 2147483647 h 55"/>
                    <a:gd name="T4" fmla="*/ 0 w 41"/>
                    <a:gd name="T5" fmla="*/ 2147483647 h 55"/>
                    <a:gd name="T6" fmla="*/ 2147483647 w 41"/>
                    <a:gd name="T7" fmla="*/ 2147483647 h 55"/>
                    <a:gd name="T8" fmla="*/ 2147483647 w 41"/>
                    <a:gd name="T9" fmla="*/ 2147483647 h 55"/>
                    <a:gd name="T10" fmla="*/ 2147483647 w 41"/>
                    <a:gd name="T11" fmla="*/ 2147483647 h 55"/>
                    <a:gd name="T12" fmla="*/ 2147483647 w 41"/>
                    <a:gd name="T13" fmla="*/ 2147483647 h 55"/>
                    <a:gd name="T14" fmla="*/ 2147483647 w 41"/>
                    <a:gd name="T15" fmla="*/ 2147483647 h 55"/>
                    <a:gd name="T16" fmla="*/ 2147483647 w 41"/>
                    <a:gd name="T17" fmla="*/ 0 h 55"/>
                    <a:gd name="T18" fmla="*/ 2147483647 w 41"/>
                    <a:gd name="T19" fmla="*/ 0 h 55"/>
                    <a:gd name="T20" fmla="*/ 2147483647 w 41"/>
                    <a:gd name="T21" fmla="*/ 2147483647 h 55"/>
                    <a:gd name="T22" fmla="*/ 2147483647 w 41"/>
                    <a:gd name="T23" fmla="*/ 0 h 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1"/>
                    <a:gd name="T37" fmla="*/ 0 h 55"/>
                    <a:gd name="T38" fmla="*/ 41 w 41"/>
                    <a:gd name="T39" fmla="*/ 55 h 5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1" h="55">
                      <a:moveTo>
                        <a:pt x="33" y="0"/>
                      </a:moveTo>
                      <a:lnTo>
                        <a:pt x="33" y="4"/>
                      </a:lnTo>
                      <a:lnTo>
                        <a:pt x="0" y="51"/>
                      </a:lnTo>
                      <a:lnTo>
                        <a:pt x="8" y="55"/>
                      </a:lnTo>
                      <a:lnTo>
                        <a:pt x="41" y="8"/>
                      </a:lnTo>
                      <a:lnTo>
                        <a:pt x="37" y="8"/>
                      </a:lnTo>
                      <a:lnTo>
                        <a:pt x="41" y="8"/>
                      </a:lnTo>
                      <a:lnTo>
                        <a:pt x="41" y="4"/>
                      </a:lnTo>
                      <a:lnTo>
                        <a:pt x="37" y="0"/>
                      </a:lnTo>
                      <a:lnTo>
                        <a:pt x="33" y="0"/>
                      </a:lnTo>
                      <a:lnTo>
                        <a:pt x="33" y="4"/>
                      </a:lnTo>
                      <a:lnTo>
                        <a:pt x="33"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8966" name="Freeform 104"/>
                <p:cNvSpPr>
                  <a:spLocks/>
                </p:cNvSpPr>
                <p:nvPr/>
              </p:nvSpPr>
              <p:spPr bwMode="auto">
                <a:xfrm>
                  <a:off x="800100" y="3121025"/>
                  <a:ext cx="219075" cy="80963"/>
                </a:xfrm>
                <a:custGeom>
                  <a:avLst/>
                  <a:gdLst>
                    <a:gd name="T0" fmla="*/ 2147483647 w 138"/>
                    <a:gd name="T1" fmla="*/ 2147483647 h 51"/>
                    <a:gd name="T2" fmla="*/ 2147483647 w 138"/>
                    <a:gd name="T3" fmla="*/ 0 h 51"/>
                    <a:gd name="T4" fmla="*/ 0 w 138"/>
                    <a:gd name="T5" fmla="*/ 2147483647 h 51"/>
                    <a:gd name="T6" fmla="*/ 2147483647 w 138"/>
                    <a:gd name="T7" fmla="*/ 2147483647 h 51"/>
                    <a:gd name="T8" fmla="*/ 2147483647 w 138"/>
                    <a:gd name="T9" fmla="*/ 2147483647 h 51"/>
                    <a:gd name="T10" fmla="*/ 2147483647 w 138"/>
                    <a:gd name="T11" fmla="*/ 2147483647 h 51"/>
                    <a:gd name="T12" fmla="*/ 2147483647 w 138"/>
                    <a:gd name="T13" fmla="*/ 2147483647 h 51"/>
                    <a:gd name="T14" fmla="*/ 2147483647 w 138"/>
                    <a:gd name="T15" fmla="*/ 2147483647 h 51"/>
                    <a:gd name="T16" fmla="*/ 2147483647 w 138"/>
                    <a:gd name="T17" fmla="*/ 2147483647 h 51"/>
                    <a:gd name="T18" fmla="*/ 2147483647 w 138"/>
                    <a:gd name="T19" fmla="*/ 0 h 51"/>
                    <a:gd name="T20" fmla="*/ 2147483647 w 138"/>
                    <a:gd name="T21" fmla="*/ 0 h 51"/>
                    <a:gd name="T22" fmla="*/ 2147483647 w 138"/>
                    <a:gd name="T23" fmla="*/ 2147483647 h 5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38"/>
                    <a:gd name="T37" fmla="*/ 0 h 51"/>
                    <a:gd name="T38" fmla="*/ 138 w 138"/>
                    <a:gd name="T39" fmla="*/ 51 h 5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38" h="51">
                      <a:moveTo>
                        <a:pt x="138" y="4"/>
                      </a:moveTo>
                      <a:lnTo>
                        <a:pt x="130" y="0"/>
                      </a:lnTo>
                      <a:lnTo>
                        <a:pt x="0" y="43"/>
                      </a:lnTo>
                      <a:lnTo>
                        <a:pt x="4" y="51"/>
                      </a:lnTo>
                      <a:lnTo>
                        <a:pt x="134" y="8"/>
                      </a:lnTo>
                      <a:lnTo>
                        <a:pt x="126" y="4"/>
                      </a:lnTo>
                      <a:lnTo>
                        <a:pt x="134" y="8"/>
                      </a:lnTo>
                      <a:lnTo>
                        <a:pt x="138" y="8"/>
                      </a:lnTo>
                      <a:lnTo>
                        <a:pt x="138" y="4"/>
                      </a:lnTo>
                      <a:lnTo>
                        <a:pt x="134" y="0"/>
                      </a:lnTo>
                      <a:lnTo>
                        <a:pt x="130" y="0"/>
                      </a:lnTo>
                      <a:lnTo>
                        <a:pt x="138" y="4"/>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8967" name="Freeform 105"/>
                <p:cNvSpPr>
                  <a:spLocks/>
                </p:cNvSpPr>
                <p:nvPr/>
              </p:nvSpPr>
              <p:spPr bwMode="auto">
                <a:xfrm>
                  <a:off x="593725" y="3033713"/>
                  <a:ext cx="385763" cy="49213"/>
                </a:xfrm>
                <a:custGeom>
                  <a:avLst/>
                  <a:gdLst>
                    <a:gd name="T0" fmla="*/ 0 w 243"/>
                    <a:gd name="T1" fmla="*/ 0 h 31"/>
                    <a:gd name="T2" fmla="*/ 0 w 243"/>
                    <a:gd name="T3" fmla="*/ 2147483647 h 31"/>
                    <a:gd name="T4" fmla="*/ 2147483647 w 243"/>
                    <a:gd name="T5" fmla="*/ 2147483647 h 31"/>
                    <a:gd name="T6" fmla="*/ 2147483647 w 243"/>
                    <a:gd name="T7" fmla="*/ 0 h 31"/>
                    <a:gd name="T8" fmla="*/ 0 w 243"/>
                    <a:gd name="T9" fmla="*/ 0 h 31"/>
                    <a:gd name="T10" fmla="*/ 0 w 243"/>
                    <a:gd name="T11" fmla="*/ 0 h 31"/>
                    <a:gd name="T12" fmla="*/ 0 60000 65536"/>
                    <a:gd name="T13" fmla="*/ 0 60000 65536"/>
                    <a:gd name="T14" fmla="*/ 0 60000 65536"/>
                    <a:gd name="T15" fmla="*/ 0 60000 65536"/>
                    <a:gd name="T16" fmla="*/ 0 60000 65536"/>
                    <a:gd name="T17" fmla="*/ 0 60000 65536"/>
                    <a:gd name="T18" fmla="*/ 0 w 243"/>
                    <a:gd name="T19" fmla="*/ 0 h 31"/>
                    <a:gd name="T20" fmla="*/ 243 w 243"/>
                    <a:gd name="T21" fmla="*/ 31 h 31"/>
                  </a:gdLst>
                  <a:ahLst/>
                  <a:cxnLst>
                    <a:cxn ang="T12">
                      <a:pos x="T0" y="T1"/>
                    </a:cxn>
                    <a:cxn ang="T13">
                      <a:pos x="T2" y="T3"/>
                    </a:cxn>
                    <a:cxn ang="T14">
                      <a:pos x="T4" y="T5"/>
                    </a:cxn>
                    <a:cxn ang="T15">
                      <a:pos x="T6" y="T7"/>
                    </a:cxn>
                    <a:cxn ang="T16">
                      <a:pos x="T8" y="T9"/>
                    </a:cxn>
                    <a:cxn ang="T17">
                      <a:pos x="T10" y="T11"/>
                    </a:cxn>
                  </a:cxnLst>
                  <a:rect l="T18" t="T19" r="T20" b="T21"/>
                  <a:pathLst>
                    <a:path w="243" h="31">
                      <a:moveTo>
                        <a:pt x="0" y="0"/>
                      </a:moveTo>
                      <a:lnTo>
                        <a:pt x="0" y="19"/>
                      </a:lnTo>
                      <a:lnTo>
                        <a:pt x="243" y="31"/>
                      </a:lnTo>
                      <a:lnTo>
                        <a:pt x="243" y="0"/>
                      </a:lnTo>
                      <a:lnTo>
                        <a:pt x="0" y="0"/>
                      </a:lnTo>
                      <a:close/>
                    </a:path>
                  </a:pathLst>
                </a:custGeom>
                <a:solidFill>
                  <a:srgbClr val="999999"/>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8968" name="Freeform 106"/>
                <p:cNvSpPr>
                  <a:spLocks/>
                </p:cNvSpPr>
                <p:nvPr/>
              </p:nvSpPr>
              <p:spPr bwMode="auto">
                <a:xfrm>
                  <a:off x="581025" y="3033713"/>
                  <a:ext cx="19050" cy="36513"/>
                </a:xfrm>
                <a:custGeom>
                  <a:avLst/>
                  <a:gdLst>
                    <a:gd name="T0" fmla="*/ 2147483647 w 12"/>
                    <a:gd name="T1" fmla="*/ 2147483647 h 23"/>
                    <a:gd name="T2" fmla="*/ 2147483647 w 12"/>
                    <a:gd name="T3" fmla="*/ 2147483647 h 23"/>
                    <a:gd name="T4" fmla="*/ 2147483647 w 12"/>
                    <a:gd name="T5" fmla="*/ 0 h 23"/>
                    <a:gd name="T6" fmla="*/ 0 w 12"/>
                    <a:gd name="T7" fmla="*/ 0 h 23"/>
                    <a:gd name="T8" fmla="*/ 0 w 12"/>
                    <a:gd name="T9" fmla="*/ 2147483647 h 23"/>
                    <a:gd name="T10" fmla="*/ 2147483647 w 12"/>
                    <a:gd name="T11" fmla="*/ 2147483647 h 23"/>
                    <a:gd name="T12" fmla="*/ 0 w 12"/>
                    <a:gd name="T13" fmla="*/ 2147483647 h 23"/>
                    <a:gd name="T14" fmla="*/ 2147483647 w 12"/>
                    <a:gd name="T15" fmla="*/ 2147483647 h 23"/>
                    <a:gd name="T16" fmla="*/ 2147483647 w 12"/>
                    <a:gd name="T17" fmla="*/ 2147483647 h 23"/>
                    <a:gd name="T18" fmla="*/ 2147483647 w 12"/>
                    <a:gd name="T19" fmla="*/ 2147483647 h 23"/>
                    <a:gd name="T20" fmla="*/ 2147483647 w 12"/>
                    <a:gd name="T21" fmla="*/ 2147483647 h 23"/>
                    <a:gd name="T22" fmla="*/ 2147483647 w 12"/>
                    <a:gd name="T23" fmla="*/ 2147483647 h 2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23"/>
                    <a:gd name="T38" fmla="*/ 12 w 12"/>
                    <a:gd name="T39" fmla="*/ 23 h 2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23">
                      <a:moveTo>
                        <a:pt x="8" y="15"/>
                      </a:moveTo>
                      <a:lnTo>
                        <a:pt x="12" y="19"/>
                      </a:lnTo>
                      <a:lnTo>
                        <a:pt x="12" y="0"/>
                      </a:lnTo>
                      <a:lnTo>
                        <a:pt x="0" y="0"/>
                      </a:lnTo>
                      <a:lnTo>
                        <a:pt x="0" y="19"/>
                      </a:lnTo>
                      <a:lnTo>
                        <a:pt x="8" y="23"/>
                      </a:lnTo>
                      <a:lnTo>
                        <a:pt x="0" y="19"/>
                      </a:lnTo>
                      <a:lnTo>
                        <a:pt x="4" y="23"/>
                      </a:lnTo>
                      <a:lnTo>
                        <a:pt x="8" y="23"/>
                      </a:lnTo>
                      <a:lnTo>
                        <a:pt x="12" y="19"/>
                      </a:lnTo>
                      <a:lnTo>
                        <a:pt x="8" y="15"/>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8969" name="Freeform 107"/>
                <p:cNvSpPr>
                  <a:spLocks/>
                </p:cNvSpPr>
                <p:nvPr/>
              </p:nvSpPr>
              <p:spPr bwMode="auto">
                <a:xfrm>
                  <a:off x="593725" y="3057525"/>
                  <a:ext cx="392113" cy="31750"/>
                </a:xfrm>
                <a:custGeom>
                  <a:avLst/>
                  <a:gdLst>
                    <a:gd name="T0" fmla="*/ 2147483647 w 247"/>
                    <a:gd name="T1" fmla="*/ 2147483647 h 20"/>
                    <a:gd name="T2" fmla="*/ 2147483647 w 247"/>
                    <a:gd name="T3" fmla="*/ 2147483647 h 20"/>
                    <a:gd name="T4" fmla="*/ 0 w 247"/>
                    <a:gd name="T5" fmla="*/ 0 h 20"/>
                    <a:gd name="T6" fmla="*/ 0 w 247"/>
                    <a:gd name="T7" fmla="*/ 2147483647 h 20"/>
                    <a:gd name="T8" fmla="*/ 2147483647 w 247"/>
                    <a:gd name="T9" fmla="*/ 2147483647 h 20"/>
                    <a:gd name="T10" fmla="*/ 2147483647 w 247"/>
                    <a:gd name="T11" fmla="*/ 2147483647 h 20"/>
                    <a:gd name="T12" fmla="*/ 2147483647 w 247"/>
                    <a:gd name="T13" fmla="*/ 2147483647 h 20"/>
                    <a:gd name="T14" fmla="*/ 2147483647 w 247"/>
                    <a:gd name="T15" fmla="*/ 2147483647 h 20"/>
                    <a:gd name="T16" fmla="*/ 2147483647 w 247"/>
                    <a:gd name="T17" fmla="*/ 2147483647 h 20"/>
                    <a:gd name="T18" fmla="*/ 2147483647 w 247"/>
                    <a:gd name="T19" fmla="*/ 2147483647 h 20"/>
                    <a:gd name="T20" fmla="*/ 2147483647 w 247"/>
                    <a:gd name="T21" fmla="*/ 2147483647 h 20"/>
                    <a:gd name="T22" fmla="*/ 2147483647 w 247"/>
                    <a:gd name="T23" fmla="*/ 2147483647 h 2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47"/>
                    <a:gd name="T37" fmla="*/ 0 h 20"/>
                    <a:gd name="T38" fmla="*/ 247 w 247"/>
                    <a:gd name="T39" fmla="*/ 20 h 2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47" h="20">
                      <a:moveTo>
                        <a:pt x="235" y="16"/>
                      </a:moveTo>
                      <a:lnTo>
                        <a:pt x="243" y="12"/>
                      </a:lnTo>
                      <a:lnTo>
                        <a:pt x="0" y="0"/>
                      </a:lnTo>
                      <a:lnTo>
                        <a:pt x="0" y="8"/>
                      </a:lnTo>
                      <a:lnTo>
                        <a:pt x="243" y="20"/>
                      </a:lnTo>
                      <a:lnTo>
                        <a:pt x="247" y="16"/>
                      </a:lnTo>
                      <a:lnTo>
                        <a:pt x="243" y="20"/>
                      </a:lnTo>
                      <a:lnTo>
                        <a:pt x="247" y="16"/>
                      </a:lnTo>
                      <a:lnTo>
                        <a:pt x="243" y="12"/>
                      </a:lnTo>
                      <a:lnTo>
                        <a:pt x="235" y="16"/>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8970" name="Freeform 108"/>
                <p:cNvSpPr>
                  <a:spLocks/>
                </p:cNvSpPr>
                <p:nvPr/>
              </p:nvSpPr>
              <p:spPr bwMode="auto">
                <a:xfrm>
                  <a:off x="966788" y="3027363"/>
                  <a:ext cx="19050" cy="55563"/>
                </a:xfrm>
                <a:custGeom>
                  <a:avLst/>
                  <a:gdLst>
                    <a:gd name="T0" fmla="*/ 2147483647 w 12"/>
                    <a:gd name="T1" fmla="*/ 2147483647 h 35"/>
                    <a:gd name="T2" fmla="*/ 0 w 12"/>
                    <a:gd name="T3" fmla="*/ 2147483647 h 35"/>
                    <a:gd name="T4" fmla="*/ 0 w 12"/>
                    <a:gd name="T5" fmla="*/ 2147483647 h 35"/>
                    <a:gd name="T6" fmla="*/ 2147483647 w 12"/>
                    <a:gd name="T7" fmla="*/ 2147483647 h 35"/>
                    <a:gd name="T8" fmla="*/ 2147483647 w 12"/>
                    <a:gd name="T9" fmla="*/ 2147483647 h 35"/>
                    <a:gd name="T10" fmla="*/ 2147483647 w 12"/>
                    <a:gd name="T11" fmla="*/ 0 h 35"/>
                    <a:gd name="T12" fmla="*/ 2147483647 w 12"/>
                    <a:gd name="T13" fmla="*/ 2147483647 h 35"/>
                    <a:gd name="T14" fmla="*/ 2147483647 w 12"/>
                    <a:gd name="T15" fmla="*/ 2147483647 h 35"/>
                    <a:gd name="T16" fmla="*/ 2147483647 w 12"/>
                    <a:gd name="T17" fmla="*/ 0 h 35"/>
                    <a:gd name="T18" fmla="*/ 2147483647 w 12"/>
                    <a:gd name="T19" fmla="*/ 2147483647 h 35"/>
                    <a:gd name="T20" fmla="*/ 0 w 12"/>
                    <a:gd name="T21" fmla="*/ 2147483647 h 35"/>
                    <a:gd name="T22" fmla="*/ 2147483647 w 12"/>
                    <a:gd name="T23" fmla="*/ 2147483647 h 3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35"/>
                    <a:gd name="T38" fmla="*/ 12 w 12"/>
                    <a:gd name="T39" fmla="*/ 35 h 3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35">
                      <a:moveTo>
                        <a:pt x="8" y="11"/>
                      </a:moveTo>
                      <a:lnTo>
                        <a:pt x="0" y="4"/>
                      </a:lnTo>
                      <a:lnTo>
                        <a:pt x="0" y="35"/>
                      </a:lnTo>
                      <a:lnTo>
                        <a:pt x="12" y="35"/>
                      </a:lnTo>
                      <a:lnTo>
                        <a:pt x="12" y="4"/>
                      </a:lnTo>
                      <a:lnTo>
                        <a:pt x="8" y="0"/>
                      </a:lnTo>
                      <a:lnTo>
                        <a:pt x="12" y="4"/>
                      </a:lnTo>
                      <a:lnTo>
                        <a:pt x="8" y="4"/>
                      </a:lnTo>
                      <a:lnTo>
                        <a:pt x="8" y="0"/>
                      </a:lnTo>
                      <a:lnTo>
                        <a:pt x="4" y="4"/>
                      </a:lnTo>
                      <a:lnTo>
                        <a:pt x="0" y="4"/>
                      </a:lnTo>
                      <a:lnTo>
                        <a:pt x="8" y="11"/>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8971" name="Freeform 109"/>
                <p:cNvSpPr>
                  <a:spLocks/>
                </p:cNvSpPr>
                <p:nvPr/>
              </p:nvSpPr>
              <p:spPr bwMode="auto">
                <a:xfrm>
                  <a:off x="581025" y="3027363"/>
                  <a:ext cx="398463" cy="17463"/>
                </a:xfrm>
                <a:custGeom>
                  <a:avLst/>
                  <a:gdLst>
                    <a:gd name="T0" fmla="*/ 2147483647 w 251"/>
                    <a:gd name="T1" fmla="*/ 2147483647 h 11"/>
                    <a:gd name="T2" fmla="*/ 2147483647 w 251"/>
                    <a:gd name="T3" fmla="*/ 2147483647 h 11"/>
                    <a:gd name="T4" fmla="*/ 2147483647 w 251"/>
                    <a:gd name="T5" fmla="*/ 2147483647 h 11"/>
                    <a:gd name="T6" fmla="*/ 2147483647 w 251"/>
                    <a:gd name="T7" fmla="*/ 0 h 11"/>
                    <a:gd name="T8" fmla="*/ 2147483647 w 251"/>
                    <a:gd name="T9" fmla="*/ 0 h 11"/>
                    <a:gd name="T10" fmla="*/ 0 w 251"/>
                    <a:gd name="T11" fmla="*/ 2147483647 h 11"/>
                    <a:gd name="T12" fmla="*/ 2147483647 w 251"/>
                    <a:gd name="T13" fmla="*/ 0 h 11"/>
                    <a:gd name="T14" fmla="*/ 2147483647 w 251"/>
                    <a:gd name="T15" fmla="*/ 2147483647 h 11"/>
                    <a:gd name="T16" fmla="*/ 0 w 251"/>
                    <a:gd name="T17" fmla="*/ 2147483647 h 11"/>
                    <a:gd name="T18" fmla="*/ 2147483647 w 251"/>
                    <a:gd name="T19" fmla="*/ 2147483647 h 11"/>
                    <a:gd name="T20" fmla="*/ 2147483647 w 251"/>
                    <a:gd name="T21" fmla="*/ 2147483647 h 11"/>
                    <a:gd name="T22" fmla="*/ 2147483647 w 251"/>
                    <a:gd name="T23" fmla="*/ 2147483647 h 1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51"/>
                    <a:gd name="T37" fmla="*/ 0 h 11"/>
                    <a:gd name="T38" fmla="*/ 251 w 251"/>
                    <a:gd name="T39" fmla="*/ 11 h 1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51" h="11">
                      <a:moveTo>
                        <a:pt x="12" y="4"/>
                      </a:moveTo>
                      <a:lnTo>
                        <a:pt x="8" y="11"/>
                      </a:lnTo>
                      <a:lnTo>
                        <a:pt x="251" y="11"/>
                      </a:lnTo>
                      <a:lnTo>
                        <a:pt x="251" y="0"/>
                      </a:lnTo>
                      <a:lnTo>
                        <a:pt x="8" y="0"/>
                      </a:lnTo>
                      <a:lnTo>
                        <a:pt x="0" y="4"/>
                      </a:lnTo>
                      <a:lnTo>
                        <a:pt x="8" y="0"/>
                      </a:lnTo>
                      <a:lnTo>
                        <a:pt x="4" y="4"/>
                      </a:lnTo>
                      <a:lnTo>
                        <a:pt x="0" y="4"/>
                      </a:lnTo>
                      <a:lnTo>
                        <a:pt x="4" y="7"/>
                      </a:lnTo>
                      <a:lnTo>
                        <a:pt x="8" y="11"/>
                      </a:lnTo>
                      <a:lnTo>
                        <a:pt x="12" y="4"/>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8972" name="Freeform 110"/>
                <p:cNvSpPr>
                  <a:spLocks/>
                </p:cNvSpPr>
                <p:nvPr/>
              </p:nvSpPr>
              <p:spPr bwMode="auto">
                <a:xfrm>
                  <a:off x="200025" y="3063875"/>
                  <a:ext cx="812800" cy="212725"/>
                </a:xfrm>
                <a:custGeom>
                  <a:avLst/>
                  <a:gdLst>
                    <a:gd name="T0" fmla="*/ 2147483647 w 512"/>
                    <a:gd name="T1" fmla="*/ 2147483647 h 134"/>
                    <a:gd name="T2" fmla="*/ 2147483647 w 512"/>
                    <a:gd name="T3" fmla="*/ 0 h 134"/>
                    <a:gd name="T4" fmla="*/ 2147483647 w 512"/>
                    <a:gd name="T5" fmla="*/ 0 h 134"/>
                    <a:gd name="T6" fmla="*/ 2147483647 w 512"/>
                    <a:gd name="T7" fmla="*/ 2147483647 h 134"/>
                    <a:gd name="T8" fmla="*/ 2147483647 w 512"/>
                    <a:gd name="T9" fmla="*/ 2147483647 h 134"/>
                    <a:gd name="T10" fmla="*/ 2147483647 w 512"/>
                    <a:gd name="T11" fmla="*/ 2147483647 h 134"/>
                    <a:gd name="T12" fmla="*/ 2147483647 w 512"/>
                    <a:gd name="T13" fmla="*/ 2147483647 h 134"/>
                    <a:gd name="T14" fmla="*/ 2147483647 w 512"/>
                    <a:gd name="T15" fmla="*/ 2147483647 h 134"/>
                    <a:gd name="T16" fmla="*/ 2147483647 w 512"/>
                    <a:gd name="T17" fmla="*/ 2147483647 h 134"/>
                    <a:gd name="T18" fmla="*/ 2147483647 w 512"/>
                    <a:gd name="T19" fmla="*/ 2147483647 h 134"/>
                    <a:gd name="T20" fmla="*/ 2147483647 w 512"/>
                    <a:gd name="T21" fmla="*/ 2147483647 h 134"/>
                    <a:gd name="T22" fmla="*/ 2147483647 w 512"/>
                    <a:gd name="T23" fmla="*/ 2147483647 h 134"/>
                    <a:gd name="T24" fmla="*/ 2147483647 w 512"/>
                    <a:gd name="T25" fmla="*/ 2147483647 h 134"/>
                    <a:gd name="T26" fmla="*/ 2147483647 w 512"/>
                    <a:gd name="T27" fmla="*/ 2147483647 h 134"/>
                    <a:gd name="T28" fmla="*/ 2147483647 w 512"/>
                    <a:gd name="T29" fmla="*/ 2147483647 h 134"/>
                    <a:gd name="T30" fmla="*/ 2147483647 w 512"/>
                    <a:gd name="T31" fmla="*/ 2147483647 h 134"/>
                    <a:gd name="T32" fmla="*/ 2147483647 w 512"/>
                    <a:gd name="T33" fmla="*/ 2147483647 h 134"/>
                    <a:gd name="T34" fmla="*/ 2147483647 w 512"/>
                    <a:gd name="T35" fmla="*/ 2147483647 h 134"/>
                    <a:gd name="T36" fmla="*/ 2147483647 w 512"/>
                    <a:gd name="T37" fmla="*/ 2147483647 h 134"/>
                    <a:gd name="T38" fmla="*/ 2147483647 w 512"/>
                    <a:gd name="T39" fmla="*/ 2147483647 h 134"/>
                    <a:gd name="T40" fmla="*/ 2147483647 w 512"/>
                    <a:gd name="T41" fmla="*/ 2147483647 h 134"/>
                    <a:gd name="T42" fmla="*/ 2147483647 w 512"/>
                    <a:gd name="T43" fmla="*/ 2147483647 h 134"/>
                    <a:gd name="T44" fmla="*/ 2147483647 w 512"/>
                    <a:gd name="T45" fmla="*/ 2147483647 h 134"/>
                    <a:gd name="T46" fmla="*/ 2147483647 w 512"/>
                    <a:gd name="T47" fmla="*/ 2147483647 h 134"/>
                    <a:gd name="T48" fmla="*/ 2147483647 w 512"/>
                    <a:gd name="T49" fmla="*/ 2147483647 h 134"/>
                    <a:gd name="T50" fmla="*/ 0 w 512"/>
                    <a:gd name="T51" fmla="*/ 2147483647 h 134"/>
                    <a:gd name="T52" fmla="*/ 2147483647 w 512"/>
                    <a:gd name="T53" fmla="*/ 2147483647 h 134"/>
                    <a:gd name="T54" fmla="*/ 2147483647 w 512"/>
                    <a:gd name="T55" fmla="*/ 2147483647 h 134"/>
                    <a:gd name="T56" fmla="*/ 2147483647 w 512"/>
                    <a:gd name="T57" fmla="*/ 2147483647 h 134"/>
                    <a:gd name="T58" fmla="*/ 2147483647 w 512"/>
                    <a:gd name="T59" fmla="*/ 2147483647 h 134"/>
                    <a:gd name="T60" fmla="*/ 2147483647 w 512"/>
                    <a:gd name="T61" fmla="*/ 2147483647 h 134"/>
                    <a:gd name="T62" fmla="*/ 2147483647 w 512"/>
                    <a:gd name="T63" fmla="*/ 2147483647 h 134"/>
                    <a:gd name="T64" fmla="*/ 2147483647 w 512"/>
                    <a:gd name="T65" fmla="*/ 2147483647 h 134"/>
                    <a:gd name="T66" fmla="*/ 2147483647 w 512"/>
                    <a:gd name="T67" fmla="*/ 2147483647 h 134"/>
                    <a:gd name="T68" fmla="*/ 2147483647 w 512"/>
                    <a:gd name="T69" fmla="*/ 2147483647 h 134"/>
                    <a:gd name="T70" fmla="*/ 2147483647 w 512"/>
                    <a:gd name="T71" fmla="*/ 2147483647 h 134"/>
                    <a:gd name="T72" fmla="*/ 2147483647 w 512"/>
                    <a:gd name="T73" fmla="*/ 2147483647 h 134"/>
                    <a:gd name="T74" fmla="*/ 2147483647 w 512"/>
                    <a:gd name="T75" fmla="*/ 2147483647 h 134"/>
                    <a:gd name="T76" fmla="*/ 2147483647 w 512"/>
                    <a:gd name="T77" fmla="*/ 2147483647 h 134"/>
                    <a:gd name="T78" fmla="*/ 2147483647 w 512"/>
                    <a:gd name="T79" fmla="*/ 2147483647 h 134"/>
                    <a:gd name="T80" fmla="*/ 2147483647 w 512"/>
                    <a:gd name="T81" fmla="*/ 2147483647 h 134"/>
                    <a:gd name="T82" fmla="*/ 2147483647 w 512"/>
                    <a:gd name="T83" fmla="*/ 2147483647 h 134"/>
                    <a:gd name="T84" fmla="*/ 2147483647 w 512"/>
                    <a:gd name="T85" fmla="*/ 2147483647 h 134"/>
                    <a:gd name="T86" fmla="*/ 2147483647 w 512"/>
                    <a:gd name="T87" fmla="*/ 2147483647 h 134"/>
                    <a:gd name="T88" fmla="*/ 2147483647 w 512"/>
                    <a:gd name="T89" fmla="*/ 2147483647 h 134"/>
                    <a:gd name="T90" fmla="*/ 2147483647 w 512"/>
                    <a:gd name="T91" fmla="*/ 2147483647 h 134"/>
                    <a:gd name="T92" fmla="*/ 2147483647 w 512"/>
                    <a:gd name="T93" fmla="*/ 2147483647 h 134"/>
                    <a:gd name="T94" fmla="*/ 2147483647 w 512"/>
                    <a:gd name="T95" fmla="*/ 2147483647 h 134"/>
                    <a:gd name="T96" fmla="*/ 2147483647 w 512"/>
                    <a:gd name="T97" fmla="*/ 2147483647 h 134"/>
                    <a:gd name="T98" fmla="*/ 2147483647 w 512"/>
                    <a:gd name="T99" fmla="*/ 2147483647 h 134"/>
                    <a:gd name="T100" fmla="*/ 2147483647 w 512"/>
                    <a:gd name="T101" fmla="*/ 2147483647 h 134"/>
                    <a:gd name="T102" fmla="*/ 2147483647 w 512"/>
                    <a:gd name="T103" fmla="*/ 2147483647 h 134"/>
                    <a:gd name="T104" fmla="*/ 2147483647 w 512"/>
                    <a:gd name="T105" fmla="*/ 2147483647 h 134"/>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512"/>
                    <a:gd name="T160" fmla="*/ 0 h 134"/>
                    <a:gd name="T161" fmla="*/ 512 w 512"/>
                    <a:gd name="T162" fmla="*/ 134 h 134"/>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512" h="134">
                      <a:moveTo>
                        <a:pt x="512" y="40"/>
                      </a:moveTo>
                      <a:lnTo>
                        <a:pt x="151" y="0"/>
                      </a:lnTo>
                      <a:lnTo>
                        <a:pt x="146" y="4"/>
                      </a:lnTo>
                      <a:lnTo>
                        <a:pt x="142" y="4"/>
                      </a:lnTo>
                      <a:lnTo>
                        <a:pt x="134" y="8"/>
                      </a:lnTo>
                      <a:lnTo>
                        <a:pt x="122" y="16"/>
                      </a:lnTo>
                      <a:lnTo>
                        <a:pt x="110" y="20"/>
                      </a:lnTo>
                      <a:lnTo>
                        <a:pt x="98" y="24"/>
                      </a:lnTo>
                      <a:lnTo>
                        <a:pt x="82" y="28"/>
                      </a:lnTo>
                      <a:lnTo>
                        <a:pt x="69" y="36"/>
                      </a:lnTo>
                      <a:lnTo>
                        <a:pt x="61" y="40"/>
                      </a:lnTo>
                      <a:lnTo>
                        <a:pt x="53" y="40"/>
                      </a:lnTo>
                      <a:lnTo>
                        <a:pt x="49" y="44"/>
                      </a:lnTo>
                      <a:lnTo>
                        <a:pt x="45" y="44"/>
                      </a:lnTo>
                      <a:lnTo>
                        <a:pt x="41" y="44"/>
                      </a:lnTo>
                      <a:lnTo>
                        <a:pt x="37" y="47"/>
                      </a:lnTo>
                      <a:lnTo>
                        <a:pt x="29" y="47"/>
                      </a:lnTo>
                      <a:lnTo>
                        <a:pt x="25" y="51"/>
                      </a:lnTo>
                      <a:lnTo>
                        <a:pt x="17" y="51"/>
                      </a:lnTo>
                      <a:lnTo>
                        <a:pt x="13" y="55"/>
                      </a:lnTo>
                      <a:lnTo>
                        <a:pt x="8" y="55"/>
                      </a:lnTo>
                      <a:lnTo>
                        <a:pt x="4" y="59"/>
                      </a:lnTo>
                      <a:lnTo>
                        <a:pt x="0" y="59"/>
                      </a:lnTo>
                      <a:lnTo>
                        <a:pt x="349" y="134"/>
                      </a:lnTo>
                      <a:lnTo>
                        <a:pt x="353" y="134"/>
                      </a:lnTo>
                      <a:lnTo>
                        <a:pt x="353" y="130"/>
                      </a:lnTo>
                      <a:lnTo>
                        <a:pt x="357" y="130"/>
                      </a:lnTo>
                      <a:lnTo>
                        <a:pt x="366" y="126"/>
                      </a:lnTo>
                      <a:lnTo>
                        <a:pt x="374" y="122"/>
                      </a:lnTo>
                      <a:lnTo>
                        <a:pt x="378" y="118"/>
                      </a:lnTo>
                      <a:lnTo>
                        <a:pt x="386" y="114"/>
                      </a:lnTo>
                      <a:lnTo>
                        <a:pt x="394" y="114"/>
                      </a:lnTo>
                      <a:lnTo>
                        <a:pt x="402" y="110"/>
                      </a:lnTo>
                      <a:lnTo>
                        <a:pt x="406" y="106"/>
                      </a:lnTo>
                      <a:lnTo>
                        <a:pt x="414" y="106"/>
                      </a:lnTo>
                      <a:lnTo>
                        <a:pt x="418" y="103"/>
                      </a:lnTo>
                      <a:lnTo>
                        <a:pt x="426" y="99"/>
                      </a:lnTo>
                      <a:lnTo>
                        <a:pt x="430" y="95"/>
                      </a:lnTo>
                      <a:lnTo>
                        <a:pt x="439" y="91"/>
                      </a:lnTo>
                      <a:lnTo>
                        <a:pt x="447" y="87"/>
                      </a:lnTo>
                      <a:lnTo>
                        <a:pt x="455" y="83"/>
                      </a:lnTo>
                      <a:lnTo>
                        <a:pt x="463" y="75"/>
                      </a:lnTo>
                      <a:lnTo>
                        <a:pt x="471" y="67"/>
                      </a:lnTo>
                      <a:lnTo>
                        <a:pt x="483" y="63"/>
                      </a:lnTo>
                      <a:lnTo>
                        <a:pt x="487" y="59"/>
                      </a:lnTo>
                      <a:lnTo>
                        <a:pt x="495" y="51"/>
                      </a:lnTo>
                      <a:lnTo>
                        <a:pt x="499" y="47"/>
                      </a:lnTo>
                      <a:lnTo>
                        <a:pt x="512" y="40"/>
                      </a:lnTo>
                      <a:close/>
                    </a:path>
                  </a:pathLst>
                </a:custGeom>
                <a:solidFill>
                  <a:srgbClr val="999999"/>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8973" name="Freeform 111"/>
                <p:cNvSpPr>
                  <a:spLocks/>
                </p:cNvSpPr>
                <p:nvPr/>
              </p:nvSpPr>
              <p:spPr bwMode="auto">
                <a:xfrm>
                  <a:off x="431800" y="3057525"/>
                  <a:ext cx="581025" cy="76200"/>
                </a:xfrm>
                <a:custGeom>
                  <a:avLst/>
                  <a:gdLst>
                    <a:gd name="T0" fmla="*/ 2147483647 w 366"/>
                    <a:gd name="T1" fmla="*/ 2147483647 h 48"/>
                    <a:gd name="T2" fmla="*/ 2147483647 w 366"/>
                    <a:gd name="T3" fmla="*/ 2147483647 h 48"/>
                    <a:gd name="T4" fmla="*/ 2147483647 w 366"/>
                    <a:gd name="T5" fmla="*/ 2147483647 h 48"/>
                    <a:gd name="T6" fmla="*/ 2147483647 w 366"/>
                    <a:gd name="T7" fmla="*/ 2147483647 h 48"/>
                    <a:gd name="T8" fmla="*/ 2147483647 w 366"/>
                    <a:gd name="T9" fmla="*/ 0 h 48"/>
                    <a:gd name="T10" fmla="*/ 2147483647 w 366"/>
                    <a:gd name="T11" fmla="*/ 0 h 48"/>
                    <a:gd name="T12" fmla="*/ 2147483647 w 366"/>
                    <a:gd name="T13" fmla="*/ 0 h 48"/>
                    <a:gd name="T14" fmla="*/ 2147483647 w 366"/>
                    <a:gd name="T15" fmla="*/ 0 h 48"/>
                    <a:gd name="T16" fmla="*/ 0 w 366"/>
                    <a:gd name="T17" fmla="*/ 2147483647 h 48"/>
                    <a:gd name="T18" fmla="*/ 0 w 366"/>
                    <a:gd name="T19" fmla="*/ 2147483647 h 48"/>
                    <a:gd name="T20" fmla="*/ 2147483647 w 366"/>
                    <a:gd name="T21" fmla="*/ 2147483647 h 48"/>
                    <a:gd name="T22" fmla="*/ 2147483647 w 366"/>
                    <a:gd name="T23" fmla="*/ 2147483647 h 4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66"/>
                    <a:gd name="T37" fmla="*/ 0 h 48"/>
                    <a:gd name="T38" fmla="*/ 366 w 366"/>
                    <a:gd name="T39" fmla="*/ 48 h 4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66" h="48">
                      <a:moveTo>
                        <a:pt x="9" y="8"/>
                      </a:moveTo>
                      <a:lnTo>
                        <a:pt x="5" y="8"/>
                      </a:lnTo>
                      <a:lnTo>
                        <a:pt x="366" y="48"/>
                      </a:lnTo>
                      <a:lnTo>
                        <a:pt x="366" y="40"/>
                      </a:lnTo>
                      <a:lnTo>
                        <a:pt x="9" y="0"/>
                      </a:lnTo>
                      <a:lnTo>
                        <a:pt x="5" y="0"/>
                      </a:lnTo>
                      <a:lnTo>
                        <a:pt x="9" y="0"/>
                      </a:lnTo>
                      <a:lnTo>
                        <a:pt x="5" y="0"/>
                      </a:lnTo>
                      <a:lnTo>
                        <a:pt x="0" y="4"/>
                      </a:lnTo>
                      <a:lnTo>
                        <a:pt x="0" y="8"/>
                      </a:lnTo>
                      <a:lnTo>
                        <a:pt x="5" y="8"/>
                      </a:lnTo>
                      <a:lnTo>
                        <a:pt x="9" y="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8974" name="Freeform 112"/>
                <p:cNvSpPr>
                  <a:spLocks/>
                </p:cNvSpPr>
                <p:nvPr/>
              </p:nvSpPr>
              <p:spPr bwMode="auto">
                <a:xfrm>
                  <a:off x="330200" y="3057525"/>
                  <a:ext cx="115888" cy="63500"/>
                </a:xfrm>
                <a:custGeom>
                  <a:avLst/>
                  <a:gdLst>
                    <a:gd name="T0" fmla="*/ 2147483647 w 73"/>
                    <a:gd name="T1" fmla="*/ 2147483647 h 40"/>
                    <a:gd name="T2" fmla="*/ 2147483647 w 73"/>
                    <a:gd name="T3" fmla="*/ 2147483647 h 40"/>
                    <a:gd name="T4" fmla="*/ 2147483647 w 73"/>
                    <a:gd name="T5" fmla="*/ 2147483647 h 40"/>
                    <a:gd name="T6" fmla="*/ 2147483647 w 73"/>
                    <a:gd name="T7" fmla="*/ 2147483647 h 40"/>
                    <a:gd name="T8" fmla="*/ 2147483647 w 73"/>
                    <a:gd name="T9" fmla="*/ 2147483647 h 40"/>
                    <a:gd name="T10" fmla="*/ 2147483647 w 73"/>
                    <a:gd name="T11" fmla="*/ 2147483647 h 40"/>
                    <a:gd name="T12" fmla="*/ 2147483647 w 73"/>
                    <a:gd name="T13" fmla="*/ 2147483647 h 40"/>
                    <a:gd name="T14" fmla="*/ 2147483647 w 73"/>
                    <a:gd name="T15" fmla="*/ 2147483647 h 40"/>
                    <a:gd name="T16" fmla="*/ 2147483647 w 73"/>
                    <a:gd name="T17" fmla="*/ 2147483647 h 40"/>
                    <a:gd name="T18" fmla="*/ 2147483647 w 73"/>
                    <a:gd name="T19" fmla="*/ 2147483647 h 40"/>
                    <a:gd name="T20" fmla="*/ 2147483647 w 73"/>
                    <a:gd name="T21" fmla="*/ 0 h 40"/>
                    <a:gd name="T22" fmla="*/ 2147483647 w 73"/>
                    <a:gd name="T23" fmla="*/ 0 h 40"/>
                    <a:gd name="T24" fmla="*/ 2147483647 w 73"/>
                    <a:gd name="T25" fmla="*/ 2147483647 h 40"/>
                    <a:gd name="T26" fmla="*/ 2147483647 w 73"/>
                    <a:gd name="T27" fmla="*/ 2147483647 h 40"/>
                    <a:gd name="T28" fmla="*/ 2147483647 w 73"/>
                    <a:gd name="T29" fmla="*/ 2147483647 h 40"/>
                    <a:gd name="T30" fmla="*/ 2147483647 w 73"/>
                    <a:gd name="T31" fmla="*/ 2147483647 h 40"/>
                    <a:gd name="T32" fmla="*/ 2147483647 w 73"/>
                    <a:gd name="T33" fmla="*/ 2147483647 h 40"/>
                    <a:gd name="T34" fmla="*/ 2147483647 w 73"/>
                    <a:gd name="T35" fmla="*/ 2147483647 h 40"/>
                    <a:gd name="T36" fmla="*/ 0 w 73"/>
                    <a:gd name="T37" fmla="*/ 2147483647 h 40"/>
                    <a:gd name="T38" fmla="*/ 0 w 73"/>
                    <a:gd name="T39" fmla="*/ 2147483647 h 40"/>
                    <a:gd name="T40" fmla="*/ 2147483647 w 73"/>
                    <a:gd name="T41" fmla="*/ 2147483647 h 4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73"/>
                    <a:gd name="T64" fmla="*/ 0 h 40"/>
                    <a:gd name="T65" fmla="*/ 73 w 73"/>
                    <a:gd name="T66" fmla="*/ 40 h 40"/>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73" h="40">
                      <a:moveTo>
                        <a:pt x="4" y="40"/>
                      </a:moveTo>
                      <a:lnTo>
                        <a:pt x="4" y="40"/>
                      </a:lnTo>
                      <a:lnTo>
                        <a:pt x="16" y="32"/>
                      </a:lnTo>
                      <a:lnTo>
                        <a:pt x="32" y="28"/>
                      </a:lnTo>
                      <a:lnTo>
                        <a:pt x="44" y="24"/>
                      </a:lnTo>
                      <a:lnTo>
                        <a:pt x="52" y="20"/>
                      </a:lnTo>
                      <a:lnTo>
                        <a:pt x="60" y="12"/>
                      </a:lnTo>
                      <a:lnTo>
                        <a:pt x="69" y="12"/>
                      </a:lnTo>
                      <a:lnTo>
                        <a:pt x="73" y="8"/>
                      </a:lnTo>
                      <a:lnTo>
                        <a:pt x="69" y="0"/>
                      </a:lnTo>
                      <a:lnTo>
                        <a:pt x="64" y="4"/>
                      </a:lnTo>
                      <a:lnTo>
                        <a:pt x="56" y="4"/>
                      </a:lnTo>
                      <a:lnTo>
                        <a:pt x="48" y="8"/>
                      </a:lnTo>
                      <a:lnTo>
                        <a:pt x="40" y="12"/>
                      </a:lnTo>
                      <a:lnTo>
                        <a:pt x="28" y="20"/>
                      </a:lnTo>
                      <a:lnTo>
                        <a:pt x="12" y="24"/>
                      </a:lnTo>
                      <a:lnTo>
                        <a:pt x="0" y="28"/>
                      </a:lnTo>
                      <a:lnTo>
                        <a:pt x="4" y="4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8975" name="Freeform 113"/>
                <p:cNvSpPr>
                  <a:spLocks/>
                </p:cNvSpPr>
                <p:nvPr/>
              </p:nvSpPr>
              <p:spPr bwMode="auto">
                <a:xfrm>
                  <a:off x="246063" y="3101975"/>
                  <a:ext cx="90488" cy="42863"/>
                </a:xfrm>
                <a:custGeom>
                  <a:avLst/>
                  <a:gdLst>
                    <a:gd name="T0" fmla="*/ 2147483647 w 57"/>
                    <a:gd name="T1" fmla="*/ 2147483647 h 27"/>
                    <a:gd name="T2" fmla="*/ 2147483647 w 57"/>
                    <a:gd name="T3" fmla="*/ 2147483647 h 27"/>
                    <a:gd name="T4" fmla="*/ 2147483647 w 57"/>
                    <a:gd name="T5" fmla="*/ 2147483647 h 27"/>
                    <a:gd name="T6" fmla="*/ 2147483647 w 57"/>
                    <a:gd name="T7" fmla="*/ 2147483647 h 27"/>
                    <a:gd name="T8" fmla="*/ 2147483647 w 57"/>
                    <a:gd name="T9" fmla="*/ 2147483647 h 27"/>
                    <a:gd name="T10" fmla="*/ 2147483647 w 57"/>
                    <a:gd name="T11" fmla="*/ 2147483647 h 27"/>
                    <a:gd name="T12" fmla="*/ 2147483647 w 57"/>
                    <a:gd name="T13" fmla="*/ 2147483647 h 27"/>
                    <a:gd name="T14" fmla="*/ 2147483647 w 57"/>
                    <a:gd name="T15" fmla="*/ 2147483647 h 27"/>
                    <a:gd name="T16" fmla="*/ 2147483647 w 57"/>
                    <a:gd name="T17" fmla="*/ 2147483647 h 27"/>
                    <a:gd name="T18" fmla="*/ 2147483647 w 57"/>
                    <a:gd name="T19" fmla="*/ 2147483647 h 27"/>
                    <a:gd name="T20" fmla="*/ 2147483647 w 57"/>
                    <a:gd name="T21" fmla="*/ 0 h 27"/>
                    <a:gd name="T22" fmla="*/ 2147483647 w 57"/>
                    <a:gd name="T23" fmla="*/ 2147483647 h 27"/>
                    <a:gd name="T24" fmla="*/ 2147483647 w 57"/>
                    <a:gd name="T25" fmla="*/ 2147483647 h 27"/>
                    <a:gd name="T26" fmla="*/ 2147483647 w 57"/>
                    <a:gd name="T27" fmla="*/ 2147483647 h 27"/>
                    <a:gd name="T28" fmla="*/ 2147483647 w 57"/>
                    <a:gd name="T29" fmla="*/ 2147483647 h 27"/>
                    <a:gd name="T30" fmla="*/ 2147483647 w 57"/>
                    <a:gd name="T31" fmla="*/ 2147483647 h 27"/>
                    <a:gd name="T32" fmla="*/ 2147483647 w 57"/>
                    <a:gd name="T33" fmla="*/ 2147483647 h 27"/>
                    <a:gd name="T34" fmla="*/ 2147483647 w 57"/>
                    <a:gd name="T35" fmla="*/ 2147483647 h 27"/>
                    <a:gd name="T36" fmla="*/ 0 w 57"/>
                    <a:gd name="T37" fmla="*/ 2147483647 h 27"/>
                    <a:gd name="T38" fmla="*/ 0 w 57"/>
                    <a:gd name="T39" fmla="*/ 2147483647 h 27"/>
                    <a:gd name="T40" fmla="*/ 2147483647 w 57"/>
                    <a:gd name="T41" fmla="*/ 2147483647 h 2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57"/>
                    <a:gd name="T64" fmla="*/ 0 h 27"/>
                    <a:gd name="T65" fmla="*/ 57 w 57"/>
                    <a:gd name="T66" fmla="*/ 27 h 27"/>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57" h="27">
                      <a:moveTo>
                        <a:pt x="4" y="27"/>
                      </a:moveTo>
                      <a:lnTo>
                        <a:pt x="4" y="27"/>
                      </a:lnTo>
                      <a:lnTo>
                        <a:pt x="8" y="27"/>
                      </a:lnTo>
                      <a:lnTo>
                        <a:pt x="12" y="23"/>
                      </a:lnTo>
                      <a:lnTo>
                        <a:pt x="16" y="23"/>
                      </a:lnTo>
                      <a:lnTo>
                        <a:pt x="20" y="23"/>
                      </a:lnTo>
                      <a:lnTo>
                        <a:pt x="24" y="20"/>
                      </a:lnTo>
                      <a:lnTo>
                        <a:pt x="32" y="20"/>
                      </a:lnTo>
                      <a:lnTo>
                        <a:pt x="40" y="16"/>
                      </a:lnTo>
                      <a:lnTo>
                        <a:pt x="57" y="12"/>
                      </a:lnTo>
                      <a:lnTo>
                        <a:pt x="53" y="0"/>
                      </a:lnTo>
                      <a:lnTo>
                        <a:pt x="40" y="4"/>
                      </a:lnTo>
                      <a:lnTo>
                        <a:pt x="28" y="8"/>
                      </a:lnTo>
                      <a:lnTo>
                        <a:pt x="20" y="12"/>
                      </a:lnTo>
                      <a:lnTo>
                        <a:pt x="16" y="12"/>
                      </a:lnTo>
                      <a:lnTo>
                        <a:pt x="12" y="16"/>
                      </a:lnTo>
                      <a:lnTo>
                        <a:pt x="8" y="16"/>
                      </a:lnTo>
                      <a:lnTo>
                        <a:pt x="4" y="16"/>
                      </a:lnTo>
                      <a:lnTo>
                        <a:pt x="0" y="20"/>
                      </a:lnTo>
                      <a:lnTo>
                        <a:pt x="4" y="27"/>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8976" name="Freeform 114"/>
                <p:cNvSpPr>
                  <a:spLocks/>
                </p:cNvSpPr>
                <p:nvPr/>
              </p:nvSpPr>
              <p:spPr bwMode="auto">
                <a:xfrm>
                  <a:off x="193675" y="3133725"/>
                  <a:ext cx="58738" cy="30163"/>
                </a:xfrm>
                <a:custGeom>
                  <a:avLst/>
                  <a:gdLst>
                    <a:gd name="T0" fmla="*/ 2147483647 w 37"/>
                    <a:gd name="T1" fmla="*/ 2147483647 h 19"/>
                    <a:gd name="T2" fmla="*/ 2147483647 w 37"/>
                    <a:gd name="T3" fmla="*/ 2147483647 h 19"/>
                    <a:gd name="T4" fmla="*/ 2147483647 w 37"/>
                    <a:gd name="T5" fmla="*/ 2147483647 h 19"/>
                    <a:gd name="T6" fmla="*/ 2147483647 w 37"/>
                    <a:gd name="T7" fmla="*/ 2147483647 h 19"/>
                    <a:gd name="T8" fmla="*/ 2147483647 w 37"/>
                    <a:gd name="T9" fmla="*/ 2147483647 h 19"/>
                    <a:gd name="T10" fmla="*/ 2147483647 w 37"/>
                    <a:gd name="T11" fmla="*/ 2147483647 h 19"/>
                    <a:gd name="T12" fmla="*/ 2147483647 w 37"/>
                    <a:gd name="T13" fmla="*/ 2147483647 h 19"/>
                    <a:gd name="T14" fmla="*/ 2147483647 w 37"/>
                    <a:gd name="T15" fmla="*/ 2147483647 h 19"/>
                    <a:gd name="T16" fmla="*/ 2147483647 w 37"/>
                    <a:gd name="T17" fmla="*/ 2147483647 h 19"/>
                    <a:gd name="T18" fmla="*/ 2147483647 w 37"/>
                    <a:gd name="T19" fmla="*/ 2147483647 h 19"/>
                    <a:gd name="T20" fmla="*/ 2147483647 w 37"/>
                    <a:gd name="T21" fmla="*/ 0 h 19"/>
                    <a:gd name="T22" fmla="*/ 2147483647 w 37"/>
                    <a:gd name="T23" fmla="*/ 2147483647 h 19"/>
                    <a:gd name="T24" fmla="*/ 2147483647 w 37"/>
                    <a:gd name="T25" fmla="*/ 2147483647 h 19"/>
                    <a:gd name="T26" fmla="*/ 2147483647 w 37"/>
                    <a:gd name="T27" fmla="*/ 2147483647 h 19"/>
                    <a:gd name="T28" fmla="*/ 2147483647 w 37"/>
                    <a:gd name="T29" fmla="*/ 2147483647 h 19"/>
                    <a:gd name="T30" fmla="*/ 2147483647 w 37"/>
                    <a:gd name="T31" fmla="*/ 2147483647 h 19"/>
                    <a:gd name="T32" fmla="*/ 2147483647 w 37"/>
                    <a:gd name="T33" fmla="*/ 2147483647 h 19"/>
                    <a:gd name="T34" fmla="*/ 2147483647 w 37"/>
                    <a:gd name="T35" fmla="*/ 2147483647 h 19"/>
                    <a:gd name="T36" fmla="*/ 2147483647 w 37"/>
                    <a:gd name="T37" fmla="*/ 2147483647 h 19"/>
                    <a:gd name="T38" fmla="*/ 2147483647 w 37"/>
                    <a:gd name="T39" fmla="*/ 2147483647 h 19"/>
                    <a:gd name="T40" fmla="*/ 2147483647 w 37"/>
                    <a:gd name="T41" fmla="*/ 2147483647 h 19"/>
                    <a:gd name="T42" fmla="*/ 0 w 37"/>
                    <a:gd name="T43" fmla="*/ 2147483647 h 19"/>
                    <a:gd name="T44" fmla="*/ 0 w 37"/>
                    <a:gd name="T45" fmla="*/ 2147483647 h 19"/>
                    <a:gd name="T46" fmla="*/ 2147483647 w 37"/>
                    <a:gd name="T47" fmla="*/ 2147483647 h 19"/>
                    <a:gd name="T48" fmla="*/ 2147483647 w 37"/>
                    <a:gd name="T49" fmla="*/ 2147483647 h 19"/>
                    <a:gd name="T50" fmla="*/ 2147483647 w 37"/>
                    <a:gd name="T51" fmla="*/ 2147483647 h 19"/>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37"/>
                    <a:gd name="T79" fmla="*/ 0 h 19"/>
                    <a:gd name="T80" fmla="*/ 37 w 37"/>
                    <a:gd name="T81" fmla="*/ 19 h 19"/>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37" h="19">
                      <a:moveTo>
                        <a:pt x="8" y="11"/>
                      </a:moveTo>
                      <a:lnTo>
                        <a:pt x="8" y="19"/>
                      </a:lnTo>
                      <a:lnTo>
                        <a:pt x="12" y="19"/>
                      </a:lnTo>
                      <a:lnTo>
                        <a:pt x="17" y="15"/>
                      </a:lnTo>
                      <a:lnTo>
                        <a:pt x="21" y="15"/>
                      </a:lnTo>
                      <a:lnTo>
                        <a:pt x="25" y="15"/>
                      </a:lnTo>
                      <a:lnTo>
                        <a:pt x="29" y="11"/>
                      </a:lnTo>
                      <a:lnTo>
                        <a:pt x="37" y="7"/>
                      </a:lnTo>
                      <a:lnTo>
                        <a:pt x="33" y="0"/>
                      </a:lnTo>
                      <a:lnTo>
                        <a:pt x="25" y="3"/>
                      </a:lnTo>
                      <a:lnTo>
                        <a:pt x="21" y="3"/>
                      </a:lnTo>
                      <a:lnTo>
                        <a:pt x="17" y="7"/>
                      </a:lnTo>
                      <a:lnTo>
                        <a:pt x="12" y="7"/>
                      </a:lnTo>
                      <a:lnTo>
                        <a:pt x="8" y="11"/>
                      </a:lnTo>
                      <a:lnTo>
                        <a:pt x="4" y="11"/>
                      </a:lnTo>
                      <a:lnTo>
                        <a:pt x="4" y="19"/>
                      </a:lnTo>
                      <a:lnTo>
                        <a:pt x="4" y="11"/>
                      </a:lnTo>
                      <a:lnTo>
                        <a:pt x="0" y="15"/>
                      </a:lnTo>
                      <a:lnTo>
                        <a:pt x="0" y="19"/>
                      </a:lnTo>
                      <a:lnTo>
                        <a:pt x="4" y="19"/>
                      </a:lnTo>
                      <a:lnTo>
                        <a:pt x="8" y="19"/>
                      </a:lnTo>
                      <a:lnTo>
                        <a:pt x="8" y="11"/>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8977" name="Freeform 115"/>
                <p:cNvSpPr>
                  <a:spLocks/>
                </p:cNvSpPr>
                <p:nvPr/>
              </p:nvSpPr>
              <p:spPr bwMode="auto">
                <a:xfrm>
                  <a:off x="200025" y="3151188"/>
                  <a:ext cx="566738" cy="131763"/>
                </a:xfrm>
                <a:custGeom>
                  <a:avLst/>
                  <a:gdLst>
                    <a:gd name="T0" fmla="*/ 2147483647 w 357"/>
                    <a:gd name="T1" fmla="*/ 2147483647 h 83"/>
                    <a:gd name="T2" fmla="*/ 2147483647 w 357"/>
                    <a:gd name="T3" fmla="*/ 2147483647 h 83"/>
                    <a:gd name="T4" fmla="*/ 2147483647 w 357"/>
                    <a:gd name="T5" fmla="*/ 0 h 83"/>
                    <a:gd name="T6" fmla="*/ 0 w 357"/>
                    <a:gd name="T7" fmla="*/ 2147483647 h 83"/>
                    <a:gd name="T8" fmla="*/ 2147483647 w 357"/>
                    <a:gd name="T9" fmla="*/ 2147483647 h 83"/>
                    <a:gd name="T10" fmla="*/ 2147483647 w 357"/>
                    <a:gd name="T11" fmla="*/ 2147483647 h 83"/>
                    <a:gd name="T12" fmla="*/ 2147483647 w 357"/>
                    <a:gd name="T13" fmla="*/ 2147483647 h 83"/>
                    <a:gd name="T14" fmla="*/ 2147483647 w 357"/>
                    <a:gd name="T15" fmla="*/ 2147483647 h 83"/>
                    <a:gd name="T16" fmla="*/ 2147483647 w 357"/>
                    <a:gd name="T17" fmla="*/ 2147483647 h 83"/>
                    <a:gd name="T18" fmla="*/ 2147483647 w 357"/>
                    <a:gd name="T19" fmla="*/ 2147483647 h 83"/>
                    <a:gd name="T20" fmla="*/ 2147483647 w 357"/>
                    <a:gd name="T21" fmla="*/ 2147483647 h 83"/>
                    <a:gd name="T22" fmla="*/ 2147483647 w 357"/>
                    <a:gd name="T23" fmla="*/ 2147483647 h 8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57"/>
                    <a:gd name="T37" fmla="*/ 0 h 83"/>
                    <a:gd name="T38" fmla="*/ 357 w 357"/>
                    <a:gd name="T39" fmla="*/ 83 h 8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57" h="83">
                      <a:moveTo>
                        <a:pt x="349" y="75"/>
                      </a:moveTo>
                      <a:lnTo>
                        <a:pt x="353" y="75"/>
                      </a:lnTo>
                      <a:lnTo>
                        <a:pt x="4" y="0"/>
                      </a:lnTo>
                      <a:lnTo>
                        <a:pt x="0" y="8"/>
                      </a:lnTo>
                      <a:lnTo>
                        <a:pt x="349" y="83"/>
                      </a:lnTo>
                      <a:lnTo>
                        <a:pt x="353" y="83"/>
                      </a:lnTo>
                      <a:lnTo>
                        <a:pt x="349" y="83"/>
                      </a:lnTo>
                      <a:lnTo>
                        <a:pt x="353" y="83"/>
                      </a:lnTo>
                      <a:lnTo>
                        <a:pt x="357" y="79"/>
                      </a:lnTo>
                      <a:lnTo>
                        <a:pt x="353" y="75"/>
                      </a:lnTo>
                      <a:lnTo>
                        <a:pt x="349" y="75"/>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8978" name="Freeform 116"/>
                <p:cNvSpPr>
                  <a:spLocks/>
                </p:cNvSpPr>
                <p:nvPr/>
              </p:nvSpPr>
              <p:spPr bwMode="auto">
                <a:xfrm>
                  <a:off x="754063" y="3232150"/>
                  <a:ext cx="71438" cy="50800"/>
                </a:xfrm>
                <a:custGeom>
                  <a:avLst/>
                  <a:gdLst>
                    <a:gd name="T0" fmla="*/ 2147483647 w 45"/>
                    <a:gd name="T1" fmla="*/ 0 h 32"/>
                    <a:gd name="T2" fmla="*/ 2147483647 w 45"/>
                    <a:gd name="T3" fmla="*/ 2147483647 h 32"/>
                    <a:gd name="T4" fmla="*/ 2147483647 w 45"/>
                    <a:gd name="T5" fmla="*/ 2147483647 h 32"/>
                    <a:gd name="T6" fmla="*/ 2147483647 w 45"/>
                    <a:gd name="T7" fmla="*/ 2147483647 h 32"/>
                    <a:gd name="T8" fmla="*/ 2147483647 w 45"/>
                    <a:gd name="T9" fmla="*/ 2147483647 h 32"/>
                    <a:gd name="T10" fmla="*/ 2147483647 w 45"/>
                    <a:gd name="T11" fmla="*/ 2147483647 h 32"/>
                    <a:gd name="T12" fmla="*/ 2147483647 w 45"/>
                    <a:gd name="T13" fmla="*/ 2147483647 h 32"/>
                    <a:gd name="T14" fmla="*/ 2147483647 w 45"/>
                    <a:gd name="T15" fmla="*/ 2147483647 h 32"/>
                    <a:gd name="T16" fmla="*/ 0 w 45"/>
                    <a:gd name="T17" fmla="*/ 2147483647 h 32"/>
                    <a:gd name="T18" fmla="*/ 0 w 45"/>
                    <a:gd name="T19" fmla="*/ 2147483647 h 32"/>
                    <a:gd name="T20" fmla="*/ 2147483647 w 45"/>
                    <a:gd name="T21" fmla="*/ 2147483647 h 32"/>
                    <a:gd name="T22" fmla="*/ 2147483647 w 45"/>
                    <a:gd name="T23" fmla="*/ 2147483647 h 32"/>
                    <a:gd name="T24" fmla="*/ 2147483647 w 45"/>
                    <a:gd name="T25" fmla="*/ 2147483647 h 32"/>
                    <a:gd name="T26" fmla="*/ 2147483647 w 45"/>
                    <a:gd name="T27" fmla="*/ 2147483647 h 32"/>
                    <a:gd name="T28" fmla="*/ 2147483647 w 45"/>
                    <a:gd name="T29" fmla="*/ 2147483647 h 32"/>
                    <a:gd name="T30" fmla="*/ 2147483647 w 45"/>
                    <a:gd name="T31" fmla="*/ 2147483647 h 32"/>
                    <a:gd name="T32" fmla="*/ 2147483647 w 45"/>
                    <a:gd name="T33" fmla="*/ 2147483647 h 32"/>
                    <a:gd name="T34" fmla="*/ 2147483647 w 45"/>
                    <a:gd name="T35" fmla="*/ 2147483647 h 32"/>
                    <a:gd name="T36" fmla="*/ 2147483647 w 45"/>
                    <a:gd name="T37" fmla="*/ 2147483647 h 32"/>
                    <a:gd name="T38" fmla="*/ 2147483647 w 45"/>
                    <a:gd name="T39" fmla="*/ 2147483647 h 32"/>
                    <a:gd name="T40" fmla="*/ 2147483647 w 45"/>
                    <a:gd name="T41" fmla="*/ 0 h 3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45"/>
                    <a:gd name="T64" fmla="*/ 0 h 32"/>
                    <a:gd name="T65" fmla="*/ 45 w 45"/>
                    <a:gd name="T66" fmla="*/ 32 h 32"/>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45" h="32">
                      <a:moveTo>
                        <a:pt x="45" y="0"/>
                      </a:moveTo>
                      <a:lnTo>
                        <a:pt x="41" y="4"/>
                      </a:lnTo>
                      <a:lnTo>
                        <a:pt x="37" y="4"/>
                      </a:lnTo>
                      <a:lnTo>
                        <a:pt x="29" y="8"/>
                      </a:lnTo>
                      <a:lnTo>
                        <a:pt x="21" y="12"/>
                      </a:lnTo>
                      <a:lnTo>
                        <a:pt x="13" y="16"/>
                      </a:lnTo>
                      <a:lnTo>
                        <a:pt x="8" y="20"/>
                      </a:lnTo>
                      <a:lnTo>
                        <a:pt x="4" y="20"/>
                      </a:lnTo>
                      <a:lnTo>
                        <a:pt x="0" y="24"/>
                      </a:lnTo>
                      <a:lnTo>
                        <a:pt x="4" y="32"/>
                      </a:lnTo>
                      <a:lnTo>
                        <a:pt x="8" y="28"/>
                      </a:lnTo>
                      <a:lnTo>
                        <a:pt x="13" y="28"/>
                      </a:lnTo>
                      <a:lnTo>
                        <a:pt x="17" y="24"/>
                      </a:lnTo>
                      <a:lnTo>
                        <a:pt x="25" y="20"/>
                      </a:lnTo>
                      <a:lnTo>
                        <a:pt x="33" y="16"/>
                      </a:lnTo>
                      <a:lnTo>
                        <a:pt x="41" y="12"/>
                      </a:lnTo>
                      <a:lnTo>
                        <a:pt x="45" y="12"/>
                      </a:lnTo>
                      <a:lnTo>
                        <a:pt x="45"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8979" name="Freeform 117"/>
                <p:cNvSpPr>
                  <a:spLocks/>
                </p:cNvSpPr>
                <p:nvPr/>
              </p:nvSpPr>
              <p:spPr bwMode="auto">
                <a:xfrm>
                  <a:off x="825500" y="3195638"/>
                  <a:ext cx="90488" cy="55563"/>
                </a:xfrm>
                <a:custGeom>
                  <a:avLst/>
                  <a:gdLst>
                    <a:gd name="T0" fmla="*/ 2147483647 w 57"/>
                    <a:gd name="T1" fmla="*/ 0 h 35"/>
                    <a:gd name="T2" fmla="*/ 2147483647 w 57"/>
                    <a:gd name="T3" fmla="*/ 0 h 35"/>
                    <a:gd name="T4" fmla="*/ 2147483647 w 57"/>
                    <a:gd name="T5" fmla="*/ 2147483647 h 35"/>
                    <a:gd name="T6" fmla="*/ 2147483647 w 57"/>
                    <a:gd name="T7" fmla="*/ 2147483647 h 35"/>
                    <a:gd name="T8" fmla="*/ 2147483647 w 57"/>
                    <a:gd name="T9" fmla="*/ 2147483647 h 35"/>
                    <a:gd name="T10" fmla="*/ 2147483647 w 57"/>
                    <a:gd name="T11" fmla="*/ 2147483647 h 35"/>
                    <a:gd name="T12" fmla="*/ 2147483647 w 57"/>
                    <a:gd name="T13" fmla="*/ 2147483647 h 35"/>
                    <a:gd name="T14" fmla="*/ 2147483647 w 57"/>
                    <a:gd name="T15" fmla="*/ 2147483647 h 35"/>
                    <a:gd name="T16" fmla="*/ 2147483647 w 57"/>
                    <a:gd name="T17" fmla="*/ 2147483647 h 35"/>
                    <a:gd name="T18" fmla="*/ 0 w 57"/>
                    <a:gd name="T19" fmla="*/ 2147483647 h 35"/>
                    <a:gd name="T20" fmla="*/ 0 w 57"/>
                    <a:gd name="T21" fmla="*/ 2147483647 h 35"/>
                    <a:gd name="T22" fmla="*/ 2147483647 w 57"/>
                    <a:gd name="T23" fmla="*/ 2147483647 h 35"/>
                    <a:gd name="T24" fmla="*/ 2147483647 w 57"/>
                    <a:gd name="T25" fmla="*/ 2147483647 h 35"/>
                    <a:gd name="T26" fmla="*/ 2147483647 w 57"/>
                    <a:gd name="T27" fmla="*/ 2147483647 h 35"/>
                    <a:gd name="T28" fmla="*/ 2147483647 w 57"/>
                    <a:gd name="T29" fmla="*/ 2147483647 h 35"/>
                    <a:gd name="T30" fmla="*/ 2147483647 w 57"/>
                    <a:gd name="T31" fmla="*/ 2147483647 h 35"/>
                    <a:gd name="T32" fmla="*/ 2147483647 w 57"/>
                    <a:gd name="T33" fmla="*/ 2147483647 h 35"/>
                    <a:gd name="T34" fmla="*/ 2147483647 w 57"/>
                    <a:gd name="T35" fmla="*/ 2147483647 h 35"/>
                    <a:gd name="T36" fmla="*/ 2147483647 w 57"/>
                    <a:gd name="T37" fmla="*/ 2147483647 h 35"/>
                    <a:gd name="T38" fmla="*/ 2147483647 w 57"/>
                    <a:gd name="T39" fmla="*/ 2147483647 h 35"/>
                    <a:gd name="T40" fmla="*/ 2147483647 w 57"/>
                    <a:gd name="T41" fmla="*/ 0 h 3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57"/>
                    <a:gd name="T64" fmla="*/ 0 h 35"/>
                    <a:gd name="T65" fmla="*/ 57 w 57"/>
                    <a:gd name="T66" fmla="*/ 35 h 3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57" h="35">
                      <a:moveTo>
                        <a:pt x="49" y="0"/>
                      </a:moveTo>
                      <a:lnTo>
                        <a:pt x="49" y="0"/>
                      </a:lnTo>
                      <a:lnTo>
                        <a:pt x="41" y="4"/>
                      </a:lnTo>
                      <a:lnTo>
                        <a:pt x="32" y="8"/>
                      </a:lnTo>
                      <a:lnTo>
                        <a:pt x="28" y="12"/>
                      </a:lnTo>
                      <a:lnTo>
                        <a:pt x="24" y="16"/>
                      </a:lnTo>
                      <a:lnTo>
                        <a:pt x="16" y="20"/>
                      </a:lnTo>
                      <a:lnTo>
                        <a:pt x="12" y="20"/>
                      </a:lnTo>
                      <a:lnTo>
                        <a:pt x="4" y="23"/>
                      </a:lnTo>
                      <a:lnTo>
                        <a:pt x="0" y="23"/>
                      </a:lnTo>
                      <a:lnTo>
                        <a:pt x="0" y="35"/>
                      </a:lnTo>
                      <a:lnTo>
                        <a:pt x="8" y="31"/>
                      </a:lnTo>
                      <a:lnTo>
                        <a:pt x="16" y="27"/>
                      </a:lnTo>
                      <a:lnTo>
                        <a:pt x="20" y="27"/>
                      </a:lnTo>
                      <a:lnTo>
                        <a:pt x="28" y="23"/>
                      </a:lnTo>
                      <a:lnTo>
                        <a:pt x="32" y="20"/>
                      </a:lnTo>
                      <a:lnTo>
                        <a:pt x="41" y="20"/>
                      </a:lnTo>
                      <a:lnTo>
                        <a:pt x="49" y="12"/>
                      </a:lnTo>
                      <a:lnTo>
                        <a:pt x="57" y="8"/>
                      </a:lnTo>
                      <a:lnTo>
                        <a:pt x="49"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8980" name="Freeform 118"/>
                <p:cNvSpPr>
                  <a:spLocks/>
                </p:cNvSpPr>
                <p:nvPr/>
              </p:nvSpPr>
              <p:spPr bwMode="auto">
                <a:xfrm>
                  <a:off x="903288" y="3133725"/>
                  <a:ext cx="96838" cy="74613"/>
                </a:xfrm>
                <a:custGeom>
                  <a:avLst/>
                  <a:gdLst>
                    <a:gd name="T0" fmla="*/ 2147483647 w 61"/>
                    <a:gd name="T1" fmla="*/ 0 h 47"/>
                    <a:gd name="T2" fmla="*/ 2147483647 w 61"/>
                    <a:gd name="T3" fmla="*/ 2147483647 h 47"/>
                    <a:gd name="T4" fmla="*/ 2147483647 w 61"/>
                    <a:gd name="T5" fmla="*/ 2147483647 h 47"/>
                    <a:gd name="T6" fmla="*/ 2147483647 w 61"/>
                    <a:gd name="T7" fmla="*/ 2147483647 h 47"/>
                    <a:gd name="T8" fmla="*/ 2147483647 w 61"/>
                    <a:gd name="T9" fmla="*/ 2147483647 h 47"/>
                    <a:gd name="T10" fmla="*/ 2147483647 w 61"/>
                    <a:gd name="T11" fmla="*/ 2147483647 h 47"/>
                    <a:gd name="T12" fmla="*/ 2147483647 w 61"/>
                    <a:gd name="T13" fmla="*/ 2147483647 h 47"/>
                    <a:gd name="T14" fmla="*/ 2147483647 w 61"/>
                    <a:gd name="T15" fmla="*/ 2147483647 h 47"/>
                    <a:gd name="T16" fmla="*/ 2147483647 w 61"/>
                    <a:gd name="T17" fmla="*/ 2147483647 h 47"/>
                    <a:gd name="T18" fmla="*/ 0 w 61"/>
                    <a:gd name="T19" fmla="*/ 2147483647 h 47"/>
                    <a:gd name="T20" fmla="*/ 2147483647 w 61"/>
                    <a:gd name="T21" fmla="*/ 2147483647 h 47"/>
                    <a:gd name="T22" fmla="*/ 2147483647 w 61"/>
                    <a:gd name="T23" fmla="*/ 2147483647 h 47"/>
                    <a:gd name="T24" fmla="*/ 2147483647 w 61"/>
                    <a:gd name="T25" fmla="*/ 2147483647 h 47"/>
                    <a:gd name="T26" fmla="*/ 2147483647 w 61"/>
                    <a:gd name="T27" fmla="*/ 2147483647 h 47"/>
                    <a:gd name="T28" fmla="*/ 2147483647 w 61"/>
                    <a:gd name="T29" fmla="*/ 2147483647 h 47"/>
                    <a:gd name="T30" fmla="*/ 2147483647 w 61"/>
                    <a:gd name="T31" fmla="*/ 2147483647 h 47"/>
                    <a:gd name="T32" fmla="*/ 2147483647 w 61"/>
                    <a:gd name="T33" fmla="*/ 2147483647 h 47"/>
                    <a:gd name="T34" fmla="*/ 2147483647 w 61"/>
                    <a:gd name="T35" fmla="*/ 2147483647 h 47"/>
                    <a:gd name="T36" fmla="*/ 2147483647 w 61"/>
                    <a:gd name="T37" fmla="*/ 2147483647 h 47"/>
                    <a:gd name="T38" fmla="*/ 2147483647 w 61"/>
                    <a:gd name="T39" fmla="*/ 2147483647 h 47"/>
                    <a:gd name="T40" fmla="*/ 2147483647 w 61"/>
                    <a:gd name="T41" fmla="*/ 2147483647 h 47"/>
                    <a:gd name="T42" fmla="*/ 2147483647 w 61"/>
                    <a:gd name="T43" fmla="*/ 2147483647 h 47"/>
                    <a:gd name="T44" fmla="*/ 2147483647 w 61"/>
                    <a:gd name="T45" fmla="*/ 2147483647 h 47"/>
                    <a:gd name="T46" fmla="*/ 2147483647 w 61"/>
                    <a:gd name="T47" fmla="*/ 0 h 47"/>
                    <a:gd name="T48" fmla="*/ 2147483647 w 61"/>
                    <a:gd name="T49" fmla="*/ 2147483647 h 47"/>
                    <a:gd name="T50" fmla="*/ 2147483647 w 61"/>
                    <a:gd name="T51" fmla="*/ 0 h 47"/>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61"/>
                    <a:gd name="T79" fmla="*/ 0 h 47"/>
                    <a:gd name="T80" fmla="*/ 61 w 61"/>
                    <a:gd name="T81" fmla="*/ 47 h 47"/>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61" h="47">
                      <a:moveTo>
                        <a:pt x="52" y="0"/>
                      </a:moveTo>
                      <a:lnTo>
                        <a:pt x="52" y="3"/>
                      </a:lnTo>
                      <a:lnTo>
                        <a:pt x="48" y="3"/>
                      </a:lnTo>
                      <a:lnTo>
                        <a:pt x="44" y="11"/>
                      </a:lnTo>
                      <a:lnTo>
                        <a:pt x="36" y="15"/>
                      </a:lnTo>
                      <a:lnTo>
                        <a:pt x="28" y="23"/>
                      </a:lnTo>
                      <a:lnTo>
                        <a:pt x="20" y="27"/>
                      </a:lnTo>
                      <a:lnTo>
                        <a:pt x="8" y="35"/>
                      </a:lnTo>
                      <a:lnTo>
                        <a:pt x="0" y="39"/>
                      </a:lnTo>
                      <a:lnTo>
                        <a:pt x="8" y="47"/>
                      </a:lnTo>
                      <a:lnTo>
                        <a:pt x="16" y="43"/>
                      </a:lnTo>
                      <a:lnTo>
                        <a:pt x="24" y="35"/>
                      </a:lnTo>
                      <a:lnTo>
                        <a:pt x="32" y="27"/>
                      </a:lnTo>
                      <a:lnTo>
                        <a:pt x="40" y="23"/>
                      </a:lnTo>
                      <a:lnTo>
                        <a:pt x="48" y="15"/>
                      </a:lnTo>
                      <a:lnTo>
                        <a:pt x="52" y="15"/>
                      </a:lnTo>
                      <a:lnTo>
                        <a:pt x="56" y="11"/>
                      </a:lnTo>
                      <a:lnTo>
                        <a:pt x="61" y="7"/>
                      </a:lnTo>
                      <a:lnTo>
                        <a:pt x="61" y="3"/>
                      </a:lnTo>
                      <a:lnTo>
                        <a:pt x="56" y="0"/>
                      </a:lnTo>
                      <a:lnTo>
                        <a:pt x="52" y="3"/>
                      </a:lnTo>
                      <a:lnTo>
                        <a:pt x="52"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8981" name="Freeform 119"/>
                <p:cNvSpPr>
                  <a:spLocks/>
                </p:cNvSpPr>
                <p:nvPr/>
              </p:nvSpPr>
              <p:spPr bwMode="auto">
                <a:xfrm>
                  <a:off x="985838" y="3121025"/>
                  <a:ext cx="33338" cy="23813"/>
                </a:xfrm>
                <a:custGeom>
                  <a:avLst/>
                  <a:gdLst>
                    <a:gd name="T0" fmla="*/ 2147483647 w 21"/>
                    <a:gd name="T1" fmla="*/ 2147483647 h 15"/>
                    <a:gd name="T2" fmla="*/ 2147483647 w 21"/>
                    <a:gd name="T3" fmla="*/ 0 h 15"/>
                    <a:gd name="T4" fmla="*/ 0 w 21"/>
                    <a:gd name="T5" fmla="*/ 2147483647 h 15"/>
                    <a:gd name="T6" fmla="*/ 2147483647 w 21"/>
                    <a:gd name="T7" fmla="*/ 2147483647 h 15"/>
                    <a:gd name="T8" fmla="*/ 2147483647 w 21"/>
                    <a:gd name="T9" fmla="*/ 2147483647 h 15"/>
                    <a:gd name="T10" fmla="*/ 2147483647 w 21"/>
                    <a:gd name="T11" fmla="*/ 0 h 15"/>
                    <a:gd name="T12" fmla="*/ 2147483647 w 21"/>
                    <a:gd name="T13" fmla="*/ 2147483647 h 15"/>
                    <a:gd name="T14" fmla="*/ 2147483647 w 21"/>
                    <a:gd name="T15" fmla="*/ 2147483647 h 15"/>
                    <a:gd name="T16" fmla="*/ 2147483647 w 21"/>
                    <a:gd name="T17" fmla="*/ 2147483647 h 15"/>
                    <a:gd name="T18" fmla="*/ 2147483647 w 21"/>
                    <a:gd name="T19" fmla="*/ 0 h 15"/>
                    <a:gd name="T20" fmla="*/ 2147483647 w 21"/>
                    <a:gd name="T21" fmla="*/ 0 h 15"/>
                    <a:gd name="T22" fmla="*/ 2147483647 w 21"/>
                    <a:gd name="T23" fmla="*/ 2147483647 h 1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1"/>
                    <a:gd name="T37" fmla="*/ 0 h 15"/>
                    <a:gd name="T38" fmla="*/ 21 w 21"/>
                    <a:gd name="T39" fmla="*/ 15 h 1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1" h="15">
                      <a:moveTo>
                        <a:pt x="17" y="8"/>
                      </a:moveTo>
                      <a:lnTo>
                        <a:pt x="13" y="0"/>
                      </a:lnTo>
                      <a:lnTo>
                        <a:pt x="0" y="8"/>
                      </a:lnTo>
                      <a:lnTo>
                        <a:pt x="9" y="15"/>
                      </a:lnTo>
                      <a:lnTo>
                        <a:pt x="21" y="8"/>
                      </a:lnTo>
                      <a:lnTo>
                        <a:pt x="17" y="0"/>
                      </a:lnTo>
                      <a:lnTo>
                        <a:pt x="21" y="8"/>
                      </a:lnTo>
                      <a:lnTo>
                        <a:pt x="21" y="4"/>
                      </a:lnTo>
                      <a:lnTo>
                        <a:pt x="17" y="0"/>
                      </a:lnTo>
                      <a:lnTo>
                        <a:pt x="13" y="0"/>
                      </a:lnTo>
                      <a:lnTo>
                        <a:pt x="17" y="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8982" name="Freeform 120"/>
                <p:cNvSpPr>
                  <a:spLocks/>
                </p:cNvSpPr>
                <p:nvPr/>
              </p:nvSpPr>
              <p:spPr bwMode="auto">
                <a:xfrm>
                  <a:off x="265113" y="3151188"/>
                  <a:ext cx="638175" cy="100013"/>
                </a:xfrm>
                <a:custGeom>
                  <a:avLst/>
                  <a:gdLst>
                    <a:gd name="T0" fmla="*/ 2147483647 w 402"/>
                    <a:gd name="T1" fmla="*/ 2147483647 h 63"/>
                    <a:gd name="T2" fmla="*/ 2147483647 w 402"/>
                    <a:gd name="T3" fmla="*/ 2147483647 h 63"/>
                    <a:gd name="T4" fmla="*/ 0 w 402"/>
                    <a:gd name="T5" fmla="*/ 0 h 63"/>
                    <a:gd name="T6" fmla="*/ 0 60000 65536"/>
                    <a:gd name="T7" fmla="*/ 0 60000 65536"/>
                    <a:gd name="T8" fmla="*/ 0 60000 65536"/>
                    <a:gd name="T9" fmla="*/ 0 w 402"/>
                    <a:gd name="T10" fmla="*/ 0 h 63"/>
                    <a:gd name="T11" fmla="*/ 402 w 402"/>
                    <a:gd name="T12" fmla="*/ 63 h 63"/>
                  </a:gdLst>
                  <a:ahLst/>
                  <a:cxnLst>
                    <a:cxn ang="T6">
                      <a:pos x="T0" y="T1"/>
                    </a:cxn>
                    <a:cxn ang="T7">
                      <a:pos x="T2" y="T3"/>
                    </a:cxn>
                    <a:cxn ang="T8">
                      <a:pos x="T4" y="T5"/>
                    </a:cxn>
                  </a:cxnLst>
                  <a:rect l="T9" t="T10" r="T11" b="T12"/>
                  <a:pathLst>
                    <a:path w="402" h="63">
                      <a:moveTo>
                        <a:pt x="402" y="16"/>
                      </a:moveTo>
                      <a:lnTo>
                        <a:pt x="312" y="63"/>
                      </a:lnTo>
                      <a:lnTo>
                        <a:pt x="0" y="0"/>
                      </a:lnTo>
                    </a:path>
                  </a:pathLst>
                </a:custGeom>
                <a:noFill/>
                <a:ln w="0">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58983" name="Freeform 121"/>
                <p:cNvSpPr>
                  <a:spLocks/>
                </p:cNvSpPr>
                <p:nvPr/>
              </p:nvSpPr>
              <p:spPr bwMode="auto">
                <a:xfrm>
                  <a:off x="465138" y="3082925"/>
                  <a:ext cx="488950" cy="61913"/>
                </a:xfrm>
                <a:custGeom>
                  <a:avLst/>
                  <a:gdLst>
                    <a:gd name="T0" fmla="*/ 2147483647 w 308"/>
                    <a:gd name="T1" fmla="*/ 2147483647 h 39"/>
                    <a:gd name="T2" fmla="*/ 2147483647 w 308"/>
                    <a:gd name="T3" fmla="*/ 2147483647 h 39"/>
                    <a:gd name="T4" fmla="*/ 0 w 308"/>
                    <a:gd name="T5" fmla="*/ 0 h 39"/>
                    <a:gd name="T6" fmla="*/ 0 60000 65536"/>
                    <a:gd name="T7" fmla="*/ 0 60000 65536"/>
                    <a:gd name="T8" fmla="*/ 0 60000 65536"/>
                    <a:gd name="T9" fmla="*/ 0 w 308"/>
                    <a:gd name="T10" fmla="*/ 0 h 39"/>
                    <a:gd name="T11" fmla="*/ 308 w 308"/>
                    <a:gd name="T12" fmla="*/ 39 h 39"/>
                  </a:gdLst>
                  <a:ahLst/>
                  <a:cxnLst>
                    <a:cxn ang="T6">
                      <a:pos x="T0" y="T1"/>
                    </a:cxn>
                    <a:cxn ang="T7">
                      <a:pos x="T2" y="T3"/>
                    </a:cxn>
                    <a:cxn ang="T8">
                      <a:pos x="T4" y="T5"/>
                    </a:cxn>
                  </a:cxnLst>
                  <a:rect l="T9" t="T10" r="T11" b="T12"/>
                  <a:pathLst>
                    <a:path w="308" h="39">
                      <a:moveTo>
                        <a:pt x="308" y="35"/>
                      </a:moveTo>
                      <a:lnTo>
                        <a:pt x="296" y="39"/>
                      </a:lnTo>
                      <a:lnTo>
                        <a:pt x="0" y="0"/>
                      </a:lnTo>
                    </a:path>
                  </a:pathLst>
                </a:custGeom>
                <a:noFill/>
                <a:ln w="0">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58984" name="Freeform 122"/>
                <p:cNvSpPr>
                  <a:spLocks/>
                </p:cNvSpPr>
                <p:nvPr/>
              </p:nvSpPr>
              <p:spPr bwMode="auto">
                <a:xfrm>
                  <a:off x="200025" y="3157538"/>
                  <a:ext cx="554038" cy="144463"/>
                </a:xfrm>
                <a:custGeom>
                  <a:avLst/>
                  <a:gdLst>
                    <a:gd name="T0" fmla="*/ 2147483647 w 349"/>
                    <a:gd name="T1" fmla="*/ 2147483647 h 91"/>
                    <a:gd name="T2" fmla="*/ 2147483647 w 349"/>
                    <a:gd name="T3" fmla="*/ 2147483647 h 91"/>
                    <a:gd name="T4" fmla="*/ 0 w 349"/>
                    <a:gd name="T5" fmla="*/ 0 h 91"/>
                    <a:gd name="T6" fmla="*/ 0 w 349"/>
                    <a:gd name="T7" fmla="*/ 2147483647 h 91"/>
                    <a:gd name="T8" fmla="*/ 2147483647 w 349"/>
                    <a:gd name="T9" fmla="*/ 2147483647 h 91"/>
                    <a:gd name="T10" fmla="*/ 2147483647 w 349"/>
                    <a:gd name="T11" fmla="*/ 2147483647 h 91"/>
                    <a:gd name="T12" fmla="*/ 0 60000 65536"/>
                    <a:gd name="T13" fmla="*/ 0 60000 65536"/>
                    <a:gd name="T14" fmla="*/ 0 60000 65536"/>
                    <a:gd name="T15" fmla="*/ 0 60000 65536"/>
                    <a:gd name="T16" fmla="*/ 0 60000 65536"/>
                    <a:gd name="T17" fmla="*/ 0 60000 65536"/>
                    <a:gd name="T18" fmla="*/ 0 w 349"/>
                    <a:gd name="T19" fmla="*/ 0 h 91"/>
                    <a:gd name="T20" fmla="*/ 349 w 349"/>
                    <a:gd name="T21" fmla="*/ 91 h 91"/>
                  </a:gdLst>
                  <a:ahLst/>
                  <a:cxnLst>
                    <a:cxn ang="T12">
                      <a:pos x="T0" y="T1"/>
                    </a:cxn>
                    <a:cxn ang="T13">
                      <a:pos x="T2" y="T3"/>
                    </a:cxn>
                    <a:cxn ang="T14">
                      <a:pos x="T4" y="T5"/>
                    </a:cxn>
                    <a:cxn ang="T15">
                      <a:pos x="T6" y="T7"/>
                    </a:cxn>
                    <a:cxn ang="T16">
                      <a:pos x="T8" y="T9"/>
                    </a:cxn>
                    <a:cxn ang="T17">
                      <a:pos x="T10" y="T11"/>
                    </a:cxn>
                  </a:cxnLst>
                  <a:rect l="T18" t="T19" r="T20" b="T21"/>
                  <a:pathLst>
                    <a:path w="349" h="91">
                      <a:moveTo>
                        <a:pt x="349" y="91"/>
                      </a:moveTo>
                      <a:lnTo>
                        <a:pt x="349" y="75"/>
                      </a:lnTo>
                      <a:lnTo>
                        <a:pt x="0" y="0"/>
                      </a:lnTo>
                      <a:lnTo>
                        <a:pt x="0" y="12"/>
                      </a:lnTo>
                      <a:lnTo>
                        <a:pt x="349" y="91"/>
                      </a:lnTo>
                      <a:close/>
                    </a:path>
                  </a:pathLst>
                </a:custGeom>
                <a:solidFill>
                  <a:srgbClr val="CCCCCC"/>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8985" name="Freeform 123"/>
                <p:cNvSpPr>
                  <a:spLocks/>
                </p:cNvSpPr>
                <p:nvPr/>
              </p:nvSpPr>
              <p:spPr bwMode="auto">
                <a:xfrm>
                  <a:off x="747713" y="3270250"/>
                  <a:ext cx="19050" cy="31750"/>
                </a:xfrm>
                <a:custGeom>
                  <a:avLst/>
                  <a:gdLst>
                    <a:gd name="T0" fmla="*/ 2147483647 w 12"/>
                    <a:gd name="T1" fmla="*/ 2147483647 h 20"/>
                    <a:gd name="T2" fmla="*/ 0 w 12"/>
                    <a:gd name="T3" fmla="*/ 2147483647 h 20"/>
                    <a:gd name="T4" fmla="*/ 0 w 12"/>
                    <a:gd name="T5" fmla="*/ 2147483647 h 20"/>
                    <a:gd name="T6" fmla="*/ 2147483647 w 12"/>
                    <a:gd name="T7" fmla="*/ 2147483647 h 20"/>
                    <a:gd name="T8" fmla="*/ 2147483647 w 12"/>
                    <a:gd name="T9" fmla="*/ 2147483647 h 20"/>
                    <a:gd name="T10" fmla="*/ 2147483647 w 12"/>
                    <a:gd name="T11" fmla="*/ 0 h 20"/>
                    <a:gd name="T12" fmla="*/ 2147483647 w 12"/>
                    <a:gd name="T13" fmla="*/ 2147483647 h 20"/>
                    <a:gd name="T14" fmla="*/ 2147483647 w 12"/>
                    <a:gd name="T15" fmla="*/ 0 h 20"/>
                    <a:gd name="T16" fmla="*/ 2147483647 w 12"/>
                    <a:gd name="T17" fmla="*/ 0 h 20"/>
                    <a:gd name="T18" fmla="*/ 2147483647 w 12"/>
                    <a:gd name="T19" fmla="*/ 0 h 20"/>
                    <a:gd name="T20" fmla="*/ 0 w 12"/>
                    <a:gd name="T21" fmla="*/ 2147483647 h 20"/>
                    <a:gd name="T22" fmla="*/ 2147483647 w 12"/>
                    <a:gd name="T23" fmla="*/ 2147483647 h 2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20"/>
                    <a:gd name="T38" fmla="*/ 12 w 12"/>
                    <a:gd name="T39" fmla="*/ 20 h 2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20">
                      <a:moveTo>
                        <a:pt x="4" y="8"/>
                      </a:moveTo>
                      <a:lnTo>
                        <a:pt x="0" y="4"/>
                      </a:lnTo>
                      <a:lnTo>
                        <a:pt x="0" y="20"/>
                      </a:lnTo>
                      <a:lnTo>
                        <a:pt x="12" y="20"/>
                      </a:lnTo>
                      <a:lnTo>
                        <a:pt x="12" y="4"/>
                      </a:lnTo>
                      <a:lnTo>
                        <a:pt x="8" y="0"/>
                      </a:lnTo>
                      <a:lnTo>
                        <a:pt x="12" y="4"/>
                      </a:lnTo>
                      <a:lnTo>
                        <a:pt x="8" y="0"/>
                      </a:lnTo>
                      <a:lnTo>
                        <a:pt x="4" y="0"/>
                      </a:lnTo>
                      <a:lnTo>
                        <a:pt x="0" y="4"/>
                      </a:lnTo>
                      <a:lnTo>
                        <a:pt x="4" y="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8986" name="Freeform 124"/>
                <p:cNvSpPr>
                  <a:spLocks/>
                </p:cNvSpPr>
                <p:nvPr/>
              </p:nvSpPr>
              <p:spPr bwMode="auto">
                <a:xfrm>
                  <a:off x="193675" y="3151188"/>
                  <a:ext cx="566738" cy="131763"/>
                </a:xfrm>
                <a:custGeom>
                  <a:avLst/>
                  <a:gdLst>
                    <a:gd name="T0" fmla="*/ 2147483647 w 357"/>
                    <a:gd name="T1" fmla="*/ 2147483647 h 83"/>
                    <a:gd name="T2" fmla="*/ 2147483647 w 357"/>
                    <a:gd name="T3" fmla="*/ 2147483647 h 83"/>
                    <a:gd name="T4" fmla="*/ 2147483647 w 357"/>
                    <a:gd name="T5" fmla="*/ 2147483647 h 83"/>
                    <a:gd name="T6" fmla="*/ 2147483647 w 357"/>
                    <a:gd name="T7" fmla="*/ 2147483647 h 83"/>
                    <a:gd name="T8" fmla="*/ 2147483647 w 357"/>
                    <a:gd name="T9" fmla="*/ 0 h 83"/>
                    <a:gd name="T10" fmla="*/ 0 w 357"/>
                    <a:gd name="T11" fmla="*/ 2147483647 h 83"/>
                    <a:gd name="T12" fmla="*/ 2147483647 w 357"/>
                    <a:gd name="T13" fmla="*/ 0 h 83"/>
                    <a:gd name="T14" fmla="*/ 2147483647 w 357"/>
                    <a:gd name="T15" fmla="*/ 0 h 83"/>
                    <a:gd name="T16" fmla="*/ 0 w 357"/>
                    <a:gd name="T17" fmla="*/ 2147483647 h 83"/>
                    <a:gd name="T18" fmla="*/ 0 w 357"/>
                    <a:gd name="T19" fmla="*/ 2147483647 h 83"/>
                    <a:gd name="T20" fmla="*/ 2147483647 w 357"/>
                    <a:gd name="T21" fmla="*/ 2147483647 h 83"/>
                    <a:gd name="T22" fmla="*/ 2147483647 w 357"/>
                    <a:gd name="T23" fmla="*/ 2147483647 h 8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57"/>
                    <a:gd name="T37" fmla="*/ 0 h 83"/>
                    <a:gd name="T38" fmla="*/ 357 w 357"/>
                    <a:gd name="T39" fmla="*/ 83 h 8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57" h="83">
                      <a:moveTo>
                        <a:pt x="12" y="4"/>
                      </a:moveTo>
                      <a:lnTo>
                        <a:pt x="4" y="8"/>
                      </a:lnTo>
                      <a:lnTo>
                        <a:pt x="353" y="83"/>
                      </a:lnTo>
                      <a:lnTo>
                        <a:pt x="357" y="75"/>
                      </a:lnTo>
                      <a:lnTo>
                        <a:pt x="8" y="0"/>
                      </a:lnTo>
                      <a:lnTo>
                        <a:pt x="0" y="4"/>
                      </a:lnTo>
                      <a:lnTo>
                        <a:pt x="8" y="0"/>
                      </a:lnTo>
                      <a:lnTo>
                        <a:pt x="4" y="0"/>
                      </a:lnTo>
                      <a:lnTo>
                        <a:pt x="0" y="4"/>
                      </a:lnTo>
                      <a:lnTo>
                        <a:pt x="0" y="8"/>
                      </a:lnTo>
                      <a:lnTo>
                        <a:pt x="4" y="8"/>
                      </a:lnTo>
                      <a:lnTo>
                        <a:pt x="12" y="4"/>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8987" name="Freeform 125"/>
                <p:cNvSpPr>
                  <a:spLocks/>
                </p:cNvSpPr>
                <p:nvPr/>
              </p:nvSpPr>
              <p:spPr bwMode="auto">
                <a:xfrm>
                  <a:off x="193675" y="3157538"/>
                  <a:ext cx="19050" cy="25400"/>
                </a:xfrm>
                <a:custGeom>
                  <a:avLst/>
                  <a:gdLst>
                    <a:gd name="T0" fmla="*/ 2147483647 w 12"/>
                    <a:gd name="T1" fmla="*/ 2147483647 h 16"/>
                    <a:gd name="T2" fmla="*/ 2147483647 w 12"/>
                    <a:gd name="T3" fmla="*/ 2147483647 h 16"/>
                    <a:gd name="T4" fmla="*/ 2147483647 w 12"/>
                    <a:gd name="T5" fmla="*/ 0 h 16"/>
                    <a:gd name="T6" fmla="*/ 0 w 12"/>
                    <a:gd name="T7" fmla="*/ 0 h 16"/>
                    <a:gd name="T8" fmla="*/ 0 w 12"/>
                    <a:gd name="T9" fmla="*/ 2147483647 h 16"/>
                    <a:gd name="T10" fmla="*/ 2147483647 w 12"/>
                    <a:gd name="T11" fmla="*/ 2147483647 h 16"/>
                    <a:gd name="T12" fmla="*/ 0 w 12"/>
                    <a:gd name="T13" fmla="*/ 2147483647 h 16"/>
                    <a:gd name="T14" fmla="*/ 2147483647 w 12"/>
                    <a:gd name="T15" fmla="*/ 2147483647 h 16"/>
                    <a:gd name="T16" fmla="*/ 2147483647 w 12"/>
                    <a:gd name="T17" fmla="*/ 2147483647 h 16"/>
                    <a:gd name="T18" fmla="*/ 2147483647 w 12"/>
                    <a:gd name="T19" fmla="*/ 2147483647 h 16"/>
                    <a:gd name="T20" fmla="*/ 2147483647 w 12"/>
                    <a:gd name="T21" fmla="*/ 2147483647 h 16"/>
                    <a:gd name="T22" fmla="*/ 2147483647 w 12"/>
                    <a:gd name="T23" fmla="*/ 2147483647 h 1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16"/>
                    <a:gd name="T38" fmla="*/ 12 w 12"/>
                    <a:gd name="T39" fmla="*/ 16 h 1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16">
                      <a:moveTo>
                        <a:pt x="8" y="8"/>
                      </a:moveTo>
                      <a:lnTo>
                        <a:pt x="12" y="12"/>
                      </a:lnTo>
                      <a:lnTo>
                        <a:pt x="12" y="0"/>
                      </a:lnTo>
                      <a:lnTo>
                        <a:pt x="0" y="0"/>
                      </a:lnTo>
                      <a:lnTo>
                        <a:pt x="0" y="12"/>
                      </a:lnTo>
                      <a:lnTo>
                        <a:pt x="4" y="16"/>
                      </a:lnTo>
                      <a:lnTo>
                        <a:pt x="0" y="12"/>
                      </a:lnTo>
                      <a:lnTo>
                        <a:pt x="4" y="16"/>
                      </a:lnTo>
                      <a:lnTo>
                        <a:pt x="8" y="16"/>
                      </a:lnTo>
                      <a:lnTo>
                        <a:pt x="12" y="12"/>
                      </a:lnTo>
                      <a:lnTo>
                        <a:pt x="8" y="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8988" name="Freeform 126"/>
                <p:cNvSpPr>
                  <a:spLocks/>
                </p:cNvSpPr>
                <p:nvPr/>
              </p:nvSpPr>
              <p:spPr bwMode="auto">
                <a:xfrm>
                  <a:off x="200025" y="3170238"/>
                  <a:ext cx="566738" cy="138113"/>
                </a:xfrm>
                <a:custGeom>
                  <a:avLst/>
                  <a:gdLst>
                    <a:gd name="T0" fmla="*/ 2147483647 w 357"/>
                    <a:gd name="T1" fmla="*/ 2147483647 h 87"/>
                    <a:gd name="T2" fmla="*/ 2147483647 w 357"/>
                    <a:gd name="T3" fmla="*/ 2147483647 h 87"/>
                    <a:gd name="T4" fmla="*/ 2147483647 w 357"/>
                    <a:gd name="T5" fmla="*/ 0 h 87"/>
                    <a:gd name="T6" fmla="*/ 0 w 357"/>
                    <a:gd name="T7" fmla="*/ 2147483647 h 87"/>
                    <a:gd name="T8" fmla="*/ 2147483647 w 357"/>
                    <a:gd name="T9" fmla="*/ 2147483647 h 87"/>
                    <a:gd name="T10" fmla="*/ 2147483647 w 357"/>
                    <a:gd name="T11" fmla="*/ 2147483647 h 87"/>
                    <a:gd name="T12" fmla="*/ 2147483647 w 357"/>
                    <a:gd name="T13" fmla="*/ 2147483647 h 87"/>
                    <a:gd name="T14" fmla="*/ 2147483647 w 357"/>
                    <a:gd name="T15" fmla="*/ 2147483647 h 87"/>
                    <a:gd name="T16" fmla="*/ 2147483647 w 357"/>
                    <a:gd name="T17" fmla="*/ 2147483647 h 87"/>
                    <a:gd name="T18" fmla="*/ 2147483647 w 357"/>
                    <a:gd name="T19" fmla="*/ 2147483647 h 87"/>
                    <a:gd name="T20" fmla="*/ 2147483647 w 357"/>
                    <a:gd name="T21" fmla="*/ 2147483647 h 87"/>
                    <a:gd name="T22" fmla="*/ 2147483647 w 357"/>
                    <a:gd name="T23" fmla="*/ 2147483647 h 8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57"/>
                    <a:gd name="T37" fmla="*/ 0 h 87"/>
                    <a:gd name="T38" fmla="*/ 357 w 357"/>
                    <a:gd name="T39" fmla="*/ 87 h 8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57" h="87">
                      <a:moveTo>
                        <a:pt x="345" y="83"/>
                      </a:moveTo>
                      <a:lnTo>
                        <a:pt x="353" y="79"/>
                      </a:lnTo>
                      <a:lnTo>
                        <a:pt x="4" y="0"/>
                      </a:lnTo>
                      <a:lnTo>
                        <a:pt x="0" y="8"/>
                      </a:lnTo>
                      <a:lnTo>
                        <a:pt x="349" y="87"/>
                      </a:lnTo>
                      <a:lnTo>
                        <a:pt x="357" y="83"/>
                      </a:lnTo>
                      <a:lnTo>
                        <a:pt x="349" y="87"/>
                      </a:lnTo>
                      <a:lnTo>
                        <a:pt x="353" y="87"/>
                      </a:lnTo>
                      <a:lnTo>
                        <a:pt x="357" y="83"/>
                      </a:lnTo>
                      <a:lnTo>
                        <a:pt x="353" y="79"/>
                      </a:lnTo>
                      <a:lnTo>
                        <a:pt x="345" y="83"/>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8989" name="Line 127"/>
                <p:cNvSpPr>
                  <a:spLocks noChangeShapeType="1"/>
                </p:cNvSpPr>
                <p:nvPr/>
              </p:nvSpPr>
              <p:spPr bwMode="auto">
                <a:xfrm flipH="1" flipV="1">
                  <a:off x="309563" y="3138488"/>
                  <a:ext cx="490538" cy="93663"/>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8990" name="Line 128"/>
                <p:cNvSpPr>
                  <a:spLocks noChangeShapeType="1"/>
                </p:cNvSpPr>
                <p:nvPr/>
              </p:nvSpPr>
              <p:spPr bwMode="auto">
                <a:xfrm flipH="1" flipV="1">
                  <a:off x="349250" y="3127375"/>
                  <a:ext cx="488950" cy="87313"/>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8991" name="Line 129"/>
                <p:cNvSpPr>
                  <a:spLocks noChangeShapeType="1"/>
                </p:cNvSpPr>
                <p:nvPr/>
              </p:nvSpPr>
              <p:spPr bwMode="auto">
                <a:xfrm flipH="1" flipV="1">
                  <a:off x="387350" y="3108325"/>
                  <a:ext cx="488950" cy="87313"/>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8992" name="Line 130"/>
                <p:cNvSpPr>
                  <a:spLocks noChangeShapeType="1"/>
                </p:cNvSpPr>
                <p:nvPr/>
              </p:nvSpPr>
              <p:spPr bwMode="auto">
                <a:xfrm flipH="1" flipV="1">
                  <a:off x="439738" y="3101975"/>
                  <a:ext cx="469900" cy="68263"/>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8993" name="Line 131"/>
                <p:cNvSpPr>
                  <a:spLocks noChangeShapeType="1"/>
                </p:cNvSpPr>
                <p:nvPr/>
              </p:nvSpPr>
              <p:spPr bwMode="auto">
                <a:xfrm flipV="1">
                  <a:off x="766763" y="3214688"/>
                  <a:ext cx="20638" cy="635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8994" name="Line 132"/>
                <p:cNvSpPr>
                  <a:spLocks noChangeShapeType="1"/>
                </p:cNvSpPr>
                <p:nvPr/>
              </p:nvSpPr>
              <p:spPr bwMode="auto">
                <a:xfrm flipV="1">
                  <a:off x="715963" y="3201988"/>
                  <a:ext cx="19050" cy="1270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8995" name="Line 133"/>
                <p:cNvSpPr>
                  <a:spLocks noChangeShapeType="1"/>
                </p:cNvSpPr>
                <p:nvPr/>
              </p:nvSpPr>
              <p:spPr bwMode="auto">
                <a:xfrm flipV="1">
                  <a:off x="665163" y="3195638"/>
                  <a:ext cx="19050" cy="635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8996" name="Line 134"/>
                <p:cNvSpPr>
                  <a:spLocks noChangeShapeType="1"/>
                </p:cNvSpPr>
                <p:nvPr/>
              </p:nvSpPr>
              <p:spPr bwMode="auto">
                <a:xfrm flipV="1">
                  <a:off x="722313" y="3227388"/>
                  <a:ext cx="19050" cy="11113"/>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8997" name="Line 135"/>
                <p:cNvSpPr>
                  <a:spLocks noChangeShapeType="1"/>
                </p:cNvSpPr>
                <p:nvPr/>
              </p:nvSpPr>
              <p:spPr bwMode="auto">
                <a:xfrm flipV="1">
                  <a:off x="677863" y="3221038"/>
                  <a:ext cx="19050" cy="11113"/>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8998" name="Line 136"/>
                <p:cNvSpPr>
                  <a:spLocks noChangeShapeType="1"/>
                </p:cNvSpPr>
                <p:nvPr/>
              </p:nvSpPr>
              <p:spPr bwMode="auto">
                <a:xfrm flipV="1">
                  <a:off x="619125" y="3214688"/>
                  <a:ext cx="19050" cy="635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8999" name="Line 137"/>
                <p:cNvSpPr>
                  <a:spLocks noChangeShapeType="1"/>
                </p:cNvSpPr>
                <p:nvPr/>
              </p:nvSpPr>
              <p:spPr bwMode="auto">
                <a:xfrm flipV="1">
                  <a:off x="619125" y="3182938"/>
                  <a:ext cx="19050" cy="1270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9000" name="Line 138"/>
                <p:cNvSpPr>
                  <a:spLocks noChangeShapeType="1"/>
                </p:cNvSpPr>
                <p:nvPr/>
              </p:nvSpPr>
              <p:spPr bwMode="auto">
                <a:xfrm flipV="1">
                  <a:off x="574675" y="3176588"/>
                  <a:ext cx="19050" cy="1270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9001" name="Line 139"/>
                <p:cNvSpPr>
                  <a:spLocks noChangeShapeType="1"/>
                </p:cNvSpPr>
                <p:nvPr/>
              </p:nvSpPr>
              <p:spPr bwMode="auto">
                <a:xfrm flipV="1">
                  <a:off x="522288" y="3170238"/>
                  <a:ext cx="19050" cy="635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9002" name="Line 140"/>
                <p:cNvSpPr>
                  <a:spLocks noChangeShapeType="1"/>
                </p:cNvSpPr>
                <p:nvPr/>
              </p:nvSpPr>
              <p:spPr bwMode="auto">
                <a:xfrm flipV="1">
                  <a:off x="766763" y="3189288"/>
                  <a:ext cx="20638" cy="635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9003" name="Line 141"/>
                <p:cNvSpPr>
                  <a:spLocks noChangeShapeType="1"/>
                </p:cNvSpPr>
                <p:nvPr/>
              </p:nvSpPr>
              <p:spPr bwMode="auto">
                <a:xfrm flipV="1">
                  <a:off x="715963" y="3176588"/>
                  <a:ext cx="19050" cy="1270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9004" name="Line 142"/>
                <p:cNvSpPr>
                  <a:spLocks noChangeShapeType="1"/>
                </p:cNvSpPr>
                <p:nvPr/>
              </p:nvSpPr>
              <p:spPr bwMode="auto">
                <a:xfrm flipV="1">
                  <a:off x="665163" y="3170238"/>
                  <a:ext cx="19050" cy="635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9005" name="Line 143"/>
                <p:cNvSpPr>
                  <a:spLocks noChangeShapeType="1"/>
                </p:cNvSpPr>
                <p:nvPr/>
              </p:nvSpPr>
              <p:spPr bwMode="auto">
                <a:xfrm flipV="1">
                  <a:off x="625475" y="3163888"/>
                  <a:ext cx="19050" cy="635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9006" name="Line 144"/>
                <p:cNvSpPr>
                  <a:spLocks noChangeShapeType="1"/>
                </p:cNvSpPr>
                <p:nvPr/>
              </p:nvSpPr>
              <p:spPr bwMode="auto">
                <a:xfrm flipV="1">
                  <a:off x="574675" y="3151188"/>
                  <a:ext cx="19050" cy="1270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9007" name="Line 145"/>
                <p:cNvSpPr>
                  <a:spLocks noChangeShapeType="1"/>
                </p:cNvSpPr>
                <p:nvPr/>
              </p:nvSpPr>
              <p:spPr bwMode="auto">
                <a:xfrm flipV="1">
                  <a:off x="522288" y="3144838"/>
                  <a:ext cx="19050" cy="635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9008" name="Line 146"/>
                <p:cNvSpPr>
                  <a:spLocks noChangeShapeType="1"/>
                </p:cNvSpPr>
                <p:nvPr/>
              </p:nvSpPr>
              <p:spPr bwMode="auto">
                <a:xfrm flipV="1">
                  <a:off x="819150" y="3170238"/>
                  <a:ext cx="19050" cy="1270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9009" name="Line 147"/>
                <p:cNvSpPr>
                  <a:spLocks noChangeShapeType="1"/>
                </p:cNvSpPr>
                <p:nvPr/>
              </p:nvSpPr>
              <p:spPr bwMode="auto">
                <a:xfrm flipV="1">
                  <a:off x="766763" y="3163888"/>
                  <a:ext cx="20638" cy="1270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9010" name="Line 148"/>
                <p:cNvSpPr>
                  <a:spLocks noChangeShapeType="1"/>
                </p:cNvSpPr>
                <p:nvPr/>
              </p:nvSpPr>
              <p:spPr bwMode="auto">
                <a:xfrm flipV="1">
                  <a:off x="869950" y="3151188"/>
                  <a:ext cx="20638" cy="1270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9011" name="Line 149"/>
                <p:cNvSpPr>
                  <a:spLocks noChangeShapeType="1"/>
                </p:cNvSpPr>
                <p:nvPr/>
              </p:nvSpPr>
              <p:spPr bwMode="auto">
                <a:xfrm flipV="1">
                  <a:off x="819150" y="3144838"/>
                  <a:ext cx="19050" cy="1270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9012" name="Line 150"/>
                <p:cNvSpPr>
                  <a:spLocks noChangeShapeType="1"/>
                </p:cNvSpPr>
                <p:nvPr/>
              </p:nvSpPr>
              <p:spPr bwMode="auto">
                <a:xfrm flipV="1">
                  <a:off x="722313" y="3157538"/>
                  <a:ext cx="19050" cy="635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9013" name="Line 151"/>
                <p:cNvSpPr>
                  <a:spLocks noChangeShapeType="1"/>
                </p:cNvSpPr>
                <p:nvPr/>
              </p:nvSpPr>
              <p:spPr bwMode="auto">
                <a:xfrm flipV="1">
                  <a:off x="677863" y="3144838"/>
                  <a:ext cx="19050" cy="1270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9014" name="Line 152"/>
                <p:cNvSpPr>
                  <a:spLocks noChangeShapeType="1"/>
                </p:cNvSpPr>
                <p:nvPr/>
              </p:nvSpPr>
              <p:spPr bwMode="auto">
                <a:xfrm flipV="1">
                  <a:off x="625475" y="3138488"/>
                  <a:ext cx="19050" cy="635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9015" name="Freeform 153"/>
                <p:cNvSpPr>
                  <a:spLocks/>
                </p:cNvSpPr>
                <p:nvPr/>
              </p:nvSpPr>
              <p:spPr bwMode="auto">
                <a:xfrm>
                  <a:off x="568325" y="2501900"/>
                  <a:ext cx="438150" cy="561975"/>
                </a:xfrm>
                <a:custGeom>
                  <a:avLst/>
                  <a:gdLst>
                    <a:gd name="T0" fmla="*/ 2147483647 w 276"/>
                    <a:gd name="T1" fmla="*/ 2147483647 h 354"/>
                    <a:gd name="T2" fmla="*/ 2147483647 w 276"/>
                    <a:gd name="T3" fmla="*/ 0 h 354"/>
                    <a:gd name="T4" fmla="*/ 0 w 276"/>
                    <a:gd name="T5" fmla="*/ 2147483647 h 354"/>
                    <a:gd name="T6" fmla="*/ 0 w 276"/>
                    <a:gd name="T7" fmla="*/ 2147483647 h 354"/>
                    <a:gd name="T8" fmla="*/ 2147483647 w 276"/>
                    <a:gd name="T9" fmla="*/ 2147483647 h 354"/>
                    <a:gd name="T10" fmla="*/ 2147483647 w 276"/>
                    <a:gd name="T11" fmla="*/ 2147483647 h 354"/>
                    <a:gd name="T12" fmla="*/ 0 60000 65536"/>
                    <a:gd name="T13" fmla="*/ 0 60000 65536"/>
                    <a:gd name="T14" fmla="*/ 0 60000 65536"/>
                    <a:gd name="T15" fmla="*/ 0 60000 65536"/>
                    <a:gd name="T16" fmla="*/ 0 60000 65536"/>
                    <a:gd name="T17" fmla="*/ 0 60000 65536"/>
                    <a:gd name="T18" fmla="*/ 0 w 276"/>
                    <a:gd name="T19" fmla="*/ 0 h 354"/>
                    <a:gd name="T20" fmla="*/ 276 w 276"/>
                    <a:gd name="T21" fmla="*/ 354 h 354"/>
                  </a:gdLst>
                  <a:ahLst/>
                  <a:cxnLst>
                    <a:cxn ang="T12">
                      <a:pos x="T0" y="T1"/>
                    </a:cxn>
                    <a:cxn ang="T13">
                      <a:pos x="T2" y="T3"/>
                    </a:cxn>
                    <a:cxn ang="T14">
                      <a:pos x="T4" y="T5"/>
                    </a:cxn>
                    <a:cxn ang="T15">
                      <a:pos x="T6" y="T7"/>
                    </a:cxn>
                    <a:cxn ang="T16">
                      <a:pos x="T8" y="T9"/>
                    </a:cxn>
                    <a:cxn ang="T17">
                      <a:pos x="T10" y="T11"/>
                    </a:cxn>
                  </a:cxnLst>
                  <a:rect l="T18" t="T19" r="T20" b="T21"/>
                  <a:pathLst>
                    <a:path w="276" h="354">
                      <a:moveTo>
                        <a:pt x="276" y="354"/>
                      </a:moveTo>
                      <a:lnTo>
                        <a:pt x="276" y="0"/>
                      </a:lnTo>
                      <a:lnTo>
                        <a:pt x="0" y="67"/>
                      </a:lnTo>
                      <a:lnTo>
                        <a:pt x="0" y="342"/>
                      </a:lnTo>
                      <a:lnTo>
                        <a:pt x="276" y="354"/>
                      </a:lnTo>
                      <a:close/>
                    </a:path>
                  </a:pathLst>
                </a:custGeom>
                <a:solidFill>
                  <a:srgbClr val="666666"/>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9016" name="Freeform 154"/>
                <p:cNvSpPr>
                  <a:spLocks/>
                </p:cNvSpPr>
                <p:nvPr/>
              </p:nvSpPr>
              <p:spPr bwMode="auto">
                <a:xfrm>
                  <a:off x="1000125" y="2495550"/>
                  <a:ext cx="12700" cy="568325"/>
                </a:xfrm>
                <a:custGeom>
                  <a:avLst/>
                  <a:gdLst>
                    <a:gd name="T0" fmla="*/ 2147483647 w 8"/>
                    <a:gd name="T1" fmla="*/ 2147483647 h 358"/>
                    <a:gd name="T2" fmla="*/ 0 w 8"/>
                    <a:gd name="T3" fmla="*/ 2147483647 h 358"/>
                    <a:gd name="T4" fmla="*/ 0 w 8"/>
                    <a:gd name="T5" fmla="*/ 2147483647 h 358"/>
                    <a:gd name="T6" fmla="*/ 2147483647 w 8"/>
                    <a:gd name="T7" fmla="*/ 2147483647 h 358"/>
                    <a:gd name="T8" fmla="*/ 2147483647 w 8"/>
                    <a:gd name="T9" fmla="*/ 2147483647 h 358"/>
                    <a:gd name="T10" fmla="*/ 2147483647 w 8"/>
                    <a:gd name="T11" fmla="*/ 0 h 358"/>
                    <a:gd name="T12" fmla="*/ 2147483647 w 8"/>
                    <a:gd name="T13" fmla="*/ 2147483647 h 358"/>
                    <a:gd name="T14" fmla="*/ 2147483647 w 8"/>
                    <a:gd name="T15" fmla="*/ 0 h 358"/>
                    <a:gd name="T16" fmla="*/ 2147483647 w 8"/>
                    <a:gd name="T17" fmla="*/ 0 h 358"/>
                    <a:gd name="T18" fmla="*/ 0 w 8"/>
                    <a:gd name="T19" fmla="*/ 0 h 358"/>
                    <a:gd name="T20" fmla="*/ 0 w 8"/>
                    <a:gd name="T21" fmla="*/ 2147483647 h 358"/>
                    <a:gd name="T22" fmla="*/ 2147483647 w 8"/>
                    <a:gd name="T23" fmla="*/ 2147483647 h 35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358"/>
                    <a:gd name="T38" fmla="*/ 8 w 8"/>
                    <a:gd name="T39" fmla="*/ 358 h 35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358">
                      <a:moveTo>
                        <a:pt x="8" y="8"/>
                      </a:moveTo>
                      <a:lnTo>
                        <a:pt x="0" y="4"/>
                      </a:lnTo>
                      <a:lnTo>
                        <a:pt x="0" y="358"/>
                      </a:lnTo>
                      <a:lnTo>
                        <a:pt x="8" y="358"/>
                      </a:lnTo>
                      <a:lnTo>
                        <a:pt x="8" y="4"/>
                      </a:lnTo>
                      <a:lnTo>
                        <a:pt x="4" y="0"/>
                      </a:lnTo>
                      <a:lnTo>
                        <a:pt x="8" y="4"/>
                      </a:lnTo>
                      <a:lnTo>
                        <a:pt x="8" y="0"/>
                      </a:lnTo>
                      <a:lnTo>
                        <a:pt x="4" y="0"/>
                      </a:lnTo>
                      <a:lnTo>
                        <a:pt x="0" y="0"/>
                      </a:lnTo>
                      <a:lnTo>
                        <a:pt x="0" y="4"/>
                      </a:lnTo>
                      <a:lnTo>
                        <a:pt x="8" y="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9017" name="Freeform 155"/>
                <p:cNvSpPr>
                  <a:spLocks/>
                </p:cNvSpPr>
                <p:nvPr/>
              </p:nvSpPr>
              <p:spPr bwMode="auto">
                <a:xfrm>
                  <a:off x="561975" y="2495550"/>
                  <a:ext cx="450850" cy="119063"/>
                </a:xfrm>
                <a:custGeom>
                  <a:avLst/>
                  <a:gdLst>
                    <a:gd name="T0" fmla="*/ 2147483647 w 284"/>
                    <a:gd name="T1" fmla="*/ 2147483647 h 75"/>
                    <a:gd name="T2" fmla="*/ 2147483647 w 284"/>
                    <a:gd name="T3" fmla="*/ 2147483647 h 75"/>
                    <a:gd name="T4" fmla="*/ 2147483647 w 284"/>
                    <a:gd name="T5" fmla="*/ 2147483647 h 75"/>
                    <a:gd name="T6" fmla="*/ 2147483647 w 284"/>
                    <a:gd name="T7" fmla="*/ 0 h 75"/>
                    <a:gd name="T8" fmla="*/ 2147483647 w 284"/>
                    <a:gd name="T9" fmla="*/ 2147483647 h 75"/>
                    <a:gd name="T10" fmla="*/ 0 w 284"/>
                    <a:gd name="T11" fmla="*/ 2147483647 h 75"/>
                    <a:gd name="T12" fmla="*/ 2147483647 w 284"/>
                    <a:gd name="T13" fmla="*/ 2147483647 h 75"/>
                    <a:gd name="T14" fmla="*/ 0 w 284"/>
                    <a:gd name="T15" fmla="*/ 2147483647 h 75"/>
                    <a:gd name="T16" fmla="*/ 0 w 284"/>
                    <a:gd name="T17" fmla="*/ 2147483647 h 75"/>
                    <a:gd name="T18" fmla="*/ 2147483647 w 284"/>
                    <a:gd name="T19" fmla="*/ 2147483647 h 75"/>
                    <a:gd name="T20" fmla="*/ 2147483647 w 284"/>
                    <a:gd name="T21" fmla="*/ 2147483647 h 75"/>
                    <a:gd name="T22" fmla="*/ 2147483647 w 284"/>
                    <a:gd name="T23" fmla="*/ 2147483647 h 7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84"/>
                    <a:gd name="T37" fmla="*/ 0 h 75"/>
                    <a:gd name="T38" fmla="*/ 284 w 284"/>
                    <a:gd name="T39" fmla="*/ 75 h 7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84" h="75">
                      <a:moveTo>
                        <a:pt x="12" y="71"/>
                      </a:moveTo>
                      <a:lnTo>
                        <a:pt x="8" y="75"/>
                      </a:lnTo>
                      <a:lnTo>
                        <a:pt x="284" y="8"/>
                      </a:lnTo>
                      <a:lnTo>
                        <a:pt x="280" y="0"/>
                      </a:lnTo>
                      <a:lnTo>
                        <a:pt x="4" y="63"/>
                      </a:lnTo>
                      <a:lnTo>
                        <a:pt x="0" y="71"/>
                      </a:lnTo>
                      <a:lnTo>
                        <a:pt x="4" y="63"/>
                      </a:lnTo>
                      <a:lnTo>
                        <a:pt x="0" y="67"/>
                      </a:lnTo>
                      <a:lnTo>
                        <a:pt x="0" y="71"/>
                      </a:lnTo>
                      <a:lnTo>
                        <a:pt x="4" y="75"/>
                      </a:lnTo>
                      <a:lnTo>
                        <a:pt x="8" y="75"/>
                      </a:lnTo>
                      <a:lnTo>
                        <a:pt x="12" y="71"/>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9018" name="Freeform 156"/>
                <p:cNvSpPr>
                  <a:spLocks/>
                </p:cNvSpPr>
                <p:nvPr/>
              </p:nvSpPr>
              <p:spPr bwMode="auto">
                <a:xfrm>
                  <a:off x="561975" y="2608263"/>
                  <a:ext cx="19050" cy="442913"/>
                </a:xfrm>
                <a:custGeom>
                  <a:avLst/>
                  <a:gdLst>
                    <a:gd name="T0" fmla="*/ 2147483647 w 12"/>
                    <a:gd name="T1" fmla="*/ 2147483647 h 279"/>
                    <a:gd name="T2" fmla="*/ 2147483647 w 12"/>
                    <a:gd name="T3" fmla="*/ 2147483647 h 279"/>
                    <a:gd name="T4" fmla="*/ 2147483647 w 12"/>
                    <a:gd name="T5" fmla="*/ 0 h 279"/>
                    <a:gd name="T6" fmla="*/ 0 w 12"/>
                    <a:gd name="T7" fmla="*/ 0 h 279"/>
                    <a:gd name="T8" fmla="*/ 0 w 12"/>
                    <a:gd name="T9" fmla="*/ 2147483647 h 279"/>
                    <a:gd name="T10" fmla="*/ 2147483647 w 12"/>
                    <a:gd name="T11" fmla="*/ 2147483647 h 279"/>
                    <a:gd name="T12" fmla="*/ 0 w 12"/>
                    <a:gd name="T13" fmla="*/ 2147483647 h 279"/>
                    <a:gd name="T14" fmla="*/ 0 w 12"/>
                    <a:gd name="T15" fmla="*/ 2147483647 h 279"/>
                    <a:gd name="T16" fmla="*/ 2147483647 w 12"/>
                    <a:gd name="T17" fmla="*/ 2147483647 h 279"/>
                    <a:gd name="T18" fmla="*/ 2147483647 w 12"/>
                    <a:gd name="T19" fmla="*/ 2147483647 h 279"/>
                    <a:gd name="T20" fmla="*/ 2147483647 w 12"/>
                    <a:gd name="T21" fmla="*/ 2147483647 h 279"/>
                    <a:gd name="T22" fmla="*/ 2147483647 w 12"/>
                    <a:gd name="T23" fmla="*/ 2147483647 h 27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279"/>
                    <a:gd name="T38" fmla="*/ 12 w 12"/>
                    <a:gd name="T39" fmla="*/ 279 h 27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279">
                      <a:moveTo>
                        <a:pt x="4" y="271"/>
                      </a:moveTo>
                      <a:lnTo>
                        <a:pt x="12" y="275"/>
                      </a:lnTo>
                      <a:lnTo>
                        <a:pt x="12" y="0"/>
                      </a:lnTo>
                      <a:lnTo>
                        <a:pt x="0" y="0"/>
                      </a:lnTo>
                      <a:lnTo>
                        <a:pt x="0" y="275"/>
                      </a:lnTo>
                      <a:lnTo>
                        <a:pt x="4" y="279"/>
                      </a:lnTo>
                      <a:lnTo>
                        <a:pt x="0" y="275"/>
                      </a:lnTo>
                      <a:lnTo>
                        <a:pt x="0" y="279"/>
                      </a:lnTo>
                      <a:lnTo>
                        <a:pt x="4" y="279"/>
                      </a:lnTo>
                      <a:lnTo>
                        <a:pt x="8" y="279"/>
                      </a:lnTo>
                      <a:lnTo>
                        <a:pt x="12" y="275"/>
                      </a:lnTo>
                      <a:lnTo>
                        <a:pt x="4" y="271"/>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9019" name="Freeform 157"/>
                <p:cNvSpPr>
                  <a:spLocks/>
                </p:cNvSpPr>
                <p:nvPr/>
              </p:nvSpPr>
              <p:spPr bwMode="auto">
                <a:xfrm>
                  <a:off x="568325" y="3038475"/>
                  <a:ext cx="444500" cy="31750"/>
                </a:xfrm>
                <a:custGeom>
                  <a:avLst/>
                  <a:gdLst>
                    <a:gd name="T0" fmla="*/ 2147483647 w 280"/>
                    <a:gd name="T1" fmla="*/ 2147483647 h 20"/>
                    <a:gd name="T2" fmla="*/ 2147483647 w 280"/>
                    <a:gd name="T3" fmla="*/ 2147483647 h 20"/>
                    <a:gd name="T4" fmla="*/ 0 w 280"/>
                    <a:gd name="T5" fmla="*/ 0 h 20"/>
                    <a:gd name="T6" fmla="*/ 0 w 280"/>
                    <a:gd name="T7" fmla="*/ 2147483647 h 20"/>
                    <a:gd name="T8" fmla="*/ 2147483647 w 280"/>
                    <a:gd name="T9" fmla="*/ 2147483647 h 20"/>
                    <a:gd name="T10" fmla="*/ 2147483647 w 280"/>
                    <a:gd name="T11" fmla="*/ 2147483647 h 20"/>
                    <a:gd name="T12" fmla="*/ 2147483647 w 280"/>
                    <a:gd name="T13" fmla="*/ 2147483647 h 20"/>
                    <a:gd name="T14" fmla="*/ 2147483647 w 280"/>
                    <a:gd name="T15" fmla="*/ 2147483647 h 20"/>
                    <a:gd name="T16" fmla="*/ 2147483647 w 280"/>
                    <a:gd name="T17" fmla="*/ 2147483647 h 20"/>
                    <a:gd name="T18" fmla="*/ 2147483647 w 280"/>
                    <a:gd name="T19" fmla="*/ 2147483647 h 20"/>
                    <a:gd name="T20" fmla="*/ 2147483647 w 280"/>
                    <a:gd name="T21" fmla="*/ 2147483647 h 20"/>
                    <a:gd name="T22" fmla="*/ 2147483647 w 280"/>
                    <a:gd name="T23" fmla="*/ 2147483647 h 2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80"/>
                    <a:gd name="T37" fmla="*/ 0 h 20"/>
                    <a:gd name="T38" fmla="*/ 280 w 280"/>
                    <a:gd name="T39" fmla="*/ 20 h 2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80" h="20">
                      <a:moveTo>
                        <a:pt x="272" y="16"/>
                      </a:moveTo>
                      <a:lnTo>
                        <a:pt x="276" y="12"/>
                      </a:lnTo>
                      <a:lnTo>
                        <a:pt x="0" y="0"/>
                      </a:lnTo>
                      <a:lnTo>
                        <a:pt x="0" y="8"/>
                      </a:lnTo>
                      <a:lnTo>
                        <a:pt x="276" y="20"/>
                      </a:lnTo>
                      <a:lnTo>
                        <a:pt x="280" y="16"/>
                      </a:lnTo>
                      <a:lnTo>
                        <a:pt x="276" y="20"/>
                      </a:lnTo>
                      <a:lnTo>
                        <a:pt x="280" y="20"/>
                      </a:lnTo>
                      <a:lnTo>
                        <a:pt x="280" y="16"/>
                      </a:lnTo>
                      <a:lnTo>
                        <a:pt x="280" y="12"/>
                      </a:lnTo>
                      <a:lnTo>
                        <a:pt x="276" y="12"/>
                      </a:lnTo>
                      <a:lnTo>
                        <a:pt x="272" y="16"/>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9020" name="Freeform 158"/>
                <p:cNvSpPr>
                  <a:spLocks/>
                </p:cNvSpPr>
                <p:nvPr/>
              </p:nvSpPr>
              <p:spPr bwMode="auto">
                <a:xfrm>
                  <a:off x="1000125" y="2495550"/>
                  <a:ext cx="12700" cy="568325"/>
                </a:xfrm>
                <a:custGeom>
                  <a:avLst/>
                  <a:gdLst>
                    <a:gd name="T0" fmla="*/ 2147483647 w 8"/>
                    <a:gd name="T1" fmla="*/ 0 h 358"/>
                    <a:gd name="T2" fmla="*/ 0 w 8"/>
                    <a:gd name="T3" fmla="*/ 2147483647 h 358"/>
                    <a:gd name="T4" fmla="*/ 0 w 8"/>
                    <a:gd name="T5" fmla="*/ 2147483647 h 358"/>
                    <a:gd name="T6" fmla="*/ 2147483647 w 8"/>
                    <a:gd name="T7" fmla="*/ 2147483647 h 358"/>
                    <a:gd name="T8" fmla="*/ 2147483647 w 8"/>
                    <a:gd name="T9" fmla="*/ 2147483647 h 358"/>
                    <a:gd name="T10" fmla="*/ 2147483647 w 8"/>
                    <a:gd name="T11" fmla="*/ 2147483647 h 358"/>
                    <a:gd name="T12" fmla="*/ 2147483647 w 8"/>
                    <a:gd name="T13" fmla="*/ 2147483647 h 358"/>
                    <a:gd name="T14" fmla="*/ 2147483647 w 8"/>
                    <a:gd name="T15" fmla="*/ 0 h 358"/>
                    <a:gd name="T16" fmla="*/ 2147483647 w 8"/>
                    <a:gd name="T17" fmla="*/ 0 h 358"/>
                    <a:gd name="T18" fmla="*/ 0 w 8"/>
                    <a:gd name="T19" fmla="*/ 0 h 358"/>
                    <a:gd name="T20" fmla="*/ 0 w 8"/>
                    <a:gd name="T21" fmla="*/ 2147483647 h 358"/>
                    <a:gd name="T22" fmla="*/ 2147483647 w 8"/>
                    <a:gd name="T23" fmla="*/ 0 h 35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358"/>
                    <a:gd name="T38" fmla="*/ 8 w 8"/>
                    <a:gd name="T39" fmla="*/ 358 h 35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358">
                      <a:moveTo>
                        <a:pt x="8" y="0"/>
                      </a:moveTo>
                      <a:lnTo>
                        <a:pt x="0" y="4"/>
                      </a:lnTo>
                      <a:lnTo>
                        <a:pt x="0" y="358"/>
                      </a:lnTo>
                      <a:lnTo>
                        <a:pt x="8" y="358"/>
                      </a:lnTo>
                      <a:lnTo>
                        <a:pt x="8" y="4"/>
                      </a:lnTo>
                      <a:lnTo>
                        <a:pt x="4" y="8"/>
                      </a:lnTo>
                      <a:lnTo>
                        <a:pt x="8" y="4"/>
                      </a:lnTo>
                      <a:lnTo>
                        <a:pt x="8" y="0"/>
                      </a:lnTo>
                      <a:lnTo>
                        <a:pt x="4" y="0"/>
                      </a:lnTo>
                      <a:lnTo>
                        <a:pt x="0" y="0"/>
                      </a:lnTo>
                      <a:lnTo>
                        <a:pt x="0" y="4"/>
                      </a:lnTo>
                      <a:lnTo>
                        <a:pt x="8"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9021" name="Freeform 159"/>
                <p:cNvSpPr>
                  <a:spLocks/>
                </p:cNvSpPr>
                <p:nvPr/>
              </p:nvSpPr>
              <p:spPr bwMode="auto">
                <a:xfrm>
                  <a:off x="1082675" y="2570163"/>
                  <a:ext cx="19050" cy="444500"/>
                </a:xfrm>
                <a:custGeom>
                  <a:avLst/>
                  <a:gdLst>
                    <a:gd name="T0" fmla="*/ 2147483647 w 12"/>
                    <a:gd name="T1" fmla="*/ 2147483647 h 280"/>
                    <a:gd name="T2" fmla="*/ 2147483647 w 12"/>
                    <a:gd name="T3" fmla="*/ 2147483647 h 280"/>
                    <a:gd name="T4" fmla="*/ 2147483647 w 12"/>
                    <a:gd name="T5" fmla="*/ 0 h 280"/>
                    <a:gd name="T6" fmla="*/ 0 w 12"/>
                    <a:gd name="T7" fmla="*/ 0 h 280"/>
                    <a:gd name="T8" fmla="*/ 0 w 12"/>
                    <a:gd name="T9" fmla="*/ 2147483647 h 280"/>
                    <a:gd name="T10" fmla="*/ 2147483647 w 12"/>
                    <a:gd name="T11" fmla="*/ 2147483647 h 280"/>
                    <a:gd name="T12" fmla="*/ 0 w 12"/>
                    <a:gd name="T13" fmla="*/ 2147483647 h 280"/>
                    <a:gd name="T14" fmla="*/ 2147483647 w 12"/>
                    <a:gd name="T15" fmla="*/ 2147483647 h 280"/>
                    <a:gd name="T16" fmla="*/ 2147483647 w 12"/>
                    <a:gd name="T17" fmla="*/ 2147483647 h 280"/>
                    <a:gd name="T18" fmla="*/ 2147483647 w 12"/>
                    <a:gd name="T19" fmla="*/ 2147483647 h 280"/>
                    <a:gd name="T20" fmla="*/ 2147483647 w 12"/>
                    <a:gd name="T21" fmla="*/ 2147483647 h 280"/>
                    <a:gd name="T22" fmla="*/ 2147483647 w 12"/>
                    <a:gd name="T23" fmla="*/ 2147483647 h 28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280"/>
                    <a:gd name="T38" fmla="*/ 12 w 12"/>
                    <a:gd name="T39" fmla="*/ 280 h 28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280">
                      <a:moveTo>
                        <a:pt x="8" y="280"/>
                      </a:moveTo>
                      <a:lnTo>
                        <a:pt x="12" y="276"/>
                      </a:lnTo>
                      <a:lnTo>
                        <a:pt x="12" y="0"/>
                      </a:lnTo>
                      <a:lnTo>
                        <a:pt x="0" y="0"/>
                      </a:lnTo>
                      <a:lnTo>
                        <a:pt x="0" y="276"/>
                      </a:lnTo>
                      <a:lnTo>
                        <a:pt x="4" y="272"/>
                      </a:lnTo>
                      <a:lnTo>
                        <a:pt x="0" y="276"/>
                      </a:lnTo>
                      <a:lnTo>
                        <a:pt x="4" y="280"/>
                      </a:lnTo>
                      <a:lnTo>
                        <a:pt x="8" y="280"/>
                      </a:lnTo>
                      <a:lnTo>
                        <a:pt x="12" y="280"/>
                      </a:lnTo>
                      <a:lnTo>
                        <a:pt x="12" y="276"/>
                      </a:lnTo>
                      <a:lnTo>
                        <a:pt x="8" y="28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9022" name="Freeform 160"/>
                <p:cNvSpPr>
                  <a:spLocks/>
                </p:cNvSpPr>
                <p:nvPr/>
              </p:nvSpPr>
              <p:spPr bwMode="auto">
                <a:xfrm>
                  <a:off x="1000125" y="3001963"/>
                  <a:ext cx="95250" cy="68263"/>
                </a:xfrm>
                <a:custGeom>
                  <a:avLst/>
                  <a:gdLst>
                    <a:gd name="T0" fmla="*/ 0 w 60"/>
                    <a:gd name="T1" fmla="*/ 2147483647 h 43"/>
                    <a:gd name="T2" fmla="*/ 2147483647 w 60"/>
                    <a:gd name="T3" fmla="*/ 2147483647 h 43"/>
                    <a:gd name="T4" fmla="*/ 2147483647 w 60"/>
                    <a:gd name="T5" fmla="*/ 2147483647 h 43"/>
                    <a:gd name="T6" fmla="*/ 2147483647 w 60"/>
                    <a:gd name="T7" fmla="*/ 0 h 43"/>
                    <a:gd name="T8" fmla="*/ 2147483647 w 60"/>
                    <a:gd name="T9" fmla="*/ 2147483647 h 43"/>
                    <a:gd name="T10" fmla="*/ 2147483647 w 60"/>
                    <a:gd name="T11" fmla="*/ 2147483647 h 43"/>
                    <a:gd name="T12" fmla="*/ 2147483647 w 60"/>
                    <a:gd name="T13" fmla="*/ 2147483647 h 43"/>
                    <a:gd name="T14" fmla="*/ 0 w 60"/>
                    <a:gd name="T15" fmla="*/ 2147483647 h 43"/>
                    <a:gd name="T16" fmla="*/ 0 w 60"/>
                    <a:gd name="T17" fmla="*/ 2147483647 h 43"/>
                    <a:gd name="T18" fmla="*/ 2147483647 w 60"/>
                    <a:gd name="T19" fmla="*/ 2147483647 h 43"/>
                    <a:gd name="T20" fmla="*/ 2147483647 w 60"/>
                    <a:gd name="T21" fmla="*/ 2147483647 h 43"/>
                    <a:gd name="T22" fmla="*/ 0 w 60"/>
                    <a:gd name="T23" fmla="*/ 2147483647 h 4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60"/>
                    <a:gd name="T37" fmla="*/ 0 h 43"/>
                    <a:gd name="T38" fmla="*/ 60 w 60"/>
                    <a:gd name="T39" fmla="*/ 43 h 4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60" h="43">
                      <a:moveTo>
                        <a:pt x="0" y="39"/>
                      </a:moveTo>
                      <a:lnTo>
                        <a:pt x="8" y="43"/>
                      </a:lnTo>
                      <a:lnTo>
                        <a:pt x="60" y="8"/>
                      </a:lnTo>
                      <a:lnTo>
                        <a:pt x="56" y="0"/>
                      </a:lnTo>
                      <a:lnTo>
                        <a:pt x="4" y="35"/>
                      </a:lnTo>
                      <a:lnTo>
                        <a:pt x="8" y="39"/>
                      </a:lnTo>
                      <a:lnTo>
                        <a:pt x="4" y="35"/>
                      </a:lnTo>
                      <a:lnTo>
                        <a:pt x="0" y="39"/>
                      </a:lnTo>
                      <a:lnTo>
                        <a:pt x="0" y="43"/>
                      </a:lnTo>
                      <a:lnTo>
                        <a:pt x="4" y="43"/>
                      </a:lnTo>
                      <a:lnTo>
                        <a:pt x="8" y="43"/>
                      </a:lnTo>
                      <a:lnTo>
                        <a:pt x="0" y="39"/>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9023" name="Freeform 161"/>
                <p:cNvSpPr>
                  <a:spLocks/>
                </p:cNvSpPr>
                <p:nvPr/>
              </p:nvSpPr>
              <p:spPr bwMode="auto">
                <a:xfrm>
                  <a:off x="593725" y="2570163"/>
                  <a:ext cx="366713" cy="412750"/>
                </a:xfrm>
                <a:custGeom>
                  <a:avLst/>
                  <a:gdLst>
                    <a:gd name="T0" fmla="*/ 2147483647 w 231"/>
                    <a:gd name="T1" fmla="*/ 2147483647 h 260"/>
                    <a:gd name="T2" fmla="*/ 2147483647 w 231"/>
                    <a:gd name="T3" fmla="*/ 0 h 260"/>
                    <a:gd name="T4" fmla="*/ 0 w 231"/>
                    <a:gd name="T5" fmla="*/ 2147483647 h 260"/>
                    <a:gd name="T6" fmla="*/ 0 w 231"/>
                    <a:gd name="T7" fmla="*/ 2147483647 h 260"/>
                    <a:gd name="T8" fmla="*/ 2147483647 w 231"/>
                    <a:gd name="T9" fmla="*/ 2147483647 h 260"/>
                    <a:gd name="T10" fmla="*/ 2147483647 w 231"/>
                    <a:gd name="T11" fmla="*/ 2147483647 h 260"/>
                    <a:gd name="T12" fmla="*/ 0 60000 65536"/>
                    <a:gd name="T13" fmla="*/ 0 60000 65536"/>
                    <a:gd name="T14" fmla="*/ 0 60000 65536"/>
                    <a:gd name="T15" fmla="*/ 0 60000 65536"/>
                    <a:gd name="T16" fmla="*/ 0 60000 65536"/>
                    <a:gd name="T17" fmla="*/ 0 60000 65536"/>
                    <a:gd name="T18" fmla="*/ 0 w 231"/>
                    <a:gd name="T19" fmla="*/ 0 h 260"/>
                    <a:gd name="T20" fmla="*/ 231 w 231"/>
                    <a:gd name="T21" fmla="*/ 260 h 260"/>
                  </a:gdLst>
                  <a:ahLst/>
                  <a:cxnLst>
                    <a:cxn ang="T12">
                      <a:pos x="T0" y="T1"/>
                    </a:cxn>
                    <a:cxn ang="T13">
                      <a:pos x="T2" y="T3"/>
                    </a:cxn>
                    <a:cxn ang="T14">
                      <a:pos x="T4" y="T5"/>
                    </a:cxn>
                    <a:cxn ang="T15">
                      <a:pos x="T6" y="T7"/>
                    </a:cxn>
                    <a:cxn ang="T16">
                      <a:pos x="T8" y="T9"/>
                    </a:cxn>
                    <a:cxn ang="T17">
                      <a:pos x="T10" y="T11"/>
                    </a:cxn>
                  </a:cxnLst>
                  <a:rect l="T18" t="T19" r="T20" b="T21"/>
                  <a:pathLst>
                    <a:path w="231" h="260">
                      <a:moveTo>
                        <a:pt x="231" y="260"/>
                      </a:moveTo>
                      <a:lnTo>
                        <a:pt x="231" y="0"/>
                      </a:lnTo>
                      <a:lnTo>
                        <a:pt x="0" y="52"/>
                      </a:lnTo>
                      <a:lnTo>
                        <a:pt x="0" y="260"/>
                      </a:lnTo>
                      <a:lnTo>
                        <a:pt x="231" y="26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9024" name="Freeform 162"/>
                <p:cNvSpPr>
                  <a:spLocks/>
                </p:cNvSpPr>
                <p:nvPr/>
              </p:nvSpPr>
              <p:spPr bwMode="auto">
                <a:xfrm>
                  <a:off x="954088" y="2563813"/>
                  <a:ext cx="12700" cy="419100"/>
                </a:xfrm>
                <a:custGeom>
                  <a:avLst/>
                  <a:gdLst>
                    <a:gd name="T0" fmla="*/ 2147483647 w 8"/>
                    <a:gd name="T1" fmla="*/ 2147483647 h 264"/>
                    <a:gd name="T2" fmla="*/ 0 w 8"/>
                    <a:gd name="T3" fmla="*/ 2147483647 h 264"/>
                    <a:gd name="T4" fmla="*/ 0 w 8"/>
                    <a:gd name="T5" fmla="*/ 2147483647 h 264"/>
                    <a:gd name="T6" fmla="*/ 2147483647 w 8"/>
                    <a:gd name="T7" fmla="*/ 2147483647 h 264"/>
                    <a:gd name="T8" fmla="*/ 2147483647 w 8"/>
                    <a:gd name="T9" fmla="*/ 2147483647 h 264"/>
                    <a:gd name="T10" fmla="*/ 2147483647 w 8"/>
                    <a:gd name="T11" fmla="*/ 0 h 264"/>
                    <a:gd name="T12" fmla="*/ 2147483647 w 8"/>
                    <a:gd name="T13" fmla="*/ 2147483647 h 264"/>
                    <a:gd name="T14" fmla="*/ 2147483647 w 8"/>
                    <a:gd name="T15" fmla="*/ 0 h 264"/>
                    <a:gd name="T16" fmla="*/ 2147483647 w 8"/>
                    <a:gd name="T17" fmla="*/ 0 h 264"/>
                    <a:gd name="T18" fmla="*/ 0 w 8"/>
                    <a:gd name="T19" fmla="*/ 0 h 264"/>
                    <a:gd name="T20" fmla="*/ 0 w 8"/>
                    <a:gd name="T21" fmla="*/ 2147483647 h 264"/>
                    <a:gd name="T22" fmla="*/ 2147483647 w 8"/>
                    <a:gd name="T23" fmla="*/ 2147483647 h 26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264"/>
                    <a:gd name="T38" fmla="*/ 8 w 8"/>
                    <a:gd name="T39" fmla="*/ 264 h 26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264">
                      <a:moveTo>
                        <a:pt x="4" y="8"/>
                      </a:moveTo>
                      <a:lnTo>
                        <a:pt x="0" y="4"/>
                      </a:lnTo>
                      <a:lnTo>
                        <a:pt x="0" y="264"/>
                      </a:lnTo>
                      <a:lnTo>
                        <a:pt x="8" y="264"/>
                      </a:lnTo>
                      <a:lnTo>
                        <a:pt x="8" y="4"/>
                      </a:lnTo>
                      <a:lnTo>
                        <a:pt x="4" y="0"/>
                      </a:lnTo>
                      <a:lnTo>
                        <a:pt x="8" y="4"/>
                      </a:lnTo>
                      <a:lnTo>
                        <a:pt x="8" y="0"/>
                      </a:lnTo>
                      <a:lnTo>
                        <a:pt x="4" y="0"/>
                      </a:lnTo>
                      <a:lnTo>
                        <a:pt x="0" y="0"/>
                      </a:lnTo>
                      <a:lnTo>
                        <a:pt x="0" y="4"/>
                      </a:lnTo>
                      <a:lnTo>
                        <a:pt x="4" y="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9025" name="Freeform 163"/>
                <p:cNvSpPr>
                  <a:spLocks/>
                </p:cNvSpPr>
                <p:nvPr/>
              </p:nvSpPr>
              <p:spPr bwMode="auto">
                <a:xfrm>
                  <a:off x="587375" y="2563813"/>
                  <a:ext cx="373063" cy="93663"/>
                </a:xfrm>
                <a:custGeom>
                  <a:avLst/>
                  <a:gdLst>
                    <a:gd name="T0" fmla="*/ 2147483647 w 235"/>
                    <a:gd name="T1" fmla="*/ 2147483647 h 59"/>
                    <a:gd name="T2" fmla="*/ 2147483647 w 235"/>
                    <a:gd name="T3" fmla="*/ 2147483647 h 59"/>
                    <a:gd name="T4" fmla="*/ 2147483647 w 235"/>
                    <a:gd name="T5" fmla="*/ 2147483647 h 59"/>
                    <a:gd name="T6" fmla="*/ 2147483647 w 235"/>
                    <a:gd name="T7" fmla="*/ 0 h 59"/>
                    <a:gd name="T8" fmla="*/ 2147483647 w 235"/>
                    <a:gd name="T9" fmla="*/ 2147483647 h 59"/>
                    <a:gd name="T10" fmla="*/ 0 w 235"/>
                    <a:gd name="T11" fmla="*/ 2147483647 h 59"/>
                    <a:gd name="T12" fmla="*/ 2147483647 w 235"/>
                    <a:gd name="T13" fmla="*/ 2147483647 h 59"/>
                    <a:gd name="T14" fmla="*/ 0 w 235"/>
                    <a:gd name="T15" fmla="*/ 2147483647 h 59"/>
                    <a:gd name="T16" fmla="*/ 0 w 235"/>
                    <a:gd name="T17" fmla="*/ 2147483647 h 59"/>
                    <a:gd name="T18" fmla="*/ 0 w 235"/>
                    <a:gd name="T19" fmla="*/ 2147483647 h 59"/>
                    <a:gd name="T20" fmla="*/ 2147483647 w 235"/>
                    <a:gd name="T21" fmla="*/ 2147483647 h 59"/>
                    <a:gd name="T22" fmla="*/ 2147483647 w 235"/>
                    <a:gd name="T23" fmla="*/ 2147483647 h 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35"/>
                    <a:gd name="T37" fmla="*/ 0 h 59"/>
                    <a:gd name="T38" fmla="*/ 235 w 235"/>
                    <a:gd name="T39" fmla="*/ 59 h 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35" h="59">
                      <a:moveTo>
                        <a:pt x="8" y="56"/>
                      </a:moveTo>
                      <a:lnTo>
                        <a:pt x="4" y="59"/>
                      </a:lnTo>
                      <a:lnTo>
                        <a:pt x="235" y="8"/>
                      </a:lnTo>
                      <a:lnTo>
                        <a:pt x="235" y="0"/>
                      </a:lnTo>
                      <a:lnTo>
                        <a:pt x="4" y="48"/>
                      </a:lnTo>
                      <a:lnTo>
                        <a:pt x="0" y="56"/>
                      </a:lnTo>
                      <a:lnTo>
                        <a:pt x="4" y="48"/>
                      </a:lnTo>
                      <a:lnTo>
                        <a:pt x="0" y="52"/>
                      </a:lnTo>
                      <a:lnTo>
                        <a:pt x="0" y="56"/>
                      </a:lnTo>
                      <a:lnTo>
                        <a:pt x="4" y="59"/>
                      </a:lnTo>
                      <a:lnTo>
                        <a:pt x="8" y="56"/>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9026" name="Freeform 164"/>
                <p:cNvSpPr>
                  <a:spLocks/>
                </p:cNvSpPr>
                <p:nvPr/>
              </p:nvSpPr>
              <p:spPr bwMode="auto">
                <a:xfrm>
                  <a:off x="587375" y="2652713"/>
                  <a:ext cx="12700" cy="336550"/>
                </a:xfrm>
                <a:custGeom>
                  <a:avLst/>
                  <a:gdLst>
                    <a:gd name="T0" fmla="*/ 2147483647 w 8"/>
                    <a:gd name="T1" fmla="*/ 2147483647 h 212"/>
                    <a:gd name="T2" fmla="*/ 2147483647 w 8"/>
                    <a:gd name="T3" fmla="*/ 2147483647 h 212"/>
                    <a:gd name="T4" fmla="*/ 2147483647 w 8"/>
                    <a:gd name="T5" fmla="*/ 0 h 212"/>
                    <a:gd name="T6" fmla="*/ 0 w 8"/>
                    <a:gd name="T7" fmla="*/ 0 h 212"/>
                    <a:gd name="T8" fmla="*/ 0 w 8"/>
                    <a:gd name="T9" fmla="*/ 2147483647 h 212"/>
                    <a:gd name="T10" fmla="*/ 2147483647 w 8"/>
                    <a:gd name="T11" fmla="*/ 2147483647 h 212"/>
                    <a:gd name="T12" fmla="*/ 0 w 8"/>
                    <a:gd name="T13" fmla="*/ 2147483647 h 212"/>
                    <a:gd name="T14" fmla="*/ 0 w 8"/>
                    <a:gd name="T15" fmla="*/ 2147483647 h 212"/>
                    <a:gd name="T16" fmla="*/ 2147483647 w 8"/>
                    <a:gd name="T17" fmla="*/ 2147483647 h 212"/>
                    <a:gd name="T18" fmla="*/ 2147483647 w 8"/>
                    <a:gd name="T19" fmla="*/ 2147483647 h 212"/>
                    <a:gd name="T20" fmla="*/ 2147483647 w 8"/>
                    <a:gd name="T21" fmla="*/ 2147483647 h 212"/>
                    <a:gd name="T22" fmla="*/ 2147483647 w 8"/>
                    <a:gd name="T23" fmla="*/ 2147483647 h 21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212"/>
                    <a:gd name="T38" fmla="*/ 8 w 8"/>
                    <a:gd name="T39" fmla="*/ 212 h 21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212">
                      <a:moveTo>
                        <a:pt x="4" y="200"/>
                      </a:moveTo>
                      <a:lnTo>
                        <a:pt x="8" y="208"/>
                      </a:lnTo>
                      <a:lnTo>
                        <a:pt x="8" y="0"/>
                      </a:lnTo>
                      <a:lnTo>
                        <a:pt x="0" y="0"/>
                      </a:lnTo>
                      <a:lnTo>
                        <a:pt x="0" y="208"/>
                      </a:lnTo>
                      <a:lnTo>
                        <a:pt x="4" y="212"/>
                      </a:lnTo>
                      <a:lnTo>
                        <a:pt x="0" y="208"/>
                      </a:lnTo>
                      <a:lnTo>
                        <a:pt x="0" y="212"/>
                      </a:lnTo>
                      <a:lnTo>
                        <a:pt x="4" y="212"/>
                      </a:lnTo>
                      <a:lnTo>
                        <a:pt x="8" y="212"/>
                      </a:lnTo>
                      <a:lnTo>
                        <a:pt x="8" y="208"/>
                      </a:lnTo>
                      <a:lnTo>
                        <a:pt x="4" y="20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9027" name="Freeform 165"/>
                <p:cNvSpPr>
                  <a:spLocks/>
                </p:cNvSpPr>
                <p:nvPr/>
              </p:nvSpPr>
              <p:spPr bwMode="auto">
                <a:xfrm>
                  <a:off x="593725" y="2970213"/>
                  <a:ext cx="373063" cy="19050"/>
                </a:xfrm>
                <a:custGeom>
                  <a:avLst/>
                  <a:gdLst>
                    <a:gd name="T0" fmla="*/ 2147483647 w 235"/>
                    <a:gd name="T1" fmla="*/ 2147483647 h 12"/>
                    <a:gd name="T2" fmla="*/ 2147483647 w 235"/>
                    <a:gd name="T3" fmla="*/ 2147483647 h 12"/>
                    <a:gd name="T4" fmla="*/ 0 w 235"/>
                    <a:gd name="T5" fmla="*/ 0 h 12"/>
                    <a:gd name="T6" fmla="*/ 0 w 235"/>
                    <a:gd name="T7" fmla="*/ 2147483647 h 12"/>
                    <a:gd name="T8" fmla="*/ 2147483647 w 235"/>
                    <a:gd name="T9" fmla="*/ 2147483647 h 12"/>
                    <a:gd name="T10" fmla="*/ 2147483647 w 235"/>
                    <a:gd name="T11" fmla="*/ 2147483647 h 12"/>
                    <a:gd name="T12" fmla="*/ 2147483647 w 235"/>
                    <a:gd name="T13" fmla="*/ 2147483647 h 12"/>
                    <a:gd name="T14" fmla="*/ 2147483647 w 235"/>
                    <a:gd name="T15" fmla="*/ 2147483647 h 12"/>
                    <a:gd name="T16" fmla="*/ 2147483647 w 235"/>
                    <a:gd name="T17" fmla="*/ 2147483647 h 12"/>
                    <a:gd name="T18" fmla="*/ 2147483647 w 235"/>
                    <a:gd name="T19" fmla="*/ 2147483647 h 12"/>
                    <a:gd name="T20" fmla="*/ 2147483647 w 235"/>
                    <a:gd name="T21" fmla="*/ 2147483647 h 12"/>
                    <a:gd name="T22" fmla="*/ 2147483647 w 235"/>
                    <a:gd name="T23" fmla="*/ 2147483647 h 1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35"/>
                    <a:gd name="T37" fmla="*/ 0 h 12"/>
                    <a:gd name="T38" fmla="*/ 235 w 235"/>
                    <a:gd name="T39" fmla="*/ 12 h 1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35" h="12">
                      <a:moveTo>
                        <a:pt x="227" y="8"/>
                      </a:moveTo>
                      <a:lnTo>
                        <a:pt x="231" y="4"/>
                      </a:lnTo>
                      <a:lnTo>
                        <a:pt x="0" y="0"/>
                      </a:lnTo>
                      <a:lnTo>
                        <a:pt x="0" y="12"/>
                      </a:lnTo>
                      <a:lnTo>
                        <a:pt x="231" y="12"/>
                      </a:lnTo>
                      <a:lnTo>
                        <a:pt x="235" y="8"/>
                      </a:lnTo>
                      <a:lnTo>
                        <a:pt x="231" y="12"/>
                      </a:lnTo>
                      <a:lnTo>
                        <a:pt x="235" y="12"/>
                      </a:lnTo>
                      <a:lnTo>
                        <a:pt x="235" y="8"/>
                      </a:lnTo>
                      <a:lnTo>
                        <a:pt x="235" y="4"/>
                      </a:lnTo>
                      <a:lnTo>
                        <a:pt x="231" y="4"/>
                      </a:lnTo>
                      <a:lnTo>
                        <a:pt x="227" y="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9028" name="Freeform 166"/>
                <p:cNvSpPr>
                  <a:spLocks/>
                </p:cNvSpPr>
                <p:nvPr/>
              </p:nvSpPr>
              <p:spPr bwMode="auto">
                <a:xfrm>
                  <a:off x="973138" y="3070225"/>
                  <a:ext cx="52388" cy="19050"/>
                </a:xfrm>
                <a:custGeom>
                  <a:avLst/>
                  <a:gdLst>
                    <a:gd name="T0" fmla="*/ 2147483647 w 33"/>
                    <a:gd name="T1" fmla="*/ 2147483647 h 12"/>
                    <a:gd name="T2" fmla="*/ 2147483647 w 33"/>
                    <a:gd name="T3" fmla="*/ 0 h 12"/>
                    <a:gd name="T4" fmla="*/ 0 w 33"/>
                    <a:gd name="T5" fmla="*/ 2147483647 h 12"/>
                    <a:gd name="T6" fmla="*/ 2147483647 w 33"/>
                    <a:gd name="T7" fmla="*/ 2147483647 h 12"/>
                    <a:gd name="T8" fmla="*/ 2147483647 w 33"/>
                    <a:gd name="T9" fmla="*/ 2147483647 h 12"/>
                    <a:gd name="T10" fmla="*/ 2147483647 w 33"/>
                    <a:gd name="T11" fmla="*/ 2147483647 h 12"/>
                    <a:gd name="T12" fmla="*/ 2147483647 w 33"/>
                    <a:gd name="T13" fmla="*/ 2147483647 h 12"/>
                    <a:gd name="T14" fmla="*/ 2147483647 w 33"/>
                    <a:gd name="T15" fmla="*/ 2147483647 h 12"/>
                    <a:gd name="T16" fmla="*/ 2147483647 w 33"/>
                    <a:gd name="T17" fmla="*/ 2147483647 h 12"/>
                    <a:gd name="T18" fmla="*/ 2147483647 w 33"/>
                    <a:gd name="T19" fmla="*/ 2147483647 h 12"/>
                    <a:gd name="T20" fmla="*/ 2147483647 w 33"/>
                    <a:gd name="T21" fmla="*/ 0 h 12"/>
                    <a:gd name="T22" fmla="*/ 2147483647 w 33"/>
                    <a:gd name="T23" fmla="*/ 2147483647 h 1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3"/>
                    <a:gd name="T37" fmla="*/ 0 h 12"/>
                    <a:gd name="T38" fmla="*/ 33 w 33"/>
                    <a:gd name="T39" fmla="*/ 12 h 1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3" h="12">
                      <a:moveTo>
                        <a:pt x="25" y="4"/>
                      </a:moveTo>
                      <a:lnTo>
                        <a:pt x="29" y="0"/>
                      </a:lnTo>
                      <a:lnTo>
                        <a:pt x="0" y="4"/>
                      </a:lnTo>
                      <a:lnTo>
                        <a:pt x="4" y="12"/>
                      </a:lnTo>
                      <a:lnTo>
                        <a:pt x="29" y="12"/>
                      </a:lnTo>
                      <a:lnTo>
                        <a:pt x="33" y="4"/>
                      </a:lnTo>
                      <a:lnTo>
                        <a:pt x="29" y="12"/>
                      </a:lnTo>
                      <a:lnTo>
                        <a:pt x="33" y="8"/>
                      </a:lnTo>
                      <a:lnTo>
                        <a:pt x="33" y="4"/>
                      </a:lnTo>
                      <a:lnTo>
                        <a:pt x="29" y="0"/>
                      </a:lnTo>
                      <a:lnTo>
                        <a:pt x="25" y="4"/>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9029" name="Freeform 167"/>
                <p:cNvSpPr>
                  <a:spLocks/>
                </p:cNvSpPr>
                <p:nvPr/>
              </p:nvSpPr>
              <p:spPr bwMode="auto">
                <a:xfrm>
                  <a:off x="1012825" y="3051175"/>
                  <a:ext cx="12700" cy="25400"/>
                </a:xfrm>
                <a:custGeom>
                  <a:avLst/>
                  <a:gdLst>
                    <a:gd name="T0" fmla="*/ 2147483647 w 8"/>
                    <a:gd name="T1" fmla="*/ 2147483647 h 16"/>
                    <a:gd name="T2" fmla="*/ 0 w 8"/>
                    <a:gd name="T3" fmla="*/ 2147483647 h 16"/>
                    <a:gd name="T4" fmla="*/ 0 w 8"/>
                    <a:gd name="T5" fmla="*/ 2147483647 h 16"/>
                    <a:gd name="T6" fmla="*/ 2147483647 w 8"/>
                    <a:gd name="T7" fmla="*/ 2147483647 h 16"/>
                    <a:gd name="T8" fmla="*/ 2147483647 w 8"/>
                    <a:gd name="T9" fmla="*/ 2147483647 h 16"/>
                    <a:gd name="T10" fmla="*/ 0 w 8"/>
                    <a:gd name="T11" fmla="*/ 0 h 16"/>
                    <a:gd name="T12" fmla="*/ 2147483647 w 8"/>
                    <a:gd name="T13" fmla="*/ 2147483647 h 16"/>
                    <a:gd name="T14" fmla="*/ 2147483647 w 8"/>
                    <a:gd name="T15" fmla="*/ 0 h 16"/>
                    <a:gd name="T16" fmla="*/ 2147483647 w 8"/>
                    <a:gd name="T17" fmla="*/ 0 h 16"/>
                    <a:gd name="T18" fmla="*/ 0 w 8"/>
                    <a:gd name="T19" fmla="*/ 0 h 16"/>
                    <a:gd name="T20" fmla="*/ 0 w 8"/>
                    <a:gd name="T21" fmla="*/ 2147483647 h 16"/>
                    <a:gd name="T22" fmla="*/ 2147483647 w 8"/>
                    <a:gd name="T23" fmla="*/ 2147483647 h 1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16"/>
                    <a:gd name="T38" fmla="*/ 8 w 8"/>
                    <a:gd name="T39" fmla="*/ 16 h 1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16">
                      <a:moveTo>
                        <a:pt x="4" y="8"/>
                      </a:moveTo>
                      <a:lnTo>
                        <a:pt x="0" y="4"/>
                      </a:lnTo>
                      <a:lnTo>
                        <a:pt x="0" y="16"/>
                      </a:lnTo>
                      <a:lnTo>
                        <a:pt x="8" y="16"/>
                      </a:lnTo>
                      <a:lnTo>
                        <a:pt x="8" y="4"/>
                      </a:lnTo>
                      <a:lnTo>
                        <a:pt x="0" y="0"/>
                      </a:lnTo>
                      <a:lnTo>
                        <a:pt x="8" y="4"/>
                      </a:lnTo>
                      <a:lnTo>
                        <a:pt x="8" y="0"/>
                      </a:lnTo>
                      <a:lnTo>
                        <a:pt x="4" y="0"/>
                      </a:lnTo>
                      <a:lnTo>
                        <a:pt x="0" y="0"/>
                      </a:lnTo>
                      <a:lnTo>
                        <a:pt x="0" y="4"/>
                      </a:lnTo>
                      <a:lnTo>
                        <a:pt x="4" y="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9030" name="Freeform 168"/>
                <p:cNvSpPr>
                  <a:spLocks/>
                </p:cNvSpPr>
                <p:nvPr/>
              </p:nvSpPr>
              <p:spPr bwMode="auto">
                <a:xfrm>
                  <a:off x="1000125" y="3051175"/>
                  <a:ext cx="19050" cy="19050"/>
                </a:xfrm>
                <a:custGeom>
                  <a:avLst/>
                  <a:gdLst>
                    <a:gd name="T0" fmla="*/ 2147483647 w 12"/>
                    <a:gd name="T1" fmla="*/ 2147483647 h 12"/>
                    <a:gd name="T2" fmla="*/ 2147483647 w 12"/>
                    <a:gd name="T3" fmla="*/ 2147483647 h 12"/>
                    <a:gd name="T4" fmla="*/ 2147483647 w 12"/>
                    <a:gd name="T5" fmla="*/ 2147483647 h 12"/>
                    <a:gd name="T6" fmla="*/ 2147483647 w 12"/>
                    <a:gd name="T7" fmla="*/ 0 h 12"/>
                    <a:gd name="T8" fmla="*/ 2147483647 w 12"/>
                    <a:gd name="T9" fmla="*/ 2147483647 h 12"/>
                    <a:gd name="T10" fmla="*/ 2147483647 w 12"/>
                    <a:gd name="T11" fmla="*/ 2147483647 h 12"/>
                    <a:gd name="T12" fmla="*/ 2147483647 w 12"/>
                    <a:gd name="T13" fmla="*/ 2147483647 h 12"/>
                    <a:gd name="T14" fmla="*/ 0 w 12"/>
                    <a:gd name="T15" fmla="*/ 2147483647 h 12"/>
                    <a:gd name="T16" fmla="*/ 0 w 12"/>
                    <a:gd name="T17" fmla="*/ 2147483647 h 12"/>
                    <a:gd name="T18" fmla="*/ 2147483647 w 12"/>
                    <a:gd name="T19" fmla="*/ 2147483647 h 12"/>
                    <a:gd name="T20" fmla="*/ 2147483647 w 12"/>
                    <a:gd name="T21" fmla="*/ 2147483647 h 12"/>
                    <a:gd name="T22" fmla="*/ 2147483647 w 12"/>
                    <a:gd name="T23" fmla="*/ 2147483647 h 1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12"/>
                    <a:gd name="T38" fmla="*/ 12 w 12"/>
                    <a:gd name="T39" fmla="*/ 12 h 1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12">
                      <a:moveTo>
                        <a:pt x="4" y="12"/>
                      </a:moveTo>
                      <a:lnTo>
                        <a:pt x="8" y="12"/>
                      </a:lnTo>
                      <a:lnTo>
                        <a:pt x="12" y="8"/>
                      </a:lnTo>
                      <a:lnTo>
                        <a:pt x="8" y="0"/>
                      </a:lnTo>
                      <a:lnTo>
                        <a:pt x="4" y="4"/>
                      </a:lnTo>
                      <a:lnTo>
                        <a:pt x="0" y="8"/>
                      </a:lnTo>
                      <a:lnTo>
                        <a:pt x="4" y="12"/>
                      </a:lnTo>
                      <a:lnTo>
                        <a:pt x="8" y="12"/>
                      </a:lnTo>
                      <a:lnTo>
                        <a:pt x="4" y="12"/>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9031" name="Freeform 169"/>
                <p:cNvSpPr>
                  <a:spLocks/>
                </p:cNvSpPr>
                <p:nvPr/>
              </p:nvSpPr>
              <p:spPr bwMode="auto">
                <a:xfrm>
                  <a:off x="966788" y="3057525"/>
                  <a:ext cx="39688" cy="12700"/>
                </a:xfrm>
                <a:custGeom>
                  <a:avLst/>
                  <a:gdLst>
                    <a:gd name="T0" fmla="*/ 2147483647 w 25"/>
                    <a:gd name="T1" fmla="*/ 2147483647 h 8"/>
                    <a:gd name="T2" fmla="*/ 2147483647 w 25"/>
                    <a:gd name="T3" fmla="*/ 2147483647 h 8"/>
                    <a:gd name="T4" fmla="*/ 2147483647 w 25"/>
                    <a:gd name="T5" fmla="*/ 2147483647 h 8"/>
                    <a:gd name="T6" fmla="*/ 2147483647 w 25"/>
                    <a:gd name="T7" fmla="*/ 0 h 8"/>
                    <a:gd name="T8" fmla="*/ 2147483647 w 25"/>
                    <a:gd name="T9" fmla="*/ 0 h 8"/>
                    <a:gd name="T10" fmla="*/ 0 w 25"/>
                    <a:gd name="T11" fmla="*/ 2147483647 h 8"/>
                    <a:gd name="T12" fmla="*/ 2147483647 w 25"/>
                    <a:gd name="T13" fmla="*/ 0 h 8"/>
                    <a:gd name="T14" fmla="*/ 2147483647 w 25"/>
                    <a:gd name="T15" fmla="*/ 0 h 8"/>
                    <a:gd name="T16" fmla="*/ 0 w 25"/>
                    <a:gd name="T17" fmla="*/ 2147483647 h 8"/>
                    <a:gd name="T18" fmla="*/ 2147483647 w 25"/>
                    <a:gd name="T19" fmla="*/ 2147483647 h 8"/>
                    <a:gd name="T20" fmla="*/ 2147483647 w 25"/>
                    <a:gd name="T21" fmla="*/ 2147483647 h 8"/>
                    <a:gd name="T22" fmla="*/ 2147483647 w 25"/>
                    <a:gd name="T23" fmla="*/ 2147483647 h 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5"/>
                    <a:gd name="T37" fmla="*/ 0 h 8"/>
                    <a:gd name="T38" fmla="*/ 25 w 25"/>
                    <a:gd name="T39" fmla="*/ 8 h 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5" h="8">
                      <a:moveTo>
                        <a:pt x="12" y="4"/>
                      </a:moveTo>
                      <a:lnTo>
                        <a:pt x="8" y="8"/>
                      </a:lnTo>
                      <a:lnTo>
                        <a:pt x="25" y="8"/>
                      </a:lnTo>
                      <a:lnTo>
                        <a:pt x="25" y="0"/>
                      </a:lnTo>
                      <a:lnTo>
                        <a:pt x="8" y="0"/>
                      </a:lnTo>
                      <a:lnTo>
                        <a:pt x="0" y="4"/>
                      </a:lnTo>
                      <a:lnTo>
                        <a:pt x="8" y="0"/>
                      </a:lnTo>
                      <a:lnTo>
                        <a:pt x="4" y="0"/>
                      </a:lnTo>
                      <a:lnTo>
                        <a:pt x="0" y="4"/>
                      </a:lnTo>
                      <a:lnTo>
                        <a:pt x="4" y="8"/>
                      </a:lnTo>
                      <a:lnTo>
                        <a:pt x="8" y="8"/>
                      </a:lnTo>
                      <a:lnTo>
                        <a:pt x="12" y="4"/>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9032" name="Freeform 170"/>
                <p:cNvSpPr>
                  <a:spLocks/>
                </p:cNvSpPr>
                <p:nvPr/>
              </p:nvSpPr>
              <p:spPr bwMode="auto">
                <a:xfrm>
                  <a:off x="966788" y="3063875"/>
                  <a:ext cx="19050" cy="25400"/>
                </a:xfrm>
                <a:custGeom>
                  <a:avLst/>
                  <a:gdLst>
                    <a:gd name="T0" fmla="*/ 2147483647 w 12"/>
                    <a:gd name="T1" fmla="*/ 2147483647 h 16"/>
                    <a:gd name="T2" fmla="*/ 2147483647 w 12"/>
                    <a:gd name="T3" fmla="*/ 2147483647 h 16"/>
                    <a:gd name="T4" fmla="*/ 2147483647 w 12"/>
                    <a:gd name="T5" fmla="*/ 0 h 16"/>
                    <a:gd name="T6" fmla="*/ 0 w 12"/>
                    <a:gd name="T7" fmla="*/ 0 h 16"/>
                    <a:gd name="T8" fmla="*/ 0 w 12"/>
                    <a:gd name="T9" fmla="*/ 2147483647 h 16"/>
                    <a:gd name="T10" fmla="*/ 2147483647 w 12"/>
                    <a:gd name="T11" fmla="*/ 2147483647 h 16"/>
                    <a:gd name="T12" fmla="*/ 0 w 12"/>
                    <a:gd name="T13" fmla="*/ 2147483647 h 16"/>
                    <a:gd name="T14" fmla="*/ 2147483647 w 12"/>
                    <a:gd name="T15" fmla="*/ 2147483647 h 16"/>
                    <a:gd name="T16" fmla="*/ 2147483647 w 12"/>
                    <a:gd name="T17" fmla="*/ 2147483647 h 16"/>
                    <a:gd name="T18" fmla="*/ 2147483647 w 12"/>
                    <a:gd name="T19" fmla="*/ 2147483647 h 16"/>
                    <a:gd name="T20" fmla="*/ 2147483647 w 12"/>
                    <a:gd name="T21" fmla="*/ 2147483647 h 16"/>
                    <a:gd name="T22" fmla="*/ 2147483647 w 12"/>
                    <a:gd name="T23" fmla="*/ 2147483647 h 1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16"/>
                    <a:gd name="T38" fmla="*/ 12 w 12"/>
                    <a:gd name="T39" fmla="*/ 16 h 1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16">
                      <a:moveTo>
                        <a:pt x="4" y="8"/>
                      </a:moveTo>
                      <a:lnTo>
                        <a:pt x="12" y="12"/>
                      </a:lnTo>
                      <a:lnTo>
                        <a:pt x="12" y="0"/>
                      </a:lnTo>
                      <a:lnTo>
                        <a:pt x="0" y="0"/>
                      </a:lnTo>
                      <a:lnTo>
                        <a:pt x="0" y="12"/>
                      </a:lnTo>
                      <a:lnTo>
                        <a:pt x="8" y="16"/>
                      </a:lnTo>
                      <a:lnTo>
                        <a:pt x="0" y="12"/>
                      </a:lnTo>
                      <a:lnTo>
                        <a:pt x="4" y="16"/>
                      </a:lnTo>
                      <a:lnTo>
                        <a:pt x="8" y="16"/>
                      </a:lnTo>
                      <a:lnTo>
                        <a:pt x="12" y="12"/>
                      </a:lnTo>
                      <a:lnTo>
                        <a:pt x="4" y="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9033" name="Freeform 171"/>
                <p:cNvSpPr>
                  <a:spLocks/>
                </p:cNvSpPr>
                <p:nvPr/>
              </p:nvSpPr>
              <p:spPr bwMode="auto">
                <a:xfrm>
                  <a:off x="1019175" y="2589213"/>
                  <a:ext cx="334963" cy="649288"/>
                </a:xfrm>
                <a:custGeom>
                  <a:avLst/>
                  <a:gdLst>
                    <a:gd name="T0" fmla="*/ 2147483647 w 211"/>
                    <a:gd name="T1" fmla="*/ 0 h 409"/>
                    <a:gd name="T2" fmla="*/ 0 w 211"/>
                    <a:gd name="T3" fmla="*/ 2147483647 h 409"/>
                    <a:gd name="T4" fmla="*/ 0 w 211"/>
                    <a:gd name="T5" fmla="*/ 2147483647 h 409"/>
                    <a:gd name="T6" fmla="*/ 2147483647 w 211"/>
                    <a:gd name="T7" fmla="*/ 2147483647 h 409"/>
                    <a:gd name="T8" fmla="*/ 2147483647 w 211"/>
                    <a:gd name="T9" fmla="*/ 2147483647 h 409"/>
                    <a:gd name="T10" fmla="*/ 2147483647 w 211"/>
                    <a:gd name="T11" fmla="*/ 2147483647 h 409"/>
                    <a:gd name="T12" fmla="*/ 2147483647 w 211"/>
                    <a:gd name="T13" fmla="*/ 2147483647 h 409"/>
                    <a:gd name="T14" fmla="*/ 2147483647 w 211"/>
                    <a:gd name="T15" fmla="*/ 2147483647 h 409"/>
                    <a:gd name="T16" fmla="*/ 2147483647 w 211"/>
                    <a:gd name="T17" fmla="*/ 2147483647 h 409"/>
                    <a:gd name="T18" fmla="*/ 2147483647 w 211"/>
                    <a:gd name="T19" fmla="*/ 2147483647 h 409"/>
                    <a:gd name="T20" fmla="*/ 2147483647 w 211"/>
                    <a:gd name="T21" fmla="*/ 2147483647 h 409"/>
                    <a:gd name="T22" fmla="*/ 2147483647 w 211"/>
                    <a:gd name="T23" fmla="*/ 2147483647 h 409"/>
                    <a:gd name="T24" fmla="*/ 2147483647 w 211"/>
                    <a:gd name="T25" fmla="*/ 2147483647 h 409"/>
                    <a:gd name="T26" fmla="*/ 2147483647 w 211"/>
                    <a:gd name="T27" fmla="*/ 2147483647 h 409"/>
                    <a:gd name="T28" fmla="*/ 2147483647 w 211"/>
                    <a:gd name="T29" fmla="*/ 2147483647 h 409"/>
                    <a:gd name="T30" fmla="*/ 2147483647 w 211"/>
                    <a:gd name="T31" fmla="*/ 2147483647 h 409"/>
                    <a:gd name="T32" fmla="*/ 2147483647 w 211"/>
                    <a:gd name="T33" fmla="*/ 2147483647 h 409"/>
                    <a:gd name="T34" fmla="*/ 2147483647 w 211"/>
                    <a:gd name="T35" fmla="*/ 2147483647 h 409"/>
                    <a:gd name="T36" fmla="*/ 2147483647 w 211"/>
                    <a:gd name="T37" fmla="*/ 2147483647 h 409"/>
                    <a:gd name="T38" fmla="*/ 2147483647 w 211"/>
                    <a:gd name="T39" fmla="*/ 2147483647 h 409"/>
                    <a:gd name="T40" fmla="*/ 2147483647 w 211"/>
                    <a:gd name="T41" fmla="*/ 2147483647 h 409"/>
                    <a:gd name="T42" fmla="*/ 2147483647 w 211"/>
                    <a:gd name="T43" fmla="*/ 2147483647 h 409"/>
                    <a:gd name="T44" fmla="*/ 2147483647 w 211"/>
                    <a:gd name="T45" fmla="*/ 2147483647 h 409"/>
                    <a:gd name="T46" fmla="*/ 2147483647 w 211"/>
                    <a:gd name="T47" fmla="*/ 0 h 409"/>
                    <a:gd name="T48" fmla="*/ 2147483647 w 211"/>
                    <a:gd name="T49" fmla="*/ 0 h 409"/>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11"/>
                    <a:gd name="T76" fmla="*/ 0 h 409"/>
                    <a:gd name="T77" fmla="*/ 211 w 211"/>
                    <a:gd name="T78" fmla="*/ 409 h 409"/>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11" h="409">
                      <a:moveTo>
                        <a:pt x="28" y="0"/>
                      </a:moveTo>
                      <a:lnTo>
                        <a:pt x="0" y="4"/>
                      </a:lnTo>
                      <a:lnTo>
                        <a:pt x="0" y="402"/>
                      </a:lnTo>
                      <a:lnTo>
                        <a:pt x="85" y="409"/>
                      </a:lnTo>
                      <a:lnTo>
                        <a:pt x="109" y="402"/>
                      </a:lnTo>
                      <a:lnTo>
                        <a:pt x="113" y="402"/>
                      </a:lnTo>
                      <a:lnTo>
                        <a:pt x="121" y="402"/>
                      </a:lnTo>
                      <a:lnTo>
                        <a:pt x="125" y="402"/>
                      </a:lnTo>
                      <a:lnTo>
                        <a:pt x="134" y="402"/>
                      </a:lnTo>
                      <a:lnTo>
                        <a:pt x="146" y="398"/>
                      </a:lnTo>
                      <a:lnTo>
                        <a:pt x="154" y="394"/>
                      </a:lnTo>
                      <a:lnTo>
                        <a:pt x="166" y="394"/>
                      </a:lnTo>
                      <a:lnTo>
                        <a:pt x="174" y="390"/>
                      </a:lnTo>
                      <a:lnTo>
                        <a:pt x="178" y="386"/>
                      </a:lnTo>
                      <a:lnTo>
                        <a:pt x="186" y="382"/>
                      </a:lnTo>
                      <a:lnTo>
                        <a:pt x="190" y="378"/>
                      </a:lnTo>
                      <a:lnTo>
                        <a:pt x="190" y="374"/>
                      </a:lnTo>
                      <a:lnTo>
                        <a:pt x="194" y="374"/>
                      </a:lnTo>
                      <a:lnTo>
                        <a:pt x="194" y="370"/>
                      </a:lnTo>
                      <a:lnTo>
                        <a:pt x="211" y="358"/>
                      </a:lnTo>
                      <a:lnTo>
                        <a:pt x="211" y="335"/>
                      </a:lnTo>
                      <a:lnTo>
                        <a:pt x="28" y="0"/>
                      </a:lnTo>
                      <a:close/>
                    </a:path>
                  </a:pathLst>
                </a:custGeom>
                <a:solidFill>
                  <a:srgbClr val="333333"/>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9034" name="Freeform 172"/>
                <p:cNvSpPr>
                  <a:spLocks/>
                </p:cNvSpPr>
                <p:nvPr/>
              </p:nvSpPr>
              <p:spPr bwMode="auto">
                <a:xfrm>
                  <a:off x="1012825" y="2582863"/>
                  <a:ext cx="50800" cy="19050"/>
                </a:xfrm>
                <a:custGeom>
                  <a:avLst/>
                  <a:gdLst>
                    <a:gd name="T0" fmla="*/ 2147483647 w 32"/>
                    <a:gd name="T1" fmla="*/ 2147483647 h 12"/>
                    <a:gd name="T2" fmla="*/ 2147483647 w 32"/>
                    <a:gd name="T3" fmla="*/ 2147483647 h 12"/>
                    <a:gd name="T4" fmla="*/ 2147483647 w 32"/>
                    <a:gd name="T5" fmla="*/ 2147483647 h 12"/>
                    <a:gd name="T6" fmla="*/ 2147483647 w 32"/>
                    <a:gd name="T7" fmla="*/ 0 h 12"/>
                    <a:gd name="T8" fmla="*/ 2147483647 w 32"/>
                    <a:gd name="T9" fmla="*/ 2147483647 h 12"/>
                    <a:gd name="T10" fmla="*/ 0 w 32"/>
                    <a:gd name="T11" fmla="*/ 2147483647 h 12"/>
                    <a:gd name="T12" fmla="*/ 2147483647 w 32"/>
                    <a:gd name="T13" fmla="*/ 2147483647 h 12"/>
                    <a:gd name="T14" fmla="*/ 0 w 32"/>
                    <a:gd name="T15" fmla="*/ 2147483647 h 12"/>
                    <a:gd name="T16" fmla="*/ 0 w 32"/>
                    <a:gd name="T17" fmla="*/ 2147483647 h 12"/>
                    <a:gd name="T18" fmla="*/ 0 w 32"/>
                    <a:gd name="T19" fmla="*/ 2147483647 h 12"/>
                    <a:gd name="T20" fmla="*/ 2147483647 w 32"/>
                    <a:gd name="T21" fmla="*/ 2147483647 h 12"/>
                    <a:gd name="T22" fmla="*/ 2147483647 w 32"/>
                    <a:gd name="T23" fmla="*/ 2147483647 h 1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2"/>
                    <a:gd name="T37" fmla="*/ 0 h 12"/>
                    <a:gd name="T38" fmla="*/ 32 w 32"/>
                    <a:gd name="T39" fmla="*/ 12 h 1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2" h="12">
                      <a:moveTo>
                        <a:pt x="8" y="8"/>
                      </a:moveTo>
                      <a:lnTo>
                        <a:pt x="4" y="12"/>
                      </a:lnTo>
                      <a:lnTo>
                        <a:pt x="32" y="8"/>
                      </a:lnTo>
                      <a:lnTo>
                        <a:pt x="32" y="0"/>
                      </a:lnTo>
                      <a:lnTo>
                        <a:pt x="4" y="4"/>
                      </a:lnTo>
                      <a:lnTo>
                        <a:pt x="0" y="8"/>
                      </a:lnTo>
                      <a:lnTo>
                        <a:pt x="4" y="4"/>
                      </a:lnTo>
                      <a:lnTo>
                        <a:pt x="0" y="8"/>
                      </a:lnTo>
                      <a:lnTo>
                        <a:pt x="0" y="12"/>
                      </a:lnTo>
                      <a:lnTo>
                        <a:pt x="4" y="12"/>
                      </a:lnTo>
                      <a:lnTo>
                        <a:pt x="8" y="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9035" name="Freeform 173"/>
                <p:cNvSpPr>
                  <a:spLocks/>
                </p:cNvSpPr>
                <p:nvPr/>
              </p:nvSpPr>
              <p:spPr bwMode="auto">
                <a:xfrm>
                  <a:off x="1012825" y="2595563"/>
                  <a:ext cx="12700" cy="636588"/>
                </a:xfrm>
                <a:custGeom>
                  <a:avLst/>
                  <a:gdLst>
                    <a:gd name="T0" fmla="*/ 2147483647 w 8"/>
                    <a:gd name="T1" fmla="*/ 2147483647 h 401"/>
                    <a:gd name="T2" fmla="*/ 2147483647 w 8"/>
                    <a:gd name="T3" fmla="*/ 2147483647 h 401"/>
                    <a:gd name="T4" fmla="*/ 2147483647 w 8"/>
                    <a:gd name="T5" fmla="*/ 0 h 401"/>
                    <a:gd name="T6" fmla="*/ 0 w 8"/>
                    <a:gd name="T7" fmla="*/ 0 h 401"/>
                    <a:gd name="T8" fmla="*/ 0 w 8"/>
                    <a:gd name="T9" fmla="*/ 2147483647 h 401"/>
                    <a:gd name="T10" fmla="*/ 2147483647 w 8"/>
                    <a:gd name="T11" fmla="*/ 2147483647 h 401"/>
                    <a:gd name="T12" fmla="*/ 0 w 8"/>
                    <a:gd name="T13" fmla="*/ 2147483647 h 401"/>
                    <a:gd name="T14" fmla="*/ 0 w 8"/>
                    <a:gd name="T15" fmla="*/ 2147483647 h 401"/>
                    <a:gd name="T16" fmla="*/ 2147483647 w 8"/>
                    <a:gd name="T17" fmla="*/ 2147483647 h 401"/>
                    <a:gd name="T18" fmla="*/ 2147483647 w 8"/>
                    <a:gd name="T19" fmla="*/ 2147483647 h 401"/>
                    <a:gd name="T20" fmla="*/ 2147483647 w 8"/>
                    <a:gd name="T21" fmla="*/ 2147483647 h 401"/>
                    <a:gd name="T22" fmla="*/ 2147483647 w 8"/>
                    <a:gd name="T23" fmla="*/ 2147483647 h 40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401"/>
                    <a:gd name="T38" fmla="*/ 8 w 8"/>
                    <a:gd name="T39" fmla="*/ 401 h 40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401">
                      <a:moveTo>
                        <a:pt x="4" y="394"/>
                      </a:moveTo>
                      <a:lnTo>
                        <a:pt x="8" y="398"/>
                      </a:lnTo>
                      <a:lnTo>
                        <a:pt x="8" y="0"/>
                      </a:lnTo>
                      <a:lnTo>
                        <a:pt x="0" y="0"/>
                      </a:lnTo>
                      <a:lnTo>
                        <a:pt x="0" y="398"/>
                      </a:lnTo>
                      <a:lnTo>
                        <a:pt x="4" y="401"/>
                      </a:lnTo>
                      <a:lnTo>
                        <a:pt x="0" y="398"/>
                      </a:lnTo>
                      <a:lnTo>
                        <a:pt x="0" y="401"/>
                      </a:lnTo>
                      <a:lnTo>
                        <a:pt x="4" y="401"/>
                      </a:lnTo>
                      <a:lnTo>
                        <a:pt x="8" y="401"/>
                      </a:lnTo>
                      <a:lnTo>
                        <a:pt x="8" y="398"/>
                      </a:lnTo>
                      <a:lnTo>
                        <a:pt x="4" y="394"/>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9036" name="Freeform 174"/>
                <p:cNvSpPr>
                  <a:spLocks/>
                </p:cNvSpPr>
                <p:nvPr/>
              </p:nvSpPr>
              <p:spPr bwMode="auto">
                <a:xfrm>
                  <a:off x="1019175" y="3221038"/>
                  <a:ext cx="141288" cy="23813"/>
                </a:xfrm>
                <a:custGeom>
                  <a:avLst/>
                  <a:gdLst>
                    <a:gd name="T0" fmla="*/ 2147483647 w 89"/>
                    <a:gd name="T1" fmla="*/ 2147483647 h 15"/>
                    <a:gd name="T2" fmla="*/ 2147483647 w 89"/>
                    <a:gd name="T3" fmla="*/ 2147483647 h 15"/>
                    <a:gd name="T4" fmla="*/ 0 w 89"/>
                    <a:gd name="T5" fmla="*/ 0 h 15"/>
                    <a:gd name="T6" fmla="*/ 0 w 89"/>
                    <a:gd name="T7" fmla="*/ 2147483647 h 15"/>
                    <a:gd name="T8" fmla="*/ 2147483647 w 89"/>
                    <a:gd name="T9" fmla="*/ 2147483647 h 15"/>
                    <a:gd name="T10" fmla="*/ 2147483647 w 89"/>
                    <a:gd name="T11" fmla="*/ 2147483647 h 15"/>
                    <a:gd name="T12" fmla="*/ 2147483647 w 89"/>
                    <a:gd name="T13" fmla="*/ 2147483647 h 15"/>
                    <a:gd name="T14" fmla="*/ 2147483647 w 89"/>
                    <a:gd name="T15" fmla="*/ 2147483647 h 15"/>
                    <a:gd name="T16" fmla="*/ 2147483647 w 89"/>
                    <a:gd name="T17" fmla="*/ 2147483647 h 15"/>
                    <a:gd name="T18" fmla="*/ 2147483647 w 89"/>
                    <a:gd name="T19" fmla="*/ 2147483647 h 15"/>
                    <a:gd name="T20" fmla="*/ 2147483647 w 89"/>
                    <a:gd name="T21" fmla="*/ 2147483647 h 15"/>
                    <a:gd name="T22" fmla="*/ 2147483647 w 89"/>
                    <a:gd name="T23" fmla="*/ 2147483647 h 1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9"/>
                    <a:gd name="T37" fmla="*/ 0 h 15"/>
                    <a:gd name="T38" fmla="*/ 89 w 89"/>
                    <a:gd name="T39" fmla="*/ 15 h 1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9" h="15">
                      <a:moveTo>
                        <a:pt x="81" y="7"/>
                      </a:moveTo>
                      <a:lnTo>
                        <a:pt x="85" y="7"/>
                      </a:lnTo>
                      <a:lnTo>
                        <a:pt x="0" y="0"/>
                      </a:lnTo>
                      <a:lnTo>
                        <a:pt x="0" y="7"/>
                      </a:lnTo>
                      <a:lnTo>
                        <a:pt x="85" y="15"/>
                      </a:lnTo>
                      <a:lnTo>
                        <a:pt x="89" y="11"/>
                      </a:lnTo>
                      <a:lnTo>
                        <a:pt x="85" y="7"/>
                      </a:lnTo>
                      <a:lnTo>
                        <a:pt x="81" y="7"/>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9037" name="Freeform 175"/>
                <p:cNvSpPr>
                  <a:spLocks/>
                </p:cNvSpPr>
                <p:nvPr/>
              </p:nvSpPr>
              <p:spPr bwMode="auto">
                <a:xfrm>
                  <a:off x="1147763" y="3221038"/>
                  <a:ext cx="50800" cy="23813"/>
                </a:xfrm>
                <a:custGeom>
                  <a:avLst/>
                  <a:gdLst>
                    <a:gd name="T0" fmla="*/ 2147483647 w 32"/>
                    <a:gd name="T1" fmla="*/ 0 h 15"/>
                    <a:gd name="T2" fmla="*/ 2147483647 w 32"/>
                    <a:gd name="T3" fmla="*/ 0 h 15"/>
                    <a:gd name="T4" fmla="*/ 0 w 32"/>
                    <a:gd name="T5" fmla="*/ 2147483647 h 15"/>
                    <a:gd name="T6" fmla="*/ 2147483647 w 32"/>
                    <a:gd name="T7" fmla="*/ 2147483647 h 15"/>
                    <a:gd name="T8" fmla="*/ 2147483647 w 32"/>
                    <a:gd name="T9" fmla="*/ 2147483647 h 15"/>
                    <a:gd name="T10" fmla="*/ 2147483647 w 32"/>
                    <a:gd name="T11" fmla="*/ 2147483647 h 15"/>
                    <a:gd name="T12" fmla="*/ 2147483647 w 32"/>
                    <a:gd name="T13" fmla="*/ 2147483647 h 15"/>
                    <a:gd name="T14" fmla="*/ 2147483647 w 32"/>
                    <a:gd name="T15" fmla="*/ 2147483647 h 15"/>
                    <a:gd name="T16" fmla="*/ 2147483647 w 32"/>
                    <a:gd name="T17" fmla="*/ 0 h 15"/>
                    <a:gd name="T18" fmla="*/ 2147483647 w 32"/>
                    <a:gd name="T19" fmla="*/ 0 h 15"/>
                    <a:gd name="T20" fmla="*/ 2147483647 w 32"/>
                    <a:gd name="T21" fmla="*/ 0 h 15"/>
                    <a:gd name="T22" fmla="*/ 2147483647 w 32"/>
                    <a:gd name="T23" fmla="*/ 0 h 1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2"/>
                    <a:gd name="T37" fmla="*/ 0 h 15"/>
                    <a:gd name="T38" fmla="*/ 32 w 32"/>
                    <a:gd name="T39" fmla="*/ 15 h 1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2" h="15">
                      <a:moveTo>
                        <a:pt x="28" y="0"/>
                      </a:moveTo>
                      <a:lnTo>
                        <a:pt x="24" y="0"/>
                      </a:lnTo>
                      <a:lnTo>
                        <a:pt x="0" y="7"/>
                      </a:lnTo>
                      <a:lnTo>
                        <a:pt x="4" y="15"/>
                      </a:lnTo>
                      <a:lnTo>
                        <a:pt x="28" y="7"/>
                      </a:lnTo>
                      <a:lnTo>
                        <a:pt x="32" y="4"/>
                      </a:lnTo>
                      <a:lnTo>
                        <a:pt x="32" y="0"/>
                      </a:lnTo>
                      <a:lnTo>
                        <a:pt x="28" y="0"/>
                      </a:lnTo>
                      <a:lnTo>
                        <a:pt x="24" y="0"/>
                      </a:lnTo>
                      <a:lnTo>
                        <a:pt x="28"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9038" name="Freeform 176"/>
                <p:cNvSpPr>
                  <a:spLocks/>
                </p:cNvSpPr>
                <p:nvPr/>
              </p:nvSpPr>
              <p:spPr bwMode="auto">
                <a:xfrm>
                  <a:off x="1192213" y="3208338"/>
                  <a:ext cx="96838" cy="23813"/>
                </a:xfrm>
                <a:custGeom>
                  <a:avLst/>
                  <a:gdLst>
                    <a:gd name="T0" fmla="*/ 2147483647 w 61"/>
                    <a:gd name="T1" fmla="*/ 0 h 15"/>
                    <a:gd name="T2" fmla="*/ 2147483647 w 61"/>
                    <a:gd name="T3" fmla="*/ 0 h 15"/>
                    <a:gd name="T4" fmla="*/ 2147483647 w 61"/>
                    <a:gd name="T5" fmla="*/ 0 h 15"/>
                    <a:gd name="T6" fmla="*/ 2147483647 w 61"/>
                    <a:gd name="T7" fmla="*/ 2147483647 h 15"/>
                    <a:gd name="T8" fmla="*/ 2147483647 w 61"/>
                    <a:gd name="T9" fmla="*/ 2147483647 h 15"/>
                    <a:gd name="T10" fmla="*/ 2147483647 w 61"/>
                    <a:gd name="T11" fmla="*/ 2147483647 h 15"/>
                    <a:gd name="T12" fmla="*/ 2147483647 w 61"/>
                    <a:gd name="T13" fmla="*/ 2147483647 h 15"/>
                    <a:gd name="T14" fmla="*/ 2147483647 w 61"/>
                    <a:gd name="T15" fmla="*/ 2147483647 h 15"/>
                    <a:gd name="T16" fmla="*/ 0 w 61"/>
                    <a:gd name="T17" fmla="*/ 2147483647 h 15"/>
                    <a:gd name="T18" fmla="*/ 0 w 61"/>
                    <a:gd name="T19" fmla="*/ 2147483647 h 15"/>
                    <a:gd name="T20" fmla="*/ 0 w 61"/>
                    <a:gd name="T21" fmla="*/ 2147483647 h 15"/>
                    <a:gd name="T22" fmla="*/ 0 w 61"/>
                    <a:gd name="T23" fmla="*/ 2147483647 h 15"/>
                    <a:gd name="T24" fmla="*/ 2147483647 w 61"/>
                    <a:gd name="T25" fmla="*/ 2147483647 h 15"/>
                    <a:gd name="T26" fmla="*/ 2147483647 w 61"/>
                    <a:gd name="T27" fmla="*/ 2147483647 h 15"/>
                    <a:gd name="T28" fmla="*/ 2147483647 w 61"/>
                    <a:gd name="T29" fmla="*/ 2147483647 h 15"/>
                    <a:gd name="T30" fmla="*/ 2147483647 w 61"/>
                    <a:gd name="T31" fmla="*/ 2147483647 h 15"/>
                    <a:gd name="T32" fmla="*/ 2147483647 w 61"/>
                    <a:gd name="T33" fmla="*/ 2147483647 h 15"/>
                    <a:gd name="T34" fmla="*/ 2147483647 w 61"/>
                    <a:gd name="T35" fmla="*/ 2147483647 h 15"/>
                    <a:gd name="T36" fmla="*/ 2147483647 w 61"/>
                    <a:gd name="T37" fmla="*/ 2147483647 h 15"/>
                    <a:gd name="T38" fmla="*/ 2147483647 w 61"/>
                    <a:gd name="T39" fmla="*/ 2147483647 h 15"/>
                    <a:gd name="T40" fmla="*/ 2147483647 w 61"/>
                    <a:gd name="T41" fmla="*/ 0 h 1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61"/>
                    <a:gd name="T64" fmla="*/ 0 h 15"/>
                    <a:gd name="T65" fmla="*/ 61 w 61"/>
                    <a:gd name="T66" fmla="*/ 15 h 1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61" h="15">
                      <a:moveTo>
                        <a:pt x="57" y="0"/>
                      </a:moveTo>
                      <a:lnTo>
                        <a:pt x="57" y="0"/>
                      </a:lnTo>
                      <a:lnTo>
                        <a:pt x="45" y="0"/>
                      </a:lnTo>
                      <a:lnTo>
                        <a:pt x="37" y="4"/>
                      </a:lnTo>
                      <a:lnTo>
                        <a:pt x="25" y="4"/>
                      </a:lnTo>
                      <a:lnTo>
                        <a:pt x="16" y="8"/>
                      </a:lnTo>
                      <a:lnTo>
                        <a:pt x="12" y="8"/>
                      </a:lnTo>
                      <a:lnTo>
                        <a:pt x="4" y="8"/>
                      </a:lnTo>
                      <a:lnTo>
                        <a:pt x="0" y="8"/>
                      </a:lnTo>
                      <a:lnTo>
                        <a:pt x="0" y="15"/>
                      </a:lnTo>
                      <a:lnTo>
                        <a:pt x="4" y="15"/>
                      </a:lnTo>
                      <a:lnTo>
                        <a:pt x="12" y="15"/>
                      </a:lnTo>
                      <a:lnTo>
                        <a:pt x="16" y="15"/>
                      </a:lnTo>
                      <a:lnTo>
                        <a:pt x="29" y="15"/>
                      </a:lnTo>
                      <a:lnTo>
                        <a:pt x="37" y="12"/>
                      </a:lnTo>
                      <a:lnTo>
                        <a:pt x="49" y="12"/>
                      </a:lnTo>
                      <a:lnTo>
                        <a:pt x="61" y="8"/>
                      </a:lnTo>
                      <a:lnTo>
                        <a:pt x="57"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9039" name="Freeform 177"/>
                <p:cNvSpPr>
                  <a:spLocks/>
                </p:cNvSpPr>
                <p:nvPr/>
              </p:nvSpPr>
              <p:spPr bwMode="auto">
                <a:xfrm>
                  <a:off x="1282700" y="3170238"/>
                  <a:ext cx="52388" cy="50800"/>
                </a:xfrm>
                <a:custGeom>
                  <a:avLst/>
                  <a:gdLst>
                    <a:gd name="T0" fmla="*/ 2147483647 w 33"/>
                    <a:gd name="T1" fmla="*/ 2147483647 h 32"/>
                    <a:gd name="T2" fmla="*/ 2147483647 w 33"/>
                    <a:gd name="T3" fmla="*/ 2147483647 h 32"/>
                    <a:gd name="T4" fmla="*/ 2147483647 w 33"/>
                    <a:gd name="T5" fmla="*/ 2147483647 h 32"/>
                    <a:gd name="T6" fmla="*/ 2147483647 w 33"/>
                    <a:gd name="T7" fmla="*/ 2147483647 h 32"/>
                    <a:gd name="T8" fmla="*/ 2147483647 w 33"/>
                    <a:gd name="T9" fmla="*/ 2147483647 h 32"/>
                    <a:gd name="T10" fmla="*/ 2147483647 w 33"/>
                    <a:gd name="T11" fmla="*/ 2147483647 h 32"/>
                    <a:gd name="T12" fmla="*/ 2147483647 w 33"/>
                    <a:gd name="T13" fmla="*/ 2147483647 h 32"/>
                    <a:gd name="T14" fmla="*/ 2147483647 w 33"/>
                    <a:gd name="T15" fmla="*/ 2147483647 h 32"/>
                    <a:gd name="T16" fmla="*/ 2147483647 w 33"/>
                    <a:gd name="T17" fmla="*/ 2147483647 h 32"/>
                    <a:gd name="T18" fmla="*/ 0 w 33"/>
                    <a:gd name="T19" fmla="*/ 2147483647 h 32"/>
                    <a:gd name="T20" fmla="*/ 2147483647 w 33"/>
                    <a:gd name="T21" fmla="*/ 2147483647 h 32"/>
                    <a:gd name="T22" fmla="*/ 2147483647 w 33"/>
                    <a:gd name="T23" fmla="*/ 2147483647 h 32"/>
                    <a:gd name="T24" fmla="*/ 2147483647 w 33"/>
                    <a:gd name="T25" fmla="*/ 2147483647 h 32"/>
                    <a:gd name="T26" fmla="*/ 2147483647 w 33"/>
                    <a:gd name="T27" fmla="*/ 2147483647 h 32"/>
                    <a:gd name="T28" fmla="*/ 2147483647 w 33"/>
                    <a:gd name="T29" fmla="*/ 2147483647 h 32"/>
                    <a:gd name="T30" fmla="*/ 2147483647 w 33"/>
                    <a:gd name="T31" fmla="*/ 2147483647 h 32"/>
                    <a:gd name="T32" fmla="*/ 2147483647 w 33"/>
                    <a:gd name="T33" fmla="*/ 2147483647 h 32"/>
                    <a:gd name="T34" fmla="*/ 2147483647 w 33"/>
                    <a:gd name="T35" fmla="*/ 2147483647 h 32"/>
                    <a:gd name="T36" fmla="*/ 2147483647 w 33"/>
                    <a:gd name="T37" fmla="*/ 2147483647 h 32"/>
                    <a:gd name="T38" fmla="*/ 2147483647 w 33"/>
                    <a:gd name="T39" fmla="*/ 2147483647 h 32"/>
                    <a:gd name="T40" fmla="*/ 2147483647 w 33"/>
                    <a:gd name="T41" fmla="*/ 2147483647 h 32"/>
                    <a:gd name="T42" fmla="*/ 2147483647 w 33"/>
                    <a:gd name="T43" fmla="*/ 2147483647 h 32"/>
                    <a:gd name="T44" fmla="*/ 2147483647 w 33"/>
                    <a:gd name="T45" fmla="*/ 0 h 32"/>
                    <a:gd name="T46" fmla="*/ 2147483647 w 33"/>
                    <a:gd name="T47" fmla="*/ 0 h 32"/>
                    <a:gd name="T48" fmla="*/ 2147483647 w 33"/>
                    <a:gd name="T49" fmla="*/ 2147483647 h 32"/>
                    <a:gd name="T50" fmla="*/ 2147483647 w 33"/>
                    <a:gd name="T51" fmla="*/ 2147483647 h 32"/>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33"/>
                    <a:gd name="T79" fmla="*/ 0 h 32"/>
                    <a:gd name="T80" fmla="*/ 33 w 33"/>
                    <a:gd name="T81" fmla="*/ 32 h 32"/>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33" h="32">
                      <a:moveTo>
                        <a:pt x="24" y="4"/>
                      </a:moveTo>
                      <a:lnTo>
                        <a:pt x="24" y="4"/>
                      </a:lnTo>
                      <a:lnTo>
                        <a:pt x="20" y="8"/>
                      </a:lnTo>
                      <a:lnTo>
                        <a:pt x="16" y="12"/>
                      </a:lnTo>
                      <a:lnTo>
                        <a:pt x="12" y="16"/>
                      </a:lnTo>
                      <a:lnTo>
                        <a:pt x="4" y="20"/>
                      </a:lnTo>
                      <a:lnTo>
                        <a:pt x="0" y="24"/>
                      </a:lnTo>
                      <a:lnTo>
                        <a:pt x="4" y="32"/>
                      </a:lnTo>
                      <a:lnTo>
                        <a:pt x="12" y="28"/>
                      </a:lnTo>
                      <a:lnTo>
                        <a:pt x="16" y="24"/>
                      </a:lnTo>
                      <a:lnTo>
                        <a:pt x="20" y="20"/>
                      </a:lnTo>
                      <a:lnTo>
                        <a:pt x="24" y="16"/>
                      </a:lnTo>
                      <a:lnTo>
                        <a:pt x="28" y="12"/>
                      </a:lnTo>
                      <a:lnTo>
                        <a:pt x="33" y="8"/>
                      </a:lnTo>
                      <a:lnTo>
                        <a:pt x="28" y="8"/>
                      </a:lnTo>
                      <a:lnTo>
                        <a:pt x="33" y="8"/>
                      </a:lnTo>
                      <a:lnTo>
                        <a:pt x="33" y="4"/>
                      </a:lnTo>
                      <a:lnTo>
                        <a:pt x="28" y="0"/>
                      </a:lnTo>
                      <a:lnTo>
                        <a:pt x="24" y="0"/>
                      </a:lnTo>
                      <a:lnTo>
                        <a:pt x="24" y="4"/>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9040" name="Freeform 178"/>
                <p:cNvSpPr>
                  <a:spLocks/>
                </p:cNvSpPr>
                <p:nvPr/>
              </p:nvSpPr>
              <p:spPr bwMode="auto">
                <a:xfrm>
                  <a:off x="1320800" y="3151188"/>
                  <a:ext cx="39688" cy="31750"/>
                </a:xfrm>
                <a:custGeom>
                  <a:avLst/>
                  <a:gdLst>
                    <a:gd name="T0" fmla="*/ 2147483647 w 25"/>
                    <a:gd name="T1" fmla="*/ 2147483647 h 20"/>
                    <a:gd name="T2" fmla="*/ 2147483647 w 25"/>
                    <a:gd name="T3" fmla="*/ 0 h 20"/>
                    <a:gd name="T4" fmla="*/ 0 w 25"/>
                    <a:gd name="T5" fmla="*/ 2147483647 h 20"/>
                    <a:gd name="T6" fmla="*/ 2147483647 w 25"/>
                    <a:gd name="T7" fmla="*/ 2147483647 h 20"/>
                    <a:gd name="T8" fmla="*/ 2147483647 w 25"/>
                    <a:gd name="T9" fmla="*/ 2147483647 h 20"/>
                    <a:gd name="T10" fmla="*/ 2147483647 w 25"/>
                    <a:gd name="T11" fmla="*/ 2147483647 h 20"/>
                    <a:gd name="T12" fmla="*/ 2147483647 w 25"/>
                    <a:gd name="T13" fmla="*/ 2147483647 h 20"/>
                    <a:gd name="T14" fmla="*/ 2147483647 w 25"/>
                    <a:gd name="T15" fmla="*/ 2147483647 h 20"/>
                    <a:gd name="T16" fmla="*/ 2147483647 w 25"/>
                    <a:gd name="T17" fmla="*/ 0 h 20"/>
                    <a:gd name="T18" fmla="*/ 2147483647 w 25"/>
                    <a:gd name="T19" fmla="*/ 0 h 20"/>
                    <a:gd name="T20" fmla="*/ 2147483647 w 25"/>
                    <a:gd name="T21" fmla="*/ 0 h 20"/>
                    <a:gd name="T22" fmla="*/ 2147483647 w 25"/>
                    <a:gd name="T23" fmla="*/ 2147483647 h 2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5"/>
                    <a:gd name="T37" fmla="*/ 0 h 20"/>
                    <a:gd name="T38" fmla="*/ 25 w 25"/>
                    <a:gd name="T39" fmla="*/ 20 h 2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5" h="20">
                      <a:moveTo>
                        <a:pt x="17" y="4"/>
                      </a:moveTo>
                      <a:lnTo>
                        <a:pt x="21" y="0"/>
                      </a:lnTo>
                      <a:lnTo>
                        <a:pt x="0" y="16"/>
                      </a:lnTo>
                      <a:lnTo>
                        <a:pt x="4" y="20"/>
                      </a:lnTo>
                      <a:lnTo>
                        <a:pt x="25" y="8"/>
                      </a:lnTo>
                      <a:lnTo>
                        <a:pt x="25" y="4"/>
                      </a:lnTo>
                      <a:lnTo>
                        <a:pt x="25" y="8"/>
                      </a:lnTo>
                      <a:lnTo>
                        <a:pt x="25" y="4"/>
                      </a:lnTo>
                      <a:lnTo>
                        <a:pt x="25" y="0"/>
                      </a:lnTo>
                      <a:lnTo>
                        <a:pt x="21" y="0"/>
                      </a:lnTo>
                      <a:lnTo>
                        <a:pt x="17" y="4"/>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9041" name="Freeform 179"/>
                <p:cNvSpPr>
                  <a:spLocks/>
                </p:cNvSpPr>
                <p:nvPr/>
              </p:nvSpPr>
              <p:spPr bwMode="auto">
                <a:xfrm>
                  <a:off x="1347788" y="3114675"/>
                  <a:ext cx="12700" cy="42863"/>
                </a:xfrm>
                <a:custGeom>
                  <a:avLst/>
                  <a:gdLst>
                    <a:gd name="T0" fmla="*/ 0 w 8"/>
                    <a:gd name="T1" fmla="*/ 2147483647 h 27"/>
                    <a:gd name="T2" fmla="*/ 0 w 8"/>
                    <a:gd name="T3" fmla="*/ 2147483647 h 27"/>
                    <a:gd name="T4" fmla="*/ 0 w 8"/>
                    <a:gd name="T5" fmla="*/ 2147483647 h 27"/>
                    <a:gd name="T6" fmla="*/ 2147483647 w 8"/>
                    <a:gd name="T7" fmla="*/ 2147483647 h 27"/>
                    <a:gd name="T8" fmla="*/ 2147483647 w 8"/>
                    <a:gd name="T9" fmla="*/ 2147483647 h 27"/>
                    <a:gd name="T10" fmla="*/ 2147483647 w 8"/>
                    <a:gd name="T11" fmla="*/ 0 h 27"/>
                    <a:gd name="T12" fmla="*/ 2147483647 w 8"/>
                    <a:gd name="T13" fmla="*/ 2147483647 h 27"/>
                    <a:gd name="T14" fmla="*/ 2147483647 w 8"/>
                    <a:gd name="T15" fmla="*/ 0 h 27"/>
                    <a:gd name="T16" fmla="*/ 2147483647 w 8"/>
                    <a:gd name="T17" fmla="*/ 0 h 27"/>
                    <a:gd name="T18" fmla="*/ 0 w 8"/>
                    <a:gd name="T19" fmla="*/ 0 h 27"/>
                    <a:gd name="T20" fmla="*/ 0 w 8"/>
                    <a:gd name="T21" fmla="*/ 2147483647 h 27"/>
                    <a:gd name="T22" fmla="*/ 0 w 8"/>
                    <a:gd name="T23" fmla="*/ 2147483647 h 2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27"/>
                    <a:gd name="T38" fmla="*/ 8 w 8"/>
                    <a:gd name="T39" fmla="*/ 27 h 2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27">
                      <a:moveTo>
                        <a:pt x="0" y="4"/>
                      </a:moveTo>
                      <a:lnTo>
                        <a:pt x="0" y="4"/>
                      </a:lnTo>
                      <a:lnTo>
                        <a:pt x="0" y="27"/>
                      </a:lnTo>
                      <a:lnTo>
                        <a:pt x="8" y="27"/>
                      </a:lnTo>
                      <a:lnTo>
                        <a:pt x="8" y="4"/>
                      </a:lnTo>
                      <a:lnTo>
                        <a:pt x="8" y="0"/>
                      </a:lnTo>
                      <a:lnTo>
                        <a:pt x="8" y="4"/>
                      </a:lnTo>
                      <a:lnTo>
                        <a:pt x="8" y="0"/>
                      </a:lnTo>
                      <a:lnTo>
                        <a:pt x="4" y="0"/>
                      </a:lnTo>
                      <a:lnTo>
                        <a:pt x="0" y="0"/>
                      </a:lnTo>
                      <a:lnTo>
                        <a:pt x="0" y="4"/>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9042" name="Freeform 180"/>
                <p:cNvSpPr>
                  <a:spLocks/>
                </p:cNvSpPr>
                <p:nvPr/>
              </p:nvSpPr>
              <p:spPr bwMode="auto">
                <a:xfrm>
                  <a:off x="1057275" y="2582863"/>
                  <a:ext cx="303213" cy="538163"/>
                </a:xfrm>
                <a:custGeom>
                  <a:avLst/>
                  <a:gdLst>
                    <a:gd name="T0" fmla="*/ 2147483647 w 191"/>
                    <a:gd name="T1" fmla="*/ 2147483647 h 339"/>
                    <a:gd name="T2" fmla="*/ 0 w 191"/>
                    <a:gd name="T3" fmla="*/ 2147483647 h 339"/>
                    <a:gd name="T4" fmla="*/ 2147483647 w 191"/>
                    <a:gd name="T5" fmla="*/ 2147483647 h 339"/>
                    <a:gd name="T6" fmla="*/ 2147483647 w 191"/>
                    <a:gd name="T7" fmla="*/ 2147483647 h 339"/>
                    <a:gd name="T8" fmla="*/ 2147483647 w 191"/>
                    <a:gd name="T9" fmla="*/ 0 h 339"/>
                    <a:gd name="T10" fmla="*/ 2147483647 w 191"/>
                    <a:gd name="T11" fmla="*/ 0 h 339"/>
                    <a:gd name="T12" fmla="*/ 2147483647 w 191"/>
                    <a:gd name="T13" fmla="*/ 0 h 339"/>
                    <a:gd name="T14" fmla="*/ 2147483647 w 191"/>
                    <a:gd name="T15" fmla="*/ 0 h 339"/>
                    <a:gd name="T16" fmla="*/ 0 w 191"/>
                    <a:gd name="T17" fmla="*/ 0 h 339"/>
                    <a:gd name="T18" fmla="*/ 0 w 191"/>
                    <a:gd name="T19" fmla="*/ 0 h 339"/>
                    <a:gd name="T20" fmla="*/ 0 w 191"/>
                    <a:gd name="T21" fmla="*/ 2147483647 h 339"/>
                    <a:gd name="T22" fmla="*/ 2147483647 w 191"/>
                    <a:gd name="T23" fmla="*/ 2147483647 h 33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91"/>
                    <a:gd name="T37" fmla="*/ 0 h 339"/>
                    <a:gd name="T38" fmla="*/ 191 w 191"/>
                    <a:gd name="T39" fmla="*/ 339 h 33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91" h="339">
                      <a:moveTo>
                        <a:pt x="4" y="8"/>
                      </a:moveTo>
                      <a:lnTo>
                        <a:pt x="0" y="4"/>
                      </a:lnTo>
                      <a:lnTo>
                        <a:pt x="183" y="339"/>
                      </a:lnTo>
                      <a:lnTo>
                        <a:pt x="191" y="335"/>
                      </a:lnTo>
                      <a:lnTo>
                        <a:pt x="8" y="0"/>
                      </a:lnTo>
                      <a:lnTo>
                        <a:pt x="4" y="0"/>
                      </a:lnTo>
                      <a:lnTo>
                        <a:pt x="8" y="0"/>
                      </a:lnTo>
                      <a:lnTo>
                        <a:pt x="4" y="0"/>
                      </a:lnTo>
                      <a:lnTo>
                        <a:pt x="0" y="0"/>
                      </a:lnTo>
                      <a:lnTo>
                        <a:pt x="0" y="4"/>
                      </a:lnTo>
                      <a:lnTo>
                        <a:pt x="4" y="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9043" name="Freeform 181"/>
                <p:cNvSpPr>
                  <a:spLocks/>
                </p:cNvSpPr>
                <p:nvPr/>
              </p:nvSpPr>
              <p:spPr bwMode="auto">
                <a:xfrm>
                  <a:off x="1063625" y="2563813"/>
                  <a:ext cx="84138" cy="638175"/>
                </a:xfrm>
                <a:custGeom>
                  <a:avLst/>
                  <a:gdLst>
                    <a:gd name="T0" fmla="*/ 2147483647 w 53"/>
                    <a:gd name="T1" fmla="*/ 2147483647 h 402"/>
                    <a:gd name="T2" fmla="*/ 2147483647 w 53"/>
                    <a:gd name="T3" fmla="*/ 0 h 402"/>
                    <a:gd name="T4" fmla="*/ 0 w 53"/>
                    <a:gd name="T5" fmla="*/ 2147483647 h 402"/>
                    <a:gd name="T6" fmla="*/ 0 w 53"/>
                    <a:gd name="T7" fmla="*/ 2147483647 h 402"/>
                    <a:gd name="T8" fmla="*/ 2147483647 w 53"/>
                    <a:gd name="T9" fmla="*/ 2147483647 h 402"/>
                    <a:gd name="T10" fmla="*/ 2147483647 w 53"/>
                    <a:gd name="T11" fmla="*/ 2147483647 h 402"/>
                    <a:gd name="T12" fmla="*/ 0 60000 65536"/>
                    <a:gd name="T13" fmla="*/ 0 60000 65536"/>
                    <a:gd name="T14" fmla="*/ 0 60000 65536"/>
                    <a:gd name="T15" fmla="*/ 0 60000 65536"/>
                    <a:gd name="T16" fmla="*/ 0 60000 65536"/>
                    <a:gd name="T17" fmla="*/ 0 60000 65536"/>
                    <a:gd name="T18" fmla="*/ 0 w 53"/>
                    <a:gd name="T19" fmla="*/ 0 h 402"/>
                    <a:gd name="T20" fmla="*/ 53 w 53"/>
                    <a:gd name="T21" fmla="*/ 402 h 402"/>
                  </a:gdLst>
                  <a:ahLst/>
                  <a:cxnLst>
                    <a:cxn ang="T12">
                      <a:pos x="T0" y="T1"/>
                    </a:cxn>
                    <a:cxn ang="T13">
                      <a:pos x="T2" y="T3"/>
                    </a:cxn>
                    <a:cxn ang="T14">
                      <a:pos x="T4" y="T5"/>
                    </a:cxn>
                    <a:cxn ang="T15">
                      <a:pos x="T6" y="T7"/>
                    </a:cxn>
                    <a:cxn ang="T16">
                      <a:pos x="T8" y="T9"/>
                    </a:cxn>
                    <a:cxn ang="T17">
                      <a:pos x="T10" y="T11"/>
                    </a:cxn>
                  </a:cxnLst>
                  <a:rect l="T18" t="T19" r="T20" b="T21"/>
                  <a:pathLst>
                    <a:path w="53" h="402">
                      <a:moveTo>
                        <a:pt x="53" y="402"/>
                      </a:moveTo>
                      <a:lnTo>
                        <a:pt x="53" y="0"/>
                      </a:lnTo>
                      <a:lnTo>
                        <a:pt x="0" y="16"/>
                      </a:lnTo>
                      <a:lnTo>
                        <a:pt x="0" y="398"/>
                      </a:lnTo>
                      <a:lnTo>
                        <a:pt x="53" y="402"/>
                      </a:lnTo>
                      <a:close/>
                    </a:path>
                  </a:pathLst>
                </a:custGeom>
                <a:solidFill>
                  <a:srgbClr val="999999"/>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9044" name="Freeform 182"/>
                <p:cNvSpPr>
                  <a:spLocks/>
                </p:cNvSpPr>
                <p:nvPr/>
              </p:nvSpPr>
              <p:spPr bwMode="auto">
                <a:xfrm>
                  <a:off x="1141413" y="2559050"/>
                  <a:ext cx="12700" cy="642938"/>
                </a:xfrm>
                <a:custGeom>
                  <a:avLst/>
                  <a:gdLst>
                    <a:gd name="T0" fmla="*/ 2147483647 w 8"/>
                    <a:gd name="T1" fmla="*/ 2147483647 h 405"/>
                    <a:gd name="T2" fmla="*/ 0 w 8"/>
                    <a:gd name="T3" fmla="*/ 2147483647 h 405"/>
                    <a:gd name="T4" fmla="*/ 0 w 8"/>
                    <a:gd name="T5" fmla="*/ 2147483647 h 405"/>
                    <a:gd name="T6" fmla="*/ 2147483647 w 8"/>
                    <a:gd name="T7" fmla="*/ 2147483647 h 405"/>
                    <a:gd name="T8" fmla="*/ 2147483647 w 8"/>
                    <a:gd name="T9" fmla="*/ 2147483647 h 405"/>
                    <a:gd name="T10" fmla="*/ 2147483647 w 8"/>
                    <a:gd name="T11" fmla="*/ 0 h 405"/>
                    <a:gd name="T12" fmla="*/ 2147483647 w 8"/>
                    <a:gd name="T13" fmla="*/ 2147483647 h 405"/>
                    <a:gd name="T14" fmla="*/ 2147483647 w 8"/>
                    <a:gd name="T15" fmla="*/ 0 h 405"/>
                    <a:gd name="T16" fmla="*/ 2147483647 w 8"/>
                    <a:gd name="T17" fmla="*/ 0 h 405"/>
                    <a:gd name="T18" fmla="*/ 0 w 8"/>
                    <a:gd name="T19" fmla="*/ 0 h 405"/>
                    <a:gd name="T20" fmla="*/ 0 w 8"/>
                    <a:gd name="T21" fmla="*/ 2147483647 h 405"/>
                    <a:gd name="T22" fmla="*/ 2147483647 w 8"/>
                    <a:gd name="T23" fmla="*/ 2147483647 h 40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405"/>
                    <a:gd name="T38" fmla="*/ 8 w 8"/>
                    <a:gd name="T39" fmla="*/ 405 h 40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405">
                      <a:moveTo>
                        <a:pt x="8" y="7"/>
                      </a:moveTo>
                      <a:lnTo>
                        <a:pt x="0" y="3"/>
                      </a:lnTo>
                      <a:lnTo>
                        <a:pt x="0" y="405"/>
                      </a:lnTo>
                      <a:lnTo>
                        <a:pt x="8" y="405"/>
                      </a:lnTo>
                      <a:lnTo>
                        <a:pt x="8" y="3"/>
                      </a:lnTo>
                      <a:lnTo>
                        <a:pt x="4" y="0"/>
                      </a:lnTo>
                      <a:lnTo>
                        <a:pt x="8" y="3"/>
                      </a:lnTo>
                      <a:lnTo>
                        <a:pt x="8" y="0"/>
                      </a:lnTo>
                      <a:lnTo>
                        <a:pt x="4" y="0"/>
                      </a:lnTo>
                      <a:lnTo>
                        <a:pt x="0" y="0"/>
                      </a:lnTo>
                      <a:lnTo>
                        <a:pt x="0" y="3"/>
                      </a:lnTo>
                      <a:lnTo>
                        <a:pt x="8" y="7"/>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9045" name="Freeform 183"/>
                <p:cNvSpPr>
                  <a:spLocks/>
                </p:cNvSpPr>
                <p:nvPr/>
              </p:nvSpPr>
              <p:spPr bwMode="auto">
                <a:xfrm>
                  <a:off x="1057275" y="2559050"/>
                  <a:ext cx="96838" cy="36513"/>
                </a:xfrm>
                <a:custGeom>
                  <a:avLst/>
                  <a:gdLst>
                    <a:gd name="T0" fmla="*/ 2147483647 w 61"/>
                    <a:gd name="T1" fmla="*/ 2147483647 h 23"/>
                    <a:gd name="T2" fmla="*/ 2147483647 w 61"/>
                    <a:gd name="T3" fmla="*/ 2147483647 h 23"/>
                    <a:gd name="T4" fmla="*/ 2147483647 w 61"/>
                    <a:gd name="T5" fmla="*/ 2147483647 h 23"/>
                    <a:gd name="T6" fmla="*/ 2147483647 w 61"/>
                    <a:gd name="T7" fmla="*/ 0 h 23"/>
                    <a:gd name="T8" fmla="*/ 2147483647 w 61"/>
                    <a:gd name="T9" fmla="*/ 2147483647 h 23"/>
                    <a:gd name="T10" fmla="*/ 0 w 61"/>
                    <a:gd name="T11" fmla="*/ 2147483647 h 23"/>
                    <a:gd name="T12" fmla="*/ 2147483647 w 61"/>
                    <a:gd name="T13" fmla="*/ 2147483647 h 23"/>
                    <a:gd name="T14" fmla="*/ 0 w 61"/>
                    <a:gd name="T15" fmla="*/ 2147483647 h 23"/>
                    <a:gd name="T16" fmla="*/ 0 w 61"/>
                    <a:gd name="T17" fmla="*/ 2147483647 h 23"/>
                    <a:gd name="T18" fmla="*/ 0 w 61"/>
                    <a:gd name="T19" fmla="*/ 2147483647 h 23"/>
                    <a:gd name="T20" fmla="*/ 2147483647 w 61"/>
                    <a:gd name="T21" fmla="*/ 2147483647 h 23"/>
                    <a:gd name="T22" fmla="*/ 2147483647 w 61"/>
                    <a:gd name="T23" fmla="*/ 2147483647 h 2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61"/>
                    <a:gd name="T37" fmla="*/ 0 h 23"/>
                    <a:gd name="T38" fmla="*/ 61 w 61"/>
                    <a:gd name="T39" fmla="*/ 23 h 2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61" h="23">
                      <a:moveTo>
                        <a:pt x="8" y="19"/>
                      </a:moveTo>
                      <a:lnTo>
                        <a:pt x="4" y="23"/>
                      </a:lnTo>
                      <a:lnTo>
                        <a:pt x="61" y="7"/>
                      </a:lnTo>
                      <a:lnTo>
                        <a:pt x="57" y="0"/>
                      </a:lnTo>
                      <a:lnTo>
                        <a:pt x="4" y="15"/>
                      </a:lnTo>
                      <a:lnTo>
                        <a:pt x="0" y="19"/>
                      </a:lnTo>
                      <a:lnTo>
                        <a:pt x="4" y="15"/>
                      </a:lnTo>
                      <a:lnTo>
                        <a:pt x="0" y="15"/>
                      </a:lnTo>
                      <a:lnTo>
                        <a:pt x="0" y="19"/>
                      </a:lnTo>
                      <a:lnTo>
                        <a:pt x="0" y="23"/>
                      </a:lnTo>
                      <a:lnTo>
                        <a:pt x="4" y="23"/>
                      </a:lnTo>
                      <a:lnTo>
                        <a:pt x="8" y="19"/>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9046" name="Freeform 184"/>
                <p:cNvSpPr>
                  <a:spLocks/>
                </p:cNvSpPr>
                <p:nvPr/>
              </p:nvSpPr>
              <p:spPr bwMode="auto">
                <a:xfrm>
                  <a:off x="1057275" y="2589213"/>
                  <a:ext cx="12700" cy="612775"/>
                </a:xfrm>
                <a:custGeom>
                  <a:avLst/>
                  <a:gdLst>
                    <a:gd name="T0" fmla="*/ 2147483647 w 8"/>
                    <a:gd name="T1" fmla="*/ 2147483647 h 386"/>
                    <a:gd name="T2" fmla="*/ 2147483647 w 8"/>
                    <a:gd name="T3" fmla="*/ 2147483647 h 386"/>
                    <a:gd name="T4" fmla="*/ 2147483647 w 8"/>
                    <a:gd name="T5" fmla="*/ 0 h 386"/>
                    <a:gd name="T6" fmla="*/ 0 w 8"/>
                    <a:gd name="T7" fmla="*/ 0 h 386"/>
                    <a:gd name="T8" fmla="*/ 0 w 8"/>
                    <a:gd name="T9" fmla="*/ 2147483647 h 386"/>
                    <a:gd name="T10" fmla="*/ 2147483647 w 8"/>
                    <a:gd name="T11" fmla="*/ 2147483647 h 386"/>
                    <a:gd name="T12" fmla="*/ 0 w 8"/>
                    <a:gd name="T13" fmla="*/ 2147483647 h 386"/>
                    <a:gd name="T14" fmla="*/ 0 w 8"/>
                    <a:gd name="T15" fmla="*/ 2147483647 h 386"/>
                    <a:gd name="T16" fmla="*/ 2147483647 w 8"/>
                    <a:gd name="T17" fmla="*/ 2147483647 h 386"/>
                    <a:gd name="T18" fmla="*/ 2147483647 w 8"/>
                    <a:gd name="T19" fmla="*/ 2147483647 h 386"/>
                    <a:gd name="T20" fmla="*/ 2147483647 w 8"/>
                    <a:gd name="T21" fmla="*/ 2147483647 h 386"/>
                    <a:gd name="T22" fmla="*/ 2147483647 w 8"/>
                    <a:gd name="T23" fmla="*/ 2147483647 h 38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386"/>
                    <a:gd name="T38" fmla="*/ 8 w 8"/>
                    <a:gd name="T39" fmla="*/ 386 h 38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386">
                      <a:moveTo>
                        <a:pt x="4" y="378"/>
                      </a:moveTo>
                      <a:lnTo>
                        <a:pt x="8" y="382"/>
                      </a:lnTo>
                      <a:lnTo>
                        <a:pt x="8" y="0"/>
                      </a:lnTo>
                      <a:lnTo>
                        <a:pt x="0" y="0"/>
                      </a:lnTo>
                      <a:lnTo>
                        <a:pt x="0" y="382"/>
                      </a:lnTo>
                      <a:lnTo>
                        <a:pt x="4" y="386"/>
                      </a:lnTo>
                      <a:lnTo>
                        <a:pt x="0" y="382"/>
                      </a:lnTo>
                      <a:lnTo>
                        <a:pt x="0" y="386"/>
                      </a:lnTo>
                      <a:lnTo>
                        <a:pt x="4" y="386"/>
                      </a:lnTo>
                      <a:lnTo>
                        <a:pt x="8" y="386"/>
                      </a:lnTo>
                      <a:lnTo>
                        <a:pt x="8" y="382"/>
                      </a:lnTo>
                      <a:lnTo>
                        <a:pt x="4" y="37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9047" name="Freeform 185"/>
                <p:cNvSpPr>
                  <a:spLocks/>
                </p:cNvSpPr>
                <p:nvPr/>
              </p:nvSpPr>
              <p:spPr bwMode="auto">
                <a:xfrm>
                  <a:off x="1063625" y="3189288"/>
                  <a:ext cx="90488" cy="25400"/>
                </a:xfrm>
                <a:custGeom>
                  <a:avLst/>
                  <a:gdLst>
                    <a:gd name="T0" fmla="*/ 2147483647 w 57"/>
                    <a:gd name="T1" fmla="*/ 2147483647 h 16"/>
                    <a:gd name="T2" fmla="*/ 2147483647 w 57"/>
                    <a:gd name="T3" fmla="*/ 2147483647 h 16"/>
                    <a:gd name="T4" fmla="*/ 0 w 57"/>
                    <a:gd name="T5" fmla="*/ 0 h 16"/>
                    <a:gd name="T6" fmla="*/ 0 w 57"/>
                    <a:gd name="T7" fmla="*/ 2147483647 h 16"/>
                    <a:gd name="T8" fmla="*/ 2147483647 w 57"/>
                    <a:gd name="T9" fmla="*/ 2147483647 h 16"/>
                    <a:gd name="T10" fmla="*/ 2147483647 w 57"/>
                    <a:gd name="T11" fmla="*/ 2147483647 h 16"/>
                    <a:gd name="T12" fmla="*/ 2147483647 w 57"/>
                    <a:gd name="T13" fmla="*/ 2147483647 h 16"/>
                    <a:gd name="T14" fmla="*/ 2147483647 w 57"/>
                    <a:gd name="T15" fmla="*/ 2147483647 h 16"/>
                    <a:gd name="T16" fmla="*/ 2147483647 w 57"/>
                    <a:gd name="T17" fmla="*/ 2147483647 h 16"/>
                    <a:gd name="T18" fmla="*/ 2147483647 w 57"/>
                    <a:gd name="T19" fmla="*/ 2147483647 h 16"/>
                    <a:gd name="T20" fmla="*/ 2147483647 w 57"/>
                    <a:gd name="T21" fmla="*/ 2147483647 h 16"/>
                    <a:gd name="T22" fmla="*/ 2147483647 w 57"/>
                    <a:gd name="T23" fmla="*/ 2147483647 h 1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57"/>
                    <a:gd name="T37" fmla="*/ 0 h 16"/>
                    <a:gd name="T38" fmla="*/ 57 w 57"/>
                    <a:gd name="T39" fmla="*/ 16 h 1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57" h="16">
                      <a:moveTo>
                        <a:pt x="49" y="8"/>
                      </a:moveTo>
                      <a:lnTo>
                        <a:pt x="53" y="4"/>
                      </a:lnTo>
                      <a:lnTo>
                        <a:pt x="0" y="0"/>
                      </a:lnTo>
                      <a:lnTo>
                        <a:pt x="0" y="8"/>
                      </a:lnTo>
                      <a:lnTo>
                        <a:pt x="53" y="16"/>
                      </a:lnTo>
                      <a:lnTo>
                        <a:pt x="57" y="8"/>
                      </a:lnTo>
                      <a:lnTo>
                        <a:pt x="53" y="16"/>
                      </a:lnTo>
                      <a:lnTo>
                        <a:pt x="57" y="12"/>
                      </a:lnTo>
                      <a:lnTo>
                        <a:pt x="57" y="8"/>
                      </a:lnTo>
                      <a:lnTo>
                        <a:pt x="53" y="4"/>
                      </a:lnTo>
                      <a:lnTo>
                        <a:pt x="49" y="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9048" name="Freeform 186"/>
                <p:cNvSpPr>
                  <a:spLocks/>
                </p:cNvSpPr>
                <p:nvPr/>
              </p:nvSpPr>
              <p:spPr bwMode="auto">
                <a:xfrm>
                  <a:off x="1147763" y="2563813"/>
                  <a:ext cx="225425" cy="638175"/>
                </a:xfrm>
                <a:custGeom>
                  <a:avLst/>
                  <a:gdLst>
                    <a:gd name="T0" fmla="*/ 0 w 142"/>
                    <a:gd name="T1" fmla="*/ 2147483647 h 402"/>
                    <a:gd name="T2" fmla="*/ 0 w 142"/>
                    <a:gd name="T3" fmla="*/ 0 h 402"/>
                    <a:gd name="T4" fmla="*/ 2147483647 w 142"/>
                    <a:gd name="T5" fmla="*/ 2147483647 h 402"/>
                    <a:gd name="T6" fmla="*/ 2147483647 w 142"/>
                    <a:gd name="T7" fmla="*/ 2147483647 h 402"/>
                    <a:gd name="T8" fmla="*/ 0 w 142"/>
                    <a:gd name="T9" fmla="*/ 2147483647 h 402"/>
                    <a:gd name="T10" fmla="*/ 0 w 142"/>
                    <a:gd name="T11" fmla="*/ 2147483647 h 402"/>
                    <a:gd name="T12" fmla="*/ 0 60000 65536"/>
                    <a:gd name="T13" fmla="*/ 0 60000 65536"/>
                    <a:gd name="T14" fmla="*/ 0 60000 65536"/>
                    <a:gd name="T15" fmla="*/ 0 60000 65536"/>
                    <a:gd name="T16" fmla="*/ 0 60000 65536"/>
                    <a:gd name="T17" fmla="*/ 0 60000 65536"/>
                    <a:gd name="T18" fmla="*/ 0 w 142"/>
                    <a:gd name="T19" fmla="*/ 0 h 402"/>
                    <a:gd name="T20" fmla="*/ 142 w 142"/>
                    <a:gd name="T21" fmla="*/ 402 h 402"/>
                  </a:gdLst>
                  <a:ahLst/>
                  <a:cxnLst>
                    <a:cxn ang="T12">
                      <a:pos x="T0" y="T1"/>
                    </a:cxn>
                    <a:cxn ang="T13">
                      <a:pos x="T2" y="T3"/>
                    </a:cxn>
                    <a:cxn ang="T14">
                      <a:pos x="T4" y="T5"/>
                    </a:cxn>
                    <a:cxn ang="T15">
                      <a:pos x="T6" y="T7"/>
                    </a:cxn>
                    <a:cxn ang="T16">
                      <a:pos x="T8" y="T9"/>
                    </a:cxn>
                    <a:cxn ang="T17">
                      <a:pos x="T10" y="T11"/>
                    </a:cxn>
                  </a:cxnLst>
                  <a:rect l="T18" t="T19" r="T20" b="T21"/>
                  <a:pathLst>
                    <a:path w="142" h="402">
                      <a:moveTo>
                        <a:pt x="0" y="402"/>
                      </a:moveTo>
                      <a:lnTo>
                        <a:pt x="0" y="0"/>
                      </a:lnTo>
                      <a:lnTo>
                        <a:pt x="142" y="63"/>
                      </a:lnTo>
                      <a:lnTo>
                        <a:pt x="142" y="355"/>
                      </a:lnTo>
                      <a:lnTo>
                        <a:pt x="0" y="402"/>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9049" name="Freeform 187"/>
                <p:cNvSpPr>
                  <a:spLocks/>
                </p:cNvSpPr>
                <p:nvPr/>
              </p:nvSpPr>
              <p:spPr bwMode="auto">
                <a:xfrm>
                  <a:off x="1141413" y="2559050"/>
                  <a:ext cx="12700" cy="642938"/>
                </a:xfrm>
                <a:custGeom>
                  <a:avLst/>
                  <a:gdLst>
                    <a:gd name="T0" fmla="*/ 2147483647 w 8"/>
                    <a:gd name="T1" fmla="*/ 0 h 405"/>
                    <a:gd name="T2" fmla="*/ 0 w 8"/>
                    <a:gd name="T3" fmla="*/ 2147483647 h 405"/>
                    <a:gd name="T4" fmla="*/ 0 w 8"/>
                    <a:gd name="T5" fmla="*/ 2147483647 h 405"/>
                    <a:gd name="T6" fmla="*/ 2147483647 w 8"/>
                    <a:gd name="T7" fmla="*/ 2147483647 h 405"/>
                    <a:gd name="T8" fmla="*/ 2147483647 w 8"/>
                    <a:gd name="T9" fmla="*/ 2147483647 h 405"/>
                    <a:gd name="T10" fmla="*/ 2147483647 w 8"/>
                    <a:gd name="T11" fmla="*/ 2147483647 h 405"/>
                    <a:gd name="T12" fmla="*/ 2147483647 w 8"/>
                    <a:gd name="T13" fmla="*/ 2147483647 h 405"/>
                    <a:gd name="T14" fmla="*/ 2147483647 w 8"/>
                    <a:gd name="T15" fmla="*/ 0 h 405"/>
                    <a:gd name="T16" fmla="*/ 2147483647 w 8"/>
                    <a:gd name="T17" fmla="*/ 0 h 405"/>
                    <a:gd name="T18" fmla="*/ 0 w 8"/>
                    <a:gd name="T19" fmla="*/ 0 h 405"/>
                    <a:gd name="T20" fmla="*/ 0 w 8"/>
                    <a:gd name="T21" fmla="*/ 2147483647 h 405"/>
                    <a:gd name="T22" fmla="*/ 2147483647 w 8"/>
                    <a:gd name="T23" fmla="*/ 0 h 40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405"/>
                    <a:gd name="T38" fmla="*/ 8 w 8"/>
                    <a:gd name="T39" fmla="*/ 405 h 40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405">
                      <a:moveTo>
                        <a:pt x="8" y="0"/>
                      </a:moveTo>
                      <a:lnTo>
                        <a:pt x="0" y="3"/>
                      </a:lnTo>
                      <a:lnTo>
                        <a:pt x="0" y="405"/>
                      </a:lnTo>
                      <a:lnTo>
                        <a:pt x="8" y="405"/>
                      </a:lnTo>
                      <a:lnTo>
                        <a:pt x="8" y="3"/>
                      </a:lnTo>
                      <a:lnTo>
                        <a:pt x="4" y="7"/>
                      </a:lnTo>
                      <a:lnTo>
                        <a:pt x="8" y="3"/>
                      </a:lnTo>
                      <a:lnTo>
                        <a:pt x="8" y="0"/>
                      </a:lnTo>
                      <a:lnTo>
                        <a:pt x="4" y="0"/>
                      </a:lnTo>
                      <a:lnTo>
                        <a:pt x="0" y="0"/>
                      </a:lnTo>
                      <a:lnTo>
                        <a:pt x="0" y="3"/>
                      </a:lnTo>
                      <a:lnTo>
                        <a:pt x="8"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9050" name="Freeform 188"/>
                <p:cNvSpPr>
                  <a:spLocks/>
                </p:cNvSpPr>
                <p:nvPr/>
              </p:nvSpPr>
              <p:spPr bwMode="auto">
                <a:xfrm>
                  <a:off x="1147763" y="2559050"/>
                  <a:ext cx="231775" cy="111125"/>
                </a:xfrm>
                <a:custGeom>
                  <a:avLst/>
                  <a:gdLst>
                    <a:gd name="T0" fmla="*/ 2147483647 w 146"/>
                    <a:gd name="T1" fmla="*/ 2147483647 h 70"/>
                    <a:gd name="T2" fmla="*/ 2147483647 w 146"/>
                    <a:gd name="T3" fmla="*/ 2147483647 h 70"/>
                    <a:gd name="T4" fmla="*/ 2147483647 w 146"/>
                    <a:gd name="T5" fmla="*/ 0 h 70"/>
                    <a:gd name="T6" fmla="*/ 0 w 146"/>
                    <a:gd name="T7" fmla="*/ 2147483647 h 70"/>
                    <a:gd name="T8" fmla="*/ 2147483647 w 146"/>
                    <a:gd name="T9" fmla="*/ 2147483647 h 70"/>
                    <a:gd name="T10" fmla="*/ 2147483647 w 146"/>
                    <a:gd name="T11" fmla="*/ 2147483647 h 70"/>
                    <a:gd name="T12" fmla="*/ 2147483647 w 146"/>
                    <a:gd name="T13" fmla="*/ 2147483647 h 70"/>
                    <a:gd name="T14" fmla="*/ 2147483647 w 146"/>
                    <a:gd name="T15" fmla="*/ 2147483647 h 70"/>
                    <a:gd name="T16" fmla="*/ 2147483647 w 146"/>
                    <a:gd name="T17" fmla="*/ 2147483647 h 70"/>
                    <a:gd name="T18" fmla="*/ 2147483647 w 146"/>
                    <a:gd name="T19" fmla="*/ 2147483647 h 70"/>
                    <a:gd name="T20" fmla="*/ 2147483647 w 146"/>
                    <a:gd name="T21" fmla="*/ 2147483647 h 70"/>
                    <a:gd name="T22" fmla="*/ 2147483647 w 146"/>
                    <a:gd name="T23" fmla="*/ 2147483647 h 7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46"/>
                    <a:gd name="T37" fmla="*/ 0 h 70"/>
                    <a:gd name="T38" fmla="*/ 146 w 146"/>
                    <a:gd name="T39" fmla="*/ 70 h 7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46" h="70">
                      <a:moveTo>
                        <a:pt x="146" y="66"/>
                      </a:moveTo>
                      <a:lnTo>
                        <a:pt x="142" y="62"/>
                      </a:lnTo>
                      <a:lnTo>
                        <a:pt x="4" y="0"/>
                      </a:lnTo>
                      <a:lnTo>
                        <a:pt x="0" y="7"/>
                      </a:lnTo>
                      <a:lnTo>
                        <a:pt x="138" y="70"/>
                      </a:lnTo>
                      <a:lnTo>
                        <a:pt x="134" y="66"/>
                      </a:lnTo>
                      <a:lnTo>
                        <a:pt x="138" y="70"/>
                      </a:lnTo>
                      <a:lnTo>
                        <a:pt x="142" y="70"/>
                      </a:lnTo>
                      <a:lnTo>
                        <a:pt x="146" y="66"/>
                      </a:lnTo>
                      <a:lnTo>
                        <a:pt x="146" y="62"/>
                      </a:lnTo>
                      <a:lnTo>
                        <a:pt x="142" y="62"/>
                      </a:lnTo>
                      <a:lnTo>
                        <a:pt x="146" y="66"/>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9051" name="Freeform 189"/>
                <p:cNvSpPr>
                  <a:spLocks/>
                </p:cNvSpPr>
                <p:nvPr/>
              </p:nvSpPr>
              <p:spPr bwMode="auto">
                <a:xfrm>
                  <a:off x="1360488" y="2663825"/>
                  <a:ext cx="19050" cy="469900"/>
                </a:xfrm>
                <a:custGeom>
                  <a:avLst/>
                  <a:gdLst>
                    <a:gd name="T0" fmla="*/ 2147483647 w 12"/>
                    <a:gd name="T1" fmla="*/ 2147483647 h 296"/>
                    <a:gd name="T2" fmla="*/ 2147483647 w 12"/>
                    <a:gd name="T3" fmla="*/ 2147483647 h 296"/>
                    <a:gd name="T4" fmla="*/ 2147483647 w 12"/>
                    <a:gd name="T5" fmla="*/ 0 h 296"/>
                    <a:gd name="T6" fmla="*/ 0 w 12"/>
                    <a:gd name="T7" fmla="*/ 0 h 296"/>
                    <a:gd name="T8" fmla="*/ 0 w 12"/>
                    <a:gd name="T9" fmla="*/ 2147483647 h 296"/>
                    <a:gd name="T10" fmla="*/ 2147483647 w 12"/>
                    <a:gd name="T11" fmla="*/ 2147483647 h 296"/>
                    <a:gd name="T12" fmla="*/ 0 w 12"/>
                    <a:gd name="T13" fmla="*/ 2147483647 h 296"/>
                    <a:gd name="T14" fmla="*/ 2147483647 w 12"/>
                    <a:gd name="T15" fmla="*/ 2147483647 h 296"/>
                    <a:gd name="T16" fmla="*/ 2147483647 w 12"/>
                    <a:gd name="T17" fmla="*/ 2147483647 h 296"/>
                    <a:gd name="T18" fmla="*/ 2147483647 w 12"/>
                    <a:gd name="T19" fmla="*/ 2147483647 h 296"/>
                    <a:gd name="T20" fmla="*/ 2147483647 w 12"/>
                    <a:gd name="T21" fmla="*/ 2147483647 h 296"/>
                    <a:gd name="T22" fmla="*/ 2147483647 w 12"/>
                    <a:gd name="T23" fmla="*/ 2147483647 h 29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296"/>
                    <a:gd name="T38" fmla="*/ 12 w 12"/>
                    <a:gd name="T39" fmla="*/ 296 h 29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296">
                      <a:moveTo>
                        <a:pt x="8" y="296"/>
                      </a:moveTo>
                      <a:lnTo>
                        <a:pt x="12" y="292"/>
                      </a:lnTo>
                      <a:lnTo>
                        <a:pt x="12" y="0"/>
                      </a:lnTo>
                      <a:lnTo>
                        <a:pt x="0" y="0"/>
                      </a:lnTo>
                      <a:lnTo>
                        <a:pt x="0" y="292"/>
                      </a:lnTo>
                      <a:lnTo>
                        <a:pt x="4" y="288"/>
                      </a:lnTo>
                      <a:lnTo>
                        <a:pt x="0" y="292"/>
                      </a:lnTo>
                      <a:lnTo>
                        <a:pt x="4" y="296"/>
                      </a:lnTo>
                      <a:lnTo>
                        <a:pt x="8" y="296"/>
                      </a:lnTo>
                      <a:lnTo>
                        <a:pt x="12" y="292"/>
                      </a:lnTo>
                      <a:lnTo>
                        <a:pt x="8" y="296"/>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9052" name="Freeform 190"/>
                <p:cNvSpPr>
                  <a:spLocks/>
                </p:cNvSpPr>
                <p:nvPr/>
              </p:nvSpPr>
              <p:spPr bwMode="auto">
                <a:xfrm>
                  <a:off x="1141413" y="3121025"/>
                  <a:ext cx="231775" cy="93663"/>
                </a:xfrm>
                <a:custGeom>
                  <a:avLst/>
                  <a:gdLst>
                    <a:gd name="T0" fmla="*/ 0 w 146"/>
                    <a:gd name="T1" fmla="*/ 2147483647 h 59"/>
                    <a:gd name="T2" fmla="*/ 2147483647 w 146"/>
                    <a:gd name="T3" fmla="*/ 2147483647 h 59"/>
                    <a:gd name="T4" fmla="*/ 2147483647 w 146"/>
                    <a:gd name="T5" fmla="*/ 2147483647 h 59"/>
                    <a:gd name="T6" fmla="*/ 2147483647 w 146"/>
                    <a:gd name="T7" fmla="*/ 0 h 59"/>
                    <a:gd name="T8" fmla="*/ 2147483647 w 146"/>
                    <a:gd name="T9" fmla="*/ 2147483647 h 59"/>
                    <a:gd name="T10" fmla="*/ 2147483647 w 146"/>
                    <a:gd name="T11" fmla="*/ 2147483647 h 59"/>
                    <a:gd name="T12" fmla="*/ 2147483647 w 146"/>
                    <a:gd name="T13" fmla="*/ 2147483647 h 59"/>
                    <a:gd name="T14" fmla="*/ 0 w 146"/>
                    <a:gd name="T15" fmla="*/ 2147483647 h 59"/>
                    <a:gd name="T16" fmla="*/ 0 w 146"/>
                    <a:gd name="T17" fmla="*/ 2147483647 h 59"/>
                    <a:gd name="T18" fmla="*/ 0 w 146"/>
                    <a:gd name="T19" fmla="*/ 2147483647 h 59"/>
                    <a:gd name="T20" fmla="*/ 2147483647 w 146"/>
                    <a:gd name="T21" fmla="*/ 2147483647 h 59"/>
                    <a:gd name="T22" fmla="*/ 0 w 146"/>
                    <a:gd name="T23" fmla="*/ 2147483647 h 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46"/>
                    <a:gd name="T37" fmla="*/ 0 h 59"/>
                    <a:gd name="T38" fmla="*/ 146 w 146"/>
                    <a:gd name="T39" fmla="*/ 59 h 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46" h="59">
                      <a:moveTo>
                        <a:pt x="0" y="51"/>
                      </a:moveTo>
                      <a:lnTo>
                        <a:pt x="4" y="59"/>
                      </a:lnTo>
                      <a:lnTo>
                        <a:pt x="146" y="8"/>
                      </a:lnTo>
                      <a:lnTo>
                        <a:pt x="142" y="0"/>
                      </a:lnTo>
                      <a:lnTo>
                        <a:pt x="4" y="47"/>
                      </a:lnTo>
                      <a:lnTo>
                        <a:pt x="8" y="51"/>
                      </a:lnTo>
                      <a:lnTo>
                        <a:pt x="4" y="47"/>
                      </a:lnTo>
                      <a:lnTo>
                        <a:pt x="0" y="51"/>
                      </a:lnTo>
                      <a:lnTo>
                        <a:pt x="0" y="55"/>
                      </a:lnTo>
                      <a:lnTo>
                        <a:pt x="4" y="59"/>
                      </a:lnTo>
                      <a:lnTo>
                        <a:pt x="0" y="51"/>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9053" name="Freeform 191"/>
                <p:cNvSpPr>
                  <a:spLocks/>
                </p:cNvSpPr>
                <p:nvPr/>
              </p:nvSpPr>
              <p:spPr bwMode="auto">
                <a:xfrm>
                  <a:off x="1076325" y="2582863"/>
                  <a:ext cx="52388" cy="606425"/>
                </a:xfrm>
                <a:custGeom>
                  <a:avLst/>
                  <a:gdLst>
                    <a:gd name="T0" fmla="*/ 2147483647 w 33"/>
                    <a:gd name="T1" fmla="*/ 2147483647 h 382"/>
                    <a:gd name="T2" fmla="*/ 2147483647 w 33"/>
                    <a:gd name="T3" fmla="*/ 2147483647 h 382"/>
                    <a:gd name="T4" fmla="*/ 2147483647 w 33"/>
                    <a:gd name="T5" fmla="*/ 2147483647 h 382"/>
                    <a:gd name="T6" fmla="*/ 2147483647 w 33"/>
                    <a:gd name="T7" fmla="*/ 2147483647 h 382"/>
                    <a:gd name="T8" fmla="*/ 2147483647 w 33"/>
                    <a:gd name="T9" fmla="*/ 2147483647 h 382"/>
                    <a:gd name="T10" fmla="*/ 2147483647 w 33"/>
                    <a:gd name="T11" fmla="*/ 2147483647 h 382"/>
                    <a:gd name="T12" fmla="*/ 2147483647 w 33"/>
                    <a:gd name="T13" fmla="*/ 2147483647 h 382"/>
                    <a:gd name="T14" fmla="*/ 2147483647 w 33"/>
                    <a:gd name="T15" fmla="*/ 2147483647 h 382"/>
                    <a:gd name="T16" fmla="*/ 2147483647 w 33"/>
                    <a:gd name="T17" fmla="*/ 2147483647 h 382"/>
                    <a:gd name="T18" fmla="*/ 2147483647 w 33"/>
                    <a:gd name="T19" fmla="*/ 2147483647 h 382"/>
                    <a:gd name="T20" fmla="*/ 2147483647 w 33"/>
                    <a:gd name="T21" fmla="*/ 2147483647 h 382"/>
                    <a:gd name="T22" fmla="*/ 2147483647 w 33"/>
                    <a:gd name="T23" fmla="*/ 0 h 382"/>
                    <a:gd name="T24" fmla="*/ 2147483647 w 33"/>
                    <a:gd name="T25" fmla="*/ 0 h 382"/>
                    <a:gd name="T26" fmla="*/ 2147483647 w 33"/>
                    <a:gd name="T27" fmla="*/ 0 h 382"/>
                    <a:gd name="T28" fmla="*/ 2147483647 w 33"/>
                    <a:gd name="T29" fmla="*/ 2147483647 h 382"/>
                    <a:gd name="T30" fmla="*/ 2147483647 w 33"/>
                    <a:gd name="T31" fmla="*/ 2147483647 h 382"/>
                    <a:gd name="T32" fmla="*/ 0 w 33"/>
                    <a:gd name="T33" fmla="*/ 2147483647 h 382"/>
                    <a:gd name="T34" fmla="*/ 0 w 33"/>
                    <a:gd name="T35" fmla="*/ 2147483647 h 382"/>
                    <a:gd name="T36" fmla="*/ 0 w 33"/>
                    <a:gd name="T37" fmla="*/ 2147483647 h 382"/>
                    <a:gd name="T38" fmla="*/ 0 w 33"/>
                    <a:gd name="T39" fmla="*/ 2147483647 h 382"/>
                    <a:gd name="T40" fmla="*/ 0 w 33"/>
                    <a:gd name="T41" fmla="*/ 2147483647 h 382"/>
                    <a:gd name="T42" fmla="*/ 2147483647 w 33"/>
                    <a:gd name="T43" fmla="*/ 2147483647 h 382"/>
                    <a:gd name="T44" fmla="*/ 2147483647 w 33"/>
                    <a:gd name="T45" fmla="*/ 2147483647 h 382"/>
                    <a:gd name="T46" fmla="*/ 2147483647 w 33"/>
                    <a:gd name="T47" fmla="*/ 2147483647 h 382"/>
                    <a:gd name="T48" fmla="*/ 2147483647 w 33"/>
                    <a:gd name="T49" fmla="*/ 2147483647 h 38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3"/>
                    <a:gd name="T76" fmla="*/ 0 h 382"/>
                    <a:gd name="T77" fmla="*/ 33 w 33"/>
                    <a:gd name="T78" fmla="*/ 382 h 38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3" h="382">
                      <a:moveTo>
                        <a:pt x="16" y="382"/>
                      </a:moveTo>
                      <a:lnTo>
                        <a:pt x="16" y="382"/>
                      </a:lnTo>
                      <a:lnTo>
                        <a:pt x="21" y="378"/>
                      </a:lnTo>
                      <a:lnTo>
                        <a:pt x="25" y="374"/>
                      </a:lnTo>
                      <a:lnTo>
                        <a:pt x="29" y="370"/>
                      </a:lnTo>
                      <a:lnTo>
                        <a:pt x="33" y="366"/>
                      </a:lnTo>
                      <a:lnTo>
                        <a:pt x="33" y="16"/>
                      </a:lnTo>
                      <a:lnTo>
                        <a:pt x="29" y="12"/>
                      </a:lnTo>
                      <a:lnTo>
                        <a:pt x="25" y="8"/>
                      </a:lnTo>
                      <a:lnTo>
                        <a:pt x="21" y="4"/>
                      </a:lnTo>
                      <a:lnTo>
                        <a:pt x="16" y="0"/>
                      </a:lnTo>
                      <a:lnTo>
                        <a:pt x="8" y="4"/>
                      </a:lnTo>
                      <a:lnTo>
                        <a:pt x="4" y="8"/>
                      </a:lnTo>
                      <a:lnTo>
                        <a:pt x="0" y="12"/>
                      </a:lnTo>
                      <a:lnTo>
                        <a:pt x="0" y="16"/>
                      </a:lnTo>
                      <a:lnTo>
                        <a:pt x="0" y="366"/>
                      </a:lnTo>
                      <a:lnTo>
                        <a:pt x="0" y="370"/>
                      </a:lnTo>
                      <a:lnTo>
                        <a:pt x="4" y="374"/>
                      </a:lnTo>
                      <a:lnTo>
                        <a:pt x="8" y="378"/>
                      </a:lnTo>
                      <a:lnTo>
                        <a:pt x="16" y="382"/>
                      </a:lnTo>
                      <a:close/>
                    </a:path>
                  </a:pathLst>
                </a:custGeom>
                <a:solidFill>
                  <a:srgbClr val="666666"/>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9054" name="Freeform 192"/>
                <p:cNvSpPr>
                  <a:spLocks/>
                </p:cNvSpPr>
                <p:nvPr/>
              </p:nvSpPr>
              <p:spPr bwMode="auto">
                <a:xfrm>
                  <a:off x="1076325" y="2582863"/>
                  <a:ext cx="52388" cy="606425"/>
                </a:xfrm>
                <a:custGeom>
                  <a:avLst/>
                  <a:gdLst>
                    <a:gd name="T0" fmla="*/ 2147483647 w 33"/>
                    <a:gd name="T1" fmla="*/ 2147483647 h 382"/>
                    <a:gd name="T2" fmla="*/ 2147483647 w 33"/>
                    <a:gd name="T3" fmla="*/ 2147483647 h 382"/>
                    <a:gd name="T4" fmla="*/ 2147483647 w 33"/>
                    <a:gd name="T5" fmla="*/ 2147483647 h 382"/>
                    <a:gd name="T6" fmla="*/ 2147483647 w 33"/>
                    <a:gd name="T7" fmla="*/ 2147483647 h 382"/>
                    <a:gd name="T8" fmla="*/ 2147483647 w 33"/>
                    <a:gd name="T9" fmla="*/ 2147483647 h 382"/>
                    <a:gd name="T10" fmla="*/ 2147483647 w 33"/>
                    <a:gd name="T11" fmla="*/ 2147483647 h 382"/>
                    <a:gd name="T12" fmla="*/ 2147483647 w 33"/>
                    <a:gd name="T13" fmla="*/ 2147483647 h 382"/>
                    <a:gd name="T14" fmla="*/ 2147483647 w 33"/>
                    <a:gd name="T15" fmla="*/ 2147483647 h 382"/>
                    <a:gd name="T16" fmla="*/ 2147483647 w 33"/>
                    <a:gd name="T17" fmla="*/ 2147483647 h 382"/>
                    <a:gd name="T18" fmla="*/ 2147483647 w 33"/>
                    <a:gd name="T19" fmla="*/ 2147483647 h 382"/>
                    <a:gd name="T20" fmla="*/ 2147483647 w 33"/>
                    <a:gd name="T21" fmla="*/ 2147483647 h 382"/>
                    <a:gd name="T22" fmla="*/ 2147483647 w 33"/>
                    <a:gd name="T23" fmla="*/ 0 h 382"/>
                    <a:gd name="T24" fmla="*/ 2147483647 w 33"/>
                    <a:gd name="T25" fmla="*/ 0 h 382"/>
                    <a:gd name="T26" fmla="*/ 2147483647 w 33"/>
                    <a:gd name="T27" fmla="*/ 0 h 382"/>
                    <a:gd name="T28" fmla="*/ 2147483647 w 33"/>
                    <a:gd name="T29" fmla="*/ 2147483647 h 382"/>
                    <a:gd name="T30" fmla="*/ 2147483647 w 33"/>
                    <a:gd name="T31" fmla="*/ 2147483647 h 382"/>
                    <a:gd name="T32" fmla="*/ 0 w 33"/>
                    <a:gd name="T33" fmla="*/ 2147483647 h 382"/>
                    <a:gd name="T34" fmla="*/ 0 w 33"/>
                    <a:gd name="T35" fmla="*/ 2147483647 h 382"/>
                    <a:gd name="T36" fmla="*/ 0 w 33"/>
                    <a:gd name="T37" fmla="*/ 2147483647 h 382"/>
                    <a:gd name="T38" fmla="*/ 0 w 33"/>
                    <a:gd name="T39" fmla="*/ 2147483647 h 382"/>
                    <a:gd name="T40" fmla="*/ 0 w 33"/>
                    <a:gd name="T41" fmla="*/ 2147483647 h 382"/>
                    <a:gd name="T42" fmla="*/ 2147483647 w 33"/>
                    <a:gd name="T43" fmla="*/ 2147483647 h 382"/>
                    <a:gd name="T44" fmla="*/ 2147483647 w 33"/>
                    <a:gd name="T45" fmla="*/ 2147483647 h 382"/>
                    <a:gd name="T46" fmla="*/ 2147483647 w 33"/>
                    <a:gd name="T47" fmla="*/ 2147483647 h 382"/>
                    <a:gd name="T48" fmla="*/ 2147483647 w 33"/>
                    <a:gd name="T49" fmla="*/ 2147483647 h 38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3"/>
                    <a:gd name="T76" fmla="*/ 0 h 382"/>
                    <a:gd name="T77" fmla="*/ 33 w 33"/>
                    <a:gd name="T78" fmla="*/ 382 h 38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3" h="382">
                      <a:moveTo>
                        <a:pt x="16" y="382"/>
                      </a:moveTo>
                      <a:lnTo>
                        <a:pt x="16" y="382"/>
                      </a:lnTo>
                      <a:lnTo>
                        <a:pt x="21" y="378"/>
                      </a:lnTo>
                      <a:lnTo>
                        <a:pt x="25" y="374"/>
                      </a:lnTo>
                      <a:lnTo>
                        <a:pt x="29" y="370"/>
                      </a:lnTo>
                      <a:lnTo>
                        <a:pt x="33" y="366"/>
                      </a:lnTo>
                      <a:lnTo>
                        <a:pt x="33" y="16"/>
                      </a:lnTo>
                      <a:lnTo>
                        <a:pt x="29" y="12"/>
                      </a:lnTo>
                      <a:lnTo>
                        <a:pt x="25" y="8"/>
                      </a:lnTo>
                      <a:lnTo>
                        <a:pt x="21" y="4"/>
                      </a:lnTo>
                      <a:lnTo>
                        <a:pt x="16" y="0"/>
                      </a:lnTo>
                      <a:lnTo>
                        <a:pt x="8" y="4"/>
                      </a:lnTo>
                      <a:lnTo>
                        <a:pt x="4" y="8"/>
                      </a:lnTo>
                      <a:lnTo>
                        <a:pt x="0" y="12"/>
                      </a:lnTo>
                      <a:lnTo>
                        <a:pt x="0" y="16"/>
                      </a:lnTo>
                      <a:lnTo>
                        <a:pt x="0" y="366"/>
                      </a:lnTo>
                      <a:lnTo>
                        <a:pt x="0" y="370"/>
                      </a:lnTo>
                      <a:lnTo>
                        <a:pt x="4" y="374"/>
                      </a:lnTo>
                      <a:lnTo>
                        <a:pt x="8" y="378"/>
                      </a:lnTo>
                      <a:lnTo>
                        <a:pt x="16" y="382"/>
                      </a:lnTo>
                    </a:path>
                  </a:pathLst>
                </a:custGeom>
                <a:noFill/>
                <a:ln w="0">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59055" name="Line 193"/>
                <p:cNvSpPr>
                  <a:spLocks noChangeShapeType="1"/>
                </p:cNvSpPr>
                <p:nvPr/>
              </p:nvSpPr>
              <p:spPr bwMode="auto">
                <a:xfrm>
                  <a:off x="1076325" y="2708275"/>
                  <a:ext cx="52388" cy="1588"/>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9056" name="Line 194"/>
                <p:cNvSpPr>
                  <a:spLocks noChangeShapeType="1"/>
                </p:cNvSpPr>
                <p:nvPr/>
              </p:nvSpPr>
              <p:spPr bwMode="auto">
                <a:xfrm flipV="1">
                  <a:off x="1076325" y="2944813"/>
                  <a:ext cx="52388" cy="635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9057" name="Line 195"/>
                <p:cNvSpPr>
                  <a:spLocks noChangeShapeType="1"/>
                </p:cNvSpPr>
                <p:nvPr/>
              </p:nvSpPr>
              <p:spPr bwMode="auto">
                <a:xfrm flipV="1">
                  <a:off x="1154113" y="3114675"/>
                  <a:ext cx="212725" cy="61913"/>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9058" name="Freeform 196"/>
                <p:cNvSpPr>
                  <a:spLocks/>
                </p:cNvSpPr>
                <p:nvPr/>
              </p:nvSpPr>
              <p:spPr bwMode="auto">
                <a:xfrm>
                  <a:off x="1147763" y="3133725"/>
                  <a:ext cx="206375" cy="93663"/>
                </a:xfrm>
                <a:custGeom>
                  <a:avLst/>
                  <a:gdLst>
                    <a:gd name="T0" fmla="*/ 0 w 130"/>
                    <a:gd name="T1" fmla="*/ 2147483647 h 59"/>
                    <a:gd name="T2" fmla="*/ 0 w 130"/>
                    <a:gd name="T3" fmla="*/ 2147483647 h 59"/>
                    <a:gd name="T4" fmla="*/ 2147483647 w 130"/>
                    <a:gd name="T5" fmla="*/ 2147483647 h 59"/>
                    <a:gd name="T6" fmla="*/ 2147483647 w 130"/>
                    <a:gd name="T7" fmla="*/ 0 h 59"/>
                    <a:gd name="T8" fmla="*/ 0 w 130"/>
                    <a:gd name="T9" fmla="*/ 2147483647 h 59"/>
                    <a:gd name="T10" fmla="*/ 0 w 130"/>
                    <a:gd name="T11" fmla="*/ 2147483647 h 59"/>
                    <a:gd name="T12" fmla="*/ 0 60000 65536"/>
                    <a:gd name="T13" fmla="*/ 0 60000 65536"/>
                    <a:gd name="T14" fmla="*/ 0 60000 65536"/>
                    <a:gd name="T15" fmla="*/ 0 60000 65536"/>
                    <a:gd name="T16" fmla="*/ 0 60000 65536"/>
                    <a:gd name="T17" fmla="*/ 0 60000 65536"/>
                    <a:gd name="T18" fmla="*/ 0 w 130"/>
                    <a:gd name="T19" fmla="*/ 0 h 59"/>
                    <a:gd name="T20" fmla="*/ 130 w 130"/>
                    <a:gd name="T21" fmla="*/ 59 h 59"/>
                  </a:gdLst>
                  <a:ahLst/>
                  <a:cxnLst>
                    <a:cxn ang="T12">
                      <a:pos x="T0" y="T1"/>
                    </a:cxn>
                    <a:cxn ang="T13">
                      <a:pos x="T2" y="T3"/>
                    </a:cxn>
                    <a:cxn ang="T14">
                      <a:pos x="T4" y="T5"/>
                    </a:cxn>
                    <a:cxn ang="T15">
                      <a:pos x="T6" y="T7"/>
                    </a:cxn>
                    <a:cxn ang="T16">
                      <a:pos x="T8" y="T9"/>
                    </a:cxn>
                    <a:cxn ang="T17">
                      <a:pos x="T10" y="T11"/>
                    </a:cxn>
                  </a:cxnLst>
                  <a:rect l="T18" t="T19" r="T20" b="T21"/>
                  <a:pathLst>
                    <a:path w="130" h="59">
                      <a:moveTo>
                        <a:pt x="0" y="43"/>
                      </a:moveTo>
                      <a:lnTo>
                        <a:pt x="0" y="59"/>
                      </a:lnTo>
                      <a:lnTo>
                        <a:pt x="130" y="7"/>
                      </a:lnTo>
                      <a:lnTo>
                        <a:pt x="130" y="0"/>
                      </a:lnTo>
                      <a:lnTo>
                        <a:pt x="0" y="43"/>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9059" name="Freeform 197"/>
                <p:cNvSpPr>
                  <a:spLocks/>
                </p:cNvSpPr>
                <p:nvPr/>
              </p:nvSpPr>
              <p:spPr bwMode="auto">
                <a:xfrm>
                  <a:off x="1141413" y="3201988"/>
                  <a:ext cx="19050" cy="30163"/>
                </a:xfrm>
                <a:custGeom>
                  <a:avLst/>
                  <a:gdLst>
                    <a:gd name="T0" fmla="*/ 2147483647 w 12"/>
                    <a:gd name="T1" fmla="*/ 2147483647 h 19"/>
                    <a:gd name="T2" fmla="*/ 2147483647 w 12"/>
                    <a:gd name="T3" fmla="*/ 2147483647 h 19"/>
                    <a:gd name="T4" fmla="*/ 2147483647 w 12"/>
                    <a:gd name="T5" fmla="*/ 0 h 19"/>
                    <a:gd name="T6" fmla="*/ 0 w 12"/>
                    <a:gd name="T7" fmla="*/ 0 h 19"/>
                    <a:gd name="T8" fmla="*/ 0 w 12"/>
                    <a:gd name="T9" fmla="*/ 2147483647 h 19"/>
                    <a:gd name="T10" fmla="*/ 2147483647 w 12"/>
                    <a:gd name="T11" fmla="*/ 2147483647 h 19"/>
                    <a:gd name="T12" fmla="*/ 0 w 12"/>
                    <a:gd name="T13" fmla="*/ 2147483647 h 19"/>
                    <a:gd name="T14" fmla="*/ 2147483647 w 12"/>
                    <a:gd name="T15" fmla="*/ 2147483647 h 19"/>
                    <a:gd name="T16" fmla="*/ 2147483647 w 12"/>
                    <a:gd name="T17" fmla="*/ 2147483647 h 19"/>
                    <a:gd name="T18" fmla="*/ 2147483647 w 12"/>
                    <a:gd name="T19" fmla="*/ 2147483647 h 19"/>
                    <a:gd name="T20" fmla="*/ 2147483647 w 12"/>
                    <a:gd name="T21" fmla="*/ 2147483647 h 19"/>
                    <a:gd name="T22" fmla="*/ 2147483647 w 12"/>
                    <a:gd name="T23" fmla="*/ 2147483647 h 1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19"/>
                    <a:gd name="T38" fmla="*/ 12 w 12"/>
                    <a:gd name="T39" fmla="*/ 19 h 1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19">
                      <a:moveTo>
                        <a:pt x="4" y="8"/>
                      </a:moveTo>
                      <a:lnTo>
                        <a:pt x="12" y="16"/>
                      </a:lnTo>
                      <a:lnTo>
                        <a:pt x="12" y="0"/>
                      </a:lnTo>
                      <a:lnTo>
                        <a:pt x="0" y="0"/>
                      </a:lnTo>
                      <a:lnTo>
                        <a:pt x="0" y="16"/>
                      </a:lnTo>
                      <a:lnTo>
                        <a:pt x="8" y="19"/>
                      </a:lnTo>
                      <a:lnTo>
                        <a:pt x="0" y="16"/>
                      </a:lnTo>
                      <a:lnTo>
                        <a:pt x="4" y="16"/>
                      </a:lnTo>
                      <a:lnTo>
                        <a:pt x="4" y="19"/>
                      </a:lnTo>
                      <a:lnTo>
                        <a:pt x="8" y="16"/>
                      </a:lnTo>
                      <a:lnTo>
                        <a:pt x="12" y="16"/>
                      </a:lnTo>
                      <a:lnTo>
                        <a:pt x="4" y="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9060" name="Freeform 198"/>
                <p:cNvSpPr>
                  <a:spLocks/>
                </p:cNvSpPr>
                <p:nvPr/>
              </p:nvSpPr>
              <p:spPr bwMode="auto">
                <a:xfrm>
                  <a:off x="1147763" y="3138488"/>
                  <a:ext cx="212725" cy="93663"/>
                </a:xfrm>
                <a:custGeom>
                  <a:avLst/>
                  <a:gdLst>
                    <a:gd name="T0" fmla="*/ 2147483647 w 134"/>
                    <a:gd name="T1" fmla="*/ 2147483647 h 59"/>
                    <a:gd name="T2" fmla="*/ 2147483647 w 134"/>
                    <a:gd name="T3" fmla="*/ 0 h 59"/>
                    <a:gd name="T4" fmla="*/ 0 w 134"/>
                    <a:gd name="T5" fmla="*/ 2147483647 h 59"/>
                    <a:gd name="T6" fmla="*/ 2147483647 w 134"/>
                    <a:gd name="T7" fmla="*/ 2147483647 h 59"/>
                    <a:gd name="T8" fmla="*/ 2147483647 w 134"/>
                    <a:gd name="T9" fmla="*/ 2147483647 h 59"/>
                    <a:gd name="T10" fmla="*/ 2147483647 w 134"/>
                    <a:gd name="T11" fmla="*/ 2147483647 h 59"/>
                    <a:gd name="T12" fmla="*/ 2147483647 w 134"/>
                    <a:gd name="T13" fmla="*/ 2147483647 h 59"/>
                    <a:gd name="T14" fmla="*/ 2147483647 w 134"/>
                    <a:gd name="T15" fmla="*/ 2147483647 h 59"/>
                    <a:gd name="T16" fmla="*/ 2147483647 w 134"/>
                    <a:gd name="T17" fmla="*/ 0 h 59"/>
                    <a:gd name="T18" fmla="*/ 2147483647 w 134"/>
                    <a:gd name="T19" fmla="*/ 0 h 59"/>
                    <a:gd name="T20" fmla="*/ 2147483647 w 134"/>
                    <a:gd name="T21" fmla="*/ 0 h 59"/>
                    <a:gd name="T22" fmla="*/ 2147483647 w 134"/>
                    <a:gd name="T23" fmla="*/ 2147483647 h 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34"/>
                    <a:gd name="T37" fmla="*/ 0 h 59"/>
                    <a:gd name="T38" fmla="*/ 134 w 134"/>
                    <a:gd name="T39" fmla="*/ 59 h 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34" h="59">
                      <a:moveTo>
                        <a:pt x="126" y="4"/>
                      </a:moveTo>
                      <a:lnTo>
                        <a:pt x="130" y="0"/>
                      </a:lnTo>
                      <a:lnTo>
                        <a:pt x="0" y="48"/>
                      </a:lnTo>
                      <a:lnTo>
                        <a:pt x="4" y="59"/>
                      </a:lnTo>
                      <a:lnTo>
                        <a:pt x="134" y="8"/>
                      </a:lnTo>
                      <a:lnTo>
                        <a:pt x="134" y="4"/>
                      </a:lnTo>
                      <a:lnTo>
                        <a:pt x="134" y="8"/>
                      </a:lnTo>
                      <a:lnTo>
                        <a:pt x="134" y="4"/>
                      </a:lnTo>
                      <a:lnTo>
                        <a:pt x="134" y="0"/>
                      </a:lnTo>
                      <a:lnTo>
                        <a:pt x="130" y="0"/>
                      </a:lnTo>
                      <a:lnTo>
                        <a:pt x="126" y="4"/>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9061" name="Freeform 199"/>
                <p:cNvSpPr>
                  <a:spLocks/>
                </p:cNvSpPr>
                <p:nvPr/>
              </p:nvSpPr>
              <p:spPr bwMode="auto">
                <a:xfrm>
                  <a:off x="1347788" y="3127375"/>
                  <a:ext cx="12700" cy="17463"/>
                </a:xfrm>
                <a:custGeom>
                  <a:avLst/>
                  <a:gdLst>
                    <a:gd name="T0" fmla="*/ 2147483647 w 8"/>
                    <a:gd name="T1" fmla="*/ 2147483647 h 11"/>
                    <a:gd name="T2" fmla="*/ 0 w 8"/>
                    <a:gd name="T3" fmla="*/ 2147483647 h 11"/>
                    <a:gd name="T4" fmla="*/ 0 w 8"/>
                    <a:gd name="T5" fmla="*/ 2147483647 h 11"/>
                    <a:gd name="T6" fmla="*/ 2147483647 w 8"/>
                    <a:gd name="T7" fmla="*/ 2147483647 h 11"/>
                    <a:gd name="T8" fmla="*/ 2147483647 w 8"/>
                    <a:gd name="T9" fmla="*/ 2147483647 h 11"/>
                    <a:gd name="T10" fmla="*/ 2147483647 w 8"/>
                    <a:gd name="T11" fmla="*/ 0 h 11"/>
                    <a:gd name="T12" fmla="*/ 2147483647 w 8"/>
                    <a:gd name="T13" fmla="*/ 2147483647 h 11"/>
                    <a:gd name="T14" fmla="*/ 2147483647 w 8"/>
                    <a:gd name="T15" fmla="*/ 2147483647 h 11"/>
                    <a:gd name="T16" fmla="*/ 2147483647 w 8"/>
                    <a:gd name="T17" fmla="*/ 0 h 11"/>
                    <a:gd name="T18" fmla="*/ 0 w 8"/>
                    <a:gd name="T19" fmla="*/ 2147483647 h 11"/>
                    <a:gd name="T20" fmla="*/ 0 w 8"/>
                    <a:gd name="T21" fmla="*/ 2147483647 h 11"/>
                    <a:gd name="T22" fmla="*/ 2147483647 w 8"/>
                    <a:gd name="T23" fmla="*/ 2147483647 h 1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11"/>
                    <a:gd name="T38" fmla="*/ 8 w 8"/>
                    <a:gd name="T39" fmla="*/ 11 h 1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11">
                      <a:moveTo>
                        <a:pt x="8" y="11"/>
                      </a:moveTo>
                      <a:lnTo>
                        <a:pt x="0" y="4"/>
                      </a:lnTo>
                      <a:lnTo>
                        <a:pt x="0" y="11"/>
                      </a:lnTo>
                      <a:lnTo>
                        <a:pt x="8" y="11"/>
                      </a:lnTo>
                      <a:lnTo>
                        <a:pt x="8" y="4"/>
                      </a:lnTo>
                      <a:lnTo>
                        <a:pt x="4" y="0"/>
                      </a:lnTo>
                      <a:lnTo>
                        <a:pt x="8" y="4"/>
                      </a:lnTo>
                      <a:lnTo>
                        <a:pt x="4" y="0"/>
                      </a:lnTo>
                      <a:lnTo>
                        <a:pt x="0" y="4"/>
                      </a:lnTo>
                      <a:lnTo>
                        <a:pt x="8" y="11"/>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9062" name="Freeform 200"/>
                <p:cNvSpPr>
                  <a:spLocks/>
                </p:cNvSpPr>
                <p:nvPr/>
              </p:nvSpPr>
              <p:spPr bwMode="auto">
                <a:xfrm>
                  <a:off x="1141413" y="3127375"/>
                  <a:ext cx="219075" cy="80963"/>
                </a:xfrm>
                <a:custGeom>
                  <a:avLst/>
                  <a:gdLst>
                    <a:gd name="T0" fmla="*/ 2147483647 w 138"/>
                    <a:gd name="T1" fmla="*/ 2147483647 h 51"/>
                    <a:gd name="T2" fmla="*/ 2147483647 w 138"/>
                    <a:gd name="T3" fmla="*/ 2147483647 h 51"/>
                    <a:gd name="T4" fmla="*/ 2147483647 w 138"/>
                    <a:gd name="T5" fmla="*/ 2147483647 h 51"/>
                    <a:gd name="T6" fmla="*/ 2147483647 w 138"/>
                    <a:gd name="T7" fmla="*/ 0 h 51"/>
                    <a:gd name="T8" fmla="*/ 2147483647 w 138"/>
                    <a:gd name="T9" fmla="*/ 2147483647 h 51"/>
                    <a:gd name="T10" fmla="*/ 0 w 138"/>
                    <a:gd name="T11" fmla="*/ 2147483647 h 51"/>
                    <a:gd name="T12" fmla="*/ 2147483647 w 138"/>
                    <a:gd name="T13" fmla="*/ 2147483647 h 51"/>
                    <a:gd name="T14" fmla="*/ 0 w 138"/>
                    <a:gd name="T15" fmla="*/ 2147483647 h 51"/>
                    <a:gd name="T16" fmla="*/ 0 w 138"/>
                    <a:gd name="T17" fmla="*/ 2147483647 h 51"/>
                    <a:gd name="T18" fmla="*/ 2147483647 w 138"/>
                    <a:gd name="T19" fmla="*/ 2147483647 h 51"/>
                    <a:gd name="T20" fmla="*/ 2147483647 w 138"/>
                    <a:gd name="T21" fmla="*/ 2147483647 h 51"/>
                    <a:gd name="T22" fmla="*/ 2147483647 w 138"/>
                    <a:gd name="T23" fmla="*/ 2147483647 h 5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38"/>
                    <a:gd name="T37" fmla="*/ 0 h 51"/>
                    <a:gd name="T38" fmla="*/ 138 w 138"/>
                    <a:gd name="T39" fmla="*/ 51 h 5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38" h="51">
                      <a:moveTo>
                        <a:pt x="12" y="47"/>
                      </a:moveTo>
                      <a:lnTo>
                        <a:pt x="8" y="51"/>
                      </a:lnTo>
                      <a:lnTo>
                        <a:pt x="138" y="11"/>
                      </a:lnTo>
                      <a:lnTo>
                        <a:pt x="134" y="0"/>
                      </a:lnTo>
                      <a:lnTo>
                        <a:pt x="4" y="43"/>
                      </a:lnTo>
                      <a:lnTo>
                        <a:pt x="0" y="47"/>
                      </a:lnTo>
                      <a:lnTo>
                        <a:pt x="4" y="43"/>
                      </a:lnTo>
                      <a:lnTo>
                        <a:pt x="0" y="47"/>
                      </a:lnTo>
                      <a:lnTo>
                        <a:pt x="4" y="51"/>
                      </a:lnTo>
                      <a:lnTo>
                        <a:pt x="8" y="51"/>
                      </a:lnTo>
                      <a:lnTo>
                        <a:pt x="12" y="47"/>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9063" name="Freeform 201"/>
                <p:cNvSpPr>
                  <a:spLocks/>
                </p:cNvSpPr>
                <p:nvPr/>
              </p:nvSpPr>
              <p:spPr bwMode="auto">
                <a:xfrm>
                  <a:off x="1006475" y="3189288"/>
                  <a:ext cx="50800" cy="38100"/>
                </a:xfrm>
                <a:custGeom>
                  <a:avLst/>
                  <a:gdLst>
                    <a:gd name="T0" fmla="*/ 0 w 32"/>
                    <a:gd name="T1" fmla="*/ 2147483647 h 24"/>
                    <a:gd name="T2" fmla="*/ 2147483647 w 32"/>
                    <a:gd name="T3" fmla="*/ 2147483647 h 24"/>
                    <a:gd name="T4" fmla="*/ 2147483647 w 32"/>
                    <a:gd name="T5" fmla="*/ 2147483647 h 24"/>
                    <a:gd name="T6" fmla="*/ 2147483647 w 32"/>
                    <a:gd name="T7" fmla="*/ 2147483647 h 24"/>
                    <a:gd name="T8" fmla="*/ 2147483647 w 32"/>
                    <a:gd name="T9" fmla="*/ 2147483647 h 24"/>
                    <a:gd name="T10" fmla="*/ 2147483647 w 32"/>
                    <a:gd name="T11" fmla="*/ 2147483647 h 24"/>
                    <a:gd name="T12" fmla="*/ 2147483647 w 32"/>
                    <a:gd name="T13" fmla="*/ 2147483647 h 24"/>
                    <a:gd name="T14" fmla="*/ 2147483647 w 32"/>
                    <a:gd name="T15" fmla="*/ 2147483647 h 24"/>
                    <a:gd name="T16" fmla="*/ 2147483647 w 32"/>
                    <a:gd name="T17" fmla="*/ 2147483647 h 24"/>
                    <a:gd name="T18" fmla="*/ 2147483647 w 32"/>
                    <a:gd name="T19" fmla="*/ 2147483647 h 24"/>
                    <a:gd name="T20" fmla="*/ 2147483647 w 32"/>
                    <a:gd name="T21" fmla="*/ 2147483647 h 24"/>
                    <a:gd name="T22" fmla="*/ 2147483647 w 32"/>
                    <a:gd name="T23" fmla="*/ 2147483647 h 24"/>
                    <a:gd name="T24" fmla="*/ 2147483647 w 32"/>
                    <a:gd name="T25" fmla="*/ 2147483647 h 24"/>
                    <a:gd name="T26" fmla="*/ 2147483647 w 32"/>
                    <a:gd name="T27" fmla="*/ 2147483647 h 24"/>
                    <a:gd name="T28" fmla="*/ 2147483647 w 32"/>
                    <a:gd name="T29" fmla="*/ 2147483647 h 24"/>
                    <a:gd name="T30" fmla="*/ 2147483647 w 32"/>
                    <a:gd name="T31" fmla="*/ 2147483647 h 24"/>
                    <a:gd name="T32" fmla="*/ 2147483647 w 32"/>
                    <a:gd name="T33" fmla="*/ 0 h 24"/>
                    <a:gd name="T34" fmla="*/ 2147483647 w 32"/>
                    <a:gd name="T35" fmla="*/ 0 h 24"/>
                    <a:gd name="T36" fmla="*/ 0 w 32"/>
                    <a:gd name="T37" fmla="*/ 2147483647 h 2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2"/>
                    <a:gd name="T58" fmla="*/ 0 h 24"/>
                    <a:gd name="T59" fmla="*/ 32 w 32"/>
                    <a:gd name="T60" fmla="*/ 24 h 2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2" h="24">
                      <a:moveTo>
                        <a:pt x="0" y="8"/>
                      </a:moveTo>
                      <a:lnTo>
                        <a:pt x="4" y="8"/>
                      </a:lnTo>
                      <a:lnTo>
                        <a:pt x="4" y="12"/>
                      </a:lnTo>
                      <a:lnTo>
                        <a:pt x="8" y="16"/>
                      </a:lnTo>
                      <a:lnTo>
                        <a:pt x="12" y="16"/>
                      </a:lnTo>
                      <a:lnTo>
                        <a:pt x="20" y="20"/>
                      </a:lnTo>
                      <a:lnTo>
                        <a:pt x="28" y="24"/>
                      </a:lnTo>
                      <a:lnTo>
                        <a:pt x="32" y="16"/>
                      </a:lnTo>
                      <a:lnTo>
                        <a:pt x="24" y="12"/>
                      </a:lnTo>
                      <a:lnTo>
                        <a:pt x="16" y="8"/>
                      </a:lnTo>
                      <a:lnTo>
                        <a:pt x="12" y="8"/>
                      </a:lnTo>
                      <a:lnTo>
                        <a:pt x="12" y="4"/>
                      </a:lnTo>
                      <a:lnTo>
                        <a:pt x="8" y="4"/>
                      </a:lnTo>
                      <a:lnTo>
                        <a:pt x="8" y="0"/>
                      </a:lnTo>
                      <a:lnTo>
                        <a:pt x="4" y="0"/>
                      </a:lnTo>
                      <a:lnTo>
                        <a:pt x="0" y="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9064" name="Freeform 202"/>
                <p:cNvSpPr>
                  <a:spLocks/>
                </p:cNvSpPr>
                <p:nvPr/>
              </p:nvSpPr>
              <p:spPr bwMode="auto">
                <a:xfrm>
                  <a:off x="1089025" y="2601913"/>
                  <a:ext cx="26988" cy="25400"/>
                </a:xfrm>
                <a:custGeom>
                  <a:avLst/>
                  <a:gdLst>
                    <a:gd name="T0" fmla="*/ 2147483647 w 17"/>
                    <a:gd name="T1" fmla="*/ 0 h 16"/>
                    <a:gd name="T2" fmla="*/ 2147483647 w 17"/>
                    <a:gd name="T3" fmla="*/ 0 h 16"/>
                    <a:gd name="T4" fmla="*/ 0 w 17"/>
                    <a:gd name="T5" fmla="*/ 0 h 16"/>
                    <a:gd name="T6" fmla="*/ 0 w 17"/>
                    <a:gd name="T7" fmla="*/ 2147483647 h 16"/>
                    <a:gd name="T8" fmla="*/ 0 w 17"/>
                    <a:gd name="T9" fmla="*/ 2147483647 h 16"/>
                    <a:gd name="T10" fmla="*/ 0 w 17"/>
                    <a:gd name="T11" fmla="*/ 2147483647 h 16"/>
                    <a:gd name="T12" fmla="*/ 0 w 17"/>
                    <a:gd name="T13" fmla="*/ 2147483647 h 16"/>
                    <a:gd name="T14" fmla="*/ 2147483647 w 17"/>
                    <a:gd name="T15" fmla="*/ 2147483647 h 16"/>
                    <a:gd name="T16" fmla="*/ 2147483647 w 17"/>
                    <a:gd name="T17" fmla="*/ 2147483647 h 16"/>
                    <a:gd name="T18" fmla="*/ 2147483647 w 17"/>
                    <a:gd name="T19" fmla="*/ 2147483647 h 16"/>
                    <a:gd name="T20" fmla="*/ 2147483647 w 17"/>
                    <a:gd name="T21" fmla="*/ 2147483647 h 16"/>
                    <a:gd name="T22" fmla="*/ 2147483647 w 17"/>
                    <a:gd name="T23" fmla="*/ 2147483647 h 16"/>
                    <a:gd name="T24" fmla="*/ 2147483647 w 17"/>
                    <a:gd name="T25" fmla="*/ 2147483647 h 16"/>
                    <a:gd name="T26" fmla="*/ 2147483647 w 17"/>
                    <a:gd name="T27" fmla="*/ 2147483647 h 16"/>
                    <a:gd name="T28" fmla="*/ 2147483647 w 17"/>
                    <a:gd name="T29" fmla="*/ 0 h 16"/>
                    <a:gd name="T30" fmla="*/ 2147483647 w 17"/>
                    <a:gd name="T31" fmla="*/ 0 h 16"/>
                    <a:gd name="T32" fmla="*/ 2147483647 w 17"/>
                    <a:gd name="T33" fmla="*/ 0 h 16"/>
                    <a:gd name="T34" fmla="*/ 2147483647 w 17"/>
                    <a:gd name="T35" fmla="*/ 0 h 1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7"/>
                    <a:gd name="T55" fmla="*/ 0 h 16"/>
                    <a:gd name="T56" fmla="*/ 17 w 17"/>
                    <a:gd name="T57" fmla="*/ 16 h 1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7" h="16">
                      <a:moveTo>
                        <a:pt x="8" y="0"/>
                      </a:moveTo>
                      <a:lnTo>
                        <a:pt x="4" y="0"/>
                      </a:lnTo>
                      <a:lnTo>
                        <a:pt x="0" y="0"/>
                      </a:lnTo>
                      <a:lnTo>
                        <a:pt x="0" y="4"/>
                      </a:lnTo>
                      <a:lnTo>
                        <a:pt x="0" y="8"/>
                      </a:lnTo>
                      <a:lnTo>
                        <a:pt x="0" y="12"/>
                      </a:lnTo>
                      <a:lnTo>
                        <a:pt x="4" y="16"/>
                      </a:lnTo>
                      <a:lnTo>
                        <a:pt x="8" y="16"/>
                      </a:lnTo>
                      <a:lnTo>
                        <a:pt x="13" y="16"/>
                      </a:lnTo>
                      <a:lnTo>
                        <a:pt x="13" y="12"/>
                      </a:lnTo>
                      <a:lnTo>
                        <a:pt x="17" y="12"/>
                      </a:lnTo>
                      <a:lnTo>
                        <a:pt x="17" y="8"/>
                      </a:lnTo>
                      <a:lnTo>
                        <a:pt x="17" y="4"/>
                      </a:lnTo>
                      <a:lnTo>
                        <a:pt x="13" y="0"/>
                      </a:lnTo>
                      <a:lnTo>
                        <a:pt x="8" y="0"/>
                      </a:lnTo>
                      <a:close/>
                    </a:path>
                  </a:pathLst>
                </a:custGeom>
                <a:solidFill>
                  <a:srgbClr val="4C4C4C"/>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9065" name="Freeform 203"/>
                <p:cNvSpPr>
                  <a:spLocks/>
                </p:cNvSpPr>
                <p:nvPr/>
              </p:nvSpPr>
              <p:spPr bwMode="auto">
                <a:xfrm>
                  <a:off x="1089025" y="2601913"/>
                  <a:ext cx="26988" cy="25400"/>
                </a:xfrm>
                <a:custGeom>
                  <a:avLst/>
                  <a:gdLst>
                    <a:gd name="T0" fmla="*/ 2147483647 w 17"/>
                    <a:gd name="T1" fmla="*/ 0 h 16"/>
                    <a:gd name="T2" fmla="*/ 2147483647 w 17"/>
                    <a:gd name="T3" fmla="*/ 0 h 16"/>
                    <a:gd name="T4" fmla="*/ 2147483647 w 17"/>
                    <a:gd name="T5" fmla="*/ 0 h 16"/>
                    <a:gd name="T6" fmla="*/ 0 w 17"/>
                    <a:gd name="T7" fmla="*/ 0 h 16"/>
                    <a:gd name="T8" fmla="*/ 0 w 17"/>
                    <a:gd name="T9" fmla="*/ 2147483647 h 16"/>
                    <a:gd name="T10" fmla="*/ 0 w 17"/>
                    <a:gd name="T11" fmla="*/ 2147483647 h 16"/>
                    <a:gd name="T12" fmla="*/ 0 w 17"/>
                    <a:gd name="T13" fmla="*/ 2147483647 h 16"/>
                    <a:gd name="T14" fmla="*/ 0 w 17"/>
                    <a:gd name="T15" fmla="*/ 2147483647 h 16"/>
                    <a:gd name="T16" fmla="*/ 0 w 17"/>
                    <a:gd name="T17" fmla="*/ 2147483647 h 16"/>
                    <a:gd name="T18" fmla="*/ 2147483647 w 17"/>
                    <a:gd name="T19" fmla="*/ 2147483647 h 16"/>
                    <a:gd name="T20" fmla="*/ 2147483647 w 17"/>
                    <a:gd name="T21" fmla="*/ 2147483647 h 16"/>
                    <a:gd name="T22" fmla="*/ 2147483647 w 17"/>
                    <a:gd name="T23" fmla="*/ 2147483647 h 16"/>
                    <a:gd name="T24" fmla="*/ 2147483647 w 17"/>
                    <a:gd name="T25" fmla="*/ 2147483647 h 16"/>
                    <a:gd name="T26" fmla="*/ 2147483647 w 17"/>
                    <a:gd name="T27" fmla="*/ 2147483647 h 16"/>
                    <a:gd name="T28" fmla="*/ 2147483647 w 17"/>
                    <a:gd name="T29" fmla="*/ 2147483647 h 16"/>
                    <a:gd name="T30" fmla="*/ 2147483647 w 17"/>
                    <a:gd name="T31" fmla="*/ 2147483647 h 16"/>
                    <a:gd name="T32" fmla="*/ 2147483647 w 17"/>
                    <a:gd name="T33" fmla="*/ 2147483647 h 16"/>
                    <a:gd name="T34" fmla="*/ 2147483647 w 17"/>
                    <a:gd name="T35" fmla="*/ 2147483647 h 16"/>
                    <a:gd name="T36" fmla="*/ 2147483647 w 17"/>
                    <a:gd name="T37" fmla="*/ 0 h 16"/>
                    <a:gd name="T38" fmla="*/ 2147483647 w 17"/>
                    <a:gd name="T39" fmla="*/ 0 h 16"/>
                    <a:gd name="T40" fmla="*/ 2147483647 w 17"/>
                    <a:gd name="T41" fmla="*/ 0 h 1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7"/>
                    <a:gd name="T64" fmla="*/ 0 h 16"/>
                    <a:gd name="T65" fmla="*/ 17 w 17"/>
                    <a:gd name="T66" fmla="*/ 16 h 1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7" h="16">
                      <a:moveTo>
                        <a:pt x="8" y="0"/>
                      </a:moveTo>
                      <a:lnTo>
                        <a:pt x="8" y="0"/>
                      </a:lnTo>
                      <a:lnTo>
                        <a:pt x="4" y="0"/>
                      </a:lnTo>
                      <a:lnTo>
                        <a:pt x="0" y="0"/>
                      </a:lnTo>
                      <a:lnTo>
                        <a:pt x="0" y="4"/>
                      </a:lnTo>
                      <a:lnTo>
                        <a:pt x="0" y="8"/>
                      </a:lnTo>
                      <a:lnTo>
                        <a:pt x="0" y="12"/>
                      </a:lnTo>
                      <a:lnTo>
                        <a:pt x="4" y="16"/>
                      </a:lnTo>
                      <a:lnTo>
                        <a:pt x="8" y="16"/>
                      </a:lnTo>
                      <a:lnTo>
                        <a:pt x="13" y="16"/>
                      </a:lnTo>
                      <a:lnTo>
                        <a:pt x="13" y="12"/>
                      </a:lnTo>
                      <a:lnTo>
                        <a:pt x="17" y="12"/>
                      </a:lnTo>
                      <a:lnTo>
                        <a:pt x="17" y="8"/>
                      </a:lnTo>
                      <a:lnTo>
                        <a:pt x="17" y="4"/>
                      </a:lnTo>
                      <a:lnTo>
                        <a:pt x="13" y="0"/>
                      </a:lnTo>
                      <a:lnTo>
                        <a:pt x="8" y="0"/>
                      </a:lnTo>
                    </a:path>
                  </a:pathLst>
                </a:custGeom>
                <a:noFill/>
                <a:ln w="0">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sp>
            <p:nvSpPr>
              <p:cNvPr id="58955" name="TextBox 1359"/>
              <p:cNvSpPr txBox="1">
                <a:spLocks noChangeArrowheads="1"/>
              </p:cNvSpPr>
              <p:nvPr/>
            </p:nvSpPr>
            <p:spPr bwMode="auto">
              <a:xfrm>
                <a:off x="238124" y="3075801"/>
                <a:ext cx="1038225"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r>
                  <a:rPr lang="en-US" sz="1200"/>
                  <a:t>Tor Node 3</a:t>
                </a:r>
              </a:p>
            </p:txBody>
          </p:sp>
        </p:grpSp>
        <p:grpSp>
          <p:nvGrpSpPr>
            <p:cNvPr id="58380" name="Group 1470"/>
            <p:cNvGrpSpPr>
              <a:grpSpLocks/>
            </p:cNvGrpSpPr>
            <p:nvPr/>
          </p:nvGrpSpPr>
          <p:grpSpPr bwMode="auto">
            <a:xfrm>
              <a:off x="3276600" y="4343400"/>
              <a:ext cx="1038225" cy="762000"/>
              <a:chOff x="238124" y="2590800"/>
              <a:chExt cx="1038225" cy="762000"/>
            </a:xfrm>
          </p:grpSpPr>
          <p:grpSp>
            <p:nvGrpSpPr>
              <p:cNvPr id="58842" name="Group 114"/>
              <p:cNvGrpSpPr>
                <a:grpSpLocks noChangeAspect="1"/>
              </p:cNvGrpSpPr>
              <p:nvPr/>
            </p:nvGrpSpPr>
            <p:grpSpPr bwMode="auto">
              <a:xfrm>
                <a:off x="381002" y="2590800"/>
                <a:ext cx="735229" cy="503935"/>
                <a:chOff x="193675" y="2495550"/>
                <a:chExt cx="1185863" cy="812801"/>
              </a:xfrm>
            </p:grpSpPr>
            <p:sp>
              <p:nvSpPr>
                <p:cNvPr id="58844" name="Freeform 94"/>
                <p:cNvSpPr>
                  <a:spLocks/>
                </p:cNvSpPr>
                <p:nvPr/>
              </p:nvSpPr>
              <p:spPr bwMode="auto">
                <a:xfrm>
                  <a:off x="684213" y="2995613"/>
                  <a:ext cx="379413" cy="212725"/>
                </a:xfrm>
                <a:custGeom>
                  <a:avLst/>
                  <a:gdLst>
                    <a:gd name="T0" fmla="*/ 0 w 239"/>
                    <a:gd name="T1" fmla="*/ 2147483647 h 134"/>
                    <a:gd name="T2" fmla="*/ 2147483647 w 239"/>
                    <a:gd name="T3" fmla="*/ 2147483647 h 134"/>
                    <a:gd name="T4" fmla="*/ 2147483647 w 239"/>
                    <a:gd name="T5" fmla="*/ 2147483647 h 134"/>
                    <a:gd name="T6" fmla="*/ 2147483647 w 239"/>
                    <a:gd name="T7" fmla="*/ 0 h 134"/>
                    <a:gd name="T8" fmla="*/ 0 w 239"/>
                    <a:gd name="T9" fmla="*/ 2147483647 h 134"/>
                    <a:gd name="T10" fmla="*/ 0 w 239"/>
                    <a:gd name="T11" fmla="*/ 2147483647 h 134"/>
                    <a:gd name="T12" fmla="*/ 0 60000 65536"/>
                    <a:gd name="T13" fmla="*/ 0 60000 65536"/>
                    <a:gd name="T14" fmla="*/ 0 60000 65536"/>
                    <a:gd name="T15" fmla="*/ 0 60000 65536"/>
                    <a:gd name="T16" fmla="*/ 0 60000 65536"/>
                    <a:gd name="T17" fmla="*/ 0 60000 65536"/>
                    <a:gd name="T18" fmla="*/ 0 w 239"/>
                    <a:gd name="T19" fmla="*/ 0 h 134"/>
                    <a:gd name="T20" fmla="*/ 239 w 239"/>
                    <a:gd name="T21" fmla="*/ 134 h 134"/>
                  </a:gdLst>
                  <a:ahLst/>
                  <a:cxnLst>
                    <a:cxn ang="T12">
                      <a:pos x="T0" y="T1"/>
                    </a:cxn>
                    <a:cxn ang="T13">
                      <a:pos x="T2" y="T3"/>
                    </a:cxn>
                    <a:cxn ang="T14">
                      <a:pos x="T4" y="T5"/>
                    </a:cxn>
                    <a:cxn ang="T15">
                      <a:pos x="T6" y="T7"/>
                    </a:cxn>
                    <a:cxn ang="T16">
                      <a:pos x="T8" y="T9"/>
                    </a:cxn>
                    <a:cxn ang="T17">
                      <a:pos x="T10" y="T11"/>
                    </a:cxn>
                  </a:cxnLst>
                  <a:rect l="T18" t="T19" r="T20" b="T21"/>
                  <a:pathLst>
                    <a:path w="239" h="134">
                      <a:moveTo>
                        <a:pt x="0" y="47"/>
                      </a:moveTo>
                      <a:lnTo>
                        <a:pt x="81" y="83"/>
                      </a:lnTo>
                      <a:lnTo>
                        <a:pt x="239" y="134"/>
                      </a:lnTo>
                      <a:lnTo>
                        <a:pt x="239" y="0"/>
                      </a:lnTo>
                      <a:lnTo>
                        <a:pt x="0" y="47"/>
                      </a:lnTo>
                      <a:close/>
                    </a:path>
                  </a:pathLst>
                </a:custGeom>
                <a:solidFill>
                  <a:srgbClr val="191919"/>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8845" name="Freeform 95"/>
                <p:cNvSpPr>
                  <a:spLocks/>
                </p:cNvSpPr>
                <p:nvPr/>
              </p:nvSpPr>
              <p:spPr bwMode="auto">
                <a:xfrm>
                  <a:off x="677863" y="3063875"/>
                  <a:ext cx="141288" cy="69850"/>
                </a:xfrm>
                <a:custGeom>
                  <a:avLst/>
                  <a:gdLst>
                    <a:gd name="T0" fmla="*/ 2147483647 w 89"/>
                    <a:gd name="T1" fmla="*/ 2147483647 h 44"/>
                    <a:gd name="T2" fmla="*/ 2147483647 w 89"/>
                    <a:gd name="T3" fmla="*/ 2147483647 h 44"/>
                    <a:gd name="T4" fmla="*/ 2147483647 w 89"/>
                    <a:gd name="T5" fmla="*/ 0 h 44"/>
                    <a:gd name="T6" fmla="*/ 0 w 89"/>
                    <a:gd name="T7" fmla="*/ 2147483647 h 44"/>
                    <a:gd name="T8" fmla="*/ 2147483647 w 89"/>
                    <a:gd name="T9" fmla="*/ 2147483647 h 44"/>
                    <a:gd name="T10" fmla="*/ 2147483647 w 89"/>
                    <a:gd name="T11" fmla="*/ 2147483647 h 44"/>
                    <a:gd name="T12" fmla="*/ 2147483647 w 89"/>
                    <a:gd name="T13" fmla="*/ 2147483647 h 44"/>
                    <a:gd name="T14" fmla="*/ 2147483647 w 89"/>
                    <a:gd name="T15" fmla="*/ 2147483647 h 44"/>
                    <a:gd name="T16" fmla="*/ 2147483647 w 89"/>
                    <a:gd name="T17" fmla="*/ 2147483647 h 44"/>
                    <a:gd name="T18" fmla="*/ 2147483647 w 89"/>
                    <a:gd name="T19" fmla="*/ 2147483647 h 44"/>
                    <a:gd name="T20" fmla="*/ 2147483647 w 89"/>
                    <a:gd name="T21" fmla="*/ 2147483647 h 44"/>
                    <a:gd name="T22" fmla="*/ 2147483647 w 89"/>
                    <a:gd name="T23" fmla="*/ 2147483647 h 4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9"/>
                    <a:gd name="T37" fmla="*/ 0 h 44"/>
                    <a:gd name="T38" fmla="*/ 89 w 89"/>
                    <a:gd name="T39" fmla="*/ 44 h 4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9" h="44">
                      <a:moveTo>
                        <a:pt x="89" y="32"/>
                      </a:moveTo>
                      <a:lnTo>
                        <a:pt x="89" y="36"/>
                      </a:lnTo>
                      <a:lnTo>
                        <a:pt x="4" y="0"/>
                      </a:lnTo>
                      <a:lnTo>
                        <a:pt x="0" y="8"/>
                      </a:lnTo>
                      <a:lnTo>
                        <a:pt x="85" y="44"/>
                      </a:lnTo>
                      <a:lnTo>
                        <a:pt x="89" y="44"/>
                      </a:lnTo>
                      <a:lnTo>
                        <a:pt x="89" y="40"/>
                      </a:lnTo>
                      <a:lnTo>
                        <a:pt x="89" y="36"/>
                      </a:lnTo>
                      <a:lnTo>
                        <a:pt x="89" y="32"/>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8846" name="Freeform 96"/>
                <p:cNvSpPr>
                  <a:spLocks/>
                </p:cNvSpPr>
                <p:nvPr/>
              </p:nvSpPr>
              <p:spPr bwMode="auto">
                <a:xfrm>
                  <a:off x="812800" y="3114675"/>
                  <a:ext cx="263525" cy="100013"/>
                </a:xfrm>
                <a:custGeom>
                  <a:avLst/>
                  <a:gdLst>
                    <a:gd name="T0" fmla="*/ 2147483647 w 166"/>
                    <a:gd name="T1" fmla="*/ 2147483647 h 63"/>
                    <a:gd name="T2" fmla="*/ 2147483647 w 166"/>
                    <a:gd name="T3" fmla="*/ 2147483647 h 63"/>
                    <a:gd name="T4" fmla="*/ 2147483647 w 166"/>
                    <a:gd name="T5" fmla="*/ 0 h 63"/>
                    <a:gd name="T6" fmla="*/ 0 w 166"/>
                    <a:gd name="T7" fmla="*/ 2147483647 h 63"/>
                    <a:gd name="T8" fmla="*/ 2147483647 w 166"/>
                    <a:gd name="T9" fmla="*/ 2147483647 h 63"/>
                    <a:gd name="T10" fmla="*/ 2147483647 w 166"/>
                    <a:gd name="T11" fmla="*/ 2147483647 h 63"/>
                    <a:gd name="T12" fmla="*/ 2147483647 w 166"/>
                    <a:gd name="T13" fmla="*/ 2147483647 h 63"/>
                    <a:gd name="T14" fmla="*/ 2147483647 w 166"/>
                    <a:gd name="T15" fmla="*/ 2147483647 h 63"/>
                    <a:gd name="T16" fmla="*/ 2147483647 w 166"/>
                    <a:gd name="T17" fmla="*/ 2147483647 h 63"/>
                    <a:gd name="T18" fmla="*/ 2147483647 w 166"/>
                    <a:gd name="T19" fmla="*/ 2147483647 h 63"/>
                    <a:gd name="T20" fmla="*/ 2147483647 w 166"/>
                    <a:gd name="T21" fmla="*/ 2147483647 h 63"/>
                    <a:gd name="T22" fmla="*/ 2147483647 w 166"/>
                    <a:gd name="T23" fmla="*/ 2147483647 h 6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66"/>
                    <a:gd name="T37" fmla="*/ 0 h 63"/>
                    <a:gd name="T38" fmla="*/ 166 w 166"/>
                    <a:gd name="T39" fmla="*/ 63 h 6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66" h="63">
                      <a:moveTo>
                        <a:pt x="154" y="59"/>
                      </a:moveTo>
                      <a:lnTo>
                        <a:pt x="162" y="51"/>
                      </a:lnTo>
                      <a:lnTo>
                        <a:pt x="4" y="0"/>
                      </a:lnTo>
                      <a:lnTo>
                        <a:pt x="0" y="12"/>
                      </a:lnTo>
                      <a:lnTo>
                        <a:pt x="158" y="63"/>
                      </a:lnTo>
                      <a:lnTo>
                        <a:pt x="166" y="59"/>
                      </a:lnTo>
                      <a:lnTo>
                        <a:pt x="158" y="63"/>
                      </a:lnTo>
                      <a:lnTo>
                        <a:pt x="162" y="63"/>
                      </a:lnTo>
                      <a:lnTo>
                        <a:pt x="166" y="59"/>
                      </a:lnTo>
                      <a:lnTo>
                        <a:pt x="162" y="55"/>
                      </a:lnTo>
                      <a:lnTo>
                        <a:pt x="162" y="51"/>
                      </a:lnTo>
                      <a:lnTo>
                        <a:pt x="154" y="59"/>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8847" name="Freeform 97"/>
                <p:cNvSpPr>
                  <a:spLocks/>
                </p:cNvSpPr>
                <p:nvPr/>
              </p:nvSpPr>
              <p:spPr bwMode="auto">
                <a:xfrm>
                  <a:off x="1050925" y="2989263"/>
                  <a:ext cx="25400" cy="219075"/>
                </a:xfrm>
                <a:custGeom>
                  <a:avLst/>
                  <a:gdLst>
                    <a:gd name="T0" fmla="*/ 2147483647 w 16"/>
                    <a:gd name="T1" fmla="*/ 2147483647 h 138"/>
                    <a:gd name="T2" fmla="*/ 0 w 16"/>
                    <a:gd name="T3" fmla="*/ 2147483647 h 138"/>
                    <a:gd name="T4" fmla="*/ 2147483647 w 16"/>
                    <a:gd name="T5" fmla="*/ 2147483647 h 138"/>
                    <a:gd name="T6" fmla="*/ 2147483647 w 16"/>
                    <a:gd name="T7" fmla="*/ 2147483647 h 138"/>
                    <a:gd name="T8" fmla="*/ 2147483647 w 16"/>
                    <a:gd name="T9" fmla="*/ 2147483647 h 138"/>
                    <a:gd name="T10" fmla="*/ 2147483647 w 16"/>
                    <a:gd name="T11" fmla="*/ 0 h 138"/>
                    <a:gd name="T12" fmla="*/ 2147483647 w 16"/>
                    <a:gd name="T13" fmla="*/ 2147483647 h 138"/>
                    <a:gd name="T14" fmla="*/ 2147483647 w 16"/>
                    <a:gd name="T15" fmla="*/ 2147483647 h 138"/>
                    <a:gd name="T16" fmla="*/ 2147483647 w 16"/>
                    <a:gd name="T17" fmla="*/ 0 h 138"/>
                    <a:gd name="T18" fmla="*/ 2147483647 w 16"/>
                    <a:gd name="T19" fmla="*/ 2147483647 h 138"/>
                    <a:gd name="T20" fmla="*/ 0 w 16"/>
                    <a:gd name="T21" fmla="*/ 2147483647 h 138"/>
                    <a:gd name="T22" fmla="*/ 2147483647 w 16"/>
                    <a:gd name="T23" fmla="*/ 2147483647 h 13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6"/>
                    <a:gd name="T37" fmla="*/ 0 h 138"/>
                    <a:gd name="T38" fmla="*/ 16 w 16"/>
                    <a:gd name="T39" fmla="*/ 138 h 13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6" h="138">
                      <a:moveTo>
                        <a:pt x="8" y="12"/>
                      </a:moveTo>
                      <a:lnTo>
                        <a:pt x="0" y="4"/>
                      </a:lnTo>
                      <a:lnTo>
                        <a:pt x="4" y="138"/>
                      </a:lnTo>
                      <a:lnTo>
                        <a:pt x="16" y="138"/>
                      </a:lnTo>
                      <a:lnTo>
                        <a:pt x="12" y="4"/>
                      </a:lnTo>
                      <a:lnTo>
                        <a:pt x="4" y="0"/>
                      </a:lnTo>
                      <a:lnTo>
                        <a:pt x="12" y="4"/>
                      </a:lnTo>
                      <a:lnTo>
                        <a:pt x="8" y="4"/>
                      </a:lnTo>
                      <a:lnTo>
                        <a:pt x="8" y="0"/>
                      </a:lnTo>
                      <a:lnTo>
                        <a:pt x="4" y="4"/>
                      </a:lnTo>
                      <a:lnTo>
                        <a:pt x="0" y="4"/>
                      </a:lnTo>
                      <a:lnTo>
                        <a:pt x="8" y="12"/>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8848" name="Freeform 98"/>
                <p:cNvSpPr>
                  <a:spLocks/>
                </p:cNvSpPr>
                <p:nvPr/>
              </p:nvSpPr>
              <p:spPr bwMode="auto">
                <a:xfrm>
                  <a:off x="677863" y="2989263"/>
                  <a:ext cx="385763" cy="87313"/>
                </a:xfrm>
                <a:custGeom>
                  <a:avLst/>
                  <a:gdLst>
                    <a:gd name="T0" fmla="*/ 2147483647 w 243"/>
                    <a:gd name="T1" fmla="*/ 2147483647 h 55"/>
                    <a:gd name="T2" fmla="*/ 2147483647 w 243"/>
                    <a:gd name="T3" fmla="*/ 2147483647 h 55"/>
                    <a:gd name="T4" fmla="*/ 2147483647 w 243"/>
                    <a:gd name="T5" fmla="*/ 2147483647 h 55"/>
                    <a:gd name="T6" fmla="*/ 2147483647 w 243"/>
                    <a:gd name="T7" fmla="*/ 0 h 55"/>
                    <a:gd name="T8" fmla="*/ 2147483647 w 243"/>
                    <a:gd name="T9" fmla="*/ 2147483647 h 55"/>
                    <a:gd name="T10" fmla="*/ 0 w 243"/>
                    <a:gd name="T11" fmla="*/ 2147483647 h 55"/>
                    <a:gd name="T12" fmla="*/ 2147483647 w 243"/>
                    <a:gd name="T13" fmla="*/ 2147483647 h 55"/>
                    <a:gd name="T14" fmla="*/ 0 w 243"/>
                    <a:gd name="T15" fmla="*/ 2147483647 h 55"/>
                    <a:gd name="T16" fmla="*/ 0 w 243"/>
                    <a:gd name="T17" fmla="*/ 2147483647 h 55"/>
                    <a:gd name="T18" fmla="*/ 0 w 243"/>
                    <a:gd name="T19" fmla="*/ 2147483647 h 55"/>
                    <a:gd name="T20" fmla="*/ 2147483647 w 243"/>
                    <a:gd name="T21" fmla="*/ 2147483647 h 55"/>
                    <a:gd name="T22" fmla="*/ 2147483647 w 243"/>
                    <a:gd name="T23" fmla="*/ 2147483647 h 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43"/>
                    <a:gd name="T37" fmla="*/ 0 h 55"/>
                    <a:gd name="T38" fmla="*/ 243 w 243"/>
                    <a:gd name="T39" fmla="*/ 55 h 5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43" h="55">
                      <a:moveTo>
                        <a:pt x="4" y="47"/>
                      </a:moveTo>
                      <a:lnTo>
                        <a:pt x="4" y="55"/>
                      </a:lnTo>
                      <a:lnTo>
                        <a:pt x="243" y="12"/>
                      </a:lnTo>
                      <a:lnTo>
                        <a:pt x="239" y="0"/>
                      </a:lnTo>
                      <a:lnTo>
                        <a:pt x="4" y="47"/>
                      </a:lnTo>
                      <a:lnTo>
                        <a:pt x="0" y="55"/>
                      </a:lnTo>
                      <a:lnTo>
                        <a:pt x="4" y="47"/>
                      </a:lnTo>
                      <a:lnTo>
                        <a:pt x="0" y="47"/>
                      </a:lnTo>
                      <a:lnTo>
                        <a:pt x="0" y="51"/>
                      </a:lnTo>
                      <a:lnTo>
                        <a:pt x="0" y="55"/>
                      </a:lnTo>
                      <a:lnTo>
                        <a:pt x="4" y="55"/>
                      </a:lnTo>
                      <a:lnTo>
                        <a:pt x="4" y="47"/>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8849" name="Freeform 99"/>
                <p:cNvSpPr>
                  <a:spLocks/>
                </p:cNvSpPr>
                <p:nvPr/>
              </p:nvSpPr>
              <p:spPr bwMode="auto">
                <a:xfrm>
                  <a:off x="754063" y="3127375"/>
                  <a:ext cx="258763" cy="174625"/>
                </a:xfrm>
                <a:custGeom>
                  <a:avLst/>
                  <a:gdLst>
                    <a:gd name="T0" fmla="*/ 2147483647 w 163"/>
                    <a:gd name="T1" fmla="*/ 0 h 110"/>
                    <a:gd name="T2" fmla="*/ 2147483647 w 163"/>
                    <a:gd name="T3" fmla="*/ 2147483647 h 110"/>
                    <a:gd name="T4" fmla="*/ 0 w 163"/>
                    <a:gd name="T5" fmla="*/ 2147483647 h 110"/>
                    <a:gd name="T6" fmla="*/ 0 w 163"/>
                    <a:gd name="T7" fmla="*/ 2147483647 h 110"/>
                    <a:gd name="T8" fmla="*/ 2147483647 w 163"/>
                    <a:gd name="T9" fmla="*/ 2147483647 h 110"/>
                    <a:gd name="T10" fmla="*/ 2147483647 w 163"/>
                    <a:gd name="T11" fmla="*/ 0 h 110"/>
                    <a:gd name="T12" fmla="*/ 2147483647 w 163"/>
                    <a:gd name="T13" fmla="*/ 0 h 110"/>
                    <a:gd name="T14" fmla="*/ 0 60000 65536"/>
                    <a:gd name="T15" fmla="*/ 0 60000 65536"/>
                    <a:gd name="T16" fmla="*/ 0 60000 65536"/>
                    <a:gd name="T17" fmla="*/ 0 60000 65536"/>
                    <a:gd name="T18" fmla="*/ 0 60000 65536"/>
                    <a:gd name="T19" fmla="*/ 0 60000 65536"/>
                    <a:gd name="T20" fmla="*/ 0 60000 65536"/>
                    <a:gd name="T21" fmla="*/ 0 w 163"/>
                    <a:gd name="T22" fmla="*/ 0 h 110"/>
                    <a:gd name="T23" fmla="*/ 163 w 163"/>
                    <a:gd name="T24" fmla="*/ 110 h 1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3" h="110">
                      <a:moveTo>
                        <a:pt x="163" y="0"/>
                      </a:moveTo>
                      <a:lnTo>
                        <a:pt x="163" y="43"/>
                      </a:lnTo>
                      <a:lnTo>
                        <a:pt x="0" y="110"/>
                      </a:lnTo>
                      <a:lnTo>
                        <a:pt x="0" y="94"/>
                      </a:lnTo>
                      <a:lnTo>
                        <a:pt x="33" y="43"/>
                      </a:lnTo>
                      <a:lnTo>
                        <a:pt x="163" y="0"/>
                      </a:lnTo>
                      <a:close/>
                    </a:path>
                  </a:pathLst>
                </a:custGeom>
                <a:solidFill>
                  <a:srgbClr val="CCCCCC"/>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8850" name="Freeform 100"/>
                <p:cNvSpPr>
                  <a:spLocks/>
                </p:cNvSpPr>
                <p:nvPr/>
              </p:nvSpPr>
              <p:spPr bwMode="auto">
                <a:xfrm>
                  <a:off x="1000125" y="3127375"/>
                  <a:ext cx="19050" cy="74613"/>
                </a:xfrm>
                <a:custGeom>
                  <a:avLst/>
                  <a:gdLst>
                    <a:gd name="T0" fmla="*/ 2147483647 w 12"/>
                    <a:gd name="T1" fmla="*/ 2147483647 h 47"/>
                    <a:gd name="T2" fmla="*/ 2147483647 w 12"/>
                    <a:gd name="T3" fmla="*/ 2147483647 h 47"/>
                    <a:gd name="T4" fmla="*/ 2147483647 w 12"/>
                    <a:gd name="T5" fmla="*/ 0 h 47"/>
                    <a:gd name="T6" fmla="*/ 0 w 12"/>
                    <a:gd name="T7" fmla="*/ 0 h 47"/>
                    <a:gd name="T8" fmla="*/ 0 w 12"/>
                    <a:gd name="T9" fmla="*/ 2147483647 h 47"/>
                    <a:gd name="T10" fmla="*/ 2147483647 w 12"/>
                    <a:gd name="T11" fmla="*/ 2147483647 h 47"/>
                    <a:gd name="T12" fmla="*/ 0 w 12"/>
                    <a:gd name="T13" fmla="*/ 2147483647 h 47"/>
                    <a:gd name="T14" fmla="*/ 2147483647 w 12"/>
                    <a:gd name="T15" fmla="*/ 2147483647 h 47"/>
                    <a:gd name="T16" fmla="*/ 2147483647 w 12"/>
                    <a:gd name="T17" fmla="*/ 2147483647 h 47"/>
                    <a:gd name="T18" fmla="*/ 2147483647 w 12"/>
                    <a:gd name="T19" fmla="*/ 2147483647 h 47"/>
                    <a:gd name="T20" fmla="*/ 2147483647 w 12"/>
                    <a:gd name="T21" fmla="*/ 2147483647 h 47"/>
                    <a:gd name="T22" fmla="*/ 2147483647 w 12"/>
                    <a:gd name="T23" fmla="*/ 2147483647 h 4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47"/>
                    <a:gd name="T38" fmla="*/ 12 w 12"/>
                    <a:gd name="T39" fmla="*/ 47 h 4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47">
                      <a:moveTo>
                        <a:pt x="8" y="47"/>
                      </a:moveTo>
                      <a:lnTo>
                        <a:pt x="12" y="43"/>
                      </a:lnTo>
                      <a:lnTo>
                        <a:pt x="12" y="0"/>
                      </a:lnTo>
                      <a:lnTo>
                        <a:pt x="0" y="0"/>
                      </a:lnTo>
                      <a:lnTo>
                        <a:pt x="0" y="43"/>
                      </a:lnTo>
                      <a:lnTo>
                        <a:pt x="4" y="39"/>
                      </a:lnTo>
                      <a:lnTo>
                        <a:pt x="0" y="43"/>
                      </a:lnTo>
                      <a:lnTo>
                        <a:pt x="4" y="47"/>
                      </a:lnTo>
                      <a:lnTo>
                        <a:pt x="8" y="47"/>
                      </a:lnTo>
                      <a:lnTo>
                        <a:pt x="12" y="43"/>
                      </a:lnTo>
                      <a:lnTo>
                        <a:pt x="8" y="47"/>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8851" name="Freeform 101"/>
                <p:cNvSpPr>
                  <a:spLocks/>
                </p:cNvSpPr>
                <p:nvPr/>
              </p:nvSpPr>
              <p:spPr bwMode="auto">
                <a:xfrm>
                  <a:off x="747713" y="3189288"/>
                  <a:ext cx="265113" cy="119063"/>
                </a:xfrm>
                <a:custGeom>
                  <a:avLst/>
                  <a:gdLst>
                    <a:gd name="T0" fmla="*/ 0 w 167"/>
                    <a:gd name="T1" fmla="*/ 2147483647 h 75"/>
                    <a:gd name="T2" fmla="*/ 2147483647 w 167"/>
                    <a:gd name="T3" fmla="*/ 2147483647 h 75"/>
                    <a:gd name="T4" fmla="*/ 2147483647 w 167"/>
                    <a:gd name="T5" fmla="*/ 2147483647 h 75"/>
                    <a:gd name="T6" fmla="*/ 2147483647 w 167"/>
                    <a:gd name="T7" fmla="*/ 0 h 75"/>
                    <a:gd name="T8" fmla="*/ 2147483647 w 167"/>
                    <a:gd name="T9" fmla="*/ 2147483647 h 75"/>
                    <a:gd name="T10" fmla="*/ 2147483647 w 167"/>
                    <a:gd name="T11" fmla="*/ 2147483647 h 75"/>
                    <a:gd name="T12" fmla="*/ 2147483647 w 167"/>
                    <a:gd name="T13" fmla="*/ 2147483647 h 75"/>
                    <a:gd name="T14" fmla="*/ 0 w 167"/>
                    <a:gd name="T15" fmla="*/ 2147483647 h 75"/>
                    <a:gd name="T16" fmla="*/ 0 w 167"/>
                    <a:gd name="T17" fmla="*/ 2147483647 h 75"/>
                    <a:gd name="T18" fmla="*/ 2147483647 w 167"/>
                    <a:gd name="T19" fmla="*/ 2147483647 h 75"/>
                    <a:gd name="T20" fmla="*/ 2147483647 w 167"/>
                    <a:gd name="T21" fmla="*/ 2147483647 h 75"/>
                    <a:gd name="T22" fmla="*/ 0 w 167"/>
                    <a:gd name="T23" fmla="*/ 2147483647 h 7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67"/>
                    <a:gd name="T37" fmla="*/ 0 h 75"/>
                    <a:gd name="T38" fmla="*/ 167 w 167"/>
                    <a:gd name="T39" fmla="*/ 75 h 7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67" h="75">
                      <a:moveTo>
                        <a:pt x="0" y="71"/>
                      </a:moveTo>
                      <a:lnTo>
                        <a:pt x="8" y="75"/>
                      </a:lnTo>
                      <a:lnTo>
                        <a:pt x="167" y="8"/>
                      </a:lnTo>
                      <a:lnTo>
                        <a:pt x="163" y="0"/>
                      </a:lnTo>
                      <a:lnTo>
                        <a:pt x="4" y="67"/>
                      </a:lnTo>
                      <a:lnTo>
                        <a:pt x="8" y="71"/>
                      </a:lnTo>
                      <a:lnTo>
                        <a:pt x="4" y="67"/>
                      </a:lnTo>
                      <a:lnTo>
                        <a:pt x="0" y="71"/>
                      </a:lnTo>
                      <a:lnTo>
                        <a:pt x="4" y="75"/>
                      </a:lnTo>
                      <a:lnTo>
                        <a:pt x="8" y="75"/>
                      </a:lnTo>
                      <a:lnTo>
                        <a:pt x="0" y="71"/>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8852" name="Freeform 102"/>
                <p:cNvSpPr>
                  <a:spLocks/>
                </p:cNvSpPr>
                <p:nvPr/>
              </p:nvSpPr>
              <p:spPr bwMode="auto">
                <a:xfrm>
                  <a:off x="747713" y="3270250"/>
                  <a:ext cx="12700" cy="31750"/>
                </a:xfrm>
                <a:custGeom>
                  <a:avLst/>
                  <a:gdLst>
                    <a:gd name="T0" fmla="*/ 0 w 8"/>
                    <a:gd name="T1" fmla="*/ 0 h 20"/>
                    <a:gd name="T2" fmla="*/ 0 w 8"/>
                    <a:gd name="T3" fmla="*/ 2147483647 h 20"/>
                    <a:gd name="T4" fmla="*/ 0 w 8"/>
                    <a:gd name="T5" fmla="*/ 2147483647 h 20"/>
                    <a:gd name="T6" fmla="*/ 2147483647 w 8"/>
                    <a:gd name="T7" fmla="*/ 2147483647 h 20"/>
                    <a:gd name="T8" fmla="*/ 2147483647 w 8"/>
                    <a:gd name="T9" fmla="*/ 2147483647 h 20"/>
                    <a:gd name="T10" fmla="*/ 2147483647 w 8"/>
                    <a:gd name="T11" fmla="*/ 2147483647 h 20"/>
                    <a:gd name="T12" fmla="*/ 2147483647 w 8"/>
                    <a:gd name="T13" fmla="*/ 2147483647 h 20"/>
                    <a:gd name="T14" fmla="*/ 2147483647 w 8"/>
                    <a:gd name="T15" fmla="*/ 0 h 20"/>
                    <a:gd name="T16" fmla="*/ 2147483647 w 8"/>
                    <a:gd name="T17" fmla="*/ 0 h 20"/>
                    <a:gd name="T18" fmla="*/ 0 w 8"/>
                    <a:gd name="T19" fmla="*/ 0 h 20"/>
                    <a:gd name="T20" fmla="*/ 0 w 8"/>
                    <a:gd name="T21" fmla="*/ 2147483647 h 20"/>
                    <a:gd name="T22" fmla="*/ 0 w 8"/>
                    <a:gd name="T23" fmla="*/ 0 h 2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20"/>
                    <a:gd name="T38" fmla="*/ 8 w 8"/>
                    <a:gd name="T39" fmla="*/ 20 h 2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20">
                      <a:moveTo>
                        <a:pt x="0" y="0"/>
                      </a:moveTo>
                      <a:lnTo>
                        <a:pt x="0" y="4"/>
                      </a:lnTo>
                      <a:lnTo>
                        <a:pt x="0" y="20"/>
                      </a:lnTo>
                      <a:lnTo>
                        <a:pt x="8" y="20"/>
                      </a:lnTo>
                      <a:lnTo>
                        <a:pt x="8" y="4"/>
                      </a:lnTo>
                      <a:lnTo>
                        <a:pt x="8" y="0"/>
                      </a:lnTo>
                      <a:lnTo>
                        <a:pt x="4" y="0"/>
                      </a:lnTo>
                      <a:lnTo>
                        <a:pt x="0" y="0"/>
                      </a:lnTo>
                      <a:lnTo>
                        <a:pt x="0" y="4"/>
                      </a:lnTo>
                      <a:lnTo>
                        <a:pt x="0"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8853" name="Freeform 103"/>
                <p:cNvSpPr>
                  <a:spLocks/>
                </p:cNvSpPr>
                <p:nvPr/>
              </p:nvSpPr>
              <p:spPr bwMode="auto">
                <a:xfrm>
                  <a:off x="747713" y="3189288"/>
                  <a:ext cx="65088" cy="87313"/>
                </a:xfrm>
                <a:custGeom>
                  <a:avLst/>
                  <a:gdLst>
                    <a:gd name="T0" fmla="*/ 2147483647 w 41"/>
                    <a:gd name="T1" fmla="*/ 0 h 55"/>
                    <a:gd name="T2" fmla="*/ 2147483647 w 41"/>
                    <a:gd name="T3" fmla="*/ 2147483647 h 55"/>
                    <a:gd name="T4" fmla="*/ 0 w 41"/>
                    <a:gd name="T5" fmla="*/ 2147483647 h 55"/>
                    <a:gd name="T6" fmla="*/ 2147483647 w 41"/>
                    <a:gd name="T7" fmla="*/ 2147483647 h 55"/>
                    <a:gd name="T8" fmla="*/ 2147483647 w 41"/>
                    <a:gd name="T9" fmla="*/ 2147483647 h 55"/>
                    <a:gd name="T10" fmla="*/ 2147483647 w 41"/>
                    <a:gd name="T11" fmla="*/ 2147483647 h 55"/>
                    <a:gd name="T12" fmla="*/ 2147483647 w 41"/>
                    <a:gd name="T13" fmla="*/ 2147483647 h 55"/>
                    <a:gd name="T14" fmla="*/ 2147483647 w 41"/>
                    <a:gd name="T15" fmla="*/ 2147483647 h 55"/>
                    <a:gd name="T16" fmla="*/ 2147483647 w 41"/>
                    <a:gd name="T17" fmla="*/ 0 h 55"/>
                    <a:gd name="T18" fmla="*/ 2147483647 w 41"/>
                    <a:gd name="T19" fmla="*/ 0 h 55"/>
                    <a:gd name="T20" fmla="*/ 2147483647 w 41"/>
                    <a:gd name="T21" fmla="*/ 2147483647 h 55"/>
                    <a:gd name="T22" fmla="*/ 2147483647 w 41"/>
                    <a:gd name="T23" fmla="*/ 0 h 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1"/>
                    <a:gd name="T37" fmla="*/ 0 h 55"/>
                    <a:gd name="T38" fmla="*/ 41 w 41"/>
                    <a:gd name="T39" fmla="*/ 55 h 5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1" h="55">
                      <a:moveTo>
                        <a:pt x="33" y="0"/>
                      </a:moveTo>
                      <a:lnTo>
                        <a:pt x="33" y="4"/>
                      </a:lnTo>
                      <a:lnTo>
                        <a:pt x="0" y="51"/>
                      </a:lnTo>
                      <a:lnTo>
                        <a:pt x="8" y="55"/>
                      </a:lnTo>
                      <a:lnTo>
                        <a:pt x="41" y="8"/>
                      </a:lnTo>
                      <a:lnTo>
                        <a:pt x="37" y="8"/>
                      </a:lnTo>
                      <a:lnTo>
                        <a:pt x="41" y="8"/>
                      </a:lnTo>
                      <a:lnTo>
                        <a:pt x="41" y="4"/>
                      </a:lnTo>
                      <a:lnTo>
                        <a:pt x="37" y="0"/>
                      </a:lnTo>
                      <a:lnTo>
                        <a:pt x="33" y="0"/>
                      </a:lnTo>
                      <a:lnTo>
                        <a:pt x="33" y="4"/>
                      </a:lnTo>
                      <a:lnTo>
                        <a:pt x="33"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8854" name="Freeform 104"/>
                <p:cNvSpPr>
                  <a:spLocks/>
                </p:cNvSpPr>
                <p:nvPr/>
              </p:nvSpPr>
              <p:spPr bwMode="auto">
                <a:xfrm>
                  <a:off x="800100" y="3121025"/>
                  <a:ext cx="219075" cy="80963"/>
                </a:xfrm>
                <a:custGeom>
                  <a:avLst/>
                  <a:gdLst>
                    <a:gd name="T0" fmla="*/ 2147483647 w 138"/>
                    <a:gd name="T1" fmla="*/ 2147483647 h 51"/>
                    <a:gd name="T2" fmla="*/ 2147483647 w 138"/>
                    <a:gd name="T3" fmla="*/ 0 h 51"/>
                    <a:gd name="T4" fmla="*/ 0 w 138"/>
                    <a:gd name="T5" fmla="*/ 2147483647 h 51"/>
                    <a:gd name="T6" fmla="*/ 2147483647 w 138"/>
                    <a:gd name="T7" fmla="*/ 2147483647 h 51"/>
                    <a:gd name="T8" fmla="*/ 2147483647 w 138"/>
                    <a:gd name="T9" fmla="*/ 2147483647 h 51"/>
                    <a:gd name="T10" fmla="*/ 2147483647 w 138"/>
                    <a:gd name="T11" fmla="*/ 2147483647 h 51"/>
                    <a:gd name="T12" fmla="*/ 2147483647 w 138"/>
                    <a:gd name="T13" fmla="*/ 2147483647 h 51"/>
                    <a:gd name="T14" fmla="*/ 2147483647 w 138"/>
                    <a:gd name="T15" fmla="*/ 2147483647 h 51"/>
                    <a:gd name="T16" fmla="*/ 2147483647 w 138"/>
                    <a:gd name="T17" fmla="*/ 2147483647 h 51"/>
                    <a:gd name="T18" fmla="*/ 2147483647 w 138"/>
                    <a:gd name="T19" fmla="*/ 0 h 51"/>
                    <a:gd name="T20" fmla="*/ 2147483647 w 138"/>
                    <a:gd name="T21" fmla="*/ 0 h 51"/>
                    <a:gd name="T22" fmla="*/ 2147483647 w 138"/>
                    <a:gd name="T23" fmla="*/ 2147483647 h 5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38"/>
                    <a:gd name="T37" fmla="*/ 0 h 51"/>
                    <a:gd name="T38" fmla="*/ 138 w 138"/>
                    <a:gd name="T39" fmla="*/ 51 h 5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38" h="51">
                      <a:moveTo>
                        <a:pt x="138" y="4"/>
                      </a:moveTo>
                      <a:lnTo>
                        <a:pt x="130" y="0"/>
                      </a:lnTo>
                      <a:lnTo>
                        <a:pt x="0" y="43"/>
                      </a:lnTo>
                      <a:lnTo>
                        <a:pt x="4" y="51"/>
                      </a:lnTo>
                      <a:lnTo>
                        <a:pt x="134" y="8"/>
                      </a:lnTo>
                      <a:lnTo>
                        <a:pt x="126" y="4"/>
                      </a:lnTo>
                      <a:lnTo>
                        <a:pt x="134" y="8"/>
                      </a:lnTo>
                      <a:lnTo>
                        <a:pt x="138" y="8"/>
                      </a:lnTo>
                      <a:lnTo>
                        <a:pt x="138" y="4"/>
                      </a:lnTo>
                      <a:lnTo>
                        <a:pt x="134" y="0"/>
                      </a:lnTo>
                      <a:lnTo>
                        <a:pt x="130" y="0"/>
                      </a:lnTo>
                      <a:lnTo>
                        <a:pt x="138" y="4"/>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8855" name="Freeform 105"/>
                <p:cNvSpPr>
                  <a:spLocks/>
                </p:cNvSpPr>
                <p:nvPr/>
              </p:nvSpPr>
              <p:spPr bwMode="auto">
                <a:xfrm>
                  <a:off x="593725" y="3033713"/>
                  <a:ext cx="385763" cy="49213"/>
                </a:xfrm>
                <a:custGeom>
                  <a:avLst/>
                  <a:gdLst>
                    <a:gd name="T0" fmla="*/ 0 w 243"/>
                    <a:gd name="T1" fmla="*/ 0 h 31"/>
                    <a:gd name="T2" fmla="*/ 0 w 243"/>
                    <a:gd name="T3" fmla="*/ 2147483647 h 31"/>
                    <a:gd name="T4" fmla="*/ 2147483647 w 243"/>
                    <a:gd name="T5" fmla="*/ 2147483647 h 31"/>
                    <a:gd name="T6" fmla="*/ 2147483647 w 243"/>
                    <a:gd name="T7" fmla="*/ 0 h 31"/>
                    <a:gd name="T8" fmla="*/ 0 w 243"/>
                    <a:gd name="T9" fmla="*/ 0 h 31"/>
                    <a:gd name="T10" fmla="*/ 0 w 243"/>
                    <a:gd name="T11" fmla="*/ 0 h 31"/>
                    <a:gd name="T12" fmla="*/ 0 60000 65536"/>
                    <a:gd name="T13" fmla="*/ 0 60000 65536"/>
                    <a:gd name="T14" fmla="*/ 0 60000 65536"/>
                    <a:gd name="T15" fmla="*/ 0 60000 65536"/>
                    <a:gd name="T16" fmla="*/ 0 60000 65536"/>
                    <a:gd name="T17" fmla="*/ 0 60000 65536"/>
                    <a:gd name="T18" fmla="*/ 0 w 243"/>
                    <a:gd name="T19" fmla="*/ 0 h 31"/>
                    <a:gd name="T20" fmla="*/ 243 w 243"/>
                    <a:gd name="T21" fmla="*/ 31 h 31"/>
                  </a:gdLst>
                  <a:ahLst/>
                  <a:cxnLst>
                    <a:cxn ang="T12">
                      <a:pos x="T0" y="T1"/>
                    </a:cxn>
                    <a:cxn ang="T13">
                      <a:pos x="T2" y="T3"/>
                    </a:cxn>
                    <a:cxn ang="T14">
                      <a:pos x="T4" y="T5"/>
                    </a:cxn>
                    <a:cxn ang="T15">
                      <a:pos x="T6" y="T7"/>
                    </a:cxn>
                    <a:cxn ang="T16">
                      <a:pos x="T8" y="T9"/>
                    </a:cxn>
                    <a:cxn ang="T17">
                      <a:pos x="T10" y="T11"/>
                    </a:cxn>
                  </a:cxnLst>
                  <a:rect l="T18" t="T19" r="T20" b="T21"/>
                  <a:pathLst>
                    <a:path w="243" h="31">
                      <a:moveTo>
                        <a:pt x="0" y="0"/>
                      </a:moveTo>
                      <a:lnTo>
                        <a:pt x="0" y="19"/>
                      </a:lnTo>
                      <a:lnTo>
                        <a:pt x="243" y="31"/>
                      </a:lnTo>
                      <a:lnTo>
                        <a:pt x="243" y="0"/>
                      </a:lnTo>
                      <a:lnTo>
                        <a:pt x="0" y="0"/>
                      </a:lnTo>
                      <a:close/>
                    </a:path>
                  </a:pathLst>
                </a:custGeom>
                <a:solidFill>
                  <a:srgbClr val="999999"/>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8856" name="Freeform 106"/>
                <p:cNvSpPr>
                  <a:spLocks/>
                </p:cNvSpPr>
                <p:nvPr/>
              </p:nvSpPr>
              <p:spPr bwMode="auto">
                <a:xfrm>
                  <a:off x="581025" y="3033713"/>
                  <a:ext cx="19050" cy="36513"/>
                </a:xfrm>
                <a:custGeom>
                  <a:avLst/>
                  <a:gdLst>
                    <a:gd name="T0" fmla="*/ 2147483647 w 12"/>
                    <a:gd name="T1" fmla="*/ 2147483647 h 23"/>
                    <a:gd name="T2" fmla="*/ 2147483647 w 12"/>
                    <a:gd name="T3" fmla="*/ 2147483647 h 23"/>
                    <a:gd name="T4" fmla="*/ 2147483647 w 12"/>
                    <a:gd name="T5" fmla="*/ 0 h 23"/>
                    <a:gd name="T6" fmla="*/ 0 w 12"/>
                    <a:gd name="T7" fmla="*/ 0 h 23"/>
                    <a:gd name="T8" fmla="*/ 0 w 12"/>
                    <a:gd name="T9" fmla="*/ 2147483647 h 23"/>
                    <a:gd name="T10" fmla="*/ 2147483647 w 12"/>
                    <a:gd name="T11" fmla="*/ 2147483647 h 23"/>
                    <a:gd name="T12" fmla="*/ 0 w 12"/>
                    <a:gd name="T13" fmla="*/ 2147483647 h 23"/>
                    <a:gd name="T14" fmla="*/ 2147483647 w 12"/>
                    <a:gd name="T15" fmla="*/ 2147483647 h 23"/>
                    <a:gd name="T16" fmla="*/ 2147483647 w 12"/>
                    <a:gd name="T17" fmla="*/ 2147483647 h 23"/>
                    <a:gd name="T18" fmla="*/ 2147483647 w 12"/>
                    <a:gd name="T19" fmla="*/ 2147483647 h 23"/>
                    <a:gd name="T20" fmla="*/ 2147483647 w 12"/>
                    <a:gd name="T21" fmla="*/ 2147483647 h 23"/>
                    <a:gd name="T22" fmla="*/ 2147483647 w 12"/>
                    <a:gd name="T23" fmla="*/ 2147483647 h 2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23"/>
                    <a:gd name="T38" fmla="*/ 12 w 12"/>
                    <a:gd name="T39" fmla="*/ 23 h 2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23">
                      <a:moveTo>
                        <a:pt x="8" y="15"/>
                      </a:moveTo>
                      <a:lnTo>
                        <a:pt x="12" y="19"/>
                      </a:lnTo>
                      <a:lnTo>
                        <a:pt x="12" y="0"/>
                      </a:lnTo>
                      <a:lnTo>
                        <a:pt x="0" y="0"/>
                      </a:lnTo>
                      <a:lnTo>
                        <a:pt x="0" y="19"/>
                      </a:lnTo>
                      <a:lnTo>
                        <a:pt x="8" y="23"/>
                      </a:lnTo>
                      <a:lnTo>
                        <a:pt x="0" y="19"/>
                      </a:lnTo>
                      <a:lnTo>
                        <a:pt x="4" y="23"/>
                      </a:lnTo>
                      <a:lnTo>
                        <a:pt x="8" y="23"/>
                      </a:lnTo>
                      <a:lnTo>
                        <a:pt x="12" y="19"/>
                      </a:lnTo>
                      <a:lnTo>
                        <a:pt x="8" y="15"/>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8857" name="Freeform 107"/>
                <p:cNvSpPr>
                  <a:spLocks/>
                </p:cNvSpPr>
                <p:nvPr/>
              </p:nvSpPr>
              <p:spPr bwMode="auto">
                <a:xfrm>
                  <a:off x="593725" y="3057525"/>
                  <a:ext cx="392113" cy="31750"/>
                </a:xfrm>
                <a:custGeom>
                  <a:avLst/>
                  <a:gdLst>
                    <a:gd name="T0" fmla="*/ 2147483647 w 247"/>
                    <a:gd name="T1" fmla="*/ 2147483647 h 20"/>
                    <a:gd name="T2" fmla="*/ 2147483647 w 247"/>
                    <a:gd name="T3" fmla="*/ 2147483647 h 20"/>
                    <a:gd name="T4" fmla="*/ 0 w 247"/>
                    <a:gd name="T5" fmla="*/ 0 h 20"/>
                    <a:gd name="T6" fmla="*/ 0 w 247"/>
                    <a:gd name="T7" fmla="*/ 2147483647 h 20"/>
                    <a:gd name="T8" fmla="*/ 2147483647 w 247"/>
                    <a:gd name="T9" fmla="*/ 2147483647 h 20"/>
                    <a:gd name="T10" fmla="*/ 2147483647 w 247"/>
                    <a:gd name="T11" fmla="*/ 2147483647 h 20"/>
                    <a:gd name="T12" fmla="*/ 2147483647 w 247"/>
                    <a:gd name="T13" fmla="*/ 2147483647 h 20"/>
                    <a:gd name="T14" fmla="*/ 2147483647 w 247"/>
                    <a:gd name="T15" fmla="*/ 2147483647 h 20"/>
                    <a:gd name="T16" fmla="*/ 2147483647 w 247"/>
                    <a:gd name="T17" fmla="*/ 2147483647 h 20"/>
                    <a:gd name="T18" fmla="*/ 2147483647 w 247"/>
                    <a:gd name="T19" fmla="*/ 2147483647 h 20"/>
                    <a:gd name="T20" fmla="*/ 2147483647 w 247"/>
                    <a:gd name="T21" fmla="*/ 2147483647 h 20"/>
                    <a:gd name="T22" fmla="*/ 2147483647 w 247"/>
                    <a:gd name="T23" fmla="*/ 2147483647 h 2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47"/>
                    <a:gd name="T37" fmla="*/ 0 h 20"/>
                    <a:gd name="T38" fmla="*/ 247 w 247"/>
                    <a:gd name="T39" fmla="*/ 20 h 2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47" h="20">
                      <a:moveTo>
                        <a:pt x="235" y="16"/>
                      </a:moveTo>
                      <a:lnTo>
                        <a:pt x="243" y="12"/>
                      </a:lnTo>
                      <a:lnTo>
                        <a:pt x="0" y="0"/>
                      </a:lnTo>
                      <a:lnTo>
                        <a:pt x="0" y="8"/>
                      </a:lnTo>
                      <a:lnTo>
                        <a:pt x="243" y="20"/>
                      </a:lnTo>
                      <a:lnTo>
                        <a:pt x="247" y="16"/>
                      </a:lnTo>
                      <a:lnTo>
                        <a:pt x="243" y="20"/>
                      </a:lnTo>
                      <a:lnTo>
                        <a:pt x="247" y="16"/>
                      </a:lnTo>
                      <a:lnTo>
                        <a:pt x="243" y="12"/>
                      </a:lnTo>
                      <a:lnTo>
                        <a:pt x="235" y="16"/>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8858" name="Freeform 108"/>
                <p:cNvSpPr>
                  <a:spLocks/>
                </p:cNvSpPr>
                <p:nvPr/>
              </p:nvSpPr>
              <p:spPr bwMode="auto">
                <a:xfrm>
                  <a:off x="966788" y="3027363"/>
                  <a:ext cx="19050" cy="55563"/>
                </a:xfrm>
                <a:custGeom>
                  <a:avLst/>
                  <a:gdLst>
                    <a:gd name="T0" fmla="*/ 2147483647 w 12"/>
                    <a:gd name="T1" fmla="*/ 2147483647 h 35"/>
                    <a:gd name="T2" fmla="*/ 0 w 12"/>
                    <a:gd name="T3" fmla="*/ 2147483647 h 35"/>
                    <a:gd name="T4" fmla="*/ 0 w 12"/>
                    <a:gd name="T5" fmla="*/ 2147483647 h 35"/>
                    <a:gd name="T6" fmla="*/ 2147483647 w 12"/>
                    <a:gd name="T7" fmla="*/ 2147483647 h 35"/>
                    <a:gd name="T8" fmla="*/ 2147483647 w 12"/>
                    <a:gd name="T9" fmla="*/ 2147483647 h 35"/>
                    <a:gd name="T10" fmla="*/ 2147483647 w 12"/>
                    <a:gd name="T11" fmla="*/ 0 h 35"/>
                    <a:gd name="T12" fmla="*/ 2147483647 w 12"/>
                    <a:gd name="T13" fmla="*/ 2147483647 h 35"/>
                    <a:gd name="T14" fmla="*/ 2147483647 w 12"/>
                    <a:gd name="T15" fmla="*/ 2147483647 h 35"/>
                    <a:gd name="T16" fmla="*/ 2147483647 w 12"/>
                    <a:gd name="T17" fmla="*/ 0 h 35"/>
                    <a:gd name="T18" fmla="*/ 2147483647 w 12"/>
                    <a:gd name="T19" fmla="*/ 2147483647 h 35"/>
                    <a:gd name="T20" fmla="*/ 0 w 12"/>
                    <a:gd name="T21" fmla="*/ 2147483647 h 35"/>
                    <a:gd name="T22" fmla="*/ 2147483647 w 12"/>
                    <a:gd name="T23" fmla="*/ 2147483647 h 3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35"/>
                    <a:gd name="T38" fmla="*/ 12 w 12"/>
                    <a:gd name="T39" fmla="*/ 35 h 3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35">
                      <a:moveTo>
                        <a:pt x="8" y="11"/>
                      </a:moveTo>
                      <a:lnTo>
                        <a:pt x="0" y="4"/>
                      </a:lnTo>
                      <a:lnTo>
                        <a:pt x="0" y="35"/>
                      </a:lnTo>
                      <a:lnTo>
                        <a:pt x="12" y="35"/>
                      </a:lnTo>
                      <a:lnTo>
                        <a:pt x="12" y="4"/>
                      </a:lnTo>
                      <a:lnTo>
                        <a:pt x="8" y="0"/>
                      </a:lnTo>
                      <a:lnTo>
                        <a:pt x="12" y="4"/>
                      </a:lnTo>
                      <a:lnTo>
                        <a:pt x="8" y="4"/>
                      </a:lnTo>
                      <a:lnTo>
                        <a:pt x="8" y="0"/>
                      </a:lnTo>
                      <a:lnTo>
                        <a:pt x="4" y="4"/>
                      </a:lnTo>
                      <a:lnTo>
                        <a:pt x="0" y="4"/>
                      </a:lnTo>
                      <a:lnTo>
                        <a:pt x="8" y="11"/>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8859" name="Freeform 109"/>
                <p:cNvSpPr>
                  <a:spLocks/>
                </p:cNvSpPr>
                <p:nvPr/>
              </p:nvSpPr>
              <p:spPr bwMode="auto">
                <a:xfrm>
                  <a:off x="581025" y="3027363"/>
                  <a:ext cx="398463" cy="17463"/>
                </a:xfrm>
                <a:custGeom>
                  <a:avLst/>
                  <a:gdLst>
                    <a:gd name="T0" fmla="*/ 2147483647 w 251"/>
                    <a:gd name="T1" fmla="*/ 2147483647 h 11"/>
                    <a:gd name="T2" fmla="*/ 2147483647 w 251"/>
                    <a:gd name="T3" fmla="*/ 2147483647 h 11"/>
                    <a:gd name="T4" fmla="*/ 2147483647 w 251"/>
                    <a:gd name="T5" fmla="*/ 2147483647 h 11"/>
                    <a:gd name="T6" fmla="*/ 2147483647 w 251"/>
                    <a:gd name="T7" fmla="*/ 0 h 11"/>
                    <a:gd name="T8" fmla="*/ 2147483647 w 251"/>
                    <a:gd name="T9" fmla="*/ 0 h 11"/>
                    <a:gd name="T10" fmla="*/ 0 w 251"/>
                    <a:gd name="T11" fmla="*/ 2147483647 h 11"/>
                    <a:gd name="T12" fmla="*/ 2147483647 w 251"/>
                    <a:gd name="T13" fmla="*/ 0 h 11"/>
                    <a:gd name="T14" fmla="*/ 2147483647 w 251"/>
                    <a:gd name="T15" fmla="*/ 2147483647 h 11"/>
                    <a:gd name="T16" fmla="*/ 0 w 251"/>
                    <a:gd name="T17" fmla="*/ 2147483647 h 11"/>
                    <a:gd name="T18" fmla="*/ 2147483647 w 251"/>
                    <a:gd name="T19" fmla="*/ 2147483647 h 11"/>
                    <a:gd name="T20" fmla="*/ 2147483647 w 251"/>
                    <a:gd name="T21" fmla="*/ 2147483647 h 11"/>
                    <a:gd name="T22" fmla="*/ 2147483647 w 251"/>
                    <a:gd name="T23" fmla="*/ 2147483647 h 1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51"/>
                    <a:gd name="T37" fmla="*/ 0 h 11"/>
                    <a:gd name="T38" fmla="*/ 251 w 251"/>
                    <a:gd name="T39" fmla="*/ 11 h 1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51" h="11">
                      <a:moveTo>
                        <a:pt x="12" y="4"/>
                      </a:moveTo>
                      <a:lnTo>
                        <a:pt x="8" y="11"/>
                      </a:lnTo>
                      <a:lnTo>
                        <a:pt x="251" y="11"/>
                      </a:lnTo>
                      <a:lnTo>
                        <a:pt x="251" y="0"/>
                      </a:lnTo>
                      <a:lnTo>
                        <a:pt x="8" y="0"/>
                      </a:lnTo>
                      <a:lnTo>
                        <a:pt x="0" y="4"/>
                      </a:lnTo>
                      <a:lnTo>
                        <a:pt x="8" y="0"/>
                      </a:lnTo>
                      <a:lnTo>
                        <a:pt x="4" y="4"/>
                      </a:lnTo>
                      <a:lnTo>
                        <a:pt x="0" y="4"/>
                      </a:lnTo>
                      <a:lnTo>
                        <a:pt x="4" y="7"/>
                      </a:lnTo>
                      <a:lnTo>
                        <a:pt x="8" y="11"/>
                      </a:lnTo>
                      <a:lnTo>
                        <a:pt x="12" y="4"/>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8860" name="Freeform 110"/>
                <p:cNvSpPr>
                  <a:spLocks/>
                </p:cNvSpPr>
                <p:nvPr/>
              </p:nvSpPr>
              <p:spPr bwMode="auto">
                <a:xfrm>
                  <a:off x="200025" y="3063875"/>
                  <a:ext cx="812800" cy="212725"/>
                </a:xfrm>
                <a:custGeom>
                  <a:avLst/>
                  <a:gdLst>
                    <a:gd name="T0" fmla="*/ 2147483647 w 512"/>
                    <a:gd name="T1" fmla="*/ 2147483647 h 134"/>
                    <a:gd name="T2" fmla="*/ 2147483647 w 512"/>
                    <a:gd name="T3" fmla="*/ 0 h 134"/>
                    <a:gd name="T4" fmla="*/ 2147483647 w 512"/>
                    <a:gd name="T5" fmla="*/ 0 h 134"/>
                    <a:gd name="T6" fmla="*/ 2147483647 w 512"/>
                    <a:gd name="T7" fmla="*/ 2147483647 h 134"/>
                    <a:gd name="T8" fmla="*/ 2147483647 w 512"/>
                    <a:gd name="T9" fmla="*/ 2147483647 h 134"/>
                    <a:gd name="T10" fmla="*/ 2147483647 w 512"/>
                    <a:gd name="T11" fmla="*/ 2147483647 h 134"/>
                    <a:gd name="T12" fmla="*/ 2147483647 w 512"/>
                    <a:gd name="T13" fmla="*/ 2147483647 h 134"/>
                    <a:gd name="T14" fmla="*/ 2147483647 w 512"/>
                    <a:gd name="T15" fmla="*/ 2147483647 h 134"/>
                    <a:gd name="T16" fmla="*/ 2147483647 w 512"/>
                    <a:gd name="T17" fmla="*/ 2147483647 h 134"/>
                    <a:gd name="T18" fmla="*/ 2147483647 w 512"/>
                    <a:gd name="T19" fmla="*/ 2147483647 h 134"/>
                    <a:gd name="T20" fmla="*/ 2147483647 w 512"/>
                    <a:gd name="T21" fmla="*/ 2147483647 h 134"/>
                    <a:gd name="T22" fmla="*/ 2147483647 w 512"/>
                    <a:gd name="T23" fmla="*/ 2147483647 h 134"/>
                    <a:gd name="T24" fmla="*/ 2147483647 w 512"/>
                    <a:gd name="T25" fmla="*/ 2147483647 h 134"/>
                    <a:gd name="T26" fmla="*/ 2147483647 w 512"/>
                    <a:gd name="T27" fmla="*/ 2147483647 h 134"/>
                    <a:gd name="T28" fmla="*/ 2147483647 w 512"/>
                    <a:gd name="T29" fmla="*/ 2147483647 h 134"/>
                    <a:gd name="T30" fmla="*/ 2147483647 w 512"/>
                    <a:gd name="T31" fmla="*/ 2147483647 h 134"/>
                    <a:gd name="T32" fmla="*/ 2147483647 w 512"/>
                    <a:gd name="T33" fmla="*/ 2147483647 h 134"/>
                    <a:gd name="T34" fmla="*/ 2147483647 w 512"/>
                    <a:gd name="T35" fmla="*/ 2147483647 h 134"/>
                    <a:gd name="T36" fmla="*/ 2147483647 w 512"/>
                    <a:gd name="T37" fmla="*/ 2147483647 h 134"/>
                    <a:gd name="T38" fmla="*/ 2147483647 w 512"/>
                    <a:gd name="T39" fmla="*/ 2147483647 h 134"/>
                    <a:gd name="T40" fmla="*/ 2147483647 w 512"/>
                    <a:gd name="T41" fmla="*/ 2147483647 h 134"/>
                    <a:gd name="T42" fmla="*/ 2147483647 w 512"/>
                    <a:gd name="T43" fmla="*/ 2147483647 h 134"/>
                    <a:gd name="T44" fmla="*/ 2147483647 w 512"/>
                    <a:gd name="T45" fmla="*/ 2147483647 h 134"/>
                    <a:gd name="T46" fmla="*/ 2147483647 w 512"/>
                    <a:gd name="T47" fmla="*/ 2147483647 h 134"/>
                    <a:gd name="T48" fmla="*/ 2147483647 w 512"/>
                    <a:gd name="T49" fmla="*/ 2147483647 h 134"/>
                    <a:gd name="T50" fmla="*/ 0 w 512"/>
                    <a:gd name="T51" fmla="*/ 2147483647 h 134"/>
                    <a:gd name="T52" fmla="*/ 2147483647 w 512"/>
                    <a:gd name="T53" fmla="*/ 2147483647 h 134"/>
                    <a:gd name="T54" fmla="*/ 2147483647 w 512"/>
                    <a:gd name="T55" fmla="*/ 2147483647 h 134"/>
                    <a:gd name="T56" fmla="*/ 2147483647 w 512"/>
                    <a:gd name="T57" fmla="*/ 2147483647 h 134"/>
                    <a:gd name="T58" fmla="*/ 2147483647 w 512"/>
                    <a:gd name="T59" fmla="*/ 2147483647 h 134"/>
                    <a:gd name="T60" fmla="*/ 2147483647 w 512"/>
                    <a:gd name="T61" fmla="*/ 2147483647 h 134"/>
                    <a:gd name="T62" fmla="*/ 2147483647 w 512"/>
                    <a:gd name="T63" fmla="*/ 2147483647 h 134"/>
                    <a:gd name="T64" fmla="*/ 2147483647 w 512"/>
                    <a:gd name="T65" fmla="*/ 2147483647 h 134"/>
                    <a:gd name="T66" fmla="*/ 2147483647 w 512"/>
                    <a:gd name="T67" fmla="*/ 2147483647 h 134"/>
                    <a:gd name="T68" fmla="*/ 2147483647 w 512"/>
                    <a:gd name="T69" fmla="*/ 2147483647 h 134"/>
                    <a:gd name="T70" fmla="*/ 2147483647 w 512"/>
                    <a:gd name="T71" fmla="*/ 2147483647 h 134"/>
                    <a:gd name="T72" fmla="*/ 2147483647 w 512"/>
                    <a:gd name="T73" fmla="*/ 2147483647 h 134"/>
                    <a:gd name="T74" fmla="*/ 2147483647 w 512"/>
                    <a:gd name="T75" fmla="*/ 2147483647 h 134"/>
                    <a:gd name="T76" fmla="*/ 2147483647 w 512"/>
                    <a:gd name="T77" fmla="*/ 2147483647 h 134"/>
                    <a:gd name="T78" fmla="*/ 2147483647 w 512"/>
                    <a:gd name="T79" fmla="*/ 2147483647 h 134"/>
                    <a:gd name="T80" fmla="*/ 2147483647 w 512"/>
                    <a:gd name="T81" fmla="*/ 2147483647 h 134"/>
                    <a:gd name="T82" fmla="*/ 2147483647 w 512"/>
                    <a:gd name="T83" fmla="*/ 2147483647 h 134"/>
                    <a:gd name="T84" fmla="*/ 2147483647 w 512"/>
                    <a:gd name="T85" fmla="*/ 2147483647 h 134"/>
                    <a:gd name="T86" fmla="*/ 2147483647 w 512"/>
                    <a:gd name="T87" fmla="*/ 2147483647 h 134"/>
                    <a:gd name="T88" fmla="*/ 2147483647 w 512"/>
                    <a:gd name="T89" fmla="*/ 2147483647 h 134"/>
                    <a:gd name="T90" fmla="*/ 2147483647 w 512"/>
                    <a:gd name="T91" fmla="*/ 2147483647 h 134"/>
                    <a:gd name="T92" fmla="*/ 2147483647 w 512"/>
                    <a:gd name="T93" fmla="*/ 2147483647 h 134"/>
                    <a:gd name="T94" fmla="*/ 2147483647 w 512"/>
                    <a:gd name="T95" fmla="*/ 2147483647 h 134"/>
                    <a:gd name="T96" fmla="*/ 2147483647 w 512"/>
                    <a:gd name="T97" fmla="*/ 2147483647 h 134"/>
                    <a:gd name="T98" fmla="*/ 2147483647 w 512"/>
                    <a:gd name="T99" fmla="*/ 2147483647 h 134"/>
                    <a:gd name="T100" fmla="*/ 2147483647 w 512"/>
                    <a:gd name="T101" fmla="*/ 2147483647 h 134"/>
                    <a:gd name="T102" fmla="*/ 2147483647 w 512"/>
                    <a:gd name="T103" fmla="*/ 2147483647 h 134"/>
                    <a:gd name="T104" fmla="*/ 2147483647 w 512"/>
                    <a:gd name="T105" fmla="*/ 2147483647 h 134"/>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512"/>
                    <a:gd name="T160" fmla="*/ 0 h 134"/>
                    <a:gd name="T161" fmla="*/ 512 w 512"/>
                    <a:gd name="T162" fmla="*/ 134 h 134"/>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512" h="134">
                      <a:moveTo>
                        <a:pt x="512" y="40"/>
                      </a:moveTo>
                      <a:lnTo>
                        <a:pt x="151" y="0"/>
                      </a:lnTo>
                      <a:lnTo>
                        <a:pt x="146" y="4"/>
                      </a:lnTo>
                      <a:lnTo>
                        <a:pt x="142" y="4"/>
                      </a:lnTo>
                      <a:lnTo>
                        <a:pt x="134" y="8"/>
                      </a:lnTo>
                      <a:lnTo>
                        <a:pt x="122" y="16"/>
                      </a:lnTo>
                      <a:lnTo>
                        <a:pt x="110" y="20"/>
                      </a:lnTo>
                      <a:lnTo>
                        <a:pt x="98" y="24"/>
                      </a:lnTo>
                      <a:lnTo>
                        <a:pt x="82" y="28"/>
                      </a:lnTo>
                      <a:lnTo>
                        <a:pt x="69" y="36"/>
                      </a:lnTo>
                      <a:lnTo>
                        <a:pt x="61" y="40"/>
                      </a:lnTo>
                      <a:lnTo>
                        <a:pt x="53" y="40"/>
                      </a:lnTo>
                      <a:lnTo>
                        <a:pt x="49" y="44"/>
                      </a:lnTo>
                      <a:lnTo>
                        <a:pt x="45" y="44"/>
                      </a:lnTo>
                      <a:lnTo>
                        <a:pt x="41" y="44"/>
                      </a:lnTo>
                      <a:lnTo>
                        <a:pt x="37" y="47"/>
                      </a:lnTo>
                      <a:lnTo>
                        <a:pt x="29" y="47"/>
                      </a:lnTo>
                      <a:lnTo>
                        <a:pt x="25" y="51"/>
                      </a:lnTo>
                      <a:lnTo>
                        <a:pt x="17" y="51"/>
                      </a:lnTo>
                      <a:lnTo>
                        <a:pt x="13" y="55"/>
                      </a:lnTo>
                      <a:lnTo>
                        <a:pt x="8" y="55"/>
                      </a:lnTo>
                      <a:lnTo>
                        <a:pt x="4" y="59"/>
                      </a:lnTo>
                      <a:lnTo>
                        <a:pt x="0" y="59"/>
                      </a:lnTo>
                      <a:lnTo>
                        <a:pt x="349" y="134"/>
                      </a:lnTo>
                      <a:lnTo>
                        <a:pt x="353" y="134"/>
                      </a:lnTo>
                      <a:lnTo>
                        <a:pt x="353" y="130"/>
                      </a:lnTo>
                      <a:lnTo>
                        <a:pt x="357" y="130"/>
                      </a:lnTo>
                      <a:lnTo>
                        <a:pt x="366" y="126"/>
                      </a:lnTo>
                      <a:lnTo>
                        <a:pt x="374" y="122"/>
                      </a:lnTo>
                      <a:lnTo>
                        <a:pt x="378" y="118"/>
                      </a:lnTo>
                      <a:lnTo>
                        <a:pt x="386" y="114"/>
                      </a:lnTo>
                      <a:lnTo>
                        <a:pt x="394" y="114"/>
                      </a:lnTo>
                      <a:lnTo>
                        <a:pt x="402" y="110"/>
                      </a:lnTo>
                      <a:lnTo>
                        <a:pt x="406" y="106"/>
                      </a:lnTo>
                      <a:lnTo>
                        <a:pt x="414" y="106"/>
                      </a:lnTo>
                      <a:lnTo>
                        <a:pt x="418" y="103"/>
                      </a:lnTo>
                      <a:lnTo>
                        <a:pt x="426" y="99"/>
                      </a:lnTo>
                      <a:lnTo>
                        <a:pt x="430" y="95"/>
                      </a:lnTo>
                      <a:lnTo>
                        <a:pt x="439" y="91"/>
                      </a:lnTo>
                      <a:lnTo>
                        <a:pt x="447" y="87"/>
                      </a:lnTo>
                      <a:lnTo>
                        <a:pt x="455" y="83"/>
                      </a:lnTo>
                      <a:lnTo>
                        <a:pt x="463" y="75"/>
                      </a:lnTo>
                      <a:lnTo>
                        <a:pt x="471" y="67"/>
                      </a:lnTo>
                      <a:lnTo>
                        <a:pt x="483" y="63"/>
                      </a:lnTo>
                      <a:lnTo>
                        <a:pt x="487" y="59"/>
                      </a:lnTo>
                      <a:lnTo>
                        <a:pt x="495" y="51"/>
                      </a:lnTo>
                      <a:lnTo>
                        <a:pt x="499" y="47"/>
                      </a:lnTo>
                      <a:lnTo>
                        <a:pt x="512" y="40"/>
                      </a:lnTo>
                      <a:close/>
                    </a:path>
                  </a:pathLst>
                </a:custGeom>
                <a:solidFill>
                  <a:srgbClr val="999999"/>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8861" name="Freeform 111"/>
                <p:cNvSpPr>
                  <a:spLocks/>
                </p:cNvSpPr>
                <p:nvPr/>
              </p:nvSpPr>
              <p:spPr bwMode="auto">
                <a:xfrm>
                  <a:off x="431800" y="3057525"/>
                  <a:ext cx="581025" cy="76200"/>
                </a:xfrm>
                <a:custGeom>
                  <a:avLst/>
                  <a:gdLst>
                    <a:gd name="T0" fmla="*/ 2147483647 w 366"/>
                    <a:gd name="T1" fmla="*/ 2147483647 h 48"/>
                    <a:gd name="T2" fmla="*/ 2147483647 w 366"/>
                    <a:gd name="T3" fmla="*/ 2147483647 h 48"/>
                    <a:gd name="T4" fmla="*/ 2147483647 w 366"/>
                    <a:gd name="T5" fmla="*/ 2147483647 h 48"/>
                    <a:gd name="T6" fmla="*/ 2147483647 w 366"/>
                    <a:gd name="T7" fmla="*/ 2147483647 h 48"/>
                    <a:gd name="T8" fmla="*/ 2147483647 w 366"/>
                    <a:gd name="T9" fmla="*/ 0 h 48"/>
                    <a:gd name="T10" fmla="*/ 2147483647 w 366"/>
                    <a:gd name="T11" fmla="*/ 0 h 48"/>
                    <a:gd name="T12" fmla="*/ 2147483647 w 366"/>
                    <a:gd name="T13" fmla="*/ 0 h 48"/>
                    <a:gd name="T14" fmla="*/ 2147483647 w 366"/>
                    <a:gd name="T15" fmla="*/ 0 h 48"/>
                    <a:gd name="T16" fmla="*/ 0 w 366"/>
                    <a:gd name="T17" fmla="*/ 2147483647 h 48"/>
                    <a:gd name="T18" fmla="*/ 0 w 366"/>
                    <a:gd name="T19" fmla="*/ 2147483647 h 48"/>
                    <a:gd name="T20" fmla="*/ 2147483647 w 366"/>
                    <a:gd name="T21" fmla="*/ 2147483647 h 48"/>
                    <a:gd name="T22" fmla="*/ 2147483647 w 366"/>
                    <a:gd name="T23" fmla="*/ 2147483647 h 4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66"/>
                    <a:gd name="T37" fmla="*/ 0 h 48"/>
                    <a:gd name="T38" fmla="*/ 366 w 366"/>
                    <a:gd name="T39" fmla="*/ 48 h 4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66" h="48">
                      <a:moveTo>
                        <a:pt x="9" y="8"/>
                      </a:moveTo>
                      <a:lnTo>
                        <a:pt x="5" y="8"/>
                      </a:lnTo>
                      <a:lnTo>
                        <a:pt x="366" y="48"/>
                      </a:lnTo>
                      <a:lnTo>
                        <a:pt x="366" y="40"/>
                      </a:lnTo>
                      <a:lnTo>
                        <a:pt x="9" y="0"/>
                      </a:lnTo>
                      <a:lnTo>
                        <a:pt x="5" y="0"/>
                      </a:lnTo>
                      <a:lnTo>
                        <a:pt x="9" y="0"/>
                      </a:lnTo>
                      <a:lnTo>
                        <a:pt x="5" y="0"/>
                      </a:lnTo>
                      <a:lnTo>
                        <a:pt x="0" y="4"/>
                      </a:lnTo>
                      <a:lnTo>
                        <a:pt x="0" y="8"/>
                      </a:lnTo>
                      <a:lnTo>
                        <a:pt x="5" y="8"/>
                      </a:lnTo>
                      <a:lnTo>
                        <a:pt x="9" y="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8862" name="Freeform 112"/>
                <p:cNvSpPr>
                  <a:spLocks/>
                </p:cNvSpPr>
                <p:nvPr/>
              </p:nvSpPr>
              <p:spPr bwMode="auto">
                <a:xfrm>
                  <a:off x="330200" y="3057525"/>
                  <a:ext cx="115888" cy="63500"/>
                </a:xfrm>
                <a:custGeom>
                  <a:avLst/>
                  <a:gdLst>
                    <a:gd name="T0" fmla="*/ 2147483647 w 73"/>
                    <a:gd name="T1" fmla="*/ 2147483647 h 40"/>
                    <a:gd name="T2" fmla="*/ 2147483647 w 73"/>
                    <a:gd name="T3" fmla="*/ 2147483647 h 40"/>
                    <a:gd name="T4" fmla="*/ 2147483647 w 73"/>
                    <a:gd name="T5" fmla="*/ 2147483647 h 40"/>
                    <a:gd name="T6" fmla="*/ 2147483647 w 73"/>
                    <a:gd name="T7" fmla="*/ 2147483647 h 40"/>
                    <a:gd name="T8" fmla="*/ 2147483647 w 73"/>
                    <a:gd name="T9" fmla="*/ 2147483647 h 40"/>
                    <a:gd name="T10" fmla="*/ 2147483647 w 73"/>
                    <a:gd name="T11" fmla="*/ 2147483647 h 40"/>
                    <a:gd name="T12" fmla="*/ 2147483647 w 73"/>
                    <a:gd name="T13" fmla="*/ 2147483647 h 40"/>
                    <a:gd name="T14" fmla="*/ 2147483647 w 73"/>
                    <a:gd name="T15" fmla="*/ 2147483647 h 40"/>
                    <a:gd name="T16" fmla="*/ 2147483647 w 73"/>
                    <a:gd name="T17" fmla="*/ 2147483647 h 40"/>
                    <a:gd name="T18" fmla="*/ 2147483647 w 73"/>
                    <a:gd name="T19" fmla="*/ 2147483647 h 40"/>
                    <a:gd name="T20" fmla="*/ 2147483647 w 73"/>
                    <a:gd name="T21" fmla="*/ 0 h 40"/>
                    <a:gd name="T22" fmla="*/ 2147483647 w 73"/>
                    <a:gd name="T23" fmla="*/ 0 h 40"/>
                    <a:gd name="T24" fmla="*/ 2147483647 w 73"/>
                    <a:gd name="T25" fmla="*/ 2147483647 h 40"/>
                    <a:gd name="T26" fmla="*/ 2147483647 w 73"/>
                    <a:gd name="T27" fmla="*/ 2147483647 h 40"/>
                    <a:gd name="T28" fmla="*/ 2147483647 w 73"/>
                    <a:gd name="T29" fmla="*/ 2147483647 h 40"/>
                    <a:gd name="T30" fmla="*/ 2147483647 w 73"/>
                    <a:gd name="T31" fmla="*/ 2147483647 h 40"/>
                    <a:gd name="T32" fmla="*/ 2147483647 w 73"/>
                    <a:gd name="T33" fmla="*/ 2147483647 h 40"/>
                    <a:gd name="T34" fmla="*/ 2147483647 w 73"/>
                    <a:gd name="T35" fmla="*/ 2147483647 h 40"/>
                    <a:gd name="T36" fmla="*/ 0 w 73"/>
                    <a:gd name="T37" fmla="*/ 2147483647 h 40"/>
                    <a:gd name="T38" fmla="*/ 0 w 73"/>
                    <a:gd name="T39" fmla="*/ 2147483647 h 40"/>
                    <a:gd name="T40" fmla="*/ 2147483647 w 73"/>
                    <a:gd name="T41" fmla="*/ 2147483647 h 4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73"/>
                    <a:gd name="T64" fmla="*/ 0 h 40"/>
                    <a:gd name="T65" fmla="*/ 73 w 73"/>
                    <a:gd name="T66" fmla="*/ 40 h 40"/>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73" h="40">
                      <a:moveTo>
                        <a:pt x="4" y="40"/>
                      </a:moveTo>
                      <a:lnTo>
                        <a:pt x="4" y="40"/>
                      </a:lnTo>
                      <a:lnTo>
                        <a:pt x="16" y="32"/>
                      </a:lnTo>
                      <a:lnTo>
                        <a:pt x="32" y="28"/>
                      </a:lnTo>
                      <a:lnTo>
                        <a:pt x="44" y="24"/>
                      </a:lnTo>
                      <a:lnTo>
                        <a:pt x="52" y="20"/>
                      </a:lnTo>
                      <a:lnTo>
                        <a:pt x="60" y="12"/>
                      </a:lnTo>
                      <a:lnTo>
                        <a:pt x="69" y="12"/>
                      </a:lnTo>
                      <a:lnTo>
                        <a:pt x="73" y="8"/>
                      </a:lnTo>
                      <a:lnTo>
                        <a:pt x="69" y="0"/>
                      </a:lnTo>
                      <a:lnTo>
                        <a:pt x="64" y="4"/>
                      </a:lnTo>
                      <a:lnTo>
                        <a:pt x="56" y="4"/>
                      </a:lnTo>
                      <a:lnTo>
                        <a:pt x="48" y="8"/>
                      </a:lnTo>
                      <a:lnTo>
                        <a:pt x="40" y="12"/>
                      </a:lnTo>
                      <a:lnTo>
                        <a:pt x="28" y="20"/>
                      </a:lnTo>
                      <a:lnTo>
                        <a:pt x="12" y="24"/>
                      </a:lnTo>
                      <a:lnTo>
                        <a:pt x="0" y="28"/>
                      </a:lnTo>
                      <a:lnTo>
                        <a:pt x="4" y="4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8863" name="Freeform 113"/>
                <p:cNvSpPr>
                  <a:spLocks/>
                </p:cNvSpPr>
                <p:nvPr/>
              </p:nvSpPr>
              <p:spPr bwMode="auto">
                <a:xfrm>
                  <a:off x="246063" y="3101975"/>
                  <a:ext cx="90488" cy="42863"/>
                </a:xfrm>
                <a:custGeom>
                  <a:avLst/>
                  <a:gdLst>
                    <a:gd name="T0" fmla="*/ 2147483647 w 57"/>
                    <a:gd name="T1" fmla="*/ 2147483647 h 27"/>
                    <a:gd name="T2" fmla="*/ 2147483647 w 57"/>
                    <a:gd name="T3" fmla="*/ 2147483647 h 27"/>
                    <a:gd name="T4" fmla="*/ 2147483647 w 57"/>
                    <a:gd name="T5" fmla="*/ 2147483647 h 27"/>
                    <a:gd name="T6" fmla="*/ 2147483647 w 57"/>
                    <a:gd name="T7" fmla="*/ 2147483647 h 27"/>
                    <a:gd name="T8" fmla="*/ 2147483647 w 57"/>
                    <a:gd name="T9" fmla="*/ 2147483647 h 27"/>
                    <a:gd name="T10" fmla="*/ 2147483647 w 57"/>
                    <a:gd name="T11" fmla="*/ 2147483647 h 27"/>
                    <a:gd name="T12" fmla="*/ 2147483647 w 57"/>
                    <a:gd name="T13" fmla="*/ 2147483647 h 27"/>
                    <a:gd name="T14" fmla="*/ 2147483647 w 57"/>
                    <a:gd name="T15" fmla="*/ 2147483647 h 27"/>
                    <a:gd name="T16" fmla="*/ 2147483647 w 57"/>
                    <a:gd name="T17" fmla="*/ 2147483647 h 27"/>
                    <a:gd name="T18" fmla="*/ 2147483647 w 57"/>
                    <a:gd name="T19" fmla="*/ 2147483647 h 27"/>
                    <a:gd name="T20" fmla="*/ 2147483647 w 57"/>
                    <a:gd name="T21" fmla="*/ 0 h 27"/>
                    <a:gd name="T22" fmla="*/ 2147483647 w 57"/>
                    <a:gd name="T23" fmla="*/ 2147483647 h 27"/>
                    <a:gd name="T24" fmla="*/ 2147483647 w 57"/>
                    <a:gd name="T25" fmla="*/ 2147483647 h 27"/>
                    <a:gd name="T26" fmla="*/ 2147483647 w 57"/>
                    <a:gd name="T27" fmla="*/ 2147483647 h 27"/>
                    <a:gd name="T28" fmla="*/ 2147483647 w 57"/>
                    <a:gd name="T29" fmla="*/ 2147483647 h 27"/>
                    <a:gd name="T30" fmla="*/ 2147483647 w 57"/>
                    <a:gd name="T31" fmla="*/ 2147483647 h 27"/>
                    <a:gd name="T32" fmla="*/ 2147483647 w 57"/>
                    <a:gd name="T33" fmla="*/ 2147483647 h 27"/>
                    <a:gd name="T34" fmla="*/ 2147483647 w 57"/>
                    <a:gd name="T35" fmla="*/ 2147483647 h 27"/>
                    <a:gd name="T36" fmla="*/ 0 w 57"/>
                    <a:gd name="T37" fmla="*/ 2147483647 h 27"/>
                    <a:gd name="T38" fmla="*/ 0 w 57"/>
                    <a:gd name="T39" fmla="*/ 2147483647 h 27"/>
                    <a:gd name="T40" fmla="*/ 2147483647 w 57"/>
                    <a:gd name="T41" fmla="*/ 2147483647 h 2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57"/>
                    <a:gd name="T64" fmla="*/ 0 h 27"/>
                    <a:gd name="T65" fmla="*/ 57 w 57"/>
                    <a:gd name="T66" fmla="*/ 27 h 27"/>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57" h="27">
                      <a:moveTo>
                        <a:pt x="4" y="27"/>
                      </a:moveTo>
                      <a:lnTo>
                        <a:pt x="4" y="27"/>
                      </a:lnTo>
                      <a:lnTo>
                        <a:pt x="8" y="27"/>
                      </a:lnTo>
                      <a:lnTo>
                        <a:pt x="12" y="23"/>
                      </a:lnTo>
                      <a:lnTo>
                        <a:pt x="16" y="23"/>
                      </a:lnTo>
                      <a:lnTo>
                        <a:pt x="20" y="23"/>
                      </a:lnTo>
                      <a:lnTo>
                        <a:pt x="24" y="20"/>
                      </a:lnTo>
                      <a:lnTo>
                        <a:pt x="32" y="20"/>
                      </a:lnTo>
                      <a:lnTo>
                        <a:pt x="40" y="16"/>
                      </a:lnTo>
                      <a:lnTo>
                        <a:pt x="57" y="12"/>
                      </a:lnTo>
                      <a:lnTo>
                        <a:pt x="53" y="0"/>
                      </a:lnTo>
                      <a:lnTo>
                        <a:pt x="40" y="4"/>
                      </a:lnTo>
                      <a:lnTo>
                        <a:pt x="28" y="8"/>
                      </a:lnTo>
                      <a:lnTo>
                        <a:pt x="20" y="12"/>
                      </a:lnTo>
                      <a:lnTo>
                        <a:pt x="16" y="12"/>
                      </a:lnTo>
                      <a:lnTo>
                        <a:pt x="12" y="16"/>
                      </a:lnTo>
                      <a:lnTo>
                        <a:pt x="8" y="16"/>
                      </a:lnTo>
                      <a:lnTo>
                        <a:pt x="4" y="16"/>
                      </a:lnTo>
                      <a:lnTo>
                        <a:pt x="0" y="20"/>
                      </a:lnTo>
                      <a:lnTo>
                        <a:pt x="4" y="27"/>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8864" name="Freeform 114"/>
                <p:cNvSpPr>
                  <a:spLocks/>
                </p:cNvSpPr>
                <p:nvPr/>
              </p:nvSpPr>
              <p:spPr bwMode="auto">
                <a:xfrm>
                  <a:off x="193675" y="3133725"/>
                  <a:ext cx="58738" cy="30163"/>
                </a:xfrm>
                <a:custGeom>
                  <a:avLst/>
                  <a:gdLst>
                    <a:gd name="T0" fmla="*/ 2147483647 w 37"/>
                    <a:gd name="T1" fmla="*/ 2147483647 h 19"/>
                    <a:gd name="T2" fmla="*/ 2147483647 w 37"/>
                    <a:gd name="T3" fmla="*/ 2147483647 h 19"/>
                    <a:gd name="T4" fmla="*/ 2147483647 w 37"/>
                    <a:gd name="T5" fmla="*/ 2147483647 h 19"/>
                    <a:gd name="T6" fmla="*/ 2147483647 w 37"/>
                    <a:gd name="T7" fmla="*/ 2147483647 h 19"/>
                    <a:gd name="T8" fmla="*/ 2147483647 w 37"/>
                    <a:gd name="T9" fmla="*/ 2147483647 h 19"/>
                    <a:gd name="T10" fmla="*/ 2147483647 w 37"/>
                    <a:gd name="T11" fmla="*/ 2147483647 h 19"/>
                    <a:gd name="T12" fmla="*/ 2147483647 w 37"/>
                    <a:gd name="T13" fmla="*/ 2147483647 h 19"/>
                    <a:gd name="T14" fmla="*/ 2147483647 w 37"/>
                    <a:gd name="T15" fmla="*/ 2147483647 h 19"/>
                    <a:gd name="T16" fmla="*/ 2147483647 w 37"/>
                    <a:gd name="T17" fmla="*/ 2147483647 h 19"/>
                    <a:gd name="T18" fmla="*/ 2147483647 w 37"/>
                    <a:gd name="T19" fmla="*/ 2147483647 h 19"/>
                    <a:gd name="T20" fmla="*/ 2147483647 w 37"/>
                    <a:gd name="T21" fmla="*/ 0 h 19"/>
                    <a:gd name="T22" fmla="*/ 2147483647 w 37"/>
                    <a:gd name="T23" fmla="*/ 2147483647 h 19"/>
                    <a:gd name="T24" fmla="*/ 2147483647 w 37"/>
                    <a:gd name="T25" fmla="*/ 2147483647 h 19"/>
                    <a:gd name="T26" fmla="*/ 2147483647 w 37"/>
                    <a:gd name="T27" fmla="*/ 2147483647 h 19"/>
                    <a:gd name="T28" fmla="*/ 2147483647 w 37"/>
                    <a:gd name="T29" fmla="*/ 2147483647 h 19"/>
                    <a:gd name="T30" fmla="*/ 2147483647 w 37"/>
                    <a:gd name="T31" fmla="*/ 2147483647 h 19"/>
                    <a:gd name="T32" fmla="*/ 2147483647 w 37"/>
                    <a:gd name="T33" fmla="*/ 2147483647 h 19"/>
                    <a:gd name="T34" fmla="*/ 2147483647 w 37"/>
                    <a:gd name="T35" fmla="*/ 2147483647 h 19"/>
                    <a:gd name="T36" fmla="*/ 2147483647 w 37"/>
                    <a:gd name="T37" fmla="*/ 2147483647 h 19"/>
                    <a:gd name="T38" fmla="*/ 2147483647 w 37"/>
                    <a:gd name="T39" fmla="*/ 2147483647 h 19"/>
                    <a:gd name="T40" fmla="*/ 2147483647 w 37"/>
                    <a:gd name="T41" fmla="*/ 2147483647 h 19"/>
                    <a:gd name="T42" fmla="*/ 0 w 37"/>
                    <a:gd name="T43" fmla="*/ 2147483647 h 19"/>
                    <a:gd name="T44" fmla="*/ 0 w 37"/>
                    <a:gd name="T45" fmla="*/ 2147483647 h 19"/>
                    <a:gd name="T46" fmla="*/ 2147483647 w 37"/>
                    <a:gd name="T47" fmla="*/ 2147483647 h 19"/>
                    <a:gd name="T48" fmla="*/ 2147483647 w 37"/>
                    <a:gd name="T49" fmla="*/ 2147483647 h 19"/>
                    <a:gd name="T50" fmla="*/ 2147483647 w 37"/>
                    <a:gd name="T51" fmla="*/ 2147483647 h 19"/>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37"/>
                    <a:gd name="T79" fmla="*/ 0 h 19"/>
                    <a:gd name="T80" fmla="*/ 37 w 37"/>
                    <a:gd name="T81" fmla="*/ 19 h 19"/>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37" h="19">
                      <a:moveTo>
                        <a:pt x="8" y="11"/>
                      </a:moveTo>
                      <a:lnTo>
                        <a:pt x="8" y="19"/>
                      </a:lnTo>
                      <a:lnTo>
                        <a:pt x="12" y="19"/>
                      </a:lnTo>
                      <a:lnTo>
                        <a:pt x="17" y="15"/>
                      </a:lnTo>
                      <a:lnTo>
                        <a:pt x="21" y="15"/>
                      </a:lnTo>
                      <a:lnTo>
                        <a:pt x="25" y="15"/>
                      </a:lnTo>
                      <a:lnTo>
                        <a:pt x="29" y="11"/>
                      </a:lnTo>
                      <a:lnTo>
                        <a:pt x="37" y="7"/>
                      </a:lnTo>
                      <a:lnTo>
                        <a:pt x="33" y="0"/>
                      </a:lnTo>
                      <a:lnTo>
                        <a:pt x="25" y="3"/>
                      </a:lnTo>
                      <a:lnTo>
                        <a:pt x="21" y="3"/>
                      </a:lnTo>
                      <a:lnTo>
                        <a:pt x="17" y="7"/>
                      </a:lnTo>
                      <a:lnTo>
                        <a:pt x="12" y="7"/>
                      </a:lnTo>
                      <a:lnTo>
                        <a:pt x="8" y="11"/>
                      </a:lnTo>
                      <a:lnTo>
                        <a:pt x="4" y="11"/>
                      </a:lnTo>
                      <a:lnTo>
                        <a:pt x="4" y="19"/>
                      </a:lnTo>
                      <a:lnTo>
                        <a:pt x="4" y="11"/>
                      </a:lnTo>
                      <a:lnTo>
                        <a:pt x="0" y="15"/>
                      </a:lnTo>
                      <a:lnTo>
                        <a:pt x="0" y="19"/>
                      </a:lnTo>
                      <a:lnTo>
                        <a:pt x="4" y="19"/>
                      </a:lnTo>
                      <a:lnTo>
                        <a:pt x="8" y="19"/>
                      </a:lnTo>
                      <a:lnTo>
                        <a:pt x="8" y="11"/>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8865" name="Freeform 115"/>
                <p:cNvSpPr>
                  <a:spLocks/>
                </p:cNvSpPr>
                <p:nvPr/>
              </p:nvSpPr>
              <p:spPr bwMode="auto">
                <a:xfrm>
                  <a:off x="200025" y="3151188"/>
                  <a:ext cx="566738" cy="131763"/>
                </a:xfrm>
                <a:custGeom>
                  <a:avLst/>
                  <a:gdLst>
                    <a:gd name="T0" fmla="*/ 2147483647 w 357"/>
                    <a:gd name="T1" fmla="*/ 2147483647 h 83"/>
                    <a:gd name="T2" fmla="*/ 2147483647 w 357"/>
                    <a:gd name="T3" fmla="*/ 2147483647 h 83"/>
                    <a:gd name="T4" fmla="*/ 2147483647 w 357"/>
                    <a:gd name="T5" fmla="*/ 0 h 83"/>
                    <a:gd name="T6" fmla="*/ 0 w 357"/>
                    <a:gd name="T7" fmla="*/ 2147483647 h 83"/>
                    <a:gd name="T8" fmla="*/ 2147483647 w 357"/>
                    <a:gd name="T9" fmla="*/ 2147483647 h 83"/>
                    <a:gd name="T10" fmla="*/ 2147483647 w 357"/>
                    <a:gd name="T11" fmla="*/ 2147483647 h 83"/>
                    <a:gd name="T12" fmla="*/ 2147483647 w 357"/>
                    <a:gd name="T13" fmla="*/ 2147483647 h 83"/>
                    <a:gd name="T14" fmla="*/ 2147483647 w 357"/>
                    <a:gd name="T15" fmla="*/ 2147483647 h 83"/>
                    <a:gd name="T16" fmla="*/ 2147483647 w 357"/>
                    <a:gd name="T17" fmla="*/ 2147483647 h 83"/>
                    <a:gd name="T18" fmla="*/ 2147483647 w 357"/>
                    <a:gd name="T19" fmla="*/ 2147483647 h 83"/>
                    <a:gd name="T20" fmla="*/ 2147483647 w 357"/>
                    <a:gd name="T21" fmla="*/ 2147483647 h 83"/>
                    <a:gd name="T22" fmla="*/ 2147483647 w 357"/>
                    <a:gd name="T23" fmla="*/ 2147483647 h 8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57"/>
                    <a:gd name="T37" fmla="*/ 0 h 83"/>
                    <a:gd name="T38" fmla="*/ 357 w 357"/>
                    <a:gd name="T39" fmla="*/ 83 h 8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57" h="83">
                      <a:moveTo>
                        <a:pt x="349" y="75"/>
                      </a:moveTo>
                      <a:lnTo>
                        <a:pt x="353" y="75"/>
                      </a:lnTo>
                      <a:lnTo>
                        <a:pt x="4" y="0"/>
                      </a:lnTo>
                      <a:lnTo>
                        <a:pt x="0" y="8"/>
                      </a:lnTo>
                      <a:lnTo>
                        <a:pt x="349" y="83"/>
                      </a:lnTo>
                      <a:lnTo>
                        <a:pt x="353" y="83"/>
                      </a:lnTo>
                      <a:lnTo>
                        <a:pt x="349" y="83"/>
                      </a:lnTo>
                      <a:lnTo>
                        <a:pt x="353" y="83"/>
                      </a:lnTo>
                      <a:lnTo>
                        <a:pt x="357" y="79"/>
                      </a:lnTo>
                      <a:lnTo>
                        <a:pt x="353" y="75"/>
                      </a:lnTo>
                      <a:lnTo>
                        <a:pt x="349" y="75"/>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8866" name="Freeform 116"/>
                <p:cNvSpPr>
                  <a:spLocks/>
                </p:cNvSpPr>
                <p:nvPr/>
              </p:nvSpPr>
              <p:spPr bwMode="auto">
                <a:xfrm>
                  <a:off x="754063" y="3232150"/>
                  <a:ext cx="71438" cy="50800"/>
                </a:xfrm>
                <a:custGeom>
                  <a:avLst/>
                  <a:gdLst>
                    <a:gd name="T0" fmla="*/ 2147483647 w 45"/>
                    <a:gd name="T1" fmla="*/ 0 h 32"/>
                    <a:gd name="T2" fmla="*/ 2147483647 w 45"/>
                    <a:gd name="T3" fmla="*/ 2147483647 h 32"/>
                    <a:gd name="T4" fmla="*/ 2147483647 w 45"/>
                    <a:gd name="T5" fmla="*/ 2147483647 h 32"/>
                    <a:gd name="T6" fmla="*/ 2147483647 w 45"/>
                    <a:gd name="T7" fmla="*/ 2147483647 h 32"/>
                    <a:gd name="T8" fmla="*/ 2147483647 w 45"/>
                    <a:gd name="T9" fmla="*/ 2147483647 h 32"/>
                    <a:gd name="T10" fmla="*/ 2147483647 w 45"/>
                    <a:gd name="T11" fmla="*/ 2147483647 h 32"/>
                    <a:gd name="T12" fmla="*/ 2147483647 w 45"/>
                    <a:gd name="T13" fmla="*/ 2147483647 h 32"/>
                    <a:gd name="T14" fmla="*/ 2147483647 w 45"/>
                    <a:gd name="T15" fmla="*/ 2147483647 h 32"/>
                    <a:gd name="T16" fmla="*/ 0 w 45"/>
                    <a:gd name="T17" fmla="*/ 2147483647 h 32"/>
                    <a:gd name="T18" fmla="*/ 0 w 45"/>
                    <a:gd name="T19" fmla="*/ 2147483647 h 32"/>
                    <a:gd name="T20" fmla="*/ 2147483647 w 45"/>
                    <a:gd name="T21" fmla="*/ 2147483647 h 32"/>
                    <a:gd name="T22" fmla="*/ 2147483647 w 45"/>
                    <a:gd name="T23" fmla="*/ 2147483647 h 32"/>
                    <a:gd name="T24" fmla="*/ 2147483647 w 45"/>
                    <a:gd name="T25" fmla="*/ 2147483647 h 32"/>
                    <a:gd name="T26" fmla="*/ 2147483647 w 45"/>
                    <a:gd name="T27" fmla="*/ 2147483647 h 32"/>
                    <a:gd name="T28" fmla="*/ 2147483647 w 45"/>
                    <a:gd name="T29" fmla="*/ 2147483647 h 32"/>
                    <a:gd name="T30" fmla="*/ 2147483647 w 45"/>
                    <a:gd name="T31" fmla="*/ 2147483647 h 32"/>
                    <a:gd name="T32" fmla="*/ 2147483647 w 45"/>
                    <a:gd name="T33" fmla="*/ 2147483647 h 32"/>
                    <a:gd name="T34" fmla="*/ 2147483647 w 45"/>
                    <a:gd name="T35" fmla="*/ 2147483647 h 32"/>
                    <a:gd name="T36" fmla="*/ 2147483647 w 45"/>
                    <a:gd name="T37" fmla="*/ 2147483647 h 32"/>
                    <a:gd name="T38" fmla="*/ 2147483647 w 45"/>
                    <a:gd name="T39" fmla="*/ 2147483647 h 32"/>
                    <a:gd name="T40" fmla="*/ 2147483647 w 45"/>
                    <a:gd name="T41" fmla="*/ 0 h 3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45"/>
                    <a:gd name="T64" fmla="*/ 0 h 32"/>
                    <a:gd name="T65" fmla="*/ 45 w 45"/>
                    <a:gd name="T66" fmla="*/ 32 h 32"/>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45" h="32">
                      <a:moveTo>
                        <a:pt x="45" y="0"/>
                      </a:moveTo>
                      <a:lnTo>
                        <a:pt x="41" y="4"/>
                      </a:lnTo>
                      <a:lnTo>
                        <a:pt x="37" y="4"/>
                      </a:lnTo>
                      <a:lnTo>
                        <a:pt x="29" y="8"/>
                      </a:lnTo>
                      <a:lnTo>
                        <a:pt x="21" y="12"/>
                      </a:lnTo>
                      <a:lnTo>
                        <a:pt x="13" y="16"/>
                      </a:lnTo>
                      <a:lnTo>
                        <a:pt x="8" y="20"/>
                      </a:lnTo>
                      <a:lnTo>
                        <a:pt x="4" y="20"/>
                      </a:lnTo>
                      <a:lnTo>
                        <a:pt x="0" y="24"/>
                      </a:lnTo>
                      <a:lnTo>
                        <a:pt x="4" y="32"/>
                      </a:lnTo>
                      <a:lnTo>
                        <a:pt x="8" y="28"/>
                      </a:lnTo>
                      <a:lnTo>
                        <a:pt x="13" y="28"/>
                      </a:lnTo>
                      <a:lnTo>
                        <a:pt x="17" y="24"/>
                      </a:lnTo>
                      <a:lnTo>
                        <a:pt x="25" y="20"/>
                      </a:lnTo>
                      <a:lnTo>
                        <a:pt x="33" y="16"/>
                      </a:lnTo>
                      <a:lnTo>
                        <a:pt x="41" y="12"/>
                      </a:lnTo>
                      <a:lnTo>
                        <a:pt x="45" y="12"/>
                      </a:lnTo>
                      <a:lnTo>
                        <a:pt x="45"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8867" name="Freeform 117"/>
                <p:cNvSpPr>
                  <a:spLocks/>
                </p:cNvSpPr>
                <p:nvPr/>
              </p:nvSpPr>
              <p:spPr bwMode="auto">
                <a:xfrm>
                  <a:off x="825500" y="3195638"/>
                  <a:ext cx="90488" cy="55563"/>
                </a:xfrm>
                <a:custGeom>
                  <a:avLst/>
                  <a:gdLst>
                    <a:gd name="T0" fmla="*/ 2147483647 w 57"/>
                    <a:gd name="T1" fmla="*/ 0 h 35"/>
                    <a:gd name="T2" fmla="*/ 2147483647 w 57"/>
                    <a:gd name="T3" fmla="*/ 0 h 35"/>
                    <a:gd name="T4" fmla="*/ 2147483647 w 57"/>
                    <a:gd name="T5" fmla="*/ 2147483647 h 35"/>
                    <a:gd name="T6" fmla="*/ 2147483647 w 57"/>
                    <a:gd name="T7" fmla="*/ 2147483647 h 35"/>
                    <a:gd name="T8" fmla="*/ 2147483647 w 57"/>
                    <a:gd name="T9" fmla="*/ 2147483647 h 35"/>
                    <a:gd name="T10" fmla="*/ 2147483647 w 57"/>
                    <a:gd name="T11" fmla="*/ 2147483647 h 35"/>
                    <a:gd name="T12" fmla="*/ 2147483647 w 57"/>
                    <a:gd name="T13" fmla="*/ 2147483647 h 35"/>
                    <a:gd name="T14" fmla="*/ 2147483647 w 57"/>
                    <a:gd name="T15" fmla="*/ 2147483647 h 35"/>
                    <a:gd name="T16" fmla="*/ 2147483647 w 57"/>
                    <a:gd name="T17" fmla="*/ 2147483647 h 35"/>
                    <a:gd name="T18" fmla="*/ 0 w 57"/>
                    <a:gd name="T19" fmla="*/ 2147483647 h 35"/>
                    <a:gd name="T20" fmla="*/ 0 w 57"/>
                    <a:gd name="T21" fmla="*/ 2147483647 h 35"/>
                    <a:gd name="T22" fmla="*/ 2147483647 w 57"/>
                    <a:gd name="T23" fmla="*/ 2147483647 h 35"/>
                    <a:gd name="T24" fmla="*/ 2147483647 w 57"/>
                    <a:gd name="T25" fmla="*/ 2147483647 h 35"/>
                    <a:gd name="T26" fmla="*/ 2147483647 w 57"/>
                    <a:gd name="T27" fmla="*/ 2147483647 h 35"/>
                    <a:gd name="T28" fmla="*/ 2147483647 w 57"/>
                    <a:gd name="T29" fmla="*/ 2147483647 h 35"/>
                    <a:gd name="T30" fmla="*/ 2147483647 w 57"/>
                    <a:gd name="T31" fmla="*/ 2147483647 h 35"/>
                    <a:gd name="T32" fmla="*/ 2147483647 w 57"/>
                    <a:gd name="T33" fmla="*/ 2147483647 h 35"/>
                    <a:gd name="T34" fmla="*/ 2147483647 w 57"/>
                    <a:gd name="T35" fmla="*/ 2147483647 h 35"/>
                    <a:gd name="T36" fmla="*/ 2147483647 w 57"/>
                    <a:gd name="T37" fmla="*/ 2147483647 h 35"/>
                    <a:gd name="T38" fmla="*/ 2147483647 w 57"/>
                    <a:gd name="T39" fmla="*/ 2147483647 h 35"/>
                    <a:gd name="T40" fmla="*/ 2147483647 w 57"/>
                    <a:gd name="T41" fmla="*/ 0 h 3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57"/>
                    <a:gd name="T64" fmla="*/ 0 h 35"/>
                    <a:gd name="T65" fmla="*/ 57 w 57"/>
                    <a:gd name="T66" fmla="*/ 35 h 3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57" h="35">
                      <a:moveTo>
                        <a:pt x="49" y="0"/>
                      </a:moveTo>
                      <a:lnTo>
                        <a:pt x="49" y="0"/>
                      </a:lnTo>
                      <a:lnTo>
                        <a:pt x="41" y="4"/>
                      </a:lnTo>
                      <a:lnTo>
                        <a:pt x="32" y="8"/>
                      </a:lnTo>
                      <a:lnTo>
                        <a:pt x="28" y="12"/>
                      </a:lnTo>
                      <a:lnTo>
                        <a:pt x="24" y="16"/>
                      </a:lnTo>
                      <a:lnTo>
                        <a:pt x="16" y="20"/>
                      </a:lnTo>
                      <a:lnTo>
                        <a:pt x="12" y="20"/>
                      </a:lnTo>
                      <a:lnTo>
                        <a:pt x="4" y="23"/>
                      </a:lnTo>
                      <a:lnTo>
                        <a:pt x="0" y="23"/>
                      </a:lnTo>
                      <a:lnTo>
                        <a:pt x="0" y="35"/>
                      </a:lnTo>
                      <a:lnTo>
                        <a:pt x="8" y="31"/>
                      </a:lnTo>
                      <a:lnTo>
                        <a:pt x="16" y="27"/>
                      </a:lnTo>
                      <a:lnTo>
                        <a:pt x="20" y="27"/>
                      </a:lnTo>
                      <a:lnTo>
                        <a:pt x="28" y="23"/>
                      </a:lnTo>
                      <a:lnTo>
                        <a:pt x="32" y="20"/>
                      </a:lnTo>
                      <a:lnTo>
                        <a:pt x="41" y="20"/>
                      </a:lnTo>
                      <a:lnTo>
                        <a:pt x="49" y="12"/>
                      </a:lnTo>
                      <a:lnTo>
                        <a:pt x="57" y="8"/>
                      </a:lnTo>
                      <a:lnTo>
                        <a:pt x="49"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8868" name="Freeform 118"/>
                <p:cNvSpPr>
                  <a:spLocks/>
                </p:cNvSpPr>
                <p:nvPr/>
              </p:nvSpPr>
              <p:spPr bwMode="auto">
                <a:xfrm>
                  <a:off x="903288" y="3133725"/>
                  <a:ext cx="96838" cy="74613"/>
                </a:xfrm>
                <a:custGeom>
                  <a:avLst/>
                  <a:gdLst>
                    <a:gd name="T0" fmla="*/ 2147483647 w 61"/>
                    <a:gd name="T1" fmla="*/ 0 h 47"/>
                    <a:gd name="T2" fmla="*/ 2147483647 w 61"/>
                    <a:gd name="T3" fmla="*/ 2147483647 h 47"/>
                    <a:gd name="T4" fmla="*/ 2147483647 w 61"/>
                    <a:gd name="T5" fmla="*/ 2147483647 h 47"/>
                    <a:gd name="T6" fmla="*/ 2147483647 w 61"/>
                    <a:gd name="T7" fmla="*/ 2147483647 h 47"/>
                    <a:gd name="T8" fmla="*/ 2147483647 w 61"/>
                    <a:gd name="T9" fmla="*/ 2147483647 h 47"/>
                    <a:gd name="T10" fmla="*/ 2147483647 w 61"/>
                    <a:gd name="T11" fmla="*/ 2147483647 h 47"/>
                    <a:gd name="T12" fmla="*/ 2147483647 w 61"/>
                    <a:gd name="T13" fmla="*/ 2147483647 h 47"/>
                    <a:gd name="T14" fmla="*/ 2147483647 w 61"/>
                    <a:gd name="T15" fmla="*/ 2147483647 h 47"/>
                    <a:gd name="T16" fmla="*/ 2147483647 w 61"/>
                    <a:gd name="T17" fmla="*/ 2147483647 h 47"/>
                    <a:gd name="T18" fmla="*/ 0 w 61"/>
                    <a:gd name="T19" fmla="*/ 2147483647 h 47"/>
                    <a:gd name="T20" fmla="*/ 2147483647 w 61"/>
                    <a:gd name="T21" fmla="*/ 2147483647 h 47"/>
                    <a:gd name="T22" fmla="*/ 2147483647 w 61"/>
                    <a:gd name="T23" fmla="*/ 2147483647 h 47"/>
                    <a:gd name="T24" fmla="*/ 2147483647 w 61"/>
                    <a:gd name="T25" fmla="*/ 2147483647 h 47"/>
                    <a:gd name="T26" fmla="*/ 2147483647 w 61"/>
                    <a:gd name="T27" fmla="*/ 2147483647 h 47"/>
                    <a:gd name="T28" fmla="*/ 2147483647 w 61"/>
                    <a:gd name="T29" fmla="*/ 2147483647 h 47"/>
                    <a:gd name="T30" fmla="*/ 2147483647 w 61"/>
                    <a:gd name="T31" fmla="*/ 2147483647 h 47"/>
                    <a:gd name="T32" fmla="*/ 2147483647 w 61"/>
                    <a:gd name="T33" fmla="*/ 2147483647 h 47"/>
                    <a:gd name="T34" fmla="*/ 2147483647 w 61"/>
                    <a:gd name="T35" fmla="*/ 2147483647 h 47"/>
                    <a:gd name="T36" fmla="*/ 2147483647 w 61"/>
                    <a:gd name="T37" fmla="*/ 2147483647 h 47"/>
                    <a:gd name="T38" fmla="*/ 2147483647 w 61"/>
                    <a:gd name="T39" fmla="*/ 2147483647 h 47"/>
                    <a:gd name="T40" fmla="*/ 2147483647 w 61"/>
                    <a:gd name="T41" fmla="*/ 2147483647 h 47"/>
                    <a:gd name="T42" fmla="*/ 2147483647 w 61"/>
                    <a:gd name="T43" fmla="*/ 2147483647 h 47"/>
                    <a:gd name="T44" fmla="*/ 2147483647 w 61"/>
                    <a:gd name="T45" fmla="*/ 2147483647 h 47"/>
                    <a:gd name="T46" fmla="*/ 2147483647 w 61"/>
                    <a:gd name="T47" fmla="*/ 0 h 47"/>
                    <a:gd name="T48" fmla="*/ 2147483647 w 61"/>
                    <a:gd name="T49" fmla="*/ 2147483647 h 47"/>
                    <a:gd name="T50" fmla="*/ 2147483647 w 61"/>
                    <a:gd name="T51" fmla="*/ 0 h 47"/>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61"/>
                    <a:gd name="T79" fmla="*/ 0 h 47"/>
                    <a:gd name="T80" fmla="*/ 61 w 61"/>
                    <a:gd name="T81" fmla="*/ 47 h 47"/>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61" h="47">
                      <a:moveTo>
                        <a:pt x="52" y="0"/>
                      </a:moveTo>
                      <a:lnTo>
                        <a:pt x="52" y="3"/>
                      </a:lnTo>
                      <a:lnTo>
                        <a:pt x="48" y="3"/>
                      </a:lnTo>
                      <a:lnTo>
                        <a:pt x="44" y="11"/>
                      </a:lnTo>
                      <a:lnTo>
                        <a:pt x="36" y="15"/>
                      </a:lnTo>
                      <a:lnTo>
                        <a:pt x="28" y="23"/>
                      </a:lnTo>
                      <a:lnTo>
                        <a:pt x="20" y="27"/>
                      </a:lnTo>
                      <a:lnTo>
                        <a:pt x="8" y="35"/>
                      </a:lnTo>
                      <a:lnTo>
                        <a:pt x="0" y="39"/>
                      </a:lnTo>
                      <a:lnTo>
                        <a:pt x="8" y="47"/>
                      </a:lnTo>
                      <a:lnTo>
                        <a:pt x="16" y="43"/>
                      </a:lnTo>
                      <a:lnTo>
                        <a:pt x="24" y="35"/>
                      </a:lnTo>
                      <a:lnTo>
                        <a:pt x="32" y="27"/>
                      </a:lnTo>
                      <a:lnTo>
                        <a:pt x="40" y="23"/>
                      </a:lnTo>
                      <a:lnTo>
                        <a:pt x="48" y="15"/>
                      </a:lnTo>
                      <a:lnTo>
                        <a:pt x="52" y="15"/>
                      </a:lnTo>
                      <a:lnTo>
                        <a:pt x="56" y="11"/>
                      </a:lnTo>
                      <a:lnTo>
                        <a:pt x="61" y="7"/>
                      </a:lnTo>
                      <a:lnTo>
                        <a:pt x="61" y="3"/>
                      </a:lnTo>
                      <a:lnTo>
                        <a:pt x="56" y="0"/>
                      </a:lnTo>
                      <a:lnTo>
                        <a:pt x="52" y="3"/>
                      </a:lnTo>
                      <a:lnTo>
                        <a:pt x="52"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8869" name="Freeform 119"/>
                <p:cNvSpPr>
                  <a:spLocks/>
                </p:cNvSpPr>
                <p:nvPr/>
              </p:nvSpPr>
              <p:spPr bwMode="auto">
                <a:xfrm>
                  <a:off x="985838" y="3121025"/>
                  <a:ext cx="33338" cy="23813"/>
                </a:xfrm>
                <a:custGeom>
                  <a:avLst/>
                  <a:gdLst>
                    <a:gd name="T0" fmla="*/ 2147483647 w 21"/>
                    <a:gd name="T1" fmla="*/ 2147483647 h 15"/>
                    <a:gd name="T2" fmla="*/ 2147483647 w 21"/>
                    <a:gd name="T3" fmla="*/ 0 h 15"/>
                    <a:gd name="T4" fmla="*/ 0 w 21"/>
                    <a:gd name="T5" fmla="*/ 2147483647 h 15"/>
                    <a:gd name="T6" fmla="*/ 2147483647 w 21"/>
                    <a:gd name="T7" fmla="*/ 2147483647 h 15"/>
                    <a:gd name="T8" fmla="*/ 2147483647 w 21"/>
                    <a:gd name="T9" fmla="*/ 2147483647 h 15"/>
                    <a:gd name="T10" fmla="*/ 2147483647 w 21"/>
                    <a:gd name="T11" fmla="*/ 0 h 15"/>
                    <a:gd name="T12" fmla="*/ 2147483647 w 21"/>
                    <a:gd name="T13" fmla="*/ 2147483647 h 15"/>
                    <a:gd name="T14" fmla="*/ 2147483647 w 21"/>
                    <a:gd name="T15" fmla="*/ 2147483647 h 15"/>
                    <a:gd name="T16" fmla="*/ 2147483647 w 21"/>
                    <a:gd name="T17" fmla="*/ 2147483647 h 15"/>
                    <a:gd name="T18" fmla="*/ 2147483647 w 21"/>
                    <a:gd name="T19" fmla="*/ 0 h 15"/>
                    <a:gd name="T20" fmla="*/ 2147483647 w 21"/>
                    <a:gd name="T21" fmla="*/ 0 h 15"/>
                    <a:gd name="T22" fmla="*/ 2147483647 w 21"/>
                    <a:gd name="T23" fmla="*/ 2147483647 h 1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1"/>
                    <a:gd name="T37" fmla="*/ 0 h 15"/>
                    <a:gd name="T38" fmla="*/ 21 w 21"/>
                    <a:gd name="T39" fmla="*/ 15 h 1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1" h="15">
                      <a:moveTo>
                        <a:pt x="17" y="8"/>
                      </a:moveTo>
                      <a:lnTo>
                        <a:pt x="13" y="0"/>
                      </a:lnTo>
                      <a:lnTo>
                        <a:pt x="0" y="8"/>
                      </a:lnTo>
                      <a:lnTo>
                        <a:pt x="9" y="15"/>
                      </a:lnTo>
                      <a:lnTo>
                        <a:pt x="21" y="8"/>
                      </a:lnTo>
                      <a:lnTo>
                        <a:pt x="17" y="0"/>
                      </a:lnTo>
                      <a:lnTo>
                        <a:pt x="21" y="8"/>
                      </a:lnTo>
                      <a:lnTo>
                        <a:pt x="21" y="4"/>
                      </a:lnTo>
                      <a:lnTo>
                        <a:pt x="17" y="0"/>
                      </a:lnTo>
                      <a:lnTo>
                        <a:pt x="13" y="0"/>
                      </a:lnTo>
                      <a:lnTo>
                        <a:pt x="17" y="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8870" name="Freeform 120"/>
                <p:cNvSpPr>
                  <a:spLocks/>
                </p:cNvSpPr>
                <p:nvPr/>
              </p:nvSpPr>
              <p:spPr bwMode="auto">
                <a:xfrm>
                  <a:off x="265113" y="3151188"/>
                  <a:ext cx="638175" cy="100013"/>
                </a:xfrm>
                <a:custGeom>
                  <a:avLst/>
                  <a:gdLst>
                    <a:gd name="T0" fmla="*/ 2147483647 w 402"/>
                    <a:gd name="T1" fmla="*/ 2147483647 h 63"/>
                    <a:gd name="T2" fmla="*/ 2147483647 w 402"/>
                    <a:gd name="T3" fmla="*/ 2147483647 h 63"/>
                    <a:gd name="T4" fmla="*/ 0 w 402"/>
                    <a:gd name="T5" fmla="*/ 0 h 63"/>
                    <a:gd name="T6" fmla="*/ 0 60000 65536"/>
                    <a:gd name="T7" fmla="*/ 0 60000 65536"/>
                    <a:gd name="T8" fmla="*/ 0 60000 65536"/>
                    <a:gd name="T9" fmla="*/ 0 w 402"/>
                    <a:gd name="T10" fmla="*/ 0 h 63"/>
                    <a:gd name="T11" fmla="*/ 402 w 402"/>
                    <a:gd name="T12" fmla="*/ 63 h 63"/>
                  </a:gdLst>
                  <a:ahLst/>
                  <a:cxnLst>
                    <a:cxn ang="T6">
                      <a:pos x="T0" y="T1"/>
                    </a:cxn>
                    <a:cxn ang="T7">
                      <a:pos x="T2" y="T3"/>
                    </a:cxn>
                    <a:cxn ang="T8">
                      <a:pos x="T4" y="T5"/>
                    </a:cxn>
                  </a:cxnLst>
                  <a:rect l="T9" t="T10" r="T11" b="T12"/>
                  <a:pathLst>
                    <a:path w="402" h="63">
                      <a:moveTo>
                        <a:pt x="402" y="16"/>
                      </a:moveTo>
                      <a:lnTo>
                        <a:pt x="312" y="63"/>
                      </a:lnTo>
                      <a:lnTo>
                        <a:pt x="0" y="0"/>
                      </a:lnTo>
                    </a:path>
                  </a:pathLst>
                </a:custGeom>
                <a:noFill/>
                <a:ln w="0">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58871" name="Freeform 121"/>
                <p:cNvSpPr>
                  <a:spLocks/>
                </p:cNvSpPr>
                <p:nvPr/>
              </p:nvSpPr>
              <p:spPr bwMode="auto">
                <a:xfrm>
                  <a:off x="465138" y="3082925"/>
                  <a:ext cx="488950" cy="61913"/>
                </a:xfrm>
                <a:custGeom>
                  <a:avLst/>
                  <a:gdLst>
                    <a:gd name="T0" fmla="*/ 2147483647 w 308"/>
                    <a:gd name="T1" fmla="*/ 2147483647 h 39"/>
                    <a:gd name="T2" fmla="*/ 2147483647 w 308"/>
                    <a:gd name="T3" fmla="*/ 2147483647 h 39"/>
                    <a:gd name="T4" fmla="*/ 0 w 308"/>
                    <a:gd name="T5" fmla="*/ 0 h 39"/>
                    <a:gd name="T6" fmla="*/ 0 60000 65536"/>
                    <a:gd name="T7" fmla="*/ 0 60000 65536"/>
                    <a:gd name="T8" fmla="*/ 0 60000 65536"/>
                    <a:gd name="T9" fmla="*/ 0 w 308"/>
                    <a:gd name="T10" fmla="*/ 0 h 39"/>
                    <a:gd name="T11" fmla="*/ 308 w 308"/>
                    <a:gd name="T12" fmla="*/ 39 h 39"/>
                  </a:gdLst>
                  <a:ahLst/>
                  <a:cxnLst>
                    <a:cxn ang="T6">
                      <a:pos x="T0" y="T1"/>
                    </a:cxn>
                    <a:cxn ang="T7">
                      <a:pos x="T2" y="T3"/>
                    </a:cxn>
                    <a:cxn ang="T8">
                      <a:pos x="T4" y="T5"/>
                    </a:cxn>
                  </a:cxnLst>
                  <a:rect l="T9" t="T10" r="T11" b="T12"/>
                  <a:pathLst>
                    <a:path w="308" h="39">
                      <a:moveTo>
                        <a:pt x="308" y="35"/>
                      </a:moveTo>
                      <a:lnTo>
                        <a:pt x="296" y="39"/>
                      </a:lnTo>
                      <a:lnTo>
                        <a:pt x="0" y="0"/>
                      </a:lnTo>
                    </a:path>
                  </a:pathLst>
                </a:custGeom>
                <a:noFill/>
                <a:ln w="0">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58872" name="Freeform 122"/>
                <p:cNvSpPr>
                  <a:spLocks/>
                </p:cNvSpPr>
                <p:nvPr/>
              </p:nvSpPr>
              <p:spPr bwMode="auto">
                <a:xfrm>
                  <a:off x="200025" y="3157538"/>
                  <a:ext cx="554038" cy="144463"/>
                </a:xfrm>
                <a:custGeom>
                  <a:avLst/>
                  <a:gdLst>
                    <a:gd name="T0" fmla="*/ 2147483647 w 349"/>
                    <a:gd name="T1" fmla="*/ 2147483647 h 91"/>
                    <a:gd name="T2" fmla="*/ 2147483647 w 349"/>
                    <a:gd name="T3" fmla="*/ 2147483647 h 91"/>
                    <a:gd name="T4" fmla="*/ 0 w 349"/>
                    <a:gd name="T5" fmla="*/ 0 h 91"/>
                    <a:gd name="T6" fmla="*/ 0 w 349"/>
                    <a:gd name="T7" fmla="*/ 2147483647 h 91"/>
                    <a:gd name="T8" fmla="*/ 2147483647 w 349"/>
                    <a:gd name="T9" fmla="*/ 2147483647 h 91"/>
                    <a:gd name="T10" fmla="*/ 2147483647 w 349"/>
                    <a:gd name="T11" fmla="*/ 2147483647 h 91"/>
                    <a:gd name="T12" fmla="*/ 0 60000 65536"/>
                    <a:gd name="T13" fmla="*/ 0 60000 65536"/>
                    <a:gd name="T14" fmla="*/ 0 60000 65536"/>
                    <a:gd name="T15" fmla="*/ 0 60000 65536"/>
                    <a:gd name="T16" fmla="*/ 0 60000 65536"/>
                    <a:gd name="T17" fmla="*/ 0 60000 65536"/>
                    <a:gd name="T18" fmla="*/ 0 w 349"/>
                    <a:gd name="T19" fmla="*/ 0 h 91"/>
                    <a:gd name="T20" fmla="*/ 349 w 349"/>
                    <a:gd name="T21" fmla="*/ 91 h 91"/>
                  </a:gdLst>
                  <a:ahLst/>
                  <a:cxnLst>
                    <a:cxn ang="T12">
                      <a:pos x="T0" y="T1"/>
                    </a:cxn>
                    <a:cxn ang="T13">
                      <a:pos x="T2" y="T3"/>
                    </a:cxn>
                    <a:cxn ang="T14">
                      <a:pos x="T4" y="T5"/>
                    </a:cxn>
                    <a:cxn ang="T15">
                      <a:pos x="T6" y="T7"/>
                    </a:cxn>
                    <a:cxn ang="T16">
                      <a:pos x="T8" y="T9"/>
                    </a:cxn>
                    <a:cxn ang="T17">
                      <a:pos x="T10" y="T11"/>
                    </a:cxn>
                  </a:cxnLst>
                  <a:rect l="T18" t="T19" r="T20" b="T21"/>
                  <a:pathLst>
                    <a:path w="349" h="91">
                      <a:moveTo>
                        <a:pt x="349" y="91"/>
                      </a:moveTo>
                      <a:lnTo>
                        <a:pt x="349" y="75"/>
                      </a:lnTo>
                      <a:lnTo>
                        <a:pt x="0" y="0"/>
                      </a:lnTo>
                      <a:lnTo>
                        <a:pt x="0" y="12"/>
                      </a:lnTo>
                      <a:lnTo>
                        <a:pt x="349" y="91"/>
                      </a:lnTo>
                      <a:close/>
                    </a:path>
                  </a:pathLst>
                </a:custGeom>
                <a:solidFill>
                  <a:srgbClr val="CCCCCC"/>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8873" name="Freeform 123"/>
                <p:cNvSpPr>
                  <a:spLocks/>
                </p:cNvSpPr>
                <p:nvPr/>
              </p:nvSpPr>
              <p:spPr bwMode="auto">
                <a:xfrm>
                  <a:off x="747713" y="3270250"/>
                  <a:ext cx="19050" cy="31750"/>
                </a:xfrm>
                <a:custGeom>
                  <a:avLst/>
                  <a:gdLst>
                    <a:gd name="T0" fmla="*/ 2147483647 w 12"/>
                    <a:gd name="T1" fmla="*/ 2147483647 h 20"/>
                    <a:gd name="T2" fmla="*/ 0 w 12"/>
                    <a:gd name="T3" fmla="*/ 2147483647 h 20"/>
                    <a:gd name="T4" fmla="*/ 0 w 12"/>
                    <a:gd name="T5" fmla="*/ 2147483647 h 20"/>
                    <a:gd name="T6" fmla="*/ 2147483647 w 12"/>
                    <a:gd name="T7" fmla="*/ 2147483647 h 20"/>
                    <a:gd name="T8" fmla="*/ 2147483647 w 12"/>
                    <a:gd name="T9" fmla="*/ 2147483647 h 20"/>
                    <a:gd name="T10" fmla="*/ 2147483647 w 12"/>
                    <a:gd name="T11" fmla="*/ 0 h 20"/>
                    <a:gd name="T12" fmla="*/ 2147483647 w 12"/>
                    <a:gd name="T13" fmla="*/ 2147483647 h 20"/>
                    <a:gd name="T14" fmla="*/ 2147483647 w 12"/>
                    <a:gd name="T15" fmla="*/ 0 h 20"/>
                    <a:gd name="T16" fmla="*/ 2147483647 w 12"/>
                    <a:gd name="T17" fmla="*/ 0 h 20"/>
                    <a:gd name="T18" fmla="*/ 2147483647 w 12"/>
                    <a:gd name="T19" fmla="*/ 0 h 20"/>
                    <a:gd name="T20" fmla="*/ 0 w 12"/>
                    <a:gd name="T21" fmla="*/ 2147483647 h 20"/>
                    <a:gd name="T22" fmla="*/ 2147483647 w 12"/>
                    <a:gd name="T23" fmla="*/ 2147483647 h 2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20"/>
                    <a:gd name="T38" fmla="*/ 12 w 12"/>
                    <a:gd name="T39" fmla="*/ 20 h 2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20">
                      <a:moveTo>
                        <a:pt x="4" y="8"/>
                      </a:moveTo>
                      <a:lnTo>
                        <a:pt x="0" y="4"/>
                      </a:lnTo>
                      <a:lnTo>
                        <a:pt x="0" y="20"/>
                      </a:lnTo>
                      <a:lnTo>
                        <a:pt x="12" y="20"/>
                      </a:lnTo>
                      <a:lnTo>
                        <a:pt x="12" y="4"/>
                      </a:lnTo>
                      <a:lnTo>
                        <a:pt x="8" y="0"/>
                      </a:lnTo>
                      <a:lnTo>
                        <a:pt x="12" y="4"/>
                      </a:lnTo>
                      <a:lnTo>
                        <a:pt x="8" y="0"/>
                      </a:lnTo>
                      <a:lnTo>
                        <a:pt x="4" y="0"/>
                      </a:lnTo>
                      <a:lnTo>
                        <a:pt x="0" y="4"/>
                      </a:lnTo>
                      <a:lnTo>
                        <a:pt x="4" y="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8874" name="Freeform 124"/>
                <p:cNvSpPr>
                  <a:spLocks/>
                </p:cNvSpPr>
                <p:nvPr/>
              </p:nvSpPr>
              <p:spPr bwMode="auto">
                <a:xfrm>
                  <a:off x="193675" y="3151188"/>
                  <a:ext cx="566738" cy="131763"/>
                </a:xfrm>
                <a:custGeom>
                  <a:avLst/>
                  <a:gdLst>
                    <a:gd name="T0" fmla="*/ 2147483647 w 357"/>
                    <a:gd name="T1" fmla="*/ 2147483647 h 83"/>
                    <a:gd name="T2" fmla="*/ 2147483647 w 357"/>
                    <a:gd name="T3" fmla="*/ 2147483647 h 83"/>
                    <a:gd name="T4" fmla="*/ 2147483647 w 357"/>
                    <a:gd name="T5" fmla="*/ 2147483647 h 83"/>
                    <a:gd name="T6" fmla="*/ 2147483647 w 357"/>
                    <a:gd name="T7" fmla="*/ 2147483647 h 83"/>
                    <a:gd name="T8" fmla="*/ 2147483647 w 357"/>
                    <a:gd name="T9" fmla="*/ 0 h 83"/>
                    <a:gd name="T10" fmla="*/ 0 w 357"/>
                    <a:gd name="T11" fmla="*/ 2147483647 h 83"/>
                    <a:gd name="T12" fmla="*/ 2147483647 w 357"/>
                    <a:gd name="T13" fmla="*/ 0 h 83"/>
                    <a:gd name="T14" fmla="*/ 2147483647 w 357"/>
                    <a:gd name="T15" fmla="*/ 0 h 83"/>
                    <a:gd name="T16" fmla="*/ 0 w 357"/>
                    <a:gd name="T17" fmla="*/ 2147483647 h 83"/>
                    <a:gd name="T18" fmla="*/ 0 w 357"/>
                    <a:gd name="T19" fmla="*/ 2147483647 h 83"/>
                    <a:gd name="T20" fmla="*/ 2147483647 w 357"/>
                    <a:gd name="T21" fmla="*/ 2147483647 h 83"/>
                    <a:gd name="T22" fmla="*/ 2147483647 w 357"/>
                    <a:gd name="T23" fmla="*/ 2147483647 h 8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57"/>
                    <a:gd name="T37" fmla="*/ 0 h 83"/>
                    <a:gd name="T38" fmla="*/ 357 w 357"/>
                    <a:gd name="T39" fmla="*/ 83 h 8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57" h="83">
                      <a:moveTo>
                        <a:pt x="12" y="4"/>
                      </a:moveTo>
                      <a:lnTo>
                        <a:pt x="4" y="8"/>
                      </a:lnTo>
                      <a:lnTo>
                        <a:pt x="353" y="83"/>
                      </a:lnTo>
                      <a:lnTo>
                        <a:pt x="357" y="75"/>
                      </a:lnTo>
                      <a:lnTo>
                        <a:pt x="8" y="0"/>
                      </a:lnTo>
                      <a:lnTo>
                        <a:pt x="0" y="4"/>
                      </a:lnTo>
                      <a:lnTo>
                        <a:pt x="8" y="0"/>
                      </a:lnTo>
                      <a:lnTo>
                        <a:pt x="4" y="0"/>
                      </a:lnTo>
                      <a:lnTo>
                        <a:pt x="0" y="4"/>
                      </a:lnTo>
                      <a:lnTo>
                        <a:pt x="0" y="8"/>
                      </a:lnTo>
                      <a:lnTo>
                        <a:pt x="4" y="8"/>
                      </a:lnTo>
                      <a:lnTo>
                        <a:pt x="12" y="4"/>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8875" name="Freeform 125"/>
                <p:cNvSpPr>
                  <a:spLocks/>
                </p:cNvSpPr>
                <p:nvPr/>
              </p:nvSpPr>
              <p:spPr bwMode="auto">
                <a:xfrm>
                  <a:off x="193675" y="3157538"/>
                  <a:ext cx="19050" cy="25400"/>
                </a:xfrm>
                <a:custGeom>
                  <a:avLst/>
                  <a:gdLst>
                    <a:gd name="T0" fmla="*/ 2147483647 w 12"/>
                    <a:gd name="T1" fmla="*/ 2147483647 h 16"/>
                    <a:gd name="T2" fmla="*/ 2147483647 w 12"/>
                    <a:gd name="T3" fmla="*/ 2147483647 h 16"/>
                    <a:gd name="T4" fmla="*/ 2147483647 w 12"/>
                    <a:gd name="T5" fmla="*/ 0 h 16"/>
                    <a:gd name="T6" fmla="*/ 0 w 12"/>
                    <a:gd name="T7" fmla="*/ 0 h 16"/>
                    <a:gd name="T8" fmla="*/ 0 w 12"/>
                    <a:gd name="T9" fmla="*/ 2147483647 h 16"/>
                    <a:gd name="T10" fmla="*/ 2147483647 w 12"/>
                    <a:gd name="T11" fmla="*/ 2147483647 h 16"/>
                    <a:gd name="T12" fmla="*/ 0 w 12"/>
                    <a:gd name="T13" fmla="*/ 2147483647 h 16"/>
                    <a:gd name="T14" fmla="*/ 2147483647 w 12"/>
                    <a:gd name="T15" fmla="*/ 2147483647 h 16"/>
                    <a:gd name="T16" fmla="*/ 2147483647 w 12"/>
                    <a:gd name="T17" fmla="*/ 2147483647 h 16"/>
                    <a:gd name="T18" fmla="*/ 2147483647 w 12"/>
                    <a:gd name="T19" fmla="*/ 2147483647 h 16"/>
                    <a:gd name="T20" fmla="*/ 2147483647 w 12"/>
                    <a:gd name="T21" fmla="*/ 2147483647 h 16"/>
                    <a:gd name="T22" fmla="*/ 2147483647 w 12"/>
                    <a:gd name="T23" fmla="*/ 2147483647 h 1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16"/>
                    <a:gd name="T38" fmla="*/ 12 w 12"/>
                    <a:gd name="T39" fmla="*/ 16 h 1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16">
                      <a:moveTo>
                        <a:pt x="8" y="8"/>
                      </a:moveTo>
                      <a:lnTo>
                        <a:pt x="12" y="12"/>
                      </a:lnTo>
                      <a:lnTo>
                        <a:pt x="12" y="0"/>
                      </a:lnTo>
                      <a:lnTo>
                        <a:pt x="0" y="0"/>
                      </a:lnTo>
                      <a:lnTo>
                        <a:pt x="0" y="12"/>
                      </a:lnTo>
                      <a:lnTo>
                        <a:pt x="4" y="16"/>
                      </a:lnTo>
                      <a:lnTo>
                        <a:pt x="0" y="12"/>
                      </a:lnTo>
                      <a:lnTo>
                        <a:pt x="4" y="16"/>
                      </a:lnTo>
                      <a:lnTo>
                        <a:pt x="8" y="16"/>
                      </a:lnTo>
                      <a:lnTo>
                        <a:pt x="12" y="12"/>
                      </a:lnTo>
                      <a:lnTo>
                        <a:pt x="8" y="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8876" name="Freeform 126"/>
                <p:cNvSpPr>
                  <a:spLocks/>
                </p:cNvSpPr>
                <p:nvPr/>
              </p:nvSpPr>
              <p:spPr bwMode="auto">
                <a:xfrm>
                  <a:off x="200025" y="3170238"/>
                  <a:ext cx="566738" cy="138113"/>
                </a:xfrm>
                <a:custGeom>
                  <a:avLst/>
                  <a:gdLst>
                    <a:gd name="T0" fmla="*/ 2147483647 w 357"/>
                    <a:gd name="T1" fmla="*/ 2147483647 h 87"/>
                    <a:gd name="T2" fmla="*/ 2147483647 w 357"/>
                    <a:gd name="T3" fmla="*/ 2147483647 h 87"/>
                    <a:gd name="T4" fmla="*/ 2147483647 w 357"/>
                    <a:gd name="T5" fmla="*/ 0 h 87"/>
                    <a:gd name="T6" fmla="*/ 0 w 357"/>
                    <a:gd name="T7" fmla="*/ 2147483647 h 87"/>
                    <a:gd name="T8" fmla="*/ 2147483647 w 357"/>
                    <a:gd name="T9" fmla="*/ 2147483647 h 87"/>
                    <a:gd name="T10" fmla="*/ 2147483647 w 357"/>
                    <a:gd name="T11" fmla="*/ 2147483647 h 87"/>
                    <a:gd name="T12" fmla="*/ 2147483647 w 357"/>
                    <a:gd name="T13" fmla="*/ 2147483647 h 87"/>
                    <a:gd name="T14" fmla="*/ 2147483647 w 357"/>
                    <a:gd name="T15" fmla="*/ 2147483647 h 87"/>
                    <a:gd name="T16" fmla="*/ 2147483647 w 357"/>
                    <a:gd name="T17" fmla="*/ 2147483647 h 87"/>
                    <a:gd name="T18" fmla="*/ 2147483647 w 357"/>
                    <a:gd name="T19" fmla="*/ 2147483647 h 87"/>
                    <a:gd name="T20" fmla="*/ 2147483647 w 357"/>
                    <a:gd name="T21" fmla="*/ 2147483647 h 87"/>
                    <a:gd name="T22" fmla="*/ 2147483647 w 357"/>
                    <a:gd name="T23" fmla="*/ 2147483647 h 8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57"/>
                    <a:gd name="T37" fmla="*/ 0 h 87"/>
                    <a:gd name="T38" fmla="*/ 357 w 357"/>
                    <a:gd name="T39" fmla="*/ 87 h 8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57" h="87">
                      <a:moveTo>
                        <a:pt x="345" y="83"/>
                      </a:moveTo>
                      <a:lnTo>
                        <a:pt x="353" y="79"/>
                      </a:lnTo>
                      <a:lnTo>
                        <a:pt x="4" y="0"/>
                      </a:lnTo>
                      <a:lnTo>
                        <a:pt x="0" y="8"/>
                      </a:lnTo>
                      <a:lnTo>
                        <a:pt x="349" y="87"/>
                      </a:lnTo>
                      <a:lnTo>
                        <a:pt x="357" y="83"/>
                      </a:lnTo>
                      <a:lnTo>
                        <a:pt x="349" y="87"/>
                      </a:lnTo>
                      <a:lnTo>
                        <a:pt x="353" y="87"/>
                      </a:lnTo>
                      <a:lnTo>
                        <a:pt x="357" y="83"/>
                      </a:lnTo>
                      <a:lnTo>
                        <a:pt x="353" y="79"/>
                      </a:lnTo>
                      <a:lnTo>
                        <a:pt x="345" y="83"/>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8877" name="Line 127"/>
                <p:cNvSpPr>
                  <a:spLocks noChangeShapeType="1"/>
                </p:cNvSpPr>
                <p:nvPr/>
              </p:nvSpPr>
              <p:spPr bwMode="auto">
                <a:xfrm flipH="1" flipV="1">
                  <a:off x="309563" y="3138488"/>
                  <a:ext cx="490538" cy="93663"/>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8878" name="Line 128"/>
                <p:cNvSpPr>
                  <a:spLocks noChangeShapeType="1"/>
                </p:cNvSpPr>
                <p:nvPr/>
              </p:nvSpPr>
              <p:spPr bwMode="auto">
                <a:xfrm flipH="1" flipV="1">
                  <a:off x="349250" y="3127375"/>
                  <a:ext cx="488950" cy="87313"/>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8879" name="Line 129"/>
                <p:cNvSpPr>
                  <a:spLocks noChangeShapeType="1"/>
                </p:cNvSpPr>
                <p:nvPr/>
              </p:nvSpPr>
              <p:spPr bwMode="auto">
                <a:xfrm flipH="1" flipV="1">
                  <a:off x="387350" y="3108325"/>
                  <a:ext cx="488950" cy="87313"/>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8880" name="Line 130"/>
                <p:cNvSpPr>
                  <a:spLocks noChangeShapeType="1"/>
                </p:cNvSpPr>
                <p:nvPr/>
              </p:nvSpPr>
              <p:spPr bwMode="auto">
                <a:xfrm flipH="1" flipV="1">
                  <a:off x="439738" y="3101975"/>
                  <a:ext cx="469900" cy="68263"/>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8881" name="Line 131"/>
                <p:cNvSpPr>
                  <a:spLocks noChangeShapeType="1"/>
                </p:cNvSpPr>
                <p:nvPr/>
              </p:nvSpPr>
              <p:spPr bwMode="auto">
                <a:xfrm flipV="1">
                  <a:off x="766763" y="3214688"/>
                  <a:ext cx="20638" cy="635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8882" name="Line 132"/>
                <p:cNvSpPr>
                  <a:spLocks noChangeShapeType="1"/>
                </p:cNvSpPr>
                <p:nvPr/>
              </p:nvSpPr>
              <p:spPr bwMode="auto">
                <a:xfrm flipV="1">
                  <a:off x="715963" y="3201988"/>
                  <a:ext cx="19050" cy="1270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8883" name="Line 133"/>
                <p:cNvSpPr>
                  <a:spLocks noChangeShapeType="1"/>
                </p:cNvSpPr>
                <p:nvPr/>
              </p:nvSpPr>
              <p:spPr bwMode="auto">
                <a:xfrm flipV="1">
                  <a:off x="665163" y="3195638"/>
                  <a:ext cx="19050" cy="635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8884" name="Line 134"/>
                <p:cNvSpPr>
                  <a:spLocks noChangeShapeType="1"/>
                </p:cNvSpPr>
                <p:nvPr/>
              </p:nvSpPr>
              <p:spPr bwMode="auto">
                <a:xfrm flipV="1">
                  <a:off x="722313" y="3227388"/>
                  <a:ext cx="19050" cy="11113"/>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8885" name="Line 135"/>
                <p:cNvSpPr>
                  <a:spLocks noChangeShapeType="1"/>
                </p:cNvSpPr>
                <p:nvPr/>
              </p:nvSpPr>
              <p:spPr bwMode="auto">
                <a:xfrm flipV="1">
                  <a:off x="677863" y="3221038"/>
                  <a:ext cx="19050" cy="11113"/>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8886" name="Line 136"/>
                <p:cNvSpPr>
                  <a:spLocks noChangeShapeType="1"/>
                </p:cNvSpPr>
                <p:nvPr/>
              </p:nvSpPr>
              <p:spPr bwMode="auto">
                <a:xfrm flipV="1">
                  <a:off x="619125" y="3214688"/>
                  <a:ext cx="19050" cy="635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8887" name="Line 137"/>
                <p:cNvSpPr>
                  <a:spLocks noChangeShapeType="1"/>
                </p:cNvSpPr>
                <p:nvPr/>
              </p:nvSpPr>
              <p:spPr bwMode="auto">
                <a:xfrm flipV="1">
                  <a:off x="619125" y="3182938"/>
                  <a:ext cx="19050" cy="1270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8888" name="Line 138"/>
                <p:cNvSpPr>
                  <a:spLocks noChangeShapeType="1"/>
                </p:cNvSpPr>
                <p:nvPr/>
              </p:nvSpPr>
              <p:spPr bwMode="auto">
                <a:xfrm flipV="1">
                  <a:off x="574675" y="3176588"/>
                  <a:ext cx="19050" cy="1270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8889" name="Line 139"/>
                <p:cNvSpPr>
                  <a:spLocks noChangeShapeType="1"/>
                </p:cNvSpPr>
                <p:nvPr/>
              </p:nvSpPr>
              <p:spPr bwMode="auto">
                <a:xfrm flipV="1">
                  <a:off x="522288" y="3170238"/>
                  <a:ext cx="19050" cy="635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8890" name="Line 140"/>
                <p:cNvSpPr>
                  <a:spLocks noChangeShapeType="1"/>
                </p:cNvSpPr>
                <p:nvPr/>
              </p:nvSpPr>
              <p:spPr bwMode="auto">
                <a:xfrm flipV="1">
                  <a:off x="766763" y="3189288"/>
                  <a:ext cx="20638" cy="635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8891" name="Line 141"/>
                <p:cNvSpPr>
                  <a:spLocks noChangeShapeType="1"/>
                </p:cNvSpPr>
                <p:nvPr/>
              </p:nvSpPr>
              <p:spPr bwMode="auto">
                <a:xfrm flipV="1">
                  <a:off x="715963" y="3176588"/>
                  <a:ext cx="19050" cy="1270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8892" name="Line 142"/>
                <p:cNvSpPr>
                  <a:spLocks noChangeShapeType="1"/>
                </p:cNvSpPr>
                <p:nvPr/>
              </p:nvSpPr>
              <p:spPr bwMode="auto">
                <a:xfrm flipV="1">
                  <a:off x="665163" y="3170238"/>
                  <a:ext cx="19050" cy="635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8893" name="Line 143"/>
                <p:cNvSpPr>
                  <a:spLocks noChangeShapeType="1"/>
                </p:cNvSpPr>
                <p:nvPr/>
              </p:nvSpPr>
              <p:spPr bwMode="auto">
                <a:xfrm flipV="1">
                  <a:off x="625475" y="3163888"/>
                  <a:ext cx="19050" cy="635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8894" name="Line 144"/>
                <p:cNvSpPr>
                  <a:spLocks noChangeShapeType="1"/>
                </p:cNvSpPr>
                <p:nvPr/>
              </p:nvSpPr>
              <p:spPr bwMode="auto">
                <a:xfrm flipV="1">
                  <a:off x="574675" y="3151188"/>
                  <a:ext cx="19050" cy="1270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8895" name="Line 145"/>
                <p:cNvSpPr>
                  <a:spLocks noChangeShapeType="1"/>
                </p:cNvSpPr>
                <p:nvPr/>
              </p:nvSpPr>
              <p:spPr bwMode="auto">
                <a:xfrm flipV="1">
                  <a:off x="522288" y="3144838"/>
                  <a:ext cx="19050" cy="635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8896" name="Line 146"/>
                <p:cNvSpPr>
                  <a:spLocks noChangeShapeType="1"/>
                </p:cNvSpPr>
                <p:nvPr/>
              </p:nvSpPr>
              <p:spPr bwMode="auto">
                <a:xfrm flipV="1">
                  <a:off x="819150" y="3170238"/>
                  <a:ext cx="19050" cy="1270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8897" name="Line 147"/>
                <p:cNvSpPr>
                  <a:spLocks noChangeShapeType="1"/>
                </p:cNvSpPr>
                <p:nvPr/>
              </p:nvSpPr>
              <p:spPr bwMode="auto">
                <a:xfrm flipV="1">
                  <a:off x="766763" y="3163888"/>
                  <a:ext cx="20638" cy="1270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8898" name="Line 148"/>
                <p:cNvSpPr>
                  <a:spLocks noChangeShapeType="1"/>
                </p:cNvSpPr>
                <p:nvPr/>
              </p:nvSpPr>
              <p:spPr bwMode="auto">
                <a:xfrm flipV="1">
                  <a:off x="869950" y="3151188"/>
                  <a:ext cx="20638" cy="1270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8899" name="Line 149"/>
                <p:cNvSpPr>
                  <a:spLocks noChangeShapeType="1"/>
                </p:cNvSpPr>
                <p:nvPr/>
              </p:nvSpPr>
              <p:spPr bwMode="auto">
                <a:xfrm flipV="1">
                  <a:off x="819150" y="3144838"/>
                  <a:ext cx="19050" cy="1270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8900" name="Line 150"/>
                <p:cNvSpPr>
                  <a:spLocks noChangeShapeType="1"/>
                </p:cNvSpPr>
                <p:nvPr/>
              </p:nvSpPr>
              <p:spPr bwMode="auto">
                <a:xfrm flipV="1">
                  <a:off x="722313" y="3157538"/>
                  <a:ext cx="19050" cy="635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8901" name="Line 151"/>
                <p:cNvSpPr>
                  <a:spLocks noChangeShapeType="1"/>
                </p:cNvSpPr>
                <p:nvPr/>
              </p:nvSpPr>
              <p:spPr bwMode="auto">
                <a:xfrm flipV="1">
                  <a:off x="677863" y="3144838"/>
                  <a:ext cx="19050" cy="1270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8902" name="Line 152"/>
                <p:cNvSpPr>
                  <a:spLocks noChangeShapeType="1"/>
                </p:cNvSpPr>
                <p:nvPr/>
              </p:nvSpPr>
              <p:spPr bwMode="auto">
                <a:xfrm flipV="1">
                  <a:off x="625475" y="3138488"/>
                  <a:ext cx="19050" cy="635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8903" name="Freeform 153"/>
                <p:cNvSpPr>
                  <a:spLocks/>
                </p:cNvSpPr>
                <p:nvPr/>
              </p:nvSpPr>
              <p:spPr bwMode="auto">
                <a:xfrm>
                  <a:off x="568325" y="2501900"/>
                  <a:ext cx="438150" cy="561975"/>
                </a:xfrm>
                <a:custGeom>
                  <a:avLst/>
                  <a:gdLst>
                    <a:gd name="T0" fmla="*/ 2147483647 w 276"/>
                    <a:gd name="T1" fmla="*/ 2147483647 h 354"/>
                    <a:gd name="T2" fmla="*/ 2147483647 w 276"/>
                    <a:gd name="T3" fmla="*/ 0 h 354"/>
                    <a:gd name="T4" fmla="*/ 0 w 276"/>
                    <a:gd name="T5" fmla="*/ 2147483647 h 354"/>
                    <a:gd name="T6" fmla="*/ 0 w 276"/>
                    <a:gd name="T7" fmla="*/ 2147483647 h 354"/>
                    <a:gd name="T8" fmla="*/ 2147483647 w 276"/>
                    <a:gd name="T9" fmla="*/ 2147483647 h 354"/>
                    <a:gd name="T10" fmla="*/ 2147483647 w 276"/>
                    <a:gd name="T11" fmla="*/ 2147483647 h 354"/>
                    <a:gd name="T12" fmla="*/ 0 60000 65536"/>
                    <a:gd name="T13" fmla="*/ 0 60000 65536"/>
                    <a:gd name="T14" fmla="*/ 0 60000 65536"/>
                    <a:gd name="T15" fmla="*/ 0 60000 65536"/>
                    <a:gd name="T16" fmla="*/ 0 60000 65536"/>
                    <a:gd name="T17" fmla="*/ 0 60000 65536"/>
                    <a:gd name="T18" fmla="*/ 0 w 276"/>
                    <a:gd name="T19" fmla="*/ 0 h 354"/>
                    <a:gd name="T20" fmla="*/ 276 w 276"/>
                    <a:gd name="T21" fmla="*/ 354 h 354"/>
                  </a:gdLst>
                  <a:ahLst/>
                  <a:cxnLst>
                    <a:cxn ang="T12">
                      <a:pos x="T0" y="T1"/>
                    </a:cxn>
                    <a:cxn ang="T13">
                      <a:pos x="T2" y="T3"/>
                    </a:cxn>
                    <a:cxn ang="T14">
                      <a:pos x="T4" y="T5"/>
                    </a:cxn>
                    <a:cxn ang="T15">
                      <a:pos x="T6" y="T7"/>
                    </a:cxn>
                    <a:cxn ang="T16">
                      <a:pos x="T8" y="T9"/>
                    </a:cxn>
                    <a:cxn ang="T17">
                      <a:pos x="T10" y="T11"/>
                    </a:cxn>
                  </a:cxnLst>
                  <a:rect l="T18" t="T19" r="T20" b="T21"/>
                  <a:pathLst>
                    <a:path w="276" h="354">
                      <a:moveTo>
                        <a:pt x="276" y="354"/>
                      </a:moveTo>
                      <a:lnTo>
                        <a:pt x="276" y="0"/>
                      </a:lnTo>
                      <a:lnTo>
                        <a:pt x="0" y="67"/>
                      </a:lnTo>
                      <a:lnTo>
                        <a:pt x="0" y="342"/>
                      </a:lnTo>
                      <a:lnTo>
                        <a:pt x="276" y="354"/>
                      </a:lnTo>
                      <a:close/>
                    </a:path>
                  </a:pathLst>
                </a:custGeom>
                <a:solidFill>
                  <a:srgbClr val="666666"/>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8904" name="Freeform 154"/>
                <p:cNvSpPr>
                  <a:spLocks/>
                </p:cNvSpPr>
                <p:nvPr/>
              </p:nvSpPr>
              <p:spPr bwMode="auto">
                <a:xfrm>
                  <a:off x="1000125" y="2495550"/>
                  <a:ext cx="12700" cy="568325"/>
                </a:xfrm>
                <a:custGeom>
                  <a:avLst/>
                  <a:gdLst>
                    <a:gd name="T0" fmla="*/ 2147483647 w 8"/>
                    <a:gd name="T1" fmla="*/ 2147483647 h 358"/>
                    <a:gd name="T2" fmla="*/ 0 w 8"/>
                    <a:gd name="T3" fmla="*/ 2147483647 h 358"/>
                    <a:gd name="T4" fmla="*/ 0 w 8"/>
                    <a:gd name="T5" fmla="*/ 2147483647 h 358"/>
                    <a:gd name="T6" fmla="*/ 2147483647 w 8"/>
                    <a:gd name="T7" fmla="*/ 2147483647 h 358"/>
                    <a:gd name="T8" fmla="*/ 2147483647 w 8"/>
                    <a:gd name="T9" fmla="*/ 2147483647 h 358"/>
                    <a:gd name="T10" fmla="*/ 2147483647 w 8"/>
                    <a:gd name="T11" fmla="*/ 0 h 358"/>
                    <a:gd name="T12" fmla="*/ 2147483647 w 8"/>
                    <a:gd name="T13" fmla="*/ 2147483647 h 358"/>
                    <a:gd name="T14" fmla="*/ 2147483647 w 8"/>
                    <a:gd name="T15" fmla="*/ 0 h 358"/>
                    <a:gd name="T16" fmla="*/ 2147483647 w 8"/>
                    <a:gd name="T17" fmla="*/ 0 h 358"/>
                    <a:gd name="T18" fmla="*/ 0 w 8"/>
                    <a:gd name="T19" fmla="*/ 0 h 358"/>
                    <a:gd name="T20" fmla="*/ 0 w 8"/>
                    <a:gd name="T21" fmla="*/ 2147483647 h 358"/>
                    <a:gd name="T22" fmla="*/ 2147483647 w 8"/>
                    <a:gd name="T23" fmla="*/ 2147483647 h 35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358"/>
                    <a:gd name="T38" fmla="*/ 8 w 8"/>
                    <a:gd name="T39" fmla="*/ 358 h 35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358">
                      <a:moveTo>
                        <a:pt x="8" y="8"/>
                      </a:moveTo>
                      <a:lnTo>
                        <a:pt x="0" y="4"/>
                      </a:lnTo>
                      <a:lnTo>
                        <a:pt x="0" y="358"/>
                      </a:lnTo>
                      <a:lnTo>
                        <a:pt x="8" y="358"/>
                      </a:lnTo>
                      <a:lnTo>
                        <a:pt x="8" y="4"/>
                      </a:lnTo>
                      <a:lnTo>
                        <a:pt x="4" y="0"/>
                      </a:lnTo>
                      <a:lnTo>
                        <a:pt x="8" y="4"/>
                      </a:lnTo>
                      <a:lnTo>
                        <a:pt x="8" y="0"/>
                      </a:lnTo>
                      <a:lnTo>
                        <a:pt x="4" y="0"/>
                      </a:lnTo>
                      <a:lnTo>
                        <a:pt x="0" y="0"/>
                      </a:lnTo>
                      <a:lnTo>
                        <a:pt x="0" y="4"/>
                      </a:lnTo>
                      <a:lnTo>
                        <a:pt x="8" y="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8905" name="Freeform 155"/>
                <p:cNvSpPr>
                  <a:spLocks/>
                </p:cNvSpPr>
                <p:nvPr/>
              </p:nvSpPr>
              <p:spPr bwMode="auto">
                <a:xfrm>
                  <a:off x="561975" y="2495550"/>
                  <a:ext cx="450850" cy="119063"/>
                </a:xfrm>
                <a:custGeom>
                  <a:avLst/>
                  <a:gdLst>
                    <a:gd name="T0" fmla="*/ 2147483647 w 284"/>
                    <a:gd name="T1" fmla="*/ 2147483647 h 75"/>
                    <a:gd name="T2" fmla="*/ 2147483647 w 284"/>
                    <a:gd name="T3" fmla="*/ 2147483647 h 75"/>
                    <a:gd name="T4" fmla="*/ 2147483647 w 284"/>
                    <a:gd name="T5" fmla="*/ 2147483647 h 75"/>
                    <a:gd name="T6" fmla="*/ 2147483647 w 284"/>
                    <a:gd name="T7" fmla="*/ 0 h 75"/>
                    <a:gd name="T8" fmla="*/ 2147483647 w 284"/>
                    <a:gd name="T9" fmla="*/ 2147483647 h 75"/>
                    <a:gd name="T10" fmla="*/ 0 w 284"/>
                    <a:gd name="T11" fmla="*/ 2147483647 h 75"/>
                    <a:gd name="T12" fmla="*/ 2147483647 w 284"/>
                    <a:gd name="T13" fmla="*/ 2147483647 h 75"/>
                    <a:gd name="T14" fmla="*/ 0 w 284"/>
                    <a:gd name="T15" fmla="*/ 2147483647 h 75"/>
                    <a:gd name="T16" fmla="*/ 0 w 284"/>
                    <a:gd name="T17" fmla="*/ 2147483647 h 75"/>
                    <a:gd name="T18" fmla="*/ 2147483647 w 284"/>
                    <a:gd name="T19" fmla="*/ 2147483647 h 75"/>
                    <a:gd name="T20" fmla="*/ 2147483647 w 284"/>
                    <a:gd name="T21" fmla="*/ 2147483647 h 75"/>
                    <a:gd name="T22" fmla="*/ 2147483647 w 284"/>
                    <a:gd name="T23" fmla="*/ 2147483647 h 7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84"/>
                    <a:gd name="T37" fmla="*/ 0 h 75"/>
                    <a:gd name="T38" fmla="*/ 284 w 284"/>
                    <a:gd name="T39" fmla="*/ 75 h 7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84" h="75">
                      <a:moveTo>
                        <a:pt x="12" y="71"/>
                      </a:moveTo>
                      <a:lnTo>
                        <a:pt x="8" y="75"/>
                      </a:lnTo>
                      <a:lnTo>
                        <a:pt x="284" y="8"/>
                      </a:lnTo>
                      <a:lnTo>
                        <a:pt x="280" y="0"/>
                      </a:lnTo>
                      <a:lnTo>
                        <a:pt x="4" y="63"/>
                      </a:lnTo>
                      <a:lnTo>
                        <a:pt x="0" y="71"/>
                      </a:lnTo>
                      <a:lnTo>
                        <a:pt x="4" y="63"/>
                      </a:lnTo>
                      <a:lnTo>
                        <a:pt x="0" y="67"/>
                      </a:lnTo>
                      <a:lnTo>
                        <a:pt x="0" y="71"/>
                      </a:lnTo>
                      <a:lnTo>
                        <a:pt x="4" y="75"/>
                      </a:lnTo>
                      <a:lnTo>
                        <a:pt x="8" y="75"/>
                      </a:lnTo>
                      <a:lnTo>
                        <a:pt x="12" y="71"/>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8906" name="Freeform 156"/>
                <p:cNvSpPr>
                  <a:spLocks/>
                </p:cNvSpPr>
                <p:nvPr/>
              </p:nvSpPr>
              <p:spPr bwMode="auto">
                <a:xfrm>
                  <a:off x="561975" y="2608263"/>
                  <a:ext cx="19050" cy="442913"/>
                </a:xfrm>
                <a:custGeom>
                  <a:avLst/>
                  <a:gdLst>
                    <a:gd name="T0" fmla="*/ 2147483647 w 12"/>
                    <a:gd name="T1" fmla="*/ 2147483647 h 279"/>
                    <a:gd name="T2" fmla="*/ 2147483647 w 12"/>
                    <a:gd name="T3" fmla="*/ 2147483647 h 279"/>
                    <a:gd name="T4" fmla="*/ 2147483647 w 12"/>
                    <a:gd name="T5" fmla="*/ 0 h 279"/>
                    <a:gd name="T6" fmla="*/ 0 w 12"/>
                    <a:gd name="T7" fmla="*/ 0 h 279"/>
                    <a:gd name="T8" fmla="*/ 0 w 12"/>
                    <a:gd name="T9" fmla="*/ 2147483647 h 279"/>
                    <a:gd name="T10" fmla="*/ 2147483647 w 12"/>
                    <a:gd name="T11" fmla="*/ 2147483647 h 279"/>
                    <a:gd name="T12" fmla="*/ 0 w 12"/>
                    <a:gd name="T13" fmla="*/ 2147483647 h 279"/>
                    <a:gd name="T14" fmla="*/ 0 w 12"/>
                    <a:gd name="T15" fmla="*/ 2147483647 h 279"/>
                    <a:gd name="T16" fmla="*/ 2147483647 w 12"/>
                    <a:gd name="T17" fmla="*/ 2147483647 h 279"/>
                    <a:gd name="T18" fmla="*/ 2147483647 w 12"/>
                    <a:gd name="T19" fmla="*/ 2147483647 h 279"/>
                    <a:gd name="T20" fmla="*/ 2147483647 w 12"/>
                    <a:gd name="T21" fmla="*/ 2147483647 h 279"/>
                    <a:gd name="T22" fmla="*/ 2147483647 w 12"/>
                    <a:gd name="T23" fmla="*/ 2147483647 h 27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279"/>
                    <a:gd name="T38" fmla="*/ 12 w 12"/>
                    <a:gd name="T39" fmla="*/ 279 h 27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279">
                      <a:moveTo>
                        <a:pt x="4" y="271"/>
                      </a:moveTo>
                      <a:lnTo>
                        <a:pt x="12" y="275"/>
                      </a:lnTo>
                      <a:lnTo>
                        <a:pt x="12" y="0"/>
                      </a:lnTo>
                      <a:lnTo>
                        <a:pt x="0" y="0"/>
                      </a:lnTo>
                      <a:lnTo>
                        <a:pt x="0" y="275"/>
                      </a:lnTo>
                      <a:lnTo>
                        <a:pt x="4" y="279"/>
                      </a:lnTo>
                      <a:lnTo>
                        <a:pt x="0" y="275"/>
                      </a:lnTo>
                      <a:lnTo>
                        <a:pt x="0" y="279"/>
                      </a:lnTo>
                      <a:lnTo>
                        <a:pt x="4" y="279"/>
                      </a:lnTo>
                      <a:lnTo>
                        <a:pt x="8" y="279"/>
                      </a:lnTo>
                      <a:lnTo>
                        <a:pt x="12" y="275"/>
                      </a:lnTo>
                      <a:lnTo>
                        <a:pt x="4" y="271"/>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8907" name="Freeform 157"/>
                <p:cNvSpPr>
                  <a:spLocks/>
                </p:cNvSpPr>
                <p:nvPr/>
              </p:nvSpPr>
              <p:spPr bwMode="auto">
                <a:xfrm>
                  <a:off x="568325" y="3038475"/>
                  <a:ext cx="444500" cy="31750"/>
                </a:xfrm>
                <a:custGeom>
                  <a:avLst/>
                  <a:gdLst>
                    <a:gd name="T0" fmla="*/ 2147483647 w 280"/>
                    <a:gd name="T1" fmla="*/ 2147483647 h 20"/>
                    <a:gd name="T2" fmla="*/ 2147483647 w 280"/>
                    <a:gd name="T3" fmla="*/ 2147483647 h 20"/>
                    <a:gd name="T4" fmla="*/ 0 w 280"/>
                    <a:gd name="T5" fmla="*/ 0 h 20"/>
                    <a:gd name="T6" fmla="*/ 0 w 280"/>
                    <a:gd name="T7" fmla="*/ 2147483647 h 20"/>
                    <a:gd name="T8" fmla="*/ 2147483647 w 280"/>
                    <a:gd name="T9" fmla="*/ 2147483647 h 20"/>
                    <a:gd name="T10" fmla="*/ 2147483647 w 280"/>
                    <a:gd name="T11" fmla="*/ 2147483647 h 20"/>
                    <a:gd name="T12" fmla="*/ 2147483647 w 280"/>
                    <a:gd name="T13" fmla="*/ 2147483647 h 20"/>
                    <a:gd name="T14" fmla="*/ 2147483647 w 280"/>
                    <a:gd name="T15" fmla="*/ 2147483647 h 20"/>
                    <a:gd name="T16" fmla="*/ 2147483647 w 280"/>
                    <a:gd name="T17" fmla="*/ 2147483647 h 20"/>
                    <a:gd name="T18" fmla="*/ 2147483647 w 280"/>
                    <a:gd name="T19" fmla="*/ 2147483647 h 20"/>
                    <a:gd name="T20" fmla="*/ 2147483647 w 280"/>
                    <a:gd name="T21" fmla="*/ 2147483647 h 20"/>
                    <a:gd name="T22" fmla="*/ 2147483647 w 280"/>
                    <a:gd name="T23" fmla="*/ 2147483647 h 2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80"/>
                    <a:gd name="T37" fmla="*/ 0 h 20"/>
                    <a:gd name="T38" fmla="*/ 280 w 280"/>
                    <a:gd name="T39" fmla="*/ 20 h 2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80" h="20">
                      <a:moveTo>
                        <a:pt x="272" y="16"/>
                      </a:moveTo>
                      <a:lnTo>
                        <a:pt x="276" y="12"/>
                      </a:lnTo>
                      <a:lnTo>
                        <a:pt x="0" y="0"/>
                      </a:lnTo>
                      <a:lnTo>
                        <a:pt x="0" y="8"/>
                      </a:lnTo>
                      <a:lnTo>
                        <a:pt x="276" y="20"/>
                      </a:lnTo>
                      <a:lnTo>
                        <a:pt x="280" y="16"/>
                      </a:lnTo>
                      <a:lnTo>
                        <a:pt x="276" y="20"/>
                      </a:lnTo>
                      <a:lnTo>
                        <a:pt x="280" y="20"/>
                      </a:lnTo>
                      <a:lnTo>
                        <a:pt x="280" y="16"/>
                      </a:lnTo>
                      <a:lnTo>
                        <a:pt x="280" y="12"/>
                      </a:lnTo>
                      <a:lnTo>
                        <a:pt x="276" y="12"/>
                      </a:lnTo>
                      <a:lnTo>
                        <a:pt x="272" y="16"/>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8908" name="Freeform 158"/>
                <p:cNvSpPr>
                  <a:spLocks/>
                </p:cNvSpPr>
                <p:nvPr/>
              </p:nvSpPr>
              <p:spPr bwMode="auto">
                <a:xfrm>
                  <a:off x="1000125" y="2495550"/>
                  <a:ext cx="12700" cy="568325"/>
                </a:xfrm>
                <a:custGeom>
                  <a:avLst/>
                  <a:gdLst>
                    <a:gd name="T0" fmla="*/ 2147483647 w 8"/>
                    <a:gd name="T1" fmla="*/ 0 h 358"/>
                    <a:gd name="T2" fmla="*/ 0 w 8"/>
                    <a:gd name="T3" fmla="*/ 2147483647 h 358"/>
                    <a:gd name="T4" fmla="*/ 0 w 8"/>
                    <a:gd name="T5" fmla="*/ 2147483647 h 358"/>
                    <a:gd name="T6" fmla="*/ 2147483647 w 8"/>
                    <a:gd name="T7" fmla="*/ 2147483647 h 358"/>
                    <a:gd name="T8" fmla="*/ 2147483647 w 8"/>
                    <a:gd name="T9" fmla="*/ 2147483647 h 358"/>
                    <a:gd name="T10" fmla="*/ 2147483647 w 8"/>
                    <a:gd name="T11" fmla="*/ 2147483647 h 358"/>
                    <a:gd name="T12" fmla="*/ 2147483647 w 8"/>
                    <a:gd name="T13" fmla="*/ 2147483647 h 358"/>
                    <a:gd name="T14" fmla="*/ 2147483647 w 8"/>
                    <a:gd name="T15" fmla="*/ 0 h 358"/>
                    <a:gd name="T16" fmla="*/ 2147483647 w 8"/>
                    <a:gd name="T17" fmla="*/ 0 h 358"/>
                    <a:gd name="T18" fmla="*/ 0 w 8"/>
                    <a:gd name="T19" fmla="*/ 0 h 358"/>
                    <a:gd name="T20" fmla="*/ 0 w 8"/>
                    <a:gd name="T21" fmla="*/ 2147483647 h 358"/>
                    <a:gd name="T22" fmla="*/ 2147483647 w 8"/>
                    <a:gd name="T23" fmla="*/ 0 h 35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358"/>
                    <a:gd name="T38" fmla="*/ 8 w 8"/>
                    <a:gd name="T39" fmla="*/ 358 h 35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358">
                      <a:moveTo>
                        <a:pt x="8" y="0"/>
                      </a:moveTo>
                      <a:lnTo>
                        <a:pt x="0" y="4"/>
                      </a:lnTo>
                      <a:lnTo>
                        <a:pt x="0" y="358"/>
                      </a:lnTo>
                      <a:lnTo>
                        <a:pt x="8" y="358"/>
                      </a:lnTo>
                      <a:lnTo>
                        <a:pt x="8" y="4"/>
                      </a:lnTo>
                      <a:lnTo>
                        <a:pt x="4" y="8"/>
                      </a:lnTo>
                      <a:lnTo>
                        <a:pt x="8" y="4"/>
                      </a:lnTo>
                      <a:lnTo>
                        <a:pt x="8" y="0"/>
                      </a:lnTo>
                      <a:lnTo>
                        <a:pt x="4" y="0"/>
                      </a:lnTo>
                      <a:lnTo>
                        <a:pt x="0" y="0"/>
                      </a:lnTo>
                      <a:lnTo>
                        <a:pt x="0" y="4"/>
                      </a:lnTo>
                      <a:lnTo>
                        <a:pt x="8"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8909" name="Freeform 159"/>
                <p:cNvSpPr>
                  <a:spLocks/>
                </p:cNvSpPr>
                <p:nvPr/>
              </p:nvSpPr>
              <p:spPr bwMode="auto">
                <a:xfrm>
                  <a:off x="1082675" y="2570163"/>
                  <a:ext cx="19050" cy="444500"/>
                </a:xfrm>
                <a:custGeom>
                  <a:avLst/>
                  <a:gdLst>
                    <a:gd name="T0" fmla="*/ 2147483647 w 12"/>
                    <a:gd name="T1" fmla="*/ 2147483647 h 280"/>
                    <a:gd name="T2" fmla="*/ 2147483647 w 12"/>
                    <a:gd name="T3" fmla="*/ 2147483647 h 280"/>
                    <a:gd name="T4" fmla="*/ 2147483647 w 12"/>
                    <a:gd name="T5" fmla="*/ 0 h 280"/>
                    <a:gd name="T6" fmla="*/ 0 w 12"/>
                    <a:gd name="T7" fmla="*/ 0 h 280"/>
                    <a:gd name="T8" fmla="*/ 0 w 12"/>
                    <a:gd name="T9" fmla="*/ 2147483647 h 280"/>
                    <a:gd name="T10" fmla="*/ 2147483647 w 12"/>
                    <a:gd name="T11" fmla="*/ 2147483647 h 280"/>
                    <a:gd name="T12" fmla="*/ 0 w 12"/>
                    <a:gd name="T13" fmla="*/ 2147483647 h 280"/>
                    <a:gd name="T14" fmla="*/ 2147483647 w 12"/>
                    <a:gd name="T15" fmla="*/ 2147483647 h 280"/>
                    <a:gd name="T16" fmla="*/ 2147483647 w 12"/>
                    <a:gd name="T17" fmla="*/ 2147483647 h 280"/>
                    <a:gd name="T18" fmla="*/ 2147483647 w 12"/>
                    <a:gd name="T19" fmla="*/ 2147483647 h 280"/>
                    <a:gd name="T20" fmla="*/ 2147483647 w 12"/>
                    <a:gd name="T21" fmla="*/ 2147483647 h 280"/>
                    <a:gd name="T22" fmla="*/ 2147483647 w 12"/>
                    <a:gd name="T23" fmla="*/ 2147483647 h 28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280"/>
                    <a:gd name="T38" fmla="*/ 12 w 12"/>
                    <a:gd name="T39" fmla="*/ 280 h 28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280">
                      <a:moveTo>
                        <a:pt x="8" y="280"/>
                      </a:moveTo>
                      <a:lnTo>
                        <a:pt x="12" y="276"/>
                      </a:lnTo>
                      <a:lnTo>
                        <a:pt x="12" y="0"/>
                      </a:lnTo>
                      <a:lnTo>
                        <a:pt x="0" y="0"/>
                      </a:lnTo>
                      <a:lnTo>
                        <a:pt x="0" y="276"/>
                      </a:lnTo>
                      <a:lnTo>
                        <a:pt x="4" y="272"/>
                      </a:lnTo>
                      <a:lnTo>
                        <a:pt x="0" y="276"/>
                      </a:lnTo>
                      <a:lnTo>
                        <a:pt x="4" y="280"/>
                      </a:lnTo>
                      <a:lnTo>
                        <a:pt x="8" y="280"/>
                      </a:lnTo>
                      <a:lnTo>
                        <a:pt x="12" y="280"/>
                      </a:lnTo>
                      <a:lnTo>
                        <a:pt x="12" y="276"/>
                      </a:lnTo>
                      <a:lnTo>
                        <a:pt x="8" y="28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8910" name="Freeform 160"/>
                <p:cNvSpPr>
                  <a:spLocks/>
                </p:cNvSpPr>
                <p:nvPr/>
              </p:nvSpPr>
              <p:spPr bwMode="auto">
                <a:xfrm>
                  <a:off x="1000125" y="3001963"/>
                  <a:ext cx="95250" cy="68263"/>
                </a:xfrm>
                <a:custGeom>
                  <a:avLst/>
                  <a:gdLst>
                    <a:gd name="T0" fmla="*/ 0 w 60"/>
                    <a:gd name="T1" fmla="*/ 2147483647 h 43"/>
                    <a:gd name="T2" fmla="*/ 2147483647 w 60"/>
                    <a:gd name="T3" fmla="*/ 2147483647 h 43"/>
                    <a:gd name="T4" fmla="*/ 2147483647 w 60"/>
                    <a:gd name="T5" fmla="*/ 2147483647 h 43"/>
                    <a:gd name="T6" fmla="*/ 2147483647 w 60"/>
                    <a:gd name="T7" fmla="*/ 0 h 43"/>
                    <a:gd name="T8" fmla="*/ 2147483647 w 60"/>
                    <a:gd name="T9" fmla="*/ 2147483647 h 43"/>
                    <a:gd name="T10" fmla="*/ 2147483647 w 60"/>
                    <a:gd name="T11" fmla="*/ 2147483647 h 43"/>
                    <a:gd name="T12" fmla="*/ 2147483647 w 60"/>
                    <a:gd name="T13" fmla="*/ 2147483647 h 43"/>
                    <a:gd name="T14" fmla="*/ 0 w 60"/>
                    <a:gd name="T15" fmla="*/ 2147483647 h 43"/>
                    <a:gd name="T16" fmla="*/ 0 w 60"/>
                    <a:gd name="T17" fmla="*/ 2147483647 h 43"/>
                    <a:gd name="T18" fmla="*/ 2147483647 w 60"/>
                    <a:gd name="T19" fmla="*/ 2147483647 h 43"/>
                    <a:gd name="T20" fmla="*/ 2147483647 w 60"/>
                    <a:gd name="T21" fmla="*/ 2147483647 h 43"/>
                    <a:gd name="T22" fmla="*/ 0 w 60"/>
                    <a:gd name="T23" fmla="*/ 2147483647 h 4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60"/>
                    <a:gd name="T37" fmla="*/ 0 h 43"/>
                    <a:gd name="T38" fmla="*/ 60 w 60"/>
                    <a:gd name="T39" fmla="*/ 43 h 4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60" h="43">
                      <a:moveTo>
                        <a:pt x="0" y="39"/>
                      </a:moveTo>
                      <a:lnTo>
                        <a:pt x="8" y="43"/>
                      </a:lnTo>
                      <a:lnTo>
                        <a:pt x="60" y="8"/>
                      </a:lnTo>
                      <a:lnTo>
                        <a:pt x="56" y="0"/>
                      </a:lnTo>
                      <a:lnTo>
                        <a:pt x="4" y="35"/>
                      </a:lnTo>
                      <a:lnTo>
                        <a:pt x="8" y="39"/>
                      </a:lnTo>
                      <a:lnTo>
                        <a:pt x="4" y="35"/>
                      </a:lnTo>
                      <a:lnTo>
                        <a:pt x="0" y="39"/>
                      </a:lnTo>
                      <a:lnTo>
                        <a:pt x="0" y="43"/>
                      </a:lnTo>
                      <a:lnTo>
                        <a:pt x="4" y="43"/>
                      </a:lnTo>
                      <a:lnTo>
                        <a:pt x="8" y="43"/>
                      </a:lnTo>
                      <a:lnTo>
                        <a:pt x="0" y="39"/>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8911" name="Freeform 161"/>
                <p:cNvSpPr>
                  <a:spLocks/>
                </p:cNvSpPr>
                <p:nvPr/>
              </p:nvSpPr>
              <p:spPr bwMode="auto">
                <a:xfrm>
                  <a:off x="593725" y="2570163"/>
                  <a:ext cx="366713" cy="412750"/>
                </a:xfrm>
                <a:custGeom>
                  <a:avLst/>
                  <a:gdLst>
                    <a:gd name="T0" fmla="*/ 2147483647 w 231"/>
                    <a:gd name="T1" fmla="*/ 2147483647 h 260"/>
                    <a:gd name="T2" fmla="*/ 2147483647 w 231"/>
                    <a:gd name="T3" fmla="*/ 0 h 260"/>
                    <a:gd name="T4" fmla="*/ 0 w 231"/>
                    <a:gd name="T5" fmla="*/ 2147483647 h 260"/>
                    <a:gd name="T6" fmla="*/ 0 w 231"/>
                    <a:gd name="T7" fmla="*/ 2147483647 h 260"/>
                    <a:gd name="T8" fmla="*/ 2147483647 w 231"/>
                    <a:gd name="T9" fmla="*/ 2147483647 h 260"/>
                    <a:gd name="T10" fmla="*/ 2147483647 w 231"/>
                    <a:gd name="T11" fmla="*/ 2147483647 h 260"/>
                    <a:gd name="T12" fmla="*/ 0 60000 65536"/>
                    <a:gd name="T13" fmla="*/ 0 60000 65536"/>
                    <a:gd name="T14" fmla="*/ 0 60000 65536"/>
                    <a:gd name="T15" fmla="*/ 0 60000 65536"/>
                    <a:gd name="T16" fmla="*/ 0 60000 65536"/>
                    <a:gd name="T17" fmla="*/ 0 60000 65536"/>
                    <a:gd name="T18" fmla="*/ 0 w 231"/>
                    <a:gd name="T19" fmla="*/ 0 h 260"/>
                    <a:gd name="T20" fmla="*/ 231 w 231"/>
                    <a:gd name="T21" fmla="*/ 260 h 260"/>
                  </a:gdLst>
                  <a:ahLst/>
                  <a:cxnLst>
                    <a:cxn ang="T12">
                      <a:pos x="T0" y="T1"/>
                    </a:cxn>
                    <a:cxn ang="T13">
                      <a:pos x="T2" y="T3"/>
                    </a:cxn>
                    <a:cxn ang="T14">
                      <a:pos x="T4" y="T5"/>
                    </a:cxn>
                    <a:cxn ang="T15">
                      <a:pos x="T6" y="T7"/>
                    </a:cxn>
                    <a:cxn ang="T16">
                      <a:pos x="T8" y="T9"/>
                    </a:cxn>
                    <a:cxn ang="T17">
                      <a:pos x="T10" y="T11"/>
                    </a:cxn>
                  </a:cxnLst>
                  <a:rect l="T18" t="T19" r="T20" b="T21"/>
                  <a:pathLst>
                    <a:path w="231" h="260">
                      <a:moveTo>
                        <a:pt x="231" y="260"/>
                      </a:moveTo>
                      <a:lnTo>
                        <a:pt x="231" y="0"/>
                      </a:lnTo>
                      <a:lnTo>
                        <a:pt x="0" y="52"/>
                      </a:lnTo>
                      <a:lnTo>
                        <a:pt x="0" y="260"/>
                      </a:lnTo>
                      <a:lnTo>
                        <a:pt x="231" y="26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8912" name="Freeform 162"/>
                <p:cNvSpPr>
                  <a:spLocks/>
                </p:cNvSpPr>
                <p:nvPr/>
              </p:nvSpPr>
              <p:spPr bwMode="auto">
                <a:xfrm>
                  <a:off x="954088" y="2563813"/>
                  <a:ext cx="12700" cy="419100"/>
                </a:xfrm>
                <a:custGeom>
                  <a:avLst/>
                  <a:gdLst>
                    <a:gd name="T0" fmla="*/ 2147483647 w 8"/>
                    <a:gd name="T1" fmla="*/ 2147483647 h 264"/>
                    <a:gd name="T2" fmla="*/ 0 w 8"/>
                    <a:gd name="T3" fmla="*/ 2147483647 h 264"/>
                    <a:gd name="T4" fmla="*/ 0 w 8"/>
                    <a:gd name="T5" fmla="*/ 2147483647 h 264"/>
                    <a:gd name="T6" fmla="*/ 2147483647 w 8"/>
                    <a:gd name="T7" fmla="*/ 2147483647 h 264"/>
                    <a:gd name="T8" fmla="*/ 2147483647 w 8"/>
                    <a:gd name="T9" fmla="*/ 2147483647 h 264"/>
                    <a:gd name="T10" fmla="*/ 2147483647 w 8"/>
                    <a:gd name="T11" fmla="*/ 0 h 264"/>
                    <a:gd name="T12" fmla="*/ 2147483647 w 8"/>
                    <a:gd name="T13" fmla="*/ 2147483647 h 264"/>
                    <a:gd name="T14" fmla="*/ 2147483647 w 8"/>
                    <a:gd name="T15" fmla="*/ 0 h 264"/>
                    <a:gd name="T16" fmla="*/ 2147483647 w 8"/>
                    <a:gd name="T17" fmla="*/ 0 h 264"/>
                    <a:gd name="T18" fmla="*/ 0 w 8"/>
                    <a:gd name="T19" fmla="*/ 0 h 264"/>
                    <a:gd name="T20" fmla="*/ 0 w 8"/>
                    <a:gd name="T21" fmla="*/ 2147483647 h 264"/>
                    <a:gd name="T22" fmla="*/ 2147483647 w 8"/>
                    <a:gd name="T23" fmla="*/ 2147483647 h 26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264"/>
                    <a:gd name="T38" fmla="*/ 8 w 8"/>
                    <a:gd name="T39" fmla="*/ 264 h 26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264">
                      <a:moveTo>
                        <a:pt x="4" y="8"/>
                      </a:moveTo>
                      <a:lnTo>
                        <a:pt x="0" y="4"/>
                      </a:lnTo>
                      <a:lnTo>
                        <a:pt x="0" y="264"/>
                      </a:lnTo>
                      <a:lnTo>
                        <a:pt x="8" y="264"/>
                      </a:lnTo>
                      <a:lnTo>
                        <a:pt x="8" y="4"/>
                      </a:lnTo>
                      <a:lnTo>
                        <a:pt x="4" y="0"/>
                      </a:lnTo>
                      <a:lnTo>
                        <a:pt x="8" y="4"/>
                      </a:lnTo>
                      <a:lnTo>
                        <a:pt x="8" y="0"/>
                      </a:lnTo>
                      <a:lnTo>
                        <a:pt x="4" y="0"/>
                      </a:lnTo>
                      <a:lnTo>
                        <a:pt x="0" y="0"/>
                      </a:lnTo>
                      <a:lnTo>
                        <a:pt x="0" y="4"/>
                      </a:lnTo>
                      <a:lnTo>
                        <a:pt x="4" y="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8913" name="Freeform 163"/>
                <p:cNvSpPr>
                  <a:spLocks/>
                </p:cNvSpPr>
                <p:nvPr/>
              </p:nvSpPr>
              <p:spPr bwMode="auto">
                <a:xfrm>
                  <a:off x="587375" y="2563813"/>
                  <a:ext cx="373063" cy="93663"/>
                </a:xfrm>
                <a:custGeom>
                  <a:avLst/>
                  <a:gdLst>
                    <a:gd name="T0" fmla="*/ 2147483647 w 235"/>
                    <a:gd name="T1" fmla="*/ 2147483647 h 59"/>
                    <a:gd name="T2" fmla="*/ 2147483647 w 235"/>
                    <a:gd name="T3" fmla="*/ 2147483647 h 59"/>
                    <a:gd name="T4" fmla="*/ 2147483647 w 235"/>
                    <a:gd name="T5" fmla="*/ 2147483647 h 59"/>
                    <a:gd name="T6" fmla="*/ 2147483647 w 235"/>
                    <a:gd name="T7" fmla="*/ 0 h 59"/>
                    <a:gd name="T8" fmla="*/ 2147483647 w 235"/>
                    <a:gd name="T9" fmla="*/ 2147483647 h 59"/>
                    <a:gd name="T10" fmla="*/ 0 w 235"/>
                    <a:gd name="T11" fmla="*/ 2147483647 h 59"/>
                    <a:gd name="T12" fmla="*/ 2147483647 w 235"/>
                    <a:gd name="T13" fmla="*/ 2147483647 h 59"/>
                    <a:gd name="T14" fmla="*/ 0 w 235"/>
                    <a:gd name="T15" fmla="*/ 2147483647 h 59"/>
                    <a:gd name="T16" fmla="*/ 0 w 235"/>
                    <a:gd name="T17" fmla="*/ 2147483647 h 59"/>
                    <a:gd name="T18" fmla="*/ 0 w 235"/>
                    <a:gd name="T19" fmla="*/ 2147483647 h 59"/>
                    <a:gd name="T20" fmla="*/ 2147483647 w 235"/>
                    <a:gd name="T21" fmla="*/ 2147483647 h 59"/>
                    <a:gd name="T22" fmla="*/ 2147483647 w 235"/>
                    <a:gd name="T23" fmla="*/ 2147483647 h 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35"/>
                    <a:gd name="T37" fmla="*/ 0 h 59"/>
                    <a:gd name="T38" fmla="*/ 235 w 235"/>
                    <a:gd name="T39" fmla="*/ 59 h 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35" h="59">
                      <a:moveTo>
                        <a:pt x="8" y="56"/>
                      </a:moveTo>
                      <a:lnTo>
                        <a:pt x="4" y="59"/>
                      </a:lnTo>
                      <a:lnTo>
                        <a:pt x="235" y="8"/>
                      </a:lnTo>
                      <a:lnTo>
                        <a:pt x="235" y="0"/>
                      </a:lnTo>
                      <a:lnTo>
                        <a:pt x="4" y="48"/>
                      </a:lnTo>
                      <a:lnTo>
                        <a:pt x="0" y="56"/>
                      </a:lnTo>
                      <a:lnTo>
                        <a:pt x="4" y="48"/>
                      </a:lnTo>
                      <a:lnTo>
                        <a:pt x="0" y="52"/>
                      </a:lnTo>
                      <a:lnTo>
                        <a:pt x="0" y="56"/>
                      </a:lnTo>
                      <a:lnTo>
                        <a:pt x="4" y="59"/>
                      </a:lnTo>
                      <a:lnTo>
                        <a:pt x="8" y="56"/>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8914" name="Freeform 164"/>
                <p:cNvSpPr>
                  <a:spLocks/>
                </p:cNvSpPr>
                <p:nvPr/>
              </p:nvSpPr>
              <p:spPr bwMode="auto">
                <a:xfrm>
                  <a:off x="587375" y="2652713"/>
                  <a:ext cx="12700" cy="336550"/>
                </a:xfrm>
                <a:custGeom>
                  <a:avLst/>
                  <a:gdLst>
                    <a:gd name="T0" fmla="*/ 2147483647 w 8"/>
                    <a:gd name="T1" fmla="*/ 2147483647 h 212"/>
                    <a:gd name="T2" fmla="*/ 2147483647 w 8"/>
                    <a:gd name="T3" fmla="*/ 2147483647 h 212"/>
                    <a:gd name="T4" fmla="*/ 2147483647 w 8"/>
                    <a:gd name="T5" fmla="*/ 0 h 212"/>
                    <a:gd name="T6" fmla="*/ 0 w 8"/>
                    <a:gd name="T7" fmla="*/ 0 h 212"/>
                    <a:gd name="T8" fmla="*/ 0 w 8"/>
                    <a:gd name="T9" fmla="*/ 2147483647 h 212"/>
                    <a:gd name="T10" fmla="*/ 2147483647 w 8"/>
                    <a:gd name="T11" fmla="*/ 2147483647 h 212"/>
                    <a:gd name="T12" fmla="*/ 0 w 8"/>
                    <a:gd name="T13" fmla="*/ 2147483647 h 212"/>
                    <a:gd name="T14" fmla="*/ 0 w 8"/>
                    <a:gd name="T15" fmla="*/ 2147483647 h 212"/>
                    <a:gd name="T16" fmla="*/ 2147483647 w 8"/>
                    <a:gd name="T17" fmla="*/ 2147483647 h 212"/>
                    <a:gd name="T18" fmla="*/ 2147483647 w 8"/>
                    <a:gd name="T19" fmla="*/ 2147483647 h 212"/>
                    <a:gd name="T20" fmla="*/ 2147483647 w 8"/>
                    <a:gd name="T21" fmla="*/ 2147483647 h 212"/>
                    <a:gd name="T22" fmla="*/ 2147483647 w 8"/>
                    <a:gd name="T23" fmla="*/ 2147483647 h 21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212"/>
                    <a:gd name="T38" fmla="*/ 8 w 8"/>
                    <a:gd name="T39" fmla="*/ 212 h 21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212">
                      <a:moveTo>
                        <a:pt x="4" y="200"/>
                      </a:moveTo>
                      <a:lnTo>
                        <a:pt x="8" y="208"/>
                      </a:lnTo>
                      <a:lnTo>
                        <a:pt x="8" y="0"/>
                      </a:lnTo>
                      <a:lnTo>
                        <a:pt x="0" y="0"/>
                      </a:lnTo>
                      <a:lnTo>
                        <a:pt x="0" y="208"/>
                      </a:lnTo>
                      <a:lnTo>
                        <a:pt x="4" y="212"/>
                      </a:lnTo>
                      <a:lnTo>
                        <a:pt x="0" y="208"/>
                      </a:lnTo>
                      <a:lnTo>
                        <a:pt x="0" y="212"/>
                      </a:lnTo>
                      <a:lnTo>
                        <a:pt x="4" y="212"/>
                      </a:lnTo>
                      <a:lnTo>
                        <a:pt x="8" y="212"/>
                      </a:lnTo>
                      <a:lnTo>
                        <a:pt x="8" y="208"/>
                      </a:lnTo>
                      <a:lnTo>
                        <a:pt x="4" y="20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8915" name="Freeform 165"/>
                <p:cNvSpPr>
                  <a:spLocks/>
                </p:cNvSpPr>
                <p:nvPr/>
              </p:nvSpPr>
              <p:spPr bwMode="auto">
                <a:xfrm>
                  <a:off x="593725" y="2970213"/>
                  <a:ext cx="373063" cy="19050"/>
                </a:xfrm>
                <a:custGeom>
                  <a:avLst/>
                  <a:gdLst>
                    <a:gd name="T0" fmla="*/ 2147483647 w 235"/>
                    <a:gd name="T1" fmla="*/ 2147483647 h 12"/>
                    <a:gd name="T2" fmla="*/ 2147483647 w 235"/>
                    <a:gd name="T3" fmla="*/ 2147483647 h 12"/>
                    <a:gd name="T4" fmla="*/ 0 w 235"/>
                    <a:gd name="T5" fmla="*/ 0 h 12"/>
                    <a:gd name="T6" fmla="*/ 0 w 235"/>
                    <a:gd name="T7" fmla="*/ 2147483647 h 12"/>
                    <a:gd name="T8" fmla="*/ 2147483647 w 235"/>
                    <a:gd name="T9" fmla="*/ 2147483647 h 12"/>
                    <a:gd name="T10" fmla="*/ 2147483647 w 235"/>
                    <a:gd name="T11" fmla="*/ 2147483647 h 12"/>
                    <a:gd name="T12" fmla="*/ 2147483647 w 235"/>
                    <a:gd name="T13" fmla="*/ 2147483647 h 12"/>
                    <a:gd name="T14" fmla="*/ 2147483647 w 235"/>
                    <a:gd name="T15" fmla="*/ 2147483647 h 12"/>
                    <a:gd name="T16" fmla="*/ 2147483647 w 235"/>
                    <a:gd name="T17" fmla="*/ 2147483647 h 12"/>
                    <a:gd name="T18" fmla="*/ 2147483647 w 235"/>
                    <a:gd name="T19" fmla="*/ 2147483647 h 12"/>
                    <a:gd name="T20" fmla="*/ 2147483647 w 235"/>
                    <a:gd name="T21" fmla="*/ 2147483647 h 12"/>
                    <a:gd name="T22" fmla="*/ 2147483647 w 235"/>
                    <a:gd name="T23" fmla="*/ 2147483647 h 1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35"/>
                    <a:gd name="T37" fmla="*/ 0 h 12"/>
                    <a:gd name="T38" fmla="*/ 235 w 235"/>
                    <a:gd name="T39" fmla="*/ 12 h 1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35" h="12">
                      <a:moveTo>
                        <a:pt x="227" y="8"/>
                      </a:moveTo>
                      <a:lnTo>
                        <a:pt x="231" y="4"/>
                      </a:lnTo>
                      <a:lnTo>
                        <a:pt x="0" y="0"/>
                      </a:lnTo>
                      <a:lnTo>
                        <a:pt x="0" y="12"/>
                      </a:lnTo>
                      <a:lnTo>
                        <a:pt x="231" y="12"/>
                      </a:lnTo>
                      <a:lnTo>
                        <a:pt x="235" y="8"/>
                      </a:lnTo>
                      <a:lnTo>
                        <a:pt x="231" y="12"/>
                      </a:lnTo>
                      <a:lnTo>
                        <a:pt x="235" y="12"/>
                      </a:lnTo>
                      <a:lnTo>
                        <a:pt x="235" y="8"/>
                      </a:lnTo>
                      <a:lnTo>
                        <a:pt x="235" y="4"/>
                      </a:lnTo>
                      <a:lnTo>
                        <a:pt x="231" y="4"/>
                      </a:lnTo>
                      <a:lnTo>
                        <a:pt x="227" y="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8916" name="Freeform 166"/>
                <p:cNvSpPr>
                  <a:spLocks/>
                </p:cNvSpPr>
                <p:nvPr/>
              </p:nvSpPr>
              <p:spPr bwMode="auto">
                <a:xfrm>
                  <a:off x="973138" y="3070225"/>
                  <a:ext cx="52388" cy="19050"/>
                </a:xfrm>
                <a:custGeom>
                  <a:avLst/>
                  <a:gdLst>
                    <a:gd name="T0" fmla="*/ 2147483647 w 33"/>
                    <a:gd name="T1" fmla="*/ 2147483647 h 12"/>
                    <a:gd name="T2" fmla="*/ 2147483647 w 33"/>
                    <a:gd name="T3" fmla="*/ 0 h 12"/>
                    <a:gd name="T4" fmla="*/ 0 w 33"/>
                    <a:gd name="T5" fmla="*/ 2147483647 h 12"/>
                    <a:gd name="T6" fmla="*/ 2147483647 w 33"/>
                    <a:gd name="T7" fmla="*/ 2147483647 h 12"/>
                    <a:gd name="T8" fmla="*/ 2147483647 w 33"/>
                    <a:gd name="T9" fmla="*/ 2147483647 h 12"/>
                    <a:gd name="T10" fmla="*/ 2147483647 w 33"/>
                    <a:gd name="T11" fmla="*/ 2147483647 h 12"/>
                    <a:gd name="T12" fmla="*/ 2147483647 w 33"/>
                    <a:gd name="T13" fmla="*/ 2147483647 h 12"/>
                    <a:gd name="T14" fmla="*/ 2147483647 w 33"/>
                    <a:gd name="T15" fmla="*/ 2147483647 h 12"/>
                    <a:gd name="T16" fmla="*/ 2147483647 w 33"/>
                    <a:gd name="T17" fmla="*/ 2147483647 h 12"/>
                    <a:gd name="T18" fmla="*/ 2147483647 w 33"/>
                    <a:gd name="T19" fmla="*/ 2147483647 h 12"/>
                    <a:gd name="T20" fmla="*/ 2147483647 w 33"/>
                    <a:gd name="T21" fmla="*/ 0 h 12"/>
                    <a:gd name="T22" fmla="*/ 2147483647 w 33"/>
                    <a:gd name="T23" fmla="*/ 2147483647 h 1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3"/>
                    <a:gd name="T37" fmla="*/ 0 h 12"/>
                    <a:gd name="T38" fmla="*/ 33 w 33"/>
                    <a:gd name="T39" fmla="*/ 12 h 1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3" h="12">
                      <a:moveTo>
                        <a:pt x="25" y="4"/>
                      </a:moveTo>
                      <a:lnTo>
                        <a:pt x="29" y="0"/>
                      </a:lnTo>
                      <a:lnTo>
                        <a:pt x="0" y="4"/>
                      </a:lnTo>
                      <a:lnTo>
                        <a:pt x="4" y="12"/>
                      </a:lnTo>
                      <a:lnTo>
                        <a:pt x="29" y="12"/>
                      </a:lnTo>
                      <a:lnTo>
                        <a:pt x="33" y="4"/>
                      </a:lnTo>
                      <a:lnTo>
                        <a:pt x="29" y="12"/>
                      </a:lnTo>
                      <a:lnTo>
                        <a:pt x="33" y="8"/>
                      </a:lnTo>
                      <a:lnTo>
                        <a:pt x="33" y="4"/>
                      </a:lnTo>
                      <a:lnTo>
                        <a:pt x="29" y="0"/>
                      </a:lnTo>
                      <a:lnTo>
                        <a:pt x="25" y="4"/>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8917" name="Freeform 167"/>
                <p:cNvSpPr>
                  <a:spLocks/>
                </p:cNvSpPr>
                <p:nvPr/>
              </p:nvSpPr>
              <p:spPr bwMode="auto">
                <a:xfrm>
                  <a:off x="1012825" y="3051175"/>
                  <a:ext cx="12700" cy="25400"/>
                </a:xfrm>
                <a:custGeom>
                  <a:avLst/>
                  <a:gdLst>
                    <a:gd name="T0" fmla="*/ 2147483647 w 8"/>
                    <a:gd name="T1" fmla="*/ 2147483647 h 16"/>
                    <a:gd name="T2" fmla="*/ 0 w 8"/>
                    <a:gd name="T3" fmla="*/ 2147483647 h 16"/>
                    <a:gd name="T4" fmla="*/ 0 w 8"/>
                    <a:gd name="T5" fmla="*/ 2147483647 h 16"/>
                    <a:gd name="T6" fmla="*/ 2147483647 w 8"/>
                    <a:gd name="T7" fmla="*/ 2147483647 h 16"/>
                    <a:gd name="T8" fmla="*/ 2147483647 w 8"/>
                    <a:gd name="T9" fmla="*/ 2147483647 h 16"/>
                    <a:gd name="T10" fmla="*/ 0 w 8"/>
                    <a:gd name="T11" fmla="*/ 0 h 16"/>
                    <a:gd name="T12" fmla="*/ 2147483647 w 8"/>
                    <a:gd name="T13" fmla="*/ 2147483647 h 16"/>
                    <a:gd name="T14" fmla="*/ 2147483647 w 8"/>
                    <a:gd name="T15" fmla="*/ 0 h 16"/>
                    <a:gd name="T16" fmla="*/ 2147483647 w 8"/>
                    <a:gd name="T17" fmla="*/ 0 h 16"/>
                    <a:gd name="T18" fmla="*/ 0 w 8"/>
                    <a:gd name="T19" fmla="*/ 0 h 16"/>
                    <a:gd name="T20" fmla="*/ 0 w 8"/>
                    <a:gd name="T21" fmla="*/ 2147483647 h 16"/>
                    <a:gd name="T22" fmla="*/ 2147483647 w 8"/>
                    <a:gd name="T23" fmla="*/ 2147483647 h 1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16"/>
                    <a:gd name="T38" fmla="*/ 8 w 8"/>
                    <a:gd name="T39" fmla="*/ 16 h 1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16">
                      <a:moveTo>
                        <a:pt x="4" y="8"/>
                      </a:moveTo>
                      <a:lnTo>
                        <a:pt x="0" y="4"/>
                      </a:lnTo>
                      <a:lnTo>
                        <a:pt x="0" y="16"/>
                      </a:lnTo>
                      <a:lnTo>
                        <a:pt x="8" y="16"/>
                      </a:lnTo>
                      <a:lnTo>
                        <a:pt x="8" y="4"/>
                      </a:lnTo>
                      <a:lnTo>
                        <a:pt x="0" y="0"/>
                      </a:lnTo>
                      <a:lnTo>
                        <a:pt x="8" y="4"/>
                      </a:lnTo>
                      <a:lnTo>
                        <a:pt x="8" y="0"/>
                      </a:lnTo>
                      <a:lnTo>
                        <a:pt x="4" y="0"/>
                      </a:lnTo>
                      <a:lnTo>
                        <a:pt x="0" y="0"/>
                      </a:lnTo>
                      <a:lnTo>
                        <a:pt x="0" y="4"/>
                      </a:lnTo>
                      <a:lnTo>
                        <a:pt x="4" y="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8918" name="Freeform 168"/>
                <p:cNvSpPr>
                  <a:spLocks/>
                </p:cNvSpPr>
                <p:nvPr/>
              </p:nvSpPr>
              <p:spPr bwMode="auto">
                <a:xfrm>
                  <a:off x="1000125" y="3051175"/>
                  <a:ext cx="19050" cy="19050"/>
                </a:xfrm>
                <a:custGeom>
                  <a:avLst/>
                  <a:gdLst>
                    <a:gd name="T0" fmla="*/ 2147483647 w 12"/>
                    <a:gd name="T1" fmla="*/ 2147483647 h 12"/>
                    <a:gd name="T2" fmla="*/ 2147483647 w 12"/>
                    <a:gd name="T3" fmla="*/ 2147483647 h 12"/>
                    <a:gd name="T4" fmla="*/ 2147483647 w 12"/>
                    <a:gd name="T5" fmla="*/ 2147483647 h 12"/>
                    <a:gd name="T6" fmla="*/ 2147483647 w 12"/>
                    <a:gd name="T7" fmla="*/ 0 h 12"/>
                    <a:gd name="T8" fmla="*/ 2147483647 w 12"/>
                    <a:gd name="T9" fmla="*/ 2147483647 h 12"/>
                    <a:gd name="T10" fmla="*/ 2147483647 w 12"/>
                    <a:gd name="T11" fmla="*/ 2147483647 h 12"/>
                    <a:gd name="T12" fmla="*/ 2147483647 w 12"/>
                    <a:gd name="T13" fmla="*/ 2147483647 h 12"/>
                    <a:gd name="T14" fmla="*/ 0 w 12"/>
                    <a:gd name="T15" fmla="*/ 2147483647 h 12"/>
                    <a:gd name="T16" fmla="*/ 0 w 12"/>
                    <a:gd name="T17" fmla="*/ 2147483647 h 12"/>
                    <a:gd name="T18" fmla="*/ 2147483647 w 12"/>
                    <a:gd name="T19" fmla="*/ 2147483647 h 12"/>
                    <a:gd name="T20" fmla="*/ 2147483647 w 12"/>
                    <a:gd name="T21" fmla="*/ 2147483647 h 12"/>
                    <a:gd name="T22" fmla="*/ 2147483647 w 12"/>
                    <a:gd name="T23" fmla="*/ 2147483647 h 1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12"/>
                    <a:gd name="T38" fmla="*/ 12 w 12"/>
                    <a:gd name="T39" fmla="*/ 12 h 1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12">
                      <a:moveTo>
                        <a:pt x="4" y="12"/>
                      </a:moveTo>
                      <a:lnTo>
                        <a:pt x="8" y="12"/>
                      </a:lnTo>
                      <a:lnTo>
                        <a:pt x="12" y="8"/>
                      </a:lnTo>
                      <a:lnTo>
                        <a:pt x="8" y="0"/>
                      </a:lnTo>
                      <a:lnTo>
                        <a:pt x="4" y="4"/>
                      </a:lnTo>
                      <a:lnTo>
                        <a:pt x="0" y="8"/>
                      </a:lnTo>
                      <a:lnTo>
                        <a:pt x="4" y="12"/>
                      </a:lnTo>
                      <a:lnTo>
                        <a:pt x="8" y="12"/>
                      </a:lnTo>
                      <a:lnTo>
                        <a:pt x="4" y="12"/>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8919" name="Freeform 169"/>
                <p:cNvSpPr>
                  <a:spLocks/>
                </p:cNvSpPr>
                <p:nvPr/>
              </p:nvSpPr>
              <p:spPr bwMode="auto">
                <a:xfrm>
                  <a:off x="966788" y="3057525"/>
                  <a:ext cx="39688" cy="12700"/>
                </a:xfrm>
                <a:custGeom>
                  <a:avLst/>
                  <a:gdLst>
                    <a:gd name="T0" fmla="*/ 2147483647 w 25"/>
                    <a:gd name="T1" fmla="*/ 2147483647 h 8"/>
                    <a:gd name="T2" fmla="*/ 2147483647 w 25"/>
                    <a:gd name="T3" fmla="*/ 2147483647 h 8"/>
                    <a:gd name="T4" fmla="*/ 2147483647 w 25"/>
                    <a:gd name="T5" fmla="*/ 2147483647 h 8"/>
                    <a:gd name="T6" fmla="*/ 2147483647 w 25"/>
                    <a:gd name="T7" fmla="*/ 0 h 8"/>
                    <a:gd name="T8" fmla="*/ 2147483647 w 25"/>
                    <a:gd name="T9" fmla="*/ 0 h 8"/>
                    <a:gd name="T10" fmla="*/ 0 w 25"/>
                    <a:gd name="T11" fmla="*/ 2147483647 h 8"/>
                    <a:gd name="T12" fmla="*/ 2147483647 w 25"/>
                    <a:gd name="T13" fmla="*/ 0 h 8"/>
                    <a:gd name="T14" fmla="*/ 2147483647 w 25"/>
                    <a:gd name="T15" fmla="*/ 0 h 8"/>
                    <a:gd name="T16" fmla="*/ 0 w 25"/>
                    <a:gd name="T17" fmla="*/ 2147483647 h 8"/>
                    <a:gd name="T18" fmla="*/ 2147483647 w 25"/>
                    <a:gd name="T19" fmla="*/ 2147483647 h 8"/>
                    <a:gd name="T20" fmla="*/ 2147483647 w 25"/>
                    <a:gd name="T21" fmla="*/ 2147483647 h 8"/>
                    <a:gd name="T22" fmla="*/ 2147483647 w 25"/>
                    <a:gd name="T23" fmla="*/ 2147483647 h 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5"/>
                    <a:gd name="T37" fmla="*/ 0 h 8"/>
                    <a:gd name="T38" fmla="*/ 25 w 25"/>
                    <a:gd name="T39" fmla="*/ 8 h 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5" h="8">
                      <a:moveTo>
                        <a:pt x="12" y="4"/>
                      </a:moveTo>
                      <a:lnTo>
                        <a:pt x="8" y="8"/>
                      </a:lnTo>
                      <a:lnTo>
                        <a:pt x="25" y="8"/>
                      </a:lnTo>
                      <a:lnTo>
                        <a:pt x="25" y="0"/>
                      </a:lnTo>
                      <a:lnTo>
                        <a:pt x="8" y="0"/>
                      </a:lnTo>
                      <a:lnTo>
                        <a:pt x="0" y="4"/>
                      </a:lnTo>
                      <a:lnTo>
                        <a:pt x="8" y="0"/>
                      </a:lnTo>
                      <a:lnTo>
                        <a:pt x="4" y="0"/>
                      </a:lnTo>
                      <a:lnTo>
                        <a:pt x="0" y="4"/>
                      </a:lnTo>
                      <a:lnTo>
                        <a:pt x="4" y="8"/>
                      </a:lnTo>
                      <a:lnTo>
                        <a:pt x="8" y="8"/>
                      </a:lnTo>
                      <a:lnTo>
                        <a:pt x="12" y="4"/>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8920" name="Freeform 170"/>
                <p:cNvSpPr>
                  <a:spLocks/>
                </p:cNvSpPr>
                <p:nvPr/>
              </p:nvSpPr>
              <p:spPr bwMode="auto">
                <a:xfrm>
                  <a:off x="966788" y="3063875"/>
                  <a:ext cx="19050" cy="25400"/>
                </a:xfrm>
                <a:custGeom>
                  <a:avLst/>
                  <a:gdLst>
                    <a:gd name="T0" fmla="*/ 2147483647 w 12"/>
                    <a:gd name="T1" fmla="*/ 2147483647 h 16"/>
                    <a:gd name="T2" fmla="*/ 2147483647 w 12"/>
                    <a:gd name="T3" fmla="*/ 2147483647 h 16"/>
                    <a:gd name="T4" fmla="*/ 2147483647 w 12"/>
                    <a:gd name="T5" fmla="*/ 0 h 16"/>
                    <a:gd name="T6" fmla="*/ 0 w 12"/>
                    <a:gd name="T7" fmla="*/ 0 h 16"/>
                    <a:gd name="T8" fmla="*/ 0 w 12"/>
                    <a:gd name="T9" fmla="*/ 2147483647 h 16"/>
                    <a:gd name="T10" fmla="*/ 2147483647 w 12"/>
                    <a:gd name="T11" fmla="*/ 2147483647 h 16"/>
                    <a:gd name="T12" fmla="*/ 0 w 12"/>
                    <a:gd name="T13" fmla="*/ 2147483647 h 16"/>
                    <a:gd name="T14" fmla="*/ 2147483647 w 12"/>
                    <a:gd name="T15" fmla="*/ 2147483647 h 16"/>
                    <a:gd name="T16" fmla="*/ 2147483647 w 12"/>
                    <a:gd name="T17" fmla="*/ 2147483647 h 16"/>
                    <a:gd name="T18" fmla="*/ 2147483647 w 12"/>
                    <a:gd name="T19" fmla="*/ 2147483647 h 16"/>
                    <a:gd name="T20" fmla="*/ 2147483647 w 12"/>
                    <a:gd name="T21" fmla="*/ 2147483647 h 16"/>
                    <a:gd name="T22" fmla="*/ 2147483647 w 12"/>
                    <a:gd name="T23" fmla="*/ 2147483647 h 1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16"/>
                    <a:gd name="T38" fmla="*/ 12 w 12"/>
                    <a:gd name="T39" fmla="*/ 16 h 1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16">
                      <a:moveTo>
                        <a:pt x="4" y="8"/>
                      </a:moveTo>
                      <a:lnTo>
                        <a:pt x="12" y="12"/>
                      </a:lnTo>
                      <a:lnTo>
                        <a:pt x="12" y="0"/>
                      </a:lnTo>
                      <a:lnTo>
                        <a:pt x="0" y="0"/>
                      </a:lnTo>
                      <a:lnTo>
                        <a:pt x="0" y="12"/>
                      </a:lnTo>
                      <a:lnTo>
                        <a:pt x="8" y="16"/>
                      </a:lnTo>
                      <a:lnTo>
                        <a:pt x="0" y="12"/>
                      </a:lnTo>
                      <a:lnTo>
                        <a:pt x="4" y="16"/>
                      </a:lnTo>
                      <a:lnTo>
                        <a:pt x="8" y="16"/>
                      </a:lnTo>
                      <a:lnTo>
                        <a:pt x="12" y="12"/>
                      </a:lnTo>
                      <a:lnTo>
                        <a:pt x="4" y="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8921" name="Freeform 171"/>
                <p:cNvSpPr>
                  <a:spLocks/>
                </p:cNvSpPr>
                <p:nvPr/>
              </p:nvSpPr>
              <p:spPr bwMode="auto">
                <a:xfrm>
                  <a:off x="1019175" y="2589213"/>
                  <a:ext cx="334963" cy="649288"/>
                </a:xfrm>
                <a:custGeom>
                  <a:avLst/>
                  <a:gdLst>
                    <a:gd name="T0" fmla="*/ 2147483647 w 211"/>
                    <a:gd name="T1" fmla="*/ 0 h 409"/>
                    <a:gd name="T2" fmla="*/ 0 w 211"/>
                    <a:gd name="T3" fmla="*/ 2147483647 h 409"/>
                    <a:gd name="T4" fmla="*/ 0 w 211"/>
                    <a:gd name="T5" fmla="*/ 2147483647 h 409"/>
                    <a:gd name="T6" fmla="*/ 2147483647 w 211"/>
                    <a:gd name="T7" fmla="*/ 2147483647 h 409"/>
                    <a:gd name="T8" fmla="*/ 2147483647 w 211"/>
                    <a:gd name="T9" fmla="*/ 2147483647 h 409"/>
                    <a:gd name="T10" fmla="*/ 2147483647 w 211"/>
                    <a:gd name="T11" fmla="*/ 2147483647 h 409"/>
                    <a:gd name="T12" fmla="*/ 2147483647 w 211"/>
                    <a:gd name="T13" fmla="*/ 2147483647 h 409"/>
                    <a:gd name="T14" fmla="*/ 2147483647 w 211"/>
                    <a:gd name="T15" fmla="*/ 2147483647 h 409"/>
                    <a:gd name="T16" fmla="*/ 2147483647 w 211"/>
                    <a:gd name="T17" fmla="*/ 2147483647 h 409"/>
                    <a:gd name="T18" fmla="*/ 2147483647 w 211"/>
                    <a:gd name="T19" fmla="*/ 2147483647 h 409"/>
                    <a:gd name="T20" fmla="*/ 2147483647 w 211"/>
                    <a:gd name="T21" fmla="*/ 2147483647 h 409"/>
                    <a:gd name="T22" fmla="*/ 2147483647 w 211"/>
                    <a:gd name="T23" fmla="*/ 2147483647 h 409"/>
                    <a:gd name="T24" fmla="*/ 2147483647 w 211"/>
                    <a:gd name="T25" fmla="*/ 2147483647 h 409"/>
                    <a:gd name="T26" fmla="*/ 2147483647 w 211"/>
                    <a:gd name="T27" fmla="*/ 2147483647 h 409"/>
                    <a:gd name="T28" fmla="*/ 2147483647 w 211"/>
                    <a:gd name="T29" fmla="*/ 2147483647 h 409"/>
                    <a:gd name="T30" fmla="*/ 2147483647 w 211"/>
                    <a:gd name="T31" fmla="*/ 2147483647 h 409"/>
                    <a:gd name="T32" fmla="*/ 2147483647 w 211"/>
                    <a:gd name="T33" fmla="*/ 2147483647 h 409"/>
                    <a:gd name="T34" fmla="*/ 2147483647 w 211"/>
                    <a:gd name="T35" fmla="*/ 2147483647 h 409"/>
                    <a:gd name="T36" fmla="*/ 2147483647 w 211"/>
                    <a:gd name="T37" fmla="*/ 2147483647 h 409"/>
                    <a:gd name="T38" fmla="*/ 2147483647 w 211"/>
                    <a:gd name="T39" fmla="*/ 2147483647 h 409"/>
                    <a:gd name="T40" fmla="*/ 2147483647 w 211"/>
                    <a:gd name="T41" fmla="*/ 2147483647 h 409"/>
                    <a:gd name="T42" fmla="*/ 2147483647 w 211"/>
                    <a:gd name="T43" fmla="*/ 2147483647 h 409"/>
                    <a:gd name="T44" fmla="*/ 2147483647 w 211"/>
                    <a:gd name="T45" fmla="*/ 2147483647 h 409"/>
                    <a:gd name="T46" fmla="*/ 2147483647 w 211"/>
                    <a:gd name="T47" fmla="*/ 0 h 409"/>
                    <a:gd name="T48" fmla="*/ 2147483647 w 211"/>
                    <a:gd name="T49" fmla="*/ 0 h 409"/>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11"/>
                    <a:gd name="T76" fmla="*/ 0 h 409"/>
                    <a:gd name="T77" fmla="*/ 211 w 211"/>
                    <a:gd name="T78" fmla="*/ 409 h 409"/>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11" h="409">
                      <a:moveTo>
                        <a:pt x="28" y="0"/>
                      </a:moveTo>
                      <a:lnTo>
                        <a:pt x="0" y="4"/>
                      </a:lnTo>
                      <a:lnTo>
                        <a:pt x="0" y="402"/>
                      </a:lnTo>
                      <a:lnTo>
                        <a:pt x="85" y="409"/>
                      </a:lnTo>
                      <a:lnTo>
                        <a:pt x="109" y="402"/>
                      </a:lnTo>
                      <a:lnTo>
                        <a:pt x="113" y="402"/>
                      </a:lnTo>
                      <a:lnTo>
                        <a:pt x="121" y="402"/>
                      </a:lnTo>
                      <a:lnTo>
                        <a:pt x="125" y="402"/>
                      </a:lnTo>
                      <a:lnTo>
                        <a:pt x="134" y="402"/>
                      </a:lnTo>
                      <a:lnTo>
                        <a:pt x="146" y="398"/>
                      </a:lnTo>
                      <a:lnTo>
                        <a:pt x="154" y="394"/>
                      </a:lnTo>
                      <a:lnTo>
                        <a:pt x="166" y="394"/>
                      </a:lnTo>
                      <a:lnTo>
                        <a:pt x="174" y="390"/>
                      </a:lnTo>
                      <a:lnTo>
                        <a:pt x="178" y="386"/>
                      </a:lnTo>
                      <a:lnTo>
                        <a:pt x="186" y="382"/>
                      </a:lnTo>
                      <a:lnTo>
                        <a:pt x="190" y="378"/>
                      </a:lnTo>
                      <a:lnTo>
                        <a:pt x="190" y="374"/>
                      </a:lnTo>
                      <a:lnTo>
                        <a:pt x="194" y="374"/>
                      </a:lnTo>
                      <a:lnTo>
                        <a:pt x="194" y="370"/>
                      </a:lnTo>
                      <a:lnTo>
                        <a:pt x="211" y="358"/>
                      </a:lnTo>
                      <a:lnTo>
                        <a:pt x="211" y="335"/>
                      </a:lnTo>
                      <a:lnTo>
                        <a:pt x="28" y="0"/>
                      </a:lnTo>
                      <a:close/>
                    </a:path>
                  </a:pathLst>
                </a:custGeom>
                <a:solidFill>
                  <a:srgbClr val="333333"/>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8922" name="Freeform 172"/>
                <p:cNvSpPr>
                  <a:spLocks/>
                </p:cNvSpPr>
                <p:nvPr/>
              </p:nvSpPr>
              <p:spPr bwMode="auto">
                <a:xfrm>
                  <a:off x="1012825" y="2582863"/>
                  <a:ext cx="50800" cy="19050"/>
                </a:xfrm>
                <a:custGeom>
                  <a:avLst/>
                  <a:gdLst>
                    <a:gd name="T0" fmla="*/ 2147483647 w 32"/>
                    <a:gd name="T1" fmla="*/ 2147483647 h 12"/>
                    <a:gd name="T2" fmla="*/ 2147483647 w 32"/>
                    <a:gd name="T3" fmla="*/ 2147483647 h 12"/>
                    <a:gd name="T4" fmla="*/ 2147483647 w 32"/>
                    <a:gd name="T5" fmla="*/ 2147483647 h 12"/>
                    <a:gd name="T6" fmla="*/ 2147483647 w 32"/>
                    <a:gd name="T7" fmla="*/ 0 h 12"/>
                    <a:gd name="T8" fmla="*/ 2147483647 w 32"/>
                    <a:gd name="T9" fmla="*/ 2147483647 h 12"/>
                    <a:gd name="T10" fmla="*/ 0 w 32"/>
                    <a:gd name="T11" fmla="*/ 2147483647 h 12"/>
                    <a:gd name="T12" fmla="*/ 2147483647 w 32"/>
                    <a:gd name="T13" fmla="*/ 2147483647 h 12"/>
                    <a:gd name="T14" fmla="*/ 0 w 32"/>
                    <a:gd name="T15" fmla="*/ 2147483647 h 12"/>
                    <a:gd name="T16" fmla="*/ 0 w 32"/>
                    <a:gd name="T17" fmla="*/ 2147483647 h 12"/>
                    <a:gd name="T18" fmla="*/ 0 w 32"/>
                    <a:gd name="T19" fmla="*/ 2147483647 h 12"/>
                    <a:gd name="T20" fmla="*/ 2147483647 w 32"/>
                    <a:gd name="T21" fmla="*/ 2147483647 h 12"/>
                    <a:gd name="T22" fmla="*/ 2147483647 w 32"/>
                    <a:gd name="T23" fmla="*/ 2147483647 h 1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2"/>
                    <a:gd name="T37" fmla="*/ 0 h 12"/>
                    <a:gd name="T38" fmla="*/ 32 w 32"/>
                    <a:gd name="T39" fmla="*/ 12 h 1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2" h="12">
                      <a:moveTo>
                        <a:pt x="8" y="8"/>
                      </a:moveTo>
                      <a:lnTo>
                        <a:pt x="4" y="12"/>
                      </a:lnTo>
                      <a:lnTo>
                        <a:pt x="32" y="8"/>
                      </a:lnTo>
                      <a:lnTo>
                        <a:pt x="32" y="0"/>
                      </a:lnTo>
                      <a:lnTo>
                        <a:pt x="4" y="4"/>
                      </a:lnTo>
                      <a:lnTo>
                        <a:pt x="0" y="8"/>
                      </a:lnTo>
                      <a:lnTo>
                        <a:pt x="4" y="4"/>
                      </a:lnTo>
                      <a:lnTo>
                        <a:pt x="0" y="8"/>
                      </a:lnTo>
                      <a:lnTo>
                        <a:pt x="0" y="12"/>
                      </a:lnTo>
                      <a:lnTo>
                        <a:pt x="4" y="12"/>
                      </a:lnTo>
                      <a:lnTo>
                        <a:pt x="8" y="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8923" name="Freeform 173"/>
                <p:cNvSpPr>
                  <a:spLocks/>
                </p:cNvSpPr>
                <p:nvPr/>
              </p:nvSpPr>
              <p:spPr bwMode="auto">
                <a:xfrm>
                  <a:off x="1012825" y="2595563"/>
                  <a:ext cx="12700" cy="636588"/>
                </a:xfrm>
                <a:custGeom>
                  <a:avLst/>
                  <a:gdLst>
                    <a:gd name="T0" fmla="*/ 2147483647 w 8"/>
                    <a:gd name="T1" fmla="*/ 2147483647 h 401"/>
                    <a:gd name="T2" fmla="*/ 2147483647 w 8"/>
                    <a:gd name="T3" fmla="*/ 2147483647 h 401"/>
                    <a:gd name="T4" fmla="*/ 2147483647 w 8"/>
                    <a:gd name="T5" fmla="*/ 0 h 401"/>
                    <a:gd name="T6" fmla="*/ 0 w 8"/>
                    <a:gd name="T7" fmla="*/ 0 h 401"/>
                    <a:gd name="T8" fmla="*/ 0 w 8"/>
                    <a:gd name="T9" fmla="*/ 2147483647 h 401"/>
                    <a:gd name="T10" fmla="*/ 2147483647 w 8"/>
                    <a:gd name="T11" fmla="*/ 2147483647 h 401"/>
                    <a:gd name="T12" fmla="*/ 0 w 8"/>
                    <a:gd name="T13" fmla="*/ 2147483647 h 401"/>
                    <a:gd name="T14" fmla="*/ 0 w 8"/>
                    <a:gd name="T15" fmla="*/ 2147483647 h 401"/>
                    <a:gd name="T16" fmla="*/ 2147483647 w 8"/>
                    <a:gd name="T17" fmla="*/ 2147483647 h 401"/>
                    <a:gd name="T18" fmla="*/ 2147483647 w 8"/>
                    <a:gd name="T19" fmla="*/ 2147483647 h 401"/>
                    <a:gd name="T20" fmla="*/ 2147483647 w 8"/>
                    <a:gd name="T21" fmla="*/ 2147483647 h 401"/>
                    <a:gd name="T22" fmla="*/ 2147483647 w 8"/>
                    <a:gd name="T23" fmla="*/ 2147483647 h 40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401"/>
                    <a:gd name="T38" fmla="*/ 8 w 8"/>
                    <a:gd name="T39" fmla="*/ 401 h 40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401">
                      <a:moveTo>
                        <a:pt x="4" y="394"/>
                      </a:moveTo>
                      <a:lnTo>
                        <a:pt x="8" y="398"/>
                      </a:lnTo>
                      <a:lnTo>
                        <a:pt x="8" y="0"/>
                      </a:lnTo>
                      <a:lnTo>
                        <a:pt x="0" y="0"/>
                      </a:lnTo>
                      <a:lnTo>
                        <a:pt x="0" y="398"/>
                      </a:lnTo>
                      <a:lnTo>
                        <a:pt x="4" y="401"/>
                      </a:lnTo>
                      <a:lnTo>
                        <a:pt x="0" y="398"/>
                      </a:lnTo>
                      <a:lnTo>
                        <a:pt x="0" y="401"/>
                      </a:lnTo>
                      <a:lnTo>
                        <a:pt x="4" y="401"/>
                      </a:lnTo>
                      <a:lnTo>
                        <a:pt x="8" y="401"/>
                      </a:lnTo>
                      <a:lnTo>
                        <a:pt x="8" y="398"/>
                      </a:lnTo>
                      <a:lnTo>
                        <a:pt x="4" y="394"/>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8924" name="Freeform 174"/>
                <p:cNvSpPr>
                  <a:spLocks/>
                </p:cNvSpPr>
                <p:nvPr/>
              </p:nvSpPr>
              <p:spPr bwMode="auto">
                <a:xfrm>
                  <a:off x="1019175" y="3221038"/>
                  <a:ext cx="141288" cy="23813"/>
                </a:xfrm>
                <a:custGeom>
                  <a:avLst/>
                  <a:gdLst>
                    <a:gd name="T0" fmla="*/ 2147483647 w 89"/>
                    <a:gd name="T1" fmla="*/ 2147483647 h 15"/>
                    <a:gd name="T2" fmla="*/ 2147483647 w 89"/>
                    <a:gd name="T3" fmla="*/ 2147483647 h 15"/>
                    <a:gd name="T4" fmla="*/ 0 w 89"/>
                    <a:gd name="T5" fmla="*/ 0 h 15"/>
                    <a:gd name="T6" fmla="*/ 0 w 89"/>
                    <a:gd name="T7" fmla="*/ 2147483647 h 15"/>
                    <a:gd name="T8" fmla="*/ 2147483647 w 89"/>
                    <a:gd name="T9" fmla="*/ 2147483647 h 15"/>
                    <a:gd name="T10" fmla="*/ 2147483647 w 89"/>
                    <a:gd name="T11" fmla="*/ 2147483647 h 15"/>
                    <a:gd name="T12" fmla="*/ 2147483647 w 89"/>
                    <a:gd name="T13" fmla="*/ 2147483647 h 15"/>
                    <a:gd name="T14" fmla="*/ 2147483647 w 89"/>
                    <a:gd name="T15" fmla="*/ 2147483647 h 15"/>
                    <a:gd name="T16" fmla="*/ 2147483647 w 89"/>
                    <a:gd name="T17" fmla="*/ 2147483647 h 15"/>
                    <a:gd name="T18" fmla="*/ 2147483647 w 89"/>
                    <a:gd name="T19" fmla="*/ 2147483647 h 15"/>
                    <a:gd name="T20" fmla="*/ 2147483647 w 89"/>
                    <a:gd name="T21" fmla="*/ 2147483647 h 15"/>
                    <a:gd name="T22" fmla="*/ 2147483647 w 89"/>
                    <a:gd name="T23" fmla="*/ 2147483647 h 1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9"/>
                    <a:gd name="T37" fmla="*/ 0 h 15"/>
                    <a:gd name="T38" fmla="*/ 89 w 89"/>
                    <a:gd name="T39" fmla="*/ 15 h 1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9" h="15">
                      <a:moveTo>
                        <a:pt x="81" y="7"/>
                      </a:moveTo>
                      <a:lnTo>
                        <a:pt x="85" y="7"/>
                      </a:lnTo>
                      <a:lnTo>
                        <a:pt x="0" y="0"/>
                      </a:lnTo>
                      <a:lnTo>
                        <a:pt x="0" y="7"/>
                      </a:lnTo>
                      <a:lnTo>
                        <a:pt x="85" y="15"/>
                      </a:lnTo>
                      <a:lnTo>
                        <a:pt x="89" y="11"/>
                      </a:lnTo>
                      <a:lnTo>
                        <a:pt x="85" y="7"/>
                      </a:lnTo>
                      <a:lnTo>
                        <a:pt x="81" y="7"/>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8925" name="Freeform 175"/>
                <p:cNvSpPr>
                  <a:spLocks/>
                </p:cNvSpPr>
                <p:nvPr/>
              </p:nvSpPr>
              <p:spPr bwMode="auto">
                <a:xfrm>
                  <a:off x="1147763" y="3221038"/>
                  <a:ext cx="50800" cy="23813"/>
                </a:xfrm>
                <a:custGeom>
                  <a:avLst/>
                  <a:gdLst>
                    <a:gd name="T0" fmla="*/ 2147483647 w 32"/>
                    <a:gd name="T1" fmla="*/ 0 h 15"/>
                    <a:gd name="T2" fmla="*/ 2147483647 w 32"/>
                    <a:gd name="T3" fmla="*/ 0 h 15"/>
                    <a:gd name="T4" fmla="*/ 0 w 32"/>
                    <a:gd name="T5" fmla="*/ 2147483647 h 15"/>
                    <a:gd name="T6" fmla="*/ 2147483647 w 32"/>
                    <a:gd name="T7" fmla="*/ 2147483647 h 15"/>
                    <a:gd name="T8" fmla="*/ 2147483647 w 32"/>
                    <a:gd name="T9" fmla="*/ 2147483647 h 15"/>
                    <a:gd name="T10" fmla="*/ 2147483647 w 32"/>
                    <a:gd name="T11" fmla="*/ 2147483647 h 15"/>
                    <a:gd name="T12" fmla="*/ 2147483647 w 32"/>
                    <a:gd name="T13" fmla="*/ 2147483647 h 15"/>
                    <a:gd name="T14" fmla="*/ 2147483647 w 32"/>
                    <a:gd name="T15" fmla="*/ 2147483647 h 15"/>
                    <a:gd name="T16" fmla="*/ 2147483647 w 32"/>
                    <a:gd name="T17" fmla="*/ 0 h 15"/>
                    <a:gd name="T18" fmla="*/ 2147483647 w 32"/>
                    <a:gd name="T19" fmla="*/ 0 h 15"/>
                    <a:gd name="T20" fmla="*/ 2147483647 w 32"/>
                    <a:gd name="T21" fmla="*/ 0 h 15"/>
                    <a:gd name="T22" fmla="*/ 2147483647 w 32"/>
                    <a:gd name="T23" fmla="*/ 0 h 1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2"/>
                    <a:gd name="T37" fmla="*/ 0 h 15"/>
                    <a:gd name="T38" fmla="*/ 32 w 32"/>
                    <a:gd name="T39" fmla="*/ 15 h 1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2" h="15">
                      <a:moveTo>
                        <a:pt x="28" y="0"/>
                      </a:moveTo>
                      <a:lnTo>
                        <a:pt x="24" y="0"/>
                      </a:lnTo>
                      <a:lnTo>
                        <a:pt x="0" y="7"/>
                      </a:lnTo>
                      <a:lnTo>
                        <a:pt x="4" y="15"/>
                      </a:lnTo>
                      <a:lnTo>
                        <a:pt x="28" y="7"/>
                      </a:lnTo>
                      <a:lnTo>
                        <a:pt x="32" y="4"/>
                      </a:lnTo>
                      <a:lnTo>
                        <a:pt x="32" y="0"/>
                      </a:lnTo>
                      <a:lnTo>
                        <a:pt x="28" y="0"/>
                      </a:lnTo>
                      <a:lnTo>
                        <a:pt x="24" y="0"/>
                      </a:lnTo>
                      <a:lnTo>
                        <a:pt x="28"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8926" name="Freeform 176"/>
                <p:cNvSpPr>
                  <a:spLocks/>
                </p:cNvSpPr>
                <p:nvPr/>
              </p:nvSpPr>
              <p:spPr bwMode="auto">
                <a:xfrm>
                  <a:off x="1192213" y="3208338"/>
                  <a:ext cx="96838" cy="23813"/>
                </a:xfrm>
                <a:custGeom>
                  <a:avLst/>
                  <a:gdLst>
                    <a:gd name="T0" fmla="*/ 2147483647 w 61"/>
                    <a:gd name="T1" fmla="*/ 0 h 15"/>
                    <a:gd name="T2" fmla="*/ 2147483647 w 61"/>
                    <a:gd name="T3" fmla="*/ 0 h 15"/>
                    <a:gd name="T4" fmla="*/ 2147483647 w 61"/>
                    <a:gd name="T5" fmla="*/ 0 h 15"/>
                    <a:gd name="T6" fmla="*/ 2147483647 w 61"/>
                    <a:gd name="T7" fmla="*/ 2147483647 h 15"/>
                    <a:gd name="T8" fmla="*/ 2147483647 w 61"/>
                    <a:gd name="T9" fmla="*/ 2147483647 h 15"/>
                    <a:gd name="T10" fmla="*/ 2147483647 w 61"/>
                    <a:gd name="T11" fmla="*/ 2147483647 h 15"/>
                    <a:gd name="T12" fmla="*/ 2147483647 w 61"/>
                    <a:gd name="T13" fmla="*/ 2147483647 h 15"/>
                    <a:gd name="T14" fmla="*/ 2147483647 w 61"/>
                    <a:gd name="T15" fmla="*/ 2147483647 h 15"/>
                    <a:gd name="T16" fmla="*/ 0 w 61"/>
                    <a:gd name="T17" fmla="*/ 2147483647 h 15"/>
                    <a:gd name="T18" fmla="*/ 0 w 61"/>
                    <a:gd name="T19" fmla="*/ 2147483647 h 15"/>
                    <a:gd name="T20" fmla="*/ 0 w 61"/>
                    <a:gd name="T21" fmla="*/ 2147483647 h 15"/>
                    <a:gd name="T22" fmla="*/ 0 w 61"/>
                    <a:gd name="T23" fmla="*/ 2147483647 h 15"/>
                    <a:gd name="T24" fmla="*/ 2147483647 w 61"/>
                    <a:gd name="T25" fmla="*/ 2147483647 h 15"/>
                    <a:gd name="T26" fmla="*/ 2147483647 w 61"/>
                    <a:gd name="T27" fmla="*/ 2147483647 h 15"/>
                    <a:gd name="T28" fmla="*/ 2147483647 w 61"/>
                    <a:gd name="T29" fmla="*/ 2147483647 h 15"/>
                    <a:gd name="T30" fmla="*/ 2147483647 w 61"/>
                    <a:gd name="T31" fmla="*/ 2147483647 h 15"/>
                    <a:gd name="T32" fmla="*/ 2147483647 w 61"/>
                    <a:gd name="T33" fmla="*/ 2147483647 h 15"/>
                    <a:gd name="T34" fmla="*/ 2147483647 w 61"/>
                    <a:gd name="T35" fmla="*/ 2147483647 h 15"/>
                    <a:gd name="T36" fmla="*/ 2147483647 w 61"/>
                    <a:gd name="T37" fmla="*/ 2147483647 h 15"/>
                    <a:gd name="T38" fmla="*/ 2147483647 w 61"/>
                    <a:gd name="T39" fmla="*/ 2147483647 h 15"/>
                    <a:gd name="T40" fmla="*/ 2147483647 w 61"/>
                    <a:gd name="T41" fmla="*/ 0 h 1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61"/>
                    <a:gd name="T64" fmla="*/ 0 h 15"/>
                    <a:gd name="T65" fmla="*/ 61 w 61"/>
                    <a:gd name="T66" fmla="*/ 15 h 1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61" h="15">
                      <a:moveTo>
                        <a:pt x="57" y="0"/>
                      </a:moveTo>
                      <a:lnTo>
                        <a:pt x="57" y="0"/>
                      </a:lnTo>
                      <a:lnTo>
                        <a:pt x="45" y="0"/>
                      </a:lnTo>
                      <a:lnTo>
                        <a:pt x="37" y="4"/>
                      </a:lnTo>
                      <a:lnTo>
                        <a:pt x="25" y="4"/>
                      </a:lnTo>
                      <a:lnTo>
                        <a:pt x="16" y="8"/>
                      </a:lnTo>
                      <a:lnTo>
                        <a:pt x="12" y="8"/>
                      </a:lnTo>
                      <a:lnTo>
                        <a:pt x="4" y="8"/>
                      </a:lnTo>
                      <a:lnTo>
                        <a:pt x="0" y="8"/>
                      </a:lnTo>
                      <a:lnTo>
                        <a:pt x="0" y="15"/>
                      </a:lnTo>
                      <a:lnTo>
                        <a:pt x="4" y="15"/>
                      </a:lnTo>
                      <a:lnTo>
                        <a:pt x="12" y="15"/>
                      </a:lnTo>
                      <a:lnTo>
                        <a:pt x="16" y="15"/>
                      </a:lnTo>
                      <a:lnTo>
                        <a:pt x="29" y="15"/>
                      </a:lnTo>
                      <a:lnTo>
                        <a:pt x="37" y="12"/>
                      </a:lnTo>
                      <a:lnTo>
                        <a:pt x="49" y="12"/>
                      </a:lnTo>
                      <a:lnTo>
                        <a:pt x="61" y="8"/>
                      </a:lnTo>
                      <a:lnTo>
                        <a:pt x="57"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8927" name="Freeform 177"/>
                <p:cNvSpPr>
                  <a:spLocks/>
                </p:cNvSpPr>
                <p:nvPr/>
              </p:nvSpPr>
              <p:spPr bwMode="auto">
                <a:xfrm>
                  <a:off x="1282700" y="3170238"/>
                  <a:ext cx="52388" cy="50800"/>
                </a:xfrm>
                <a:custGeom>
                  <a:avLst/>
                  <a:gdLst>
                    <a:gd name="T0" fmla="*/ 2147483647 w 33"/>
                    <a:gd name="T1" fmla="*/ 2147483647 h 32"/>
                    <a:gd name="T2" fmla="*/ 2147483647 w 33"/>
                    <a:gd name="T3" fmla="*/ 2147483647 h 32"/>
                    <a:gd name="T4" fmla="*/ 2147483647 w 33"/>
                    <a:gd name="T5" fmla="*/ 2147483647 h 32"/>
                    <a:gd name="T6" fmla="*/ 2147483647 w 33"/>
                    <a:gd name="T7" fmla="*/ 2147483647 h 32"/>
                    <a:gd name="T8" fmla="*/ 2147483647 w 33"/>
                    <a:gd name="T9" fmla="*/ 2147483647 h 32"/>
                    <a:gd name="T10" fmla="*/ 2147483647 w 33"/>
                    <a:gd name="T11" fmla="*/ 2147483647 h 32"/>
                    <a:gd name="T12" fmla="*/ 2147483647 w 33"/>
                    <a:gd name="T13" fmla="*/ 2147483647 h 32"/>
                    <a:gd name="T14" fmla="*/ 2147483647 w 33"/>
                    <a:gd name="T15" fmla="*/ 2147483647 h 32"/>
                    <a:gd name="T16" fmla="*/ 2147483647 w 33"/>
                    <a:gd name="T17" fmla="*/ 2147483647 h 32"/>
                    <a:gd name="T18" fmla="*/ 0 w 33"/>
                    <a:gd name="T19" fmla="*/ 2147483647 h 32"/>
                    <a:gd name="T20" fmla="*/ 2147483647 w 33"/>
                    <a:gd name="T21" fmla="*/ 2147483647 h 32"/>
                    <a:gd name="T22" fmla="*/ 2147483647 w 33"/>
                    <a:gd name="T23" fmla="*/ 2147483647 h 32"/>
                    <a:gd name="T24" fmla="*/ 2147483647 w 33"/>
                    <a:gd name="T25" fmla="*/ 2147483647 h 32"/>
                    <a:gd name="T26" fmla="*/ 2147483647 w 33"/>
                    <a:gd name="T27" fmla="*/ 2147483647 h 32"/>
                    <a:gd name="T28" fmla="*/ 2147483647 w 33"/>
                    <a:gd name="T29" fmla="*/ 2147483647 h 32"/>
                    <a:gd name="T30" fmla="*/ 2147483647 w 33"/>
                    <a:gd name="T31" fmla="*/ 2147483647 h 32"/>
                    <a:gd name="T32" fmla="*/ 2147483647 w 33"/>
                    <a:gd name="T33" fmla="*/ 2147483647 h 32"/>
                    <a:gd name="T34" fmla="*/ 2147483647 w 33"/>
                    <a:gd name="T35" fmla="*/ 2147483647 h 32"/>
                    <a:gd name="T36" fmla="*/ 2147483647 w 33"/>
                    <a:gd name="T37" fmla="*/ 2147483647 h 32"/>
                    <a:gd name="T38" fmla="*/ 2147483647 w 33"/>
                    <a:gd name="T39" fmla="*/ 2147483647 h 32"/>
                    <a:gd name="T40" fmla="*/ 2147483647 w 33"/>
                    <a:gd name="T41" fmla="*/ 2147483647 h 32"/>
                    <a:gd name="T42" fmla="*/ 2147483647 w 33"/>
                    <a:gd name="T43" fmla="*/ 2147483647 h 32"/>
                    <a:gd name="T44" fmla="*/ 2147483647 w 33"/>
                    <a:gd name="T45" fmla="*/ 0 h 32"/>
                    <a:gd name="T46" fmla="*/ 2147483647 w 33"/>
                    <a:gd name="T47" fmla="*/ 0 h 32"/>
                    <a:gd name="T48" fmla="*/ 2147483647 w 33"/>
                    <a:gd name="T49" fmla="*/ 2147483647 h 32"/>
                    <a:gd name="T50" fmla="*/ 2147483647 w 33"/>
                    <a:gd name="T51" fmla="*/ 2147483647 h 32"/>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33"/>
                    <a:gd name="T79" fmla="*/ 0 h 32"/>
                    <a:gd name="T80" fmla="*/ 33 w 33"/>
                    <a:gd name="T81" fmla="*/ 32 h 32"/>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33" h="32">
                      <a:moveTo>
                        <a:pt x="24" y="4"/>
                      </a:moveTo>
                      <a:lnTo>
                        <a:pt x="24" y="4"/>
                      </a:lnTo>
                      <a:lnTo>
                        <a:pt x="20" y="8"/>
                      </a:lnTo>
                      <a:lnTo>
                        <a:pt x="16" y="12"/>
                      </a:lnTo>
                      <a:lnTo>
                        <a:pt x="12" y="16"/>
                      </a:lnTo>
                      <a:lnTo>
                        <a:pt x="4" y="20"/>
                      </a:lnTo>
                      <a:lnTo>
                        <a:pt x="0" y="24"/>
                      </a:lnTo>
                      <a:lnTo>
                        <a:pt x="4" y="32"/>
                      </a:lnTo>
                      <a:lnTo>
                        <a:pt x="12" y="28"/>
                      </a:lnTo>
                      <a:lnTo>
                        <a:pt x="16" y="24"/>
                      </a:lnTo>
                      <a:lnTo>
                        <a:pt x="20" y="20"/>
                      </a:lnTo>
                      <a:lnTo>
                        <a:pt x="24" y="16"/>
                      </a:lnTo>
                      <a:lnTo>
                        <a:pt x="28" y="12"/>
                      </a:lnTo>
                      <a:lnTo>
                        <a:pt x="33" y="8"/>
                      </a:lnTo>
                      <a:lnTo>
                        <a:pt x="28" y="8"/>
                      </a:lnTo>
                      <a:lnTo>
                        <a:pt x="33" y="8"/>
                      </a:lnTo>
                      <a:lnTo>
                        <a:pt x="33" y="4"/>
                      </a:lnTo>
                      <a:lnTo>
                        <a:pt x="28" y="0"/>
                      </a:lnTo>
                      <a:lnTo>
                        <a:pt x="24" y="0"/>
                      </a:lnTo>
                      <a:lnTo>
                        <a:pt x="24" y="4"/>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8928" name="Freeform 178"/>
                <p:cNvSpPr>
                  <a:spLocks/>
                </p:cNvSpPr>
                <p:nvPr/>
              </p:nvSpPr>
              <p:spPr bwMode="auto">
                <a:xfrm>
                  <a:off x="1320800" y="3151188"/>
                  <a:ext cx="39688" cy="31750"/>
                </a:xfrm>
                <a:custGeom>
                  <a:avLst/>
                  <a:gdLst>
                    <a:gd name="T0" fmla="*/ 2147483647 w 25"/>
                    <a:gd name="T1" fmla="*/ 2147483647 h 20"/>
                    <a:gd name="T2" fmla="*/ 2147483647 w 25"/>
                    <a:gd name="T3" fmla="*/ 0 h 20"/>
                    <a:gd name="T4" fmla="*/ 0 w 25"/>
                    <a:gd name="T5" fmla="*/ 2147483647 h 20"/>
                    <a:gd name="T6" fmla="*/ 2147483647 w 25"/>
                    <a:gd name="T7" fmla="*/ 2147483647 h 20"/>
                    <a:gd name="T8" fmla="*/ 2147483647 w 25"/>
                    <a:gd name="T9" fmla="*/ 2147483647 h 20"/>
                    <a:gd name="T10" fmla="*/ 2147483647 w 25"/>
                    <a:gd name="T11" fmla="*/ 2147483647 h 20"/>
                    <a:gd name="T12" fmla="*/ 2147483647 w 25"/>
                    <a:gd name="T13" fmla="*/ 2147483647 h 20"/>
                    <a:gd name="T14" fmla="*/ 2147483647 w 25"/>
                    <a:gd name="T15" fmla="*/ 2147483647 h 20"/>
                    <a:gd name="T16" fmla="*/ 2147483647 w 25"/>
                    <a:gd name="T17" fmla="*/ 0 h 20"/>
                    <a:gd name="T18" fmla="*/ 2147483647 w 25"/>
                    <a:gd name="T19" fmla="*/ 0 h 20"/>
                    <a:gd name="T20" fmla="*/ 2147483647 w 25"/>
                    <a:gd name="T21" fmla="*/ 0 h 20"/>
                    <a:gd name="T22" fmla="*/ 2147483647 w 25"/>
                    <a:gd name="T23" fmla="*/ 2147483647 h 2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5"/>
                    <a:gd name="T37" fmla="*/ 0 h 20"/>
                    <a:gd name="T38" fmla="*/ 25 w 25"/>
                    <a:gd name="T39" fmla="*/ 20 h 2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5" h="20">
                      <a:moveTo>
                        <a:pt x="17" y="4"/>
                      </a:moveTo>
                      <a:lnTo>
                        <a:pt x="21" y="0"/>
                      </a:lnTo>
                      <a:lnTo>
                        <a:pt x="0" y="16"/>
                      </a:lnTo>
                      <a:lnTo>
                        <a:pt x="4" y="20"/>
                      </a:lnTo>
                      <a:lnTo>
                        <a:pt x="25" y="8"/>
                      </a:lnTo>
                      <a:lnTo>
                        <a:pt x="25" y="4"/>
                      </a:lnTo>
                      <a:lnTo>
                        <a:pt x="25" y="8"/>
                      </a:lnTo>
                      <a:lnTo>
                        <a:pt x="25" y="4"/>
                      </a:lnTo>
                      <a:lnTo>
                        <a:pt x="25" y="0"/>
                      </a:lnTo>
                      <a:lnTo>
                        <a:pt x="21" y="0"/>
                      </a:lnTo>
                      <a:lnTo>
                        <a:pt x="17" y="4"/>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8929" name="Freeform 179"/>
                <p:cNvSpPr>
                  <a:spLocks/>
                </p:cNvSpPr>
                <p:nvPr/>
              </p:nvSpPr>
              <p:spPr bwMode="auto">
                <a:xfrm>
                  <a:off x="1347788" y="3114675"/>
                  <a:ext cx="12700" cy="42863"/>
                </a:xfrm>
                <a:custGeom>
                  <a:avLst/>
                  <a:gdLst>
                    <a:gd name="T0" fmla="*/ 0 w 8"/>
                    <a:gd name="T1" fmla="*/ 2147483647 h 27"/>
                    <a:gd name="T2" fmla="*/ 0 w 8"/>
                    <a:gd name="T3" fmla="*/ 2147483647 h 27"/>
                    <a:gd name="T4" fmla="*/ 0 w 8"/>
                    <a:gd name="T5" fmla="*/ 2147483647 h 27"/>
                    <a:gd name="T6" fmla="*/ 2147483647 w 8"/>
                    <a:gd name="T7" fmla="*/ 2147483647 h 27"/>
                    <a:gd name="T8" fmla="*/ 2147483647 w 8"/>
                    <a:gd name="T9" fmla="*/ 2147483647 h 27"/>
                    <a:gd name="T10" fmla="*/ 2147483647 w 8"/>
                    <a:gd name="T11" fmla="*/ 0 h 27"/>
                    <a:gd name="T12" fmla="*/ 2147483647 w 8"/>
                    <a:gd name="T13" fmla="*/ 2147483647 h 27"/>
                    <a:gd name="T14" fmla="*/ 2147483647 w 8"/>
                    <a:gd name="T15" fmla="*/ 0 h 27"/>
                    <a:gd name="T16" fmla="*/ 2147483647 w 8"/>
                    <a:gd name="T17" fmla="*/ 0 h 27"/>
                    <a:gd name="T18" fmla="*/ 0 w 8"/>
                    <a:gd name="T19" fmla="*/ 0 h 27"/>
                    <a:gd name="T20" fmla="*/ 0 w 8"/>
                    <a:gd name="T21" fmla="*/ 2147483647 h 27"/>
                    <a:gd name="T22" fmla="*/ 0 w 8"/>
                    <a:gd name="T23" fmla="*/ 2147483647 h 2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27"/>
                    <a:gd name="T38" fmla="*/ 8 w 8"/>
                    <a:gd name="T39" fmla="*/ 27 h 2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27">
                      <a:moveTo>
                        <a:pt x="0" y="4"/>
                      </a:moveTo>
                      <a:lnTo>
                        <a:pt x="0" y="4"/>
                      </a:lnTo>
                      <a:lnTo>
                        <a:pt x="0" y="27"/>
                      </a:lnTo>
                      <a:lnTo>
                        <a:pt x="8" y="27"/>
                      </a:lnTo>
                      <a:lnTo>
                        <a:pt x="8" y="4"/>
                      </a:lnTo>
                      <a:lnTo>
                        <a:pt x="8" y="0"/>
                      </a:lnTo>
                      <a:lnTo>
                        <a:pt x="8" y="4"/>
                      </a:lnTo>
                      <a:lnTo>
                        <a:pt x="8" y="0"/>
                      </a:lnTo>
                      <a:lnTo>
                        <a:pt x="4" y="0"/>
                      </a:lnTo>
                      <a:lnTo>
                        <a:pt x="0" y="0"/>
                      </a:lnTo>
                      <a:lnTo>
                        <a:pt x="0" y="4"/>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8930" name="Freeform 180"/>
                <p:cNvSpPr>
                  <a:spLocks/>
                </p:cNvSpPr>
                <p:nvPr/>
              </p:nvSpPr>
              <p:spPr bwMode="auto">
                <a:xfrm>
                  <a:off x="1057275" y="2582863"/>
                  <a:ext cx="303213" cy="538163"/>
                </a:xfrm>
                <a:custGeom>
                  <a:avLst/>
                  <a:gdLst>
                    <a:gd name="T0" fmla="*/ 2147483647 w 191"/>
                    <a:gd name="T1" fmla="*/ 2147483647 h 339"/>
                    <a:gd name="T2" fmla="*/ 0 w 191"/>
                    <a:gd name="T3" fmla="*/ 2147483647 h 339"/>
                    <a:gd name="T4" fmla="*/ 2147483647 w 191"/>
                    <a:gd name="T5" fmla="*/ 2147483647 h 339"/>
                    <a:gd name="T6" fmla="*/ 2147483647 w 191"/>
                    <a:gd name="T7" fmla="*/ 2147483647 h 339"/>
                    <a:gd name="T8" fmla="*/ 2147483647 w 191"/>
                    <a:gd name="T9" fmla="*/ 0 h 339"/>
                    <a:gd name="T10" fmla="*/ 2147483647 w 191"/>
                    <a:gd name="T11" fmla="*/ 0 h 339"/>
                    <a:gd name="T12" fmla="*/ 2147483647 w 191"/>
                    <a:gd name="T13" fmla="*/ 0 h 339"/>
                    <a:gd name="T14" fmla="*/ 2147483647 w 191"/>
                    <a:gd name="T15" fmla="*/ 0 h 339"/>
                    <a:gd name="T16" fmla="*/ 0 w 191"/>
                    <a:gd name="T17" fmla="*/ 0 h 339"/>
                    <a:gd name="T18" fmla="*/ 0 w 191"/>
                    <a:gd name="T19" fmla="*/ 0 h 339"/>
                    <a:gd name="T20" fmla="*/ 0 w 191"/>
                    <a:gd name="T21" fmla="*/ 2147483647 h 339"/>
                    <a:gd name="T22" fmla="*/ 2147483647 w 191"/>
                    <a:gd name="T23" fmla="*/ 2147483647 h 33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91"/>
                    <a:gd name="T37" fmla="*/ 0 h 339"/>
                    <a:gd name="T38" fmla="*/ 191 w 191"/>
                    <a:gd name="T39" fmla="*/ 339 h 33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91" h="339">
                      <a:moveTo>
                        <a:pt x="4" y="8"/>
                      </a:moveTo>
                      <a:lnTo>
                        <a:pt x="0" y="4"/>
                      </a:lnTo>
                      <a:lnTo>
                        <a:pt x="183" y="339"/>
                      </a:lnTo>
                      <a:lnTo>
                        <a:pt x="191" y="335"/>
                      </a:lnTo>
                      <a:lnTo>
                        <a:pt x="8" y="0"/>
                      </a:lnTo>
                      <a:lnTo>
                        <a:pt x="4" y="0"/>
                      </a:lnTo>
                      <a:lnTo>
                        <a:pt x="8" y="0"/>
                      </a:lnTo>
                      <a:lnTo>
                        <a:pt x="4" y="0"/>
                      </a:lnTo>
                      <a:lnTo>
                        <a:pt x="0" y="0"/>
                      </a:lnTo>
                      <a:lnTo>
                        <a:pt x="0" y="4"/>
                      </a:lnTo>
                      <a:lnTo>
                        <a:pt x="4" y="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8931" name="Freeform 181"/>
                <p:cNvSpPr>
                  <a:spLocks/>
                </p:cNvSpPr>
                <p:nvPr/>
              </p:nvSpPr>
              <p:spPr bwMode="auto">
                <a:xfrm>
                  <a:off x="1063625" y="2563813"/>
                  <a:ext cx="84138" cy="638175"/>
                </a:xfrm>
                <a:custGeom>
                  <a:avLst/>
                  <a:gdLst>
                    <a:gd name="T0" fmla="*/ 2147483647 w 53"/>
                    <a:gd name="T1" fmla="*/ 2147483647 h 402"/>
                    <a:gd name="T2" fmla="*/ 2147483647 w 53"/>
                    <a:gd name="T3" fmla="*/ 0 h 402"/>
                    <a:gd name="T4" fmla="*/ 0 w 53"/>
                    <a:gd name="T5" fmla="*/ 2147483647 h 402"/>
                    <a:gd name="T6" fmla="*/ 0 w 53"/>
                    <a:gd name="T7" fmla="*/ 2147483647 h 402"/>
                    <a:gd name="T8" fmla="*/ 2147483647 w 53"/>
                    <a:gd name="T9" fmla="*/ 2147483647 h 402"/>
                    <a:gd name="T10" fmla="*/ 2147483647 w 53"/>
                    <a:gd name="T11" fmla="*/ 2147483647 h 402"/>
                    <a:gd name="T12" fmla="*/ 0 60000 65536"/>
                    <a:gd name="T13" fmla="*/ 0 60000 65536"/>
                    <a:gd name="T14" fmla="*/ 0 60000 65536"/>
                    <a:gd name="T15" fmla="*/ 0 60000 65536"/>
                    <a:gd name="T16" fmla="*/ 0 60000 65536"/>
                    <a:gd name="T17" fmla="*/ 0 60000 65536"/>
                    <a:gd name="T18" fmla="*/ 0 w 53"/>
                    <a:gd name="T19" fmla="*/ 0 h 402"/>
                    <a:gd name="T20" fmla="*/ 53 w 53"/>
                    <a:gd name="T21" fmla="*/ 402 h 402"/>
                  </a:gdLst>
                  <a:ahLst/>
                  <a:cxnLst>
                    <a:cxn ang="T12">
                      <a:pos x="T0" y="T1"/>
                    </a:cxn>
                    <a:cxn ang="T13">
                      <a:pos x="T2" y="T3"/>
                    </a:cxn>
                    <a:cxn ang="T14">
                      <a:pos x="T4" y="T5"/>
                    </a:cxn>
                    <a:cxn ang="T15">
                      <a:pos x="T6" y="T7"/>
                    </a:cxn>
                    <a:cxn ang="T16">
                      <a:pos x="T8" y="T9"/>
                    </a:cxn>
                    <a:cxn ang="T17">
                      <a:pos x="T10" y="T11"/>
                    </a:cxn>
                  </a:cxnLst>
                  <a:rect l="T18" t="T19" r="T20" b="T21"/>
                  <a:pathLst>
                    <a:path w="53" h="402">
                      <a:moveTo>
                        <a:pt x="53" y="402"/>
                      </a:moveTo>
                      <a:lnTo>
                        <a:pt x="53" y="0"/>
                      </a:lnTo>
                      <a:lnTo>
                        <a:pt x="0" y="16"/>
                      </a:lnTo>
                      <a:lnTo>
                        <a:pt x="0" y="398"/>
                      </a:lnTo>
                      <a:lnTo>
                        <a:pt x="53" y="402"/>
                      </a:lnTo>
                      <a:close/>
                    </a:path>
                  </a:pathLst>
                </a:custGeom>
                <a:solidFill>
                  <a:srgbClr val="999999"/>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8932" name="Freeform 182"/>
                <p:cNvSpPr>
                  <a:spLocks/>
                </p:cNvSpPr>
                <p:nvPr/>
              </p:nvSpPr>
              <p:spPr bwMode="auto">
                <a:xfrm>
                  <a:off x="1141413" y="2559050"/>
                  <a:ext cx="12700" cy="642938"/>
                </a:xfrm>
                <a:custGeom>
                  <a:avLst/>
                  <a:gdLst>
                    <a:gd name="T0" fmla="*/ 2147483647 w 8"/>
                    <a:gd name="T1" fmla="*/ 2147483647 h 405"/>
                    <a:gd name="T2" fmla="*/ 0 w 8"/>
                    <a:gd name="T3" fmla="*/ 2147483647 h 405"/>
                    <a:gd name="T4" fmla="*/ 0 w 8"/>
                    <a:gd name="T5" fmla="*/ 2147483647 h 405"/>
                    <a:gd name="T6" fmla="*/ 2147483647 w 8"/>
                    <a:gd name="T7" fmla="*/ 2147483647 h 405"/>
                    <a:gd name="T8" fmla="*/ 2147483647 w 8"/>
                    <a:gd name="T9" fmla="*/ 2147483647 h 405"/>
                    <a:gd name="T10" fmla="*/ 2147483647 w 8"/>
                    <a:gd name="T11" fmla="*/ 0 h 405"/>
                    <a:gd name="T12" fmla="*/ 2147483647 w 8"/>
                    <a:gd name="T13" fmla="*/ 2147483647 h 405"/>
                    <a:gd name="T14" fmla="*/ 2147483647 w 8"/>
                    <a:gd name="T15" fmla="*/ 0 h 405"/>
                    <a:gd name="T16" fmla="*/ 2147483647 w 8"/>
                    <a:gd name="T17" fmla="*/ 0 h 405"/>
                    <a:gd name="T18" fmla="*/ 0 w 8"/>
                    <a:gd name="T19" fmla="*/ 0 h 405"/>
                    <a:gd name="T20" fmla="*/ 0 w 8"/>
                    <a:gd name="T21" fmla="*/ 2147483647 h 405"/>
                    <a:gd name="T22" fmla="*/ 2147483647 w 8"/>
                    <a:gd name="T23" fmla="*/ 2147483647 h 40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405"/>
                    <a:gd name="T38" fmla="*/ 8 w 8"/>
                    <a:gd name="T39" fmla="*/ 405 h 40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405">
                      <a:moveTo>
                        <a:pt x="8" y="7"/>
                      </a:moveTo>
                      <a:lnTo>
                        <a:pt x="0" y="3"/>
                      </a:lnTo>
                      <a:lnTo>
                        <a:pt x="0" y="405"/>
                      </a:lnTo>
                      <a:lnTo>
                        <a:pt x="8" y="405"/>
                      </a:lnTo>
                      <a:lnTo>
                        <a:pt x="8" y="3"/>
                      </a:lnTo>
                      <a:lnTo>
                        <a:pt x="4" y="0"/>
                      </a:lnTo>
                      <a:lnTo>
                        <a:pt x="8" y="3"/>
                      </a:lnTo>
                      <a:lnTo>
                        <a:pt x="8" y="0"/>
                      </a:lnTo>
                      <a:lnTo>
                        <a:pt x="4" y="0"/>
                      </a:lnTo>
                      <a:lnTo>
                        <a:pt x="0" y="0"/>
                      </a:lnTo>
                      <a:lnTo>
                        <a:pt x="0" y="3"/>
                      </a:lnTo>
                      <a:lnTo>
                        <a:pt x="8" y="7"/>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8933" name="Freeform 183"/>
                <p:cNvSpPr>
                  <a:spLocks/>
                </p:cNvSpPr>
                <p:nvPr/>
              </p:nvSpPr>
              <p:spPr bwMode="auto">
                <a:xfrm>
                  <a:off x="1057275" y="2559050"/>
                  <a:ext cx="96838" cy="36513"/>
                </a:xfrm>
                <a:custGeom>
                  <a:avLst/>
                  <a:gdLst>
                    <a:gd name="T0" fmla="*/ 2147483647 w 61"/>
                    <a:gd name="T1" fmla="*/ 2147483647 h 23"/>
                    <a:gd name="T2" fmla="*/ 2147483647 w 61"/>
                    <a:gd name="T3" fmla="*/ 2147483647 h 23"/>
                    <a:gd name="T4" fmla="*/ 2147483647 w 61"/>
                    <a:gd name="T5" fmla="*/ 2147483647 h 23"/>
                    <a:gd name="T6" fmla="*/ 2147483647 w 61"/>
                    <a:gd name="T7" fmla="*/ 0 h 23"/>
                    <a:gd name="T8" fmla="*/ 2147483647 w 61"/>
                    <a:gd name="T9" fmla="*/ 2147483647 h 23"/>
                    <a:gd name="T10" fmla="*/ 0 w 61"/>
                    <a:gd name="T11" fmla="*/ 2147483647 h 23"/>
                    <a:gd name="T12" fmla="*/ 2147483647 w 61"/>
                    <a:gd name="T13" fmla="*/ 2147483647 h 23"/>
                    <a:gd name="T14" fmla="*/ 0 w 61"/>
                    <a:gd name="T15" fmla="*/ 2147483647 h 23"/>
                    <a:gd name="T16" fmla="*/ 0 w 61"/>
                    <a:gd name="T17" fmla="*/ 2147483647 h 23"/>
                    <a:gd name="T18" fmla="*/ 0 w 61"/>
                    <a:gd name="T19" fmla="*/ 2147483647 h 23"/>
                    <a:gd name="T20" fmla="*/ 2147483647 w 61"/>
                    <a:gd name="T21" fmla="*/ 2147483647 h 23"/>
                    <a:gd name="T22" fmla="*/ 2147483647 w 61"/>
                    <a:gd name="T23" fmla="*/ 2147483647 h 2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61"/>
                    <a:gd name="T37" fmla="*/ 0 h 23"/>
                    <a:gd name="T38" fmla="*/ 61 w 61"/>
                    <a:gd name="T39" fmla="*/ 23 h 2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61" h="23">
                      <a:moveTo>
                        <a:pt x="8" y="19"/>
                      </a:moveTo>
                      <a:lnTo>
                        <a:pt x="4" y="23"/>
                      </a:lnTo>
                      <a:lnTo>
                        <a:pt x="61" y="7"/>
                      </a:lnTo>
                      <a:lnTo>
                        <a:pt x="57" y="0"/>
                      </a:lnTo>
                      <a:lnTo>
                        <a:pt x="4" y="15"/>
                      </a:lnTo>
                      <a:lnTo>
                        <a:pt x="0" y="19"/>
                      </a:lnTo>
                      <a:lnTo>
                        <a:pt x="4" y="15"/>
                      </a:lnTo>
                      <a:lnTo>
                        <a:pt x="0" y="15"/>
                      </a:lnTo>
                      <a:lnTo>
                        <a:pt x="0" y="19"/>
                      </a:lnTo>
                      <a:lnTo>
                        <a:pt x="0" y="23"/>
                      </a:lnTo>
                      <a:lnTo>
                        <a:pt x="4" y="23"/>
                      </a:lnTo>
                      <a:lnTo>
                        <a:pt x="8" y="19"/>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8934" name="Freeform 184"/>
                <p:cNvSpPr>
                  <a:spLocks/>
                </p:cNvSpPr>
                <p:nvPr/>
              </p:nvSpPr>
              <p:spPr bwMode="auto">
                <a:xfrm>
                  <a:off x="1057275" y="2589213"/>
                  <a:ext cx="12700" cy="612775"/>
                </a:xfrm>
                <a:custGeom>
                  <a:avLst/>
                  <a:gdLst>
                    <a:gd name="T0" fmla="*/ 2147483647 w 8"/>
                    <a:gd name="T1" fmla="*/ 2147483647 h 386"/>
                    <a:gd name="T2" fmla="*/ 2147483647 w 8"/>
                    <a:gd name="T3" fmla="*/ 2147483647 h 386"/>
                    <a:gd name="T4" fmla="*/ 2147483647 w 8"/>
                    <a:gd name="T5" fmla="*/ 0 h 386"/>
                    <a:gd name="T6" fmla="*/ 0 w 8"/>
                    <a:gd name="T7" fmla="*/ 0 h 386"/>
                    <a:gd name="T8" fmla="*/ 0 w 8"/>
                    <a:gd name="T9" fmla="*/ 2147483647 h 386"/>
                    <a:gd name="T10" fmla="*/ 2147483647 w 8"/>
                    <a:gd name="T11" fmla="*/ 2147483647 h 386"/>
                    <a:gd name="T12" fmla="*/ 0 w 8"/>
                    <a:gd name="T13" fmla="*/ 2147483647 h 386"/>
                    <a:gd name="T14" fmla="*/ 0 w 8"/>
                    <a:gd name="T15" fmla="*/ 2147483647 h 386"/>
                    <a:gd name="T16" fmla="*/ 2147483647 w 8"/>
                    <a:gd name="T17" fmla="*/ 2147483647 h 386"/>
                    <a:gd name="T18" fmla="*/ 2147483647 w 8"/>
                    <a:gd name="T19" fmla="*/ 2147483647 h 386"/>
                    <a:gd name="T20" fmla="*/ 2147483647 w 8"/>
                    <a:gd name="T21" fmla="*/ 2147483647 h 386"/>
                    <a:gd name="T22" fmla="*/ 2147483647 w 8"/>
                    <a:gd name="T23" fmla="*/ 2147483647 h 38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386"/>
                    <a:gd name="T38" fmla="*/ 8 w 8"/>
                    <a:gd name="T39" fmla="*/ 386 h 38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386">
                      <a:moveTo>
                        <a:pt x="4" y="378"/>
                      </a:moveTo>
                      <a:lnTo>
                        <a:pt x="8" y="382"/>
                      </a:lnTo>
                      <a:lnTo>
                        <a:pt x="8" y="0"/>
                      </a:lnTo>
                      <a:lnTo>
                        <a:pt x="0" y="0"/>
                      </a:lnTo>
                      <a:lnTo>
                        <a:pt x="0" y="382"/>
                      </a:lnTo>
                      <a:lnTo>
                        <a:pt x="4" y="386"/>
                      </a:lnTo>
                      <a:lnTo>
                        <a:pt x="0" y="382"/>
                      </a:lnTo>
                      <a:lnTo>
                        <a:pt x="0" y="386"/>
                      </a:lnTo>
                      <a:lnTo>
                        <a:pt x="4" y="386"/>
                      </a:lnTo>
                      <a:lnTo>
                        <a:pt x="8" y="386"/>
                      </a:lnTo>
                      <a:lnTo>
                        <a:pt x="8" y="382"/>
                      </a:lnTo>
                      <a:lnTo>
                        <a:pt x="4" y="37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8935" name="Freeform 185"/>
                <p:cNvSpPr>
                  <a:spLocks/>
                </p:cNvSpPr>
                <p:nvPr/>
              </p:nvSpPr>
              <p:spPr bwMode="auto">
                <a:xfrm>
                  <a:off x="1063625" y="3189288"/>
                  <a:ext cx="90488" cy="25400"/>
                </a:xfrm>
                <a:custGeom>
                  <a:avLst/>
                  <a:gdLst>
                    <a:gd name="T0" fmla="*/ 2147483647 w 57"/>
                    <a:gd name="T1" fmla="*/ 2147483647 h 16"/>
                    <a:gd name="T2" fmla="*/ 2147483647 w 57"/>
                    <a:gd name="T3" fmla="*/ 2147483647 h 16"/>
                    <a:gd name="T4" fmla="*/ 0 w 57"/>
                    <a:gd name="T5" fmla="*/ 0 h 16"/>
                    <a:gd name="T6" fmla="*/ 0 w 57"/>
                    <a:gd name="T7" fmla="*/ 2147483647 h 16"/>
                    <a:gd name="T8" fmla="*/ 2147483647 w 57"/>
                    <a:gd name="T9" fmla="*/ 2147483647 h 16"/>
                    <a:gd name="T10" fmla="*/ 2147483647 w 57"/>
                    <a:gd name="T11" fmla="*/ 2147483647 h 16"/>
                    <a:gd name="T12" fmla="*/ 2147483647 w 57"/>
                    <a:gd name="T13" fmla="*/ 2147483647 h 16"/>
                    <a:gd name="T14" fmla="*/ 2147483647 w 57"/>
                    <a:gd name="T15" fmla="*/ 2147483647 h 16"/>
                    <a:gd name="T16" fmla="*/ 2147483647 w 57"/>
                    <a:gd name="T17" fmla="*/ 2147483647 h 16"/>
                    <a:gd name="T18" fmla="*/ 2147483647 w 57"/>
                    <a:gd name="T19" fmla="*/ 2147483647 h 16"/>
                    <a:gd name="T20" fmla="*/ 2147483647 w 57"/>
                    <a:gd name="T21" fmla="*/ 2147483647 h 16"/>
                    <a:gd name="T22" fmla="*/ 2147483647 w 57"/>
                    <a:gd name="T23" fmla="*/ 2147483647 h 1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57"/>
                    <a:gd name="T37" fmla="*/ 0 h 16"/>
                    <a:gd name="T38" fmla="*/ 57 w 57"/>
                    <a:gd name="T39" fmla="*/ 16 h 1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57" h="16">
                      <a:moveTo>
                        <a:pt x="49" y="8"/>
                      </a:moveTo>
                      <a:lnTo>
                        <a:pt x="53" y="4"/>
                      </a:lnTo>
                      <a:lnTo>
                        <a:pt x="0" y="0"/>
                      </a:lnTo>
                      <a:lnTo>
                        <a:pt x="0" y="8"/>
                      </a:lnTo>
                      <a:lnTo>
                        <a:pt x="53" y="16"/>
                      </a:lnTo>
                      <a:lnTo>
                        <a:pt x="57" y="8"/>
                      </a:lnTo>
                      <a:lnTo>
                        <a:pt x="53" y="16"/>
                      </a:lnTo>
                      <a:lnTo>
                        <a:pt x="57" y="12"/>
                      </a:lnTo>
                      <a:lnTo>
                        <a:pt x="57" y="8"/>
                      </a:lnTo>
                      <a:lnTo>
                        <a:pt x="53" y="4"/>
                      </a:lnTo>
                      <a:lnTo>
                        <a:pt x="49" y="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8936" name="Freeform 186"/>
                <p:cNvSpPr>
                  <a:spLocks/>
                </p:cNvSpPr>
                <p:nvPr/>
              </p:nvSpPr>
              <p:spPr bwMode="auto">
                <a:xfrm>
                  <a:off x="1147763" y="2563813"/>
                  <a:ext cx="225425" cy="638175"/>
                </a:xfrm>
                <a:custGeom>
                  <a:avLst/>
                  <a:gdLst>
                    <a:gd name="T0" fmla="*/ 0 w 142"/>
                    <a:gd name="T1" fmla="*/ 2147483647 h 402"/>
                    <a:gd name="T2" fmla="*/ 0 w 142"/>
                    <a:gd name="T3" fmla="*/ 0 h 402"/>
                    <a:gd name="T4" fmla="*/ 2147483647 w 142"/>
                    <a:gd name="T5" fmla="*/ 2147483647 h 402"/>
                    <a:gd name="T6" fmla="*/ 2147483647 w 142"/>
                    <a:gd name="T7" fmla="*/ 2147483647 h 402"/>
                    <a:gd name="T8" fmla="*/ 0 w 142"/>
                    <a:gd name="T9" fmla="*/ 2147483647 h 402"/>
                    <a:gd name="T10" fmla="*/ 0 w 142"/>
                    <a:gd name="T11" fmla="*/ 2147483647 h 402"/>
                    <a:gd name="T12" fmla="*/ 0 60000 65536"/>
                    <a:gd name="T13" fmla="*/ 0 60000 65536"/>
                    <a:gd name="T14" fmla="*/ 0 60000 65536"/>
                    <a:gd name="T15" fmla="*/ 0 60000 65536"/>
                    <a:gd name="T16" fmla="*/ 0 60000 65536"/>
                    <a:gd name="T17" fmla="*/ 0 60000 65536"/>
                    <a:gd name="T18" fmla="*/ 0 w 142"/>
                    <a:gd name="T19" fmla="*/ 0 h 402"/>
                    <a:gd name="T20" fmla="*/ 142 w 142"/>
                    <a:gd name="T21" fmla="*/ 402 h 402"/>
                  </a:gdLst>
                  <a:ahLst/>
                  <a:cxnLst>
                    <a:cxn ang="T12">
                      <a:pos x="T0" y="T1"/>
                    </a:cxn>
                    <a:cxn ang="T13">
                      <a:pos x="T2" y="T3"/>
                    </a:cxn>
                    <a:cxn ang="T14">
                      <a:pos x="T4" y="T5"/>
                    </a:cxn>
                    <a:cxn ang="T15">
                      <a:pos x="T6" y="T7"/>
                    </a:cxn>
                    <a:cxn ang="T16">
                      <a:pos x="T8" y="T9"/>
                    </a:cxn>
                    <a:cxn ang="T17">
                      <a:pos x="T10" y="T11"/>
                    </a:cxn>
                  </a:cxnLst>
                  <a:rect l="T18" t="T19" r="T20" b="T21"/>
                  <a:pathLst>
                    <a:path w="142" h="402">
                      <a:moveTo>
                        <a:pt x="0" y="402"/>
                      </a:moveTo>
                      <a:lnTo>
                        <a:pt x="0" y="0"/>
                      </a:lnTo>
                      <a:lnTo>
                        <a:pt x="142" y="63"/>
                      </a:lnTo>
                      <a:lnTo>
                        <a:pt x="142" y="355"/>
                      </a:lnTo>
                      <a:lnTo>
                        <a:pt x="0" y="402"/>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8937" name="Freeform 187"/>
                <p:cNvSpPr>
                  <a:spLocks/>
                </p:cNvSpPr>
                <p:nvPr/>
              </p:nvSpPr>
              <p:spPr bwMode="auto">
                <a:xfrm>
                  <a:off x="1141413" y="2559050"/>
                  <a:ext cx="12700" cy="642938"/>
                </a:xfrm>
                <a:custGeom>
                  <a:avLst/>
                  <a:gdLst>
                    <a:gd name="T0" fmla="*/ 2147483647 w 8"/>
                    <a:gd name="T1" fmla="*/ 0 h 405"/>
                    <a:gd name="T2" fmla="*/ 0 w 8"/>
                    <a:gd name="T3" fmla="*/ 2147483647 h 405"/>
                    <a:gd name="T4" fmla="*/ 0 w 8"/>
                    <a:gd name="T5" fmla="*/ 2147483647 h 405"/>
                    <a:gd name="T6" fmla="*/ 2147483647 w 8"/>
                    <a:gd name="T7" fmla="*/ 2147483647 h 405"/>
                    <a:gd name="T8" fmla="*/ 2147483647 w 8"/>
                    <a:gd name="T9" fmla="*/ 2147483647 h 405"/>
                    <a:gd name="T10" fmla="*/ 2147483647 w 8"/>
                    <a:gd name="T11" fmla="*/ 2147483647 h 405"/>
                    <a:gd name="T12" fmla="*/ 2147483647 w 8"/>
                    <a:gd name="T13" fmla="*/ 2147483647 h 405"/>
                    <a:gd name="T14" fmla="*/ 2147483647 w 8"/>
                    <a:gd name="T15" fmla="*/ 0 h 405"/>
                    <a:gd name="T16" fmla="*/ 2147483647 w 8"/>
                    <a:gd name="T17" fmla="*/ 0 h 405"/>
                    <a:gd name="T18" fmla="*/ 0 w 8"/>
                    <a:gd name="T19" fmla="*/ 0 h 405"/>
                    <a:gd name="T20" fmla="*/ 0 w 8"/>
                    <a:gd name="T21" fmla="*/ 2147483647 h 405"/>
                    <a:gd name="T22" fmla="*/ 2147483647 w 8"/>
                    <a:gd name="T23" fmla="*/ 0 h 40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405"/>
                    <a:gd name="T38" fmla="*/ 8 w 8"/>
                    <a:gd name="T39" fmla="*/ 405 h 40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405">
                      <a:moveTo>
                        <a:pt x="8" y="0"/>
                      </a:moveTo>
                      <a:lnTo>
                        <a:pt x="0" y="3"/>
                      </a:lnTo>
                      <a:lnTo>
                        <a:pt x="0" y="405"/>
                      </a:lnTo>
                      <a:lnTo>
                        <a:pt x="8" y="405"/>
                      </a:lnTo>
                      <a:lnTo>
                        <a:pt x="8" y="3"/>
                      </a:lnTo>
                      <a:lnTo>
                        <a:pt x="4" y="7"/>
                      </a:lnTo>
                      <a:lnTo>
                        <a:pt x="8" y="3"/>
                      </a:lnTo>
                      <a:lnTo>
                        <a:pt x="8" y="0"/>
                      </a:lnTo>
                      <a:lnTo>
                        <a:pt x="4" y="0"/>
                      </a:lnTo>
                      <a:lnTo>
                        <a:pt x="0" y="0"/>
                      </a:lnTo>
                      <a:lnTo>
                        <a:pt x="0" y="3"/>
                      </a:lnTo>
                      <a:lnTo>
                        <a:pt x="8"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8938" name="Freeform 188"/>
                <p:cNvSpPr>
                  <a:spLocks/>
                </p:cNvSpPr>
                <p:nvPr/>
              </p:nvSpPr>
              <p:spPr bwMode="auto">
                <a:xfrm>
                  <a:off x="1147763" y="2559050"/>
                  <a:ext cx="231775" cy="111125"/>
                </a:xfrm>
                <a:custGeom>
                  <a:avLst/>
                  <a:gdLst>
                    <a:gd name="T0" fmla="*/ 2147483647 w 146"/>
                    <a:gd name="T1" fmla="*/ 2147483647 h 70"/>
                    <a:gd name="T2" fmla="*/ 2147483647 w 146"/>
                    <a:gd name="T3" fmla="*/ 2147483647 h 70"/>
                    <a:gd name="T4" fmla="*/ 2147483647 w 146"/>
                    <a:gd name="T5" fmla="*/ 0 h 70"/>
                    <a:gd name="T6" fmla="*/ 0 w 146"/>
                    <a:gd name="T7" fmla="*/ 2147483647 h 70"/>
                    <a:gd name="T8" fmla="*/ 2147483647 w 146"/>
                    <a:gd name="T9" fmla="*/ 2147483647 h 70"/>
                    <a:gd name="T10" fmla="*/ 2147483647 w 146"/>
                    <a:gd name="T11" fmla="*/ 2147483647 h 70"/>
                    <a:gd name="T12" fmla="*/ 2147483647 w 146"/>
                    <a:gd name="T13" fmla="*/ 2147483647 h 70"/>
                    <a:gd name="T14" fmla="*/ 2147483647 w 146"/>
                    <a:gd name="T15" fmla="*/ 2147483647 h 70"/>
                    <a:gd name="T16" fmla="*/ 2147483647 w 146"/>
                    <a:gd name="T17" fmla="*/ 2147483647 h 70"/>
                    <a:gd name="T18" fmla="*/ 2147483647 w 146"/>
                    <a:gd name="T19" fmla="*/ 2147483647 h 70"/>
                    <a:gd name="T20" fmla="*/ 2147483647 w 146"/>
                    <a:gd name="T21" fmla="*/ 2147483647 h 70"/>
                    <a:gd name="T22" fmla="*/ 2147483647 w 146"/>
                    <a:gd name="T23" fmla="*/ 2147483647 h 7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46"/>
                    <a:gd name="T37" fmla="*/ 0 h 70"/>
                    <a:gd name="T38" fmla="*/ 146 w 146"/>
                    <a:gd name="T39" fmla="*/ 70 h 7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46" h="70">
                      <a:moveTo>
                        <a:pt x="146" y="66"/>
                      </a:moveTo>
                      <a:lnTo>
                        <a:pt x="142" y="62"/>
                      </a:lnTo>
                      <a:lnTo>
                        <a:pt x="4" y="0"/>
                      </a:lnTo>
                      <a:lnTo>
                        <a:pt x="0" y="7"/>
                      </a:lnTo>
                      <a:lnTo>
                        <a:pt x="138" y="70"/>
                      </a:lnTo>
                      <a:lnTo>
                        <a:pt x="134" y="66"/>
                      </a:lnTo>
                      <a:lnTo>
                        <a:pt x="138" y="70"/>
                      </a:lnTo>
                      <a:lnTo>
                        <a:pt x="142" y="70"/>
                      </a:lnTo>
                      <a:lnTo>
                        <a:pt x="146" y="66"/>
                      </a:lnTo>
                      <a:lnTo>
                        <a:pt x="146" y="62"/>
                      </a:lnTo>
                      <a:lnTo>
                        <a:pt x="142" y="62"/>
                      </a:lnTo>
                      <a:lnTo>
                        <a:pt x="146" y="66"/>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8939" name="Freeform 189"/>
                <p:cNvSpPr>
                  <a:spLocks/>
                </p:cNvSpPr>
                <p:nvPr/>
              </p:nvSpPr>
              <p:spPr bwMode="auto">
                <a:xfrm>
                  <a:off x="1360488" y="2663825"/>
                  <a:ext cx="19050" cy="469900"/>
                </a:xfrm>
                <a:custGeom>
                  <a:avLst/>
                  <a:gdLst>
                    <a:gd name="T0" fmla="*/ 2147483647 w 12"/>
                    <a:gd name="T1" fmla="*/ 2147483647 h 296"/>
                    <a:gd name="T2" fmla="*/ 2147483647 w 12"/>
                    <a:gd name="T3" fmla="*/ 2147483647 h 296"/>
                    <a:gd name="T4" fmla="*/ 2147483647 w 12"/>
                    <a:gd name="T5" fmla="*/ 0 h 296"/>
                    <a:gd name="T6" fmla="*/ 0 w 12"/>
                    <a:gd name="T7" fmla="*/ 0 h 296"/>
                    <a:gd name="T8" fmla="*/ 0 w 12"/>
                    <a:gd name="T9" fmla="*/ 2147483647 h 296"/>
                    <a:gd name="T10" fmla="*/ 2147483647 w 12"/>
                    <a:gd name="T11" fmla="*/ 2147483647 h 296"/>
                    <a:gd name="T12" fmla="*/ 0 w 12"/>
                    <a:gd name="T13" fmla="*/ 2147483647 h 296"/>
                    <a:gd name="T14" fmla="*/ 2147483647 w 12"/>
                    <a:gd name="T15" fmla="*/ 2147483647 h 296"/>
                    <a:gd name="T16" fmla="*/ 2147483647 w 12"/>
                    <a:gd name="T17" fmla="*/ 2147483647 h 296"/>
                    <a:gd name="T18" fmla="*/ 2147483647 w 12"/>
                    <a:gd name="T19" fmla="*/ 2147483647 h 296"/>
                    <a:gd name="T20" fmla="*/ 2147483647 w 12"/>
                    <a:gd name="T21" fmla="*/ 2147483647 h 296"/>
                    <a:gd name="T22" fmla="*/ 2147483647 w 12"/>
                    <a:gd name="T23" fmla="*/ 2147483647 h 29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296"/>
                    <a:gd name="T38" fmla="*/ 12 w 12"/>
                    <a:gd name="T39" fmla="*/ 296 h 29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296">
                      <a:moveTo>
                        <a:pt x="8" y="296"/>
                      </a:moveTo>
                      <a:lnTo>
                        <a:pt x="12" y="292"/>
                      </a:lnTo>
                      <a:lnTo>
                        <a:pt x="12" y="0"/>
                      </a:lnTo>
                      <a:lnTo>
                        <a:pt x="0" y="0"/>
                      </a:lnTo>
                      <a:lnTo>
                        <a:pt x="0" y="292"/>
                      </a:lnTo>
                      <a:lnTo>
                        <a:pt x="4" y="288"/>
                      </a:lnTo>
                      <a:lnTo>
                        <a:pt x="0" y="292"/>
                      </a:lnTo>
                      <a:lnTo>
                        <a:pt x="4" y="296"/>
                      </a:lnTo>
                      <a:lnTo>
                        <a:pt x="8" y="296"/>
                      </a:lnTo>
                      <a:lnTo>
                        <a:pt x="12" y="292"/>
                      </a:lnTo>
                      <a:lnTo>
                        <a:pt x="8" y="296"/>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8940" name="Freeform 190"/>
                <p:cNvSpPr>
                  <a:spLocks/>
                </p:cNvSpPr>
                <p:nvPr/>
              </p:nvSpPr>
              <p:spPr bwMode="auto">
                <a:xfrm>
                  <a:off x="1141413" y="3121025"/>
                  <a:ext cx="231775" cy="93663"/>
                </a:xfrm>
                <a:custGeom>
                  <a:avLst/>
                  <a:gdLst>
                    <a:gd name="T0" fmla="*/ 0 w 146"/>
                    <a:gd name="T1" fmla="*/ 2147483647 h 59"/>
                    <a:gd name="T2" fmla="*/ 2147483647 w 146"/>
                    <a:gd name="T3" fmla="*/ 2147483647 h 59"/>
                    <a:gd name="T4" fmla="*/ 2147483647 w 146"/>
                    <a:gd name="T5" fmla="*/ 2147483647 h 59"/>
                    <a:gd name="T6" fmla="*/ 2147483647 w 146"/>
                    <a:gd name="T7" fmla="*/ 0 h 59"/>
                    <a:gd name="T8" fmla="*/ 2147483647 w 146"/>
                    <a:gd name="T9" fmla="*/ 2147483647 h 59"/>
                    <a:gd name="T10" fmla="*/ 2147483647 w 146"/>
                    <a:gd name="T11" fmla="*/ 2147483647 h 59"/>
                    <a:gd name="T12" fmla="*/ 2147483647 w 146"/>
                    <a:gd name="T13" fmla="*/ 2147483647 h 59"/>
                    <a:gd name="T14" fmla="*/ 0 w 146"/>
                    <a:gd name="T15" fmla="*/ 2147483647 h 59"/>
                    <a:gd name="T16" fmla="*/ 0 w 146"/>
                    <a:gd name="T17" fmla="*/ 2147483647 h 59"/>
                    <a:gd name="T18" fmla="*/ 0 w 146"/>
                    <a:gd name="T19" fmla="*/ 2147483647 h 59"/>
                    <a:gd name="T20" fmla="*/ 2147483647 w 146"/>
                    <a:gd name="T21" fmla="*/ 2147483647 h 59"/>
                    <a:gd name="T22" fmla="*/ 0 w 146"/>
                    <a:gd name="T23" fmla="*/ 2147483647 h 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46"/>
                    <a:gd name="T37" fmla="*/ 0 h 59"/>
                    <a:gd name="T38" fmla="*/ 146 w 146"/>
                    <a:gd name="T39" fmla="*/ 59 h 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46" h="59">
                      <a:moveTo>
                        <a:pt x="0" y="51"/>
                      </a:moveTo>
                      <a:lnTo>
                        <a:pt x="4" y="59"/>
                      </a:lnTo>
                      <a:lnTo>
                        <a:pt x="146" y="8"/>
                      </a:lnTo>
                      <a:lnTo>
                        <a:pt x="142" y="0"/>
                      </a:lnTo>
                      <a:lnTo>
                        <a:pt x="4" y="47"/>
                      </a:lnTo>
                      <a:lnTo>
                        <a:pt x="8" y="51"/>
                      </a:lnTo>
                      <a:lnTo>
                        <a:pt x="4" y="47"/>
                      </a:lnTo>
                      <a:lnTo>
                        <a:pt x="0" y="51"/>
                      </a:lnTo>
                      <a:lnTo>
                        <a:pt x="0" y="55"/>
                      </a:lnTo>
                      <a:lnTo>
                        <a:pt x="4" y="59"/>
                      </a:lnTo>
                      <a:lnTo>
                        <a:pt x="0" y="51"/>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8941" name="Freeform 191"/>
                <p:cNvSpPr>
                  <a:spLocks/>
                </p:cNvSpPr>
                <p:nvPr/>
              </p:nvSpPr>
              <p:spPr bwMode="auto">
                <a:xfrm>
                  <a:off x="1076325" y="2582863"/>
                  <a:ext cx="52388" cy="606425"/>
                </a:xfrm>
                <a:custGeom>
                  <a:avLst/>
                  <a:gdLst>
                    <a:gd name="T0" fmla="*/ 2147483647 w 33"/>
                    <a:gd name="T1" fmla="*/ 2147483647 h 382"/>
                    <a:gd name="T2" fmla="*/ 2147483647 w 33"/>
                    <a:gd name="T3" fmla="*/ 2147483647 h 382"/>
                    <a:gd name="T4" fmla="*/ 2147483647 w 33"/>
                    <a:gd name="T5" fmla="*/ 2147483647 h 382"/>
                    <a:gd name="T6" fmla="*/ 2147483647 w 33"/>
                    <a:gd name="T7" fmla="*/ 2147483647 h 382"/>
                    <a:gd name="T8" fmla="*/ 2147483647 w 33"/>
                    <a:gd name="T9" fmla="*/ 2147483647 h 382"/>
                    <a:gd name="T10" fmla="*/ 2147483647 w 33"/>
                    <a:gd name="T11" fmla="*/ 2147483647 h 382"/>
                    <a:gd name="T12" fmla="*/ 2147483647 w 33"/>
                    <a:gd name="T13" fmla="*/ 2147483647 h 382"/>
                    <a:gd name="T14" fmla="*/ 2147483647 w 33"/>
                    <a:gd name="T15" fmla="*/ 2147483647 h 382"/>
                    <a:gd name="T16" fmla="*/ 2147483647 w 33"/>
                    <a:gd name="T17" fmla="*/ 2147483647 h 382"/>
                    <a:gd name="T18" fmla="*/ 2147483647 w 33"/>
                    <a:gd name="T19" fmla="*/ 2147483647 h 382"/>
                    <a:gd name="T20" fmla="*/ 2147483647 w 33"/>
                    <a:gd name="T21" fmla="*/ 2147483647 h 382"/>
                    <a:gd name="T22" fmla="*/ 2147483647 w 33"/>
                    <a:gd name="T23" fmla="*/ 0 h 382"/>
                    <a:gd name="T24" fmla="*/ 2147483647 w 33"/>
                    <a:gd name="T25" fmla="*/ 0 h 382"/>
                    <a:gd name="T26" fmla="*/ 2147483647 w 33"/>
                    <a:gd name="T27" fmla="*/ 0 h 382"/>
                    <a:gd name="T28" fmla="*/ 2147483647 w 33"/>
                    <a:gd name="T29" fmla="*/ 2147483647 h 382"/>
                    <a:gd name="T30" fmla="*/ 2147483647 w 33"/>
                    <a:gd name="T31" fmla="*/ 2147483647 h 382"/>
                    <a:gd name="T32" fmla="*/ 0 w 33"/>
                    <a:gd name="T33" fmla="*/ 2147483647 h 382"/>
                    <a:gd name="T34" fmla="*/ 0 w 33"/>
                    <a:gd name="T35" fmla="*/ 2147483647 h 382"/>
                    <a:gd name="T36" fmla="*/ 0 w 33"/>
                    <a:gd name="T37" fmla="*/ 2147483647 h 382"/>
                    <a:gd name="T38" fmla="*/ 0 w 33"/>
                    <a:gd name="T39" fmla="*/ 2147483647 h 382"/>
                    <a:gd name="T40" fmla="*/ 0 w 33"/>
                    <a:gd name="T41" fmla="*/ 2147483647 h 382"/>
                    <a:gd name="T42" fmla="*/ 2147483647 w 33"/>
                    <a:gd name="T43" fmla="*/ 2147483647 h 382"/>
                    <a:gd name="T44" fmla="*/ 2147483647 w 33"/>
                    <a:gd name="T45" fmla="*/ 2147483647 h 382"/>
                    <a:gd name="T46" fmla="*/ 2147483647 w 33"/>
                    <a:gd name="T47" fmla="*/ 2147483647 h 382"/>
                    <a:gd name="T48" fmla="*/ 2147483647 w 33"/>
                    <a:gd name="T49" fmla="*/ 2147483647 h 38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3"/>
                    <a:gd name="T76" fmla="*/ 0 h 382"/>
                    <a:gd name="T77" fmla="*/ 33 w 33"/>
                    <a:gd name="T78" fmla="*/ 382 h 38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3" h="382">
                      <a:moveTo>
                        <a:pt x="16" y="382"/>
                      </a:moveTo>
                      <a:lnTo>
                        <a:pt x="16" y="382"/>
                      </a:lnTo>
                      <a:lnTo>
                        <a:pt x="21" y="378"/>
                      </a:lnTo>
                      <a:lnTo>
                        <a:pt x="25" y="374"/>
                      </a:lnTo>
                      <a:lnTo>
                        <a:pt x="29" y="370"/>
                      </a:lnTo>
                      <a:lnTo>
                        <a:pt x="33" y="366"/>
                      </a:lnTo>
                      <a:lnTo>
                        <a:pt x="33" y="16"/>
                      </a:lnTo>
                      <a:lnTo>
                        <a:pt x="29" y="12"/>
                      </a:lnTo>
                      <a:lnTo>
                        <a:pt x="25" y="8"/>
                      </a:lnTo>
                      <a:lnTo>
                        <a:pt x="21" y="4"/>
                      </a:lnTo>
                      <a:lnTo>
                        <a:pt x="16" y="0"/>
                      </a:lnTo>
                      <a:lnTo>
                        <a:pt x="8" y="4"/>
                      </a:lnTo>
                      <a:lnTo>
                        <a:pt x="4" y="8"/>
                      </a:lnTo>
                      <a:lnTo>
                        <a:pt x="0" y="12"/>
                      </a:lnTo>
                      <a:lnTo>
                        <a:pt x="0" y="16"/>
                      </a:lnTo>
                      <a:lnTo>
                        <a:pt x="0" y="366"/>
                      </a:lnTo>
                      <a:lnTo>
                        <a:pt x="0" y="370"/>
                      </a:lnTo>
                      <a:lnTo>
                        <a:pt x="4" y="374"/>
                      </a:lnTo>
                      <a:lnTo>
                        <a:pt x="8" y="378"/>
                      </a:lnTo>
                      <a:lnTo>
                        <a:pt x="16" y="382"/>
                      </a:lnTo>
                      <a:close/>
                    </a:path>
                  </a:pathLst>
                </a:custGeom>
                <a:solidFill>
                  <a:srgbClr val="666666"/>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8942" name="Freeform 192"/>
                <p:cNvSpPr>
                  <a:spLocks/>
                </p:cNvSpPr>
                <p:nvPr/>
              </p:nvSpPr>
              <p:spPr bwMode="auto">
                <a:xfrm>
                  <a:off x="1076325" y="2582863"/>
                  <a:ext cx="52388" cy="606425"/>
                </a:xfrm>
                <a:custGeom>
                  <a:avLst/>
                  <a:gdLst>
                    <a:gd name="T0" fmla="*/ 2147483647 w 33"/>
                    <a:gd name="T1" fmla="*/ 2147483647 h 382"/>
                    <a:gd name="T2" fmla="*/ 2147483647 w 33"/>
                    <a:gd name="T3" fmla="*/ 2147483647 h 382"/>
                    <a:gd name="T4" fmla="*/ 2147483647 w 33"/>
                    <a:gd name="T5" fmla="*/ 2147483647 h 382"/>
                    <a:gd name="T6" fmla="*/ 2147483647 w 33"/>
                    <a:gd name="T7" fmla="*/ 2147483647 h 382"/>
                    <a:gd name="T8" fmla="*/ 2147483647 w 33"/>
                    <a:gd name="T9" fmla="*/ 2147483647 h 382"/>
                    <a:gd name="T10" fmla="*/ 2147483647 w 33"/>
                    <a:gd name="T11" fmla="*/ 2147483647 h 382"/>
                    <a:gd name="T12" fmla="*/ 2147483647 w 33"/>
                    <a:gd name="T13" fmla="*/ 2147483647 h 382"/>
                    <a:gd name="T14" fmla="*/ 2147483647 w 33"/>
                    <a:gd name="T15" fmla="*/ 2147483647 h 382"/>
                    <a:gd name="T16" fmla="*/ 2147483647 w 33"/>
                    <a:gd name="T17" fmla="*/ 2147483647 h 382"/>
                    <a:gd name="T18" fmla="*/ 2147483647 w 33"/>
                    <a:gd name="T19" fmla="*/ 2147483647 h 382"/>
                    <a:gd name="T20" fmla="*/ 2147483647 w 33"/>
                    <a:gd name="T21" fmla="*/ 2147483647 h 382"/>
                    <a:gd name="T22" fmla="*/ 2147483647 w 33"/>
                    <a:gd name="T23" fmla="*/ 0 h 382"/>
                    <a:gd name="T24" fmla="*/ 2147483647 w 33"/>
                    <a:gd name="T25" fmla="*/ 0 h 382"/>
                    <a:gd name="T26" fmla="*/ 2147483647 w 33"/>
                    <a:gd name="T27" fmla="*/ 0 h 382"/>
                    <a:gd name="T28" fmla="*/ 2147483647 w 33"/>
                    <a:gd name="T29" fmla="*/ 2147483647 h 382"/>
                    <a:gd name="T30" fmla="*/ 2147483647 w 33"/>
                    <a:gd name="T31" fmla="*/ 2147483647 h 382"/>
                    <a:gd name="T32" fmla="*/ 0 w 33"/>
                    <a:gd name="T33" fmla="*/ 2147483647 h 382"/>
                    <a:gd name="T34" fmla="*/ 0 w 33"/>
                    <a:gd name="T35" fmla="*/ 2147483647 h 382"/>
                    <a:gd name="T36" fmla="*/ 0 w 33"/>
                    <a:gd name="T37" fmla="*/ 2147483647 h 382"/>
                    <a:gd name="T38" fmla="*/ 0 w 33"/>
                    <a:gd name="T39" fmla="*/ 2147483647 h 382"/>
                    <a:gd name="T40" fmla="*/ 0 w 33"/>
                    <a:gd name="T41" fmla="*/ 2147483647 h 382"/>
                    <a:gd name="T42" fmla="*/ 2147483647 w 33"/>
                    <a:gd name="T43" fmla="*/ 2147483647 h 382"/>
                    <a:gd name="T44" fmla="*/ 2147483647 w 33"/>
                    <a:gd name="T45" fmla="*/ 2147483647 h 382"/>
                    <a:gd name="T46" fmla="*/ 2147483647 w 33"/>
                    <a:gd name="T47" fmla="*/ 2147483647 h 382"/>
                    <a:gd name="T48" fmla="*/ 2147483647 w 33"/>
                    <a:gd name="T49" fmla="*/ 2147483647 h 38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3"/>
                    <a:gd name="T76" fmla="*/ 0 h 382"/>
                    <a:gd name="T77" fmla="*/ 33 w 33"/>
                    <a:gd name="T78" fmla="*/ 382 h 38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3" h="382">
                      <a:moveTo>
                        <a:pt x="16" y="382"/>
                      </a:moveTo>
                      <a:lnTo>
                        <a:pt x="16" y="382"/>
                      </a:lnTo>
                      <a:lnTo>
                        <a:pt x="21" y="378"/>
                      </a:lnTo>
                      <a:lnTo>
                        <a:pt x="25" y="374"/>
                      </a:lnTo>
                      <a:lnTo>
                        <a:pt x="29" y="370"/>
                      </a:lnTo>
                      <a:lnTo>
                        <a:pt x="33" y="366"/>
                      </a:lnTo>
                      <a:lnTo>
                        <a:pt x="33" y="16"/>
                      </a:lnTo>
                      <a:lnTo>
                        <a:pt x="29" y="12"/>
                      </a:lnTo>
                      <a:lnTo>
                        <a:pt x="25" y="8"/>
                      </a:lnTo>
                      <a:lnTo>
                        <a:pt x="21" y="4"/>
                      </a:lnTo>
                      <a:lnTo>
                        <a:pt x="16" y="0"/>
                      </a:lnTo>
                      <a:lnTo>
                        <a:pt x="8" y="4"/>
                      </a:lnTo>
                      <a:lnTo>
                        <a:pt x="4" y="8"/>
                      </a:lnTo>
                      <a:lnTo>
                        <a:pt x="0" y="12"/>
                      </a:lnTo>
                      <a:lnTo>
                        <a:pt x="0" y="16"/>
                      </a:lnTo>
                      <a:lnTo>
                        <a:pt x="0" y="366"/>
                      </a:lnTo>
                      <a:lnTo>
                        <a:pt x="0" y="370"/>
                      </a:lnTo>
                      <a:lnTo>
                        <a:pt x="4" y="374"/>
                      </a:lnTo>
                      <a:lnTo>
                        <a:pt x="8" y="378"/>
                      </a:lnTo>
                      <a:lnTo>
                        <a:pt x="16" y="382"/>
                      </a:lnTo>
                    </a:path>
                  </a:pathLst>
                </a:custGeom>
                <a:noFill/>
                <a:ln w="0">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58943" name="Line 193"/>
                <p:cNvSpPr>
                  <a:spLocks noChangeShapeType="1"/>
                </p:cNvSpPr>
                <p:nvPr/>
              </p:nvSpPr>
              <p:spPr bwMode="auto">
                <a:xfrm>
                  <a:off x="1076325" y="2708275"/>
                  <a:ext cx="52388" cy="1588"/>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8944" name="Line 194"/>
                <p:cNvSpPr>
                  <a:spLocks noChangeShapeType="1"/>
                </p:cNvSpPr>
                <p:nvPr/>
              </p:nvSpPr>
              <p:spPr bwMode="auto">
                <a:xfrm flipV="1">
                  <a:off x="1076325" y="2944813"/>
                  <a:ext cx="52388" cy="635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8945" name="Line 195"/>
                <p:cNvSpPr>
                  <a:spLocks noChangeShapeType="1"/>
                </p:cNvSpPr>
                <p:nvPr/>
              </p:nvSpPr>
              <p:spPr bwMode="auto">
                <a:xfrm flipV="1">
                  <a:off x="1154113" y="3114675"/>
                  <a:ext cx="212725" cy="61913"/>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8946" name="Freeform 196"/>
                <p:cNvSpPr>
                  <a:spLocks/>
                </p:cNvSpPr>
                <p:nvPr/>
              </p:nvSpPr>
              <p:spPr bwMode="auto">
                <a:xfrm>
                  <a:off x="1147763" y="3133725"/>
                  <a:ext cx="206375" cy="93663"/>
                </a:xfrm>
                <a:custGeom>
                  <a:avLst/>
                  <a:gdLst>
                    <a:gd name="T0" fmla="*/ 0 w 130"/>
                    <a:gd name="T1" fmla="*/ 2147483647 h 59"/>
                    <a:gd name="T2" fmla="*/ 0 w 130"/>
                    <a:gd name="T3" fmla="*/ 2147483647 h 59"/>
                    <a:gd name="T4" fmla="*/ 2147483647 w 130"/>
                    <a:gd name="T5" fmla="*/ 2147483647 h 59"/>
                    <a:gd name="T6" fmla="*/ 2147483647 w 130"/>
                    <a:gd name="T7" fmla="*/ 0 h 59"/>
                    <a:gd name="T8" fmla="*/ 0 w 130"/>
                    <a:gd name="T9" fmla="*/ 2147483647 h 59"/>
                    <a:gd name="T10" fmla="*/ 0 w 130"/>
                    <a:gd name="T11" fmla="*/ 2147483647 h 59"/>
                    <a:gd name="T12" fmla="*/ 0 60000 65536"/>
                    <a:gd name="T13" fmla="*/ 0 60000 65536"/>
                    <a:gd name="T14" fmla="*/ 0 60000 65536"/>
                    <a:gd name="T15" fmla="*/ 0 60000 65536"/>
                    <a:gd name="T16" fmla="*/ 0 60000 65536"/>
                    <a:gd name="T17" fmla="*/ 0 60000 65536"/>
                    <a:gd name="T18" fmla="*/ 0 w 130"/>
                    <a:gd name="T19" fmla="*/ 0 h 59"/>
                    <a:gd name="T20" fmla="*/ 130 w 130"/>
                    <a:gd name="T21" fmla="*/ 59 h 59"/>
                  </a:gdLst>
                  <a:ahLst/>
                  <a:cxnLst>
                    <a:cxn ang="T12">
                      <a:pos x="T0" y="T1"/>
                    </a:cxn>
                    <a:cxn ang="T13">
                      <a:pos x="T2" y="T3"/>
                    </a:cxn>
                    <a:cxn ang="T14">
                      <a:pos x="T4" y="T5"/>
                    </a:cxn>
                    <a:cxn ang="T15">
                      <a:pos x="T6" y="T7"/>
                    </a:cxn>
                    <a:cxn ang="T16">
                      <a:pos x="T8" y="T9"/>
                    </a:cxn>
                    <a:cxn ang="T17">
                      <a:pos x="T10" y="T11"/>
                    </a:cxn>
                  </a:cxnLst>
                  <a:rect l="T18" t="T19" r="T20" b="T21"/>
                  <a:pathLst>
                    <a:path w="130" h="59">
                      <a:moveTo>
                        <a:pt x="0" y="43"/>
                      </a:moveTo>
                      <a:lnTo>
                        <a:pt x="0" y="59"/>
                      </a:lnTo>
                      <a:lnTo>
                        <a:pt x="130" y="7"/>
                      </a:lnTo>
                      <a:lnTo>
                        <a:pt x="130" y="0"/>
                      </a:lnTo>
                      <a:lnTo>
                        <a:pt x="0" y="43"/>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8947" name="Freeform 197"/>
                <p:cNvSpPr>
                  <a:spLocks/>
                </p:cNvSpPr>
                <p:nvPr/>
              </p:nvSpPr>
              <p:spPr bwMode="auto">
                <a:xfrm>
                  <a:off x="1141413" y="3201988"/>
                  <a:ext cx="19050" cy="30163"/>
                </a:xfrm>
                <a:custGeom>
                  <a:avLst/>
                  <a:gdLst>
                    <a:gd name="T0" fmla="*/ 2147483647 w 12"/>
                    <a:gd name="T1" fmla="*/ 2147483647 h 19"/>
                    <a:gd name="T2" fmla="*/ 2147483647 w 12"/>
                    <a:gd name="T3" fmla="*/ 2147483647 h 19"/>
                    <a:gd name="T4" fmla="*/ 2147483647 w 12"/>
                    <a:gd name="T5" fmla="*/ 0 h 19"/>
                    <a:gd name="T6" fmla="*/ 0 w 12"/>
                    <a:gd name="T7" fmla="*/ 0 h 19"/>
                    <a:gd name="T8" fmla="*/ 0 w 12"/>
                    <a:gd name="T9" fmla="*/ 2147483647 h 19"/>
                    <a:gd name="T10" fmla="*/ 2147483647 w 12"/>
                    <a:gd name="T11" fmla="*/ 2147483647 h 19"/>
                    <a:gd name="T12" fmla="*/ 0 w 12"/>
                    <a:gd name="T13" fmla="*/ 2147483647 h 19"/>
                    <a:gd name="T14" fmla="*/ 2147483647 w 12"/>
                    <a:gd name="T15" fmla="*/ 2147483647 h 19"/>
                    <a:gd name="T16" fmla="*/ 2147483647 w 12"/>
                    <a:gd name="T17" fmla="*/ 2147483647 h 19"/>
                    <a:gd name="T18" fmla="*/ 2147483647 w 12"/>
                    <a:gd name="T19" fmla="*/ 2147483647 h 19"/>
                    <a:gd name="T20" fmla="*/ 2147483647 w 12"/>
                    <a:gd name="T21" fmla="*/ 2147483647 h 19"/>
                    <a:gd name="T22" fmla="*/ 2147483647 w 12"/>
                    <a:gd name="T23" fmla="*/ 2147483647 h 1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19"/>
                    <a:gd name="T38" fmla="*/ 12 w 12"/>
                    <a:gd name="T39" fmla="*/ 19 h 1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19">
                      <a:moveTo>
                        <a:pt x="4" y="8"/>
                      </a:moveTo>
                      <a:lnTo>
                        <a:pt x="12" y="16"/>
                      </a:lnTo>
                      <a:lnTo>
                        <a:pt x="12" y="0"/>
                      </a:lnTo>
                      <a:lnTo>
                        <a:pt x="0" y="0"/>
                      </a:lnTo>
                      <a:lnTo>
                        <a:pt x="0" y="16"/>
                      </a:lnTo>
                      <a:lnTo>
                        <a:pt x="8" y="19"/>
                      </a:lnTo>
                      <a:lnTo>
                        <a:pt x="0" y="16"/>
                      </a:lnTo>
                      <a:lnTo>
                        <a:pt x="4" y="16"/>
                      </a:lnTo>
                      <a:lnTo>
                        <a:pt x="4" y="19"/>
                      </a:lnTo>
                      <a:lnTo>
                        <a:pt x="8" y="16"/>
                      </a:lnTo>
                      <a:lnTo>
                        <a:pt x="12" y="16"/>
                      </a:lnTo>
                      <a:lnTo>
                        <a:pt x="4" y="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8948" name="Freeform 198"/>
                <p:cNvSpPr>
                  <a:spLocks/>
                </p:cNvSpPr>
                <p:nvPr/>
              </p:nvSpPr>
              <p:spPr bwMode="auto">
                <a:xfrm>
                  <a:off x="1147763" y="3138488"/>
                  <a:ext cx="212725" cy="93663"/>
                </a:xfrm>
                <a:custGeom>
                  <a:avLst/>
                  <a:gdLst>
                    <a:gd name="T0" fmla="*/ 2147483647 w 134"/>
                    <a:gd name="T1" fmla="*/ 2147483647 h 59"/>
                    <a:gd name="T2" fmla="*/ 2147483647 w 134"/>
                    <a:gd name="T3" fmla="*/ 0 h 59"/>
                    <a:gd name="T4" fmla="*/ 0 w 134"/>
                    <a:gd name="T5" fmla="*/ 2147483647 h 59"/>
                    <a:gd name="T6" fmla="*/ 2147483647 w 134"/>
                    <a:gd name="T7" fmla="*/ 2147483647 h 59"/>
                    <a:gd name="T8" fmla="*/ 2147483647 w 134"/>
                    <a:gd name="T9" fmla="*/ 2147483647 h 59"/>
                    <a:gd name="T10" fmla="*/ 2147483647 w 134"/>
                    <a:gd name="T11" fmla="*/ 2147483647 h 59"/>
                    <a:gd name="T12" fmla="*/ 2147483647 w 134"/>
                    <a:gd name="T13" fmla="*/ 2147483647 h 59"/>
                    <a:gd name="T14" fmla="*/ 2147483647 w 134"/>
                    <a:gd name="T15" fmla="*/ 2147483647 h 59"/>
                    <a:gd name="T16" fmla="*/ 2147483647 w 134"/>
                    <a:gd name="T17" fmla="*/ 0 h 59"/>
                    <a:gd name="T18" fmla="*/ 2147483647 w 134"/>
                    <a:gd name="T19" fmla="*/ 0 h 59"/>
                    <a:gd name="T20" fmla="*/ 2147483647 w 134"/>
                    <a:gd name="T21" fmla="*/ 0 h 59"/>
                    <a:gd name="T22" fmla="*/ 2147483647 w 134"/>
                    <a:gd name="T23" fmla="*/ 2147483647 h 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34"/>
                    <a:gd name="T37" fmla="*/ 0 h 59"/>
                    <a:gd name="T38" fmla="*/ 134 w 134"/>
                    <a:gd name="T39" fmla="*/ 59 h 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34" h="59">
                      <a:moveTo>
                        <a:pt x="126" y="4"/>
                      </a:moveTo>
                      <a:lnTo>
                        <a:pt x="130" y="0"/>
                      </a:lnTo>
                      <a:lnTo>
                        <a:pt x="0" y="48"/>
                      </a:lnTo>
                      <a:lnTo>
                        <a:pt x="4" y="59"/>
                      </a:lnTo>
                      <a:lnTo>
                        <a:pt x="134" y="8"/>
                      </a:lnTo>
                      <a:lnTo>
                        <a:pt x="134" y="4"/>
                      </a:lnTo>
                      <a:lnTo>
                        <a:pt x="134" y="8"/>
                      </a:lnTo>
                      <a:lnTo>
                        <a:pt x="134" y="4"/>
                      </a:lnTo>
                      <a:lnTo>
                        <a:pt x="134" y="0"/>
                      </a:lnTo>
                      <a:lnTo>
                        <a:pt x="130" y="0"/>
                      </a:lnTo>
                      <a:lnTo>
                        <a:pt x="126" y="4"/>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8949" name="Freeform 199"/>
                <p:cNvSpPr>
                  <a:spLocks/>
                </p:cNvSpPr>
                <p:nvPr/>
              </p:nvSpPr>
              <p:spPr bwMode="auto">
                <a:xfrm>
                  <a:off x="1347788" y="3127375"/>
                  <a:ext cx="12700" cy="17463"/>
                </a:xfrm>
                <a:custGeom>
                  <a:avLst/>
                  <a:gdLst>
                    <a:gd name="T0" fmla="*/ 2147483647 w 8"/>
                    <a:gd name="T1" fmla="*/ 2147483647 h 11"/>
                    <a:gd name="T2" fmla="*/ 0 w 8"/>
                    <a:gd name="T3" fmla="*/ 2147483647 h 11"/>
                    <a:gd name="T4" fmla="*/ 0 w 8"/>
                    <a:gd name="T5" fmla="*/ 2147483647 h 11"/>
                    <a:gd name="T6" fmla="*/ 2147483647 w 8"/>
                    <a:gd name="T7" fmla="*/ 2147483647 h 11"/>
                    <a:gd name="T8" fmla="*/ 2147483647 w 8"/>
                    <a:gd name="T9" fmla="*/ 2147483647 h 11"/>
                    <a:gd name="T10" fmla="*/ 2147483647 w 8"/>
                    <a:gd name="T11" fmla="*/ 0 h 11"/>
                    <a:gd name="T12" fmla="*/ 2147483647 w 8"/>
                    <a:gd name="T13" fmla="*/ 2147483647 h 11"/>
                    <a:gd name="T14" fmla="*/ 2147483647 w 8"/>
                    <a:gd name="T15" fmla="*/ 2147483647 h 11"/>
                    <a:gd name="T16" fmla="*/ 2147483647 w 8"/>
                    <a:gd name="T17" fmla="*/ 0 h 11"/>
                    <a:gd name="T18" fmla="*/ 0 w 8"/>
                    <a:gd name="T19" fmla="*/ 2147483647 h 11"/>
                    <a:gd name="T20" fmla="*/ 0 w 8"/>
                    <a:gd name="T21" fmla="*/ 2147483647 h 11"/>
                    <a:gd name="T22" fmla="*/ 2147483647 w 8"/>
                    <a:gd name="T23" fmla="*/ 2147483647 h 1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11"/>
                    <a:gd name="T38" fmla="*/ 8 w 8"/>
                    <a:gd name="T39" fmla="*/ 11 h 1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11">
                      <a:moveTo>
                        <a:pt x="8" y="11"/>
                      </a:moveTo>
                      <a:lnTo>
                        <a:pt x="0" y="4"/>
                      </a:lnTo>
                      <a:lnTo>
                        <a:pt x="0" y="11"/>
                      </a:lnTo>
                      <a:lnTo>
                        <a:pt x="8" y="11"/>
                      </a:lnTo>
                      <a:lnTo>
                        <a:pt x="8" y="4"/>
                      </a:lnTo>
                      <a:lnTo>
                        <a:pt x="4" y="0"/>
                      </a:lnTo>
                      <a:lnTo>
                        <a:pt x="8" y="4"/>
                      </a:lnTo>
                      <a:lnTo>
                        <a:pt x="4" y="0"/>
                      </a:lnTo>
                      <a:lnTo>
                        <a:pt x="0" y="4"/>
                      </a:lnTo>
                      <a:lnTo>
                        <a:pt x="8" y="11"/>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8950" name="Freeform 200"/>
                <p:cNvSpPr>
                  <a:spLocks/>
                </p:cNvSpPr>
                <p:nvPr/>
              </p:nvSpPr>
              <p:spPr bwMode="auto">
                <a:xfrm>
                  <a:off x="1141413" y="3127375"/>
                  <a:ext cx="219075" cy="80963"/>
                </a:xfrm>
                <a:custGeom>
                  <a:avLst/>
                  <a:gdLst>
                    <a:gd name="T0" fmla="*/ 2147483647 w 138"/>
                    <a:gd name="T1" fmla="*/ 2147483647 h 51"/>
                    <a:gd name="T2" fmla="*/ 2147483647 w 138"/>
                    <a:gd name="T3" fmla="*/ 2147483647 h 51"/>
                    <a:gd name="T4" fmla="*/ 2147483647 w 138"/>
                    <a:gd name="T5" fmla="*/ 2147483647 h 51"/>
                    <a:gd name="T6" fmla="*/ 2147483647 w 138"/>
                    <a:gd name="T7" fmla="*/ 0 h 51"/>
                    <a:gd name="T8" fmla="*/ 2147483647 w 138"/>
                    <a:gd name="T9" fmla="*/ 2147483647 h 51"/>
                    <a:gd name="T10" fmla="*/ 0 w 138"/>
                    <a:gd name="T11" fmla="*/ 2147483647 h 51"/>
                    <a:gd name="T12" fmla="*/ 2147483647 w 138"/>
                    <a:gd name="T13" fmla="*/ 2147483647 h 51"/>
                    <a:gd name="T14" fmla="*/ 0 w 138"/>
                    <a:gd name="T15" fmla="*/ 2147483647 h 51"/>
                    <a:gd name="T16" fmla="*/ 0 w 138"/>
                    <a:gd name="T17" fmla="*/ 2147483647 h 51"/>
                    <a:gd name="T18" fmla="*/ 2147483647 w 138"/>
                    <a:gd name="T19" fmla="*/ 2147483647 h 51"/>
                    <a:gd name="T20" fmla="*/ 2147483647 w 138"/>
                    <a:gd name="T21" fmla="*/ 2147483647 h 51"/>
                    <a:gd name="T22" fmla="*/ 2147483647 w 138"/>
                    <a:gd name="T23" fmla="*/ 2147483647 h 5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38"/>
                    <a:gd name="T37" fmla="*/ 0 h 51"/>
                    <a:gd name="T38" fmla="*/ 138 w 138"/>
                    <a:gd name="T39" fmla="*/ 51 h 5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38" h="51">
                      <a:moveTo>
                        <a:pt x="12" y="47"/>
                      </a:moveTo>
                      <a:lnTo>
                        <a:pt x="8" y="51"/>
                      </a:lnTo>
                      <a:lnTo>
                        <a:pt x="138" y="11"/>
                      </a:lnTo>
                      <a:lnTo>
                        <a:pt x="134" y="0"/>
                      </a:lnTo>
                      <a:lnTo>
                        <a:pt x="4" y="43"/>
                      </a:lnTo>
                      <a:lnTo>
                        <a:pt x="0" y="47"/>
                      </a:lnTo>
                      <a:lnTo>
                        <a:pt x="4" y="43"/>
                      </a:lnTo>
                      <a:lnTo>
                        <a:pt x="0" y="47"/>
                      </a:lnTo>
                      <a:lnTo>
                        <a:pt x="4" y="51"/>
                      </a:lnTo>
                      <a:lnTo>
                        <a:pt x="8" y="51"/>
                      </a:lnTo>
                      <a:lnTo>
                        <a:pt x="12" y="47"/>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8951" name="Freeform 201"/>
                <p:cNvSpPr>
                  <a:spLocks/>
                </p:cNvSpPr>
                <p:nvPr/>
              </p:nvSpPr>
              <p:spPr bwMode="auto">
                <a:xfrm>
                  <a:off x="1006475" y="3189288"/>
                  <a:ext cx="50800" cy="38100"/>
                </a:xfrm>
                <a:custGeom>
                  <a:avLst/>
                  <a:gdLst>
                    <a:gd name="T0" fmla="*/ 0 w 32"/>
                    <a:gd name="T1" fmla="*/ 2147483647 h 24"/>
                    <a:gd name="T2" fmla="*/ 2147483647 w 32"/>
                    <a:gd name="T3" fmla="*/ 2147483647 h 24"/>
                    <a:gd name="T4" fmla="*/ 2147483647 w 32"/>
                    <a:gd name="T5" fmla="*/ 2147483647 h 24"/>
                    <a:gd name="T6" fmla="*/ 2147483647 w 32"/>
                    <a:gd name="T7" fmla="*/ 2147483647 h 24"/>
                    <a:gd name="T8" fmla="*/ 2147483647 w 32"/>
                    <a:gd name="T9" fmla="*/ 2147483647 h 24"/>
                    <a:gd name="T10" fmla="*/ 2147483647 w 32"/>
                    <a:gd name="T11" fmla="*/ 2147483647 h 24"/>
                    <a:gd name="T12" fmla="*/ 2147483647 w 32"/>
                    <a:gd name="T13" fmla="*/ 2147483647 h 24"/>
                    <a:gd name="T14" fmla="*/ 2147483647 w 32"/>
                    <a:gd name="T15" fmla="*/ 2147483647 h 24"/>
                    <a:gd name="T16" fmla="*/ 2147483647 w 32"/>
                    <a:gd name="T17" fmla="*/ 2147483647 h 24"/>
                    <a:gd name="T18" fmla="*/ 2147483647 w 32"/>
                    <a:gd name="T19" fmla="*/ 2147483647 h 24"/>
                    <a:gd name="T20" fmla="*/ 2147483647 w 32"/>
                    <a:gd name="T21" fmla="*/ 2147483647 h 24"/>
                    <a:gd name="T22" fmla="*/ 2147483647 w 32"/>
                    <a:gd name="T23" fmla="*/ 2147483647 h 24"/>
                    <a:gd name="T24" fmla="*/ 2147483647 w 32"/>
                    <a:gd name="T25" fmla="*/ 2147483647 h 24"/>
                    <a:gd name="T26" fmla="*/ 2147483647 w 32"/>
                    <a:gd name="T27" fmla="*/ 2147483647 h 24"/>
                    <a:gd name="T28" fmla="*/ 2147483647 w 32"/>
                    <a:gd name="T29" fmla="*/ 2147483647 h 24"/>
                    <a:gd name="T30" fmla="*/ 2147483647 w 32"/>
                    <a:gd name="T31" fmla="*/ 2147483647 h 24"/>
                    <a:gd name="T32" fmla="*/ 2147483647 w 32"/>
                    <a:gd name="T33" fmla="*/ 0 h 24"/>
                    <a:gd name="T34" fmla="*/ 2147483647 w 32"/>
                    <a:gd name="T35" fmla="*/ 0 h 24"/>
                    <a:gd name="T36" fmla="*/ 0 w 32"/>
                    <a:gd name="T37" fmla="*/ 2147483647 h 2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2"/>
                    <a:gd name="T58" fmla="*/ 0 h 24"/>
                    <a:gd name="T59" fmla="*/ 32 w 32"/>
                    <a:gd name="T60" fmla="*/ 24 h 2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2" h="24">
                      <a:moveTo>
                        <a:pt x="0" y="8"/>
                      </a:moveTo>
                      <a:lnTo>
                        <a:pt x="4" y="8"/>
                      </a:lnTo>
                      <a:lnTo>
                        <a:pt x="4" y="12"/>
                      </a:lnTo>
                      <a:lnTo>
                        <a:pt x="8" y="16"/>
                      </a:lnTo>
                      <a:lnTo>
                        <a:pt x="12" y="16"/>
                      </a:lnTo>
                      <a:lnTo>
                        <a:pt x="20" y="20"/>
                      </a:lnTo>
                      <a:lnTo>
                        <a:pt x="28" y="24"/>
                      </a:lnTo>
                      <a:lnTo>
                        <a:pt x="32" y="16"/>
                      </a:lnTo>
                      <a:lnTo>
                        <a:pt x="24" y="12"/>
                      </a:lnTo>
                      <a:lnTo>
                        <a:pt x="16" y="8"/>
                      </a:lnTo>
                      <a:lnTo>
                        <a:pt x="12" y="8"/>
                      </a:lnTo>
                      <a:lnTo>
                        <a:pt x="12" y="4"/>
                      </a:lnTo>
                      <a:lnTo>
                        <a:pt x="8" y="4"/>
                      </a:lnTo>
                      <a:lnTo>
                        <a:pt x="8" y="0"/>
                      </a:lnTo>
                      <a:lnTo>
                        <a:pt x="4" y="0"/>
                      </a:lnTo>
                      <a:lnTo>
                        <a:pt x="0" y="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8952" name="Freeform 202"/>
                <p:cNvSpPr>
                  <a:spLocks/>
                </p:cNvSpPr>
                <p:nvPr/>
              </p:nvSpPr>
              <p:spPr bwMode="auto">
                <a:xfrm>
                  <a:off x="1089025" y="2601913"/>
                  <a:ext cx="26988" cy="25400"/>
                </a:xfrm>
                <a:custGeom>
                  <a:avLst/>
                  <a:gdLst>
                    <a:gd name="T0" fmla="*/ 2147483647 w 17"/>
                    <a:gd name="T1" fmla="*/ 0 h 16"/>
                    <a:gd name="T2" fmla="*/ 2147483647 w 17"/>
                    <a:gd name="T3" fmla="*/ 0 h 16"/>
                    <a:gd name="T4" fmla="*/ 0 w 17"/>
                    <a:gd name="T5" fmla="*/ 0 h 16"/>
                    <a:gd name="T6" fmla="*/ 0 w 17"/>
                    <a:gd name="T7" fmla="*/ 2147483647 h 16"/>
                    <a:gd name="T8" fmla="*/ 0 w 17"/>
                    <a:gd name="T9" fmla="*/ 2147483647 h 16"/>
                    <a:gd name="T10" fmla="*/ 0 w 17"/>
                    <a:gd name="T11" fmla="*/ 2147483647 h 16"/>
                    <a:gd name="T12" fmla="*/ 0 w 17"/>
                    <a:gd name="T13" fmla="*/ 2147483647 h 16"/>
                    <a:gd name="T14" fmla="*/ 2147483647 w 17"/>
                    <a:gd name="T15" fmla="*/ 2147483647 h 16"/>
                    <a:gd name="T16" fmla="*/ 2147483647 w 17"/>
                    <a:gd name="T17" fmla="*/ 2147483647 h 16"/>
                    <a:gd name="T18" fmla="*/ 2147483647 w 17"/>
                    <a:gd name="T19" fmla="*/ 2147483647 h 16"/>
                    <a:gd name="T20" fmla="*/ 2147483647 w 17"/>
                    <a:gd name="T21" fmla="*/ 2147483647 h 16"/>
                    <a:gd name="T22" fmla="*/ 2147483647 w 17"/>
                    <a:gd name="T23" fmla="*/ 2147483647 h 16"/>
                    <a:gd name="T24" fmla="*/ 2147483647 w 17"/>
                    <a:gd name="T25" fmla="*/ 2147483647 h 16"/>
                    <a:gd name="T26" fmla="*/ 2147483647 w 17"/>
                    <a:gd name="T27" fmla="*/ 2147483647 h 16"/>
                    <a:gd name="T28" fmla="*/ 2147483647 w 17"/>
                    <a:gd name="T29" fmla="*/ 0 h 16"/>
                    <a:gd name="T30" fmla="*/ 2147483647 w 17"/>
                    <a:gd name="T31" fmla="*/ 0 h 16"/>
                    <a:gd name="T32" fmla="*/ 2147483647 w 17"/>
                    <a:gd name="T33" fmla="*/ 0 h 16"/>
                    <a:gd name="T34" fmla="*/ 2147483647 w 17"/>
                    <a:gd name="T35" fmla="*/ 0 h 1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7"/>
                    <a:gd name="T55" fmla="*/ 0 h 16"/>
                    <a:gd name="T56" fmla="*/ 17 w 17"/>
                    <a:gd name="T57" fmla="*/ 16 h 1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7" h="16">
                      <a:moveTo>
                        <a:pt x="8" y="0"/>
                      </a:moveTo>
                      <a:lnTo>
                        <a:pt x="4" y="0"/>
                      </a:lnTo>
                      <a:lnTo>
                        <a:pt x="0" y="0"/>
                      </a:lnTo>
                      <a:lnTo>
                        <a:pt x="0" y="4"/>
                      </a:lnTo>
                      <a:lnTo>
                        <a:pt x="0" y="8"/>
                      </a:lnTo>
                      <a:lnTo>
                        <a:pt x="0" y="12"/>
                      </a:lnTo>
                      <a:lnTo>
                        <a:pt x="4" y="16"/>
                      </a:lnTo>
                      <a:lnTo>
                        <a:pt x="8" y="16"/>
                      </a:lnTo>
                      <a:lnTo>
                        <a:pt x="13" y="16"/>
                      </a:lnTo>
                      <a:lnTo>
                        <a:pt x="13" y="12"/>
                      </a:lnTo>
                      <a:lnTo>
                        <a:pt x="17" y="12"/>
                      </a:lnTo>
                      <a:lnTo>
                        <a:pt x="17" y="8"/>
                      </a:lnTo>
                      <a:lnTo>
                        <a:pt x="17" y="4"/>
                      </a:lnTo>
                      <a:lnTo>
                        <a:pt x="13" y="0"/>
                      </a:lnTo>
                      <a:lnTo>
                        <a:pt x="8" y="0"/>
                      </a:lnTo>
                      <a:close/>
                    </a:path>
                  </a:pathLst>
                </a:custGeom>
                <a:solidFill>
                  <a:srgbClr val="4C4C4C"/>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8953" name="Freeform 203"/>
                <p:cNvSpPr>
                  <a:spLocks/>
                </p:cNvSpPr>
                <p:nvPr/>
              </p:nvSpPr>
              <p:spPr bwMode="auto">
                <a:xfrm>
                  <a:off x="1089025" y="2601913"/>
                  <a:ext cx="26988" cy="25400"/>
                </a:xfrm>
                <a:custGeom>
                  <a:avLst/>
                  <a:gdLst>
                    <a:gd name="T0" fmla="*/ 2147483647 w 17"/>
                    <a:gd name="T1" fmla="*/ 0 h 16"/>
                    <a:gd name="T2" fmla="*/ 2147483647 w 17"/>
                    <a:gd name="T3" fmla="*/ 0 h 16"/>
                    <a:gd name="T4" fmla="*/ 2147483647 w 17"/>
                    <a:gd name="T5" fmla="*/ 0 h 16"/>
                    <a:gd name="T6" fmla="*/ 0 w 17"/>
                    <a:gd name="T7" fmla="*/ 0 h 16"/>
                    <a:gd name="T8" fmla="*/ 0 w 17"/>
                    <a:gd name="T9" fmla="*/ 2147483647 h 16"/>
                    <a:gd name="T10" fmla="*/ 0 w 17"/>
                    <a:gd name="T11" fmla="*/ 2147483647 h 16"/>
                    <a:gd name="T12" fmla="*/ 0 w 17"/>
                    <a:gd name="T13" fmla="*/ 2147483647 h 16"/>
                    <a:gd name="T14" fmla="*/ 0 w 17"/>
                    <a:gd name="T15" fmla="*/ 2147483647 h 16"/>
                    <a:gd name="T16" fmla="*/ 0 w 17"/>
                    <a:gd name="T17" fmla="*/ 2147483647 h 16"/>
                    <a:gd name="T18" fmla="*/ 2147483647 w 17"/>
                    <a:gd name="T19" fmla="*/ 2147483647 h 16"/>
                    <a:gd name="T20" fmla="*/ 2147483647 w 17"/>
                    <a:gd name="T21" fmla="*/ 2147483647 h 16"/>
                    <a:gd name="T22" fmla="*/ 2147483647 w 17"/>
                    <a:gd name="T23" fmla="*/ 2147483647 h 16"/>
                    <a:gd name="T24" fmla="*/ 2147483647 w 17"/>
                    <a:gd name="T25" fmla="*/ 2147483647 h 16"/>
                    <a:gd name="T26" fmla="*/ 2147483647 w 17"/>
                    <a:gd name="T27" fmla="*/ 2147483647 h 16"/>
                    <a:gd name="T28" fmla="*/ 2147483647 w 17"/>
                    <a:gd name="T29" fmla="*/ 2147483647 h 16"/>
                    <a:gd name="T30" fmla="*/ 2147483647 w 17"/>
                    <a:gd name="T31" fmla="*/ 2147483647 h 16"/>
                    <a:gd name="T32" fmla="*/ 2147483647 w 17"/>
                    <a:gd name="T33" fmla="*/ 2147483647 h 16"/>
                    <a:gd name="T34" fmla="*/ 2147483647 w 17"/>
                    <a:gd name="T35" fmla="*/ 2147483647 h 16"/>
                    <a:gd name="T36" fmla="*/ 2147483647 w 17"/>
                    <a:gd name="T37" fmla="*/ 0 h 16"/>
                    <a:gd name="T38" fmla="*/ 2147483647 w 17"/>
                    <a:gd name="T39" fmla="*/ 0 h 16"/>
                    <a:gd name="T40" fmla="*/ 2147483647 w 17"/>
                    <a:gd name="T41" fmla="*/ 0 h 1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7"/>
                    <a:gd name="T64" fmla="*/ 0 h 16"/>
                    <a:gd name="T65" fmla="*/ 17 w 17"/>
                    <a:gd name="T66" fmla="*/ 16 h 1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7" h="16">
                      <a:moveTo>
                        <a:pt x="8" y="0"/>
                      </a:moveTo>
                      <a:lnTo>
                        <a:pt x="8" y="0"/>
                      </a:lnTo>
                      <a:lnTo>
                        <a:pt x="4" y="0"/>
                      </a:lnTo>
                      <a:lnTo>
                        <a:pt x="0" y="0"/>
                      </a:lnTo>
                      <a:lnTo>
                        <a:pt x="0" y="4"/>
                      </a:lnTo>
                      <a:lnTo>
                        <a:pt x="0" y="8"/>
                      </a:lnTo>
                      <a:lnTo>
                        <a:pt x="0" y="12"/>
                      </a:lnTo>
                      <a:lnTo>
                        <a:pt x="4" y="16"/>
                      </a:lnTo>
                      <a:lnTo>
                        <a:pt x="8" y="16"/>
                      </a:lnTo>
                      <a:lnTo>
                        <a:pt x="13" y="16"/>
                      </a:lnTo>
                      <a:lnTo>
                        <a:pt x="13" y="12"/>
                      </a:lnTo>
                      <a:lnTo>
                        <a:pt x="17" y="12"/>
                      </a:lnTo>
                      <a:lnTo>
                        <a:pt x="17" y="8"/>
                      </a:lnTo>
                      <a:lnTo>
                        <a:pt x="17" y="4"/>
                      </a:lnTo>
                      <a:lnTo>
                        <a:pt x="13" y="0"/>
                      </a:lnTo>
                      <a:lnTo>
                        <a:pt x="8" y="0"/>
                      </a:lnTo>
                    </a:path>
                  </a:pathLst>
                </a:custGeom>
                <a:noFill/>
                <a:ln w="0">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sp>
            <p:nvSpPr>
              <p:cNvPr id="58843" name="TextBox 1472"/>
              <p:cNvSpPr txBox="1">
                <a:spLocks noChangeArrowheads="1"/>
              </p:cNvSpPr>
              <p:nvPr/>
            </p:nvSpPr>
            <p:spPr bwMode="auto">
              <a:xfrm>
                <a:off x="238124" y="3075801"/>
                <a:ext cx="1038225"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r>
                  <a:rPr lang="en-US" sz="1200"/>
                  <a:t>Tor Node 6</a:t>
                </a:r>
              </a:p>
            </p:txBody>
          </p:sp>
        </p:grpSp>
        <p:grpSp>
          <p:nvGrpSpPr>
            <p:cNvPr id="58381" name="Group 1583"/>
            <p:cNvGrpSpPr>
              <a:grpSpLocks/>
            </p:cNvGrpSpPr>
            <p:nvPr/>
          </p:nvGrpSpPr>
          <p:grpSpPr bwMode="auto">
            <a:xfrm>
              <a:off x="5438775" y="3657600"/>
              <a:ext cx="1038225" cy="762000"/>
              <a:chOff x="238124" y="2590800"/>
              <a:chExt cx="1038225" cy="762000"/>
            </a:xfrm>
          </p:grpSpPr>
          <p:grpSp>
            <p:nvGrpSpPr>
              <p:cNvPr id="58730" name="Group 114"/>
              <p:cNvGrpSpPr>
                <a:grpSpLocks noChangeAspect="1"/>
              </p:cNvGrpSpPr>
              <p:nvPr/>
            </p:nvGrpSpPr>
            <p:grpSpPr bwMode="auto">
              <a:xfrm>
                <a:off x="381002" y="2590800"/>
                <a:ext cx="735229" cy="503935"/>
                <a:chOff x="193675" y="2495550"/>
                <a:chExt cx="1185863" cy="812801"/>
              </a:xfrm>
            </p:grpSpPr>
            <p:sp>
              <p:nvSpPr>
                <p:cNvPr id="58732" name="Freeform 94"/>
                <p:cNvSpPr>
                  <a:spLocks/>
                </p:cNvSpPr>
                <p:nvPr/>
              </p:nvSpPr>
              <p:spPr bwMode="auto">
                <a:xfrm>
                  <a:off x="684213" y="2995613"/>
                  <a:ext cx="379413" cy="212725"/>
                </a:xfrm>
                <a:custGeom>
                  <a:avLst/>
                  <a:gdLst>
                    <a:gd name="T0" fmla="*/ 0 w 239"/>
                    <a:gd name="T1" fmla="*/ 2147483647 h 134"/>
                    <a:gd name="T2" fmla="*/ 2147483647 w 239"/>
                    <a:gd name="T3" fmla="*/ 2147483647 h 134"/>
                    <a:gd name="T4" fmla="*/ 2147483647 w 239"/>
                    <a:gd name="T5" fmla="*/ 2147483647 h 134"/>
                    <a:gd name="T6" fmla="*/ 2147483647 w 239"/>
                    <a:gd name="T7" fmla="*/ 0 h 134"/>
                    <a:gd name="T8" fmla="*/ 0 w 239"/>
                    <a:gd name="T9" fmla="*/ 2147483647 h 134"/>
                    <a:gd name="T10" fmla="*/ 0 w 239"/>
                    <a:gd name="T11" fmla="*/ 2147483647 h 134"/>
                    <a:gd name="T12" fmla="*/ 0 60000 65536"/>
                    <a:gd name="T13" fmla="*/ 0 60000 65536"/>
                    <a:gd name="T14" fmla="*/ 0 60000 65536"/>
                    <a:gd name="T15" fmla="*/ 0 60000 65536"/>
                    <a:gd name="T16" fmla="*/ 0 60000 65536"/>
                    <a:gd name="T17" fmla="*/ 0 60000 65536"/>
                    <a:gd name="T18" fmla="*/ 0 w 239"/>
                    <a:gd name="T19" fmla="*/ 0 h 134"/>
                    <a:gd name="T20" fmla="*/ 239 w 239"/>
                    <a:gd name="T21" fmla="*/ 134 h 134"/>
                  </a:gdLst>
                  <a:ahLst/>
                  <a:cxnLst>
                    <a:cxn ang="T12">
                      <a:pos x="T0" y="T1"/>
                    </a:cxn>
                    <a:cxn ang="T13">
                      <a:pos x="T2" y="T3"/>
                    </a:cxn>
                    <a:cxn ang="T14">
                      <a:pos x="T4" y="T5"/>
                    </a:cxn>
                    <a:cxn ang="T15">
                      <a:pos x="T6" y="T7"/>
                    </a:cxn>
                    <a:cxn ang="T16">
                      <a:pos x="T8" y="T9"/>
                    </a:cxn>
                    <a:cxn ang="T17">
                      <a:pos x="T10" y="T11"/>
                    </a:cxn>
                  </a:cxnLst>
                  <a:rect l="T18" t="T19" r="T20" b="T21"/>
                  <a:pathLst>
                    <a:path w="239" h="134">
                      <a:moveTo>
                        <a:pt x="0" y="47"/>
                      </a:moveTo>
                      <a:lnTo>
                        <a:pt x="81" y="83"/>
                      </a:lnTo>
                      <a:lnTo>
                        <a:pt x="239" y="134"/>
                      </a:lnTo>
                      <a:lnTo>
                        <a:pt x="239" y="0"/>
                      </a:lnTo>
                      <a:lnTo>
                        <a:pt x="0" y="47"/>
                      </a:lnTo>
                      <a:close/>
                    </a:path>
                  </a:pathLst>
                </a:custGeom>
                <a:solidFill>
                  <a:srgbClr val="191919"/>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8733" name="Freeform 95"/>
                <p:cNvSpPr>
                  <a:spLocks/>
                </p:cNvSpPr>
                <p:nvPr/>
              </p:nvSpPr>
              <p:spPr bwMode="auto">
                <a:xfrm>
                  <a:off x="677863" y="3063875"/>
                  <a:ext cx="141288" cy="69850"/>
                </a:xfrm>
                <a:custGeom>
                  <a:avLst/>
                  <a:gdLst>
                    <a:gd name="T0" fmla="*/ 2147483647 w 89"/>
                    <a:gd name="T1" fmla="*/ 2147483647 h 44"/>
                    <a:gd name="T2" fmla="*/ 2147483647 w 89"/>
                    <a:gd name="T3" fmla="*/ 2147483647 h 44"/>
                    <a:gd name="T4" fmla="*/ 2147483647 w 89"/>
                    <a:gd name="T5" fmla="*/ 0 h 44"/>
                    <a:gd name="T6" fmla="*/ 0 w 89"/>
                    <a:gd name="T7" fmla="*/ 2147483647 h 44"/>
                    <a:gd name="T8" fmla="*/ 2147483647 w 89"/>
                    <a:gd name="T9" fmla="*/ 2147483647 h 44"/>
                    <a:gd name="T10" fmla="*/ 2147483647 w 89"/>
                    <a:gd name="T11" fmla="*/ 2147483647 h 44"/>
                    <a:gd name="T12" fmla="*/ 2147483647 w 89"/>
                    <a:gd name="T13" fmla="*/ 2147483647 h 44"/>
                    <a:gd name="T14" fmla="*/ 2147483647 w 89"/>
                    <a:gd name="T15" fmla="*/ 2147483647 h 44"/>
                    <a:gd name="T16" fmla="*/ 2147483647 w 89"/>
                    <a:gd name="T17" fmla="*/ 2147483647 h 44"/>
                    <a:gd name="T18" fmla="*/ 2147483647 w 89"/>
                    <a:gd name="T19" fmla="*/ 2147483647 h 44"/>
                    <a:gd name="T20" fmla="*/ 2147483647 w 89"/>
                    <a:gd name="T21" fmla="*/ 2147483647 h 44"/>
                    <a:gd name="T22" fmla="*/ 2147483647 w 89"/>
                    <a:gd name="T23" fmla="*/ 2147483647 h 4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9"/>
                    <a:gd name="T37" fmla="*/ 0 h 44"/>
                    <a:gd name="T38" fmla="*/ 89 w 89"/>
                    <a:gd name="T39" fmla="*/ 44 h 4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9" h="44">
                      <a:moveTo>
                        <a:pt x="89" y="32"/>
                      </a:moveTo>
                      <a:lnTo>
                        <a:pt x="89" y="36"/>
                      </a:lnTo>
                      <a:lnTo>
                        <a:pt x="4" y="0"/>
                      </a:lnTo>
                      <a:lnTo>
                        <a:pt x="0" y="8"/>
                      </a:lnTo>
                      <a:lnTo>
                        <a:pt x="85" y="44"/>
                      </a:lnTo>
                      <a:lnTo>
                        <a:pt x="89" y="44"/>
                      </a:lnTo>
                      <a:lnTo>
                        <a:pt x="89" y="40"/>
                      </a:lnTo>
                      <a:lnTo>
                        <a:pt x="89" y="36"/>
                      </a:lnTo>
                      <a:lnTo>
                        <a:pt x="89" y="32"/>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8734" name="Freeform 96"/>
                <p:cNvSpPr>
                  <a:spLocks/>
                </p:cNvSpPr>
                <p:nvPr/>
              </p:nvSpPr>
              <p:spPr bwMode="auto">
                <a:xfrm>
                  <a:off x="812800" y="3114675"/>
                  <a:ext cx="263525" cy="100013"/>
                </a:xfrm>
                <a:custGeom>
                  <a:avLst/>
                  <a:gdLst>
                    <a:gd name="T0" fmla="*/ 2147483647 w 166"/>
                    <a:gd name="T1" fmla="*/ 2147483647 h 63"/>
                    <a:gd name="T2" fmla="*/ 2147483647 w 166"/>
                    <a:gd name="T3" fmla="*/ 2147483647 h 63"/>
                    <a:gd name="T4" fmla="*/ 2147483647 w 166"/>
                    <a:gd name="T5" fmla="*/ 0 h 63"/>
                    <a:gd name="T6" fmla="*/ 0 w 166"/>
                    <a:gd name="T7" fmla="*/ 2147483647 h 63"/>
                    <a:gd name="T8" fmla="*/ 2147483647 w 166"/>
                    <a:gd name="T9" fmla="*/ 2147483647 h 63"/>
                    <a:gd name="T10" fmla="*/ 2147483647 w 166"/>
                    <a:gd name="T11" fmla="*/ 2147483647 h 63"/>
                    <a:gd name="T12" fmla="*/ 2147483647 w 166"/>
                    <a:gd name="T13" fmla="*/ 2147483647 h 63"/>
                    <a:gd name="T14" fmla="*/ 2147483647 w 166"/>
                    <a:gd name="T15" fmla="*/ 2147483647 h 63"/>
                    <a:gd name="T16" fmla="*/ 2147483647 w 166"/>
                    <a:gd name="T17" fmla="*/ 2147483647 h 63"/>
                    <a:gd name="T18" fmla="*/ 2147483647 w 166"/>
                    <a:gd name="T19" fmla="*/ 2147483647 h 63"/>
                    <a:gd name="T20" fmla="*/ 2147483647 w 166"/>
                    <a:gd name="T21" fmla="*/ 2147483647 h 63"/>
                    <a:gd name="T22" fmla="*/ 2147483647 w 166"/>
                    <a:gd name="T23" fmla="*/ 2147483647 h 6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66"/>
                    <a:gd name="T37" fmla="*/ 0 h 63"/>
                    <a:gd name="T38" fmla="*/ 166 w 166"/>
                    <a:gd name="T39" fmla="*/ 63 h 6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66" h="63">
                      <a:moveTo>
                        <a:pt x="154" y="59"/>
                      </a:moveTo>
                      <a:lnTo>
                        <a:pt x="162" y="51"/>
                      </a:lnTo>
                      <a:lnTo>
                        <a:pt x="4" y="0"/>
                      </a:lnTo>
                      <a:lnTo>
                        <a:pt x="0" y="12"/>
                      </a:lnTo>
                      <a:lnTo>
                        <a:pt x="158" y="63"/>
                      </a:lnTo>
                      <a:lnTo>
                        <a:pt x="166" y="59"/>
                      </a:lnTo>
                      <a:lnTo>
                        <a:pt x="158" y="63"/>
                      </a:lnTo>
                      <a:lnTo>
                        <a:pt x="162" y="63"/>
                      </a:lnTo>
                      <a:lnTo>
                        <a:pt x="166" y="59"/>
                      </a:lnTo>
                      <a:lnTo>
                        <a:pt x="162" y="55"/>
                      </a:lnTo>
                      <a:lnTo>
                        <a:pt x="162" y="51"/>
                      </a:lnTo>
                      <a:lnTo>
                        <a:pt x="154" y="59"/>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8735" name="Freeform 97"/>
                <p:cNvSpPr>
                  <a:spLocks/>
                </p:cNvSpPr>
                <p:nvPr/>
              </p:nvSpPr>
              <p:spPr bwMode="auto">
                <a:xfrm>
                  <a:off x="1050925" y="2989263"/>
                  <a:ext cx="25400" cy="219075"/>
                </a:xfrm>
                <a:custGeom>
                  <a:avLst/>
                  <a:gdLst>
                    <a:gd name="T0" fmla="*/ 2147483647 w 16"/>
                    <a:gd name="T1" fmla="*/ 2147483647 h 138"/>
                    <a:gd name="T2" fmla="*/ 0 w 16"/>
                    <a:gd name="T3" fmla="*/ 2147483647 h 138"/>
                    <a:gd name="T4" fmla="*/ 2147483647 w 16"/>
                    <a:gd name="T5" fmla="*/ 2147483647 h 138"/>
                    <a:gd name="T6" fmla="*/ 2147483647 w 16"/>
                    <a:gd name="T7" fmla="*/ 2147483647 h 138"/>
                    <a:gd name="T8" fmla="*/ 2147483647 w 16"/>
                    <a:gd name="T9" fmla="*/ 2147483647 h 138"/>
                    <a:gd name="T10" fmla="*/ 2147483647 w 16"/>
                    <a:gd name="T11" fmla="*/ 0 h 138"/>
                    <a:gd name="T12" fmla="*/ 2147483647 w 16"/>
                    <a:gd name="T13" fmla="*/ 2147483647 h 138"/>
                    <a:gd name="T14" fmla="*/ 2147483647 w 16"/>
                    <a:gd name="T15" fmla="*/ 2147483647 h 138"/>
                    <a:gd name="T16" fmla="*/ 2147483647 w 16"/>
                    <a:gd name="T17" fmla="*/ 0 h 138"/>
                    <a:gd name="T18" fmla="*/ 2147483647 w 16"/>
                    <a:gd name="T19" fmla="*/ 2147483647 h 138"/>
                    <a:gd name="T20" fmla="*/ 0 w 16"/>
                    <a:gd name="T21" fmla="*/ 2147483647 h 138"/>
                    <a:gd name="T22" fmla="*/ 2147483647 w 16"/>
                    <a:gd name="T23" fmla="*/ 2147483647 h 13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6"/>
                    <a:gd name="T37" fmla="*/ 0 h 138"/>
                    <a:gd name="T38" fmla="*/ 16 w 16"/>
                    <a:gd name="T39" fmla="*/ 138 h 13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6" h="138">
                      <a:moveTo>
                        <a:pt x="8" y="12"/>
                      </a:moveTo>
                      <a:lnTo>
                        <a:pt x="0" y="4"/>
                      </a:lnTo>
                      <a:lnTo>
                        <a:pt x="4" y="138"/>
                      </a:lnTo>
                      <a:lnTo>
                        <a:pt x="16" y="138"/>
                      </a:lnTo>
                      <a:lnTo>
                        <a:pt x="12" y="4"/>
                      </a:lnTo>
                      <a:lnTo>
                        <a:pt x="4" y="0"/>
                      </a:lnTo>
                      <a:lnTo>
                        <a:pt x="12" y="4"/>
                      </a:lnTo>
                      <a:lnTo>
                        <a:pt x="8" y="4"/>
                      </a:lnTo>
                      <a:lnTo>
                        <a:pt x="8" y="0"/>
                      </a:lnTo>
                      <a:lnTo>
                        <a:pt x="4" y="4"/>
                      </a:lnTo>
                      <a:lnTo>
                        <a:pt x="0" y="4"/>
                      </a:lnTo>
                      <a:lnTo>
                        <a:pt x="8" y="12"/>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8736" name="Freeform 98"/>
                <p:cNvSpPr>
                  <a:spLocks/>
                </p:cNvSpPr>
                <p:nvPr/>
              </p:nvSpPr>
              <p:spPr bwMode="auto">
                <a:xfrm>
                  <a:off x="677863" y="2989263"/>
                  <a:ext cx="385763" cy="87313"/>
                </a:xfrm>
                <a:custGeom>
                  <a:avLst/>
                  <a:gdLst>
                    <a:gd name="T0" fmla="*/ 2147483647 w 243"/>
                    <a:gd name="T1" fmla="*/ 2147483647 h 55"/>
                    <a:gd name="T2" fmla="*/ 2147483647 w 243"/>
                    <a:gd name="T3" fmla="*/ 2147483647 h 55"/>
                    <a:gd name="T4" fmla="*/ 2147483647 w 243"/>
                    <a:gd name="T5" fmla="*/ 2147483647 h 55"/>
                    <a:gd name="T6" fmla="*/ 2147483647 w 243"/>
                    <a:gd name="T7" fmla="*/ 0 h 55"/>
                    <a:gd name="T8" fmla="*/ 2147483647 w 243"/>
                    <a:gd name="T9" fmla="*/ 2147483647 h 55"/>
                    <a:gd name="T10" fmla="*/ 0 w 243"/>
                    <a:gd name="T11" fmla="*/ 2147483647 h 55"/>
                    <a:gd name="T12" fmla="*/ 2147483647 w 243"/>
                    <a:gd name="T13" fmla="*/ 2147483647 h 55"/>
                    <a:gd name="T14" fmla="*/ 0 w 243"/>
                    <a:gd name="T15" fmla="*/ 2147483647 h 55"/>
                    <a:gd name="T16" fmla="*/ 0 w 243"/>
                    <a:gd name="T17" fmla="*/ 2147483647 h 55"/>
                    <a:gd name="T18" fmla="*/ 0 w 243"/>
                    <a:gd name="T19" fmla="*/ 2147483647 h 55"/>
                    <a:gd name="T20" fmla="*/ 2147483647 w 243"/>
                    <a:gd name="T21" fmla="*/ 2147483647 h 55"/>
                    <a:gd name="T22" fmla="*/ 2147483647 w 243"/>
                    <a:gd name="T23" fmla="*/ 2147483647 h 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43"/>
                    <a:gd name="T37" fmla="*/ 0 h 55"/>
                    <a:gd name="T38" fmla="*/ 243 w 243"/>
                    <a:gd name="T39" fmla="*/ 55 h 5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43" h="55">
                      <a:moveTo>
                        <a:pt x="4" y="47"/>
                      </a:moveTo>
                      <a:lnTo>
                        <a:pt x="4" y="55"/>
                      </a:lnTo>
                      <a:lnTo>
                        <a:pt x="243" y="12"/>
                      </a:lnTo>
                      <a:lnTo>
                        <a:pt x="239" y="0"/>
                      </a:lnTo>
                      <a:lnTo>
                        <a:pt x="4" y="47"/>
                      </a:lnTo>
                      <a:lnTo>
                        <a:pt x="0" y="55"/>
                      </a:lnTo>
                      <a:lnTo>
                        <a:pt x="4" y="47"/>
                      </a:lnTo>
                      <a:lnTo>
                        <a:pt x="0" y="47"/>
                      </a:lnTo>
                      <a:lnTo>
                        <a:pt x="0" y="51"/>
                      </a:lnTo>
                      <a:lnTo>
                        <a:pt x="0" y="55"/>
                      </a:lnTo>
                      <a:lnTo>
                        <a:pt x="4" y="55"/>
                      </a:lnTo>
                      <a:lnTo>
                        <a:pt x="4" y="47"/>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8737" name="Freeform 99"/>
                <p:cNvSpPr>
                  <a:spLocks/>
                </p:cNvSpPr>
                <p:nvPr/>
              </p:nvSpPr>
              <p:spPr bwMode="auto">
                <a:xfrm>
                  <a:off x="754063" y="3127375"/>
                  <a:ext cx="258763" cy="174625"/>
                </a:xfrm>
                <a:custGeom>
                  <a:avLst/>
                  <a:gdLst>
                    <a:gd name="T0" fmla="*/ 2147483647 w 163"/>
                    <a:gd name="T1" fmla="*/ 0 h 110"/>
                    <a:gd name="T2" fmla="*/ 2147483647 w 163"/>
                    <a:gd name="T3" fmla="*/ 2147483647 h 110"/>
                    <a:gd name="T4" fmla="*/ 0 w 163"/>
                    <a:gd name="T5" fmla="*/ 2147483647 h 110"/>
                    <a:gd name="T6" fmla="*/ 0 w 163"/>
                    <a:gd name="T7" fmla="*/ 2147483647 h 110"/>
                    <a:gd name="T8" fmla="*/ 2147483647 w 163"/>
                    <a:gd name="T9" fmla="*/ 2147483647 h 110"/>
                    <a:gd name="T10" fmla="*/ 2147483647 w 163"/>
                    <a:gd name="T11" fmla="*/ 0 h 110"/>
                    <a:gd name="T12" fmla="*/ 2147483647 w 163"/>
                    <a:gd name="T13" fmla="*/ 0 h 110"/>
                    <a:gd name="T14" fmla="*/ 0 60000 65536"/>
                    <a:gd name="T15" fmla="*/ 0 60000 65536"/>
                    <a:gd name="T16" fmla="*/ 0 60000 65536"/>
                    <a:gd name="T17" fmla="*/ 0 60000 65536"/>
                    <a:gd name="T18" fmla="*/ 0 60000 65536"/>
                    <a:gd name="T19" fmla="*/ 0 60000 65536"/>
                    <a:gd name="T20" fmla="*/ 0 60000 65536"/>
                    <a:gd name="T21" fmla="*/ 0 w 163"/>
                    <a:gd name="T22" fmla="*/ 0 h 110"/>
                    <a:gd name="T23" fmla="*/ 163 w 163"/>
                    <a:gd name="T24" fmla="*/ 110 h 1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3" h="110">
                      <a:moveTo>
                        <a:pt x="163" y="0"/>
                      </a:moveTo>
                      <a:lnTo>
                        <a:pt x="163" y="43"/>
                      </a:lnTo>
                      <a:lnTo>
                        <a:pt x="0" y="110"/>
                      </a:lnTo>
                      <a:lnTo>
                        <a:pt x="0" y="94"/>
                      </a:lnTo>
                      <a:lnTo>
                        <a:pt x="33" y="43"/>
                      </a:lnTo>
                      <a:lnTo>
                        <a:pt x="163" y="0"/>
                      </a:lnTo>
                      <a:close/>
                    </a:path>
                  </a:pathLst>
                </a:custGeom>
                <a:solidFill>
                  <a:srgbClr val="CCCCCC"/>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8738" name="Freeform 100"/>
                <p:cNvSpPr>
                  <a:spLocks/>
                </p:cNvSpPr>
                <p:nvPr/>
              </p:nvSpPr>
              <p:spPr bwMode="auto">
                <a:xfrm>
                  <a:off x="1000125" y="3127375"/>
                  <a:ext cx="19050" cy="74613"/>
                </a:xfrm>
                <a:custGeom>
                  <a:avLst/>
                  <a:gdLst>
                    <a:gd name="T0" fmla="*/ 2147483647 w 12"/>
                    <a:gd name="T1" fmla="*/ 2147483647 h 47"/>
                    <a:gd name="T2" fmla="*/ 2147483647 w 12"/>
                    <a:gd name="T3" fmla="*/ 2147483647 h 47"/>
                    <a:gd name="T4" fmla="*/ 2147483647 w 12"/>
                    <a:gd name="T5" fmla="*/ 0 h 47"/>
                    <a:gd name="T6" fmla="*/ 0 w 12"/>
                    <a:gd name="T7" fmla="*/ 0 h 47"/>
                    <a:gd name="T8" fmla="*/ 0 w 12"/>
                    <a:gd name="T9" fmla="*/ 2147483647 h 47"/>
                    <a:gd name="T10" fmla="*/ 2147483647 w 12"/>
                    <a:gd name="T11" fmla="*/ 2147483647 h 47"/>
                    <a:gd name="T12" fmla="*/ 0 w 12"/>
                    <a:gd name="T13" fmla="*/ 2147483647 h 47"/>
                    <a:gd name="T14" fmla="*/ 2147483647 w 12"/>
                    <a:gd name="T15" fmla="*/ 2147483647 h 47"/>
                    <a:gd name="T16" fmla="*/ 2147483647 w 12"/>
                    <a:gd name="T17" fmla="*/ 2147483647 h 47"/>
                    <a:gd name="T18" fmla="*/ 2147483647 w 12"/>
                    <a:gd name="T19" fmla="*/ 2147483647 h 47"/>
                    <a:gd name="T20" fmla="*/ 2147483647 w 12"/>
                    <a:gd name="T21" fmla="*/ 2147483647 h 47"/>
                    <a:gd name="T22" fmla="*/ 2147483647 w 12"/>
                    <a:gd name="T23" fmla="*/ 2147483647 h 4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47"/>
                    <a:gd name="T38" fmla="*/ 12 w 12"/>
                    <a:gd name="T39" fmla="*/ 47 h 4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47">
                      <a:moveTo>
                        <a:pt x="8" y="47"/>
                      </a:moveTo>
                      <a:lnTo>
                        <a:pt x="12" y="43"/>
                      </a:lnTo>
                      <a:lnTo>
                        <a:pt x="12" y="0"/>
                      </a:lnTo>
                      <a:lnTo>
                        <a:pt x="0" y="0"/>
                      </a:lnTo>
                      <a:lnTo>
                        <a:pt x="0" y="43"/>
                      </a:lnTo>
                      <a:lnTo>
                        <a:pt x="4" y="39"/>
                      </a:lnTo>
                      <a:lnTo>
                        <a:pt x="0" y="43"/>
                      </a:lnTo>
                      <a:lnTo>
                        <a:pt x="4" y="47"/>
                      </a:lnTo>
                      <a:lnTo>
                        <a:pt x="8" y="47"/>
                      </a:lnTo>
                      <a:lnTo>
                        <a:pt x="12" y="43"/>
                      </a:lnTo>
                      <a:lnTo>
                        <a:pt x="8" y="47"/>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8739" name="Freeform 101"/>
                <p:cNvSpPr>
                  <a:spLocks/>
                </p:cNvSpPr>
                <p:nvPr/>
              </p:nvSpPr>
              <p:spPr bwMode="auto">
                <a:xfrm>
                  <a:off x="747713" y="3189288"/>
                  <a:ext cx="265113" cy="119063"/>
                </a:xfrm>
                <a:custGeom>
                  <a:avLst/>
                  <a:gdLst>
                    <a:gd name="T0" fmla="*/ 0 w 167"/>
                    <a:gd name="T1" fmla="*/ 2147483647 h 75"/>
                    <a:gd name="T2" fmla="*/ 2147483647 w 167"/>
                    <a:gd name="T3" fmla="*/ 2147483647 h 75"/>
                    <a:gd name="T4" fmla="*/ 2147483647 w 167"/>
                    <a:gd name="T5" fmla="*/ 2147483647 h 75"/>
                    <a:gd name="T6" fmla="*/ 2147483647 w 167"/>
                    <a:gd name="T7" fmla="*/ 0 h 75"/>
                    <a:gd name="T8" fmla="*/ 2147483647 w 167"/>
                    <a:gd name="T9" fmla="*/ 2147483647 h 75"/>
                    <a:gd name="T10" fmla="*/ 2147483647 w 167"/>
                    <a:gd name="T11" fmla="*/ 2147483647 h 75"/>
                    <a:gd name="T12" fmla="*/ 2147483647 w 167"/>
                    <a:gd name="T13" fmla="*/ 2147483647 h 75"/>
                    <a:gd name="T14" fmla="*/ 0 w 167"/>
                    <a:gd name="T15" fmla="*/ 2147483647 h 75"/>
                    <a:gd name="T16" fmla="*/ 0 w 167"/>
                    <a:gd name="T17" fmla="*/ 2147483647 h 75"/>
                    <a:gd name="T18" fmla="*/ 2147483647 w 167"/>
                    <a:gd name="T19" fmla="*/ 2147483647 h 75"/>
                    <a:gd name="T20" fmla="*/ 2147483647 w 167"/>
                    <a:gd name="T21" fmla="*/ 2147483647 h 75"/>
                    <a:gd name="T22" fmla="*/ 0 w 167"/>
                    <a:gd name="T23" fmla="*/ 2147483647 h 7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67"/>
                    <a:gd name="T37" fmla="*/ 0 h 75"/>
                    <a:gd name="T38" fmla="*/ 167 w 167"/>
                    <a:gd name="T39" fmla="*/ 75 h 7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67" h="75">
                      <a:moveTo>
                        <a:pt x="0" y="71"/>
                      </a:moveTo>
                      <a:lnTo>
                        <a:pt x="8" y="75"/>
                      </a:lnTo>
                      <a:lnTo>
                        <a:pt x="167" y="8"/>
                      </a:lnTo>
                      <a:lnTo>
                        <a:pt x="163" y="0"/>
                      </a:lnTo>
                      <a:lnTo>
                        <a:pt x="4" y="67"/>
                      </a:lnTo>
                      <a:lnTo>
                        <a:pt x="8" y="71"/>
                      </a:lnTo>
                      <a:lnTo>
                        <a:pt x="4" y="67"/>
                      </a:lnTo>
                      <a:lnTo>
                        <a:pt x="0" y="71"/>
                      </a:lnTo>
                      <a:lnTo>
                        <a:pt x="4" y="75"/>
                      </a:lnTo>
                      <a:lnTo>
                        <a:pt x="8" y="75"/>
                      </a:lnTo>
                      <a:lnTo>
                        <a:pt x="0" y="71"/>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8740" name="Freeform 102"/>
                <p:cNvSpPr>
                  <a:spLocks/>
                </p:cNvSpPr>
                <p:nvPr/>
              </p:nvSpPr>
              <p:spPr bwMode="auto">
                <a:xfrm>
                  <a:off x="747713" y="3270250"/>
                  <a:ext cx="12700" cy="31750"/>
                </a:xfrm>
                <a:custGeom>
                  <a:avLst/>
                  <a:gdLst>
                    <a:gd name="T0" fmla="*/ 0 w 8"/>
                    <a:gd name="T1" fmla="*/ 0 h 20"/>
                    <a:gd name="T2" fmla="*/ 0 w 8"/>
                    <a:gd name="T3" fmla="*/ 2147483647 h 20"/>
                    <a:gd name="T4" fmla="*/ 0 w 8"/>
                    <a:gd name="T5" fmla="*/ 2147483647 h 20"/>
                    <a:gd name="T6" fmla="*/ 2147483647 w 8"/>
                    <a:gd name="T7" fmla="*/ 2147483647 h 20"/>
                    <a:gd name="T8" fmla="*/ 2147483647 w 8"/>
                    <a:gd name="T9" fmla="*/ 2147483647 h 20"/>
                    <a:gd name="T10" fmla="*/ 2147483647 w 8"/>
                    <a:gd name="T11" fmla="*/ 2147483647 h 20"/>
                    <a:gd name="T12" fmla="*/ 2147483647 w 8"/>
                    <a:gd name="T13" fmla="*/ 2147483647 h 20"/>
                    <a:gd name="T14" fmla="*/ 2147483647 w 8"/>
                    <a:gd name="T15" fmla="*/ 0 h 20"/>
                    <a:gd name="T16" fmla="*/ 2147483647 w 8"/>
                    <a:gd name="T17" fmla="*/ 0 h 20"/>
                    <a:gd name="T18" fmla="*/ 0 w 8"/>
                    <a:gd name="T19" fmla="*/ 0 h 20"/>
                    <a:gd name="T20" fmla="*/ 0 w 8"/>
                    <a:gd name="T21" fmla="*/ 2147483647 h 20"/>
                    <a:gd name="T22" fmla="*/ 0 w 8"/>
                    <a:gd name="T23" fmla="*/ 0 h 2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20"/>
                    <a:gd name="T38" fmla="*/ 8 w 8"/>
                    <a:gd name="T39" fmla="*/ 20 h 2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20">
                      <a:moveTo>
                        <a:pt x="0" y="0"/>
                      </a:moveTo>
                      <a:lnTo>
                        <a:pt x="0" y="4"/>
                      </a:lnTo>
                      <a:lnTo>
                        <a:pt x="0" y="20"/>
                      </a:lnTo>
                      <a:lnTo>
                        <a:pt x="8" y="20"/>
                      </a:lnTo>
                      <a:lnTo>
                        <a:pt x="8" y="4"/>
                      </a:lnTo>
                      <a:lnTo>
                        <a:pt x="8" y="0"/>
                      </a:lnTo>
                      <a:lnTo>
                        <a:pt x="4" y="0"/>
                      </a:lnTo>
                      <a:lnTo>
                        <a:pt x="0" y="0"/>
                      </a:lnTo>
                      <a:lnTo>
                        <a:pt x="0" y="4"/>
                      </a:lnTo>
                      <a:lnTo>
                        <a:pt x="0"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8741" name="Freeform 103"/>
                <p:cNvSpPr>
                  <a:spLocks/>
                </p:cNvSpPr>
                <p:nvPr/>
              </p:nvSpPr>
              <p:spPr bwMode="auto">
                <a:xfrm>
                  <a:off x="747713" y="3189288"/>
                  <a:ext cx="65088" cy="87313"/>
                </a:xfrm>
                <a:custGeom>
                  <a:avLst/>
                  <a:gdLst>
                    <a:gd name="T0" fmla="*/ 2147483647 w 41"/>
                    <a:gd name="T1" fmla="*/ 0 h 55"/>
                    <a:gd name="T2" fmla="*/ 2147483647 w 41"/>
                    <a:gd name="T3" fmla="*/ 2147483647 h 55"/>
                    <a:gd name="T4" fmla="*/ 0 w 41"/>
                    <a:gd name="T5" fmla="*/ 2147483647 h 55"/>
                    <a:gd name="T6" fmla="*/ 2147483647 w 41"/>
                    <a:gd name="T7" fmla="*/ 2147483647 h 55"/>
                    <a:gd name="T8" fmla="*/ 2147483647 w 41"/>
                    <a:gd name="T9" fmla="*/ 2147483647 h 55"/>
                    <a:gd name="T10" fmla="*/ 2147483647 w 41"/>
                    <a:gd name="T11" fmla="*/ 2147483647 h 55"/>
                    <a:gd name="T12" fmla="*/ 2147483647 w 41"/>
                    <a:gd name="T13" fmla="*/ 2147483647 h 55"/>
                    <a:gd name="T14" fmla="*/ 2147483647 w 41"/>
                    <a:gd name="T15" fmla="*/ 2147483647 h 55"/>
                    <a:gd name="T16" fmla="*/ 2147483647 w 41"/>
                    <a:gd name="T17" fmla="*/ 0 h 55"/>
                    <a:gd name="T18" fmla="*/ 2147483647 w 41"/>
                    <a:gd name="T19" fmla="*/ 0 h 55"/>
                    <a:gd name="T20" fmla="*/ 2147483647 w 41"/>
                    <a:gd name="T21" fmla="*/ 2147483647 h 55"/>
                    <a:gd name="T22" fmla="*/ 2147483647 w 41"/>
                    <a:gd name="T23" fmla="*/ 0 h 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1"/>
                    <a:gd name="T37" fmla="*/ 0 h 55"/>
                    <a:gd name="T38" fmla="*/ 41 w 41"/>
                    <a:gd name="T39" fmla="*/ 55 h 5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1" h="55">
                      <a:moveTo>
                        <a:pt x="33" y="0"/>
                      </a:moveTo>
                      <a:lnTo>
                        <a:pt x="33" y="4"/>
                      </a:lnTo>
                      <a:lnTo>
                        <a:pt x="0" y="51"/>
                      </a:lnTo>
                      <a:lnTo>
                        <a:pt x="8" y="55"/>
                      </a:lnTo>
                      <a:lnTo>
                        <a:pt x="41" y="8"/>
                      </a:lnTo>
                      <a:lnTo>
                        <a:pt x="37" y="8"/>
                      </a:lnTo>
                      <a:lnTo>
                        <a:pt x="41" y="8"/>
                      </a:lnTo>
                      <a:lnTo>
                        <a:pt x="41" y="4"/>
                      </a:lnTo>
                      <a:lnTo>
                        <a:pt x="37" y="0"/>
                      </a:lnTo>
                      <a:lnTo>
                        <a:pt x="33" y="0"/>
                      </a:lnTo>
                      <a:lnTo>
                        <a:pt x="33" y="4"/>
                      </a:lnTo>
                      <a:lnTo>
                        <a:pt x="33"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8742" name="Freeform 104"/>
                <p:cNvSpPr>
                  <a:spLocks/>
                </p:cNvSpPr>
                <p:nvPr/>
              </p:nvSpPr>
              <p:spPr bwMode="auto">
                <a:xfrm>
                  <a:off x="800100" y="3121025"/>
                  <a:ext cx="219075" cy="80963"/>
                </a:xfrm>
                <a:custGeom>
                  <a:avLst/>
                  <a:gdLst>
                    <a:gd name="T0" fmla="*/ 2147483647 w 138"/>
                    <a:gd name="T1" fmla="*/ 2147483647 h 51"/>
                    <a:gd name="T2" fmla="*/ 2147483647 w 138"/>
                    <a:gd name="T3" fmla="*/ 0 h 51"/>
                    <a:gd name="T4" fmla="*/ 0 w 138"/>
                    <a:gd name="T5" fmla="*/ 2147483647 h 51"/>
                    <a:gd name="T6" fmla="*/ 2147483647 w 138"/>
                    <a:gd name="T7" fmla="*/ 2147483647 h 51"/>
                    <a:gd name="T8" fmla="*/ 2147483647 w 138"/>
                    <a:gd name="T9" fmla="*/ 2147483647 h 51"/>
                    <a:gd name="T10" fmla="*/ 2147483647 w 138"/>
                    <a:gd name="T11" fmla="*/ 2147483647 h 51"/>
                    <a:gd name="T12" fmla="*/ 2147483647 w 138"/>
                    <a:gd name="T13" fmla="*/ 2147483647 h 51"/>
                    <a:gd name="T14" fmla="*/ 2147483647 w 138"/>
                    <a:gd name="T15" fmla="*/ 2147483647 h 51"/>
                    <a:gd name="T16" fmla="*/ 2147483647 w 138"/>
                    <a:gd name="T17" fmla="*/ 2147483647 h 51"/>
                    <a:gd name="T18" fmla="*/ 2147483647 w 138"/>
                    <a:gd name="T19" fmla="*/ 0 h 51"/>
                    <a:gd name="T20" fmla="*/ 2147483647 w 138"/>
                    <a:gd name="T21" fmla="*/ 0 h 51"/>
                    <a:gd name="T22" fmla="*/ 2147483647 w 138"/>
                    <a:gd name="T23" fmla="*/ 2147483647 h 5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38"/>
                    <a:gd name="T37" fmla="*/ 0 h 51"/>
                    <a:gd name="T38" fmla="*/ 138 w 138"/>
                    <a:gd name="T39" fmla="*/ 51 h 5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38" h="51">
                      <a:moveTo>
                        <a:pt x="138" y="4"/>
                      </a:moveTo>
                      <a:lnTo>
                        <a:pt x="130" y="0"/>
                      </a:lnTo>
                      <a:lnTo>
                        <a:pt x="0" y="43"/>
                      </a:lnTo>
                      <a:lnTo>
                        <a:pt x="4" y="51"/>
                      </a:lnTo>
                      <a:lnTo>
                        <a:pt x="134" y="8"/>
                      </a:lnTo>
                      <a:lnTo>
                        <a:pt x="126" y="4"/>
                      </a:lnTo>
                      <a:lnTo>
                        <a:pt x="134" y="8"/>
                      </a:lnTo>
                      <a:lnTo>
                        <a:pt x="138" y="8"/>
                      </a:lnTo>
                      <a:lnTo>
                        <a:pt x="138" y="4"/>
                      </a:lnTo>
                      <a:lnTo>
                        <a:pt x="134" y="0"/>
                      </a:lnTo>
                      <a:lnTo>
                        <a:pt x="130" y="0"/>
                      </a:lnTo>
                      <a:lnTo>
                        <a:pt x="138" y="4"/>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8743" name="Freeform 105"/>
                <p:cNvSpPr>
                  <a:spLocks/>
                </p:cNvSpPr>
                <p:nvPr/>
              </p:nvSpPr>
              <p:spPr bwMode="auto">
                <a:xfrm>
                  <a:off x="593725" y="3033713"/>
                  <a:ext cx="385763" cy="49213"/>
                </a:xfrm>
                <a:custGeom>
                  <a:avLst/>
                  <a:gdLst>
                    <a:gd name="T0" fmla="*/ 0 w 243"/>
                    <a:gd name="T1" fmla="*/ 0 h 31"/>
                    <a:gd name="T2" fmla="*/ 0 w 243"/>
                    <a:gd name="T3" fmla="*/ 2147483647 h 31"/>
                    <a:gd name="T4" fmla="*/ 2147483647 w 243"/>
                    <a:gd name="T5" fmla="*/ 2147483647 h 31"/>
                    <a:gd name="T6" fmla="*/ 2147483647 w 243"/>
                    <a:gd name="T7" fmla="*/ 0 h 31"/>
                    <a:gd name="T8" fmla="*/ 0 w 243"/>
                    <a:gd name="T9" fmla="*/ 0 h 31"/>
                    <a:gd name="T10" fmla="*/ 0 w 243"/>
                    <a:gd name="T11" fmla="*/ 0 h 31"/>
                    <a:gd name="T12" fmla="*/ 0 60000 65536"/>
                    <a:gd name="T13" fmla="*/ 0 60000 65536"/>
                    <a:gd name="T14" fmla="*/ 0 60000 65536"/>
                    <a:gd name="T15" fmla="*/ 0 60000 65536"/>
                    <a:gd name="T16" fmla="*/ 0 60000 65536"/>
                    <a:gd name="T17" fmla="*/ 0 60000 65536"/>
                    <a:gd name="T18" fmla="*/ 0 w 243"/>
                    <a:gd name="T19" fmla="*/ 0 h 31"/>
                    <a:gd name="T20" fmla="*/ 243 w 243"/>
                    <a:gd name="T21" fmla="*/ 31 h 31"/>
                  </a:gdLst>
                  <a:ahLst/>
                  <a:cxnLst>
                    <a:cxn ang="T12">
                      <a:pos x="T0" y="T1"/>
                    </a:cxn>
                    <a:cxn ang="T13">
                      <a:pos x="T2" y="T3"/>
                    </a:cxn>
                    <a:cxn ang="T14">
                      <a:pos x="T4" y="T5"/>
                    </a:cxn>
                    <a:cxn ang="T15">
                      <a:pos x="T6" y="T7"/>
                    </a:cxn>
                    <a:cxn ang="T16">
                      <a:pos x="T8" y="T9"/>
                    </a:cxn>
                    <a:cxn ang="T17">
                      <a:pos x="T10" y="T11"/>
                    </a:cxn>
                  </a:cxnLst>
                  <a:rect l="T18" t="T19" r="T20" b="T21"/>
                  <a:pathLst>
                    <a:path w="243" h="31">
                      <a:moveTo>
                        <a:pt x="0" y="0"/>
                      </a:moveTo>
                      <a:lnTo>
                        <a:pt x="0" y="19"/>
                      </a:lnTo>
                      <a:lnTo>
                        <a:pt x="243" y="31"/>
                      </a:lnTo>
                      <a:lnTo>
                        <a:pt x="243" y="0"/>
                      </a:lnTo>
                      <a:lnTo>
                        <a:pt x="0" y="0"/>
                      </a:lnTo>
                      <a:close/>
                    </a:path>
                  </a:pathLst>
                </a:custGeom>
                <a:solidFill>
                  <a:srgbClr val="999999"/>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8744" name="Freeform 106"/>
                <p:cNvSpPr>
                  <a:spLocks/>
                </p:cNvSpPr>
                <p:nvPr/>
              </p:nvSpPr>
              <p:spPr bwMode="auto">
                <a:xfrm>
                  <a:off x="581025" y="3033713"/>
                  <a:ext cx="19050" cy="36513"/>
                </a:xfrm>
                <a:custGeom>
                  <a:avLst/>
                  <a:gdLst>
                    <a:gd name="T0" fmla="*/ 2147483647 w 12"/>
                    <a:gd name="T1" fmla="*/ 2147483647 h 23"/>
                    <a:gd name="T2" fmla="*/ 2147483647 w 12"/>
                    <a:gd name="T3" fmla="*/ 2147483647 h 23"/>
                    <a:gd name="T4" fmla="*/ 2147483647 w 12"/>
                    <a:gd name="T5" fmla="*/ 0 h 23"/>
                    <a:gd name="T6" fmla="*/ 0 w 12"/>
                    <a:gd name="T7" fmla="*/ 0 h 23"/>
                    <a:gd name="T8" fmla="*/ 0 w 12"/>
                    <a:gd name="T9" fmla="*/ 2147483647 h 23"/>
                    <a:gd name="T10" fmla="*/ 2147483647 w 12"/>
                    <a:gd name="T11" fmla="*/ 2147483647 h 23"/>
                    <a:gd name="T12" fmla="*/ 0 w 12"/>
                    <a:gd name="T13" fmla="*/ 2147483647 h 23"/>
                    <a:gd name="T14" fmla="*/ 2147483647 w 12"/>
                    <a:gd name="T15" fmla="*/ 2147483647 h 23"/>
                    <a:gd name="T16" fmla="*/ 2147483647 w 12"/>
                    <a:gd name="T17" fmla="*/ 2147483647 h 23"/>
                    <a:gd name="T18" fmla="*/ 2147483647 w 12"/>
                    <a:gd name="T19" fmla="*/ 2147483647 h 23"/>
                    <a:gd name="T20" fmla="*/ 2147483647 w 12"/>
                    <a:gd name="T21" fmla="*/ 2147483647 h 23"/>
                    <a:gd name="T22" fmla="*/ 2147483647 w 12"/>
                    <a:gd name="T23" fmla="*/ 2147483647 h 2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23"/>
                    <a:gd name="T38" fmla="*/ 12 w 12"/>
                    <a:gd name="T39" fmla="*/ 23 h 2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23">
                      <a:moveTo>
                        <a:pt x="8" y="15"/>
                      </a:moveTo>
                      <a:lnTo>
                        <a:pt x="12" y="19"/>
                      </a:lnTo>
                      <a:lnTo>
                        <a:pt x="12" y="0"/>
                      </a:lnTo>
                      <a:lnTo>
                        <a:pt x="0" y="0"/>
                      </a:lnTo>
                      <a:lnTo>
                        <a:pt x="0" y="19"/>
                      </a:lnTo>
                      <a:lnTo>
                        <a:pt x="8" y="23"/>
                      </a:lnTo>
                      <a:lnTo>
                        <a:pt x="0" y="19"/>
                      </a:lnTo>
                      <a:lnTo>
                        <a:pt x="4" y="23"/>
                      </a:lnTo>
                      <a:lnTo>
                        <a:pt x="8" y="23"/>
                      </a:lnTo>
                      <a:lnTo>
                        <a:pt x="12" y="19"/>
                      </a:lnTo>
                      <a:lnTo>
                        <a:pt x="8" y="15"/>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8745" name="Freeform 107"/>
                <p:cNvSpPr>
                  <a:spLocks/>
                </p:cNvSpPr>
                <p:nvPr/>
              </p:nvSpPr>
              <p:spPr bwMode="auto">
                <a:xfrm>
                  <a:off x="593725" y="3057525"/>
                  <a:ext cx="392113" cy="31750"/>
                </a:xfrm>
                <a:custGeom>
                  <a:avLst/>
                  <a:gdLst>
                    <a:gd name="T0" fmla="*/ 2147483647 w 247"/>
                    <a:gd name="T1" fmla="*/ 2147483647 h 20"/>
                    <a:gd name="T2" fmla="*/ 2147483647 w 247"/>
                    <a:gd name="T3" fmla="*/ 2147483647 h 20"/>
                    <a:gd name="T4" fmla="*/ 0 w 247"/>
                    <a:gd name="T5" fmla="*/ 0 h 20"/>
                    <a:gd name="T6" fmla="*/ 0 w 247"/>
                    <a:gd name="T7" fmla="*/ 2147483647 h 20"/>
                    <a:gd name="T8" fmla="*/ 2147483647 w 247"/>
                    <a:gd name="T9" fmla="*/ 2147483647 h 20"/>
                    <a:gd name="T10" fmla="*/ 2147483647 w 247"/>
                    <a:gd name="T11" fmla="*/ 2147483647 h 20"/>
                    <a:gd name="T12" fmla="*/ 2147483647 w 247"/>
                    <a:gd name="T13" fmla="*/ 2147483647 h 20"/>
                    <a:gd name="T14" fmla="*/ 2147483647 w 247"/>
                    <a:gd name="T15" fmla="*/ 2147483647 h 20"/>
                    <a:gd name="T16" fmla="*/ 2147483647 w 247"/>
                    <a:gd name="T17" fmla="*/ 2147483647 h 20"/>
                    <a:gd name="T18" fmla="*/ 2147483647 w 247"/>
                    <a:gd name="T19" fmla="*/ 2147483647 h 20"/>
                    <a:gd name="T20" fmla="*/ 2147483647 w 247"/>
                    <a:gd name="T21" fmla="*/ 2147483647 h 20"/>
                    <a:gd name="T22" fmla="*/ 2147483647 w 247"/>
                    <a:gd name="T23" fmla="*/ 2147483647 h 2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47"/>
                    <a:gd name="T37" fmla="*/ 0 h 20"/>
                    <a:gd name="T38" fmla="*/ 247 w 247"/>
                    <a:gd name="T39" fmla="*/ 20 h 2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47" h="20">
                      <a:moveTo>
                        <a:pt x="235" y="16"/>
                      </a:moveTo>
                      <a:lnTo>
                        <a:pt x="243" y="12"/>
                      </a:lnTo>
                      <a:lnTo>
                        <a:pt x="0" y="0"/>
                      </a:lnTo>
                      <a:lnTo>
                        <a:pt x="0" y="8"/>
                      </a:lnTo>
                      <a:lnTo>
                        <a:pt x="243" y="20"/>
                      </a:lnTo>
                      <a:lnTo>
                        <a:pt x="247" y="16"/>
                      </a:lnTo>
                      <a:lnTo>
                        <a:pt x="243" y="20"/>
                      </a:lnTo>
                      <a:lnTo>
                        <a:pt x="247" y="16"/>
                      </a:lnTo>
                      <a:lnTo>
                        <a:pt x="243" y="12"/>
                      </a:lnTo>
                      <a:lnTo>
                        <a:pt x="235" y="16"/>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8746" name="Freeform 108"/>
                <p:cNvSpPr>
                  <a:spLocks/>
                </p:cNvSpPr>
                <p:nvPr/>
              </p:nvSpPr>
              <p:spPr bwMode="auto">
                <a:xfrm>
                  <a:off x="966788" y="3027363"/>
                  <a:ext cx="19050" cy="55563"/>
                </a:xfrm>
                <a:custGeom>
                  <a:avLst/>
                  <a:gdLst>
                    <a:gd name="T0" fmla="*/ 2147483647 w 12"/>
                    <a:gd name="T1" fmla="*/ 2147483647 h 35"/>
                    <a:gd name="T2" fmla="*/ 0 w 12"/>
                    <a:gd name="T3" fmla="*/ 2147483647 h 35"/>
                    <a:gd name="T4" fmla="*/ 0 w 12"/>
                    <a:gd name="T5" fmla="*/ 2147483647 h 35"/>
                    <a:gd name="T6" fmla="*/ 2147483647 w 12"/>
                    <a:gd name="T7" fmla="*/ 2147483647 h 35"/>
                    <a:gd name="T8" fmla="*/ 2147483647 w 12"/>
                    <a:gd name="T9" fmla="*/ 2147483647 h 35"/>
                    <a:gd name="T10" fmla="*/ 2147483647 w 12"/>
                    <a:gd name="T11" fmla="*/ 0 h 35"/>
                    <a:gd name="T12" fmla="*/ 2147483647 w 12"/>
                    <a:gd name="T13" fmla="*/ 2147483647 h 35"/>
                    <a:gd name="T14" fmla="*/ 2147483647 w 12"/>
                    <a:gd name="T15" fmla="*/ 2147483647 h 35"/>
                    <a:gd name="T16" fmla="*/ 2147483647 w 12"/>
                    <a:gd name="T17" fmla="*/ 0 h 35"/>
                    <a:gd name="T18" fmla="*/ 2147483647 w 12"/>
                    <a:gd name="T19" fmla="*/ 2147483647 h 35"/>
                    <a:gd name="T20" fmla="*/ 0 w 12"/>
                    <a:gd name="T21" fmla="*/ 2147483647 h 35"/>
                    <a:gd name="T22" fmla="*/ 2147483647 w 12"/>
                    <a:gd name="T23" fmla="*/ 2147483647 h 3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35"/>
                    <a:gd name="T38" fmla="*/ 12 w 12"/>
                    <a:gd name="T39" fmla="*/ 35 h 3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35">
                      <a:moveTo>
                        <a:pt x="8" y="11"/>
                      </a:moveTo>
                      <a:lnTo>
                        <a:pt x="0" y="4"/>
                      </a:lnTo>
                      <a:lnTo>
                        <a:pt x="0" y="35"/>
                      </a:lnTo>
                      <a:lnTo>
                        <a:pt x="12" y="35"/>
                      </a:lnTo>
                      <a:lnTo>
                        <a:pt x="12" y="4"/>
                      </a:lnTo>
                      <a:lnTo>
                        <a:pt x="8" y="0"/>
                      </a:lnTo>
                      <a:lnTo>
                        <a:pt x="12" y="4"/>
                      </a:lnTo>
                      <a:lnTo>
                        <a:pt x="8" y="4"/>
                      </a:lnTo>
                      <a:lnTo>
                        <a:pt x="8" y="0"/>
                      </a:lnTo>
                      <a:lnTo>
                        <a:pt x="4" y="4"/>
                      </a:lnTo>
                      <a:lnTo>
                        <a:pt x="0" y="4"/>
                      </a:lnTo>
                      <a:lnTo>
                        <a:pt x="8" y="11"/>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8747" name="Freeform 109"/>
                <p:cNvSpPr>
                  <a:spLocks/>
                </p:cNvSpPr>
                <p:nvPr/>
              </p:nvSpPr>
              <p:spPr bwMode="auto">
                <a:xfrm>
                  <a:off x="581025" y="3027363"/>
                  <a:ext cx="398463" cy="17463"/>
                </a:xfrm>
                <a:custGeom>
                  <a:avLst/>
                  <a:gdLst>
                    <a:gd name="T0" fmla="*/ 2147483647 w 251"/>
                    <a:gd name="T1" fmla="*/ 2147483647 h 11"/>
                    <a:gd name="T2" fmla="*/ 2147483647 w 251"/>
                    <a:gd name="T3" fmla="*/ 2147483647 h 11"/>
                    <a:gd name="T4" fmla="*/ 2147483647 w 251"/>
                    <a:gd name="T5" fmla="*/ 2147483647 h 11"/>
                    <a:gd name="T6" fmla="*/ 2147483647 w 251"/>
                    <a:gd name="T7" fmla="*/ 0 h 11"/>
                    <a:gd name="T8" fmla="*/ 2147483647 w 251"/>
                    <a:gd name="T9" fmla="*/ 0 h 11"/>
                    <a:gd name="T10" fmla="*/ 0 w 251"/>
                    <a:gd name="T11" fmla="*/ 2147483647 h 11"/>
                    <a:gd name="T12" fmla="*/ 2147483647 w 251"/>
                    <a:gd name="T13" fmla="*/ 0 h 11"/>
                    <a:gd name="T14" fmla="*/ 2147483647 w 251"/>
                    <a:gd name="T15" fmla="*/ 2147483647 h 11"/>
                    <a:gd name="T16" fmla="*/ 0 w 251"/>
                    <a:gd name="T17" fmla="*/ 2147483647 h 11"/>
                    <a:gd name="T18" fmla="*/ 2147483647 w 251"/>
                    <a:gd name="T19" fmla="*/ 2147483647 h 11"/>
                    <a:gd name="T20" fmla="*/ 2147483647 w 251"/>
                    <a:gd name="T21" fmla="*/ 2147483647 h 11"/>
                    <a:gd name="T22" fmla="*/ 2147483647 w 251"/>
                    <a:gd name="T23" fmla="*/ 2147483647 h 1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51"/>
                    <a:gd name="T37" fmla="*/ 0 h 11"/>
                    <a:gd name="T38" fmla="*/ 251 w 251"/>
                    <a:gd name="T39" fmla="*/ 11 h 1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51" h="11">
                      <a:moveTo>
                        <a:pt x="12" y="4"/>
                      </a:moveTo>
                      <a:lnTo>
                        <a:pt x="8" y="11"/>
                      </a:lnTo>
                      <a:lnTo>
                        <a:pt x="251" y="11"/>
                      </a:lnTo>
                      <a:lnTo>
                        <a:pt x="251" y="0"/>
                      </a:lnTo>
                      <a:lnTo>
                        <a:pt x="8" y="0"/>
                      </a:lnTo>
                      <a:lnTo>
                        <a:pt x="0" y="4"/>
                      </a:lnTo>
                      <a:lnTo>
                        <a:pt x="8" y="0"/>
                      </a:lnTo>
                      <a:lnTo>
                        <a:pt x="4" y="4"/>
                      </a:lnTo>
                      <a:lnTo>
                        <a:pt x="0" y="4"/>
                      </a:lnTo>
                      <a:lnTo>
                        <a:pt x="4" y="7"/>
                      </a:lnTo>
                      <a:lnTo>
                        <a:pt x="8" y="11"/>
                      </a:lnTo>
                      <a:lnTo>
                        <a:pt x="12" y="4"/>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8748" name="Freeform 110"/>
                <p:cNvSpPr>
                  <a:spLocks/>
                </p:cNvSpPr>
                <p:nvPr/>
              </p:nvSpPr>
              <p:spPr bwMode="auto">
                <a:xfrm>
                  <a:off x="200025" y="3063875"/>
                  <a:ext cx="812800" cy="212725"/>
                </a:xfrm>
                <a:custGeom>
                  <a:avLst/>
                  <a:gdLst>
                    <a:gd name="T0" fmla="*/ 2147483647 w 512"/>
                    <a:gd name="T1" fmla="*/ 2147483647 h 134"/>
                    <a:gd name="T2" fmla="*/ 2147483647 w 512"/>
                    <a:gd name="T3" fmla="*/ 0 h 134"/>
                    <a:gd name="T4" fmla="*/ 2147483647 w 512"/>
                    <a:gd name="T5" fmla="*/ 0 h 134"/>
                    <a:gd name="T6" fmla="*/ 2147483647 w 512"/>
                    <a:gd name="T7" fmla="*/ 2147483647 h 134"/>
                    <a:gd name="T8" fmla="*/ 2147483647 w 512"/>
                    <a:gd name="T9" fmla="*/ 2147483647 h 134"/>
                    <a:gd name="T10" fmla="*/ 2147483647 w 512"/>
                    <a:gd name="T11" fmla="*/ 2147483647 h 134"/>
                    <a:gd name="T12" fmla="*/ 2147483647 w 512"/>
                    <a:gd name="T13" fmla="*/ 2147483647 h 134"/>
                    <a:gd name="T14" fmla="*/ 2147483647 w 512"/>
                    <a:gd name="T15" fmla="*/ 2147483647 h 134"/>
                    <a:gd name="T16" fmla="*/ 2147483647 w 512"/>
                    <a:gd name="T17" fmla="*/ 2147483647 h 134"/>
                    <a:gd name="T18" fmla="*/ 2147483647 w 512"/>
                    <a:gd name="T19" fmla="*/ 2147483647 h 134"/>
                    <a:gd name="T20" fmla="*/ 2147483647 w 512"/>
                    <a:gd name="T21" fmla="*/ 2147483647 h 134"/>
                    <a:gd name="T22" fmla="*/ 2147483647 w 512"/>
                    <a:gd name="T23" fmla="*/ 2147483647 h 134"/>
                    <a:gd name="T24" fmla="*/ 2147483647 w 512"/>
                    <a:gd name="T25" fmla="*/ 2147483647 h 134"/>
                    <a:gd name="T26" fmla="*/ 2147483647 w 512"/>
                    <a:gd name="T27" fmla="*/ 2147483647 h 134"/>
                    <a:gd name="T28" fmla="*/ 2147483647 w 512"/>
                    <a:gd name="T29" fmla="*/ 2147483647 h 134"/>
                    <a:gd name="T30" fmla="*/ 2147483647 w 512"/>
                    <a:gd name="T31" fmla="*/ 2147483647 h 134"/>
                    <a:gd name="T32" fmla="*/ 2147483647 w 512"/>
                    <a:gd name="T33" fmla="*/ 2147483647 h 134"/>
                    <a:gd name="T34" fmla="*/ 2147483647 w 512"/>
                    <a:gd name="T35" fmla="*/ 2147483647 h 134"/>
                    <a:gd name="T36" fmla="*/ 2147483647 w 512"/>
                    <a:gd name="T37" fmla="*/ 2147483647 h 134"/>
                    <a:gd name="T38" fmla="*/ 2147483647 w 512"/>
                    <a:gd name="T39" fmla="*/ 2147483647 h 134"/>
                    <a:gd name="T40" fmla="*/ 2147483647 w 512"/>
                    <a:gd name="T41" fmla="*/ 2147483647 h 134"/>
                    <a:gd name="T42" fmla="*/ 2147483647 w 512"/>
                    <a:gd name="T43" fmla="*/ 2147483647 h 134"/>
                    <a:gd name="T44" fmla="*/ 2147483647 w 512"/>
                    <a:gd name="T45" fmla="*/ 2147483647 h 134"/>
                    <a:gd name="T46" fmla="*/ 2147483647 w 512"/>
                    <a:gd name="T47" fmla="*/ 2147483647 h 134"/>
                    <a:gd name="T48" fmla="*/ 2147483647 w 512"/>
                    <a:gd name="T49" fmla="*/ 2147483647 h 134"/>
                    <a:gd name="T50" fmla="*/ 0 w 512"/>
                    <a:gd name="T51" fmla="*/ 2147483647 h 134"/>
                    <a:gd name="T52" fmla="*/ 2147483647 w 512"/>
                    <a:gd name="T53" fmla="*/ 2147483647 h 134"/>
                    <a:gd name="T54" fmla="*/ 2147483647 w 512"/>
                    <a:gd name="T55" fmla="*/ 2147483647 h 134"/>
                    <a:gd name="T56" fmla="*/ 2147483647 w 512"/>
                    <a:gd name="T57" fmla="*/ 2147483647 h 134"/>
                    <a:gd name="T58" fmla="*/ 2147483647 w 512"/>
                    <a:gd name="T59" fmla="*/ 2147483647 h 134"/>
                    <a:gd name="T60" fmla="*/ 2147483647 w 512"/>
                    <a:gd name="T61" fmla="*/ 2147483647 h 134"/>
                    <a:gd name="T62" fmla="*/ 2147483647 w 512"/>
                    <a:gd name="T63" fmla="*/ 2147483647 h 134"/>
                    <a:gd name="T64" fmla="*/ 2147483647 w 512"/>
                    <a:gd name="T65" fmla="*/ 2147483647 h 134"/>
                    <a:gd name="T66" fmla="*/ 2147483647 w 512"/>
                    <a:gd name="T67" fmla="*/ 2147483647 h 134"/>
                    <a:gd name="T68" fmla="*/ 2147483647 w 512"/>
                    <a:gd name="T69" fmla="*/ 2147483647 h 134"/>
                    <a:gd name="T70" fmla="*/ 2147483647 w 512"/>
                    <a:gd name="T71" fmla="*/ 2147483647 h 134"/>
                    <a:gd name="T72" fmla="*/ 2147483647 w 512"/>
                    <a:gd name="T73" fmla="*/ 2147483647 h 134"/>
                    <a:gd name="T74" fmla="*/ 2147483647 w 512"/>
                    <a:gd name="T75" fmla="*/ 2147483647 h 134"/>
                    <a:gd name="T76" fmla="*/ 2147483647 w 512"/>
                    <a:gd name="T77" fmla="*/ 2147483647 h 134"/>
                    <a:gd name="T78" fmla="*/ 2147483647 w 512"/>
                    <a:gd name="T79" fmla="*/ 2147483647 h 134"/>
                    <a:gd name="T80" fmla="*/ 2147483647 w 512"/>
                    <a:gd name="T81" fmla="*/ 2147483647 h 134"/>
                    <a:gd name="T82" fmla="*/ 2147483647 w 512"/>
                    <a:gd name="T83" fmla="*/ 2147483647 h 134"/>
                    <a:gd name="T84" fmla="*/ 2147483647 w 512"/>
                    <a:gd name="T85" fmla="*/ 2147483647 h 134"/>
                    <a:gd name="T86" fmla="*/ 2147483647 w 512"/>
                    <a:gd name="T87" fmla="*/ 2147483647 h 134"/>
                    <a:gd name="T88" fmla="*/ 2147483647 w 512"/>
                    <a:gd name="T89" fmla="*/ 2147483647 h 134"/>
                    <a:gd name="T90" fmla="*/ 2147483647 w 512"/>
                    <a:gd name="T91" fmla="*/ 2147483647 h 134"/>
                    <a:gd name="T92" fmla="*/ 2147483647 w 512"/>
                    <a:gd name="T93" fmla="*/ 2147483647 h 134"/>
                    <a:gd name="T94" fmla="*/ 2147483647 w 512"/>
                    <a:gd name="T95" fmla="*/ 2147483647 h 134"/>
                    <a:gd name="T96" fmla="*/ 2147483647 w 512"/>
                    <a:gd name="T97" fmla="*/ 2147483647 h 134"/>
                    <a:gd name="T98" fmla="*/ 2147483647 w 512"/>
                    <a:gd name="T99" fmla="*/ 2147483647 h 134"/>
                    <a:gd name="T100" fmla="*/ 2147483647 w 512"/>
                    <a:gd name="T101" fmla="*/ 2147483647 h 134"/>
                    <a:gd name="T102" fmla="*/ 2147483647 w 512"/>
                    <a:gd name="T103" fmla="*/ 2147483647 h 134"/>
                    <a:gd name="T104" fmla="*/ 2147483647 w 512"/>
                    <a:gd name="T105" fmla="*/ 2147483647 h 134"/>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512"/>
                    <a:gd name="T160" fmla="*/ 0 h 134"/>
                    <a:gd name="T161" fmla="*/ 512 w 512"/>
                    <a:gd name="T162" fmla="*/ 134 h 134"/>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512" h="134">
                      <a:moveTo>
                        <a:pt x="512" y="40"/>
                      </a:moveTo>
                      <a:lnTo>
                        <a:pt x="151" y="0"/>
                      </a:lnTo>
                      <a:lnTo>
                        <a:pt x="146" y="4"/>
                      </a:lnTo>
                      <a:lnTo>
                        <a:pt x="142" y="4"/>
                      </a:lnTo>
                      <a:lnTo>
                        <a:pt x="134" y="8"/>
                      </a:lnTo>
                      <a:lnTo>
                        <a:pt x="122" y="16"/>
                      </a:lnTo>
                      <a:lnTo>
                        <a:pt x="110" y="20"/>
                      </a:lnTo>
                      <a:lnTo>
                        <a:pt x="98" y="24"/>
                      </a:lnTo>
                      <a:lnTo>
                        <a:pt x="82" y="28"/>
                      </a:lnTo>
                      <a:lnTo>
                        <a:pt x="69" y="36"/>
                      </a:lnTo>
                      <a:lnTo>
                        <a:pt x="61" y="40"/>
                      </a:lnTo>
                      <a:lnTo>
                        <a:pt x="53" y="40"/>
                      </a:lnTo>
                      <a:lnTo>
                        <a:pt x="49" y="44"/>
                      </a:lnTo>
                      <a:lnTo>
                        <a:pt x="45" y="44"/>
                      </a:lnTo>
                      <a:lnTo>
                        <a:pt x="41" y="44"/>
                      </a:lnTo>
                      <a:lnTo>
                        <a:pt x="37" y="47"/>
                      </a:lnTo>
                      <a:lnTo>
                        <a:pt x="29" y="47"/>
                      </a:lnTo>
                      <a:lnTo>
                        <a:pt x="25" y="51"/>
                      </a:lnTo>
                      <a:lnTo>
                        <a:pt x="17" y="51"/>
                      </a:lnTo>
                      <a:lnTo>
                        <a:pt x="13" y="55"/>
                      </a:lnTo>
                      <a:lnTo>
                        <a:pt x="8" y="55"/>
                      </a:lnTo>
                      <a:lnTo>
                        <a:pt x="4" y="59"/>
                      </a:lnTo>
                      <a:lnTo>
                        <a:pt x="0" y="59"/>
                      </a:lnTo>
                      <a:lnTo>
                        <a:pt x="349" y="134"/>
                      </a:lnTo>
                      <a:lnTo>
                        <a:pt x="353" y="134"/>
                      </a:lnTo>
                      <a:lnTo>
                        <a:pt x="353" y="130"/>
                      </a:lnTo>
                      <a:lnTo>
                        <a:pt x="357" y="130"/>
                      </a:lnTo>
                      <a:lnTo>
                        <a:pt x="366" y="126"/>
                      </a:lnTo>
                      <a:lnTo>
                        <a:pt x="374" y="122"/>
                      </a:lnTo>
                      <a:lnTo>
                        <a:pt x="378" y="118"/>
                      </a:lnTo>
                      <a:lnTo>
                        <a:pt x="386" y="114"/>
                      </a:lnTo>
                      <a:lnTo>
                        <a:pt x="394" y="114"/>
                      </a:lnTo>
                      <a:lnTo>
                        <a:pt x="402" y="110"/>
                      </a:lnTo>
                      <a:lnTo>
                        <a:pt x="406" y="106"/>
                      </a:lnTo>
                      <a:lnTo>
                        <a:pt x="414" y="106"/>
                      </a:lnTo>
                      <a:lnTo>
                        <a:pt x="418" y="103"/>
                      </a:lnTo>
                      <a:lnTo>
                        <a:pt x="426" y="99"/>
                      </a:lnTo>
                      <a:lnTo>
                        <a:pt x="430" y="95"/>
                      </a:lnTo>
                      <a:lnTo>
                        <a:pt x="439" y="91"/>
                      </a:lnTo>
                      <a:lnTo>
                        <a:pt x="447" y="87"/>
                      </a:lnTo>
                      <a:lnTo>
                        <a:pt x="455" y="83"/>
                      </a:lnTo>
                      <a:lnTo>
                        <a:pt x="463" y="75"/>
                      </a:lnTo>
                      <a:lnTo>
                        <a:pt x="471" y="67"/>
                      </a:lnTo>
                      <a:lnTo>
                        <a:pt x="483" y="63"/>
                      </a:lnTo>
                      <a:lnTo>
                        <a:pt x="487" y="59"/>
                      </a:lnTo>
                      <a:lnTo>
                        <a:pt x="495" y="51"/>
                      </a:lnTo>
                      <a:lnTo>
                        <a:pt x="499" y="47"/>
                      </a:lnTo>
                      <a:lnTo>
                        <a:pt x="512" y="40"/>
                      </a:lnTo>
                      <a:close/>
                    </a:path>
                  </a:pathLst>
                </a:custGeom>
                <a:solidFill>
                  <a:srgbClr val="999999"/>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8749" name="Freeform 111"/>
                <p:cNvSpPr>
                  <a:spLocks/>
                </p:cNvSpPr>
                <p:nvPr/>
              </p:nvSpPr>
              <p:spPr bwMode="auto">
                <a:xfrm>
                  <a:off x="431800" y="3057525"/>
                  <a:ext cx="581025" cy="76200"/>
                </a:xfrm>
                <a:custGeom>
                  <a:avLst/>
                  <a:gdLst>
                    <a:gd name="T0" fmla="*/ 2147483647 w 366"/>
                    <a:gd name="T1" fmla="*/ 2147483647 h 48"/>
                    <a:gd name="T2" fmla="*/ 2147483647 w 366"/>
                    <a:gd name="T3" fmla="*/ 2147483647 h 48"/>
                    <a:gd name="T4" fmla="*/ 2147483647 w 366"/>
                    <a:gd name="T5" fmla="*/ 2147483647 h 48"/>
                    <a:gd name="T6" fmla="*/ 2147483647 w 366"/>
                    <a:gd name="T7" fmla="*/ 2147483647 h 48"/>
                    <a:gd name="T8" fmla="*/ 2147483647 w 366"/>
                    <a:gd name="T9" fmla="*/ 0 h 48"/>
                    <a:gd name="T10" fmla="*/ 2147483647 w 366"/>
                    <a:gd name="T11" fmla="*/ 0 h 48"/>
                    <a:gd name="T12" fmla="*/ 2147483647 w 366"/>
                    <a:gd name="T13" fmla="*/ 0 h 48"/>
                    <a:gd name="T14" fmla="*/ 2147483647 w 366"/>
                    <a:gd name="T15" fmla="*/ 0 h 48"/>
                    <a:gd name="T16" fmla="*/ 0 w 366"/>
                    <a:gd name="T17" fmla="*/ 2147483647 h 48"/>
                    <a:gd name="T18" fmla="*/ 0 w 366"/>
                    <a:gd name="T19" fmla="*/ 2147483647 h 48"/>
                    <a:gd name="T20" fmla="*/ 2147483647 w 366"/>
                    <a:gd name="T21" fmla="*/ 2147483647 h 48"/>
                    <a:gd name="T22" fmla="*/ 2147483647 w 366"/>
                    <a:gd name="T23" fmla="*/ 2147483647 h 4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66"/>
                    <a:gd name="T37" fmla="*/ 0 h 48"/>
                    <a:gd name="T38" fmla="*/ 366 w 366"/>
                    <a:gd name="T39" fmla="*/ 48 h 4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66" h="48">
                      <a:moveTo>
                        <a:pt x="9" y="8"/>
                      </a:moveTo>
                      <a:lnTo>
                        <a:pt x="5" y="8"/>
                      </a:lnTo>
                      <a:lnTo>
                        <a:pt x="366" y="48"/>
                      </a:lnTo>
                      <a:lnTo>
                        <a:pt x="366" y="40"/>
                      </a:lnTo>
                      <a:lnTo>
                        <a:pt x="9" y="0"/>
                      </a:lnTo>
                      <a:lnTo>
                        <a:pt x="5" y="0"/>
                      </a:lnTo>
                      <a:lnTo>
                        <a:pt x="9" y="0"/>
                      </a:lnTo>
                      <a:lnTo>
                        <a:pt x="5" y="0"/>
                      </a:lnTo>
                      <a:lnTo>
                        <a:pt x="0" y="4"/>
                      </a:lnTo>
                      <a:lnTo>
                        <a:pt x="0" y="8"/>
                      </a:lnTo>
                      <a:lnTo>
                        <a:pt x="5" y="8"/>
                      </a:lnTo>
                      <a:lnTo>
                        <a:pt x="9" y="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8750" name="Freeform 112"/>
                <p:cNvSpPr>
                  <a:spLocks/>
                </p:cNvSpPr>
                <p:nvPr/>
              </p:nvSpPr>
              <p:spPr bwMode="auto">
                <a:xfrm>
                  <a:off x="330200" y="3057525"/>
                  <a:ext cx="115888" cy="63500"/>
                </a:xfrm>
                <a:custGeom>
                  <a:avLst/>
                  <a:gdLst>
                    <a:gd name="T0" fmla="*/ 2147483647 w 73"/>
                    <a:gd name="T1" fmla="*/ 2147483647 h 40"/>
                    <a:gd name="T2" fmla="*/ 2147483647 w 73"/>
                    <a:gd name="T3" fmla="*/ 2147483647 h 40"/>
                    <a:gd name="T4" fmla="*/ 2147483647 w 73"/>
                    <a:gd name="T5" fmla="*/ 2147483647 h 40"/>
                    <a:gd name="T6" fmla="*/ 2147483647 w 73"/>
                    <a:gd name="T7" fmla="*/ 2147483647 h 40"/>
                    <a:gd name="T8" fmla="*/ 2147483647 w 73"/>
                    <a:gd name="T9" fmla="*/ 2147483647 h 40"/>
                    <a:gd name="T10" fmla="*/ 2147483647 w 73"/>
                    <a:gd name="T11" fmla="*/ 2147483647 h 40"/>
                    <a:gd name="T12" fmla="*/ 2147483647 w 73"/>
                    <a:gd name="T13" fmla="*/ 2147483647 h 40"/>
                    <a:gd name="T14" fmla="*/ 2147483647 w 73"/>
                    <a:gd name="T15" fmla="*/ 2147483647 h 40"/>
                    <a:gd name="T16" fmla="*/ 2147483647 w 73"/>
                    <a:gd name="T17" fmla="*/ 2147483647 h 40"/>
                    <a:gd name="T18" fmla="*/ 2147483647 w 73"/>
                    <a:gd name="T19" fmla="*/ 2147483647 h 40"/>
                    <a:gd name="T20" fmla="*/ 2147483647 w 73"/>
                    <a:gd name="T21" fmla="*/ 0 h 40"/>
                    <a:gd name="T22" fmla="*/ 2147483647 w 73"/>
                    <a:gd name="T23" fmla="*/ 0 h 40"/>
                    <a:gd name="T24" fmla="*/ 2147483647 w 73"/>
                    <a:gd name="T25" fmla="*/ 2147483647 h 40"/>
                    <a:gd name="T26" fmla="*/ 2147483647 w 73"/>
                    <a:gd name="T27" fmla="*/ 2147483647 h 40"/>
                    <a:gd name="T28" fmla="*/ 2147483647 w 73"/>
                    <a:gd name="T29" fmla="*/ 2147483647 h 40"/>
                    <a:gd name="T30" fmla="*/ 2147483647 w 73"/>
                    <a:gd name="T31" fmla="*/ 2147483647 h 40"/>
                    <a:gd name="T32" fmla="*/ 2147483647 w 73"/>
                    <a:gd name="T33" fmla="*/ 2147483647 h 40"/>
                    <a:gd name="T34" fmla="*/ 2147483647 w 73"/>
                    <a:gd name="T35" fmla="*/ 2147483647 h 40"/>
                    <a:gd name="T36" fmla="*/ 0 w 73"/>
                    <a:gd name="T37" fmla="*/ 2147483647 h 40"/>
                    <a:gd name="T38" fmla="*/ 0 w 73"/>
                    <a:gd name="T39" fmla="*/ 2147483647 h 40"/>
                    <a:gd name="T40" fmla="*/ 2147483647 w 73"/>
                    <a:gd name="T41" fmla="*/ 2147483647 h 4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73"/>
                    <a:gd name="T64" fmla="*/ 0 h 40"/>
                    <a:gd name="T65" fmla="*/ 73 w 73"/>
                    <a:gd name="T66" fmla="*/ 40 h 40"/>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73" h="40">
                      <a:moveTo>
                        <a:pt x="4" y="40"/>
                      </a:moveTo>
                      <a:lnTo>
                        <a:pt x="4" y="40"/>
                      </a:lnTo>
                      <a:lnTo>
                        <a:pt x="16" y="32"/>
                      </a:lnTo>
                      <a:lnTo>
                        <a:pt x="32" y="28"/>
                      </a:lnTo>
                      <a:lnTo>
                        <a:pt x="44" y="24"/>
                      </a:lnTo>
                      <a:lnTo>
                        <a:pt x="52" y="20"/>
                      </a:lnTo>
                      <a:lnTo>
                        <a:pt x="60" y="12"/>
                      </a:lnTo>
                      <a:lnTo>
                        <a:pt x="69" y="12"/>
                      </a:lnTo>
                      <a:lnTo>
                        <a:pt x="73" y="8"/>
                      </a:lnTo>
                      <a:lnTo>
                        <a:pt x="69" y="0"/>
                      </a:lnTo>
                      <a:lnTo>
                        <a:pt x="64" y="4"/>
                      </a:lnTo>
                      <a:lnTo>
                        <a:pt x="56" y="4"/>
                      </a:lnTo>
                      <a:lnTo>
                        <a:pt x="48" y="8"/>
                      </a:lnTo>
                      <a:lnTo>
                        <a:pt x="40" y="12"/>
                      </a:lnTo>
                      <a:lnTo>
                        <a:pt x="28" y="20"/>
                      </a:lnTo>
                      <a:lnTo>
                        <a:pt x="12" y="24"/>
                      </a:lnTo>
                      <a:lnTo>
                        <a:pt x="0" y="28"/>
                      </a:lnTo>
                      <a:lnTo>
                        <a:pt x="4" y="4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8751" name="Freeform 113"/>
                <p:cNvSpPr>
                  <a:spLocks/>
                </p:cNvSpPr>
                <p:nvPr/>
              </p:nvSpPr>
              <p:spPr bwMode="auto">
                <a:xfrm>
                  <a:off x="246063" y="3101975"/>
                  <a:ext cx="90488" cy="42863"/>
                </a:xfrm>
                <a:custGeom>
                  <a:avLst/>
                  <a:gdLst>
                    <a:gd name="T0" fmla="*/ 2147483647 w 57"/>
                    <a:gd name="T1" fmla="*/ 2147483647 h 27"/>
                    <a:gd name="T2" fmla="*/ 2147483647 w 57"/>
                    <a:gd name="T3" fmla="*/ 2147483647 h 27"/>
                    <a:gd name="T4" fmla="*/ 2147483647 w 57"/>
                    <a:gd name="T5" fmla="*/ 2147483647 h 27"/>
                    <a:gd name="T6" fmla="*/ 2147483647 w 57"/>
                    <a:gd name="T7" fmla="*/ 2147483647 h 27"/>
                    <a:gd name="T8" fmla="*/ 2147483647 w 57"/>
                    <a:gd name="T9" fmla="*/ 2147483647 h 27"/>
                    <a:gd name="T10" fmla="*/ 2147483647 w 57"/>
                    <a:gd name="T11" fmla="*/ 2147483647 h 27"/>
                    <a:gd name="T12" fmla="*/ 2147483647 w 57"/>
                    <a:gd name="T13" fmla="*/ 2147483647 h 27"/>
                    <a:gd name="T14" fmla="*/ 2147483647 w 57"/>
                    <a:gd name="T15" fmla="*/ 2147483647 h 27"/>
                    <a:gd name="T16" fmla="*/ 2147483647 w 57"/>
                    <a:gd name="T17" fmla="*/ 2147483647 h 27"/>
                    <a:gd name="T18" fmla="*/ 2147483647 w 57"/>
                    <a:gd name="T19" fmla="*/ 2147483647 h 27"/>
                    <a:gd name="T20" fmla="*/ 2147483647 w 57"/>
                    <a:gd name="T21" fmla="*/ 0 h 27"/>
                    <a:gd name="T22" fmla="*/ 2147483647 w 57"/>
                    <a:gd name="T23" fmla="*/ 2147483647 h 27"/>
                    <a:gd name="T24" fmla="*/ 2147483647 w 57"/>
                    <a:gd name="T25" fmla="*/ 2147483647 h 27"/>
                    <a:gd name="T26" fmla="*/ 2147483647 w 57"/>
                    <a:gd name="T27" fmla="*/ 2147483647 h 27"/>
                    <a:gd name="T28" fmla="*/ 2147483647 w 57"/>
                    <a:gd name="T29" fmla="*/ 2147483647 h 27"/>
                    <a:gd name="T30" fmla="*/ 2147483647 w 57"/>
                    <a:gd name="T31" fmla="*/ 2147483647 h 27"/>
                    <a:gd name="T32" fmla="*/ 2147483647 w 57"/>
                    <a:gd name="T33" fmla="*/ 2147483647 h 27"/>
                    <a:gd name="T34" fmla="*/ 2147483647 w 57"/>
                    <a:gd name="T35" fmla="*/ 2147483647 h 27"/>
                    <a:gd name="T36" fmla="*/ 0 w 57"/>
                    <a:gd name="T37" fmla="*/ 2147483647 h 27"/>
                    <a:gd name="T38" fmla="*/ 0 w 57"/>
                    <a:gd name="T39" fmla="*/ 2147483647 h 27"/>
                    <a:gd name="T40" fmla="*/ 2147483647 w 57"/>
                    <a:gd name="T41" fmla="*/ 2147483647 h 2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57"/>
                    <a:gd name="T64" fmla="*/ 0 h 27"/>
                    <a:gd name="T65" fmla="*/ 57 w 57"/>
                    <a:gd name="T66" fmla="*/ 27 h 27"/>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57" h="27">
                      <a:moveTo>
                        <a:pt x="4" y="27"/>
                      </a:moveTo>
                      <a:lnTo>
                        <a:pt x="4" y="27"/>
                      </a:lnTo>
                      <a:lnTo>
                        <a:pt x="8" y="27"/>
                      </a:lnTo>
                      <a:lnTo>
                        <a:pt x="12" y="23"/>
                      </a:lnTo>
                      <a:lnTo>
                        <a:pt x="16" y="23"/>
                      </a:lnTo>
                      <a:lnTo>
                        <a:pt x="20" y="23"/>
                      </a:lnTo>
                      <a:lnTo>
                        <a:pt x="24" y="20"/>
                      </a:lnTo>
                      <a:lnTo>
                        <a:pt x="32" y="20"/>
                      </a:lnTo>
                      <a:lnTo>
                        <a:pt x="40" y="16"/>
                      </a:lnTo>
                      <a:lnTo>
                        <a:pt x="57" y="12"/>
                      </a:lnTo>
                      <a:lnTo>
                        <a:pt x="53" y="0"/>
                      </a:lnTo>
                      <a:lnTo>
                        <a:pt x="40" y="4"/>
                      </a:lnTo>
                      <a:lnTo>
                        <a:pt x="28" y="8"/>
                      </a:lnTo>
                      <a:lnTo>
                        <a:pt x="20" y="12"/>
                      </a:lnTo>
                      <a:lnTo>
                        <a:pt x="16" y="12"/>
                      </a:lnTo>
                      <a:lnTo>
                        <a:pt x="12" y="16"/>
                      </a:lnTo>
                      <a:lnTo>
                        <a:pt x="8" y="16"/>
                      </a:lnTo>
                      <a:lnTo>
                        <a:pt x="4" y="16"/>
                      </a:lnTo>
                      <a:lnTo>
                        <a:pt x="0" y="20"/>
                      </a:lnTo>
                      <a:lnTo>
                        <a:pt x="4" y="27"/>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8752" name="Freeform 114"/>
                <p:cNvSpPr>
                  <a:spLocks/>
                </p:cNvSpPr>
                <p:nvPr/>
              </p:nvSpPr>
              <p:spPr bwMode="auto">
                <a:xfrm>
                  <a:off x="193675" y="3133725"/>
                  <a:ext cx="58738" cy="30163"/>
                </a:xfrm>
                <a:custGeom>
                  <a:avLst/>
                  <a:gdLst>
                    <a:gd name="T0" fmla="*/ 2147483647 w 37"/>
                    <a:gd name="T1" fmla="*/ 2147483647 h 19"/>
                    <a:gd name="T2" fmla="*/ 2147483647 w 37"/>
                    <a:gd name="T3" fmla="*/ 2147483647 h 19"/>
                    <a:gd name="T4" fmla="*/ 2147483647 w 37"/>
                    <a:gd name="T5" fmla="*/ 2147483647 h 19"/>
                    <a:gd name="T6" fmla="*/ 2147483647 w 37"/>
                    <a:gd name="T7" fmla="*/ 2147483647 h 19"/>
                    <a:gd name="T8" fmla="*/ 2147483647 w 37"/>
                    <a:gd name="T9" fmla="*/ 2147483647 h 19"/>
                    <a:gd name="T10" fmla="*/ 2147483647 w 37"/>
                    <a:gd name="T11" fmla="*/ 2147483647 h 19"/>
                    <a:gd name="T12" fmla="*/ 2147483647 w 37"/>
                    <a:gd name="T13" fmla="*/ 2147483647 h 19"/>
                    <a:gd name="T14" fmla="*/ 2147483647 w 37"/>
                    <a:gd name="T15" fmla="*/ 2147483647 h 19"/>
                    <a:gd name="T16" fmla="*/ 2147483647 w 37"/>
                    <a:gd name="T17" fmla="*/ 2147483647 h 19"/>
                    <a:gd name="T18" fmla="*/ 2147483647 w 37"/>
                    <a:gd name="T19" fmla="*/ 2147483647 h 19"/>
                    <a:gd name="T20" fmla="*/ 2147483647 w 37"/>
                    <a:gd name="T21" fmla="*/ 0 h 19"/>
                    <a:gd name="T22" fmla="*/ 2147483647 w 37"/>
                    <a:gd name="T23" fmla="*/ 2147483647 h 19"/>
                    <a:gd name="T24" fmla="*/ 2147483647 w 37"/>
                    <a:gd name="T25" fmla="*/ 2147483647 h 19"/>
                    <a:gd name="T26" fmla="*/ 2147483647 w 37"/>
                    <a:gd name="T27" fmla="*/ 2147483647 h 19"/>
                    <a:gd name="T28" fmla="*/ 2147483647 w 37"/>
                    <a:gd name="T29" fmla="*/ 2147483647 h 19"/>
                    <a:gd name="T30" fmla="*/ 2147483647 w 37"/>
                    <a:gd name="T31" fmla="*/ 2147483647 h 19"/>
                    <a:gd name="T32" fmla="*/ 2147483647 w 37"/>
                    <a:gd name="T33" fmla="*/ 2147483647 h 19"/>
                    <a:gd name="T34" fmla="*/ 2147483647 w 37"/>
                    <a:gd name="T35" fmla="*/ 2147483647 h 19"/>
                    <a:gd name="T36" fmla="*/ 2147483647 w 37"/>
                    <a:gd name="T37" fmla="*/ 2147483647 h 19"/>
                    <a:gd name="T38" fmla="*/ 2147483647 w 37"/>
                    <a:gd name="T39" fmla="*/ 2147483647 h 19"/>
                    <a:gd name="T40" fmla="*/ 2147483647 w 37"/>
                    <a:gd name="T41" fmla="*/ 2147483647 h 19"/>
                    <a:gd name="T42" fmla="*/ 0 w 37"/>
                    <a:gd name="T43" fmla="*/ 2147483647 h 19"/>
                    <a:gd name="T44" fmla="*/ 0 w 37"/>
                    <a:gd name="T45" fmla="*/ 2147483647 h 19"/>
                    <a:gd name="T46" fmla="*/ 2147483647 w 37"/>
                    <a:gd name="T47" fmla="*/ 2147483647 h 19"/>
                    <a:gd name="T48" fmla="*/ 2147483647 w 37"/>
                    <a:gd name="T49" fmla="*/ 2147483647 h 19"/>
                    <a:gd name="T50" fmla="*/ 2147483647 w 37"/>
                    <a:gd name="T51" fmla="*/ 2147483647 h 19"/>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37"/>
                    <a:gd name="T79" fmla="*/ 0 h 19"/>
                    <a:gd name="T80" fmla="*/ 37 w 37"/>
                    <a:gd name="T81" fmla="*/ 19 h 19"/>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37" h="19">
                      <a:moveTo>
                        <a:pt x="8" y="11"/>
                      </a:moveTo>
                      <a:lnTo>
                        <a:pt x="8" y="19"/>
                      </a:lnTo>
                      <a:lnTo>
                        <a:pt x="12" y="19"/>
                      </a:lnTo>
                      <a:lnTo>
                        <a:pt x="17" y="15"/>
                      </a:lnTo>
                      <a:lnTo>
                        <a:pt x="21" y="15"/>
                      </a:lnTo>
                      <a:lnTo>
                        <a:pt x="25" y="15"/>
                      </a:lnTo>
                      <a:lnTo>
                        <a:pt x="29" y="11"/>
                      </a:lnTo>
                      <a:lnTo>
                        <a:pt x="37" y="7"/>
                      </a:lnTo>
                      <a:lnTo>
                        <a:pt x="33" y="0"/>
                      </a:lnTo>
                      <a:lnTo>
                        <a:pt x="25" y="3"/>
                      </a:lnTo>
                      <a:lnTo>
                        <a:pt x="21" y="3"/>
                      </a:lnTo>
                      <a:lnTo>
                        <a:pt x="17" y="7"/>
                      </a:lnTo>
                      <a:lnTo>
                        <a:pt x="12" y="7"/>
                      </a:lnTo>
                      <a:lnTo>
                        <a:pt x="8" y="11"/>
                      </a:lnTo>
                      <a:lnTo>
                        <a:pt x="4" y="11"/>
                      </a:lnTo>
                      <a:lnTo>
                        <a:pt x="4" y="19"/>
                      </a:lnTo>
                      <a:lnTo>
                        <a:pt x="4" y="11"/>
                      </a:lnTo>
                      <a:lnTo>
                        <a:pt x="0" y="15"/>
                      </a:lnTo>
                      <a:lnTo>
                        <a:pt x="0" y="19"/>
                      </a:lnTo>
                      <a:lnTo>
                        <a:pt x="4" y="19"/>
                      </a:lnTo>
                      <a:lnTo>
                        <a:pt x="8" y="19"/>
                      </a:lnTo>
                      <a:lnTo>
                        <a:pt x="8" y="11"/>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8753" name="Freeform 115"/>
                <p:cNvSpPr>
                  <a:spLocks/>
                </p:cNvSpPr>
                <p:nvPr/>
              </p:nvSpPr>
              <p:spPr bwMode="auto">
                <a:xfrm>
                  <a:off x="200025" y="3151188"/>
                  <a:ext cx="566738" cy="131763"/>
                </a:xfrm>
                <a:custGeom>
                  <a:avLst/>
                  <a:gdLst>
                    <a:gd name="T0" fmla="*/ 2147483647 w 357"/>
                    <a:gd name="T1" fmla="*/ 2147483647 h 83"/>
                    <a:gd name="T2" fmla="*/ 2147483647 w 357"/>
                    <a:gd name="T3" fmla="*/ 2147483647 h 83"/>
                    <a:gd name="T4" fmla="*/ 2147483647 w 357"/>
                    <a:gd name="T5" fmla="*/ 0 h 83"/>
                    <a:gd name="T6" fmla="*/ 0 w 357"/>
                    <a:gd name="T7" fmla="*/ 2147483647 h 83"/>
                    <a:gd name="T8" fmla="*/ 2147483647 w 357"/>
                    <a:gd name="T9" fmla="*/ 2147483647 h 83"/>
                    <a:gd name="T10" fmla="*/ 2147483647 w 357"/>
                    <a:gd name="T11" fmla="*/ 2147483647 h 83"/>
                    <a:gd name="T12" fmla="*/ 2147483647 w 357"/>
                    <a:gd name="T13" fmla="*/ 2147483647 h 83"/>
                    <a:gd name="T14" fmla="*/ 2147483647 w 357"/>
                    <a:gd name="T15" fmla="*/ 2147483647 h 83"/>
                    <a:gd name="T16" fmla="*/ 2147483647 w 357"/>
                    <a:gd name="T17" fmla="*/ 2147483647 h 83"/>
                    <a:gd name="T18" fmla="*/ 2147483647 w 357"/>
                    <a:gd name="T19" fmla="*/ 2147483647 h 83"/>
                    <a:gd name="T20" fmla="*/ 2147483647 w 357"/>
                    <a:gd name="T21" fmla="*/ 2147483647 h 83"/>
                    <a:gd name="T22" fmla="*/ 2147483647 w 357"/>
                    <a:gd name="T23" fmla="*/ 2147483647 h 8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57"/>
                    <a:gd name="T37" fmla="*/ 0 h 83"/>
                    <a:gd name="T38" fmla="*/ 357 w 357"/>
                    <a:gd name="T39" fmla="*/ 83 h 8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57" h="83">
                      <a:moveTo>
                        <a:pt x="349" y="75"/>
                      </a:moveTo>
                      <a:lnTo>
                        <a:pt x="353" y="75"/>
                      </a:lnTo>
                      <a:lnTo>
                        <a:pt x="4" y="0"/>
                      </a:lnTo>
                      <a:lnTo>
                        <a:pt x="0" y="8"/>
                      </a:lnTo>
                      <a:lnTo>
                        <a:pt x="349" y="83"/>
                      </a:lnTo>
                      <a:lnTo>
                        <a:pt x="353" y="83"/>
                      </a:lnTo>
                      <a:lnTo>
                        <a:pt x="349" y="83"/>
                      </a:lnTo>
                      <a:lnTo>
                        <a:pt x="353" y="83"/>
                      </a:lnTo>
                      <a:lnTo>
                        <a:pt x="357" y="79"/>
                      </a:lnTo>
                      <a:lnTo>
                        <a:pt x="353" y="75"/>
                      </a:lnTo>
                      <a:lnTo>
                        <a:pt x="349" y="75"/>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8754" name="Freeform 116"/>
                <p:cNvSpPr>
                  <a:spLocks/>
                </p:cNvSpPr>
                <p:nvPr/>
              </p:nvSpPr>
              <p:spPr bwMode="auto">
                <a:xfrm>
                  <a:off x="754063" y="3232150"/>
                  <a:ext cx="71438" cy="50800"/>
                </a:xfrm>
                <a:custGeom>
                  <a:avLst/>
                  <a:gdLst>
                    <a:gd name="T0" fmla="*/ 2147483647 w 45"/>
                    <a:gd name="T1" fmla="*/ 0 h 32"/>
                    <a:gd name="T2" fmla="*/ 2147483647 w 45"/>
                    <a:gd name="T3" fmla="*/ 2147483647 h 32"/>
                    <a:gd name="T4" fmla="*/ 2147483647 w 45"/>
                    <a:gd name="T5" fmla="*/ 2147483647 h 32"/>
                    <a:gd name="T6" fmla="*/ 2147483647 w 45"/>
                    <a:gd name="T7" fmla="*/ 2147483647 h 32"/>
                    <a:gd name="T8" fmla="*/ 2147483647 w 45"/>
                    <a:gd name="T9" fmla="*/ 2147483647 h 32"/>
                    <a:gd name="T10" fmla="*/ 2147483647 w 45"/>
                    <a:gd name="T11" fmla="*/ 2147483647 h 32"/>
                    <a:gd name="T12" fmla="*/ 2147483647 w 45"/>
                    <a:gd name="T13" fmla="*/ 2147483647 h 32"/>
                    <a:gd name="T14" fmla="*/ 2147483647 w 45"/>
                    <a:gd name="T15" fmla="*/ 2147483647 h 32"/>
                    <a:gd name="T16" fmla="*/ 0 w 45"/>
                    <a:gd name="T17" fmla="*/ 2147483647 h 32"/>
                    <a:gd name="T18" fmla="*/ 0 w 45"/>
                    <a:gd name="T19" fmla="*/ 2147483647 h 32"/>
                    <a:gd name="T20" fmla="*/ 2147483647 w 45"/>
                    <a:gd name="T21" fmla="*/ 2147483647 h 32"/>
                    <a:gd name="T22" fmla="*/ 2147483647 w 45"/>
                    <a:gd name="T23" fmla="*/ 2147483647 h 32"/>
                    <a:gd name="T24" fmla="*/ 2147483647 w 45"/>
                    <a:gd name="T25" fmla="*/ 2147483647 h 32"/>
                    <a:gd name="T26" fmla="*/ 2147483647 w 45"/>
                    <a:gd name="T27" fmla="*/ 2147483647 h 32"/>
                    <a:gd name="T28" fmla="*/ 2147483647 w 45"/>
                    <a:gd name="T29" fmla="*/ 2147483647 h 32"/>
                    <a:gd name="T30" fmla="*/ 2147483647 w 45"/>
                    <a:gd name="T31" fmla="*/ 2147483647 h 32"/>
                    <a:gd name="T32" fmla="*/ 2147483647 w 45"/>
                    <a:gd name="T33" fmla="*/ 2147483647 h 32"/>
                    <a:gd name="T34" fmla="*/ 2147483647 w 45"/>
                    <a:gd name="T35" fmla="*/ 2147483647 h 32"/>
                    <a:gd name="T36" fmla="*/ 2147483647 w 45"/>
                    <a:gd name="T37" fmla="*/ 2147483647 h 32"/>
                    <a:gd name="T38" fmla="*/ 2147483647 w 45"/>
                    <a:gd name="T39" fmla="*/ 2147483647 h 32"/>
                    <a:gd name="T40" fmla="*/ 2147483647 w 45"/>
                    <a:gd name="T41" fmla="*/ 0 h 3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45"/>
                    <a:gd name="T64" fmla="*/ 0 h 32"/>
                    <a:gd name="T65" fmla="*/ 45 w 45"/>
                    <a:gd name="T66" fmla="*/ 32 h 32"/>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45" h="32">
                      <a:moveTo>
                        <a:pt x="45" y="0"/>
                      </a:moveTo>
                      <a:lnTo>
                        <a:pt x="41" y="4"/>
                      </a:lnTo>
                      <a:lnTo>
                        <a:pt x="37" y="4"/>
                      </a:lnTo>
                      <a:lnTo>
                        <a:pt x="29" y="8"/>
                      </a:lnTo>
                      <a:lnTo>
                        <a:pt x="21" y="12"/>
                      </a:lnTo>
                      <a:lnTo>
                        <a:pt x="13" y="16"/>
                      </a:lnTo>
                      <a:lnTo>
                        <a:pt x="8" y="20"/>
                      </a:lnTo>
                      <a:lnTo>
                        <a:pt x="4" y="20"/>
                      </a:lnTo>
                      <a:lnTo>
                        <a:pt x="0" y="24"/>
                      </a:lnTo>
                      <a:lnTo>
                        <a:pt x="4" y="32"/>
                      </a:lnTo>
                      <a:lnTo>
                        <a:pt x="8" y="28"/>
                      </a:lnTo>
                      <a:lnTo>
                        <a:pt x="13" y="28"/>
                      </a:lnTo>
                      <a:lnTo>
                        <a:pt x="17" y="24"/>
                      </a:lnTo>
                      <a:lnTo>
                        <a:pt x="25" y="20"/>
                      </a:lnTo>
                      <a:lnTo>
                        <a:pt x="33" y="16"/>
                      </a:lnTo>
                      <a:lnTo>
                        <a:pt x="41" y="12"/>
                      </a:lnTo>
                      <a:lnTo>
                        <a:pt x="45" y="12"/>
                      </a:lnTo>
                      <a:lnTo>
                        <a:pt x="45"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8755" name="Freeform 117"/>
                <p:cNvSpPr>
                  <a:spLocks/>
                </p:cNvSpPr>
                <p:nvPr/>
              </p:nvSpPr>
              <p:spPr bwMode="auto">
                <a:xfrm>
                  <a:off x="825500" y="3195638"/>
                  <a:ext cx="90488" cy="55563"/>
                </a:xfrm>
                <a:custGeom>
                  <a:avLst/>
                  <a:gdLst>
                    <a:gd name="T0" fmla="*/ 2147483647 w 57"/>
                    <a:gd name="T1" fmla="*/ 0 h 35"/>
                    <a:gd name="T2" fmla="*/ 2147483647 w 57"/>
                    <a:gd name="T3" fmla="*/ 0 h 35"/>
                    <a:gd name="T4" fmla="*/ 2147483647 w 57"/>
                    <a:gd name="T5" fmla="*/ 2147483647 h 35"/>
                    <a:gd name="T6" fmla="*/ 2147483647 w 57"/>
                    <a:gd name="T7" fmla="*/ 2147483647 h 35"/>
                    <a:gd name="T8" fmla="*/ 2147483647 w 57"/>
                    <a:gd name="T9" fmla="*/ 2147483647 h 35"/>
                    <a:gd name="T10" fmla="*/ 2147483647 w 57"/>
                    <a:gd name="T11" fmla="*/ 2147483647 h 35"/>
                    <a:gd name="T12" fmla="*/ 2147483647 w 57"/>
                    <a:gd name="T13" fmla="*/ 2147483647 h 35"/>
                    <a:gd name="T14" fmla="*/ 2147483647 w 57"/>
                    <a:gd name="T15" fmla="*/ 2147483647 h 35"/>
                    <a:gd name="T16" fmla="*/ 2147483647 w 57"/>
                    <a:gd name="T17" fmla="*/ 2147483647 h 35"/>
                    <a:gd name="T18" fmla="*/ 0 w 57"/>
                    <a:gd name="T19" fmla="*/ 2147483647 h 35"/>
                    <a:gd name="T20" fmla="*/ 0 w 57"/>
                    <a:gd name="T21" fmla="*/ 2147483647 h 35"/>
                    <a:gd name="T22" fmla="*/ 2147483647 w 57"/>
                    <a:gd name="T23" fmla="*/ 2147483647 h 35"/>
                    <a:gd name="T24" fmla="*/ 2147483647 w 57"/>
                    <a:gd name="T25" fmla="*/ 2147483647 h 35"/>
                    <a:gd name="T26" fmla="*/ 2147483647 w 57"/>
                    <a:gd name="T27" fmla="*/ 2147483647 h 35"/>
                    <a:gd name="T28" fmla="*/ 2147483647 w 57"/>
                    <a:gd name="T29" fmla="*/ 2147483647 h 35"/>
                    <a:gd name="T30" fmla="*/ 2147483647 w 57"/>
                    <a:gd name="T31" fmla="*/ 2147483647 h 35"/>
                    <a:gd name="T32" fmla="*/ 2147483647 w 57"/>
                    <a:gd name="T33" fmla="*/ 2147483647 h 35"/>
                    <a:gd name="T34" fmla="*/ 2147483647 w 57"/>
                    <a:gd name="T35" fmla="*/ 2147483647 h 35"/>
                    <a:gd name="T36" fmla="*/ 2147483647 w 57"/>
                    <a:gd name="T37" fmla="*/ 2147483647 h 35"/>
                    <a:gd name="T38" fmla="*/ 2147483647 w 57"/>
                    <a:gd name="T39" fmla="*/ 2147483647 h 35"/>
                    <a:gd name="T40" fmla="*/ 2147483647 w 57"/>
                    <a:gd name="T41" fmla="*/ 0 h 3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57"/>
                    <a:gd name="T64" fmla="*/ 0 h 35"/>
                    <a:gd name="T65" fmla="*/ 57 w 57"/>
                    <a:gd name="T66" fmla="*/ 35 h 3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57" h="35">
                      <a:moveTo>
                        <a:pt x="49" y="0"/>
                      </a:moveTo>
                      <a:lnTo>
                        <a:pt x="49" y="0"/>
                      </a:lnTo>
                      <a:lnTo>
                        <a:pt x="41" y="4"/>
                      </a:lnTo>
                      <a:lnTo>
                        <a:pt x="32" y="8"/>
                      </a:lnTo>
                      <a:lnTo>
                        <a:pt x="28" y="12"/>
                      </a:lnTo>
                      <a:lnTo>
                        <a:pt x="24" y="16"/>
                      </a:lnTo>
                      <a:lnTo>
                        <a:pt x="16" y="20"/>
                      </a:lnTo>
                      <a:lnTo>
                        <a:pt x="12" y="20"/>
                      </a:lnTo>
                      <a:lnTo>
                        <a:pt x="4" y="23"/>
                      </a:lnTo>
                      <a:lnTo>
                        <a:pt x="0" y="23"/>
                      </a:lnTo>
                      <a:lnTo>
                        <a:pt x="0" y="35"/>
                      </a:lnTo>
                      <a:lnTo>
                        <a:pt x="8" y="31"/>
                      </a:lnTo>
                      <a:lnTo>
                        <a:pt x="16" y="27"/>
                      </a:lnTo>
                      <a:lnTo>
                        <a:pt x="20" y="27"/>
                      </a:lnTo>
                      <a:lnTo>
                        <a:pt x="28" y="23"/>
                      </a:lnTo>
                      <a:lnTo>
                        <a:pt x="32" y="20"/>
                      </a:lnTo>
                      <a:lnTo>
                        <a:pt x="41" y="20"/>
                      </a:lnTo>
                      <a:lnTo>
                        <a:pt x="49" y="12"/>
                      </a:lnTo>
                      <a:lnTo>
                        <a:pt x="57" y="8"/>
                      </a:lnTo>
                      <a:lnTo>
                        <a:pt x="49"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8756" name="Freeform 118"/>
                <p:cNvSpPr>
                  <a:spLocks/>
                </p:cNvSpPr>
                <p:nvPr/>
              </p:nvSpPr>
              <p:spPr bwMode="auto">
                <a:xfrm>
                  <a:off x="903288" y="3133725"/>
                  <a:ext cx="96838" cy="74613"/>
                </a:xfrm>
                <a:custGeom>
                  <a:avLst/>
                  <a:gdLst>
                    <a:gd name="T0" fmla="*/ 2147483647 w 61"/>
                    <a:gd name="T1" fmla="*/ 0 h 47"/>
                    <a:gd name="T2" fmla="*/ 2147483647 w 61"/>
                    <a:gd name="T3" fmla="*/ 2147483647 h 47"/>
                    <a:gd name="T4" fmla="*/ 2147483647 w 61"/>
                    <a:gd name="T5" fmla="*/ 2147483647 h 47"/>
                    <a:gd name="T6" fmla="*/ 2147483647 w 61"/>
                    <a:gd name="T7" fmla="*/ 2147483647 h 47"/>
                    <a:gd name="T8" fmla="*/ 2147483647 w 61"/>
                    <a:gd name="T9" fmla="*/ 2147483647 h 47"/>
                    <a:gd name="T10" fmla="*/ 2147483647 w 61"/>
                    <a:gd name="T11" fmla="*/ 2147483647 h 47"/>
                    <a:gd name="T12" fmla="*/ 2147483647 w 61"/>
                    <a:gd name="T13" fmla="*/ 2147483647 h 47"/>
                    <a:gd name="T14" fmla="*/ 2147483647 w 61"/>
                    <a:gd name="T15" fmla="*/ 2147483647 h 47"/>
                    <a:gd name="T16" fmla="*/ 2147483647 w 61"/>
                    <a:gd name="T17" fmla="*/ 2147483647 h 47"/>
                    <a:gd name="T18" fmla="*/ 0 w 61"/>
                    <a:gd name="T19" fmla="*/ 2147483647 h 47"/>
                    <a:gd name="T20" fmla="*/ 2147483647 w 61"/>
                    <a:gd name="T21" fmla="*/ 2147483647 h 47"/>
                    <a:gd name="T22" fmla="*/ 2147483647 w 61"/>
                    <a:gd name="T23" fmla="*/ 2147483647 h 47"/>
                    <a:gd name="T24" fmla="*/ 2147483647 w 61"/>
                    <a:gd name="T25" fmla="*/ 2147483647 h 47"/>
                    <a:gd name="T26" fmla="*/ 2147483647 w 61"/>
                    <a:gd name="T27" fmla="*/ 2147483647 h 47"/>
                    <a:gd name="T28" fmla="*/ 2147483647 w 61"/>
                    <a:gd name="T29" fmla="*/ 2147483647 h 47"/>
                    <a:gd name="T30" fmla="*/ 2147483647 w 61"/>
                    <a:gd name="T31" fmla="*/ 2147483647 h 47"/>
                    <a:gd name="T32" fmla="*/ 2147483647 w 61"/>
                    <a:gd name="T33" fmla="*/ 2147483647 h 47"/>
                    <a:gd name="T34" fmla="*/ 2147483647 w 61"/>
                    <a:gd name="T35" fmla="*/ 2147483647 h 47"/>
                    <a:gd name="T36" fmla="*/ 2147483647 w 61"/>
                    <a:gd name="T37" fmla="*/ 2147483647 h 47"/>
                    <a:gd name="T38" fmla="*/ 2147483647 w 61"/>
                    <a:gd name="T39" fmla="*/ 2147483647 h 47"/>
                    <a:gd name="T40" fmla="*/ 2147483647 w 61"/>
                    <a:gd name="T41" fmla="*/ 2147483647 h 47"/>
                    <a:gd name="T42" fmla="*/ 2147483647 w 61"/>
                    <a:gd name="T43" fmla="*/ 2147483647 h 47"/>
                    <a:gd name="T44" fmla="*/ 2147483647 w 61"/>
                    <a:gd name="T45" fmla="*/ 2147483647 h 47"/>
                    <a:gd name="T46" fmla="*/ 2147483647 w 61"/>
                    <a:gd name="T47" fmla="*/ 0 h 47"/>
                    <a:gd name="T48" fmla="*/ 2147483647 w 61"/>
                    <a:gd name="T49" fmla="*/ 2147483647 h 47"/>
                    <a:gd name="T50" fmla="*/ 2147483647 w 61"/>
                    <a:gd name="T51" fmla="*/ 0 h 47"/>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61"/>
                    <a:gd name="T79" fmla="*/ 0 h 47"/>
                    <a:gd name="T80" fmla="*/ 61 w 61"/>
                    <a:gd name="T81" fmla="*/ 47 h 47"/>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61" h="47">
                      <a:moveTo>
                        <a:pt x="52" y="0"/>
                      </a:moveTo>
                      <a:lnTo>
                        <a:pt x="52" y="3"/>
                      </a:lnTo>
                      <a:lnTo>
                        <a:pt x="48" y="3"/>
                      </a:lnTo>
                      <a:lnTo>
                        <a:pt x="44" y="11"/>
                      </a:lnTo>
                      <a:lnTo>
                        <a:pt x="36" y="15"/>
                      </a:lnTo>
                      <a:lnTo>
                        <a:pt x="28" y="23"/>
                      </a:lnTo>
                      <a:lnTo>
                        <a:pt x="20" y="27"/>
                      </a:lnTo>
                      <a:lnTo>
                        <a:pt x="8" y="35"/>
                      </a:lnTo>
                      <a:lnTo>
                        <a:pt x="0" y="39"/>
                      </a:lnTo>
                      <a:lnTo>
                        <a:pt x="8" y="47"/>
                      </a:lnTo>
                      <a:lnTo>
                        <a:pt x="16" y="43"/>
                      </a:lnTo>
                      <a:lnTo>
                        <a:pt x="24" y="35"/>
                      </a:lnTo>
                      <a:lnTo>
                        <a:pt x="32" y="27"/>
                      </a:lnTo>
                      <a:lnTo>
                        <a:pt x="40" y="23"/>
                      </a:lnTo>
                      <a:lnTo>
                        <a:pt x="48" y="15"/>
                      </a:lnTo>
                      <a:lnTo>
                        <a:pt x="52" y="15"/>
                      </a:lnTo>
                      <a:lnTo>
                        <a:pt x="56" y="11"/>
                      </a:lnTo>
                      <a:lnTo>
                        <a:pt x="61" y="7"/>
                      </a:lnTo>
                      <a:lnTo>
                        <a:pt x="61" y="3"/>
                      </a:lnTo>
                      <a:lnTo>
                        <a:pt x="56" y="0"/>
                      </a:lnTo>
                      <a:lnTo>
                        <a:pt x="52" y="3"/>
                      </a:lnTo>
                      <a:lnTo>
                        <a:pt x="52"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8757" name="Freeform 119"/>
                <p:cNvSpPr>
                  <a:spLocks/>
                </p:cNvSpPr>
                <p:nvPr/>
              </p:nvSpPr>
              <p:spPr bwMode="auto">
                <a:xfrm>
                  <a:off x="985838" y="3121025"/>
                  <a:ext cx="33338" cy="23813"/>
                </a:xfrm>
                <a:custGeom>
                  <a:avLst/>
                  <a:gdLst>
                    <a:gd name="T0" fmla="*/ 2147483647 w 21"/>
                    <a:gd name="T1" fmla="*/ 2147483647 h 15"/>
                    <a:gd name="T2" fmla="*/ 2147483647 w 21"/>
                    <a:gd name="T3" fmla="*/ 0 h 15"/>
                    <a:gd name="T4" fmla="*/ 0 w 21"/>
                    <a:gd name="T5" fmla="*/ 2147483647 h 15"/>
                    <a:gd name="T6" fmla="*/ 2147483647 w 21"/>
                    <a:gd name="T7" fmla="*/ 2147483647 h 15"/>
                    <a:gd name="T8" fmla="*/ 2147483647 w 21"/>
                    <a:gd name="T9" fmla="*/ 2147483647 h 15"/>
                    <a:gd name="T10" fmla="*/ 2147483647 w 21"/>
                    <a:gd name="T11" fmla="*/ 0 h 15"/>
                    <a:gd name="T12" fmla="*/ 2147483647 w 21"/>
                    <a:gd name="T13" fmla="*/ 2147483647 h 15"/>
                    <a:gd name="T14" fmla="*/ 2147483647 w 21"/>
                    <a:gd name="T15" fmla="*/ 2147483647 h 15"/>
                    <a:gd name="T16" fmla="*/ 2147483647 w 21"/>
                    <a:gd name="T17" fmla="*/ 2147483647 h 15"/>
                    <a:gd name="T18" fmla="*/ 2147483647 w 21"/>
                    <a:gd name="T19" fmla="*/ 0 h 15"/>
                    <a:gd name="T20" fmla="*/ 2147483647 w 21"/>
                    <a:gd name="T21" fmla="*/ 0 h 15"/>
                    <a:gd name="T22" fmla="*/ 2147483647 w 21"/>
                    <a:gd name="T23" fmla="*/ 2147483647 h 1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1"/>
                    <a:gd name="T37" fmla="*/ 0 h 15"/>
                    <a:gd name="T38" fmla="*/ 21 w 21"/>
                    <a:gd name="T39" fmla="*/ 15 h 1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1" h="15">
                      <a:moveTo>
                        <a:pt x="17" y="8"/>
                      </a:moveTo>
                      <a:lnTo>
                        <a:pt x="13" y="0"/>
                      </a:lnTo>
                      <a:lnTo>
                        <a:pt x="0" y="8"/>
                      </a:lnTo>
                      <a:lnTo>
                        <a:pt x="9" y="15"/>
                      </a:lnTo>
                      <a:lnTo>
                        <a:pt x="21" y="8"/>
                      </a:lnTo>
                      <a:lnTo>
                        <a:pt x="17" y="0"/>
                      </a:lnTo>
                      <a:lnTo>
                        <a:pt x="21" y="8"/>
                      </a:lnTo>
                      <a:lnTo>
                        <a:pt x="21" y="4"/>
                      </a:lnTo>
                      <a:lnTo>
                        <a:pt x="17" y="0"/>
                      </a:lnTo>
                      <a:lnTo>
                        <a:pt x="13" y="0"/>
                      </a:lnTo>
                      <a:lnTo>
                        <a:pt x="17" y="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8758" name="Freeform 120"/>
                <p:cNvSpPr>
                  <a:spLocks/>
                </p:cNvSpPr>
                <p:nvPr/>
              </p:nvSpPr>
              <p:spPr bwMode="auto">
                <a:xfrm>
                  <a:off x="265113" y="3151188"/>
                  <a:ext cx="638175" cy="100013"/>
                </a:xfrm>
                <a:custGeom>
                  <a:avLst/>
                  <a:gdLst>
                    <a:gd name="T0" fmla="*/ 2147483647 w 402"/>
                    <a:gd name="T1" fmla="*/ 2147483647 h 63"/>
                    <a:gd name="T2" fmla="*/ 2147483647 w 402"/>
                    <a:gd name="T3" fmla="*/ 2147483647 h 63"/>
                    <a:gd name="T4" fmla="*/ 0 w 402"/>
                    <a:gd name="T5" fmla="*/ 0 h 63"/>
                    <a:gd name="T6" fmla="*/ 0 60000 65536"/>
                    <a:gd name="T7" fmla="*/ 0 60000 65536"/>
                    <a:gd name="T8" fmla="*/ 0 60000 65536"/>
                    <a:gd name="T9" fmla="*/ 0 w 402"/>
                    <a:gd name="T10" fmla="*/ 0 h 63"/>
                    <a:gd name="T11" fmla="*/ 402 w 402"/>
                    <a:gd name="T12" fmla="*/ 63 h 63"/>
                  </a:gdLst>
                  <a:ahLst/>
                  <a:cxnLst>
                    <a:cxn ang="T6">
                      <a:pos x="T0" y="T1"/>
                    </a:cxn>
                    <a:cxn ang="T7">
                      <a:pos x="T2" y="T3"/>
                    </a:cxn>
                    <a:cxn ang="T8">
                      <a:pos x="T4" y="T5"/>
                    </a:cxn>
                  </a:cxnLst>
                  <a:rect l="T9" t="T10" r="T11" b="T12"/>
                  <a:pathLst>
                    <a:path w="402" h="63">
                      <a:moveTo>
                        <a:pt x="402" y="16"/>
                      </a:moveTo>
                      <a:lnTo>
                        <a:pt x="312" y="63"/>
                      </a:lnTo>
                      <a:lnTo>
                        <a:pt x="0" y="0"/>
                      </a:lnTo>
                    </a:path>
                  </a:pathLst>
                </a:custGeom>
                <a:noFill/>
                <a:ln w="0">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58759" name="Freeform 121"/>
                <p:cNvSpPr>
                  <a:spLocks/>
                </p:cNvSpPr>
                <p:nvPr/>
              </p:nvSpPr>
              <p:spPr bwMode="auto">
                <a:xfrm>
                  <a:off x="465138" y="3082925"/>
                  <a:ext cx="488950" cy="61913"/>
                </a:xfrm>
                <a:custGeom>
                  <a:avLst/>
                  <a:gdLst>
                    <a:gd name="T0" fmla="*/ 2147483647 w 308"/>
                    <a:gd name="T1" fmla="*/ 2147483647 h 39"/>
                    <a:gd name="T2" fmla="*/ 2147483647 w 308"/>
                    <a:gd name="T3" fmla="*/ 2147483647 h 39"/>
                    <a:gd name="T4" fmla="*/ 0 w 308"/>
                    <a:gd name="T5" fmla="*/ 0 h 39"/>
                    <a:gd name="T6" fmla="*/ 0 60000 65536"/>
                    <a:gd name="T7" fmla="*/ 0 60000 65536"/>
                    <a:gd name="T8" fmla="*/ 0 60000 65536"/>
                    <a:gd name="T9" fmla="*/ 0 w 308"/>
                    <a:gd name="T10" fmla="*/ 0 h 39"/>
                    <a:gd name="T11" fmla="*/ 308 w 308"/>
                    <a:gd name="T12" fmla="*/ 39 h 39"/>
                  </a:gdLst>
                  <a:ahLst/>
                  <a:cxnLst>
                    <a:cxn ang="T6">
                      <a:pos x="T0" y="T1"/>
                    </a:cxn>
                    <a:cxn ang="T7">
                      <a:pos x="T2" y="T3"/>
                    </a:cxn>
                    <a:cxn ang="T8">
                      <a:pos x="T4" y="T5"/>
                    </a:cxn>
                  </a:cxnLst>
                  <a:rect l="T9" t="T10" r="T11" b="T12"/>
                  <a:pathLst>
                    <a:path w="308" h="39">
                      <a:moveTo>
                        <a:pt x="308" y="35"/>
                      </a:moveTo>
                      <a:lnTo>
                        <a:pt x="296" y="39"/>
                      </a:lnTo>
                      <a:lnTo>
                        <a:pt x="0" y="0"/>
                      </a:lnTo>
                    </a:path>
                  </a:pathLst>
                </a:custGeom>
                <a:noFill/>
                <a:ln w="0">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58760" name="Freeform 122"/>
                <p:cNvSpPr>
                  <a:spLocks/>
                </p:cNvSpPr>
                <p:nvPr/>
              </p:nvSpPr>
              <p:spPr bwMode="auto">
                <a:xfrm>
                  <a:off x="200025" y="3157538"/>
                  <a:ext cx="554038" cy="144463"/>
                </a:xfrm>
                <a:custGeom>
                  <a:avLst/>
                  <a:gdLst>
                    <a:gd name="T0" fmla="*/ 2147483647 w 349"/>
                    <a:gd name="T1" fmla="*/ 2147483647 h 91"/>
                    <a:gd name="T2" fmla="*/ 2147483647 w 349"/>
                    <a:gd name="T3" fmla="*/ 2147483647 h 91"/>
                    <a:gd name="T4" fmla="*/ 0 w 349"/>
                    <a:gd name="T5" fmla="*/ 0 h 91"/>
                    <a:gd name="T6" fmla="*/ 0 w 349"/>
                    <a:gd name="T7" fmla="*/ 2147483647 h 91"/>
                    <a:gd name="T8" fmla="*/ 2147483647 w 349"/>
                    <a:gd name="T9" fmla="*/ 2147483647 h 91"/>
                    <a:gd name="T10" fmla="*/ 2147483647 w 349"/>
                    <a:gd name="T11" fmla="*/ 2147483647 h 91"/>
                    <a:gd name="T12" fmla="*/ 0 60000 65536"/>
                    <a:gd name="T13" fmla="*/ 0 60000 65536"/>
                    <a:gd name="T14" fmla="*/ 0 60000 65536"/>
                    <a:gd name="T15" fmla="*/ 0 60000 65536"/>
                    <a:gd name="T16" fmla="*/ 0 60000 65536"/>
                    <a:gd name="T17" fmla="*/ 0 60000 65536"/>
                    <a:gd name="T18" fmla="*/ 0 w 349"/>
                    <a:gd name="T19" fmla="*/ 0 h 91"/>
                    <a:gd name="T20" fmla="*/ 349 w 349"/>
                    <a:gd name="T21" fmla="*/ 91 h 91"/>
                  </a:gdLst>
                  <a:ahLst/>
                  <a:cxnLst>
                    <a:cxn ang="T12">
                      <a:pos x="T0" y="T1"/>
                    </a:cxn>
                    <a:cxn ang="T13">
                      <a:pos x="T2" y="T3"/>
                    </a:cxn>
                    <a:cxn ang="T14">
                      <a:pos x="T4" y="T5"/>
                    </a:cxn>
                    <a:cxn ang="T15">
                      <a:pos x="T6" y="T7"/>
                    </a:cxn>
                    <a:cxn ang="T16">
                      <a:pos x="T8" y="T9"/>
                    </a:cxn>
                    <a:cxn ang="T17">
                      <a:pos x="T10" y="T11"/>
                    </a:cxn>
                  </a:cxnLst>
                  <a:rect l="T18" t="T19" r="T20" b="T21"/>
                  <a:pathLst>
                    <a:path w="349" h="91">
                      <a:moveTo>
                        <a:pt x="349" y="91"/>
                      </a:moveTo>
                      <a:lnTo>
                        <a:pt x="349" y="75"/>
                      </a:lnTo>
                      <a:lnTo>
                        <a:pt x="0" y="0"/>
                      </a:lnTo>
                      <a:lnTo>
                        <a:pt x="0" y="12"/>
                      </a:lnTo>
                      <a:lnTo>
                        <a:pt x="349" y="91"/>
                      </a:lnTo>
                      <a:close/>
                    </a:path>
                  </a:pathLst>
                </a:custGeom>
                <a:solidFill>
                  <a:srgbClr val="CCCCCC"/>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8761" name="Freeform 123"/>
                <p:cNvSpPr>
                  <a:spLocks/>
                </p:cNvSpPr>
                <p:nvPr/>
              </p:nvSpPr>
              <p:spPr bwMode="auto">
                <a:xfrm>
                  <a:off x="747713" y="3270250"/>
                  <a:ext cx="19050" cy="31750"/>
                </a:xfrm>
                <a:custGeom>
                  <a:avLst/>
                  <a:gdLst>
                    <a:gd name="T0" fmla="*/ 2147483647 w 12"/>
                    <a:gd name="T1" fmla="*/ 2147483647 h 20"/>
                    <a:gd name="T2" fmla="*/ 0 w 12"/>
                    <a:gd name="T3" fmla="*/ 2147483647 h 20"/>
                    <a:gd name="T4" fmla="*/ 0 w 12"/>
                    <a:gd name="T5" fmla="*/ 2147483647 h 20"/>
                    <a:gd name="T6" fmla="*/ 2147483647 w 12"/>
                    <a:gd name="T7" fmla="*/ 2147483647 h 20"/>
                    <a:gd name="T8" fmla="*/ 2147483647 w 12"/>
                    <a:gd name="T9" fmla="*/ 2147483647 h 20"/>
                    <a:gd name="T10" fmla="*/ 2147483647 w 12"/>
                    <a:gd name="T11" fmla="*/ 0 h 20"/>
                    <a:gd name="T12" fmla="*/ 2147483647 w 12"/>
                    <a:gd name="T13" fmla="*/ 2147483647 h 20"/>
                    <a:gd name="T14" fmla="*/ 2147483647 w 12"/>
                    <a:gd name="T15" fmla="*/ 0 h 20"/>
                    <a:gd name="T16" fmla="*/ 2147483647 w 12"/>
                    <a:gd name="T17" fmla="*/ 0 h 20"/>
                    <a:gd name="T18" fmla="*/ 2147483647 w 12"/>
                    <a:gd name="T19" fmla="*/ 0 h 20"/>
                    <a:gd name="T20" fmla="*/ 0 w 12"/>
                    <a:gd name="T21" fmla="*/ 2147483647 h 20"/>
                    <a:gd name="T22" fmla="*/ 2147483647 w 12"/>
                    <a:gd name="T23" fmla="*/ 2147483647 h 2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20"/>
                    <a:gd name="T38" fmla="*/ 12 w 12"/>
                    <a:gd name="T39" fmla="*/ 20 h 2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20">
                      <a:moveTo>
                        <a:pt x="4" y="8"/>
                      </a:moveTo>
                      <a:lnTo>
                        <a:pt x="0" y="4"/>
                      </a:lnTo>
                      <a:lnTo>
                        <a:pt x="0" y="20"/>
                      </a:lnTo>
                      <a:lnTo>
                        <a:pt x="12" y="20"/>
                      </a:lnTo>
                      <a:lnTo>
                        <a:pt x="12" y="4"/>
                      </a:lnTo>
                      <a:lnTo>
                        <a:pt x="8" y="0"/>
                      </a:lnTo>
                      <a:lnTo>
                        <a:pt x="12" y="4"/>
                      </a:lnTo>
                      <a:lnTo>
                        <a:pt x="8" y="0"/>
                      </a:lnTo>
                      <a:lnTo>
                        <a:pt x="4" y="0"/>
                      </a:lnTo>
                      <a:lnTo>
                        <a:pt x="0" y="4"/>
                      </a:lnTo>
                      <a:lnTo>
                        <a:pt x="4" y="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8762" name="Freeform 124"/>
                <p:cNvSpPr>
                  <a:spLocks/>
                </p:cNvSpPr>
                <p:nvPr/>
              </p:nvSpPr>
              <p:spPr bwMode="auto">
                <a:xfrm>
                  <a:off x="193675" y="3151188"/>
                  <a:ext cx="566738" cy="131763"/>
                </a:xfrm>
                <a:custGeom>
                  <a:avLst/>
                  <a:gdLst>
                    <a:gd name="T0" fmla="*/ 2147483647 w 357"/>
                    <a:gd name="T1" fmla="*/ 2147483647 h 83"/>
                    <a:gd name="T2" fmla="*/ 2147483647 w 357"/>
                    <a:gd name="T3" fmla="*/ 2147483647 h 83"/>
                    <a:gd name="T4" fmla="*/ 2147483647 w 357"/>
                    <a:gd name="T5" fmla="*/ 2147483647 h 83"/>
                    <a:gd name="T6" fmla="*/ 2147483647 w 357"/>
                    <a:gd name="T7" fmla="*/ 2147483647 h 83"/>
                    <a:gd name="T8" fmla="*/ 2147483647 w 357"/>
                    <a:gd name="T9" fmla="*/ 0 h 83"/>
                    <a:gd name="T10" fmla="*/ 0 w 357"/>
                    <a:gd name="T11" fmla="*/ 2147483647 h 83"/>
                    <a:gd name="T12" fmla="*/ 2147483647 w 357"/>
                    <a:gd name="T13" fmla="*/ 0 h 83"/>
                    <a:gd name="T14" fmla="*/ 2147483647 w 357"/>
                    <a:gd name="T15" fmla="*/ 0 h 83"/>
                    <a:gd name="T16" fmla="*/ 0 w 357"/>
                    <a:gd name="T17" fmla="*/ 2147483647 h 83"/>
                    <a:gd name="T18" fmla="*/ 0 w 357"/>
                    <a:gd name="T19" fmla="*/ 2147483647 h 83"/>
                    <a:gd name="T20" fmla="*/ 2147483647 w 357"/>
                    <a:gd name="T21" fmla="*/ 2147483647 h 83"/>
                    <a:gd name="T22" fmla="*/ 2147483647 w 357"/>
                    <a:gd name="T23" fmla="*/ 2147483647 h 8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57"/>
                    <a:gd name="T37" fmla="*/ 0 h 83"/>
                    <a:gd name="T38" fmla="*/ 357 w 357"/>
                    <a:gd name="T39" fmla="*/ 83 h 8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57" h="83">
                      <a:moveTo>
                        <a:pt x="12" y="4"/>
                      </a:moveTo>
                      <a:lnTo>
                        <a:pt x="4" y="8"/>
                      </a:lnTo>
                      <a:lnTo>
                        <a:pt x="353" y="83"/>
                      </a:lnTo>
                      <a:lnTo>
                        <a:pt x="357" y="75"/>
                      </a:lnTo>
                      <a:lnTo>
                        <a:pt x="8" y="0"/>
                      </a:lnTo>
                      <a:lnTo>
                        <a:pt x="0" y="4"/>
                      </a:lnTo>
                      <a:lnTo>
                        <a:pt x="8" y="0"/>
                      </a:lnTo>
                      <a:lnTo>
                        <a:pt x="4" y="0"/>
                      </a:lnTo>
                      <a:lnTo>
                        <a:pt x="0" y="4"/>
                      </a:lnTo>
                      <a:lnTo>
                        <a:pt x="0" y="8"/>
                      </a:lnTo>
                      <a:lnTo>
                        <a:pt x="4" y="8"/>
                      </a:lnTo>
                      <a:lnTo>
                        <a:pt x="12" y="4"/>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8763" name="Freeform 125"/>
                <p:cNvSpPr>
                  <a:spLocks/>
                </p:cNvSpPr>
                <p:nvPr/>
              </p:nvSpPr>
              <p:spPr bwMode="auto">
                <a:xfrm>
                  <a:off x="193675" y="3157538"/>
                  <a:ext cx="19050" cy="25400"/>
                </a:xfrm>
                <a:custGeom>
                  <a:avLst/>
                  <a:gdLst>
                    <a:gd name="T0" fmla="*/ 2147483647 w 12"/>
                    <a:gd name="T1" fmla="*/ 2147483647 h 16"/>
                    <a:gd name="T2" fmla="*/ 2147483647 w 12"/>
                    <a:gd name="T3" fmla="*/ 2147483647 h 16"/>
                    <a:gd name="T4" fmla="*/ 2147483647 w 12"/>
                    <a:gd name="T5" fmla="*/ 0 h 16"/>
                    <a:gd name="T6" fmla="*/ 0 w 12"/>
                    <a:gd name="T7" fmla="*/ 0 h 16"/>
                    <a:gd name="T8" fmla="*/ 0 w 12"/>
                    <a:gd name="T9" fmla="*/ 2147483647 h 16"/>
                    <a:gd name="T10" fmla="*/ 2147483647 w 12"/>
                    <a:gd name="T11" fmla="*/ 2147483647 h 16"/>
                    <a:gd name="T12" fmla="*/ 0 w 12"/>
                    <a:gd name="T13" fmla="*/ 2147483647 h 16"/>
                    <a:gd name="T14" fmla="*/ 2147483647 w 12"/>
                    <a:gd name="T15" fmla="*/ 2147483647 h 16"/>
                    <a:gd name="T16" fmla="*/ 2147483647 w 12"/>
                    <a:gd name="T17" fmla="*/ 2147483647 h 16"/>
                    <a:gd name="T18" fmla="*/ 2147483647 w 12"/>
                    <a:gd name="T19" fmla="*/ 2147483647 h 16"/>
                    <a:gd name="T20" fmla="*/ 2147483647 w 12"/>
                    <a:gd name="T21" fmla="*/ 2147483647 h 16"/>
                    <a:gd name="T22" fmla="*/ 2147483647 w 12"/>
                    <a:gd name="T23" fmla="*/ 2147483647 h 1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16"/>
                    <a:gd name="T38" fmla="*/ 12 w 12"/>
                    <a:gd name="T39" fmla="*/ 16 h 1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16">
                      <a:moveTo>
                        <a:pt x="8" y="8"/>
                      </a:moveTo>
                      <a:lnTo>
                        <a:pt x="12" y="12"/>
                      </a:lnTo>
                      <a:lnTo>
                        <a:pt x="12" y="0"/>
                      </a:lnTo>
                      <a:lnTo>
                        <a:pt x="0" y="0"/>
                      </a:lnTo>
                      <a:lnTo>
                        <a:pt x="0" y="12"/>
                      </a:lnTo>
                      <a:lnTo>
                        <a:pt x="4" y="16"/>
                      </a:lnTo>
                      <a:lnTo>
                        <a:pt x="0" y="12"/>
                      </a:lnTo>
                      <a:lnTo>
                        <a:pt x="4" y="16"/>
                      </a:lnTo>
                      <a:lnTo>
                        <a:pt x="8" y="16"/>
                      </a:lnTo>
                      <a:lnTo>
                        <a:pt x="12" y="12"/>
                      </a:lnTo>
                      <a:lnTo>
                        <a:pt x="8" y="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8764" name="Freeform 126"/>
                <p:cNvSpPr>
                  <a:spLocks/>
                </p:cNvSpPr>
                <p:nvPr/>
              </p:nvSpPr>
              <p:spPr bwMode="auto">
                <a:xfrm>
                  <a:off x="200025" y="3170238"/>
                  <a:ext cx="566738" cy="138113"/>
                </a:xfrm>
                <a:custGeom>
                  <a:avLst/>
                  <a:gdLst>
                    <a:gd name="T0" fmla="*/ 2147483647 w 357"/>
                    <a:gd name="T1" fmla="*/ 2147483647 h 87"/>
                    <a:gd name="T2" fmla="*/ 2147483647 w 357"/>
                    <a:gd name="T3" fmla="*/ 2147483647 h 87"/>
                    <a:gd name="T4" fmla="*/ 2147483647 w 357"/>
                    <a:gd name="T5" fmla="*/ 0 h 87"/>
                    <a:gd name="T6" fmla="*/ 0 w 357"/>
                    <a:gd name="T7" fmla="*/ 2147483647 h 87"/>
                    <a:gd name="T8" fmla="*/ 2147483647 w 357"/>
                    <a:gd name="T9" fmla="*/ 2147483647 h 87"/>
                    <a:gd name="T10" fmla="*/ 2147483647 w 357"/>
                    <a:gd name="T11" fmla="*/ 2147483647 h 87"/>
                    <a:gd name="T12" fmla="*/ 2147483647 w 357"/>
                    <a:gd name="T13" fmla="*/ 2147483647 h 87"/>
                    <a:gd name="T14" fmla="*/ 2147483647 w 357"/>
                    <a:gd name="T15" fmla="*/ 2147483647 h 87"/>
                    <a:gd name="T16" fmla="*/ 2147483647 w 357"/>
                    <a:gd name="T17" fmla="*/ 2147483647 h 87"/>
                    <a:gd name="T18" fmla="*/ 2147483647 w 357"/>
                    <a:gd name="T19" fmla="*/ 2147483647 h 87"/>
                    <a:gd name="T20" fmla="*/ 2147483647 w 357"/>
                    <a:gd name="T21" fmla="*/ 2147483647 h 87"/>
                    <a:gd name="T22" fmla="*/ 2147483647 w 357"/>
                    <a:gd name="T23" fmla="*/ 2147483647 h 8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57"/>
                    <a:gd name="T37" fmla="*/ 0 h 87"/>
                    <a:gd name="T38" fmla="*/ 357 w 357"/>
                    <a:gd name="T39" fmla="*/ 87 h 8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57" h="87">
                      <a:moveTo>
                        <a:pt x="345" y="83"/>
                      </a:moveTo>
                      <a:lnTo>
                        <a:pt x="353" y="79"/>
                      </a:lnTo>
                      <a:lnTo>
                        <a:pt x="4" y="0"/>
                      </a:lnTo>
                      <a:lnTo>
                        <a:pt x="0" y="8"/>
                      </a:lnTo>
                      <a:lnTo>
                        <a:pt x="349" y="87"/>
                      </a:lnTo>
                      <a:lnTo>
                        <a:pt x="357" y="83"/>
                      </a:lnTo>
                      <a:lnTo>
                        <a:pt x="349" y="87"/>
                      </a:lnTo>
                      <a:lnTo>
                        <a:pt x="353" y="87"/>
                      </a:lnTo>
                      <a:lnTo>
                        <a:pt x="357" y="83"/>
                      </a:lnTo>
                      <a:lnTo>
                        <a:pt x="353" y="79"/>
                      </a:lnTo>
                      <a:lnTo>
                        <a:pt x="345" y="83"/>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8765" name="Line 127"/>
                <p:cNvSpPr>
                  <a:spLocks noChangeShapeType="1"/>
                </p:cNvSpPr>
                <p:nvPr/>
              </p:nvSpPr>
              <p:spPr bwMode="auto">
                <a:xfrm flipH="1" flipV="1">
                  <a:off x="309563" y="3138488"/>
                  <a:ext cx="490538" cy="93663"/>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8766" name="Line 128"/>
                <p:cNvSpPr>
                  <a:spLocks noChangeShapeType="1"/>
                </p:cNvSpPr>
                <p:nvPr/>
              </p:nvSpPr>
              <p:spPr bwMode="auto">
                <a:xfrm flipH="1" flipV="1">
                  <a:off x="349250" y="3127375"/>
                  <a:ext cx="488950" cy="87313"/>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8767" name="Line 129"/>
                <p:cNvSpPr>
                  <a:spLocks noChangeShapeType="1"/>
                </p:cNvSpPr>
                <p:nvPr/>
              </p:nvSpPr>
              <p:spPr bwMode="auto">
                <a:xfrm flipH="1" flipV="1">
                  <a:off x="387350" y="3108325"/>
                  <a:ext cx="488950" cy="87313"/>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8768" name="Line 130"/>
                <p:cNvSpPr>
                  <a:spLocks noChangeShapeType="1"/>
                </p:cNvSpPr>
                <p:nvPr/>
              </p:nvSpPr>
              <p:spPr bwMode="auto">
                <a:xfrm flipH="1" flipV="1">
                  <a:off x="439738" y="3101975"/>
                  <a:ext cx="469900" cy="68263"/>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8769" name="Line 131"/>
                <p:cNvSpPr>
                  <a:spLocks noChangeShapeType="1"/>
                </p:cNvSpPr>
                <p:nvPr/>
              </p:nvSpPr>
              <p:spPr bwMode="auto">
                <a:xfrm flipV="1">
                  <a:off x="766763" y="3214688"/>
                  <a:ext cx="20638" cy="635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8770" name="Line 132"/>
                <p:cNvSpPr>
                  <a:spLocks noChangeShapeType="1"/>
                </p:cNvSpPr>
                <p:nvPr/>
              </p:nvSpPr>
              <p:spPr bwMode="auto">
                <a:xfrm flipV="1">
                  <a:off x="715963" y="3201988"/>
                  <a:ext cx="19050" cy="1270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8771" name="Line 133"/>
                <p:cNvSpPr>
                  <a:spLocks noChangeShapeType="1"/>
                </p:cNvSpPr>
                <p:nvPr/>
              </p:nvSpPr>
              <p:spPr bwMode="auto">
                <a:xfrm flipV="1">
                  <a:off x="665163" y="3195638"/>
                  <a:ext cx="19050" cy="635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8772" name="Line 134"/>
                <p:cNvSpPr>
                  <a:spLocks noChangeShapeType="1"/>
                </p:cNvSpPr>
                <p:nvPr/>
              </p:nvSpPr>
              <p:spPr bwMode="auto">
                <a:xfrm flipV="1">
                  <a:off x="722313" y="3227388"/>
                  <a:ext cx="19050" cy="11113"/>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8773" name="Line 135"/>
                <p:cNvSpPr>
                  <a:spLocks noChangeShapeType="1"/>
                </p:cNvSpPr>
                <p:nvPr/>
              </p:nvSpPr>
              <p:spPr bwMode="auto">
                <a:xfrm flipV="1">
                  <a:off x="677863" y="3221038"/>
                  <a:ext cx="19050" cy="11113"/>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8774" name="Line 136"/>
                <p:cNvSpPr>
                  <a:spLocks noChangeShapeType="1"/>
                </p:cNvSpPr>
                <p:nvPr/>
              </p:nvSpPr>
              <p:spPr bwMode="auto">
                <a:xfrm flipV="1">
                  <a:off x="619125" y="3214688"/>
                  <a:ext cx="19050" cy="635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8775" name="Line 137"/>
                <p:cNvSpPr>
                  <a:spLocks noChangeShapeType="1"/>
                </p:cNvSpPr>
                <p:nvPr/>
              </p:nvSpPr>
              <p:spPr bwMode="auto">
                <a:xfrm flipV="1">
                  <a:off x="619125" y="3182938"/>
                  <a:ext cx="19050" cy="1270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8776" name="Line 138"/>
                <p:cNvSpPr>
                  <a:spLocks noChangeShapeType="1"/>
                </p:cNvSpPr>
                <p:nvPr/>
              </p:nvSpPr>
              <p:spPr bwMode="auto">
                <a:xfrm flipV="1">
                  <a:off x="574675" y="3176588"/>
                  <a:ext cx="19050" cy="1270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8777" name="Line 139"/>
                <p:cNvSpPr>
                  <a:spLocks noChangeShapeType="1"/>
                </p:cNvSpPr>
                <p:nvPr/>
              </p:nvSpPr>
              <p:spPr bwMode="auto">
                <a:xfrm flipV="1">
                  <a:off x="522288" y="3170238"/>
                  <a:ext cx="19050" cy="635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8778" name="Line 140"/>
                <p:cNvSpPr>
                  <a:spLocks noChangeShapeType="1"/>
                </p:cNvSpPr>
                <p:nvPr/>
              </p:nvSpPr>
              <p:spPr bwMode="auto">
                <a:xfrm flipV="1">
                  <a:off x="766763" y="3189288"/>
                  <a:ext cx="20638" cy="635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8779" name="Line 141"/>
                <p:cNvSpPr>
                  <a:spLocks noChangeShapeType="1"/>
                </p:cNvSpPr>
                <p:nvPr/>
              </p:nvSpPr>
              <p:spPr bwMode="auto">
                <a:xfrm flipV="1">
                  <a:off x="715963" y="3176588"/>
                  <a:ext cx="19050" cy="1270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8780" name="Line 142"/>
                <p:cNvSpPr>
                  <a:spLocks noChangeShapeType="1"/>
                </p:cNvSpPr>
                <p:nvPr/>
              </p:nvSpPr>
              <p:spPr bwMode="auto">
                <a:xfrm flipV="1">
                  <a:off x="665163" y="3170238"/>
                  <a:ext cx="19050" cy="635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8781" name="Line 143"/>
                <p:cNvSpPr>
                  <a:spLocks noChangeShapeType="1"/>
                </p:cNvSpPr>
                <p:nvPr/>
              </p:nvSpPr>
              <p:spPr bwMode="auto">
                <a:xfrm flipV="1">
                  <a:off x="625475" y="3163888"/>
                  <a:ext cx="19050" cy="635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8782" name="Line 144"/>
                <p:cNvSpPr>
                  <a:spLocks noChangeShapeType="1"/>
                </p:cNvSpPr>
                <p:nvPr/>
              </p:nvSpPr>
              <p:spPr bwMode="auto">
                <a:xfrm flipV="1">
                  <a:off x="574675" y="3151188"/>
                  <a:ext cx="19050" cy="1270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8783" name="Line 145"/>
                <p:cNvSpPr>
                  <a:spLocks noChangeShapeType="1"/>
                </p:cNvSpPr>
                <p:nvPr/>
              </p:nvSpPr>
              <p:spPr bwMode="auto">
                <a:xfrm flipV="1">
                  <a:off x="522288" y="3144838"/>
                  <a:ext cx="19050" cy="635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8784" name="Line 146"/>
                <p:cNvSpPr>
                  <a:spLocks noChangeShapeType="1"/>
                </p:cNvSpPr>
                <p:nvPr/>
              </p:nvSpPr>
              <p:spPr bwMode="auto">
                <a:xfrm flipV="1">
                  <a:off x="819150" y="3170238"/>
                  <a:ext cx="19050" cy="1270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8785" name="Line 147"/>
                <p:cNvSpPr>
                  <a:spLocks noChangeShapeType="1"/>
                </p:cNvSpPr>
                <p:nvPr/>
              </p:nvSpPr>
              <p:spPr bwMode="auto">
                <a:xfrm flipV="1">
                  <a:off x="766763" y="3163888"/>
                  <a:ext cx="20638" cy="1270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8786" name="Line 148"/>
                <p:cNvSpPr>
                  <a:spLocks noChangeShapeType="1"/>
                </p:cNvSpPr>
                <p:nvPr/>
              </p:nvSpPr>
              <p:spPr bwMode="auto">
                <a:xfrm flipV="1">
                  <a:off x="869950" y="3151188"/>
                  <a:ext cx="20638" cy="1270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8787" name="Line 149"/>
                <p:cNvSpPr>
                  <a:spLocks noChangeShapeType="1"/>
                </p:cNvSpPr>
                <p:nvPr/>
              </p:nvSpPr>
              <p:spPr bwMode="auto">
                <a:xfrm flipV="1">
                  <a:off x="819150" y="3144838"/>
                  <a:ext cx="19050" cy="1270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8788" name="Line 150"/>
                <p:cNvSpPr>
                  <a:spLocks noChangeShapeType="1"/>
                </p:cNvSpPr>
                <p:nvPr/>
              </p:nvSpPr>
              <p:spPr bwMode="auto">
                <a:xfrm flipV="1">
                  <a:off x="722313" y="3157538"/>
                  <a:ext cx="19050" cy="635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8789" name="Line 151"/>
                <p:cNvSpPr>
                  <a:spLocks noChangeShapeType="1"/>
                </p:cNvSpPr>
                <p:nvPr/>
              </p:nvSpPr>
              <p:spPr bwMode="auto">
                <a:xfrm flipV="1">
                  <a:off x="677863" y="3144838"/>
                  <a:ext cx="19050" cy="1270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8790" name="Line 152"/>
                <p:cNvSpPr>
                  <a:spLocks noChangeShapeType="1"/>
                </p:cNvSpPr>
                <p:nvPr/>
              </p:nvSpPr>
              <p:spPr bwMode="auto">
                <a:xfrm flipV="1">
                  <a:off x="625475" y="3138488"/>
                  <a:ext cx="19050" cy="635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8791" name="Freeform 153"/>
                <p:cNvSpPr>
                  <a:spLocks/>
                </p:cNvSpPr>
                <p:nvPr/>
              </p:nvSpPr>
              <p:spPr bwMode="auto">
                <a:xfrm>
                  <a:off x="568325" y="2501900"/>
                  <a:ext cx="438150" cy="561975"/>
                </a:xfrm>
                <a:custGeom>
                  <a:avLst/>
                  <a:gdLst>
                    <a:gd name="T0" fmla="*/ 2147483647 w 276"/>
                    <a:gd name="T1" fmla="*/ 2147483647 h 354"/>
                    <a:gd name="T2" fmla="*/ 2147483647 w 276"/>
                    <a:gd name="T3" fmla="*/ 0 h 354"/>
                    <a:gd name="T4" fmla="*/ 0 w 276"/>
                    <a:gd name="T5" fmla="*/ 2147483647 h 354"/>
                    <a:gd name="T6" fmla="*/ 0 w 276"/>
                    <a:gd name="T7" fmla="*/ 2147483647 h 354"/>
                    <a:gd name="T8" fmla="*/ 2147483647 w 276"/>
                    <a:gd name="T9" fmla="*/ 2147483647 h 354"/>
                    <a:gd name="T10" fmla="*/ 2147483647 w 276"/>
                    <a:gd name="T11" fmla="*/ 2147483647 h 354"/>
                    <a:gd name="T12" fmla="*/ 0 60000 65536"/>
                    <a:gd name="T13" fmla="*/ 0 60000 65536"/>
                    <a:gd name="T14" fmla="*/ 0 60000 65536"/>
                    <a:gd name="T15" fmla="*/ 0 60000 65536"/>
                    <a:gd name="T16" fmla="*/ 0 60000 65536"/>
                    <a:gd name="T17" fmla="*/ 0 60000 65536"/>
                    <a:gd name="T18" fmla="*/ 0 w 276"/>
                    <a:gd name="T19" fmla="*/ 0 h 354"/>
                    <a:gd name="T20" fmla="*/ 276 w 276"/>
                    <a:gd name="T21" fmla="*/ 354 h 354"/>
                  </a:gdLst>
                  <a:ahLst/>
                  <a:cxnLst>
                    <a:cxn ang="T12">
                      <a:pos x="T0" y="T1"/>
                    </a:cxn>
                    <a:cxn ang="T13">
                      <a:pos x="T2" y="T3"/>
                    </a:cxn>
                    <a:cxn ang="T14">
                      <a:pos x="T4" y="T5"/>
                    </a:cxn>
                    <a:cxn ang="T15">
                      <a:pos x="T6" y="T7"/>
                    </a:cxn>
                    <a:cxn ang="T16">
                      <a:pos x="T8" y="T9"/>
                    </a:cxn>
                    <a:cxn ang="T17">
                      <a:pos x="T10" y="T11"/>
                    </a:cxn>
                  </a:cxnLst>
                  <a:rect l="T18" t="T19" r="T20" b="T21"/>
                  <a:pathLst>
                    <a:path w="276" h="354">
                      <a:moveTo>
                        <a:pt x="276" y="354"/>
                      </a:moveTo>
                      <a:lnTo>
                        <a:pt x="276" y="0"/>
                      </a:lnTo>
                      <a:lnTo>
                        <a:pt x="0" y="67"/>
                      </a:lnTo>
                      <a:lnTo>
                        <a:pt x="0" y="342"/>
                      </a:lnTo>
                      <a:lnTo>
                        <a:pt x="276" y="354"/>
                      </a:lnTo>
                      <a:close/>
                    </a:path>
                  </a:pathLst>
                </a:custGeom>
                <a:solidFill>
                  <a:srgbClr val="666666"/>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8792" name="Freeform 154"/>
                <p:cNvSpPr>
                  <a:spLocks/>
                </p:cNvSpPr>
                <p:nvPr/>
              </p:nvSpPr>
              <p:spPr bwMode="auto">
                <a:xfrm>
                  <a:off x="1000125" y="2495550"/>
                  <a:ext cx="12700" cy="568325"/>
                </a:xfrm>
                <a:custGeom>
                  <a:avLst/>
                  <a:gdLst>
                    <a:gd name="T0" fmla="*/ 2147483647 w 8"/>
                    <a:gd name="T1" fmla="*/ 2147483647 h 358"/>
                    <a:gd name="T2" fmla="*/ 0 w 8"/>
                    <a:gd name="T3" fmla="*/ 2147483647 h 358"/>
                    <a:gd name="T4" fmla="*/ 0 w 8"/>
                    <a:gd name="T5" fmla="*/ 2147483647 h 358"/>
                    <a:gd name="T6" fmla="*/ 2147483647 w 8"/>
                    <a:gd name="T7" fmla="*/ 2147483647 h 358"/>
                    <a:gd name="T8" fmla="*/ 2147483647 w 8"/>
                    <a:gd name="T9" fmla="*/ 2147483647 h 358"/>
                    <a:gd name="T10" fmla="*/ 2147483647 w 8"/>
                    <a:gd name="T11" fmla="*/ 0 h 358"/>
                    <a:gd name="T12" fmla="*/ 2147483647 w 8"/>
                    <a:gd name="T13" fmla="*/ 2147483647 h 358"/>
                    <a:gd name="T14" fmla="*/ 2147483647 w 8"/>
                    <a:gd name="T15" fmla="*/ 0 h 358"/>
                    <a:gd name="T16" fmla="*/ 2147483647 w 8"/>
                    <a:gd name="T17" fmla="*/ 0 h 358"/>
                    <a:gd name="T18" fmla="*/ 0 w 8"/>
                    <a:gd name="T19" fmla="*/ 0 h 358"/>
                    <a:gd name="T20" fmla="*/ 0 w 8"/>
                    <a:gd name="T21" fmla="*/ 2147483647 h 358"/>
                    <a:gd name="T22" fmla="*/ 2147483647 w 8"/>
                    <a:gd name="T23" fmla="*/ 2147483647 h 35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358"/>
                    <a:gd name="T38" fmla="*/ 8 w 8"/>
                    <a:gd name="T39" fmla="*/ 358 h 35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358">
                      <a:moveTo>
                        <a:pt x="8" y="8"/>
                      </a:moveTo>
                      <a:lnTo>
                        <a:pt x="0" y="4"/>
                      </a:lnTo>
                      <a:lnTo>
                        <a:pt x="0" y="358"/>
                      </a:lnTo>
                      <a:lnTo>
                        <a:pt x="8" y="358"/>
                      </a:lnTo>
                      <a:lnTo>
                        <a:pt x="8" y="4"/>
                      </a:lnTo>
                      <a:lnTo>
                        <a:pt x="4" y="0"/>
                      </a:lnTo>
                      <a:lnTo>
                        <a:pt x="8" y="4"/>
                      </a:lnTo>
                      <a:lnTo>
                        <a:pt x="8" y="0"/>
                      </a:lnTo>
                      <a:lnTo>
                        <a:pt x="4" y="0"/>
                      </a:lnTo>
                      <a:lnTo>
                        <a:pt x="0" y="0"/>
                      </a:lnTo>
                      <a:lnTo>
                        <a:pt x="0" y="4"/>
                      </a:lnTo>
                      <a:lnTo>
                        <a:pt x="8" y="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8793" name="Freeform 155"/>
                <p:cNvSpPr>
                  <a:spLocks/>
                </p:cNvSpPr>
                <p:nvPr/>
              </p:nvSpPr>
              <p:spPr bwMode="auto">
                <a:xfrm>
                  <a:off x="561975" y="2495550"/>
                  <a:ext cx="450850" cy="119063"/>
                </a:xfrm>
                <a:custGeom>
                  <a:avLst/>
                  <a:gdLst>
                    <a:gd name="T0" fmla="*/ 2147483647 w 284"/>
                    <a:gd name="T1" fmla="*/ 2147483647 h 75"/>
                    <a:gd name="T2" fmla="*/ 2147483647 w 284"/>
                    <a:gd name="T3" fmla="*/ 2147483647 h 75"/>
                    <a:gd name="T4" fmla="*/ 2147483647 w 284"/>
                    <a:gd name="T5" fmla="*/ 2147483647 h 75"/>
                    <a:gd name="T6" fmla="*/ 2147483647 w 284"/>
                    <a:gd name="T7" fmla="*/ 0 h 75"/>
                    <a:gd name="T8" fmla="*/ 2147483647 w 284"/>
                    <a:gd name="T9" fmla="*/ 2147483647 h 75"/>
                    <a:gd name="T10" fmla="*/ 0 w 284"/>
                    <a:gd name="T11" fmla="*/ 2147483647 h 75"/>
                    <a:gd name="T12" fmla="*/ 2147483647 w 284"/>
                    <a:gd name="T13" fmla="*/ 2147483647 h 75"/>
                    <a:gd name="T14" fmla="*/ 0 w 284"/>
                    <a:gd name="T15" fmla="*/ 2147483647 h 75"/>
                    <a:gd name="T16" fmla="*/ 0 w 284"/>
                    <a:gd name="T17" fmla="*/ 2147483647 h 75"/>
                    <a:gd name="T18" fmla="*/ 2147483647 w 284"/>
                    <a:gd name="T19" fmla="*/ 2147483647 h 75"/>
                    <a:gd name="T20" fmla="*/ 2147483647 w 284"/>
                    <a:gd name="T21" fmla="*/ 2147483647 h 75"/>
                    <a:gd name="T22" fmla="*/ 2147483647 w 284"/>
                    <a:gd name="T23" fmla="*/ 2147483647 h 7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84"/>
                    <a:gd name="T37" fmla="*/ 0 h 75"/>
                    <a:gd name="T38" fmla="*/ 284 w 284"/>
                    <a:gd name="T39" fmla="*/ 75 h 7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84" h="75">
                      <a:moveTo>
                        <a:pt x="12" y="71"/>
                      </a:moveTo>
                      <a:lnTo>
                        <a:pt x="8" y="75"/>
                      </a:lnTo>
                      <a:lnTo>
                        <a:pt x="284" y="8"/>
                      </a:lnTo>
                      <a:lnTo>
                        <a:pt x="280" y="0"/>
                      </a:lnTo>
                      <a:lnTo>
                        <a:pt x="4" y="63"/>
                      </a:lnTo>
                      <a:lnTo>
                        <a:pt x="0" y="71"/>
                      </a:lnTo>
                      <a:lnTo>
                        <a:pt x="4" y="63"/>
                      </a:lnTo>
                      <a:lnTo>
                        <a:pt x="0" y="67"/>
                      </a:lnTo>
                      <a:lnTo>
                        <a:pt x="0" y="71"/>
                      </a:lnTo>
                      <a:lnTo>
                        <a:pt x="4" y="75"/>
                      </a:lnTo>
                      <a:lnTo>
                        <a:pt x="8" y="75"/>
                      </a:lnTo>
                      <a:lnTo>
                        <a:pt x="12" y="71"/>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8794" name="Freeform 156"/>
                <p:cNvSpPr>
                  <a:spLocks/>
                </p:cNvSpPr>
                <p:nvPr/>
              </p:nvSpPr>
              <p:spPr bwMode="auto">
                <a:xfrm>
                  <a:off x="561975" y="2608263"/>
                  <a:ext cx="19050" cy="442913"/>
                </a:xfrm>
                <a:custGeom>
                  <a:avLst/>
                  <a:gdLst>
                    <a:gd name="T0" fmla="*/ 2147483647 w 12"/>
                    <a:gd name="T1" fmla="*/ 2147483647 h 279"/>
                    <a:gd name="T2" fmla="*/ 2147483647 w 12"/>
                    <a:gd name="T3" fmla="*/ 2147483647 h 279"/>
                    <a:gd name="T4" fmla="*/ 2147483647 w 12"/>
                    <a:gd name="T5" fmla="*/ 0 h 279"/>
                    <a:gd name="T6" fmla="*/ 0 w 12"/>
                    <a:gd name="T7" fmla="*/ 0 h 279"/>
                    <a:gd name="T8" fmla="*/ 0 w 12"/>
                    <a:gd name="T9" fmla="*/ 2147483647 h 279"/>
                    <a:gd name="T10" fmla="*/ 2147483647 w 12"/>
                    <a:gd name="T11" fmla="*/ 2147483647 h 279"/>
                    <a:gd name="T12" fmla="*/ 0 w 12"/>
                    <a:gd name="T13" fmla="*/ 2147483647 h 279"/>
                    <a:gd name="T14" fmla="*/ 0 w 12"/>
                    <a:gd name="T15" fmla="*/ 2147483647 h 279"/>
                    <a:gd name="T16" fmla="*/ 2147483647 w 12"/>
                    <a:gd name="T17" fmla="*/ 2147483647 h 279"/>
                    <a:gd name="T18" fmla="*/ 2147483647 w 12"/>
                    <a:gd name="T19" fmla="*/ 2147483647 h 279"/>
                    <a:gd name="T20" fmla="*/ 2147483647 w 12"/>
                    <a:gd name="T21" fmla="*/ 2147483647 h 279"/>
                    <a:gd name="T22" fmla="*/ 2147483647 w 12"/>
                    <a:gd name="T23" fmla="*/ 2147483647 h 27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279"/>
                    <a:gd name="T38" fmla="*/ 12 w 12"/>
                    <a:gd name="T39" fmla="*/ 279 h 27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279">
                      <a:moveTo>
                        <a:pt x="4" y="271"/>
                      </a:moveTo>
                      <a:lnTo>
                        <a:pt x="12" y="275"/>
                      </a:lnTo>
                      <a:lnTo>
                        <a:pt x="12" y="0"/>
                      </a:lnTo>
                      <a:lnTo>
                        <a:pt x="0" y="0"/>
                      </a:lnTo>
                      <a:lnTo>
                        <a:pt x="0" y="275"/>
                      </a:lnTo>
                      <a:lnTo>
                        <a:pt x="4" y="279"/>
                      </a:lnTo>
                      <a:lnTo>
                        <a:pt x="0" y="275"/>
                      </a:lnTo>
                      <a:lnTo>
                        <a:pt x="0" y="279"/>
                      </a:lnTo>
                      <a:lnTo>
                        <a:pt x="4" y="279"/>
                      </a:lnTo>
                      <a:lnTo>
                        <a:pt x="8" y="279"/>
                      </a:lnTo>
                      <a:lnTo>
                        <a:pt x="12" y="275"/>
                      </a:lnTo>
                      <a:lnTo>
                        <a:pt x="4" y="271"/>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8795" name="Freeform 157"/>
                <p:cNvSpPr>
                  <a:spLocks/>
                </p:cNvSpPr>
                <p:nvPr/>
              </p:nvSpPr>
              <p:spPr bwMode="auto">
                <a:xfrm>
                  <a:off x="568325" y="3038475"/>
                  <a:ext cx="444500" cy="31750"/>
                </a:xfrm>
                <a:custGeom>
                  <a:avLst/>
                  <a:gdLst>
                    <a:gd name="T0" fmla="*/ 2147483647 w 280"/>
                    <a:gd name="T1" fmla="*/ 2147483647 h 20"/>
                    <a:gd name="T2" fmla="*/ 2147483647 w 280"/>
                    <a:gd name="T3" fmla="*/ 2147483647 h 20"/>
                    <a:gd name="T4" fmla="*/ 0 w 280"/>
                    <a:gd name="T5" fmla="*/ 0 h 20"/>
                    <a:gd name="T6" fmla="*/ 0 w 280"/>
                    <a:gd name="T7" fmla="*/ 2147483647 h 20"/>
                    <a:gd name="T8" fmla="*/ 2147483647 w 280"/>
                    <a:gd name="T9" fmla="*/ 2147483647 h 20"/>
                    <a:gd name="T10" fmla="*/ 2147483647 w 280"/>
                    <a:gd name="T11" fmla="*/ 2147483647 h 20"/>
                    <a:gd name="T12" fmla="*/ 2147483647 w 280"/>
                    <a:gd name="T13" fmla="*/ 2147483647 h 20"/>
                    <a:gd name="T14" fmla="*/ 2147483647 w 280"/>
                    <a:gd name="T15" fmla="*/ 2147483647 h 20"/>
                    <a:gd name="T16" fmla="*/ 2147483647 w 280"/>
                    <a:gd name="T17" fmla="*/ 2147483647 h 20"/>
                    <a:gd name="T18" fmla="*/ 2147483647 w 280"/>
                    <a:gd name="T19" fmla="*/ 2147483647 h 20"/>
                    <a:gd name="T20" fmla="*/ 2147483647 w 280"/>
                    <a:gd name="T21" fmla="*/ 2147483647 h 20"/>
                    <a:gd name="T22" fmla="*/ 2147483647 w 280"/>
                    <a:gd name="T23" fmla="*/ 2147483647 h 2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80"/>
                    <a:gd name="T37" fmla="*/ 0 h 20"/>
                    <a:gd name="T38" fmla="*/ 280 w 280"/>
                    <a:gd name="T39" fmla="*/ 20 h 2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80" h="20">
                      <a:moveTo>
                        <a:pt x="272" y="16"/>
                      </a:moveTo>
                      <a:lnTo>
                        <a:pt x="276" y="12"/>
                      </a:lnTo>
                      <a:lnTo>
                        <a:pt x="0" y="0"/>
                      </a:lnTo>
                      <a:lnTo>
                        <a:pt x="0" y="8"/>
                      </a:lnTo>
                      <a:lnTo>
                        <a:pt x="276" y="20"/>
                      </a:lnTo>
                      <a:lnTo>
                        <a:pt x="280" y="16"/>
                      </a:lnTo>
                      <a:lnTo>
                        <a:pt x="276" y="20"/>
                      </a:lnTo>
                      <a:lnTo>
                        <a:pt x="280" y="20"/>
                      </a:lnTo>
                      <a:lnTo>
                        <a:pt x="280" y="16"/>
                      </a:lnTo>
                      <a:lnTo>
                        <a:pt x="280" y="12"/>
                      </a:lnTo>
                      <a:lnTo>
                        <a:pt x="276" y="12"/>
                      </a:lnTo>
                      <a:lnTo>
                        <a:pt x="272" y="16"/>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8796" name="Freeform 158"/>
                <p:cNvSpPr>
                  <a:spLocks/>
                </p:cNvSpPr>
                <p:nvPr/>
              </p:nvSpPr>
              <p:spPr bwMode="auto">
                <a:xfrm>
                  <a:off x="1000125" y="2495550"/>
                  <a:ext cx="12700" cy="568325"/>
                </a:xfrm>
                <a:custGeom>
                  <a:avLst/>
                  <a:gdLst>
                    <a:gd name="T0" fmla="*/ 2147483647 w 8"/>
                    <a:gd name="T1" fmla="*/ 0 h 358"/>
                    <a:gd name="T2" fmla="*/ 0 w 8"/>
                    <a:gd name="T3" fmla="*/ 2147483647 h 358"/>
                    <a:gd name="T4" fmla="*/ 0 w 8"/>
                    <a:gd name="T5" fmla="*/ 2147483647 h 358"/>
                    <a:gd name="T6" fmla="*/ 2147483647 w 8"/>
                    <a:gd name="T7" fmla="*/ 2147483647 h 358"/>
                    <a:gd name="T8" fmla="*/ 2147483647 w 8"/>
                    <a:gd name="T9" fmla="*/ 2147483647 h 358"/>
                    <a:gd name="T10" fmla="*/ 2147483647 w 8"/>
                    <a:gd name="T11" fmla="*/ 2147483647 h 358"/>
                    <a:gd name="T12" fmla="*/ 2147483647 w 8"/>
                    <a:gd name="T13" fmla="*/ 2147483647 h 358"/>
                    <a:gd name="T14" fmla="*/ 2147483647 w 8"/>
                    <a:gd name="T15" fmla="*/ 0 h 358"/>
                    <a:gd name="T16" fmla="*/ 2147483647 w 8"/>
                    <a:gd name="T17" fmla="*/ 0 h 358"/>
                    <a:gd name="T18" fmla="*/ 0 w 8"/>
                    <a:gd name="T19" fmla="*/ 0 h 358"/>
                    <a:gd name="T20" fmla="*/ 0 w 8"/>
                    <a:gd name="T21" fmla="*/ 2147483647 h 358"/>
                    <a:gd name="T22" fmla="*/ 2147483647 w 8"/>
                    <a:gd name="T23" fmla="*/ 0 h 35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358"/>
                    <a:gd name="T38" fmla="*/ 8 w 8"/>
                    <a:gd name="T39" fmla="*/ 358 h 35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358">
                      <a:moveTo>
                        <a:pt x="8" y="0"/>
                      </a:moveTo>
                      <a:lnTo>
                        <a:pt x="0" y="4"/>
                      </a:lnTo>
                      <a:lnTo>
                        <a:pt x="0" y="358"/>
                      </a:lnTo>
                      <a:lnTo>
                        <a:pt x="8" y="358"/>
                      </a:lnTo>
                      <a:lnTo>
                        <a:pt x="8" y="4"/>
                      </a:lnTo>
                      <a:lnTo>
                        <a:pt x="4" y="8"/>
                      </a:lnTo>
                      <a:lnTo>
                        <a:pt x="8" y="4"/>
                      </a:lnTo>
                      <a:lnTo>
                        <a:pt x="8" y="0"/>
                      </a:lnTo>
                      <a:lnTo>
                        <a:pt x="4" y="0"/>
                      </a:lnTo>
                      <a:lnTo>
                        <a:pt x="0" y="0"/>
                      </a:lnTo>
                      <a:lnTo>
                        <a:pt x="0" y="4"/>
                      </a:lnTo>
                      <a:lnTo>
                        <a:pt x="8"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8797" name="Freeform 159"/>
                <p:cNvSpPr>
                  <a:spLocks/>
                </p:cNvSpPr>
                <p:nvPr/>
              </p:nvSpPr>
              <p:spPr bwMode="auto">
                <a:xfrm>
                  <a:off x="1082675" y="2570163"/>
                  <a:ext cx="19050" cy="444500"/>
                </a:xfrm>
                <a:custGeom>
                  <a:avLst/>
                  <a:gdLst>
                    <a:gd name="T0" fmla="*/ 2147483647 w 12"/>
                    <a:gd name="T1" fmla="*/ 2147483647 h 280"/>
                    <a:gd name="T2" fmla="*/ 2147483647 w 12"/>
                    <a:gd name="T3" fmla="*/ 2147483647 h 280"/>
                    <a:gd name="T4" fmla="*/ 2147483647 w 12"/>
                    <a:gd name="T5" fmla="*/ 0 h 280"/>
                    <a:gd name="T6" fmla="*/ 0 w 12"/>
                    <a:gd name="T7" fmla="*/ 0 h 280"/>
                    <a:gd name="T8" fmla="*/ 0 w 12"/>
                    <a:gd name="T9" fmla="*/ 2147483647 h 280"/>
                    <a:gd name="T10" fmla="*/ 2147483647 w 12"/>
                    <a:gd name="T11" fmla="*/ 2147483647 h 280"/>
                    <a:gd name="T12" fmla="*/ 0 w 12"/>
                    <a:gd name="T13" fmla="*/ 2147483647 h 280"/>
                    <a:gd name="T14" fmla="*/ 2147483647 w 12"/>
                    <a:gd name="T15" fmla="*/ 2147483647 h 280"/>
                    <a:gd name="T16" fmla="*/ 2147483647 w 12"/>
                    <a:gd name="T17" fmla="*/ 2147483647 h 280"/>
                    <a:gd name="T18" fmla="*/ 2147483647 w 12"/>
                    <a:gd name="T19" fmla="*/ 2147483647 h 280"/>
                    <a:gd name="T20" fmla="*/ 2147483647 w 12"/>
                    <a:gd name="T21" fmla="*/ 2147483647 h 280"/>
                    <a:gd name="T22" fmla="*/ 2147483647 w 12"/>
                    <a:gd name="T23" fmla="*/ 2147483647 h 28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280"/>
                    <a:gd name="T38" fmla="*/ 12 w 12"/>
                    <a:gd name="T39" fmla="*/ 280 h 28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280">
                      <a:moveTo>
                        <a:pt x="8" y="280"/>
                      </a:moveTo>
                      <a:lnTo>
                        <a:pt x="12" y="276"/>
                      </a:lnTo>
                      <a:lnTo>
                        <a:pt x="12" y="0"/>
                      </a:lnTo>
                      <a:lnTo>
                        <a:pt x="0" y="0"/>
                      </a:lnTo>
                      <a:lnTo>
                        <a:pt x="0" y="276"/>
                      </a:lnTo>
                      <a:lnTo>
                        <a:pt x="4" y="272"/>
                      </a:lnTo>
                      <a:lnTo>
                        <a:pt x="0" y="276"/>
                      </a:lnTo>
                      <a:lnTo>
                        <a:pt x="4" y="280"/>
                      </a:lnTo>
                      <a:lnTo>
                        <a:pt x="8" y="280"/>
                      </a:lnTo>
                      <a:lnTo>
                        <a:pt x="12" y="280"/>
                      </a:lnTo>
                      <a:lnTo>
                        <a:pt x="12" y="276"/>
                      </a:lnTo>
                      <a:lnTo>
                        <a:pt x="8" y="28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8798" name="Freeform 160"/>
                <p:cNvSpPr>
                  <a:spLocks/>
                </p:cNvSpPr>
                <p:nvPr/>
              </p:nvSpPr>
              <p:spPr bwMode="auto">
                <a:xfrm>
                  <a:off x="1000125" y="3001963"/>
                  <a:ext cx="95250" cy="68263"/>
                </a:xfrm>
                <a:custGeom>
                  <a:avLst/>
                  <a:gdLst>
                    <a:gd name="T0" fmla="*/ 0 w 60"/>
                    <a:gd name="T1" fmla="*/ 2147483647 h 43"/>
                    <a:gd name="T2" fmla="*/ 2147483647 w 60"/>
                    <a:gd name="T3" fmla="*/ 2147483647 h 43"/>
                    <a:gd name="T4" fmla="*/ 2147483647 w 60"/>
                    <a:gd name="T5" fmla="*/ 2147483647 h 43"/>
                    <a:gd name="T6" fmla="*/ 2147483647 w 60"/>
                    <a:gd name="T7" fmla="*/ 0 h 43"/>
                    <a:gd name="T8" fmla="*/ 2147483647 w 60"/>
                    <a:gd name="T9" fmla="*/ 2147483647 h 43"/>
                    <a:gd name="T10" fmla="*/ 2147483647 w 60"/>
                    <a:gd name="T11" fmla="*/ 2147483647 h 43"/>
                    <a:gd name="T12" fmla="*/ 2147483647 w 60"/>
                    <a:gd name="T13" fmla="*/ 2147483647 h 43"/>
                    <a:gd name="T14" fmla="*/ 0 w 60"/>
                    <a:gd name="T15" fmla="*/ 2147483647 h 43"/>
                    <a:gd name="T16" fmla="*/ 0 w 60"/>
                    <a:gd name="T17" fmla="*/ 2147483647 h 43"/>
                    <a:gd name="T18" fmla="*/ 2147483647 w 60"/>
                    <a:gd name="T19" fmla="*/ 2147483647 h 43"/>
                    <a:gd name="T20" fmla="*/ 2147483647 w 60"/>
                    <a:gd name="T21" fmla="*/ 2147483647 h 43"/>
                    <a:gd name="T22" fmla="*/ 0 w 60"/>
                    <a:gd name="T23" fmla="*/ 2147483647 h 4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60"/>
                    <a:gd name="T37" fmla="*/ 0 h 43"/>
                    <a:gd name="T38" fmla="*/ 60 w 60"/>
                    <a:gd name="T39" fmla="*/ 43 h 4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60" h="43">
                      <a:moveTo>
                        <a:pt x="0" y="39"/>
                      </a:moveTo>
                      <a:lnTo>
                        <a:pt x="8" y="43"/>
                      </a:lnTo>
                      <a:lnTo>
                        <a:pt x="60" y="8"/>
                      </a:lnTo>
                      <a:lnTo>
                        <a:pt x="56" y="0"/>
                      </a:lnTo>
                      <a:lnTo>
                        <a:pt x="4" y="35"/>
                      </a:lnTo>
                      <a:lnTo>
                        <a:pt x="8" y="39"/>
                      </a:lnTo>
                      <a:lnTo>
                        <a:pt x="4" y="35"/>
                      </a:lnTo>
                      <a:lnTo>
                        <a:pt x="0" y="39"/>
                      </a:lnTo>
                      <a:lnTo>
                        <a:pt x="0" y="43"/>
                      </a:lnTo>
                      <a:lnTo>
                        <a:pt x="4" y="43"/>
                      </a:lnTo>
                      <a:lnTo>
                        <a:pt x="8" y="43"/>
                      </a:lnTo>
                      <a:lnTo>
                        <a:pt x="0" y="39"/>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8799" name="Freeform 161"/>
                <p:cNvSpPr>
                  <a:spLocks/>
                </p:cNvSpPr>
                <p:nvPr/>
              </p:nvSpPr>
              <p:spPr bwMode="auto">
                <a:xfrm>
                  <a:off x="593725" y="2570163"/>
                  <a:ext cx="366713" cy="412750"/>
                </a:xfrm>
                <a:custGeom>
                  <a:avLst/>
                  <a:gdLst>
                    <a:gd name="T0" fmla="*/ 2147483647 w 231"/>
                    <a:gd name="T1" fmla="*/ 2147483647 h 260"/>
                    <a:gd name="T2" fmla="*/ 2147483647 w 231"/>
                    <a:gd name="T3" fmla="*/ 0 h 260"/>
                    <a:gd name="T4" fmla="*/ 0 w 231"/>
                    <a:gd name="T5" fmla="*/ 2147483647 h 260"/>
                    <a:gd name="T6" fmla="*/ 0 w 231"/>
                    <a:gd name="T7" fmla="*/ 2147483647 h 260"/>
                    <a:gd name="T8" fmla="*/ 2147483647 w 231"/>
                    <a:gd name="T9" fmla="*/ 2147483647 h 260"/>
                    <a:gd name="T10" fmla="*/ 2147483647 w 231"/>
                    <a:gd name="T11" fmla="*/ 2147483647 h 260"/>
                    <a:gd name="T12" fmla="*/ 0 60000 65536"/>
                    <a:gd name="T13" fmla="*/ 0 60000 65536"/>
                    <a:gd name="T14" fmla="*/ 0 60000 65536"/>
                    <a:gd name="T15" fmla="*/ 0 60000 65536"/>
                    <a:gd name="T16" fmla="*/ 0 60000 65536"/>
                    <a:gd name="T17" fmla="*/ 0 60000 65536"/>
                    <a:gd name="T18" fmla="*/ 0 w 231"/>
                    <a:gd name="T19" fmla="*/ 0 h 260"/>
                    <a:gd name="T20" fmla="*/ 231 w 231"/>
                    <a:gd name="T21" fmla="*/ 260 h 260"/>
                  </a:gdLst>
                  <a:ahLst/>
                  <a:cxnLst>
                    <a:cxn ang="T12">
                      <a:pos x="T0" y="T1"/>
                    </a:cxn>
                    <a:cxn ang="T13">
                      <a:pos x="T2" y="T3"/>
                    </a:cxn>
                    <a:cxn ang="T14">
                      <a:pos x="T4" y="T5"/>
                    </a:cxn>
                    <a:cxn ang="T15">
                      <a:pos x="T6" y="T7"/>
                    </a:cxn>
                    <a:cxn ang="T16">
                      <a:pos x="T8" y="T9"/>
                    </a:cxn>
                    <a:cxn ang="T17">
                      <a:pos x="T10" y="T11"/>
                    </a:cxn>
                  </a:cxnLst>
                  <a:rect l="T18" t="T19" r="T20" b="T21"/>
                  <a:pathLst>
                    <a:path w="231" h="260">
                      <a:moveTo>
                        <a:pt x="231" y="260"/>
                      </a:moveTo>
                      <a:lnTo>
                        <a:pt x="231" y="0"/>
                      </a:lnTo>
                      <a:lnTo>
                        <a:pt x="0" y="52"/>
                      </a:lnTo>
                      <a:lnTo>
                        <a:pt x="0" y="260"/>
                      </a:lnTo>
                      <a:lnTo>
                        <a:pt x="231" y="26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8800" name="Freeform 162"/>
                <p:cNvSpPr>
                  <a:spLocks/>
                </p:cNvSpPr>
                <p:nvPr/>
              </p:nvSpPr>
              <p:spPr bwMode="auto">
                <a:xfrm>
                  <a:off x="954088" y="2563813"/>
                  <a:ext cx="12700" cy="419100"/>
                </a:xfrm>
                <a:custGeom>
                  <a:avLst/>
                  <a:gdLst>
                    <a:gd name="T0" fmla="*/ 2147483647 w 8"/>
                    <a:gd name="T1" fmla="*/ 2147483647 h 264"/>
                    <a:gd name="T2" fmla="*/ 0 w 8"/>
                    <a:gd name="T3" fmla="*/ 2147483647 h 264"/>
                    <a:gd name="T4" fmla="*/ 0 w 8"/>
                    <a:gd name="T5" fmla="*/ 2147483647 h 264"/>
                    <a:gd name="T6" fmla="*/ 2147483647 w 8"/>
                    <a:gd name="T7" fmla="*/ 2147483647 h 264"/>
                    <a:gd name="T8" fmla="*/ 2147483647 w 8"/>
                    <a:gd name="T9" fmla="*/ 2147483647 h 264"/>
                    <a:gd name="T10" fmla="*/ 2147483647 w 8"/>
                    <a:gd name="T11" fmla="*/ 0 h 264"/>
                    <a:gd name="T12" fmla="*/ 2147483647 w 8"/>
                    <a:gd name="T13" fmla="*/ 2147483647 h 264"/>
                    <a:gd name="T14" fmla="*/ 2147483647 w 8"/>
                    <a:gd name="T15" fmla="*/ 0 h 264"/>
                    <a:gd name="T16" fmla="*/ 2147483647 w 8"/>
                    <a:gd name="T17" fmla="*/ 0 h 264"/>
                    <a:gd name="T18" fmla="*/ 0 w 8"/>
                    <a:gd name="T19" fmla="*/ 0 h 264"/>
                    <a:gd name="T20" fmla="*/ 0 w 8"/>
                    <a:gd name="T21" fmla="*/ 2147483647 h 264"/>
                    <a:gd name="T22" fmla="*/ 2147483647 w 8"/>
                    <a:gd name="T23" fmla="*/ 2147483647 h 26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264"/>
                    <a:gd name="T38" fmla="*/ 8 w 8"/>
                    <a:gd name="T39" fmla="*/ 264 h 26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264">
                      <a:moveTo>
                        <a:pt x="4" y="8"/>
                      </a:moveTo>
                      <a:lnTo>
                        <a:pt x="0" y="4"/>
                      </a:lnTo>
                      <a:lnTo>
                        <a:pt x="0" y="264"/>
                      </a:lnTo>
                      <a:lnTo>
                        <a:pt x="8" y="264"/>
                      </a:lnTo>
                      <a:lnTo>
                        <a:pt x="8" y="4"/>
                      </a:lnTo>
                      <a:lnTo>
                        <a:pt x="4" y="0"/>
                      </a:lnTo>
                      <a:lnTo>
                        <a:pt x="8" y="4"/>
                      </a:lnTo>
                      <a:lnTo>
                        <a:pt x="8" y="0"/>
                      </a:lnTo>
                      <a:lnTo>
                        <a:pt x="4" y="0"/>
                      </a:lnTo>
                      <a:lnTo>
                        <a:pt x="0" y="0"/>
                      </a:lnTo>
                      <a:lnTo>
                        <a:pt x="0" y="4"/>
                      </a:lnTo>
                      <a:lnTo>
                        <a:pt x="4" y="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8801" name="Freeform 163"/>
                <p:cNvSpPr>
                  <a:spLocks/>
                </p:cNvSpPr>
                <p:nvPr/>
              </p:nvSpPr>
              <p:spPr bwMode="auto">
                <a:xfrm>
                  <a:off x="587375" y="2563813"/>
                  <a:ext cx="373063" cy="93663"/>
                </a:xfrm>
                <a:custGeom>
                  <a:avLst/>
                  <a:gdLst>
                    <a:gd name="T0" fmla="*/ 2147483647 w 235"/>
                    <a:gd name="T1" fmla="*/ 2147483647 h 59"/>
                    <a:gd name="T2" fmla="*/ 2147483647 w 235"/>
                    <a:gd name="T3" fmla="*/ 2147483647 h 59"/>
                    <a:gd name="T4" fmla="*/ 2147483647 w 235"/>
                    <a:gd name="T5" fmla="*/ 2147483647 h 59"/>
                    <a:gd name="T6" fmla="*/ 2147483647 w 235"/>
                    <a:gd name="T7" fmla="*/ 0 h 59"/>
                    <a:gd name="T8" fmla="*/ 2147483647 w 235"/>
                    <a:gd name="T9" fmla="*/ 2147483647 h 59"/>
                    <a:gd name="T10" fmla="*/ 0 w 235"/>
                    <a:gd name="T11" fmla="*/ 2147483647 h 59"/>
                    <a:gd name="T12" fmla="*/ 2147483647 w 235"/>
                    <a:gd name="T13" fmla="*/ 2147483647 h 59"/>
                    <a:gd name="T14" fmla="*/ 0 w 235"/>
                    <a:gd name="T15" fmla="*/ 2147483647 h 59"/>
                    <a:gd name="T16" fmla="*/ 0 w 235"/>
                    <a:gd name="T17" fmla="*/ 2147483647 h 59"/>
                    <a:gd name="T18" fmla="*/ 0 w 235"/>
                    <a:gd name="T19" fmla="*/ 2147483647 h 59"/>
                    <a:gd name="T20" fmla="*/ 2147483647 w 235"/>
                    <a:gd name="T21" fmla="*/ 2147483647 h 59"/>
                    <a:gd name="T22" fmla="*/ 2147483647 w 235"/>
                    <a:gd name="T23" fmla="*/ 2147483647 h 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35"/>
                    <a:gd name="T37" fmla="*/ 0 h 59"/>
                    <a:gd name="T38" fmla="*/ 235 w 235"/>
                    <a:gd name="T39" fmla="*/ 59 h 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35" h="59">
                      <a:moveTo>
                        <a:pt x="8" y="56"/>
                      </a:moveTo>
                      <a:lnTo>
                        <a:pt x="4" y="59"/>
                      </a:lnTo>
                      <a:lnTo>
                        <a:pt x="235" y="8"/>
                      </a:lnTo>
                      <a:lnTo>
                        <a:pt x="235" y="0"/>
                      </a:lnTo>
                      <a:lnTo>
                        <a:pt x="4" y="48"/>
                      </a:lnTo>
                      <a:lnTo>
                        <a:pt x="0" y="56"/>
                      </a:lnTo>
                      <a:lnTo>
                        <a:pt x="4" y="48"/>
                      </a:lnTo>
                      <a:lnTo>
                        <a:pt x="0" y="52"/>
                      </a:lnTo>
                      <a:lnTo>
                        <a:pt x="0" y="56"/>
                      </a:lnTo>
                      <a:lnTo>
                        <a:pt x="4" y="59"/>
                      </a:lnTo>
                      <a:lnTo>
                        <a:pt x="8" y="56"/>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8802" name="Freeform 164"/>
                <p:cNvSpPr>
                  <a:spLocks/>
                </p:cNvSpPr>
                <p:nvPr/>
              </p:nvSpPr>
              <p:spPr bwMode="auto">
                <a:xfrm>
                  <a:off x="587375" y="2652713"/>
                  <a:ext cx="12700" cy="336550"/>
                </a:xfrm>
                <a:custGeom>
                  <a:avLst/>
                  <a:gdLst>
                    <a:gd name="T0" fmla="*/ 2147483647 w 8"/>
                    <a:gd name="T1" fmla="*/ 2147483647 h 212"/>
                    <a:gd name="T2" fmla="*/ 2147483647 w 8"/>
                    <a:gd name="T3" fmla="*/ 2147483647 h 212"/>
                    <a:gd name="T4" fmla="*/ 2147483647 w 8"/>
                    <a:gd name="T5" fmla="*/ 0 h 212"/>
                    <a:gd name="T6" fmla="*/ 0 w 8"/>
                    <a:gd name="T7" fmla="*/ 0 h 212"/>
                    <a:gd name="T8" fmla="*/ 0 w 8"/>
                    <a:gd name="T9" fmla="*/ 2147483647 h 212"/>
                    <a:gd name="T10" fmla="*/ 2147483647 w 8"/>
                    <a:gd name="T11" fmla="*/ 2147483647 h 212"/>
                    <a:gd name="T12" fmla="*/ 0 w 8"/>
                    <a:gd name="T13" fmla="*/ 2147483647 h 212"/>
                    <a:gd name="T14" fmla="*/ 0 w 8"/>
                    <a:gd name="T15" fmla="*/ 2147483647 h 212"/>
                    <a:gd name="T16" fmla="*/ 2147483647 w 8"/>
                    <a:gd name="T17" fmla="*/ 2147483647 h 212"/>
                    <a:gd name="T18" fmla="*/ 2147483647 w 8"/>
                    <a:gd name="T19" fmla="*/ 2147483647 h 212"/>
                    <a:gd name="T20" fmla="*/ 2147483647 w 8"/>
                    <a:gd name="T21" fmla="*/ 2147483647 h 212"/>
                    <a:gd name="T22" fmla="*/ 2147483647 w 8"/>
                    <a:gd name="T23" fmla="*/ 2147483647 h 21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212"/>
                    <a:gd name="T38" fmla="*/ 8 w 8"/>
                    <a:gd name="T39" fmla="*/ 212 h 21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212">
                      <a:moveTo>
                        <a:pt x="4" y="200"/>
                      </a:moveTo>
                      <a:lnTo>
                        <a:pt x="8" y="208"/>
                      </a:lnTo>
                      <a:lnTo>
                        <a:pt x="8" y="0"/>
                      </a:lnTo>
                      <a:lnTo>
                        <a:pt x="0" y="0"/>
                      </a:lnTo>
                      <a:lnTo>
                        <a:pt x="0" y="208"/>
                      </a:lnTo>
                      <a:lnTo>
                        <a:pt x="4" y="212"/>
                      </a:lnTo>
                      <a:lnTo>
                        <a:pt x="0" y="208"/>
                      </a:lnTo>
                      <a:lnTo>
                        <a:pt x="0" y="212"/>
                      </a:lnTo>
                      <a:lnTo>
                        <a:pt x="4" y="212"/>
                      </a:lnTo>
                      <a:lnTo>
                        <a:pt x="8" y="212"/>
                      </a:lnTo>
                      <a:lnTo>
                        <a:pt x="8" y="208"/>
                      </a:lnTo>
                      <a:lnTo>
                        <a:pt x="4" y="20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8803" name="Freeform 165"/>
                <p:cNvSpPr>
                  <a:spLocks/>
                </p:cNvSpPr>
                <p:nvPr/>
              </p:nvSpPr>
              <p:spPr bwMode="auto">
                <a:xfrm>
                  <a:off x="593725" y="2970213"/>
                  <a:ext cx="373063" cy="19050"/>
                </a:xfrm>
                <a:custGeom>
                  <a:avLst/>
                  <a:gdLst>
                    <a:gd name="T0" fmla="*/ 2147483647 w 235"/>
                    <a:gd name="T1" fmla="*/ 2147483647 h 12"/>
                    <a:gd name="T2" fmla="*/ 2147483647 w 235"/>
                    <a:gd name="T3" fmla="*/ 2147483647 h 12"/>
                    <a:gd name="T4" fmla="*/ 0 w 235"/>
                    <a:gd name="T5" fmla="*/ 0 h 12"/>
                    <a:gd name="T6" fmla="*/ 0 w 235"/>
                    <a:gd name="T7" fmla="*/ 2147483647 h 12"/>
                    <a:gd name="T8" fmla="*/ 2147483647 w 235"/>
                    <a:gd name="T9" fmla="*/ 2147483647 h 12"/>
                    <a:gd name="T10" fmla="*/ 2147483647 w 235"/>
                    <a:gd name="T11" fmla="*/ 2147483647 h 12"/>
                    <a:gd name="T12" fmla="*/ 2147483647 w 235"/>
                    <a:gd name="T13" fmla="*/ 2147483647 h 12"/>
                    <a:gd name="T14" fmla="*/ 2147483647 w 235"/>
                    <a:gd name="T15" fmla="*/ 2147483647 h 12"/>
                    <a:gd name="T16" fmla="*/ 2147483647 w 235"/>
                    <a:gd name="T17" fmla="*/ 2147483647 h 12"/>
                    <a:gd name="T18" fmla="*/ 2147483647 w 235"/>
                    <a:gd name="T19" fmla="*/ 2147483647 h 12"/>
                    <a:gd name="T20" fmla="*/ 2147483647 w 235"/>
                    <a:gd name="T21" fmla="*/ 2147483647 h 12"/>
                    <a:gd name="T22" fmla="*/ 2147483647 w 235"/>
                    <a:gd name="T23" fmla="*/ 2147483647 h 1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35"/>
                    <a:gd name="T37" fmla="*/ 0 h 12"/>
                    <a:gd name="T38" fmla="*/ 235 w 235"/>
                    <a:gd name="T39" fmla="*/ 12 h 1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35" h="12">
                      <a:moveTo>
                        <a:pt x="227" y="8"/>
                      </a:moveTo>
                      <a:lnTo>
                        <a:pt x="231" y="4"/>
                      </a:lnTo>
                      <a:lnTo>
                        <a:pt x="0" y="0"/>
                      </a:lnTo>
                      <a:lnTo>
                        <a:pt x="0" y="12"/>
                      </a:lnTo>
                      <a:lnTo>
                        <a:pt x="231" y="12"/>
                      </a:lnTo>
                      <a:lnTo>
                        <a:pt x="235" y="8"/>
                      </a:lnTo>
                      <a:lnTo>
                        <a:pt x="231" y="12"/>
                      </a:lnTo>
                      <a:lnTo>
                        <a:pt x="235" y="12"/>
                      </a:lnTo>
                      <a:lnTo>
                        <a:pt x="235" y="8"/>
                      </a:lnTo>
                      <a:lnTo>
                        <a:pt x="235" y="4"/>
                      </a:lnTo>
                      <a:lnTo>
                        <a:pt x="231" y="4"/>
                      </a:lnTo>
                      <a:lnTo>
                        <a:pt x="227" y="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8804" name="Freeform 166"/>
                <p:cNvSpPr>
                  <a:spLocks/>
                </p:cNvSpPr>
                <p:nvPr/>
              </p:nvSpPr>
              <p:spPr bwMode="auto">
                <a:xfrm>
                  <a:off x="973138" y="3070225"/>
                  <a:ext cx="52388" cy="19050"/>
                </a:xfrm>
                <a:custGeom>
                  <a:avLst/>
                  <a:gdLst>
                    <a:gd name="T0" fmla="*/ 2147483647 w 33"/>
                    <a:gd name="T1" fmla="*/ 2147483647 h 12"/>
                    <a:gd name="T2" fmla="*/ 2147483647 w 33"/>
                    <a:gd name="T3" fmla="*/ 0 h 12"/>
                    <a:gd name="T4" fmla="*/ 0 w 33"/>
                    <a:gd name="T5" fmla="*/ 2147483647 h 12"/>
                    <a:gd name="T6" fmla="*/ 2147483647 w 33"/>
                    <a:gd name="T7" fmla="*/ 2147483647 h 12"/>
                    <a:gd name="T8" fmla="*/ 2147483647 w 33"/>
                    <a:gd name="T9" fmla="*/ 2147483647 h 12"/>
                    <a:gd name="T10" fmla="*/ 2147483647 w 33"/>
                    <a:gd name="T11" fmla="*/ 2147483647 h 12"/>
                    <a:gd name="T12" fmla="*/ 2147483647 w 33"/>
                    <a:gd name="T13" fmla="*/ 2147483647 h 12"/>
                    <a:gd name="T14" fmla="*/ 2147483647 w 33"/>
                    <a:gd name="T15" fmla="*/ 2147483647 h 12"/>
                    <a:gd name="T16" fmla="*/ 2147483647 w 33"/>
                    <a:gd name="T17" fmla="*/ 2147483647 h 12"/>
                    <a:gd name="T18" fmla="*/ 2147483647 w 33"/>
                    <a:gd name="T19" fmla="*/ 2147483647 h 12"/>
                    <a:gd name="T20" fmla="*/ 2147483647 w 33"/>
                    <a:gd name="T21" fmla="*/ 0 h 12"/>
                    <a:gd name="T22" fmla="*/ 2147483647 w 33"/>
                    <a:gd name="T23" fmla="*/ 2147483647 h 1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3"/>
                    <a:gd name="T37" fmla="*/ 0 h 12"/>
                    <a:gd name="T38" fmla="*/ 33 w 33"/>
                    <a:gd name="T39" fmla="*/ 12 h 1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3" h="12">
                      <a:moveTo>
                        <a:pt x="25" y="4"/>
                      </a:moveTo>
                      <a:lnTo>
                        <a:pt x="29" y="0"/>
                      </a:lnTo>
                      <a:lnTo>
                        <a:pt x="0" y="4"/>
                      </a:lnTo>
                      <a:lnTo>
                        <a:pt x="4" y="12"/>
                      </a:lnTo>
                      <a:lnTo>
                        <a:pt x="29" y="12"/>
                      </a:lnTo>
                      <a:lnTo>
                        <a:pt x="33" y="4"/>
                      </a:lnTo>
                      <a:lnTo>
                        <a:pt x="29" y="12"/>
                      </a:lnTo>
                      <a:lnTo>
                        <a:pt x="33" y="8"/>
                      </a:lnTo>
                      <a:lnTo>
                        <a:pt x="33" y="4"/>
                      </a:lnTo>
                      <a:lnTo>
                        <a:pt x="29" y="0"/>
                      </a:lnTo>
                      <a:lnTo>
                        <a:pt x="25" y="4"/>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8805" name="Freeform 167"/>
                <p:cNvSpPr>
                  <a:spLocks/>
                </p:cNvSpPr>
                <p:nvPr/>
              </p:nvSpPr>
              <p:spPr bwMode="auto">
                <a:xfrm>
                  <a:off x="1012825" y="3051175"/>
                  <a:ext cx="12700" cy="25400"/>
                </a:xfrm>
                <a:custGeom>
                  <a:avLst/>
                  <a:gdLst>
                    <a:gd name="T0" fmla="*/ 2147483647 w 8"/>
                    <a:gd name="T1" fmla="*/ 2147483647 h 16"/>
                    <a:gd name="T2" fmla="*/ 0 w 8"/>
                    <a:gd name="T3" fmla="*/ 2147483647 h 16"/>
                    <a:gd name="T4" fmla="*/ 0 w 8"/>
                    <a:gd name="T5" fmla="*/ 2147483647 h 16"/>
                    <a:gd name="T6" fmla="*/ 2147483647 w 8"/>
                    <a:gd name="T7" fmla="*/ 2147483647 h 16"/>
                    <a:gd name="T8" fmla="*/ 2147483647 w 8"/>
                    <a:gd name="T9" fmla="*/ 2147483647 h 16"/>
                    <a:gd name="T10" fmla="*/ 0 w 8"/>
                    <a:gd name="T11" fmla="*/ 0 h 16"/>
                    <a:gd name="T12" fmla="*/ 2147483647 w 8"/>
                    <a:gd name="T13" fmla="*/ 2147483647 h 16"/>
                    <a:gd name="T14" fmla="*/ 2147483647 w 8"/>
                    <a:gd name="T15" fmla="*/ 0 h 16"/>
                    <a:gd name="T16" fmla="*/ 2147483647 w 8"/>
                    <a:gd name="T17" fmla="*/ 0 h 16"/>
                    <a:gd name="T18" fmla="*/ 0 w 8"/>
                    <a:gd name="T19" fmla="*/ 0 h 16"/>
                    <a:gd name="T20" fmla="*/ 0 w 8"/>
                    <a:gd name="T21" fmla="*/ 2147483647 h 16"/>
                    <a:gd name="T22" fmla="*/ 2147483647 w 8"/>
                    <a:gd name="T23" fmla="*/ 2147483647 h 1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16"/>
                    <a:gd name="T38" fmla="*/ 8 w 8"/>
                    <a:gd name="T39" fmla="*/ 16 h 1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16">
                      <a:moveTo>
                        <a:pt x="4" y="8"/>
                      </a:moveTo>
                      <a:lnTo>
                        <a:pt x="0" y="4"/>
                      </a:lnTo>
                      <a:lnTo>
                        <a:pt x="0" y="16"/>
                      </a:lnTo>
                      <a:lnTo>
                        <a:pt x="8" y="16"/>
                      </a:lnTo>
                      <a:lnTo>
                        <a:pt x="8" y="4"/>
                      </a:lnTo>
                      <a:lnTo>
                        <a:pt x="0" y="0"/>
                      </a:lnTo>
                      <a:lnTo>
                        <a:pt x="8" y="4"/>
                      </a:lnTo>
                      <a:lnTo>
                        <a:pt x="8" y="0"/>
                      </a:lnTo>
                      <a:lnTo>
                        <a:pt x="4" y="0"/>
                      </a:lnTo>
                      <a:lnTo>
                        <a:pt x="0" y="0"/>
                      </a:lnTo>
                      <a:lnTo>
                        <a:pt x="0" y="4"/>
                      </a:lnTo>
                      <a:lnTo>
                        <a:pt x="4" y="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8806" name="Freeform 168"/>
                <p:cNvSpPr>
                  <a:spLocks/>
                </p:cNvSpPr>
                <p:nvPr/>
              </p:nvSpPr>
              <p:spPr bwMode="auto">
                <a:xfrm>
                  <a:off x="1000125" y="3051175"/>
                  <a:ext cx="19050" cy="19050"/>
                </a:xfrm>
                <a:custGeom>
                  <a:avLst/>
                  <a:gdLst>
                    <a:gd name="T0" fmla="*/ 2147483647 w 12"/>
                    <a:gd name="T1" fmla="*/ 2147483647 h 12"/>
                    <a:gd name="T2" fmla="*/ 2147483647 w 12"/>
                    <a:gd name="T3" fmla="*/ 2147483647 h 12"/>
                    <a:gd name="T4" fmla="*/ 2147483647 w 12"/>
                    <a:gd name="T5" fmla="*/ 2147483647 h 12"/>
                    <a:gd name="T6" fmla="*/ 2147483647 w 12"/>
                    <a:gd name="T7" fmla="*/ 0 h 12"/>
                    <a:gd name="T8" fmla="*/ 2147483647 w 12"/>
                    <a:gd name="T9" fmla="*/ 2147483647 h 12"/>
                    <a:gd name="T10" fmla="*/ 2147483647 w 12"/>
                    <a:gd name="T11" fmla="*/ 2147483647 h 12"/>
                    <a:gd name="T12" fmla="*/ 2147483647 w 12"/>
                    <a:gd name="T13" fmla="*/ 2147483647 h 12"/>
                    <a:gd name="T14" fmla="*/ 0 w 12"/>
                    <a:gd name="T15" fmla="*/ 2147483647 h 12"/>
                    <a:gd name="T16" fmla="*/ 0 w 12"/>
                    <a:gd name="T17" fmla="*/ 2147483647 h 12"/>
                    <a:gd name="T18" fmla="*/ 2147483647 w 12"/>
                    <a:gd name="T19" fmla="*/ 2147483647 h 12"/>
                    <a:gd name="T20" fmla="*/ 2147483647 w 12"/>
                    <a:gd name="T21" fmla="*/ 2147483647 h 12"/>
                    <a:gd name="T22" fmla="*/ 2147483647 w 12"/>
                    <a:gd name="T23" fmla="*/ 2147483647 h 1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12"/>
                    <a:gd name="T38" fmla="*/ 12 w 12"/>
                    <a:gd name="T39" fmla="*/ 12 h 1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12">
                      <a:moveTo>
                        <a:pt x="4" y="12"/>
                      </a:moveTo>
                      <a:lnTo>
                        <a:pt x="8" y="12"/>
                      </a:lnTo>
                      <a:lnTo>
                        <a:pt x="12" y="8"/>
                      </a:lnTo>
                      <a:lnTo>
                        <a:pt x="8" y="0"/>
                      </a:lnTo>
                      <a:lnTo>
                        <a:pt x="4" y="4"/>
                      </a:lnTo>
                      <a:lnTo>
                        <a:pt x="0" y="8"/>
                      </a:lnTo>
                      <a:lnTo>
                        <a:pt x="4" y="12"/>
                      </a:lnTo>
                      <a:lnTo>
                        <a:pt x="8" y="12"/>
                      </a:lnTo>
                      <a:lnTo>
                        <a:pt x="4" y="12"/>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8807" name="Freeform 169"/>
                <p:cNvSpPr>
                  <a:spLocks/>
                </p:cNvSpPr>
                <p:nvPr/>
              </p:nvSpPr>
              <p:spPr bwMode="auto">
                <a:xfrm>
                  <a:off x="966788" y="3057525"/>
                  <a:ext cx="39688" cy="12700"/>
                </a:xfrm>
                <a:custGeom>
                  <a:avLst/>
                  <a:gdLst>
                    <a:gd name="T0" fmla="*/ 2147483647 w 25"/>
                    <a:gd name="T1" fmla="*/ 2147483647 h 8"/>
                    <a:gd name="T2" fmla="*/ 2147483647 w 25"/>
                    <a:gd name="T3" fmla="*/ 2147483647 h 8"/>
                    <a:gd name="T4" fmla="*/ 2147483647 w 25"/>
                    <a:gd name="T5" fmla="*/ 2147483647 h 8"/>
                    <a:gd name="T6" fmla="*/ 2147483647 w 25"/>
                    <a:gd name="T7" fmla="*/ 0 h 8"/>
                    <a:gd name="T8" fmla="*/ 2147483647 w 25"/>
                    <a:gd name="T9" fmla="*/ 0 h 8"/>
                    <a:gd name="T10" fmla="*/ 0 w 25"/>
                    <a:gd name="T11" fmla="*/ 2147483647 h 8"/>
                    <a:gd name="T12" fmla="*/ 2147483647 w 25"/>
                    <a:gd name="T13" fmla="*/ 0 h 8"/>
                    <a:gd name="T14" fmla="*/ 2147483647 w 25"/>
                    <a:gd name="T15" fmla="*/ 0 h 8"/>
                    <a:gd name="T16" fmla="*/ 0 w 25"/>
                    <a:gd name="T17" fmla="*/ 2147483647 h 8"/>
                    <a:gd name="T18" fmla="*/ 2147483647 w 25"/>
                    <a:gd name="T19" fmla="*/ 2147483647 h 8"/>
                    <a:gd name="T20" fmla="*/ 2147483647 w 25"/>
                    <a:gd name="T21" fmla="*/ 2147483647 h 8"/>
                    <a:gd name="T22" fmla="*/ 2147483647 w 25"/>
                    <a:gd name="T23" fmla="*/ 2147483647 h 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5"/>
                    <a:gd name="T37" fmla="*/ 0 h 8"/>
                    <a:gd name="T38" fmla="*/ 25 w 25"/>
                    <a:gd name="T39" fmla="*/ 8 h 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5" h="8">
                      <a:moveTo>
                        <a:pt x="12" y="4"/>
                      </a:moveTo>
                      <a:lnTo>
                        <a:pt x="8" y="8"/>
                      </a:lnTo>
                      <a:lnTo>
                        <a:pt x="25" y="8"/>
                      </a:lnTo>
                      <a:lnTo>
                        <a:pt x="25" y="0"/>
                      </a:lnTo>
                      <a:lnTo>
                        <a:pt x="8" y="0"/>
                      </a:lnTo>
                      <a:lnTo>
                        <a:pt x="0" y="4"/>
                      </a:lnTo>
                      <a:lnTo>
                        <a:pt x="8" y="0"/>
                      </a:lnTo>
                      <a:lnTo>
                        <a:pt x="4" y="0"/>
                      </a:lnTo>
                      <a:lnTo>
                        <a:pt x="0" y="4"/>
                      </a:lnTo>
                      <a:lnTo>
                        <a:pt x="4" y="8"/>
                      </a:lnTo>
                      <a:lnTo>
                        <a:pt x="8" y="8"/>
                      </a:lnTo>
                      <a:lnTo>
                        <a:pt x="12" y="4"/>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8808" name="Freeform 170"/>
                <p:cNvSpPr>
                  <a:spLocks/>
                </p:cNvSpPr>
                <p:nvPr/>
              </p:nvSpPr>
              <p:spPr bwMode="auto">
                <a:xfrm>
                  <a:off x="966788" y="3063875"/>
                  <a:ext cx="19050" cy="25400"/>
                </a:xfrm>
                <a:custGeom>
                  <a:avLst/>
                  <a:gdLst>
                    <a:gd name="T0" fmla="*/ 2147483647 w 12"/>
                    <a:gd name="T1" fmla="*/ 2147483647 h 16"/>
                    <a:gd name="T2" fmla="*/ 2147483647 w 12"/>
                    <a:gd name="T3" fmla="*/ 2147483647 h 16"/>
                    <a:gd name="T4" fmla="*/ 2147483647 w 12"/>
                    <a:gd name="T5" fmla="*/ 0 h 16"/>
                    <a:gd name="T6" fmla="*/ 0 w 12"/>
                    <a:gd name="T7" fmla="*/ 0 h 16"/>
                    <a:gd name="T8" fmla="*/ 0 w 12"/>
                    <a:gd name="T9" fmla="*/ 2147483647 h 16"/>
                    <a:gd name="T10" fmla="*/ 2147483647 w 12"/>
                    <a:gd name="T11" fmla="*/ 2147483647 h 16"/>
                    <a:gd name="T12" fmla="*/ 0 w 12"/>
                    <a:gd name="T13" fmla="*/ 2147483647 h 16"/>
                    <a:gd name="T14" fmla="*/ 2147483647 w 12"/>
                    <a:gd name="T15" fmla="*/ 2147483647 h 16"/>
                    <a:gd name="T16" fmla="*/ 2147483647 w 12"/>
                    <a:gd name="T17" fmla="*/ 2147483647 h 16"/>
                    <a:gd name="T18" fmla="*/ 2147483647 w 12"/>
                    <a:gd name="T19" fmla="*/ 2147483647 h 16"/>
                    <a:gd name="T20" fmla="*/ 2147483647 w 12"/>
                    <a:gd name="T21" fmla="*/ 2147483647 h 16"/>
                    <a:gd name="T22" fmla="*/ 2147483647 w 12"/>
                    <a:gd name="T23" fmla="*/ 2147483647 h 1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16"/>
                    <a:gd name="T38" fmla="*/ 12 w 12"/>
                    <a:gd name="T39" fmla="*/ 16 h 1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16">
                      <a:moveTo>
                        <a:pt x="4" y="8"/>
                      </a:moveTo>
                      <a:lnTo>
                        <a:pt x="12" y="12"/>
                      </a:lnTo>
                      <a:lnTo>
                        <a:pt x="12" y="0"/>
                      </a:lnTo>
                      <a:lnTo>
                        <a:pt x="0" y="0"/>
                      </a:lnTo>
                      <a:lnTo>
                        <a:pt x="0" y="12"/>
                      </a:lnTo>
                      <a:lnTo>
                        <a:pt x="8" y="16"/>
                      </a:lnTo>
                      <a:lnTo>
                        <a:pt x="0" y="12"/>
                      </a:lnTo>
                      <a:lnTo>
                        <a:pt x="4" y="16"/>
                      </a:lnTo>
                      <a:lnTo>
                        <a:pt x="8" y="16"/>
                      </a:lnTo>
                      <a:lnTo>
                        <a:pt x="12" y="12"/>
                      </a:lnTo>
                      <a:lnTo>
                        <a:pt x="4" y="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8809" name="Freeform 171"/>
                <p:cNvSpPr>
                  <a:spLocks/>
                </p:cNvSpPr>
                <p:nvPr/>
              </p:nvSpPr>
              <p:spPr bwMode="auto">
                <a:xfrm>
                  <a:off x="1019175" y="2589213"/>
                  <a:ext cx="334963" cy="649288"/>
                </a:xfrm>
                <a:custGeom>
                  <a:avLst/>
                  <a:gdLst>
                    <a:gd name="T0" fmla="*/ 2147483647 w 211"/>
                    <a:gd name="T1" fmla="*/ 0 h 409"/>
                    <a:gd name="T2" fmla="*/ 0 w 211"/>
                    <a:gd name="T3" fmla="*/ 2147483647 h 409"/>
                    <a:gd name="T4" fmla="*/ 0 w 211"/>
                    <a:gd name="T5" fmla="*/ 2147483647 h 409"/>
                    <a:gd name="T6" fmla="*/ 2147483647 w 211"/>
                    <a:gd name="T7" fmla="*/ 2147483647 h 409"/>
                    <a:gd name="T8" fmla="*/ 2147483647 w 211"/>
                    <a:gd name="T9" fmla="*/ 2147483647 h 409"/>
                    <a:gd name="T10" fmla="*/ 2147483647 w 211"/>
                    <a:gd name="T11" fmla="*/ 2147483647 h 409"/>
                    <a:gd name="T12" fmla="*/ 2147483647 w 211"/>
                    <a:gd name="T13" fmla="*/ 2147483647 h 409"/>
                    <a:gd name="T14" fmla="*/ 2147483647 w 211"/>
                    <a:gd name="T15" fmla="*/ 2147483647 h 409"/>
                    <a:gd name="T16" fmla="*/ 2147483647 w 211"/>
                    <a:gd name="T17" fmla="*/ 2147483647 h 409"/>
                    <a:gd name="T18" fmla="*/ 2147483647 w 211"/>
                    <a:gd name="T19" fmla="*/ 2147483647 h 409"/>
                    <a:gd name="T20" fmla="*/ 2147483647 w 211"/>
                    <a:gd name="T21" fmla="*/ 2147483647 h 409"/>
                    <a:gd name="T22" fmla="*/ 2147483647 w 211"/>
                    <a:gd name="T23" fmla="*/ 2147483647 h 409"/>
                    <a:gd name="T24" fmla="*/ 2147483647 w 211"/>
                    <a:gd name="T25" fmla="*/ 2147483647 h 409"/>
                    <a:gd name="T26" fmla="*/ 2147483647 w 211"/>
                    <a:gd name="T27" fmla="*/ 2147483647 h 409"/>
                    <a:gd name="T28" fmla="*/ 2147483647 w 211"/>
                    <a:gd name="T29" fmla="*/ 2147483647 h 409"/>
                    <a:gd name="T30" fmla="*/ 2147483647 w 211"/>
                    <a:gd name="T31" fmla="*/ 2147483647 h 409"/>
                    <a:gd name="T32" fmla="*/ 2147483647 w 211"/>
                    <a:gd name="T33" fmla="*/ 2147483647 h 409"/>
                    <a:gd name="T34" fmla="*/ 2147483647 w 211"/>
                    <a:gd name="T35" fmla="*/ 2147483647 h 409"/>
                    <a:gd name="T36" fmla="*/ 2147483647 w 211"/>
                    <a:gd name="T37" fmla="*/ 2147483647 h 409"/>
                    <a:gd name="T38" fmla="*/ 2147483647 w 211"/>
                    <a:gd name="T39" fmla="*/ 2147483647 h 409"/>
                    <a:gd name="T40" fmla="*/ 2147483647 w 211"/>
                    <a:gd name="T41" fmla="*/ 2147483647 h 409"/>
                    <a:gd name="T42" fmla="*/ 2147483647 w 211"/>
                    <a:gd name="T43" fmla="*/ 2147483647 h 409"/>
                    <a:gd name="T44" fmla="*/ 2147483647 w 211"/>
                    <a:gd name="T45" fmla="*/ 2147483647 h 409"/>
                    <a:gd name="T46" fmla="*/ 2147483647 w 211"/>
                    <a:gd name="T47" fmla="*/ 0 h 409"/>
                    <a:gd name="T48" fmla="*/ 2147483647 w 211"/>
                    <a:gd name="T49" fmla="*/ 0 h 409"/>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11"/>
                    <a:gd name="T76" fmla="*/ 0 h 409"/>
                    <a:gd name="T77" fmla="*/ 211 w 211"/>
                    <a:gd name="T78" fmla="*/ 409 h 409"/>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11" h="409">
                      <a:moveTo>
                        <a:pt x="28" y="0"/>
                      </a:moveTo>
                      <a:lnTo>
                        <a:pt x="0" y="4"/>
                      </a:lnTo>
                      <a:lnTo>
                        <a:pt x="0" y="402"/>
                      </a:lnTo>
                      <a:lnTo>
                        <a:pt x="85" y="409"/>
                      </a:lnTo>
                      <a:lnTo>
                        <a:pt x="109" y="402"/>
                      </a:lnTo>
                      <a:lnTo>
                        <a:pt x="113" y="402"/>
                      </a:lnTo>
                      <a:lnTo>
                        <a:pt x="121" y="402"/>
                      </a:lnTo>
                      <a:lnTo>
                        <a:pt x="125" y="402"/>
                      </a:lnTo>
                      <a:lnTo>
                        <a:pt x="134" y="402"/>
                      </a:lnTo>
                      <a:lnTo>
                        <a:pt x="146" y="398"/>
                      </a:lnTo>
                      <a:lnTo>
                        <a:pt x="154" y="394"/>
                      </a:lnTo>
                      <a:lnTo>
                        <a:pt x="166" y="394"/>
                      </a:lnTo>
                      <a:lnTo>
                        <a:pt x="174" y="390"/>
                      </a:lnTo>
                      <a:lnTo>
                        <a:pt x="178" y="386"/>
                      </a:lnTo>
                      <a:lnTo>
                        <a:pt x="186" y="382"/>
                      </a:lnTo>
                      <a:lnTo>
                        <a:pt x="190" y="378"/>
                      </a:lnTo>
                      <a:lnTo>
                        <a:pt x="190" y="374"/>
                      </a:lnTo>
                      <a:lnTo>
                        <a:pt x="194" y="374"/>
                      </a:lnTo>
                      <a:lnTo>
                        <a:pt x="194" y="370"/>
                      </a:lnTo>
                      <a:lnTo>
                        <a:pt x="211" y="358"/>
                      </a:lnTo>
                      <a:lnTo>
                        <a:pt x="211" y="335"/>
                      </a:lnTo>
                      <a:lnTo>
                        <a:pt x="28" y="0"/>
                      </a:lnTo>
                      <a:close/>
                    </a:path>
                  </a:pathLst>
                </a:custGeom>
                <a:solidFill>
                  <a:srgbClr val="333333"/>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8810" name="Freeform 172"/>
                <p:cNvSpPr>
                  <a:spLocks/>
                </p:cNvSpPr>
                <p:nvPr/>
              </p:nvSpPr>
              <p:spPr bwMode="auto">
                <a:xfrm>
                  <a:off x="1012825" y="2582863"/>
                  <a:ext cx="50800" cy="19050"/>
                </a:xfrm>
                <a:custGeom>
                  <a:avLst/>
                  <a:gdLst>
                    <a:gd name="T0" fmla="*/ 2147483647 w 32"/>
                    <a:gd name="T1" fmla="*/ 2147483647 h 12"/>
                    <a:gd name="T2" fmla="*/ 2147483647 w 32"/>
                    <a:gd name="T3" fmla="*/ 2147483647 h 12"/>
                    <a:gd name="T4" fmla="*/ 2147483647 w 32"/>
                    <a:gd name="T5" fmla="*/ 2147483647 h 12"/>
                    <a:gd name="T6" fmla="*/ 2147483647 w 32"/>
                    <a:gd name="T7" fmla="*/ 0 h 12"/>
                    <a:gd name="T8" fmla="*/ 2147483647 w 32"/>
                    <a:gd name="T9" fmla="*/ 2147483647 h 12"/>
                    <a:gd name="T10" fmla="*/ 0 w 32"/>
                    <a:gd name="T11" fmla="*/ 2147483647 h 12"/>
                    <a:gd name="T12" fmla="*/ 2147483647 w 32"/>
                    <a:gd name="T13" fmla="*/ 2147483647 h 12"/>
                    <a:gd name="T14" fmla="*/ 0 w 32"/>
                    <a:gd name="T15" fmla="*/ 2147483647 h 12"/>
                    <a:gd name="T16" fmla="*/ 0 w 32"/>
                    <a:gd name="T17" fmla="*/ 2147483647 h 12"/>
                    <a:gd name="T18" fmla="*/ 0 w 32"/>
                    <a:gd name="T19" fmla="*/ 2147483647 h 12"/>
                    <a:gd name="T20" fmla="*/ 2147483647 w 32"/>
                    <a:gd name="T21" fmla="*/ 2147483647 h 12"/>
                    <a:gd name="T22" fmla="*/ 2147483647 w 32"/>
                    <a:gd name="T23" fmla="*/ 2147483647 h 1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2"/>
                    <a:gd name="T37" fmla="*/ 0 h 12"/>
                    <a:gd name="T38" fmla="*/ 32 w 32"/>
                    <a:gd name="T39" fmla="*/ 12 h 1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2" h="12">
                      <a:moveTo>
                        <a:pt x="8" y="8"/>
                      </a:moveTo>
                      <a:lnTo>
                        <a:pt x="4" y="12"/>
                      </a:lnTo>
                      <a:lnTo>
                        <a:pt x="32" y="8"/>
                      </a:lnTo>
                      <a:lnTo>
                        <a:pt x="32" y="0"/>
                      </a:lnTo>
                      <a:lnTo>
                        <a:pt x="4" y="4"/>
                      </a:lnTo>
                      <a:lnTo>
                        <a:pt x="0" y="8"/>
                      </a:lnTo>
                      <a:lnTo>
                        <a:pt x="4" y="4"/>
                      </a:lnTo>
                      <a:lnTo>
                        <a:pt x="0" y="8"/>
                      </a:lnTo>
                      <a:lnTo>
                        <a:pt x="0" y="12"/>
                      </a:lnTo>
                      <a:lnTo>
                        <a:pt x="4" y="12"/>
                      </a:lnTo>
                      <a:lnTo>
                        <a:pt x="8" y="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8811" name="Freeform 173"/>
                <p:cNvSpPr>
                  <a:spLocks/>
                </p:cNvSpPr>
                <p:nvPr/>
              </p:nvSpPr>
              <p:spPr bwMode="auto">
                <a:xfrm>
                  <a:off x="1012825" y="2595563"/>
                  <a:ext cx="12700" cy="636588"/>
                </a:xfrm>
                <a:custGeom>
                  <a:avLst/>
                  <a:gdLst>
                    <a:gd name="T0" fmla="*/ 2147483647 w 8"/>
                    <a:gd name="T1" fmla="*/ 2147483647 h 401"/>
                    <a:gd name="T2" fmla="*/ 2147483647 w 8"/>
                    <a:gd name="T3" fmla="*/ 2147483647 h 401"/>
                    <a:gd name="T4" fmla="*/ 2147483647 w 8"/>
                    <a:gd name="T5" fmla="*/ 0 h 401"/>
                    <a:gd name="T6" fmla="*/ 0 w 8"/>
                    <a:gd name="T7" fmla="*/ 0 h 401"/>
                    <a:gd name="T8" fmla="*/ 0 w 8"/>
                    <a:gd name="T9" fmla="*/ 2147483647 h 401"/>
                    <a:gd name="T10" fmla="*/ 2147483647 w 8"/>
                    <a:gd name="T11" fmla="*/ 2147483647 h 401"/>
                    <a:gd name="T12" fmla="*/ 0 w 8"/>
                    <a:gd name="T13" fmla="*/ 2147483647 h 401"/>
                    <a:gd name="T14" fmla="*/ 0 w 8"/>
                    <a:gd name="T15" fmla="*/ 2147483647 h 401"/>
                    <a:gd name="T16" fmla="*/ 2147483647 w 8"/>
                    <a:gd name="T17" fmla="*/ 2147483647 h 401"/>
                    <a:gd name="T18" fmla="*/ 2147483647 w 8"/>
                    <a:gd name="T19" fmla="*/ 2147483647 h 401"/>
                    <a:gd name="T20" fmla="*/ 2147483647 w 8"/>
                    <a:gd name="T21" fmla="*/ 2147483647 h 401"/>
                    <a:gd name="T22" fmla="*/ 2147483647 w 8"/>
                    <a:gd name="T23" fmla="*/ 2147483647 h 40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401"/>
                    <a:gd name="T38" fmla="*/ 8 w 8"/>
                    <a:gd name="T39" fmla="*/ 401 h 40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401">
                      <a:moveTo>
                        <a:pt x="4" y="394"/>
                      </a:moveTo>
                      <a:lnTo>
                        <a:pt x="8" y="398"/>
                      </a:lnTo>
                      <a:lnTo>
                        <a:pt x="8" y="0"/>
                      </a:lnTo>
                      <a:lnTo>
                        <a:pt x="0" y="0"/>
                      </a:lnTo>
                      <a:lnTo>
                        <a:pt x="0" y="398"/>
                      </a:lnTo>
                      <a:lnTo>
                        <a:pt x="4" y="401"/>
                      </a:lnTo>
                      <a:lnTo>
                        <a:pt x="0" y="398"/>
                      </a:lnTo>
                      <a:lnTo>
                        <a:pt x="0" y="401"/>
                      </a:lnTo>
                      <a:lnTo>
                        <a:pt x="4" y="401"/>
                      </a:lnTo>
                      <a:lnTo>
                        <a:pt x="8" y="401"/>
                      </a:lnTo>
                      <a:lnTo>
                        <a:pt x="8" y="398"/>
                      </a:lnTo>
                      <a:lnTo>
                        <a:pt x="4" y="394"/>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8812" name="Freeform 174"/>
                <p:cNvSpPr>
                  <a:spLocks/>
                </p:cNvSpPr>
                <p:nvPr/>
              </p:nvSpPr>
              <p:spPr bwMode="auto">
                <a:xfrm>
                  <a:off x="1019175" y="3221038"/>
                  <a:ext cx="141288" cy="23813"/>
                </a:xfrm>
                <a:custGeom>
                  <a:avLst/>
                  <a:gdLst>
                    <a:gd name="T0" fmla="*/ 2147483647 w 89"/>
                    <a:gd name="T1" fmla="*/ 2147483647 h 15"/>
                    <a:gd name="T2" fmla="*/ 2147483647 w 89"/>
                    <a:gd name="T3" fmla="*/ 2147483647 h 15"/>
                    <a:gd name="T4" fmla="*/ 0 w 89"/>
                    <a:gd name="T5" fmla="*/ 0 h 15"/>
                    <a:gd name="T6" fmla="*/ 0 w 89"/>
                    <a:gd name="T7" fmla="*/ 2147483647 h 15"/>
                    <a:gd name="T8" fmla="*/ 2147483647 w 89"/>
                    <a:gd name="T9" fmla="*/ 2147483647 h 15"/>
                    <a:gd name="T10" fmla="*/ 2147483647 w 89"/>
                    <a:gd name="T11" fmla="*/ 2147483647 h 15"/>
                    <a:gd name="T12" fmla="*/ 2147483647 w 89"/>
                    <a:gd name="T13" fmla="*/ 2147483647 h 15"/>
                    <a:gd name="T14" fmla="*/ 2147483647 w 89"/>
                    <a:gd name="T15" fmla="*/ 2147483647 h 15"/>
                    <a:gd name="T16" fmla="*/ 2147483647 w 89"/>
                    <a:gd name="T17" fmla="*/ 2147483647 h 15"/>
                    <a:gd name="T18" fmla="*/ 2147483647 w 89"/>
                    <a:gd name="T19" fmla="*/ 2147483647 h 15"/>
                    <a:gd name="T20" fmla="*/ 2147483647 w 89"/>
                    <a:gd name="T21" fmla="*/ 2147483647 h 15"/>
                    <a:gd name="T22" fmla="*/ 2147483647 w 89"/>
                    <a:gd name="T23" fmla="*/ 2147483647 h 1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9"/>
                    <a:gd name="T37" fmla="*/ 0 h 15"/>
                    <a:gd name="T38" fmla="*/ 89 w 89"/>
                    <a:gd name="T39" fmla="*/ 15 h 1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9" h="15">
                      <a:moveTo>
                        <a:pt x="81" y="7"/>
                      </a:moveTo>
                      <a:lnTo>
                        <a:pt x="85" y="7"/>
                      </a:lnTo>
                      <a:lnTo>
                        <a:pt x="0" y="0"/>
                      </a:lnTo>
                      <a:lnTo>
                        <a:pt x="0" y="7"/>
                      </a:lnTo>
                      <a:lnTo>
                        <a:pt x="85" y="15"/>
                      </a:lnTo>
                      <a:lnTo>
                        <a:pt x="89" y="11"/>
                      </a:lnTo>
                      <a:lnTo>
                        <a:pt x="85" y="7"/>
                      </a:lnTo>
                      <a:lnTo>
                        <a:pt x="81" y="7"/>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8813" name="Freeform 175"/>
                <p:cNvSpPr>
                  <a:spLocks/>
                </p:cNvSpPr>
                <p:nvPr/>
              </p:nvSpPr>
              <p:spPr bwMode="auto">
                <a:xfrm>
                  <a:off x="1147763" y="3221038"/>
                  <a:ext cx="50800" cy="23813"/>
                </a:xfrm>
                <a:custGeom>
                  <a:avLst/>
                  <a:gdLst>
                    <a:gd name="T0" fmla="*/ 2147483647 w 32"/>
                    <a:gd name="T1" fmla="*/ 0 h 15"/>
                    <a:gd name="T2" fmla="*/ 2147483647 w 32"/>
                    <a:gd name="T3" fmla="*/ 0 h 15"/>
                    <a:gd name="T4" fmla="*/ 0 w 32"/>
                    <a:gd name="T5" fmla="*/ 2147483647 h 15"/>
                    <a:gd name="T6" fmla="*/ 2147483647 w 32"/>
                    <a:gd name="T7" fmla="*/ 2147483647 h 15"/>
                    <a:gd name="T8" fmla="*/ 2147483647 w 32"/>
                    <a:gd name="T9" fmla="*/ 2147483647 h 15"/>
                    <a:gd name="T10" fmla="*/ 2147483647 w 32"/>
                    <a:gd name="T11" fmla="*/ 2147483647 h 15"/>
                    <a:gd name="T12" fmla="*/ 2147483647 w 32"/>
                    <a:gd name="T13" fmla="*/ 2147483647 h 15"/>
                    <a:gd name="T14" fmla="*/ 2147483647 w 32"/>
                    <a:gd name="T15" fmla="*/ 2147483647 h 15"/>
                    <a:gd name="T16" fmla="*/ 2147483647 w 32"/>
                    <a:gd name="T17" fmla="*/ 0 h 15"/>
                    <a:gd name="T18" fmla="*/ 2147483647 w 32"/>
                    <a:gd name="T19" fmla="*/ 0 h 15"/>
                    <a:gd name="T20" fmla="*/ 2147483647 w 32"/>
                    <a:gd name="T21" fmla="*/ 0 h 15"/>
                    <a:gd name="T22" fmla="*/ 2147483647 w 32"/>
                    <a:gd name="T23" fmla="*/ 0 h 1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2"/>
                    <a:gd name="T37" fmla="*/ 0 h 15"/>
                    <a:gd name="T38" fmla="*/ 32 w 32"/>
                    <a:gd name="T39" fmla="*/ 15 h 1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2" h="15">
                      <a:moveTo>
                        <a:pt x="28" y="0"/>
                      </a:moveTo>
                      <a:lnTo>
                        <a:pt x="24" y="0"/>
                      </a:lnTo>
                      <a:lnTo>
                        <a:pt x="0" y="7"/>
                      </a:lnTo>
                      <a:lnTo>
                        <a:pt x="4" y="15"/>
                      </a:lnTo>
                      <a:lnTo>
                        <a:pt x="28" y="7"/>
                      </a:lnTo>
                      <a:lnTo>
                        <a:pt x="32" y="4"/>
                      </a:lnTo>
                      <a:lnTo>
                        <a:pt x="32" y="0"/>
                      </a:lnTo>
                      <a:lnTo>
                        <a:pt x="28" y="0"/>
                      </a:lnTo>
                      <a:lnTo>
                        <a:pt x="24" y="0"/>
                      </a:lnTo>
                      <a:lnTo>
                        <a:pt x="28"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8814" name="Freeform 176"/>
                <p:cNvSpPr>
                  <a:spLocks/>
                </p:cNvSpPr>
                <p:nvPr/>
              </p:nvSpPr>
              <p:spPr bwMode="auto">
                <a:xfrm>
                  <a:off x="1192213" y="3208338"/>
                  <a:ext cx="96838" cy="23813"/>
                </a:xfrm>
                <a:custGeom>
                  <a:avLst/>
                  <a:gdLst>
                    <a:gd name="T0" fmla="*/ 2147483647 w 61"/>
                    <a:gd name="T1" fmla="*/ 0 h 15"/>
                    <a:gd name="T2" fmla="*/ 2147483647 w 61"/>
                    <a:gd name="T3" fmla="*/ 0 h 15"/>
                    <a:gd name="T4" fmla="*/ 2147483647 w 61"/>
                    <a:gd name="T5" fmla="*/ 0 h 15"/>
                    <a:gd name="T6" fmla="*/ 2147483647 w 61"/>
                    <a:gd name="T7" fmla="*/ 2147483647 h 15"/>
                    <a:gd name="T8" fmla="*/ 2147483647 w 61"/>
                    <a:gd name="T9" fmla="*/ 2147483647 h 15"/>
                    <a:gd name="T10" fmla="*/ 2147483647 w 61"/>
                    <a:gd name="T11" fmla="*/ 2147483647 h 15"/>
                    <a:gd name="T12" fmla="*/ 2147483647 w 61"/>
                    <a:gd name="T13" fmla="*/ 2147483647 h 15"/>
                    <a:gd name="T14" fmla="*/ 2147483647 w 61"/>
                    <a:gd name="T15" fmla="*/ 2147483647 h 15"/>
                    <a:gd name="T16" fmla="*/ 0 w 61"/>
                    <a:gd name="T17" fmla="*/ 2147483647 h 15"/>
                    <a:gd name="T18" fmla="*/ 0 w 61"/>
                    <a:gd name="T19" fmla="*/ 2147483647 h 15"/>
                    <a:gd name="T20" fmla="*/ 0 w 61"/>
                    <a:gd name="T21" fmla="*/ 2147483647 h 15"/>
                    <a:gd name="T22" fmla="*/ 0 w 61"/>
                    <a:gd name="T23" fmla="*/ 2147483647 h 15"/>
                    <a:gd name="T24" fmla="*/ 2147483647 w 61"/>
                    <a:gd name="T25" fmla="*/ 2147483647 h 15"/>
                    <a:gd name="T26" fmla="*/ 2147483647 w 61"/>
                    <a:gd name="T27" fmla="*/ 2147483647 h 15"/>
                    <a:gd name="T28" fmla="*/ 2147483647 w 61"/>
                    <a:gd name="T29" fmla="*/ 2147483647 h 15"/>
                    <a:gd name="T30" fmla="*/ 2147483647 w 61"/>
                    <a:gd name="T31" fmla="*/ 2147483647 h 15"/>
                    <a:gd name="T32" fmla="*/ 2147483647 w 61"/>
                    <a:gd name="T33" fmla="*/ 2147483647 h 15"/>
                    <a:gd name="T34" fmla="*/ 2147483647 w 61"/>
                    <a:gd name="T35" fmla="*/ 2147483647 h 15"/>
                    <a:gd name="T36" fmla="*/ 2147483647 w 61"/>
                    <a:gd name="T37" fmla="*/ 2147483647 h 15"/>
                    <a:gd name="T38" fmla="*/ 2147483647 w 61"/>
                    <a:gd name="T39" fmla="*/ 2147483647 h 15"/>
                    <a:gd name="T40" fmla="*/ 2147483647 w 61"/>
                    <a:gd name="T41" fmla="*/ 0 h 1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61"/>
                    <a:gd name="T64" fmla="*/ 0 h 15"/>
                    <a:gd name="T65" fmla="*/ 61 w 61"/>
                    <a:gd name="T66" fmla="*/ 15 h 1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61" h="15">
                      <a:moveTo>
                        <a:pt x="57" y="0"/>
                      </a:moveTo>
                      <a:lnTo>
                        <a:pt x="57" y="0"/>
                      </a:lnTo>
                      <a:lnTo>
                        <a:pt x="45" y="0"/>
                      </a:lnTo>
                      <a:lnTo>
                        <a:pt x="37" y="4"/>
                      </a:lnTo>
                      <a:lnTo>
                        <a:pt x="25" y="4"/>
                      </a:lnTo>
                      <a:lnTo>
                        <a:pt x="16" y="8"/>
                      </a:lnTo>
                      <a:lnTo>
                        <a:pt x="12" y="8"/>
                      </a:lnTo>
                      <a:lnTo>
                        <a:pt x="4" y="8"/>
                      </a:lnTo>
                      <a:lnTo>
                        <a:pt x="0" y="8"/>
                      </a:lnTo>
                      <a:lnTo>
                        <a:pt x="0" y="15"/>
                      </a:lnTo>
                      <a:lnTo>
                        <a:pt x="4" y="15"/>
                      </a:lnTo>
                      <a:lnTo>
                        <a:pt x="12" y="15"/>
                      </a:lnTo>
                      <a:lnTo>
                        <a:pt x="16" y="15"/>
                      </a:lnTo>
                      <a:lnTo>
                        <a:pt x="29" y="15"/>
                      </a:lnTo>
                      <a:lnTo>
                        <a:pt x="37" y="12"/>
                      </a:lnTo>
                      <a:lnTo>
                        <a:pt x="49" y="12"/>
                      </a:lnTo>
                      <a:lnTo>
                        <a:pt x="61" y="8"/>
                      </a:lnTo>
                      <a:lnTo>
                        <a:pt x="57"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8815" name="Freeform 177"/>
                <p:cNvSpPr>
                  <a:spLocks/>
                </p:cNvSpPr>
                <p:nvPr/>
              </p:nvSpPr>
              <p:spPr bwMode="auto">
                <a:xfrm>
                  <a:off x="1282700" y="3170238"/>
                  <a:ext cx="52388" cy="50800"/>
                </a:xfrm>
                <a:custGeom>
                  <a:avLst/>
                  <a:gdLst>
                    <a:gd name="T0" fmla="*/ 2147483647 w 33"/>
                    <a:gd name="T1" fmla="*/ 2147483647 h 32"/>
                    <a:gd name="T2" fmla="*/ 2147483647 w 33"/>
                    <a:gd name="T3" fmla="*/ 2147483647 h 32"/>
                    <a:gd name="T4" fmla="*/ 2147483647 w 33"/>
                    <a:gd name="T5" fmla="*/ 2147483647 h 32"/>
                    <a:gd name="T6" fmla="*/ 2147483647 w 33"/>
                    <a:gd name="T7" fmla="*/ 2147483647 h 32"/>
                    <a:gd name="T8" fmla="*/ 2147483647 w 33"/>
                    <a:gd name="T9" fmla="*/ 2147483647 h 32"/>
                    <a:gd name="T10" fmla="*/ 2147483647 w 33"/>
                    <a:gd name="T11" fmla="*/ 2147483647 h 32"/>
                    <a:gd name="T12" fmla="*/ 2147483647 w 33"/>
                    <a:gd name="T13" fmla="*/ 2147483647 h 32"/>
                    <a:gd name="T14" fmla="*/ 2147483647 w 33"/>
                    <a:gd name="T15" fmla="*/ 2147483647 h 32"/>
                    <a:gd name="T16" fmla="*/ 2147483647 w 33"/>
                    <a:gd name="T17" fmla="*/ 2147483647 h 32"/>
                    <a:gd name="T18" fmla="*/ 0 w 33"/>
                    <a:gd name="T19" fmla="*/ 2147483647 h 32"/>
                    <a:gd name="T20" fmla="*/ 2147483647 w 33"/>
                    <a:gd name="T21" fmla="*/ 2147483647 h 32"/>
                    <a:gd name="T22" fmla="*/ 2147483647 w 33"/>
                    <a:gd name="T23" fmla="*/ 2147483647 h 32"/>
                    <a:gd name="T24" fmla="*/ 2147483647 w 33"/>
                    <a:gd name="T25" fmla="*/ 2147483647 h 32"/>
                    <a:gd name="T26" fmla="*/ 2147483647 w 33"/>
                    <a:gd name="T27" fmla="*/ 2147483647 h 32"/>
                    <a:gd name="T28" fmla="*/ 2147483647 w 33"/>
                    <a:gd name="T29" fmla="*/ 2147483647 h 32"/>
                    <a:gd name="T30" fmla="*/ 2147483647 w 33"/>
                    <a:gd name="T31" fmla="*/ 2147483647 h 32"/>
                    <a:gd name="T32" fmla="*/ 2147483647 w 33"/>
                    <a:gd name="T33" fmla="*/ 2147483647 h 32"/>
                    <a:gd name="T34" fmla="*/ 2147483647 w 33"/>
                    <a:gd name="T35" fmla="*/ 2147483647 h 32"/>
                    <a:gd name="T36" fmla="*/ 2147483647 w 33"/>
                    <a:gd name="T37" fmla="*/ 2147483647 h 32"/>
                    <a:gd name="T38" fmla="*/ 2147483647 w 33"/>
                    <a:gd name="T39" fmla="*/ 2147483647 h 32"/>
                    <a:gd name="T40" fmla="*/ 2147483647 w 33"/>
                    <a:gd name="T41" fmla="*/ 2147483647 h 32"/>
                    <a:gd name="T42" fmla="*/ 2147483647 w 33"/>
                    <a:gd name="T43" fmla="*/ 2147483647 h 32"/>
                    <a:gd name="T44" fmla="*/ 2147483647 w 33"/>
                    <a:gd name="T45" fmla="*/ 0 h 32"/>
                    <a:gd name="T46" fmla="*/ 2147483647 w 33"/>
                    <a:gd name="T47" fmla="*/ 0 h 32"/>
                    <a:gd name="T48" fmla="*/ 2147483647 w 33"/>
                    <a:gd name="T49" fmla="*/ 2147483647 h 32"/>
                    <a:gd name="T50" fmla="*/ 2147483647 w 33"/>
                    <a:gd name="T51" fmla="*/ 2147483647 h 32"/>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33"/>
                    <a:gd name="T79" fmla="*/ 0 h 32"/>
                    <a:gd name="T80" fmla="*/ 33 w 33"/>
                    <a:gd name="T81" fmla="*/ 32 h 32"/>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33" h="32">
                      <a:moveTo>
                        <a:pt x="24" y="4"/>
                      </a:moveTo>
                      <a:lnTo>
                        <a:pt x="24" y="4"/>
                      </a:lnTo>
                      <a:lnTo>
                        <a:pt x="20" y="8"/>
                      </a:lnTo>
                      <a:lnTo>
                        <a:pt x="16" y="12"/>
                      </a:lnTo>
                      <a:lnTo>
                        <a:pt x="12" y="16"/>
                      </a:lnTo>
                      <a:lnTo>
                        <a:pt x="4" y="20"/>
                      </a:lnTo>
                      <a:lnTo>
                        <a:pt x="0" y="24"/>
                      </a:lnTo>
                      <a:lnTo>
                        <a:pt x="4" y="32"/>
                      </a:lnTo>
                      <a:lnTo>
                        <a:pt x="12" y="28"/>
                      </a:lnTo>
                      <a:lnTo>
                        <a:pt x="16" y="24"/>
                      </a:lnTo>
                      <a:lnTo>
                        <a:pt x="20" y="20"/>
                      </a:lnTo>
                      <a:lnTo>
                        <a:pt x="24" y="16"/>
                      </a:lnTo>
                      <a:lnTo>
                        <a:pt x="28" y="12"/>
                      </a:lnTo>
                      <a:lnTo>
                        <a:pt x="33" y="8"/>
                      </a:lnTo>
                      <a:lnTo>
                        <a:pt x="28" y="8"/>
                      </a:lnTo>
                      <a:lnTo>
                        <a:pt x="33" y="8"/>
                      </a:lnTo>
                      <a:lnTo>
                        <a:pt x="33" y="4"/>
                      </a:lnTo>
                      <a:lnTo>
                        <a:pt x="28" y="0"/>
                      </a:lnTo>
                      <a:lnTo>
                        <a:pt x="24" y="0"/>
                      </a:lnTo>
                      <a:lnTo>
                        <a:pt x="24" y="4"/>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8816" name="Freeform 178"/>
                <p:cNvSpPr>
                  <a:spLocks/>
                </p:cNvSpPr>
                <p:nvPr/>
              </p:nvSpPr>
              <p:spPr bwMode="auto">
                <a:xfrm>
                  <a:off x="1320800" y="3151188"/>
                  <a:ext cx="39688" cy="31750"/>
                </a:xfrm>
                <a:custGeom>
                  <a:avLst/>
                  <a:gdLst>
                    <a:gd name="T0" fmla="*/ 2147483647 w 25"/>
                    <a:gd name="T1" fmla="*/ 2147483647 h 20"/>
                    <a:gd name="T2" fmla="*/ 2147483647 w 25"/>
                    <a:gd name="T3" fmla="*/ 0 h 20"/>
                    <a:gd name="T4" fmla="*/ 0 w 25"/>
                    <a:gd name="T5" fmla="*/ 2147483647 h 20"/>
                    <a:gd name="T6" fmla="*/ 2147483647 w 25"/>
                    <a:gd name="T7" fmla="*/ 2147483647 h 20"/>
                    <a:gd name="T8" fmla="*/ 2147483647 w 25"/>
                    <a:gd name="T9" fmla="*/ 2147483647 h 20"/>
                    <a:gd name="T10" fmla="*/ 2147483647 w 25"/>
                    <a:gd name="T11" fmla="*/ 2147483647 h 20"/>
                    <a:gd name="T12" fmla="*/ 2147483647 w 25"/>
                    <a:gd name="T13" fmla="*/ 2147483647 h 20"/>
                    <a:gd name="T14" fmla="*/ 2147483647 w 25"/>
                    <a:gd name="T15" fmla="*/ 2147483647 h 20"/>
                    <a:gd name="T16" fmla="*/ 2147483647 w 25"/>
                    <a:gd name="T17" fmla="*/ 0 h 20"/>
                    <a:gd name="T18" fmla="*/ 2147483647 w 25"/>
                    <a:gd name="T19" fmla="*/ 0 h 20"/>
                    <a:gd name="T20" fmla="*/ 2147483647 w 25"/>
                    <a:gd name="T21" fmla="*/ 0 h 20"/>
                    <a:gd name="T22" fmla="*/ 2147483647 w 25"/>
                    <a:gd name="T23" fmla="*/ 2147483647 h 2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5"/>
                    <a:gd name="T37" fmla="*/ 0 h 20"/>
                    <a:gd name="T38" fmla="*/ 25 w 25"/>
                    <a:gd name="T39" fmla="*/ 20 h 2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5" h="20">
                      <a:moveTo>
                        <a:pt x="17" y="4"/>
                      </a:moveTo>
                      <a:lnTo>
                        <a:pt x="21" y="0"/>
                      </a:lnTo>
                      <a:lnTo>
                        <a:pt x="0" y="16"/>
                      </a:lnTo>
                      <a:lnTo>
                        <a:pt x="4" y="20"/>
                      </a:lnTo>
                      <a:lnTo>
                        <a:pt x="25" y="8"/>
                      </a:lnTo>
                      <a:lnTo>
                        <a:pt x="25" y="4"/>
                      </a:lnTo>
                      <a:lnTo>
                        <a:pt x="25" y="8"/>
                      </a:lnTo>
                      <a:lnTo>
                        <a:pt x="25" y="4"/>
                      </a:lnTo>
                      <a:lnTo>
                        <a:pt x="25" y="0"/>
                      </a:lnTo>
                      <a:lnTo>
                        <a:pt x="21" y="0"/>
                      </a:lnTo>
                      <a:lnTo>
                        <a:pt x="17" y="4"/>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8817" name="Freeform 179"/>
                <p:cNvSpPr>
                  <a:spLocks/>
                </p:cNvSpPr>
                <p:nvPr/>
              </p:nvSpPr>
              <p:spPr bwMode="auto">
                <a:xfrm>
                  <a:off x="1347788" y="3114675"/>
                  <a:ext cx="12700" cy="42863"/>
                </a:xfrm>
                <a:custGeom>
                  <a:avLst/>
                  <a:gdLst>
                    <a:gd name="T0" fmla="*/ 0 w 8"/>
                    <a:gd name="T1" fmla="*/ 2147483647 h 27"/>
                    <a:gd name="T2" fmla="*/ 0 w 8"/>
                    <a:gd name="T3" fmla="*/ 2147483647 h 27"/>
                    <a:gd name="T4" fmla="*/ 0 w 8"/>
                    <a:gd name="T5" fmla="*/ 2147483647 h 27"/>
                    <a:gd name="T6" fmla="*/ 2147483647 w 8"/>
                    <a:gd name="T7" fmla="*/ 2147483647 h 27"/>
                    <a:gd name="T8" fmla="*/ 2147483647 w 8"/>
                    <a:gd name="T9" fmla="*/ 2147483647 h 27"/>
                    <a:gd name="T10" fmla="*/ 2147483647 w 8"/>
                    <a:gd name="T11" fmla="*/ 0 h 27"/>
                    <a:gd name="T12" fmla="*/ 2147483647 w 8"/>
                    <a:gd name="T13" fmla="*/ 2147483647 h 27"/>
                    <a:gd name="T14" fmla="*/ 2147483647 w 8"/>
                    <a:gd name="T15" fmla="*/ 0 h 27"/>
                    <a:gd name="T16" fmla="*/ 2147483647 w 8"/>
                    <a:gd name="T17" fmla="*/ 0 h 27"/>
                    <a:gd name="T18" fmla="*/ 0 w 8"/>
                    <a:gd name="T19" fmla="*/ 0 h 27"/>
                    <a:gd name="T20" fmla="*/ 0 w 8"/>
                    <a:gd name="T21" fmla="*/ 2147483647 h 27"/>
                    <a:gd name="T22" fmla="*/ 0 w 8"/>
                    <a:gd name="T23" fmla="*/ 2147483647 h 2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27"/>
                    <a:gd name="T38" fmla="*/ 8 w 8"/>
                    <a:gd name="T39" fmla="*/ 27 h 2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27">
                      <a:moveTo>
                        <a:pt x="0" y="4"/>
                      </a:moveTo>
                      <a:lnTo>
                        <a:pt x="0" y="4"/>
                      </a:lnTo>
                      <a:lnTo>
                        <a:pt x="0" y="27"/>
                      </a:lnTo>
                      <a:lnTo>
                        <a:pt x="8" y="27"/>
                      </a:lnTo>
                      <a:lnTo>
                        <a:pt x="8" y="4"/>
                      </a:lnTo>
                      <a:lnTo>
                        <a:pt x="8" y="0"/>
                      </a:lnTo>
                      <a:lnTo>
                        <a:pt x="8" y="4"/>
                      </a:lnTo>
                      <a:lnTo>
                        <a:pt x="8" y="0"/>
                      </a:lnTo>
                      <a:lnTo>
                        <a:pt x="4" y="0"/>
                      </a:lnTo>
                      <a:lnTo>
                        <a:pt x="0" y="0"/>
                      </a:lnTo>
                      <a:lnTo>
                        <a:pt x="0" y="4"/>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8818" name="Freeform 180"/>
                <p:cNvSpPr>
                  <a:spLocks/>
                </p:cNvSpPr>
                <p:nvPr/>
              </p:nvSpPr>
              <p:spPr bwMode="auto">
                <a:xfrm>
                  <a:off x="1057275" y="2582863"/>
                  <a:ext cx="303213" cy="538163"/>
                </a:xfrm>
                <a:custGeom>
                  <a:avLst/>
                  <a:gdLst>
                    <a:gd name="T0" fmla="*/ 2147483647 w 191"/>
                    <a:gd name="T1" fmla="*/ 2147483647 h 339"/>
                    <a:gd name="T2" fmla="*/ 0 w 191"/>
                    <a:gd name="T3" fmla="*/ 2147483647 h 339"/>
                    <a:gd name="T4" fmla="*/ 2147483647 w 191"/>
                    <a:gd name="T5" fmla="*/ 2147483647 h 339"/>
                    <a:gd name="T6" fmla="*/ 2147483647 w 191"/>
                    <a:gd name="T7" fmla="*/ 2147483647 h 339"/>
                    <a:gd name="T8" fmla="*/ 2147483647 w 191"/>
                    <a:gd name="T9" fmla="*/ 0 h 339"/>
                    <a:gd name="T10" fmla="*/ 2147483647 w 191"/>
                    <a:gd name="T11" fmla="*/ 0 h 339"/>
                    <a:gd name="T12" fmla="*/ 2147483647 w 191"/>
                    <a:gd name="T13" fmla="*/ 0 h 339"/>
                    <a:gd name="T14" fmla="*/ 2147483647 w 191"/>
                    <a:gd name="T15" fmla="*/ 0 h 339"/>
                    <a:gd name="T16" fmla="*/ 0 w 191"/>
                    <a:gd name="T17" fmla="*/ 0 h 339"/>
                    <a:gd name="T18" fmla="*/ 0 w 191"/>
                    <a:gd name="T19" fmla="*/ 0 h 339"/>
                    <a:gd name="T20" fmla="*/ 0 w 191"/>
                    <a:gd name="T21" fmla="*/ 2147483647 h 339"/>
                    <a:gd name="T22" fmla="*/ 2147483647 w 191"/>
                    <a:gd name="T23" fmla="*/ 2147483647 h 33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91"/>
                    <a:gd name="T37" fmla="*/ 0 h 339"/>
                    <a:gd name="T38" fmla="*/ 191 w 191"/>
                    <a:gd name="T39" fmla="*/ 339 h 33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91" h="339">
                      <a:moveTo>
                        <a:pt x="4" y="8"/>
                      </a:moveTo>
                      <a:lnTo>
                        <a:pt x="0" y="4"/>
                      </a:lnTo>
                      <a:lnTo>
                        <a:pt x="183" y="339"/>
                      </a:lnTo>
                      <a:lnTo>
                        <a:pt x="191" y="335"/>
                      </a:lnTo>
                      <a:lnTo>
                        <a:pt x="8" y="0"/>
                      </a:lnTo>
                      <a:lnTo>
                        <a:pt x="4" y="0"/>
                      </a:lnTo>
                      <a:lnTo>
                        <a:pt x="8" y="0"/>
                      </a:lnTo>
                      <a:lnTo>
                        <a:pt x="4" y="0"/>
                      </a:lnTo>
                      <a:lnTo>
                        <a:pt x="0" y="0"/>
                      </a:lnTo>
                      <a:lnTo>
                        <a:pt x="0" y="4"/>
                      </a:lnTo>
                      <a:lnTo>
                        <a:pt x="4" y="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8819" name="Freeform 181"/>
                <p:cNvSpPr>
                  <a:spLocks/>
                </p:cNvSpPr>
                <p:nvPr/>
              </p:nvSpPr>
              <p:spPr bwMode="auto">
                <a:xfrm>
                  <a:off x="1063625" y="2563813"/>
                  <a:ext cx="84138" cy="638175"/>
                </a:xfrm>
                <a:custGeom>
                  <a:avLst/>
                  <a:gdLst>
                    <a:gd name="T0" fmla="*/ 2147483647 w 53"/>
                    <a:gd name="T1" fmla="*/ 2147483647 h 402"/>
                    <a:gd name="T2" fmla="*/ 2147483647 w 53"/>
                    <a:gd name="T3" fmla="*/ 0 h 402"/>
                    <a:gd name="T4" fmla="*/ 0 w 53"/>
                    <a:gd name="T5" fmla="*/ 2147483647 h 402"/>
                    <a:gd name="T6" fmla="*/ 0 w 53"/>
                    <a:gd name="T7" fmla="*/ 2147483647 h 402"/>
                    <a:gd name="T8" fmla="*/ 2147483647 w 53"/>
                    <a:gd name="T9" fmla="*/ 2147483647 h 402"/>
                    <a:gd name="T10" fmla="*/ 2147483647 w 53"/>
                    <a:gd name="T11" fmla="*/ 2147483647 h 402"/>
                    <a:gd name="T12" fmla="*/ 0 60000 65536"/>
                    <a:gd name="T13" fmla="*/ 0 60000 65536"/>
                    <a:gd name="T14" fmla="*/ 0 60000 65536"/>
                    <a:gd name="T15" fmla="*/ 0 60000 65536"/>
                    <a:gd name="T16" fmla="*/ 0 60000 65536"/>
                    <a:gd name="T17" fmla="*/ 0 60000 65536"/>
                    <a:gd name="T18" fmla="*/ 0 w 53"/>
                    <a:gd name="T19" fmla="*/ 0 h 402"/>
                    <a:gd name="T20" fmla="*/ 53 w 53"/>
                    <a:gd name="T21" fmla="*/ 402 h 402"/>
                  </a:gdLst>
                  <a:ahLst/>
                  <a:cxnLst>
                    <a:cxn ang="T12">
                      <a:pos x="T0" y="T1"/>
                    </a:cxn>
                    <a:cxn ang="T13">
                      <a:pos x="T2" y="T3"/>
                    </a:cxn>
                    <a:cxn ang="T14">
                      <a:pos x="T4" y="T5"/>
                    </a:cxn>
                    <a:cxn ang="T15">
                      <a:pos x="T6" y="T7"/>
                    </a:cxn>
                    <a:cxn ang="T16">
                      <a:pos x="T8" y="T9"/>
                    </a:cxn>
                    <a:cxn ang="T17">
                      <a:pos x="T10" y="T11"/>
                    </a:cxn>
                  </a:cxnLst>
                  <a:rect l="T18" t="T19" r="T20" b="T21"/>
                  <a:pathLst>
                    <a:path w="53" h="402">
                      <a:moveTo>
                        <a:pt x="53" y="402"/>
                      </a:moveTo>
                      <a:lnTo>
                        <a:pt x="53" y="0"/>
                      </a:lnTo>
                      <a:lnTo>
                        <a:pt x="0" y="16"/>
                      </a:lnTo>
                      <a:lnTo>
                        <a:pt x="0" y="398"/>
                      </a:lnTo>
                      <a:lnTo>
                        <a:pt x="53" y="402"/>
                      </a:lnTo>
                      <a:close/>
                    </a:path>
                  </a:pathLst>
                </a:custGeom>
                <a:solidFill>
                  <a:srgbClr val="999999"/>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8820" name="Freeform 182"/>
                <p:cNvSpPr>
                  <a:spLocks/>
                </p:cNvSpPr>
                <p:nvPr/>
              </p:nvSpPr>
              <p:spPr bwMode="auto">
                <a:xfrm>
                  <a:off x="1141413" y="2559050"/>
                  <a:ext cx="12700" cy="642938"/>
                </a:xfrm>
                <a:custGeom>
                  <a:avLst/>
                  <a:gdLst>
                    <a:gd name="T0" fmla="*/ 2147483647 w 8"/>
                    <a:gd name="T1" fmla="*/ 2147483647 h 405"/>
                    <a:gd name="T2" fmla="*/ 0 w 8"/>
                    <a:gd name="T3" fmla="*/ 2147483647 h 405"/>
                    <a:gd name="T4" fmla="*/ 0 w 8"/>
                    <a:gd name="T5" fmla="*/ 2147483647 h 405"/>
                    <a:gd name="T6" fmla="*/ 2147483647 w 8"/>
                    <a:gd name="T7" fmla="*/ 2147483647 h 405"/>
                    <a:gd name="T8" fmla="*/ 2147483647 w 8"/>
                    <a:gd name="T9" fmla="*/ 2147483647 h 405"/>
                    <a:gd name="T10" fmla="*/ 2147483647 w 8"/>
                    <a:gd name="T11" fmla="*/ 0 h 405"/>
                    <a:gd name="T12" fmla="*/ 2147483647 w 8"/>
                    <a:gd name="T13" fmla="*/ 2147483647 h 405"/>
                    <a:gd name="T14" fmla="*/ 2147483647 w 8"/>
                    <a:gd name="T15" fmla="*/ 0 h 405"/>
                    <a:gd name="T16" fmla="*/ 2147483647 w 8"/>
                    <a:gd name="T17" fmla="*/ 0 h 405"/>
                    <a:gd name="T18" fmla="*/ 0 w 8"/>
                    <a:gd name="T19" fmla="*/ 0 h 405"/>
                    <a:gd name="T20" fmla="*/ 0 w 8"/>
                    <a:gd name="T21" fmla="*/ 2147483647 h 405"/>
                    <a:gd name="T22" fmla="*/ 2147483647 w 8"/>
                    <a:gd name="T23" fmla="*/ 2147483647 h 40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405"/>
                    <a:gd name="T38" fmla="*/ 8 w 8"/>
                    <a:gd name="T39" fmla="*/ 405 h 40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405">
                      <a:moveTo>
                        <a:pt x="8" y="7"/>
                      </a:moveTo>
                      <a:lnTo>
                        <a:pt x="0" y="3"/>
                      </a:lnTo>
                      <a:lnTo>
                        <a:pt x="0" y="405"/>
                      </a:lnTo>
                      <a:lnTo>
                        <a:pt x="8" y="405"/>
                      </a:lnTo>
                      <a:lnTo>
                        <a:pt x="8" y="3"/>
                      </a:lnTo>
                      <a:lnTo>
                        <a:pt x="4" y="0"/>
                      </a:lnTo>
                      <a:lnTo>
                        <a:pt x="8" y="3"/>
                      </a:lnTo>
                      <a:lnTo>
                        <a:pt x="8" y="0"/>
                      </a:lnTo>
                      <a:lnTo>
                        <a:pt x="4" y="0"/>
                      </a:lnTo>
                      <a:lnTo>
                        <a:pt x="0" y="0"/>
                      </a:lnTo>
                      <a:lnTo>
                        <a:pt x="0" y="3"/>
                      </a:lnTo>
                      <a:lnTo>
                        <a:pt x="8" y="7"/>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8821" name="Freeform 183"/>
                <p:cNvSpPr>
                  <a:spLocks/>
                </p:cNvSpPr>
                <p:nvPr/>
              </p:nvSpPr>
              <p:spPr bwMode="auto">
                <a:xfrm>
                  <a:off x="1057275" y="2559050"/>
                  <a:ext cx="96838" cy="36513"/>
                </a:xfrm>
                <a:custGeom>
                  <a:avLst/>
                  <a:gdLst>
                    <a:gd name="T0" fmla="*/ 2147483647 w 61"/>
                    <a:gd name="T1" fmla="*/ 2147483647 h 23"/>
                    <a:gd name="T2" fmla="*/ 2147483647 w 61"/>
                    <a:gd name="T3" fmla="*/ 2147483647 h 23"/>
                    <a:gd name="T4" fmla="*/ 2147483647 w 61"/>
                    <a:gd name="T5" fmla="*/ 2147483647 h 23"/>
                    <a:gd name="T6" fmla="*/ 2147483647 w 61"/>
                    <a:gd name="T7" fmla="*/ 0 h 23"/>
                    <a:gd name="T8" fmla="*/ 2147483647 w 61"/>
                    <a:gd name="T9" fmla="*/ 2147483647 h 23"/>
                    <a:gd name="T10" fmla="*/ 0 w 61"/>
                    <a:gd name="T11" fmla="*/ 2147483647 h 23"/>
                    <a:gd name="T12" fmla="*/ 2147483647 w 61"/>
                    <a:gd name="T13" fmla="*/ 2147483647 h 23"/>
                    <a:gd name="T14" fmla="*/ 0 w 61"/>
                    <a:gd name="T15" fmla="*/ 2147483647 h 23"/>
                    <a:gd name="T16" fmla="*/ 0 w 61"/>
                    <a:gd name="T17" fmla="*/ 2147483647 h 23"/>
                    <a:gd name="T18" fmla="*/ 0 w 61"/>
                    <a:gd name="T19" fmla="*/ 2147483647 h 23"/>
                    <a:gd name="T20" fmla="*/ 2147483647 w 61"/>
                    <a:gd name="T21" fmla="*/ 2147483647 h 23"/>
                    <a:gd name="T22" fmla="*/ 2147483647 w 61"/>
                    <a:gd name="T23" fmla="*/ 2147483647 h 2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61"/>
                    <a:gd name="T37" fmla="*/ 0 h 23"/>
                    <a:gd name="T38" fmla="*/ 61 w 61"/>
                    <a:gd name="T39" fmla="*/ 23 h 2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61" h="23">
                      <a:moveTo>
                        <a:pt x="8" y="19"/>
                      </a:moveTo>
                      <a:lnTo>
                        <a:pt x="4" y="23"/>
                      </a:lnTo>
                      <a:lnTo>
                        <a:pt x="61" y="7"/>
                      </a:lnTo>
                      <a:lnTo>
                        <a:pt x="57" y="0"/>
                      </a:lnTo>
                      <a:lnTo>
                        <a:pt x="4" y="15"/>
                      </a:lnTo>
                      <a:lnTo>
                        <a:pt x="0" y="19"/>
                      </a:lnTo>
                      <a:lnTo>
                        <a:pt x="4" y="15"/>
                      </a:lnTo>
                      <a:lnTo>
                        <a:pt x="0" y="15"/>
                      </a:lnTo>
                      <a:lnTo>
                        <a:pt x="0" y="19"/>
                      </a:lnTo>
                      <a:lnTo>
                        <a:pt x="0" y="23"/>
                      </a:lnTo>
                      <a:lnTo>
                        <a:pt x="4" y="23"/>
                      </a:lnTo>
                      <a:lnTo>
                        <a:pt x="8" y="19"/>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8822" name="Freeform 184"/>
                <p:cNvSpPr>
                  <a:spLocks/>
                </p:cNvSpPr>
                <p:nvPr/>
              </p:nvSpPr>
              <p:spPr bwMode="auto">
                <a:xfrm>
                  <a:off x="1057275" y="2589213"/>
                  <a:ext cx="12700" cy="612775"/>
                </a:xfrm>
                <a:custGeom>
                  <a:avLst/>
                  <a:gdLst>
                    <a:gd name="T0" fmla="*/ 2147483647 w 8"/>
                    <a:gd name="T1" fmla="*/ 2147483647 h 386"/>
                    <a:gd name="T2" fmla="*/ 2147483647 w 8"/>
                    <a:gd name="T3" fmla="*/ 2147483647 h 386"/>
                    <a:gd name="T4" fmla="*/ 2147483647 w 8"/>
                    <a:gd name="T5" fmla="*/ 0 h 386"/>
                    <a:gd name="T6" fmla="*/ 0 w 8"/>
                    <a:gd name="T7" fmla="*/ 0 h 386"/>
                    <a:gd name="T8" fmla="*/ 0 w 8"/>
                    <a:gd name="T9" fmla="*/ 2147483647 h 386"/>
                    <a:gd name="T10" fmla="*/ 2147483647 w 8"/>
                    <a:gd name="T11" fmla="*/ 2147483647 h 386"/>
                    <a:gd name="T12" fmla="*/ 0 w 8"/>
                    <a:gd name="T13" fmla="*/ 2147483647 h 386"/>
                    <a:gd name="T14" fmla="*/ 0 w 8"/>
                    <a:gd name="T15" fmla="*/ 2147483647 h 386"/>
                    <a:gd name="T16" fmla="*/ 2147483647 w 8"/>
                    <a:gd name="T17" fmla="*/ 2147483647 h 386"/>
                    <a:gd name="T18" fmla="*/ 2147483647 w 8"/>
                    <a:gd name="T19" fmla="*/ 2147483647 h 386"/>
                    <a:gd name="T20" fmla="*/ 2147483647 w 8"/>
                    <a:gd name="T21" fmla="*/ 2147483647 h 386"/>
                    <a:gd name="T22" fmla="*/ 2147483647 w 8"/>
                    <a:gd name="T23" fmla="*/ 2147483647 h 38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386"/>
                    <a:gd name="T38" fmla="*/ 8 w 8"/>
                    <a:gd name="T39" fmla="*/ 386 h 38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386">
                      <a:moveTo>
                        <a:pt x="4" y="378"/>
                      </a:moveTo>
                      <a:lnTo>
                        <a:pt x="8" y="382"/>
                      </a:lnTo>
                      <a:lnTo>
                        <a:pt x="8" y="0"/>
                      </a:lnTo>
                      <a:lnTo>
                        <a:pt x="0" y="0"/>
                      </a:lnTo>
                      <a:lnTo>
                        <a:pt x="0" y="382"/>
                      </a:lnTo>
                      <a:lnTo>
                        <a:pt x="4" y="386"/>
                      </a:lnTo>
                      <a:lnTo>
                        <a:pt x="0" y="382"/>
                      </a:lnTo>
                      <a:lnTo>
                        <a:pt x="0" y="386"/>
                      </a:lnTo>
                      <a:lnTo>
                        <a:pt x="4" y="386"/>
                      </a:lnTo>
                      <a:lnTo>
                        <a:pt x="8" y="386"/>
                      </a:lnTo>
                      <a:lnTo>
                        <a:pt x="8" y="382"/>
                      </a:lnTo>
                      <a:lnTo>
                        <a:pt x="4" y="37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8823" name="Freeform 185"/>
                <p:cNvSpPr>
                  <a:spLocks/>
                </p:cNvSpPr>
                <p:nvPr/>
              </p:nvSpPr>
              <p:spPr bwMode="auto">
                <a:xfrm>
                  <a:off x="1063625" y="3189288"/>
                  <a:ext cx="90488" cy="25400"/>
                </a:xfrm>
                <a:custGeom>
                  <a:avLst/>
                  <a:gdLst>
                    <a:gd name="T0" fmla="*/ 2147483647 w 57"/>
                    <a:gd name="T1" fmla="*/ 2147483647 h 16"/>
                    <a:gd name="T2" fmla="*/ 2147483647 w 57"/>
                    <a:gd name="T3" fmla="*/ 2147483647 h 16"/>
                    <a:gd name="T4" fmla="*/ 0 w 57"/>
                    <a:gd name="T5" fmla="*/ 0 h 16"/>
                    <a:gd name="T6" fmla="*/ 0 w 57"/>
                    <a:gd name="T7" fmla="*/ 2147483647 h 16"/>
                    <a:gd name="T8" fmla="*/ 2147483647 w 57"/>
                    <a:gd name="T9" fmla="*/ 2147483647 h 16"/>
                    <a:gd name="T10" fmla="*/ 2147483647 w 57"/>
                    <a:gd name="T11" fmla="*/ 2147483647 h 16"/>
                    <a:gd name="T12" fmla="*/ 2147483647 w 57"/>
                    <a:gd name="T13" fmla="*/ 2147483647 h 16"/>
                    <a:gd name="T14" fmla="*/ 2147483647 w 57"/>
                    <a:gd name="T15" fmla="*/ 2147483647 h 16"/>
                    <a:gd name="T16" fmla="*/ 2147483647 w 57"/>
                    <a:gd name="T17" fmla="*/ 2147483647 h 16"/>
                    <a:gd name="T18" fmla="*/ 2147483647 w 57"/>
                    <a:gd name="T19" fmla="*/ 2147483647 h 16"/>
                    <a:gd name="T20" fmla="*/ 2147483647 w 57"/>
                    <a:gd name="T21" fmla="*/ 2147483647 h 16"/>
                    <a:gd name="T22" fmla="*/ 2147483647 w 57"/>
                    <a:gd name="T23" fmla="*/ 2147483647 h 1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57"/>
                    <a:gd name="T37" fmla="*/ 0 h 16"/>
                    <a:gd name="T38" fmla="*/ 57 w 57"/>
                    <a:gd name="T39" fmla="*/ 16 h 1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57" h="16">
                      <a:moveTo>
                        <a:pt x="49" y="8"/>
                      </a:moveTo>
                      <a:lnTo>
                        <a:pt x="53" y="4"/>
                      </a:lnTo>
                      <a:lnTo>
                        <a:pt x="0" y="0"/>
                      </a:lnTo>
                      <a:lnTo>
                        <a:pt x="0" y="8"/>
                      </a:lnTo>
                      <a:lnTo>
                        <a:pt x="53" y="16"/>
                      </a:lnTo>
                      <a:lnTo>
                        <a:pt x="57" y="8"/>
                      </a:lnTo>
                      <a:lnTo>
                        <a:pt x="53" y="16"/>
                      </a:lnTo>
                      <a:lnTo>
                        <a:pt x="57" y="12"/>
                      </a:lnTo>
                      <a:lnTo>
                        <a:pt x="57" y="8"/>
                      </a:lnTo>
                      <a:lnTo>
                        <a:pt x="53" y="4"/>
                      </a:lnTo>
                      <a:lnTo>
                        <a:pt x="49" y="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8824" name="Freeform 186"/>
                <p:cNvSpPr>
                  <a:spLocks/>
                </p:cNvSpPr>
                <p:nvPr/>
              </p:nvSpPr>
              <p:spPr bwMode="auto">
                <a:xfrm>
                  <a:off x="1147763" y="2563813"/>
                  <a:ext cx="225425" cy="638175"/>
                </a:xfrm>
                <a:custGeom>
                  <a:avLst/>
                  <a:gdLst>
                    <a:gd name="T0" fmla="*/ 0 w 142"/>
                    <a:gd name="T1" fmla="*/ 2147483647 h 402"/>
                    <a:gd name="T2" fmla="*/ 0 w 142"/>
                    <a:gd name="T3" fmla="*/ 0 h 402"/>
                    <a:gd name="T4" fmla="*/ 2147483647 w 142"/>
                    <a:gd name="T5" fmla="*/ 2147483647 h 402"/>
                    <a:gd name="T6" fmla="*/ 2147483647 w 142"/>
                    <a:gd name="T7" fmla="*/ 2147483647 h 402"/>
                    <a:gd name="T8" fmla="*/ 0 w 142"/>
                    <a:gd name="T9" fmla="*/ 2147483647 h 402"/>
                    <a:gd name="T10" fmla="*/ 0 w 142"/>
                    <a:gd name="T11" fmla="*/ 2147483647 h 402"/>
                    <a:gd name="T12" fmla="*/ 0 60000 65536"/>
                    <a:gd name="T13" fmla="*/ 0 60000 65536"/>
                    <a:gd name="T14" fmla="*/ 0 60000 65536"/>
                    <a:gd name="T15" fmla="*/ 0 60000 65536"/>
                    <a:gd name="T16" fmla="*/ 0 60000 65536"/>
                    <a:gd name="T17" fmla="*/ 0 60000 65536"/>
                    <a:gd name="T18" fmla="*/ 0 w 142"/>
                    <a:gd name="T19" fmla="*/ 0 h 402"/>
                    <a:gd name="T20" fmla="*/ 142 w 142"/>
                    <a:gd name="T21" fmla="*/ 402 h 402"/>
                  </a:gdLst>
                  <a:ahLst/>
                  <a:cxnLst>
                    <a:cxn ang="T12">
                      <a:pos x="T0" y="T1"/>
                    </a:cxn>
                    <a:cxn ang="T13">
                      <a:pos x="T2" y="T3"/>
                    </a:cxn>
                    <a:cxn ang="T14">
                      <a:pos x="T4" y="T5"/>
                    </a:cxn>
                    <a:cxn ang="T15">
                      <a:pos x="T6" y="T7"/>
                    </a:cxn>
                    <a:cxn ang="T16">
                      <a:pos x="T8" y="T9"/>
                    </a:cxn>
                    <a:cxn ang="T17">
                      <a:pos x="T10" y="T11"/>
                    </a:cxn>
                  </a:cxnLst>
                  <a:rect l="T18" t="T19" r="T20" b="T21"/>
                  <a:pathLst>
                    <a:path w="142" h="402">
                      <a:moveTo>
                        <a:pt x="0" y="402"/>
                      </a:moveTo>
                      <a:lnTo>
                        <a:pt x="0" y="0"/>
                      </a:lnTo>
                      <a:lnTo>
                        <a:pt x="142" y="63"/>
                      </a:lnTo>
                      <a:lnTo>
                        <a:pt x="142" y="355"/>
                      </a:lnTo>
                      <a:lnTo>
                        <a:pt x="0" y="402"/>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8825" name="Freeform 187"/>
                <p:cNvSpPr>
                  <a:spLocks/>
                </p:cNvSpPr>
                <p:nvPr/>
              </p:nvSpPr>
              <p:spPr bwMode="auto">
                <a:xfrm>
                  <a:off x="1141413" y="2559050"/>
                  <a:ext cx="12700" cy="642938"/>
                </a:xfrm>
                <a:custGeom>
                  <a:avLst/>
                  <a:gdLst>
                    <a:gd name="T0" fmla="*/ 2147483647 w 8"/>
                    <a:gd name="T1" fmla="*/ 0 h 405"/>
                    <a:gd name="T2" fmla="*/ 0 w 8"/>
                    <a:gd name="T3" fmla="*/ 2147483647 h 405"/>
                    <a:gd name="T4" fmla="*/ 0 w 8"/>
                    <a:gd name="T5" fmla="*/ 2147483647 h 405"/>
                    <a:gd name="T6" fmla="*/ 2147483647 w 8"/>
                    <a:gd name="T7" fmla="*/ 2147483647 h 405"/>
                    <a:gd name="T8" fmla="*/ 2147483647 w 8"/>
                    <a:gd name="T9" fmla="*/ 2147483647 h 405"/>
                    <a:gd name="T10" fmla="*/ 2147483647 w 8"/>
                    <a:gd name="T11" fmla="*/ 2147483647 h 405"/>
                    <a:gd name="T12" fmla="*/ 2147483647 w 8"/>
                    <a:gd name="T13" fmla="*/ 2147483647 h 405"/>
                    <a:gd name="T14" fmla="*/ 2147483647 w 8"/>
                    <a:gd name="T15" fmla="*/ 0 h 405"/>
                    <a:gd name="T16" fmla="*/ 2147483647 w 8"/>
                    <a:gd name="T17" fmla="*/ 0 h 405"/>
                    <a:gd name="T18" fmla="*/ 0 w 8"/>
                    <a:gd name="T19" fmla="*/ 0 h 405"/>
                    <a:gd name="T20" fmla="*/ 0 w 8"/>
                    <a:gd name="T21" fmla="*/ 2147483647 h 405"/>
                    <a:gd name="T22" fmla="*/ 2147483647 w 8"/>
                    <a:gd name="T23" fmla="*/ 0 h 40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405"/>
                    <a:gd name="T38" fmla="*/ 8 w 8"/>
                    <a:gd name="T39" fmla="*/ 405 h 40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405">
                      <a:moveTo>
                        <a:pt x="8" y="0"/>
                      </a:moveTo>
                      <a:lnTo>
                        <a:pt x="0" y="3"/>
                      </a:lnTo>
                      <a:lnTo>
                        <a:pt x="0" y="405"/>
                      </a:lnTo>
                      <a:lnTo>
                        <a:pt x="8" y="405"/>
                      </a:lnTo>
                      <a:lnTo>
                        <a:pt x="8" y="3"/>
                      </a:lnTo>
                      <a:lnTo>
                        <a:pt x="4" y="7"/>
                      </a:lnTo>
                      <a:lnTo>
                        <a:pt x="8" y="3"/>
                      </a:lnTo>
                      <a:lnTo>
                        <a:pt x="8" y="0"/>
                      </a:lnTo>
                      <a:lnTo>
                        <a:pt x="4" y="0"/>
                      </a:lnTo>
                      <a:lnTo>
                        <a:pt x="0" y="0"/>
                      </a:lnTo>
                      <a:lnTo>
                        <a:pt x="0" y="3"/>
                      </a:lnTo>
                      <a:lnTo>
                        <a:pt x="8"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8826" name="Freeform 188"/>
                <p:cNvSpPr>
                  <a:spLocks/>
                </p:cNvSpPr>
                <p:nvPr/>
              </p:nvSpPr>
              <p:spPr bwMode="auto">
                <a:xfrm>
                  <a:off x="1147763" y="2559050"/>
                  <a:ext cx="231775" cy="111125"/>
                </a:xfrm>
                <a:custGeom>
                  <a:avLst/>
                  <a:gdLst>
                    <a:gd name="T0" fmla="*/ 2147483647 w 146"/>
                    <a:gd name="T1" fmla="*/ 2147483647 h 70"/>
                    <a:gd name="T2" fmla="*/ 2147483647 w 146"/>
                    <a:gd name="T3" fmla="*/ 2147483647 h 70"/>
                    <a:gd name="T4" fmla="*/ 2147483647 w 146"/>
                    <a:gd name="T5" fmla="*/ 0 h 70"/>
                    <a:gd name="T6" fmla="*/ 0 w 146"/>
                    <a:gd name="T7" fmla="*/ 2147483647 h 70"/>
                    <a:gd name="T8" fmla="*/ 2147483647 w 146"/>
                    <a:gd name="T9" fmla="*/ 2147483647 h 70"/>
                    <a:gd name="T10" fmla="*/ 2147483647 w 146"/>
                    <a:gd name="T11" fmla="*/ 2147483647 h 70"/>
                    <a:gd name="T12" fmla="*/ 2147483647 w 146"/>
                    <a:gd name="T13" fmla="*/ 2147483647 h 70"/>
                    <a:gd name="T14" fmla="*/ 2147483647 w 146"/>
                    <a:gd name="T15" fmla="*/ 2147483647 h 70"/>
                    <a:gd name="T16" fmla="*/ 2147483647 w 146"/>
                    <a:gd name="T17" fmla="*/ 2147483647 h 70"/>
                    <a:gd name="T18" fmla="*/ 2147483647 w 146"/>
                    <a:gd name="T19" fmla="*/ 2147483647 h 70"/>
                    <a:gd name="T20" fmla="*/ 2147483647 w 146"/>
                    <a:gd name="T21" fmla="*/ 2147483647 h 70"/>
                    <a:gd name="T22" fmla="*/ 2147483647 w 146"/>
                    <a:gd name="T23" fmla="*/ 2147483647 h 7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46"/>
                    <a:gd name="T37" fmla="*/ 0 h 70"/>
                    <a:gd name="T38" fmla="*/ 146 w 146"/>
                    <a:gd name="T39" fmla="*/ 70 h 7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46" h="70">
                      <a:moveTo>
                        <a:pt x="146" y="66"/>
                      </a:moveTo>
                      <a:lnTo>
                        <a:pt x="142" y="62"/>
                      </a:lnTo>
                      <a:lnTo>
                        <a:pt x="4" y="0"/>
                      </a:lnTo>
                      <a:lnTo>
                        <a:pt x="0" y="7"/>
                      </a:lnTo>
                      <a:lnTo>
                        <a:pt x="138" y="70"/>
                      </a:lnTo>
                      <a:lnTo>
                        <a:pt x="134" y="66"/>
                      </a:lnTo>
                      <a:lnTo>
                        <a:pt x="138" y="70"/>
                      </a:lnTo>
                      <a:lnTo>
                        <a:pt x="142" y="70"/>
                      </a:lnTo>
                      <a:lnTo>
                        <a:pt x="146" y="66"/>
                      </a:lnTo>
                      <a:lnTo>
                        <a:pt x="146" y="62"/>
                      </a:lnTo>
                      <a:lnTo>
                        <a:pt x="142" y="62"/>
                      </a:lnTo>
                      <a:lnTo>
                        <a:pt x="146" y="66"/>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8827" name="Freeform 189"/>
                <p:cNvSpPr>
                  <a:spLocks/>
                </p:cNvSpPr>
                <p:nvPr/>
              </p:nvSpPr>
              <p:spPr bwMode="auto">
                <a:xfrm>
                  <a:off x="1360488" y="2663825"/>
                  <a:ext cx="19050" cy="469900"/>
                </a:xfrm>
                <a:custGeom>
                  <a:avLst/>
                  <a:gdLst>
                    <a:gd name="T0" fmla="*/ 2147483647 w 12"/>
                    <a:gd name="T1" fmla="*/ 2147483647 h 296"/>
                    <a:gd name="T2" fmla="*/ 2147483647 w 12"/>
                    <a:gd name="T3" fmla="*/ 2147483647 h 296"/>
                    <a:gd name="T4" fmla="*/ 2147483647 w 12"/>
                    <a:gd name="T5" fmla="*/ 0 h 296"/>
                    <a:gd name="T6" fmla="*/ 0 w 12"/>
                    <a:gd name="T7" fmla="*/ 0 h 296"/>
                    <a:gd name="T8" fmla="*/ 0 w 12"/>
                    <a:gd name="T9" fmla="*/ 2147483647 h 296"/>
                    <a:gd name="T10" fmla="*/ 2147483647 w 12"/>
                    <a:gd name="T11" fmla="*/ 2147483647 h 296"/>
                    <a:gd name="T12" fmla="*/ 0 w 12"/>
                    <a:gd name="T13" fmla="*/ 2147483647 h 296"/>
                    <a:gd name="T14" fmla="*/ 2147483647 w 12"/>
                    <a:gd name="T15" fmla="*/ 2147483647 h 296"/>
                    <a:gd name="T16" fmla="*/ 2147483647 w 12"/>
                    <a:gd name="T17" fmla="*/ 2147483647 h 296"/>
                    <a:gd name="T18" fmla="*/ 2147483647 w 12"/>
                    <a:gd name="T19" fmla="*/ 2147483647 h 296"/>
                    <a:gd name="T20" fmla="*/ 2147483647 w 12"/>
                    <a:gd name="T21" fmla="*/ 2147483647 h 296"/>
                    <a:gd name="T22" fmla="*/ 2147483647 w 12"/>
                    <a:gd name="T23" fmla="*/ 2147483647 h 29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296"/>
                    <a:gd name="T38" fmla="*/ 12 w 12"/>
                    <a:gd name="T39" fmla="*/ 296 h 29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296">
                      <a:moveTo>
                        <a:pt x="8" y="296"/>
                      </a:moveTo>
                      <a:lnTo>
                        <a:pt x="12" y="292"/>
                      </a:lnTo>
                      <a:lnTo>
                        <a:pt x="12" y="0"/>
                      </a:lnTo>
                      <a:lnTo>
                        <a:pt x="0" y="0"/>
                      </a:lnTo>
                      <a:lnTo>
                        <a:pt x="0" y="292"/>
                      </a:lnTo>
                      <a:lnTo>
                        <a:pt x="4" y="288"/>
                      </a:lnTo>
                      <a:lnTo>
                        <a:pt x="0" y="292"/>
                      </a:lnTo>
                      <a:lnTo>
                        <a:pt x="4" y="296"/>
                      </a:lnTo>
                      <a:lnTo>
                        <a:pt x="8" y="296"/>
                      </a:lnTo>
                      <a:lnTo>
                        <a:pt x="12" y="292"/>
                      </a:lnTo>
                      <a:lnTo>
                        <a:pt x="8" y="296"/>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8828" name="Freeform 190"/>
                <p:cNvSpPr>
                  <a:spLocks/>
                </p:cNvSpPr>
                <p:nvPr/>
              </p:nvSpPr>
              <p:spPr bwMode="auto">
                <a:xfrm>
                  <a:off x="1141413" y="3121025"/>
                  <a:ext cx="231775" cy="93663"/>
                </a:xfrm>
                <a:custGeom>
                  <a:avLst/>
                  <a:gdLst>
                    <a:gd name="T0" fmla="*/ 0 w 146"/>
                    <a:gd name="T1" fmla="*/ 2147483647 h 59"/>
                    <a:gd name="T2" fmla="*/ 2147483647 w 146"/>
                    <a:gd name="T3" fmla="*/ 2147483647 h 59"/>
                    <a:gd name="T4" fmla="*/ 2147483647 w 146"/>
                    <a:gd name="T5" fmla="*/ 2147483647 h 59"/>
                    <a:gd name="T6" fmla="*/ 2147483647 w 146"/>
                    <a:gd name="T7" fmla="*/ 0 h 59"/>
                    <a:gd name="T8" fmla="*/ 2147483647 w 146"/>
                    <a:gd name="T9" fmla="*/ 2147483647 h 59"/>
                    <a:gd name="T10" fmla="*/ 2147483647 w 146"/>
                    <a:gd name="T11" fmla="*/ 2147483647 h 59"/>
                    <a:gd name="T12" fmla="*/ 2147483647 w 146"/>
                    <a:gd name="T13" fmla="*/ 2147483647 h 59"/>
                    <a:gd name="T14" fmla="*/ 0 w 146"/>
                    <a:gd name="T15" fmla="*/ 2147483647 h 59"/>
                    <a:gd name="T16" fmla="*/ 0 w 146"/>
                    <a:gd name="T17" fmla="*/ 2147483647 h 59"/>
                    <a:gd name="T18" fmla="*/ 0 w 146"/>
                    <a:gd name="T19" fmla="*/ 2147483647 h 59"/>
                    <a:gd name="T20" fmla="*/ 2147483647 w 146"/>
                    <a:gd name="T21" fmla="*/ 2147483647 h 59"/>
                    <a:gd name="T22" fmla="*/ 0 w 146"/>
                    <a:gd name="T23" fmla="*/ 2147483647 h 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46"/>
                    <a:gd name="T37" fmla="*/ 0 h 59"/>
                    <a:gd name="T38" fmla="*/ 146 w 146"/>
                    <a:gd name="T39" fmla="*/ 59 h 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46" h="59">
                      <a:moveTo>
                        <a:pt x="0" y="51"/>
                      </a:moveTo>
                      <a:lnTo>
                        <a:pt x="4" y="59"/>
                      </a:lnTo>
                      <a:lnTo>
                        <a:pt x="146" y="8"/>
                      </a:lnTo>
                      <a:lnTo>
                        <a:pt x="142" y="0"/>
                      </a:lnTo>
                      <a:lnTo>
                        <a:pt x="4" y="47"/>
                      </a:lnTo>
                      <a:lnTo>
                        <a:pt x="8" y="51"/>
                      </a:lnTo>
                      <a:lnTo>
                        <a:pt x="4" y="47"/>
                      </a:lnTo>
                      <a:lnTo>
                        <a:pt x="0" y="51"/>
                      </a:lnTo>
                      <a:lnTo>
                        <a:pt x="0" y="55"/>
                      </a:lnTo>
                      <a:lnTo>
                        <a:pt x="4" y="59"/>
                      </a:lnTo>
                      <a:lnTo>
                        <a:pt x="0" y="51"/>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8829" name="Freeform 191"/>
                <p:cNvSpPr>
                  <a:spLocks/>
                </p:cNvSpPr>
                <p:nvPr/>
              </p:nvSpPr>
              <p:spPr bwMode="auto">
                <a:xfrm>
                  <a:off x="1076325" y="2582863"/>
                  <a:ext cx="52388" cy="606425"/>
                </a:xfrm>
                <a:custGeom>
                  <a:avLst/>
                  <a:gdLst>
                    <a:gd name="T0" fmla="*/ 2147483647 w 33"/>
                    <a:gd name="T1" fmla="*/ 2147483647 h 382"/>
                    <a:gd name="T2" fmla="*/ 2147483647 w 33"/>
                    <a:gd name="T3" fmla="*/ 2147483647 h 382"/>
                    <a:gd name="T4" fmla="*/ 2147483647 w 33"/>
                    <a:gd name="T5" fmla="*/ 2147483647 h 382"/>
                    <a:gd name="T6" fmla="*/ 2147483647 w 33"/>
                    <a:gd name="T7" fmla="*/ 2147483647 h 382"/>
                    <a:gd name="T8" fmla="*/ 2147483647 w 33"/>
                    <a:gd name="T9" fmla="*/ 2147483647 h 382"/>
                    <a:gd name="T10" fmla="*/ 2147483647 w 33"/>
                    <a:gd name="T11" fmla="*/ 2147483647 h 382"/>
                    <a:gd name="T12" fmla="*/ 2147483647 w 33"/>
                    <a:gd name="T13" fmla="*/ 2147483647 h 382"/>
                    <a:gd name="T14" fmla="*/ 2147483647 w 33"/>
                    <a:gd name="T15" fmla="*/ 2147483647 h 382"/>
                    <a:gd name="T16" fmla="*/ 2147483647 w 33"/>
                    <a:gd name="T17" fmla="*/ 2147483647 h 382"/>
                    <a:gd name="T18" fmla="*/ 2147483647 w 33"/>
                    <a:gd name="T19" fmla="*/ 2147483647 h 382"/>
                    <a:gd name="T20" fmla="*/ 2147483647 w 33"/>
                    <a:gd name="T21" fmla="*/ 2147483647 h 382"/>
                    <a:gd name="T22" fmla="*/ 2147483647 w 33"/>
                    <a:gd name="T23" fmla="*/ 0 h 382"/>
                    <a:gd name="T24" fmla="*/ 2147483647 w 33"/>
                    <a:gd name="T25" fmla="*/ 0 h 382"/>
                    <a:gd name="T26" fmla="*/ 2147483647 w 33"/>
                    <a:gd name="T27" fmla="*/ 0 h 382"/>
                    <a:gd name="T28" fmla="*/ 2147483647 w 33"/>
                    <a:gd name="T29" fmla="*/ 2147483647 h 382"/>
                    <a:gd name="T30" fmla="*/ 2147483647 w 33"/>
                    <a:gd name="T31" fmla="*/ 2147483647 h 382"/>
                    <a:gd name="T32" fmla="*/ 0 w 33"/>
                    <a:gd name="T33" fmla="*/ 2147483647 h 382"/>
                    <a:gd name="T34" fmla="*/ 0 w 33"/>
                    <a:gd name="T35" fmla="*/ 2147483647 h 382"/>
                    <a:gd name="T36" fmla="*/ 0 w 33"/>
                    <a:gd name="T37" fmla="*/ 2147483647 h 382"/>
                    <a:gd name="T38" fmla="*/ 0 w 33"/>
                    <a:gd name="T39" fmla="*/ 2147483647 h 382"/>
                    <a:gd name="T40" fmla="*/ 0 w 33"/>
                    <a:gd name="T41" fmla="*/ 2147483647 h 382"/>
                    <a:gd name="T42" fmla="*/ 2147483647 w 33"/>
                    <a:gd name="T43" fmla="*/ 2147483647 h 382"/>
                    <a:gd name="T44" fmla="*/ 2147483647 w 33"/>
                    <a:gd name="T45" fmla="*/ 2147483647 h 382"/>
                    <a:gd name="T46" fmla="*/ 2147483647 w 33"/>
                    <a:gd name="T47" fmla="*/ 2147483647 h 382"/>
                    <a:gd name="T48" fmla="*/ 2147483647 w 33"/>
                    <a:gd name="T49" fmla="*/ 2147483647 h 38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3"/>
                    <a:gd name="T76" fmla="*/ 0 h 382"/>
                    <a:gd name="T77" fmla="*/ 33 w 33"/>
                    <a:gd name="T78" fmla="*/ 382 h 38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3" h="382">
                      <a:moveTo>
                        <a:pt x="16" y="382"/>
                      </a:moveTo>
                      <a:lnTo>
                        <a:pt x="16" y="382"/>
                      </a:lnTo>
                      <a:lnTo>
                        <a:pt x="21" y="378"/>
                      </a:lnTo>
                      <a:lnTo>
                        <a:pt x="25" y="374"/>
                      </a:lnTo>
                      <a:lnTo>
                        <a:pt x="29" y="370"/>
                      </a:lnTo>
                      <a:lnTo>
                        <a:pt x="33" y="366"/>
                      </a:lnTo>
                      <a:lnTo>
                        <a:pt x="33" y="16"/>
                      </a:lnTo>
                      <a:lnTo>
                        <a:pt x="29" y="12"/>
                      </a:lnTo>
                      <a:lnTo>
                        <a:pt x="25" y="8"/>
                      </a:lnTo>
                      <a:lnTo>
                        <a:pt x="21" y="4"/>
                      </a:lnTo>
                      <a:lnTo>
                        <a:pt x="16" y="0"/>
                      </a:lnTo>
                      <a:lnTo>
                        <a:pt x="8" y="4"/>
                      </a:lnTo>
                      <a:lnTo>
                        <a:pt x="4" y="8"/>
                      </a:lnTo>
                      <a:lnTo>
                        <a:pt x="0" y="12"/>
                      </a:lnTo>
                      <a:lnTo>
                        <a:pt x="0" y="16"/>
                      </a:lnTo>
                      <a:lnTo>
                        <a:pt x="0" y="366"/>
                      </a:lnTo>
                      <a:lnTo>
                        <a:pt x="0" y="370"/>
                      </a:lnTo>
                      <a:lnTo>
                        <a:pt x="4" y="374"/>
                      </a:lnTo>
                      <a:lnTo>
                        <a:pt x="8" y="378"/>
                      </a:lnTo>
                      <a:lnTo>
                        <a:pt x="16" y="382"/>
                      </a:lnTo>
                      <a:close/>
                    </a:path>
                  </a:pathLst>
                </a:custGeom>
                <a:solidFill>
                  <a:srgbClr val="666666"/>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8830" name="Freeform 192"/>
                <p:cNvSpPr>
                  <a:spLocks/>
                </p:cNvSpPr>
                <p:nvPr/>
              </p:nvSpPr>
              <p:spPr bwMode="auto">
                <a:xfrm>
                  <a:off x="1076325" y="2582863"/>
                  <a:ext cx="52388" cy="606425"/>
                </a:xfrm>
                <a:custGeom>
                  <a:avLst/>
                  <a:gdLst>
                    <a:gd name="T0" fmla="*/ 2147483647 w 33"/>
                    <a:gd name="T1" fmla="*/ 2147483647 h 382"/>
                    <a:gd name="T2" fmla="*/ 2147483647 w 33"/>
                    <a:gd name="T3" fmla="*/ 2147483647 h 382"/>
                    <a:gd name="T4" fmla="*/ 2147483647 w 33"/>
                    <a:gd name="T5" fmla="*/ 2147483647 h 382"/>
                    <a:gd name="T6" fmla="*/ 2147483647 w 33"/>
                    <a:gd name="T7" fmla="*/ 2147483647 h 382"/>
                    <a:gd name="T8" fmla="*/ 2147483647 w 33"/>
                    <a:gd name="T9" fmla="*/ 2147483647 h 382"/>
                    <a:gd name="T10" fmla="*/ 2147483647 w 33"/>
                    <a:gd name="T11" fmla="*/ 2147483647 h 382"/>
                    <a:gd name="T12" fmla="*/ 2147483647 w 33"/>
                    <a:gd name="T13" fmla="*/ 2147483647 h 382"/>
                    <a:gd name="T14" fmla="*/ 2147483647 w 33"/>
                    <a:gd name="T15" fmla="*/ 2147483647 h 382"/>
                    <a:gd name="T16" fmla="*/ 2147483647 w 33"/>
                    <a:gd name="T17" fmla="*/ 2147483647 h 382"/>
                    <a:gd name="T18" fmla="*/ 2147483647 w 33"/>
                    <a:gd name="T19" fmla="*/ 2147483647 h 382"/>
                    <a:gd name="T20" fmla="*/ 2147483647 w 33"/>
                    <a:gd name="T21" fmla="*/ 2147483647 h 382"/>
                    <a:gd name="T22" fmla="*/ 2147483647 w 33"/>
                    <a:gd name="T23" fmla="*/ 0 h 382"/>
                    <a:gd name="T24" fmla="*/ 2147483647 w 33"/>
                    <a:gd name="T25" fmla="*/ 0 h 382"/>
                    <a:gd name="T26" fmla="*/ 2147483647 w 33"/>
                    <a:gd name="T27" fmla="*/ 0 h 382"/>
                    <a:gd name="T28" fmla="*/ 2147483647 w 33"/>
                    <a:gd name="T29" fmla="*/ 2147483647 h 382"/>
                    <a:gd name="T30" fmla="*/ 2147483647 w 33"/>
                    <a:gd name="T31" fmla="*/ 2147483647 h 382"/>
                    <a:gd name="T32" fmla="*/ 0 w 33"/>
                    <a:gd name="T33" fmla="*/ 2147483647 h 382"/>
                    <a:gd name="T34" fmla="*/ 0 w 33"/>
                    <a:gd name="T35" fmla="*/ 2147483647 h 382"/>
                    <a:gd name="T36" fmla="*/ 0 w 33"/>
                    <a:gd name="T37" fmla="*/ 2147483647 h 382"/>
                    <a:gd name="T38" fmla="*/ 0 w 33"/>
                    <a:gd name="T39" fmla="*/ 2147483647 h 382"/>
                    <a:gd name="T40" fmla="*/ 0 w 33"/>
                    <a:gd name="T41" fmla="*/ 2147483647 h 382"/>
                    <a:gd name="T42" fmla="*/ 2147483647 w 33"/>
                    <a:gd name="T43" fmla="*/ 2147483647 h 382"/>
                    <a:gd name="T44" fmla="*/ 2147483647 w 33"/>
                    <a:gd name="T45" fmla="*/ 2147483647 h 382"/>
                    <a:gd name="T46" fmla="*/ 2147483647 w 33"/>
                    <a:gd name="T47" fmla="*/ 2147483647 h 382"/>
                    <a:gd name="T48" fmla="*/ 2147483647 w 33"/>
                    <a:gd name="T49" fmla="*/ 2147483647 h 38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3"/>
                    <a:gd name="T76" fmla="*/ 0 h 382"/>
                    <a:gd name="T77" fmla="*/ 33 w 33"/>
                    <a:gd name="T78" fmla="*/ 382 h 38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3" h="382">
                      <a:moveTo>
                        <a:pt x="16" y="382"/>
                      </a:moveTo>
                      <a:lnTo>
                        <a:pt x="16" y="382"/>
                      </a:lnTo>
                      <a:lnTo>
                        <a:pt x="21" y="378"/>
                      </a:lnTo>
                      <a:lnTo>
                        <a:pt x="25" y="374"/>
                      </a:lnTo>
                      <a:lnTo>
                        <a:pt x="29" y="370"/>
                      </a:lnTo>
                      <a:lnTo>
                        <a:pt x="33" y="366"/>
                      </a:lnTo>
                      <a:lnTo>
                        <a:pt x="33" y="16"/>
                      </a:lnTo>
                      <a:lnTo>
                        <a:pt x="29" y="12"/>
                      </a:lnTo>
                      <a:lnTo>
                        <a:pt x="25" y="8"/>
                      </a:lnTo>
                      <a:lnTo>
                        <a:pt x="21" y="4"/>
                      </a:lnTo>
                      <a:lnTo>
                        <a:pt x="16" y="0"/>
                      </a:lnTo>
                      <a:lnTo>
                        <a:pt x="8" y="4"/>
                      </a:lnTo>
                      <a:lnTo>
                        <a:pt x="4" y="8"/>
                      </a:lnTo>
                      <a:lnTo>
                        <a:pt x="0" y="12"/>
                      </a:lnTo>
                      <a:lnTo>
                        <a:pt x="0" y="16"/>
                      </a:lnTo>
                      <a:lnTo>
                        <a:pt x="0" y="366"/>
                      </a:lnTo>
                      <a:lnTo>
                        <a:pt x="0" y="370"/>
                      </a:lnTo>
                      <a:lnTo>
                        <a:pt x="4" y="374"/>
                      </a:lnTo>
                      <a:lnTo>
                        <a:pt x="8" y="378"/>
                      </a:lnTo>
                      <a:lnTo>
                        <a:pt x="16" y="382"/>
                      </a:lnTo>
                    </a:path>
                  </a:pathLst>
                </a:custGeom>
                <a:noFill/>
                <a:ln w="0">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58831" name="Line 193"/>
                <p:cNvSpPr>
                  <a:spLocks noChangeShapeType="1"/>
                </p:cNvSpPr>
                <p:nvPr/>
              </p:nvSpPr>
              <p:spPr bwMode="auto">
                <a:xfrm>
                  <a:off x="1076325" y="2708275"/>
                  <a:ext cx="52388" cy="1588"/>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8832" name="Line 194"/>
                <p:cNvSpPr>
                  <a:spLocks noChangeShapeType="1"/>
                </p:cNvSpPr>
                <p:nvPr/>
              </p:nvSpPr>
              <p:spPr bwMode="auto">
                <a:xfrm flipV="1">
                  <a:off x="1076325" y="2944813"/>
                  <a:ext cx="52388" cy="635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8833" name="Line 195"/>
                <p:cNvSpPr>
                  <a:spLocks noChangeShapeType="1"/>
                </p:cNvSpPr>
                <p:nvPr/>
              </p:nvSpPr>
              <p:spPr bwMode="auto">
                <a:xfrm flipV="1">
                  <a:off x="1154113" y="3114675"/>
                  <a:ext cx="212725" cy="61913"/>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8834" name="Freeform 196"/>
                <p:cNvSpPr>
                  <a:spLocks/>
                </p:cNvSpPr>
                <p:nvPr/>
              </p:nvSpPr>
              <p:spPr bwMode="auto">
                <a:xfrm>
                  <a:off x="1147763" y="3133725"/>
                  <a:ext cx="206375" cy="93663"/>
                </a:xfrm>
                <a:custGeom>
                  <a:avLst/>
                  <a:gdLst>
                    <a:gd name="T0" fmla="*/ 0 w 130"/>
                    <a:gd name="T1" fmla="*/ 2147483647 h 59"/>
                    <a:gd name="T2" fmla="*/ 0 w 130"/>
                    <a:gd name="T3" fmla="*/ 2147483647 h 59"/>
                    <a:gd name="T4" fmla="*/ 2147483647 w 130"/>
                    <a:gd name="T5" fmla="*/ 2147483647 h 59"/>
                    <a:gd name="T6" fmla="*/ 2147483647 w 130"/>
                    <a:gd name="T7" fmla="*/ 0 h 59"/>
                    <a:gd name="T8" fmla="*/ 0 w 130"/>
                    <a:gd name="T9" fmla="*/ 2147483647 h 59"/>
                    <a:gd name="T10" fmla="*/ 0 w 130"/>
                    <a:gd name="T11" fmla="*/ 2147483647 h 59"/>
                    <a:gd name="T12" fmla="*/ 0 60000 65536"/>
                    <a:gd name="T13" fmla="*/ 0 60000 65536"/>
                    <a:gd name="T14" fmla="*/ 0 60000 65536"/>
                    <a:gd name="T15" fmla="*/ 0 60000 65536"/>
                    <a:gd name="T16" fmla="*/ 0 60000 65536"/>
                    <a:gd name="T17" fmla="*/ 0 60000 65536"/>
                    <a:gd name="T18" fmla="*/ 0 w 130"/>
                    <a:gd name="T19" fmla="*/ 0 h 59"/>
                    <a:gd name="T20" fmla="*/ 130 w 130"/>
                    <a:gd name="T21" fmla="*/ 59 h 59"/>
                  </a:gdLst>
                  <a:ahLst/>
                  <a:cxnLst>
                    <a:cxn ang="T12">
                      <a:pos x="T0" y="T1"/>
                    </a:cxn>
                    <a:cxn ang="T13">
                      <a:pos x="T2" y="T3"/>
                    </a:cxn>
                    <a:cxn ang="T14">
                      <a:pos x="T4" y="T5"/>
                    </a:cxn>
                    <a:cxn ang="T15">
                      <a:pos x="T6" y="T7"/>
                    </a:cxn>
                    <a:cxn ang="T16">
                      <a:pos x="T8" y="T9"/>
                    </a:cxn>
                    <a:cxn ang="T17">
                      <a:pos x="T10" y="T11"/>
                    </a:cxn>
                  </a:cxnLst>
                  <a:rect l="T18" t="T19" r="T20" b="T21"/>
                  <a:pathLst>
                    <a:path w="130" h="59">
                      <a:moveTo>
                        <a:pt x="0" y="43"/>
                      </a:moveTo>
                      <a:lnTo>
                        <a:pt x="0" y="59"/>
                      </a:lnTo>
                      <a:lnTo>
                        <a:pt x="130" y="7"/>
                      </a:lnTo>
                      <a:lnTo>
                        <a:pt x="130" y="0"/>
                      </a:lnTo>
                      <a:lnTo>
                        <a:pt x="0" y="43"/>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8835" name="Freeform 197"/>
                <p:cNvSpPr>
                  <a:spLocks/>
                </p:cNvSpPr>
                <p:nvPr/>
              </p:nvSpPr>
              <p:spPr bwMode="auto">
                <a:xfrm>
                  <a:off x="1141413" y="3201988"/>
                  <a:ext cx="19050" cy="30163"/>
                </a:xfrm>
                <a:custGeom>
                  <a:avLst/>
                  <a:gdLst>
                    <a:gd name="T0" fmla="*/ 2147483647 w 12"/>
                    <a:gd name="T1" fmla="*/ 2147483647 h 19"/>
                    <a:gd name="T2" fmla="*/ 2147483647 w 12"/>
                    <a:gd name="T3" fmla="*/ 2147483647 h 19"/>
                    <a:gd name="T4" fmla="*/ 2147483647 w 12"/>
                    <a:gd name="T5" fmla="*/ 0 h 19"/>
                    <a:gd name="T6" fmla="*/ 0 w 12"/>
                    <a:gd name="T7" fmla="*/ 0 h 19"/>
                    <a:gd name="T8" fmla="*/ 0 w 12"/>
                    <a:gd name="T9" fmla="*/ 2147483647 h 19"/>
                    <a:gd name="T10" fmla="*/ 2147483647 w 12"/>
                    <a:gd name="T11" fmla="*/ 2147483647 h 19"/>
                    <a:gd name="T12" fmla="*/ 0 w 12"/>
                    <a:gd name="T13" fmla="*/ 2147483647 h 19"/>
                    <a:gd name="T14" fmla="*/ 2147483647 w 12"/>
                    <a:gd name="T15" fmla="*/ 2147483647 h 19"/>
                    <a:gd name="T16" fmla="*/ 2147483647 w 12"/>
                    <a:gd name="T17" fmla="*/ 2147483647 h 19"/>
                    <a:gd name="T18" fmla="*/ 2147483647 w 12"/>
                    <a:gd name="T19" fmla="*/ 2147483647 h 19"/>
                    <a:gd name="T20" fmla="*/ 2147483647 w 12"/>
                    <a:gd name="T21" fmla="*/ 2147483647 h 19"/>
                    <a:gd name="T22" fmla="*/ 2147483647 w 12"/>
                    <a:gd name="T23" fmla="*/ 2147483647 h 1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19"/>
                    <a:gd name="T38" fmla="*/ 12 w 12"/>
                    <a:gd name="T39" fmla="*/ 19 h 1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19">
                      <a:moveTo>
                        <a:pt x="4" y="8"/>
                      </a:moveTo>
                      <a:lnTo>
                        <a:pt x="12" y="16"/>
                      </a:lnTo>
                      <a:lnTo>
                        <a:pt x="12" y="0"/>
                      </a:lnTo>
                      <a:lnTo>
                        <a:pt x="0" y="0"/>
                      </a:lnTo>
                      <a:lnTo>
                        <a:pt x="0" y="16"/>
                      </a:lnTo>
                      <a:lnTo>
                        <a:pt x="8" y="19"/>
                      </a:lnTo>
                      <a:lnTo>
                        <a:pt x="0" y="16"/>
                      </a:lnTo>
                      <a:lnTo>
                        <a:pt x="4" y="16"/>
                      </a:lnTo>
                      <a:lnTo>
                        <a:pt x="4" y="19"/>
                      </a:lnTo>
                      <a:lnTo>
                        <a:pt x="8" y="16"/>
                      </a:lnTo>
                      <a:lnTo>
                        <a:pt x="12" y="16"/>
                      </a:lnTo>
                      <a:lnTo>
                        <a:pt x="4" y="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8836" name="Freeform 198"/>
                <p:cNvSpPr>
                  <a:spLocks/>
                </p:cNvSpPr>
                <p:nvPr/>
              </p:nvSpPr>
              <p:spPr bwMode="auto">
                <a:xfrm>
                  <a:off x="1147763" y="3138488"/>
                  <a:ext cx="212725" cy="93663"/>
                </a:xfrm>
                <a:custGeom>
                  <a:avLst/>
                  <a:gdLst>
                    <a:gd name="T0" fmla="*/ 2147483647 w 134"/>
                    <a:gd name="T1" fmla="*/ 2147483647 h 59"/>
                    <a:gd name="T2" fmla="*/ 2147483647 w 134"/>
                    <a:gd name="T3" fmla="*/ 0 h 59"/>
                    <a:gd name="T4" fmla="*/ 0 w 134"/>
                    <a:gd name="T5" fmla="*/ 2147483647 h 59"/>
                    <a:gd name="T6" fmla="*/ 2147483647 w 134"/>
                    <a:gd name="T7" fmla="*/ 2147483647 h 59"/>
                    <a:gd name="T8" fmla="*/ 2147483647 w 134"/>
                    <a:gd name="T9" fmla="*/ 2147483647 h 59"/>
                    <a:gd name="T10" fmla="*/ 2147483647 w 134"/>
                    <a:gd name="T11" fmla="*/ 2147483647 h 59"/>
                    <a:gd name="T12" fmla="*/ 2147483647 w 134"/>
                    <a:gd name="T13" fmla="*/ 2147483647 h 59"/>
                    <a:gd name="T14" fmla="*/ 2147483647 w 134"/>
                    <a:gd name="T15" fmla="*/ 2147483647 h 59"/>
                    <a:gd name="T16" fmla="*/ 2147483647 w 134"/>
                    <a:gd name="T17" fmla="*/ 0 h 59"/>
                    <a:gd name="T18" fmla="*/ 2147483647 w 134"/>
                    <a:gd name="T19" fmla="*/ 0 h 59"/>
                    <a:gd name="T20" fmla="*/ 2147483647 w 134"/>
                    <a:gd name="T21" fmla="*/ 0 h 59"/>
                    <a:gd name="T22" fmla="*/ 2147483647 w 134"/>
                    <a:gd name="T23" fmla="*/ 2147483647 h 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34"/>
                    <a:gd name="T37" fmla="*/ 0 h 59"/>
                    <a:gd name="T38" fmla="*/ 134 w 134"/>
                    <a:gd name="T39" fmla="*/ 59 h 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34" h="59">
                      <a:moveTo>
                        <a:pt x="126" y="4"/>
                      </a:moveTo>
                      <a:lnTo>
                        <a:pt x="130" y="0"/>
                      </a:lnTo>
                      <a:lnTo>
                        <a:pt x="0" y="48"/>
                      </a:lnTo>
                      <a:lnTo>
                        <a:pt x="4" y="59"/>
                      </a:lnTo>
                      <a:lnTo>
                        <a:pt x="134" y="8"/>
                      </a:lnTo>
                      <a:lnTo>
                        <a:pt x="134" y="4"/>
                      </a:lnTo>
                      <a:lnTo>
                        <a:pt x="134" y="8"/>
                      </a:lnTo>
                      <a:lnTo>
                        <a:pt x="134" y="4"/>
                      </a:lnTo>
                      <a:lnTo>
                        <a:pt x="134" y="0"/>
                      </a:lnTo>
                      <a:lnTo>
                        <a:pt x="130" y="0"/>
                      </a:lnTo>
                      <a:lnTo>
                        <a:pt x="126" y="4"/>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8837" name="Freeform 199"/>
                <p:cNvSpPr>
                  <a:spLocks/>
                </p:cNvSpPr>
                <p:nvPr/>
              </p:nvSpPr>
              <p:spPr bwMode="auto">
                <a:xfrm>
                  <a:off x="1347788" y="3127375"/>
                  <a:ext cx="12700" cy="17463"/>
                </a:xfrm>
                <a:custGeom>
                  <a:avLst/>
                  <a:gdLst>
                    <a:gd name="T0" fmla="*/ 2147483647 w 8"/>
                    <a:gd name="T1" fmla="*/ 2147483647 h 11"/>
                    <a:gd name="T2" fmla="*/ 0 w 8"/>
                    <a:gd name="T3" fmla="*/ 2147483647 h 11"/>
                    <a:gd name="T4" fmla="*/ 0 w 8"/>
                    <a:gd name="T5" fmla="*/ 2147483647 h 11"/>
                    <a:gd name="T6" fmla="*/ 2147483647 w 8"/>
                    <a:gd name="T7" fmla="*/ 2147483647 h 11"/>
                    <a:gd name="T8" fmla="*/ 2147483647 w 8"/>
                    <a:gd name="T9" fmla="*/ 2147483647 h 11"/>
                    <a:gd name="T10" fmla="*/ 2147483647 w 8"/>
                    <a:gd name="T11" fmla="*/ 0 h 11"/>
                    <a:gd name="T12" fmla="*/ 2147483647 w 8"/>
                    <a:gd name="T13" fmla="*/ 2147483647 h 11"/>
                    <a:gd name="T14" fmla="*/ 2147483647 w 8"/>
                    <a:gd name="T15" fmla="*/ 2147483647 h 11"/>
                    <a:gd name="T16" fmla="*/ 2147483647 w 8"/>
                    <a:gd name="T17" fmla="*/ 0 h 11"/>
                    <a:gd name="T18" fmla="*/ 0 w 8"/>
                    <a:gd name="T19" fmla="*/ 2147483647 h 11"/>
                    <a:gd name="T20" fmla="*/ 0 w 8"/>
                    <a:gd name="T21" fmla="*/ 2147483647 h 11"/>
                    <a:gd name="T22" fmla="*/ 2147483647 w 8"/>
                    <a:gd name="T23" fmla="*/ 2147483647 h 1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11"/>
                    <a:gd name="T38" fmla="*/ 8 w 8"/>
                    <a:gd name="T39" fmla="*/ 11 h 1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11">
                      <a:moveTo>
                        <a:pt x="8" y="11"/>
                      </a:moveTo>
                      <a:lnTo>
                        <a:pt x="0" y="4"/>
                      </a:lnTo>
                      <a:lnTo>
                        <a:pt x="0" y="11"/>
                      </a:lnTo>
                      <a:lnTo>
                        <a:pt x="8" y="11"/>
                      </a:lnTo>
                      <a:lnTo>
                        <a:pt x="8" y="4"/>
                      </a:lnTo>
                      <a:lnTo>
                        <a:pt x="4" y="0"/>
                      </a:lnTo>
                      <a:lnTo>
                        <a:pt x="8" y="4"/>
                      </a:lnTo>
                      <a:lnTo>
                        <a:pt x="4" y="0"/>
                      </a:lnTo>
                      <a:lnTo>
                        <a:pt x="0" y="4"/>
                      </a:lnTo>
                      <a:lnTo>
                        <a:pt x="8" y="11"/>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8838" name="Freeform 200"/>
                <p:cNvSpPr>
                  <a:spLocks/>
                </p:cNvSpPr>
                <p:nvPr/>
              </p:nvSpPr>
              <p:spPr bwMode="auto">
                <a:xfrm>
                  <a:off x="1141413" y="3127375"/>
                  <a:ext cx="219075" cy="80963"/>
                </a:xfrm>
                <a:custGeom>
                  <a:avLst/>
                  <a:gdLst>
                    <a:gd name="T0" fmla="*/ 2147483647 w 138"/>
                    <a:gd name="T1" fmla="*/ 2147483647 h 51"/>
                    <a:gd name="T2" fmla="*/ 2147483647 w 138"/>
                    <a:gd name="T3" fmla="*/ 2147483647 h 51"/>
                    <a:gd name="T4" fmla="*/ 2147483647 w 138"/>
                    <a:gd name="T5" fmla="*/ 2147483647 h 51"/>
                    <a:gd name="T6" fmla="*/ 2147483647 w 138"/>
                    <a:gd name="T7" fmla="*/ 0 h 51"/>
                    <a:gd name="T8" fmla="*/ 2147483647 w 138"/>
                    <a:gd name="T9" fmla="*/ 2147483647 h 51"/>
                    <a:gd name="T10" fmla="*/ 0 w 138"/>
                    <a:gd name="T11" fmla="*/ 2147483647 h 51"/>
                    <a:gd name="T12" fmla="*/ 2147483647 w 138"/>
                    <a:gd name="T13" fmla="*/ 2147483647 h 51"/>
                    <a:gd name="T14" fmla="*/ 0 w 138"/>
                    <a:gd name="T15" fmla="*/ 2147483647 h 51"/>
                    <a:gd name="T16" fmla="*/ 0 w 138"/>
                    <a:gd name="T17" fmla="*/ 2147483647 h 51"/>
                    <a:gd name="T18" fmla="*/ 2147483647 w 138"/>
                    <a:gd name="T19" fmla="*/ 2147483647 h 51"/>
                    <a:gd name="T20" fmla="*/ 2147483647 w 138"/>
                    <a:gd name="T21" fmla="*/ 2147483647 h 51"/>
                    <a:gd name="T22" fmla="*/ 2147483647 w 138"/>
                    <a:gd name="T23" fmla="*/ 2147483647 h 5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38"/>
                    <a:gd name="T37" fmla="*/ 0 h 51"/>
                    <a:gd name="T38" fmla="*/ 138 w 138"/>
                    <a:gd name="T39" fmla="*/ 51 h 5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38" h="51">
                      <a:moveTo>
                        <a:pt x="12" y="47"/>
                      </a:moveTo>
                      <a:lnTo>
                        <a:pt x="8" y="51"/>
                      </a:lnTo>
                      <a:lnTo>
                        <a:pt x="138" y="11"/>
                      </a:lnTo>
                      <a:lnTo>
                        <a:pt x="134" y="0"/>
                      </a:lnTo>
                      <a:lnTo>
                        <a:pt x="4" y="43"/>
                      </a:lnTo>
                      <a:lnTo>
                        <a:pt x="0" y="47"/>
                      </a:lnTo>
                      <a:lnTo>
                        <a:pt x="4" y="43"/>
                      </a:lnTo>
                      <a:lnTo>
                        <a:pt x="0" y="47"/>
                      </a:lnTo>
                      <a:lnTo>
                        <a:pt x="4" y="51"/>
                      </a:lnTo>
                      <a:lnTo>
                        <a:pt x="8" y="51"/>
                      </a:lnTo>
                      <a:lnTo>
                        <a:pt x="12" y="47"/>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8839" name="Freeform 201"/>
                <p:cNvSpPr>
                  <a:spLocks/>
                </p:cNvSpPr>
                <p:nvPr/>
              </p:nvSpPr>
              <p:spPr bwMode="auto">
                <a:xfrm>
                  <a:off x="1006475" y="3189288"/>
                  <a:ext cx="50800" cy="38100"/>
                </a:xfrm>
                <a:custGeom>
                  <a:avLst/>
                  <a:gdLst>
                    <a:gd name="T0" fmla="*/ 0 w 32"/>
                    <a:gd name="T1" fmla="*/ 2147483647 h 24"/>
                    <a:gd name="T2" fmla="*/ 2147483647 w 32"/>
                    <a:gd name="T3" fmla="*/ 2147483647 h 24"/>
                    <a:gd name="T4" fmla="*/ 2147483647 w 32"/>
                    <a:gd name="T5" fmla="*/ 2147483647 h 24"/>
                    <a:gd name="T6" fmla="*/ 2147483647 w 32"/>
                    <a:gd name="T7" fmla="*/ 2147483647 h 24"/>
                    <a:gd name="T8" fmla="*/ 2147483647 w 32"/>
                    <a:gd name="T9" fmla="*/ 2147483647 h 24"/>
                    <a:gd name="T10" fmla="*/ 2147483647 w 32"/>
                    <a:gd name="T11" fmla="*/ 2147483647 h 24"/>
                    <a:gd name="T12" fmla="*/ 2147483647 w 32"/>
                    <a:gd name="T13" fmla="*/ 2147483647 h 24"/>
                    <a:gd name="T14" fmla="*/ 2147483647 w 32"/>
                    <a:gd name="T15" fmla="*/ 2147483647 h 24"/>
                    <a:gd name="T16" fmla="*/ 2147483647 w 32"/>
                    <a:gd name="T17" fmla="*/ 2147483647 h 24"/>
                    <a:gd name="T18" fmla="*/ 2147483647 w 32"/>
                    <a:gd name="T19" fmla="*/ 2147483647 h 24"/>
                    <a:gd name="T20" fmla="*/ 2147483647 w 32"/>
                    <a:gd name="T21" fmla="*/ 2147483647 h 24"/>
                    <a:gd name="T22" fmla="*/ 2147483647 w 32"/>
                    <a:gd name="T23" fmla="*/ 2147483647 h 24"/>
                    <a:gd name="T24" fmla="*/ 2147483647 w 32"/>
                    <a:gd name="T25" fmla="*/ 2147483647 h 24"/>
                    <a:gd name="T26" fmla="*/ 2147483647 w 32"/>
                    <a:gd name="T27" fmla="*/ 2147483647 h 24"/>
                    <a:gd name="T28" fmla="*/ 2147483647 w 32"/>
                    <a:gd name="T29" fmla="*/ 2147483647 h 24"/>
                    <a:gd name="T30" fmla="*/ 2147483647 w 32"/>
                    <a:gd name="T31" fmla="*/ 2147483647 h 24"/>
                    <a:gd name="T32" fmla="*/ 2147483647 w 32"/>
                    <a:gd name="T33" fmla="*/ 0 h 24"/>
                    <a:gd name="T34" fmla="*/ 2147483647 w 32"/>
                    <a:gd name="T35" fmla="*/ 0 h 24"/>
                    <a:gd name="T36" fmla="*/ 0 w 32"/>
                    <a:gd name="T37" fmla="*/ 2147483647 h 2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2"/>
                    <a:gd name="T58" fmla="*/ 0 h 24"/>
                    <a:gd name="T59" fmla="*/ 32 w 32"/>
                    <a:gd name="T60" fmla="*/ 24 h 2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2" h="24">
                      <a:moveTo>
                        <a:pt x="0" y="8"/>
                      </a:moveTo>
                      <a:lnTo>
                        <a:pt x="4" y="8"/>
                      </a:lnTo>
                      <a:lnTo>
                        <a:pt x="4" y="12"/>
                      </a:lnTo>
                      <a:lnTo>
                        <a:pt x="8" y="16"/>
                      </a:lnTo>
                      <a:lnTo>
                        <a:pt x="12" y="16"/>
                      </a:lnTo>
                      <a:lnTo>
                        <a:pt x="20" y="20"/>
                      </a:lnTo>
                      <a:lnTo>
                        <a:pt x="28" y="24"/>
                      </a:lnTo>
                      <a:lnTo>
                        <a:pt x="32" y="16"/>
                      </a:lnTo>
                      <a:lnTo>
                        <a:pt x="24" y="12"/>
                      </a:lnTo>
                      <a:lnTo>
                        <a:pt x="16" y="8"/>
                      </a:lnTo>
                      <a:lnTo>
                        <a:pt x="12" y="8"/>
                      </a:lnTo>
                      <a:lnTo>
                        <a:pt x="12" y="4"/>
                      </a:lnTo>
                      <a:lnTo>
                        <a:pt x="8" y="4"/>
                      </a:lnTo>
                      <a:lnTo>
                        <a:pt x="8" y="0"/>
                      </a:lnTo>
                      <a:lnTo>
                        <a:pt x="4" y="0"/>
                      </a:lnTo>
                      <a:lnTo>
                        <a:pt x="0" y="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8840" name="Freeform 202"/>
                <p:cNvSpPr>
                  <a:spLocks/>
                </p:cNvSpPr>
                <p:nvPr/>
              </p:nvSpPr>
              <p:spPr bwMode="auto">
                <a:xfrm>
                  <a:off x="1089025" y="2601913"/>
                  <a:ext cx="26988" cy="25400"/>
                </a:xfrm>
                <a:custGeom>
                  <a:avLst/>
                  <a:gdLst>
                    <a:gd name="T0" fmla="*/ 2147483647 w 17"/>
                    <a:gd name="T1" fmla="*/ 0 h 16"/>
                    <a:gd name="T2" fmla="*/ 2147483647 w 17"/>
                    <a:gd name="T3" fmla="*/ 0 h 16"/>
                    <a:gd name="T4" fmla="*/ 0 w 17"/>
                    <a:gd name="T5" fmla="*/ 0 h 16"/>
                    <a:gd name="T6" fmla="*/ 0 w 17"/>
                    <a:gd name="T7" fmla="*/ 2147483647 h 16"/>
                    <a:gd name="T8" fmla="*/ 0 w 17"/>
                    <a:gd name="T9" fmla="*/ 2147483647 h 16"/>
                    <a:gd name="T10" fmla="*/ 0 w 17"/>
                    <a:gd name="T11" fmla="*/ 2147483647 h 16"/>
                    <a:gd name="T12" fmla="*/ 0 w 17"/>
                    <a:gd name="T13" fmla="*/ 2147483647 h 16"/>
                    <a:gd name="T14" fmla="*/ 2147483647 w 17"/>
                    <a:gd name="T15" fmla="*/ 2147483647 h 16"/>
                    <a:gd name="T16" fmla="*/ 2147483647 w 17"/>
                    <a:gd name="T17" fmla="*/ 2147483647 h 16"/>
                    <a:gd name="T18" fmla="*/ 2147483647 w 17"/>
                    <a:gd name="T19" fmla="*/ 2147483647 h 16"/>
                    <a:gd name="T20" fmla="*/ 2147483647 w 17"/>
                    <a:gd name="T21" fmla="*/ 2147483647 h 16"/>
                    <a:gd name="T22" fmla="*/ 2147483647 w 17"/>
                    <a:gd name="T23" fmla="*/ 2147483647 h 16"/>
                    <a:gd name="T24" fmla="*/ 2147483647 w 17"/>
                    <a:gd name="T25" fmla="*/ 2147483647 h 16"/>
                    <a:gd name="T26" fmla="*/ 2147483647 w 17"/>
                    <a:gd name="T27" fmla="*/ 2147483647 h 16"/>
                    <a:gd name="T28" fmla="*/ 2147483647 w 17"/>
                    <a:gd name="T29" fmla="*/ 0 h 16"/>
                    <a:gd name="T30" fmla="*/ 2147483647 w 17"/>
                    <a:gd name="T31" fmla="*/ 0 h 16"/>
                    <a:gd name="T32" fmla="*/ 2147483647 w 17"/>
                    <a:gd name="T33" fmla="*/ 0 h 16"/>
                    <a:gd name="T34" fmla="*/ 2147483647 w 17"/>
                    <a:gd name="T35" fmla="*/ 0 h 1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7"/>
                    <a:gd name="T55" fmla="*/ 0 h 16"/>
                    <a:gd name="T56" fmla="*/ 17 w 17"/>
                    <a:gd name="T57" fmla="*/ 16 h 1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7" h="16">
                      <a:moveTo>
                        <a:pt x="8" y="0"/>
                      </a:moveTo>
                      <a:lnTo>
                        <a:pt x="4" y="0"/>
                      </a:lnTo>
                      <a:lnTo>
                        <a:pt x="0" y="0"/>
                      </a:lnTo>
                      <a:lnTo>
                        <a:pt x="0" y="4"/>
                      </a:lnTo>
                      <a:lnTo>
                        <a:pt x="0" y="8"/>
                      </a:lnTo>
                      <a:lnTo>
                        <a:pt x="0" y="12"/>
                      </a:lnTo>
                      <a:lnTo>
                        <a:pt x="4" y="16"/>
                      </a:lnTo>
                      <a:lnTo>
                        <a:pt x="8" y="16"/>
                      </a:lnTo>
                      <a:lnTo>
                        <a:pt x="13" y="16"/>
                      </a:lnTo>
                      <a:lnTo>
                        <a:pt x="13" y="12"/>
                      </a:lnTo>
                      <a:lnTo>
                        <a:pt x="17" y="12"/>
                      </a:lnTo>
                      <a:lnTo>
                        <a:pt x="17" y="8"/>
                      </a:lnTo>
                      <a:lnTo>
                        <a:pt x="17" y="4"/>
                      </a:lnTo>
                      <a:lnTo>
                        <a:pt x="13" y="0"/>
                      </a:lnTo>
                      <a:lnTo>
                        <a:pt x="8" y="0"/>
                      </a:lnTo>
                      <a:close/>
                    </a:path>
                  </a:pathLst>
                </a:custGeom>
                <a:solidFill>
                  <a:srgbClr val="4C4C4C"/>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8841" name="Freeform 203"/>
                <p:cNvSpPr>
                  <a:spLocks/>
                </p:cNvSpPr>
                <p:nvPr/>
              </p:nvSpPr>
              <p:spPr bwMode="auto">
                <a:xfrm>
                  <a:off x="1089025" y="2601913"/>
                  <a:ext cx="26988" cy="25400"/>
                </a:xfrm>
                <a:custGeom>
                  <a:avLst/>
                  <a:gdLst>
                    <a:gd name="T0" fmla="*/ 2147483647 w 17"/>
                    <a:gd name="T1" fmla="*/ 0 h 16"/>
                    <a:gd name="T2" fmla="*/ 2147483647 w 17"/>
                    <a:gd name="T3" fmla="*/ 0 h 16"/>
                    <a:gd name="T4" fmla="*/ 2147483647 w 17"/>
                    <a:gd name="T5" fmla="*/ 0 h 16"/>
                    <a:gd name="T6" fmla="*/ 0 w 17"/>
                    <a:gd name="T7" fmla="*/ 0 h 16"/>
                    <a:gd name="T8" fmla="*/ 0 w 17"/>
                    <a:gd name="T9" fmla="*/ 2147483647 h 16"/>
                    <a:gd name="T10" fmla="*/ 0 w 17"/>
                    <a:gd name="T11" fmla="*/ 2147483647 h 16"/>
                    <a:gd name="T12" fmla="*/ 0 w 17"/>
                    <a:gd name="T13" fmla="*/ 2147483647 h 16"/>
                    <a:gd name="T14" fmla="*/ 0 w 17"/>
                    <a:gd name="T15" fmla="*/ 2147483647 h 16"/>
                    <a:gd name="T16" fmla="*/ 0 w 17"/>
                    <a:gd name="T17" fmla="*/ 2147483647 h 16"/>
                    <a:gd name="T18" fmla="*/ 2147483647 w 17"/>
                    <a:gd name="T19" fmla="*/ 2147483647 h 16"/>
                    <a:gd name="T20" fmla="*/ 2147483647 w 17"/>
                    <a:gd name="T21" fmla="*/ 2147483647 h 16"/>
                    <a:gd name="T22" fmla="*/ 2147483647 w 17"/>
                    <a:gd name="T23" fmla="*/ 2147483647 h 16"/>
                    <a:gd name="T24" fmla="*/ 2147483647 w 17"/>
                    <a:gd name="T25" fmla="*/ 2147483647 h 16"/>
                    <a:gd name="T26" fmla="*/ 2147483647 w 17"/>
                    <a:gd name="T27" fmla="*/ 2147483647 h 16"/>
                    <a:gd name="T28" fmla="*/ 2147483647 w 17"/>
                    <a:gd name="T29" fmla="*/ 2147483647 h 16"/>
                    <a:gd name="T30" fmla="*/ 2147483647 w 17"/>
                    <a:gd name="T31" fmla="*/ 2147483647 h 16"/>
                    <a:gd name="T32" fmla="*/ 2147483647 w 17"/>
                    <a:gd name="T33" fmla="*/ 2147483647 h 16"/>
                    <a:gd name="T34" fmla="*/ 2147483647 w 17"/>
                    <a:gd name="T35" fmla="*/ 2147483647 h 16"/>
                    <a:gd name="T36" fmla="*/ 2147483647 w 17"/>
                    <a:gd name="T37" fmla="*/ 0 h 16"/>
                    <a:gd name="T38" fmla="*/ 2147483647 w 17"/>
                    <a:gd name="T39" fmla="*/ 0 h 16"/>
                    <a:gd name="T40" fmla="*/ 2147483647 w 17"/>
                    <a:gd name="T41" fmla="*/ 0 h 1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7"/>
                    <a:gd name="T64" fmla="*/ 0 h 16"/>
                    <a:gd name="T65" fmla="*/ 17 w 17"/>
                    <a:gd name="T66" fmla="*/ 16 h 1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7" h="16">
                      <a:moveTo>
                        <a:pt x="8" y="0"/>
                      </a:moveTo>
                      <a:lnTo>
                        <a:pt x="8" y="0"/>
                      </a:lnTo>
                      <a:lnTo>
                        <a:pt x="4" y="0"/>
                      </a:lnTo>
                      <a:lnTo>
                        <a:pt x="0" y="0"/>
                      </a:lnTo>
                      <a:lnTo>
                        <a:pt x="0" y="4"/>
                      </a:lnTo>
                      <a:lnTo>
                        <a:pt x="0" y="8"/>
                      </a:lnTo>
                      <a:lnTo>
                        <a:pt x="0" y="12"/>
                      </a:lnTo>
                      <a:lnTo>
                        <a:pt x="4" y="16"/>
                      </a:lnTo>
                      <a:lnTo>
                        <a:pt x="8" y="16"/>
                      </a:lnTo>
                      <a:lnTo>
                        <a:pt x="13" y="16"/>
                      </a:lnTo>
                      <a:lnTo>
                        <a:pt x="13" y="12"/>
                      </a:lnTo>
                      <a:lnTo>
                        <a:pt x="17" y="12"/>
                      </a:lnTo>
                      <a:lnTo>
                        <a:pt x="17" y="8"/>
                      </a:lnTo>
                      <a:lnTo>
                        <a:pt x="17" y="4"/>
                      </a:lnTo>
                      <a:lnTo>
                        <a:pt x="13" y="0"/>
                      </a:lnTo>
                      <a:lnTo>
                        <a:pt x="8" y="0"/>
                      </a:lnTo>
                    </a:path>
                  </a:pathLst>
                </a:custGeom>
                <a:noFill/>
                <a:ln w="0">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sp>
            <p:nvSpPr>
              <p:cNvPr id="58731" name="TextBox 1585"/>
              <p:cNvSpPr txBox="1">
                <a:spLocks noChangeArrowheads="1"/>
              </p:cNvSpPr>
              <p:nvPr/>
            </p:nvSpPr>
            <p:spPr bwMode="auto">
              <a:xfrm>
                <a:off x="238124" y="3075801"/>
                <a:ext cx="1038225"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r>
                  <a:rPr lang="en-US" sz="1200"/>
                  <a:t>Tor Node 4</a:t>
                </a:r>
              </a:p>
            </p:txBody>
          </p:sp>
        </p:grpSp>
        <p:grpSp>
          <p:nvGrpSpPr>
            <p:cNvPr id="58382" name="Group 1696"/>
            <p:cNvGrpSpPr>
              <a:grpSpLocks/>
            </p:cNvGrpSpPr>
            <p:nvPr/>
          </p:nvGrpSpPr>
          <p:grpSpPr bwMode="auto">
            <a:xfrm>
              <a:off x="4724400" y="2286000"/>
              <a:ext cx="1038225" cy="762000"/>
              <a:chOff x="238124" y="2590800"/>
              <a:chExt cx="1038225" cy="762000"/>
            </a:xfrm>
          </p:grpSpPr>
          <p:grpSp>
            <p:nvGrpSpPr>
              <p:cNvPr id="58618" name="Group 114"/>
              <p:cNvGrpSpPr>
                <a:grpSpLocks noChangeAspect="1"/>
              </p:cNvGrpSpPr>
              <p:nvPr/>
            </p:nvGrpSpPr>
            <p:grpSpPr bwMode="auto">
              <a:xfrm>
                <a:off x="381002" y="2590800"/>
                <a:ext cx="735229" cy="503935"/>
                <a:chOff x="193675" y="2495550"/>
                <a:chExt cx="1185863" cy="812801"/>
              </a:xfrm>
            </p:grpSpPr>
            <p:sp>
              <p:nvSpPr>
                <p:cNvPr id="58620" name="Freeform 94"/>
                <p:cNvSpPr>
                  <a:spLocks/>
                </p:cNvSpPr>
                <p:nvPr/>
              </p:nvSpPr>
              <p:spPr bwMode="auto">
                <a:xfrm>
                  <a:off x="684213" y="2995613"/>
                  <a:ext cx="379413" cy="212725"/>
                </a:xfrm>
                <a:custGeom>
                  <a:avLst/>
                  <a:gdLst>
                    <a:gd name="T0" fmla="*/ 0 w 239"/>
                    <a:gd name="T1" fmla="*/ 2147483647 h 134"/>
                    <a:gd name="T2" fmla="*/ 2147483647 w 239"/>
                    <a:gd name="T3" fmla="*/ 2147483647 h 134"/>
                    <a:gd name="T4" fmla="*/ 2147483647 w 239"/>
                    <a:gd name="T5" fmla="*/ 2147483647 h 134"/>
                    <a:gd name="T6" fmla="*/ 2147483647 w 239"/>
                    <a:gd name="T7" fmla="*/ 0 h 134"/>
                    <a:gd name="T8" fmla="*/ 0 w 239"/>
                    <a:gd name="T9" fmla="*/ 2147483647 h 134"/>
                    <a:gd name="T10" fmla="*/ 0 w 239"/>
                    <a:gd name="T11" fmla="*/ 2147483647 h 134"/>
                    <a:gd name="T12" fmla="*/ 0 60000 65536"/>
                    <a:gd name="T13" fmla="*/ 0 60000 65536"/>
                    <a:gd name="T14" fmla="*/ 0 60000 65536"/>
                    <a:gd name="T15" fmla="*/ 0 60000 65536"/>
                    <a:gd name="T16" fmla="*/ 0 60000 65536"/>
                    <a:gd name="T17" fmla="*/ 0 60000 65536"/>
                    <a:gd name="T18" fmla="*/ 0 w 239"/>
                    <a:gd name="T19" fmla="*/ 0 h 134"/>
                    <a:gd name="T20" fmla="*/ 239 w 239"/>
                    <a:gd name="T21" fmla="*/ 134 h 134"/>
                  </a:gdLst>
                  <a:ahLst/>
                  <a:cxnLst>
                    <a:cxn ang="T12">
                      <a:pos x="T0" y="T1"/>
                    </a:cxn>
                    <a:cxn ang="T13">
                      <a:pos x="T2" y="T3"/>
                    </a:cxn>
                    <a:cxn ang="T14">
                      <a:pos x="T4" y="T5"/>
                    </a:cxn>
                    <a:cxn ang="T15">
                      <a:pos x="T6" y="T7"/>
                    </a:cxn>
                    <a:cxn ang="T16">
                      <a:pos x="T8" y="T9"/>
                    </a:cxn>
                    <a:cxn ang="T17">
                      <a:pos x="T10" y="T11"/>
                    </a:cxn>
                  </a:cxnLst>
                  <a:rect l="T18" t="T19" r="T20" b="T21"/>
                  <a:pathLst>
                    <a:path w="239" h="134">
                      <a:moveTo>
                        <a:pt x="0" y="47"/>
                      </a:moveTo>
                      <a:lnTo>
                        <a:pt x="81" y="83"/>
                      </a:lnTo>
                      <a:lnTo>
                        <a:pt x="239" y="134"/>
                      </a:lnTo>
                      <a:lnTo>
                        <a:pt x="239" y="0"/>
                      </a:lnTo>
                      <a:lnTo>
                        <a:pt x="0" y="47"/>
                      </a:lnTo>
                      <a:close/>
                    </a:path>
                  </a:pathLst>
                </a:custGeom>
                <a:solidFill>
                  <a:srgbClr val="191919"/>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8621" name="Freeform 95"/>
                <p:cNvSpPr>
                  <a:spLocks/>
                </p:cNvSpPr>
                <p:nvPr/>
              </p:nvSpPr>
              <p:spPr bwMode="auto">
                <a:xfrm>
                  <a:off x="677863" y="3063875"/>
                  <a:ext cx="141288" cy="69850"/>
                </a:xfrm>
                <a:custGeom>
                  <a:avLst/>
                  <a:gdLst>
                    <a:gd name="T0" fmla="*/ 2147483647 w 89"/>
                    <a:gd name="T1" fmla="*/ 2147483647 h 44"/>
                    <a:gd name="T2" fmla="*/ 2147483647 w 89"/>
                    <a:gd name="T3" fmla="*/ 2147483647 h 44"/>
                    <a:gd name="T4" fmla="*/ 2147483647 w 89"/>
                    <a:gd name="T5" fmla="*/ 0 h 44"/>
                    <a:gd name="T6" fmla="*/ 0 w 89"/>
                    <a:gd name="T7" fmla="*/ 2147483647 h 44"/>
                    <a:gd name="T8" fmla="*/ 2147483647 w 89"/>
                    <a:gd name="T9" fmla="*/ 2147483647 h 44"/>
                    <a:gd name="T10" fmla="*/ 2147483647 w 89"/>
                    <a:gd name="T11" fmla="*/ 2147483647 h 44"/>
                    <a:gd name="T12" fmla="*/ 2147483647 w 89"/>
                    <a:gd name="T13" fmla="*/ 2147483647 h 44"/>
                    <a:gd name="T14" fmla="*/ 2147483647 w 89"/>
                    <a:gd name="T15" fmla="*/ 2147483647 h 44"/>
                    <a:gd name="T16" fmla="*/ 2147483647 w 89"/>
                    <a:gd name="T17" fmla="*/ 2147483647 h 44"/>
                    <a:gd name="T18" fmla="*/ 2147483647 w 89"/>
                    <a:gd name="T19" fmla="*/ 2147483647 h 44"/>
                    <a:gd name="T20" fmla="*/ 2147483647 w 89"/>
                    <a:gd name="T21" fmla="*/ 2147483647 h 44"/>
                    <a:gd name="T22" fmla="*/ 2147483647 w 89"/>
                    <a:gd name="T23" fmla="*/ 2147483647 h 4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9"/>
                    <a:gd name="T37" fmla="*/ 0 h 44"/>
                    <a:gd name="T38" fmla="*/ 89 w 89"/>
                    <a:gd name="T39" fmla="*/ 44 h 4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9" h="44">
                      <a:moveTo>
                        <a:pt x="89" y="32"/>
                      </a:moveTo>
                      <a:lnTo>
                        <a:pt x="89" y="36"/>
                      </a:lnTo>
                      <a:lnTo>
                        <a:pt x="4" y="0"/>
                      </a:lnTo>
                      <a:lnTo>
                        <a:pt x="0" y="8"/>
                      </a:lnTo>
                      <a:lnTo>
                        <a:pt x="85" y="44"/>
                      </a:lnTo>
                      <a:lnTo>
                        <a:pt x="89" y="44"/>
                      </a:lnTo>
                      <a:lnTo>
                        <a:pt x="89" y="40"/>
                      </a:lnTo>
                      <a:lnTo>
                        <a:pt x="89" y="36"/>
                      </a:lnTo>
                      <a:lnTo>
                        <a:pt x="89" y="32"/>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8622" name="Freeform 96"/>
                <p:cNvSpPr>
                  <a:spLocks/>
                </p:cNvSpPr>
                <p:nvPr/>
              </p:nvSpPr>
              <p:spPr bwMode="auto">
                <a:xfrm>
                  <a:off x="812800" y="3114675"/>
                  <a:ext cx="263525" cy="100013"/>
                </a:xfrm>
                <a:custGeom>
                  <a:avLst/>
                  <a:gdLst>
                    <a:gd name="T0" fmla="*/ 2147483647 w 166"/>
                    <a:gd name="T1" fmla="*/ 2147483647 h 63"/>
                    <a:gd name="T2" fmla="*/ 2147483647 w 166"/>
                    <a:gd name="T3" fmla="*/ 2147483647 h 63"/>
                    <a:gd name="T4" fmla="*/ 2147483647 w 166"/>
                    <a:gd name="T5" fmla="*/ 0 h 63"/>
                    <a:gd name="T6" fmla="*/ 0 w 166"/>
                    <a:gd name="T7" fmla="*/ 2147483647 h 63"/>
                    <a:gd name="T8" fmla="*/ 2147483647 w 166"/>
                    <a:gd name="T9" fmla="*/ 2147483647 h 63"/>
                    <a:gd name="T10" fmla="*/ 2147483647 w 166"/>
                    <a:gd name="T11" fmla="*/ 2147483647 h 63"/>
                    <a:gd name="T12" fmla="*/ 2147483647 w 166"/>
                    <a:gd name="T13" fmla="*/ 2147483647 h 63"/>
                    <a:gd name="T14" fmla="*/ 2147483647 w 166"/>
                    <a:gd name="T15" fmla="*/ 2147483647 h 63"/>
                    <a:gd name="T16" fmla="*/ 2147483647 w 166"/>
                    <a:gd name="T17" fmla="*/ 2147483647 h 63"/>
                    <a:gd name="T18" fmla="*/ 2147483647 w 166"/>
                    <a:gd name="T19" fmla="*/ 2147483647 h 63"/>
                    <a:gd name="T20" fmla="*/ 2147483647 w 166"/>
                    <a:gd name="T21" fmla="*/ 2147483647 h 63"/>
                    <a:gd name="T22" fmla="*/ 2147483647 w 166"/>
                    <a:gd name="T23" fmla="*/ 2147483647 h 6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66"/>
                    <a:gd name="T37" fmla="*/ 0 h 63"/>
                    <a:gd name="T38" fmla="*/ 166 w 166"/>
                    <a:gd name="T39" fmla="*/ 63 h 6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66" h="63">
                      <a:moveTo>
                        <a:pt x="154" y="59"/>
                      </a:moveTo>
                      <a:lnTo>
                        <a:pt x="162" y="51"/>
                      </a:lnTo>
                      <a:lnTo>
                        <a:pt x="4" y="0"/>
                      </a:lnTo>
                      <a:lnTo>
                        <a:pt x="0" y="12"/>
                      </a:lnTo>
                      <a:lnTo>
                        <a:pt x="158" y="63"/>
                      </a:lnTo>
                      <a:lnTo>
                        <a:pt x="166" y="59"/>
                      </a:lnTo>
                      <a:lnTo>
                        <a:pt x="158" y="63"/>
                      </a:lnTo>
                      <a:lnTo>
                        <a:pt x="162" y="63"/>
                      </a:lnTo>
                      <a:lnTo>
                        <a:pt x="166" y="59"/>
                      </a:lnTo>
                      <a:lnTo>
                        <a:pt x="162" y="55"/>
                      </a:lnTo>
                      <a:lnTo>
                        <a:pt x="162" y="51"/>
                      </a:lnTo>
                      <a:lnTo>
                        <a:pt x="154" y="59"/>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8623" name="Freeform 97"/>
                <p:cNvSpPr>
                  <a:spLocks/>
                </p:cNvSpPr>
                <p:nvPr/>
              </p:nvSpPr>
              <p:spPr bwMode="auto">
                <a:xfrm>
                  <a:off x="1050925" y="2989263"/>
                  <a:ext cx="25400" cy="219075"/>
                </a:xfrm>
                <a:custGeom>
                  <a:avLst/>
                  <a:gdLst>
                    <a:gd name="T0" fmla="*/ 2147483647 w 16"/>
                    <a:gd name="T1" fmla="*/ 2147483647 h 138"/>
                    <a:gd name="T2" fmla="*/ 0 w 16"/>
                    <a:gd name="T3" fmla="*/ 2147483647 h 138"/>
                    <a:gd name="T4" fmla="*/ 2147483647 w 16"/>
                    <a:gd name="T5" fmla="*/ 2147483647 h 138"/>
                    <a:gd name="T6" fmla="*/ 2147483647 w 16"/>
                    <a:gd name="T7" fmla="*/ 2147483647 h 138"/>
                    <a:gd name="T8" fmla="*/ 2147483647 w 16"/>
                    <a:gd name="T9" fmla="*/ 2147483647 h 138"/>
                    <a:gd name="T10" fmla="*/ 2147483647 w 16"/>
                    <a:gd name="T11" fmla="*/ 0 h 138"/>
                    <a:gd name="T12" fmla="*/ 2147483647 w 16"/>
                    <a:gd name="T13" fmla="*/ 2147483647 h 138"/>
                    <a:gd name="T14" fmla="*/ 2147483647 w 16"/>
                    <a:gd name="T15" fmla="*/ 2147483647 h 138"/>
                    <a:gd name="T16" fmla="*/ 2147483647 w 16"/>
                    <a:gd name="T17" fmla="*/ 0 h 138"/>
                    <a:gd name="T18" fmla="*/ 2147483647 w 16"/>
                    <a:gd name="T19" fmla="*/ 2147483647 h 138"/>
                    <a:gd name="T20" fmla="*/ 0 w 16"/>
                    <a:gd name="T21" fmla="*/ 2147483647 h 138"/>
                    <a:gd name="T22" fmla="*/ 2147483647 w 16"/>
                    <a:gd name="T23" fmla="*/ 2147483647 h 13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6"/>
                    <a:gd name="T37" fmla="*/ 0 h 138"/>
                    <a:gd name="T38" fmla="*/ 16 w 16"/>
                    <a:gd name="T39" fmla="*/ 138 h 13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6" h="138">
                      <a:moveTo>
                        <a:pt x="8" y="12"/>
                      </a:moveTo>
                      <a:lnTo>
                        <a:pt x="0" y="4"/>
                      </a:lnTo>
                      <a:lnTo>
                        <a:pt x="4" y="138"/>
                      </a:lnTo>
                      <a:lnTo>
                        <a:pt x="16" y="138"/>
                      </a:lnTo>
                      <a:lnTo>
                        <a:pt x="12" y="4"/>
                      </a:lnTo>
                      <a:lnTo>
                        <a:pt x="4" y="0"/>
                      </a:lnTo>
                      <a:lnTo>
                        <a:pt x="12" y="4"/>
                      </a:lnTo>
                      <a:lnTo>
                        <a:pt x="8" y="4"/>
                      </a:lnTo>
                      <a:lnTo>
                        <a:pt x="8" y="0"/>
                      </a:lnTo>
                      <a:lnTo>
                        <a:pt x="4" y="4"/>
                      </a:lnTo>
                      <a:lnTo>
                        <a:pt x="0" y="4"/>
                      </a:lnTo>
                      <a:lnTo>
                        <a:pt x="8" y="12"/>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8624" name="Freeform 98"/>
                <p:cNvSpPr>
                  <a:spLocks/>
                </p:cNvSpPr>
                <p:nvPr/>
              </p:nvSpPr>
              <p:spPr bwMode="auto">
                <a:xfrm>
                  <a:off x="677863" y="2989263"/>
                  <a:ext cx="385763" cy="87313"/>
                </a:xfrm>
                <a:custGeom>
                  <a:avLst/>
                  <a:gdLst>
                    <a:gd name="T0" fmla="*/ 2147483647 w 243"/>
                    <a:gd name="T1" fmla="*/ 2147483647 h 55"/>
                    <a:gd name="T2" fmla="*/ 2147483647 w 243"/>
                    <a:gd name="T3" fmla="*/ 2147483647 h 55"/>
                    <a:gd name="T4" fmla="*/ 2147483647 w 243"/>
                    <a:gd name="T5" fmla="*/ 2147483647 h 55"/>
                    <a:gd name="T6" fmla="*/ 2147483647 w 243"/>
                    <a:gd name="T7" fmla="*/ 0 h 55"/>
                    <a:gd name="T8" fmla="*/ 2147483647 w 243"/>
                    <a:gd name="T9" fmla="*/ 2147483647 h 55"/>
                    <a:gd name="T10" fmla="*/ 0 w 243"/>
                    <a:gd name="T11" fmla="*/ 2147483647 h 55"/>
                    <a:gd name="T12" fmla="*/ 2147483647 w 243"/>
                    <a:gd name="T13" fmla="*/ 2147483647 h 55"/>
                    <a:gd name="T14" fmla="*/ 0 w 243"/>
                    <a:gd name="T15" fmla="*/ 2147483647 h 55"/>
                    <a:gd name="T16" fmla="*/ 0 w 243"/>
                    <a:gd name="T17" fmla="*/ 2147483647 h 55"/>
                    <a:gd name="T18" fmla="*/ 0 w 243"/>
                    <a:gd name="T19" fmla="*/ 2147483647 h 55"/>
                    <a:gd name="T20" fmla="*/ 2147483647 w 243"/>
                    <a:gd name="T21" fmla="*/ 2147483647 h 55"/>
                    <a:gd name="T22" fmla="*/ 2147483647 w 243"/>
                    <a:gd name="T23" fmla="*/ 2147483647 h 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43"/>
                    <a:gd name="T37" fmla="*/ 0 h 55"/>
                    <a:gd name="T38" fmla="*/ 243 w 243"/>
                    <a:gd name="T39" fmla="*/ 55 h 5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43" h="55">
                      <a:moveTo>
                        <a:pt x="4" y="47"/>
                      </a:moveTo>
                      <a:lnTo>
                        <a:pt x="4" y="55"/>
                      </a:lnTo>
                      <a:lnTo>
                        <a:pt x="243" y="12"/>
                      </a:lnTo>
                      <a:lnTo>
                        <a:pt x="239" y="0"/>
                      </a:lnTo>
                      <a:lnTo>
                        <a:pt x="4" y="47"/>
                      </a:lnTo>
                      <a:lnTo>
                        <a:pt x="0" y="55"/>
                      </a:lnTo>
                      <a:lnTo>
                        <a:pt x="4" y="47"/>
                      </a:lnTo>
                      <a:lnTo>
                        <a:pt x="0" y="47"/>
                      </a:lnTo>
                      <a:lnTo>
                        <a:pt x="0" y="51"/>
                      </a:lnTo>
                      <a:lnTo>
                        <a:pt x="0" y="55"/>
                      </a:lnTo>
                      <a:lnTo>
                        <a:pt x="4" y="55"/>
                      </a:lnTo>
                      <a:lnTo>
                        <a:pt x="4" y="47"/>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8625" name="Freeform 99"/>
                <p:cNvSpPr>
                  <a:spLocks/>
                </p:cNvSpPr>
                <p:nvPr/>
              </p:nvSpPr>
              <p:spPr bwMode="auto">
                <a:xfrm>
                  <a:off x="754063" y="3127375"/>
                  <a:ext cx="258763" cy="174625"/>
                </a:xfrm>
                <a:custGeom>
                  <a:avLst/>
                  <a:gdLst>
                    <a:gd name="T0" fmla="*/ 2147483647 w 163"/>
                    <a:gd name="T1" fmla="*/ 0 h 110"/>
                    <a:gd name="T2" fmla="*/ 2147483647 w 163"/>
                    <a:gd name="T3" fmla="*/ 2147483647 h 110"/>
                    <a:gd name="T4" fmla="*/ 0 w 163"/>
                    <a:gd name="T5" fmla="*/ 2147483647 h 110"/>
                    <a:gd name="T6" fmla="*/ 0 w 163"/>
                    <a:gd name="T7" fmla="*/ 2147483647 h 110"/>
                    <a:gd name="T8" fmla="*/ 2147483647 w 163"/>
                    <a:gd name="T9" fmla="*/ 2147483647 h 110"/>
                    <a:gd name="T10" fmla="*/ 2147483647 w 163"/>
                    <a:gd name="T11" fmla="*/ 0 h 110"/>
                    <a:gd name="T12" fmla="*/ 2147483647 w 163"/>
                    <a:gd name="T13" fmla="*/ 0 h 110"/>
                    <a:gd name="T14" fmla="*/ 0 60000 65536"/>
                    <a:gd name="T15" fmla="*/ 0 60000 65536"/>
                    <a:gd name="T16" fmla="*/ 0 60000 65536"/>
                    <a:gd name="T17" fmla="*/ 0 60000 65536"/>
                    <a:gd name="T18" fmla="*/ 0 60000 65536"/>
                    <a:gd name="T19" fmla="*/ 0 60000 65536"/>
                    <a:gd name="T20" fmla="*/ 0 60000 65536"/>
                    <a:gd name="T21" fmla="*/ 0 w 163"/>
                    <a:gd name="T22" fmla="*/ 0 h 110"/>
                    <a:gd name="T23" fmla="*/ 163 w 163"/>
                    <a:gd name="T24" fmla="*/ 110 h 1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3" h="110">
                      <a:moveTo>
                        <a:pt x="163" y="0"/>
                      </a:moveTo>
                      <a:lnTo>
                        <a:pt x="163" y="43"/>
                      </a:lnTo>
                      <a:lnTo>
                        <a:pt x="0" y="110"/>
                      </a:lnTo>
                      <a:lnTo>
                        <a:pt x="0" y="94"/>
                      </a:lnTo>
                      <a:lnTo>
                        <a:pt x="33" y="43"/>
                      </a:lnTo>
                      <a:lnTo>
                        <a:pt x="163" y="0"/>
                      </a:lnTo>
                      <a:close/>
                    </a:path>
                  </a:pathLst>
                </a:custGeom>
                <a:solidFill>
                  <a:srgbClr val="CCCCCC"/>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8626" name="Freeform 100"/>
                <p:cNvSpPr>
                  <a:spLocks/>
                </p:cNvSpPr>
                <p:nvPr/>
              </p:nvSpPr>
              <p:spPr bwMode="auto">
                <a:xfrm>
                  <a:off x="1000125" y="3127375"/>
                  <a:ext cx="19050" cy="74613"/>
                </a:xfrm>
                <a:custGeom>
                  <a:avLst/>
                  <a:gdLst>
                    <a:gd name="T0" fmla="*/ 2147483647 w 12"/>
                    <a:gd name="T1" fmla="*/ 2147483647 h 47"/>
                    <a:gd name="T2" fmla="*/ 2147483647 w 12"/>
                    <a:gd name="T3" fmla="*/ 2147483647 h 47"/>
                    <a:gd name="T4" fmla="*/ 2147483647 w 12"/>
                    <a:gd name="T5" fmla="*/ 0 h 47"/>
                    <a:gd name="T6" fmla="*/ 0 w 12"/>
                    <a:gd name="T7" fmla="*/ 0 h 47"/>
                    <a:gd name="T8" fmla="*/ 0 w 12"/>
                    <a:gd name="T9" fmla="*/ 2147483647 h 47"/>
                    <a:gd name="T10" fmla="*/ 2147483647 w 12"/>
                    <a:gd name="T11" fmla="*/ 2147483647 h 47"/>
                    <a:gd name="T12" fmla="*/ 0 w 12"/>
                    <a:gd name="T13" fmla="*/ 2147483647 h 47"/>
                    <a:gd name="T14" fmla="*/ 2147483647 w 12"/>
                    <a:gd name="T15" fmla="*/ 2147483647 h 47"/>
                    <a:gd name="T16" fmla="*/ 2147483647 w 12"/>
                    <a:gd name="T17" fmla="*/ 2147483647 h 47"/>
                    <a:gd name="T18" fmla="*/ 2147483647 w 12"/>
                    <a:gd name="T19" fmla="*/ 2147483647 h 47"/>
                    <a:gd name="T20" fmla="*/ 2147483647 w 12"/>
                    <a:gd name="T21" fmla="*/ 2147483647 h 47"/>
                    <a:gd name="T22" fmla="*/ 2147483647 w 12"/>
                    <a:gd name="T23" fmla="*/ 2147483647 h 4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47"/>
                    <a:gd name="T38" fmla="*/ 12 w 12"/>
                    <a:gd name="T39" fmla="*/ 47 h 4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47">
                      <a:moveTo>
                        <a:pt x="8" y="47"/>
                      </a:moveTo>
                      <a:lnTo>
                        <a:pt x="12" y="43"/>
                      </a:lnTo>
                      <a:lnTo>
                        <a:pt x="12" y="0"/>
                      </a:lnTo>
                      <a:lnTo>
                        <a:pt x="0" y="0"/>
                      </a:lnTo>
                      <a:lnTo>
                        <a:pt x="0" y="43"/>
                      </a:lnTo>
                      <a:lnTo>
                        <a:pt x="4" y="39"/>
                      </a:lnTo>
                      <a:lnTo>
                        <a:pt x="0" y="43"/>
                      </a:lnTo>
                      <a:lnTo>
                        <a:pt x="4" y="47"/>
                      </a:lnTo>
                      <a:lnTo>
                        <a:pt x="8" y="47"/>
                      </a:lnTo>
                      <a:lnTo>
                        <a:pt x="12" y="43"/>
                      </a:lnTo>
                      <a:lnTo>
                        <a:pt x="8" y="47"/>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8627" name="Freeform 101"/>
                <p:cNvSpPr>
                  <a:spLocks/>
                </p:cNvSpPr>
                <p:nvPr/>
              </p:nvSpPr>
              <p:spPr bwMode="auto">
                <a:xfrm>
                  <a:off x="747713" y="3189288"/>
                  <a:ext cx="265113" cy="119063"/>
                </a:xfrm>
                <a:custGeom>
                  <a:avLst/>
                  <a:gdLst>
                    <a:gd name="T0" fmla="*/ 0 w 167"/>
                    <a:gd name="T1" fmla="*/ 2147483647 h 75"/>
                    <a:gd name="T2" fmla="*/ 2147483647 w 167"/>
                    <a:gd name="T3" fmla="*/ 2147483647 h 75"/>
                    <a:gd name="T4" fmla="*/ 2147483647 w 167"/>
                    <a:gd name="T5" fmla="*/ 2147483647 h 75"/>
                    <a:gd name="T6" fmla="*/ 2147483647 w 167"/>
                    <a:gd name="T7" fmla="*/ 0 h 75"/>
                    <a:gd name="T8" fmla="*/ 2147483647 w 167"/>
                    <a:gd name="T9" fmla="*/ 2147483647 h 75"/>
                    <a:gd name="T10" fmla="*/ 2147483647 w 167"/>
                    <a:gd name="T11" fmla="*/ 2147483647 h 75"/>
                    <a:gd name="T12" fmla="*/ 2147483647 w 167"/>
                    <a:gd name="T13" fmla="*/ 2147483647 h 75"/>
                    <a:gd name="T14" fmla="*/ 0 w 167"/>
                    <a:gd name="T15" fmla="*/ 2147483647 h 75"/>
                    <a:gd name="T16" fmla="*/ 0 w 167"/>
                    <a:gd name="T17" fmla="*/ 2147483647 h 75"/>
                    <a:gd name="T18" fmla="*/ 2147483647 w 167"/>
                    <a:gd name="T19" fmla="*/ 2147483647 h 75"/>
                    <a:gd name="T20" fmla="*/ 2147483647 w 167"/>
                    <a:gd name="T21" fmla="*/ 2147483647 h 75"/>
                    <a:gd name="T22" fmla="*/ 0 w 167"/>
                    <a:gd name="T23" fmla="*/ 2147483647 h 7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67"/>
                    <a:gd name="T37" fmla="*/ 0 h 75"/>
                    <a:gd name="T38" fmla="*/ 167 w 167"/>
                    <a:gd name="T39" fmla="*/ 75 h 7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67" h="75">
                      <a:moveTo>
                        <a:pt x="0" y="71"/>
                      </a:moveTo>
                      <a:lnTo>
                        <a:pt x="8" y="75"/>
                      </a:lnTo>
                      <a:lnTo>
                        <a:pt x="167" y="8"/>
                      </a:lnTo>
                      <a:lnTo>
                        <a:pt x="163" y="0"/>
                      </a:lnTo>
                      <a:lnTo>
                        <a:pt x="4" y="67"/>
                      </a:lnTo>
                      <a:lnTo>
                        <a:pt x="8" y="71"/>
                      </a:lnTo>
                      <a:lnTo>
                        <a:pt x="4" y="67"/>
                      </a:lnTo>
                      <a:lnTo>
                        <a:pt x="0" y="71"/>
                      </a:lnTo>
                      <a:lnTo>
                        <a:pt x="4" y="75"/>
                      </a:lnTo>
                      <a:lnTo>
                        <a:pt x="8" y="75"/>
                      </a:lnTo>
                      <a:lnTo>
                        <a:pt x="0" y="71"/>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8628" name="Freeform 102"/>
                <p:cNvSpPr>
                  <a:spLocks/>
                </p:cNvSpPr>
                <p:nvPr/>
              </p:nvSpPr>
              <p:spPr bwMode="auto">
                <a:xfrm>
                  <a:off x="747713" y="3270250"/>
                  <a:ext cx="12700" cy="31750"/>
                </a:xfrm>
                <a:custGeom>
                  <a:avLst/>
                  <a:gdLst>
                    <a:gd name="T0" fmla="*/ 0 w 8"/>
                    <a:gd name="T1" fmla="*/ 0 h 20"/>
                    <a:gd name="T2" fmla="*/ 0 w 8"/>
                    <a:gd name="T3" fmla="*/ 2147483647 h 20"/>
                    <a:gd name="T4" fmla="*/ 0 w 8"/>
                    <a:gd name="T5" fmla="*/ 2147483647 h 20"/>
                    <a:gd name="T6" fmla="*/ 2147483647 w 8"/>
                    <a:gd name="T7" fmla="*/ 2147483647 h 20"/>
                    <a:gd name="T8" fmla="*/ 2147483647 w 8"/>
                    <a:gd name="T9" fmla="*/ 2147483647 h 20"/>
                    <a:gd name="T10" fmla="*/ 2147483647 w 8"/>
                    <a:gd name="T11" fmla="*/ 2147483647 h 20"/>
                    <a:gd name="T12" fmla="*/ 2147483647 w 8"/>
                    <a:gd name="T13" fmla="*/ 2147483647 h 20"/>
                    <a:gd name="T14" fmla="*/ 2147483647 w 8"/>
                    <a:gd name="T15" fmla="*/ 0 h 20"/>
                    <a:gd name="T16" fmla="*/ 2147483647 w 8"/>
                    <a:gd name="T17" fmla="*/ 0 h 20"/>
                    <a:gd name="T18" fmla="*/ 0 w 8"/>
                    <a:gd name="T19" fmla="*/ 0 h 20"/>
                    <a:gd name="T20" fmla="*/ 0 w 8"/>
                    <a:gd name="T21" fmla="*/ 2147483647 h 20"/>
                    <a:gd name="T22" fmla="*/ 0 w 8"/>
                    <a:gd name="T23" fmla="*/ 0 h 2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20"/>
                    <a:gd name="T38" fmla="*/ 8 w 8"/>
                    <a:gd name="T39" fmla="*/ 20 h 2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20">
                      <a:moveTo>
                        <a:pt x="0" y="0"/>
                      </a:moveTo>
                      <a:lnTo>
                        <a:pt x="0" y="4"/>
                      </a:lnTo>
                      <a:lnTo>
                        <a:pt x="0" y="20"/>
                      </a:lnTo>
                      <a:lnTo>
                        <a:pt x="8" y="20"/>
                      </a:lnTo>
                      <a:lnTo>
                        <a:pt x="8" y="4"/>
                      </a:lnTo>
                      <a:lnTo>
                        <a:pt x="8" y="0"/>
                      </a:lnTo>
                      <a:lnTo>
                        <a:pt x="4" y="0"/>
                      </a:lnTo>
                      <a:lnTo>
                        <a:pt x="0" y="0"/>
                      </a:lnTo>
                      <a:lnTo>
                        <a:pt x="0" y="4"/>
                      </a:lnTo>
                      <a:lnTo>
                        <a:pt x="0"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8629" name="Freeform 103"/>
                <p:cNvSpPr>
                  <a:spLocks/>
                </p:cNvSpPr>
                <p:nvPr/>
              </p:nvSpPr>
              <p:spPr bwMode="auto">
                <a:xfrm>
                  <a:off x="747713" y="3189288"/>
                  <a:ext cx="65088" cy="87313"/>
                </a:xfrm>
                <a:custGeom>
                  <a:avLst/>
                  <a:gdLst>
                    <a:gd name="T0" fmla="*/ 2147483647 w 41"/>
                    <a:gd name="T1" fmla="*/ 0 h 55"/>
                    <a:gd name="T2" fmla="*/ 2147483647 w 41"/>
                    <a:gd name="T3" fmla="*/ 2147483647 h 55"/>
                    <a:gd name="T4" fmla="*/ 0 w 41"/>
                    <a:gd name="T5" fmla="*/ 2147483647 h 55"/>
                    <a:gd name="T6" fmla="*/ 2147483647 w 41"/>
                    <a:gd name="T7" fmla="*/ 2147483647 h 55"/>
                    <a:gd name="T8" fmla="*/ 2147483647 w 41"/>
                    <a:gd name="T9" fmla="*/ 2147483647 h 55"/>
                    <a:gd name="T10" fmla="*/ 2147483647 w 41"/>
                    <a:gd name="T11" fmla="*/ 2147483647 h 55"/>
                    <a:gd name="T12" fmla="*/ 2147483647 w 41"/>
                    <a:gd name="T13" fmla="*/ 2147483647 h 55"/>
                    <a:gd name="T14" fmla="*/ 2147483647 w 41"/>
                    <a:gd name="T15" fmla="*/ 2147483647 h 55"/>
                    <a:gd name="T16" fmla="*/ 2147483647 w 41"/>
                    <a:gd name="T17" fmla="*/ 0 h 55"/>
                    <a:gd name="T18" fmla="*/ 2147483647 w 41"/>
                    <a:gd name="T19" fmla="*/ 0 h 55"/>
                    <a:gd name="T20" fmla="*/ 2147483647 w 41"/>
                    <a:gd name="T21" fmla="*/ 2147483647 h 55"/>
                    <a:gd name="T22" fmla="*/ 2147483647 w 41"/>
                    <a:gd name="T23" fmla="*/ 0 h 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1"/>
                    <a:gd name="T37" fmla="*/ 0 h 55"/>
                    <a:gd name="T38" fmla="*/ 41 w 41"/>
                    <a:gd name="T39" fmla="*/ 55 h 5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1" h="55">
                      <a:moveTo>
                        <a:pt x="33" y="0"/>
                      </a:moveTo>
                      <a:lnTo>
                        <a:pt x="33" y="4"/>
                      </a:lnTo>
                      <a:lnTo>
                        <a:pt x="0" y="51"/>
                      </a:lnTo>
                      <a:lnTo>
                        <a:pt x="8" y="55"/>
                      </a:lnTo>
                      <a:lnTo>
                        <a:pt x="41" y="8"/>
                      </a:lnTo>
                      <a:lnTo>
                        <a:pt x="37" y="8"/>
                      </a:lnTo>
                      <a:lnTo>
                        <a:pt x="41" y="8"/>
                      </a:lnTo>
                      <a:lnTo>
                        <a:pt x="41" y="4"/>
                      </a:lnTo>
                      <a:lnTo>
                        <a:pt x="37" y="0"/>
                      </a:lnTo>
                      <a:lnTo>
                        <a:pt x="33" y="0"/>
                      </a:lnTo>
                      <a:lnTo>
                        <a:pt x="33" y="4"/>
                      </a:lnTo>
                      <a:lnTo>
                        <a:pt x="33"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8630" name="Freeform 104"/>
                <p:cNvSpPr>
                  <a:spLocks/>
                </p:cNvSpPr>
                <p:nvPr/>
              </p:nvSpPr>
              <p:spPr bwMode="auto">
                <a:xfrm>
                  <a:off x="800100" y="3121025"/>
                  <a:ext cx="219075" cy="80963"/>
                </a:xfrm>
                <a:custGeom>
                  <a:avLst/>
                  <a:gdLst>
                    <a:gd name="T0" fmla="*/ 2147483647 w 138"/>
                    <a:gd name="T1" fmla="*/ 2147483647 h 51"/>
                    <a:gd name="T2" fmla="*/ 2147483647 w 138"/>
                    <a:gd name="T3" fmla="*/ 0 h 51"/>
                    <a:gd name="T4" fmla="*/ 0 w 138"/>
                    <a:gd name="T5" fmla="*/ 2147483647 h 51"/>
                    <a:gd name="T6" fmla="*/ 2147483647 w 138"/>
                    <a:gd name="T7" fmla="*/ 2147483647 h 51"/>
                    <a:gd name="T8" fmla="*/ 2147483647 w 138"/>
                    <a:gd name="T9" fmla="*/ 2147483647 h 51"/>
                    <a:gd name="T10" fmla="*/ 2147483647 w 138"/>
                    <a:gd name="T11" fmla="*/ 2147483647 h 51"/>
                    <a:gd name="T12" fmla="*/ 2147483647 w 138"/>
                    <a:gd name="T13" fmla="*/ 2147483647 h 51"/>
                    <a:gd name="T14" fmla="*/ 2147483647 w 138"/>
                    <a:gd name="T15" fmla="*/ 2147483647 h 51"/>
                    <a:gd name="T16" fmla="*/ 2147483647 w 138"/>
                    <a:gd name="T17" fmla="*/ 2147483647 h 51"/>
                    <a:gd name="T18" fmla="*/ 2147483647 w 138"/>
                    <a:gd name="T19" fmla="*/ 0 h 51"/>
                    <a:gd name="T20" fmla="*/ 2147483647 w 138"/>
                    <a:gd name="T21" fmla="*/ 0 h 51"/>
                    <a:gd name="T22" fmla="*/ 2147483647 w 138"/>
                    <a:gd name="T23" fmla="*/ 2147483647 h 5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38"/>
                    <a:gd name="T37" fmla="*/ 0 h 51"/>
                    <a:gd name="T38" fmla="*/ 138 w 138"/>
                    <a:gd name="T39" fmla="*/ 51 h 5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38" h="51">
                      <a:moveTo>
                        <a:pt x="138" y="4"/>
                      </a:moveTo>
                      <a:lnTo>
                        <a:pt x="130" y="0"/>
                      </a:lnTo>
                      <a:lnTo>
                        <a:pt x="0" y="43"/>
                      </a:lnTo>
                      <a:lnTo>
                        <a:pt x="4" y="51"/>
                      </a:lnTo>
                      <a:lnTo>
                        <a:pt x="134" y="8"/>
                      </a:lnTo>
                      <a:lnTo>
                        <a:pt x="126" y="4"/>
                      </a:lnTo>
                      <a:lnTo>
                        <a:pt x="134" y="8"/>
                      </a:lnTo>
                      <a:lnTo>
                        <a:pt x="138" y="8"/>
                      </a:lnTo>
                      <a:lnTo>
                        <a:pt x="138" y="4"/>
                      </a:lnTo>
                      <a:lnTo>
                        <a:pt x="134" y="0"/>
                      </a:lnTo>
                      <a:lnTo>
                        <a:pt x="130" y="0"/>
                      </a:lnTo>
                      <a:lnTo>
                        <a:pt x="138" y="4"/>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8631" name="Freeform 105"/>
                <p:cNvSpPr>
                  <a:spLocks/>
                </p:cNvSpPr>
                <p:nvPr/>
              </p:nvSpPr>
              <p:spPr bwMode="auto">
                <a:xfrm>
                  <a:off x="593725" y="3033713"/>
                  <a:ext cx="385763" cy="49213"/>
                </a:xfrm>
                <a:custGeom>
                  <a:avLst/>
                  <a:gdLst>
                    <a:gd name="T0" fmla="*/ 0 w 243"/>
                    <a:gd name="T1" fmla="*/ 0 h 31"/>
                    <a:gd name="T2" fmla="*/ 0 w 243"/>
                    <a:gd name="T3" fmla="*/ 2147483647 h 31"/>
                    <a:gd name="T4" fmla="*/ 2147483647 w 243"/>
                    <a:gd name="T5" fmla="*/ 2147483647 h 31"/>
                    <a:gd name="T6" fmla="*/ 2147483647 w 243"/>
                    <a:gd name="T7" fmla="*/ 0 h 31"/>
                    <a:gd name="T8" fmla="*/ 0 w 243"/>
                    <a:gd name="T9" fmla="*/ 0 h 31"/>
                    <a:gd name="T10" fmla="*/ 0 w 243"/>
                    <a:gd name="T11" fmla="*/ 0 h 31"/>
                    <a:gd name="T12" fmla="*/ 0 60000 65536"/>
                    <a:gd name="T13" fmla="*/ 0 60000 65536"/>
                    <a:gd name="T14" fmla="*/ 0 60000 65536"/>
                    <a:gd name="T15" fmla="*/ 0 60000 65536"/>
                    <a:gd name="T16" fmla="*/ 0 60000 65536"/>
                    <a:gd name="T17" fmla="*/ 0 60000 65536"/>
                    <a:gd name="T18" fmla="*/ 0 w 243"/>
                    <a:gd name="T19" fmla="*/ 0 h 31"/>
                    <a:gd name="T20" fmla="*/ 243 w 243"/>
                    <a:gd name="T21" fmla="*/ 31 h 31"/>
                  </a:gdLst>
                  <a:ahLst/>
                  <a:cxnLst>
                    <a:cxn ang="T12">
                      <a:pos x="T0" y="T1"/>
                    </a:cxn>
                    <a:cxn ang="T13">
                      <a:pos x="T2" y="T3"/>
                    </a:cxn>
                    <a:cxn ang="T14">
                      <a:pos x="T4" y="T5"/>
                    </a:cxn>
                    <a:cxn ang="T15">
                      <a:pos x="T6" y="T7"/>
                    </a:cxn>
                    <a:cxn ang="T16">
                      <a:pos x="T8" y="T9"/>
                    </a:cxn>
                    <a:cxn ang="T17">
                      <a:pos x="T10" y="T11"/>
                    </a:cxn>
                  </a:cxnLst>
                  <a:rect l="T18" t="T19" r="T20" b="T21"/>
                  <a:pathLst>
                    <a:path w="243" h="31">
                      <a:moveTo>
                        <a:pt x="0" y="0"/>
                      </a:moveTo>
                      <a:lnTo>
                        <a:pt x="0" y="19"/>
                      </a:lnTo>
                      <a:lnTo>
                        <a:pt x="243" y="31"/>
                      </a:lnTo>
                      <a:lnTo>
                        <a:pt x="243" y="0"/>
                      </a:lnTo>
                      <a:lnTo>
                        <a:pt x="0" y="0"/>
                      </a:lnTo>
                      <a:close/>
                    </a:path>
                  </a:pathLst>
                </a:custGeom>
                <a:solidFill>
                  <a:srgbClr val="999999"/>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8632" name="Freeform 106"/>
                <p:cNvSpPr>
                  <a:spLocks/>
                </p:cNvSpPr>
                <p:nvPr/>
              </p:nvSpPr>
              <p:spPr bwMode="auto">
                <a:xfrm>
                  <a:off x="581025" y="3033713"/>
                  <a:ext cx="19050" cy="36513"/>
                </a:xfrm>
                <a:custGeom>
                  <a:avLst/>
                  <a:gdLst>
                    <a:gd name="T0" fmla="*/ 2147483647 w 12"/>
                    <a:gd name="T1" fmla="*/ 2147483647 h 23"/>
                    <a:gd name="T2" fmla="*/ 2147483647 w 12"/>
                    <a:gd name="T3" fmla="*/ 2147483647 h 23"/>
                    <a:gd name="T4" fmla="*/ 2147483647 w 12"/>
                    <a:gd name="T5" fmla="*/ 0 h 23"/>
                    <a:gd name="T6" fmla="*/ 0 w 12"/>
                    <a:gd name="T7" fmla="*/ 0 h 23"/>
                    <a:gd name="T8" fmla="*/ 0 w 12"/>
                    <a:gd name="T9" fmla="*/ 2147483647 h 23"/>
                    <a:gd name="T10" fmla="*/ 2147483647 w 12"/>
                    <a:gd name="T11" fmla="*/ 2147483647 h 23"/>
                    <a:gd name="T12" fmla="*/ 0 w 12"/>
                    <a:gd name="T13" fmla="*/ 2147483647 h 23"/>
                    <a:gd name="T14" fmla="*/ 2147483647 w 12"/>
                    <a:gd name="T15" fmla="*/ 2147483647 h 23"/>
                    <a:gd name="T16" fmla="*/ 2147483647 w 12"/>
                    <a:gd name="T17" fmla="*/ 2147483647 h 23"/>
                    <a:gd name="T18" fmla="*/ 2147483647 w 12"/>
                    <a:gd name="T19" fmla="*/ 2147483647 h 23"/>
                    <a:gd name="T20" fmla="*/ 2147483647 w 12"/>
                    <a:gd name="T21" fmla="*/ 2147483647 h 23"/>
                    <a:gd name="T22" fmla="*/ 2147483647 w 12"/>
                    <a:gd name="T23" fmla="*/ 2147483647 h 2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23"/>
                    <a:gd name="T38" fmla="*/ 12 w 12"/>
                    <a:gd name="T39" fmla="*/ 23 h 2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23">
                      <a:moveTo>
                        <a:pt x="8" y="15"/>
                      </a:moveTo>
                      <a:lnTo>
                        <a:pt x="12" y="19"/>
                      </a:lnTo>
                      <a:lnTo>
                        <a:pt x="12" y="0"/>
                      </a:lnTo>
                      <a:lnTo>
                        <a:pt x="0" y="0"/>
                      </a:lnTo>
                      <a:lnTo>
                        <a:pt x="0" y="19"/>
                      </a:lnTo>
                      <a:lnTo>
                        <a:pt x="8" y="23"/>
                      </a:lnTo>
                      <a:lnTo>
                        <a:pt x="0" y="19"/>
                      </a:lnTo>
                      <a:lnTo>
                        <a:pt x="4" y="23"/>
                      </a:lnTo>
                      <a:lnTo>
                        <a:pt x="8" y="23"/>
                      </a:lnTo>
                      <a:lnTo>
                        <a:pt x="12" y="19"/>
                      </a:lnTo>
                      <a:lnTo>
                        <a:pt x="8" y="15"/>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8633" name="Freeform 107"/>
                <p:cNvSpPr>
                  <a:spLocks/>
                </p:cNvSpPr>
                <p:nvPr/>
              </p:nvSpPr>
              <p:spPr bwMode="auto">
                <a:xfrm>
                  <a:off x="593725" y="3057525"/>
                  <a:ext cx="392113" cy="31750"/>
                </a:xfrm>
                <a:custGeom>
                  <a:avLst/>
                  <a:gdLst>
                    <a:gd name="T0" fmla="*/ 2147483647 w 247"/>
                    <a:gd name="T1" fmla="*/ 2147483647 h 20"/>
                    <a:gd name="T2" fmla="*/ 2147483647 w 247"/>
                    <a:gd name="T3" fmla="*/ 2147483647 h 20"/>
                    <a:gd name="T4" fmla="*/ 0 w 247"/>
                    <a:gd name="T5" fmla="*/ 0 h 20"/>
                    <a:gd name="T6" fmla="*/ 0 w 247"/>
                    <a:gd name="T7" fmla="*/ 2147483647 h 20"/>
                    <a:gd name="T8" fmla="*/ 2147483647 w 247"/>
                    <a:gd name="T9" fmla="*/ 2147483647 h 20"/>
                    <a:gd name="T10" fmla="*/ 2147483647 w 247"/>
                    <a:gd name="T11" fmla="*/ 2147483647 h 20"/>
                    <a:gd name="T12" fmla="*/ 2147483647 w 247"/>
                    <a:gd name="T13" fmla="*/ 2147483647 h 20"/>
                    <a:gd name="T14" fmla="*/ 2147483647 w 247"/>
                    <a:gd name="T15" fmla="*/ 2147483647 h 20"/>
                    <a:gd name="T16" fmla="*/ 2147483647 w 247"/>
                    <a:gd name="T17" fmla="*/ 2147483647 h 20"/>
                    <a:gd name="T18" fmla="*/ 2147483647 w 247"/>
                    <a:gd name="T19" fmla="*/ 2147483647 h 20"/>
                    <a:gd name="T20" fmla="*/ 2147483647 w 247"/>
                    <a:gd name="T21" fmla="*/ 2147483647 h 20"/>
                    <a:gd name="T22" fmla="*/ 2147483647 w 247"/>
                    <a:gd name="T23" fmla="*/ 2147483647 h 2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47"/>
                    <a:gd name="T37" fmla="*/ 0 h 20"/>
                    <a:gd name="T38" fmla="*/ 247 w 247"/>
                    <a:gd name="T39" fmla="*/ 20 h 2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47" h="20">
                      <a:moveTo>
                        <a:pt x="235" y="16"/>
                      </a:moveTo>
                      <a:lnTo>
                        <a:pt x="243" y="12"/>
                      </a:lnTo>
                      <a:lnTo>
                        <a:pt x="0" y="0"/>
                      </a:lnTo>
                      <a:lnTo>
                        <a:pt x="0" y="8"/>
                      </a:lnTo>
                      <a:lnTo>
                        <a:pt x="243" y="20"/>
                      </a:lnTo>
                      <a:lnTo>
                        <a:pt x="247" y="16"/>
                      </a:lnTo>
                      <a:lnTo>
                        <a:pt x="243" y="20"/>
                      </a:lnTo>
                      <a:lnTo>
                        <a:pt x="247" y="16"/>
                      </a:lnTo>
                      <a:lnTo>
                        <a:pt x="243" y="12"/>
                      </a:lnTo>
                      <a:lnTo>
                        <a:pt x="235" y="16"/>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8634" name="Freeform 108"/>
                <p:cNvSpPr>
                  <a:spLocks/>
                </p:cNvSpPr>
                <p:nvPr/>
              </p:nvSpPr>
              <p:spPr bwMode="auto">
                <a:xfrm>
                  <a:off x="966788" y="3027363"/>
                  <a:ext cx="19050" cy="55563"/>
                </a:xfrm>
                <a:custGeom>
                  <a:avLst/>
                  <a:gdLst>
                    <a:gd name="T0" fmla="*/ 2147483647 w 12"/>
                    <a:gd name="T1" fmla="*/ 2147483647 h 35"/>
                    <a:gd name="T2" fmla="*/ 0 w 12"/>
                    <a:gd name="T3" fmla="*/ 2147483647 h 35"/>
                    <a:gd name="T4" fmla="*/ 0 w 12"/>
                    <a:gd name="T5" fmla="*/ 2147483647 h 35"/>
                    <a:gd name="T6" fmla="*/ 2147483647 w 12"/>
                    <a:gd name="T7" fmla="*/ 2147483647 h 35"/>
                    <a:gd name="T8" fmla="*/ 2147483647 w 12"/>
                    <a:gd name="T9" fmla="*/ 2147483647 h 35"/>
                    <a:gd name="T10" fmla="*/ 2147483647 w 12"/>
                    <a:gd name="T11" fmla="*/ 0 h 35"/>
                    <a:gd name="T12" fmla="*/ 2147483647 w 12"/>
                    <a:gd name="T13" fmla="*/ 2147483647 h 35"/>
                    <a:gd name="T14" fmla="*/ 2147483647 w 12"/>
                    <a:gd name="T15" fmla="*/ 2147483647 h 35"/>
                    <a:gd name="T16" fmla="*/ 2147483647 w 12"/>
                    <a:gd name="T17" fmla="*/ 0 h 35"/>
                    <a:gd name="T18" fmla="*/ 2147483647 w 12"/>
                    <a:gd name="T19" fmla="*/ 2147483647 h 35"/>
                    <a:gd name="T20" fmla="*/ 0 w 12"/>
                    <a:gd name="T21" fmla="*/ 2147483647 h 35"/>
                    <a:gd name="T22" fmla="*/ 2147483647 w 12"/>
                    <a:gd name="T23" fmla="*/ 2147483647 h 3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35"/>
                    <a:gd name="T38" fmla="*/ 12 w 12"/>
                    <a:gd name="T39" fmla="*/ 35 h 3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35">
                      <a:moveTo>
                        <a:pt x="8" y="11"/>
                      </a:moveTo>
                      <a:lnTo>
                        <a:pt x="0" y="4"/>
                      </a:lnTo>
                      <a:lnTo>
                        <a:pt x="0" y="35"/>
                      </a:lnTo>
                      <a:lnTo>
                        <a:pt x="12" y="35"/>
                      </a:lnTo>
                      <a:lnTo>
                        <a:pt x="12" y="4"/>
                      </a:lnTo>
                      <a:lnTo>
                        <a:pt x="8" y="0"/>
                      </a:lnTo>
                      <a:lnTo>
                        <a:pt x="12" y="4"/>
                      </a:lnTo>
                      <a:lnTo>
                        <a:pt x="8" y="4"/>
                      </a:lnTo>
                      <a:lnTo>
                        <a:pt x="8" y="0"/>
                      </a:lnTo>
                      <a:lnTo>
                        <a:pt x="4" y="4"/>
                      </a:lnTo>
                      <a:lnTo>
                        <a:pt x="0" y="4"/>
                      </a:lnTo>
                      <a:lnTo>
                        <a:pt x="8" y="11"/>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8635" name="Freeform 109"/>
                <p:cNvSpPr>
                  <a:spLocks/>
                </p:cNvSpPr>
                <p:nvPr/>
              </p:nvSpPr>
              <p:spPr bwMode="auto">
                <a:xfrm>
                  <a:off x="581025" y="3027363"/>
                  <a:ext cx="398463" cy="17463"/>
                </a:xfrm>
                <a:custGeom>
                  <a:avLst/>
                  <a:gdLst>
                    <a:gd name="T0" fmla="*/ 2147483647 w 251"/>
                    <a:gd name="T1" fmla="*/ 2147483647 h 11"/>
                    <a:gd name="T2" fmla="*/ 2147483647 w 251"/>
                    <a:gd name="T3" fmla="*/ 2147483647 h 11"/>
                    <a:gd name="T4" fmla="*/ 2147483647 w 251"/>
                    <a:gd name="T5" fmla="*/ 2147483647 h 11"/>
                    <a:gd name="T6" fmla="*/ 2147483647 w 251"/>
                    <a:gd name="T7" fmla="*/ 0 h 11"/>
                    <a:gd name="T8" fmla="*/ 2147483647 w 251"/>
                    <a:gd name="T9" fmla="*/ 0 h 11"/>
                    <a:gd name="T10" fmla="*/ 0 w 251"/>
                    <a:gd name="T11" fmla="*/ 2147483647 h 11"/>
                    <a:gd name="T12" fmla="*/ 2147483647 w 251"/>
                    <a:gd name="T13" fmla="*/ 0 h 11"/>
                    <a:gd name="T14" fmla="*/ 2147483647 w 251"/>
                    <a:gd name="T15" fmla="*/ 2147483647 h 11"/>
                    <a:gd name="T16" fmla="*/ 0 w 251"/>
                    <a:gd name="T17" fmla="*/ 2147483647 h 11"/>
                    <a:gd name="T18" fmla="*/ 2147483647 w 251"/>
                    <a:gd name="T19" fmla="*/ 2147483647 h 11"/>
                    <a:gd name="T20" fmla="*/ 2147483647 w 251"/>
                    <a:gd name="T21" fmla="*/ 2147483647 h 11"/>
                    <a:gd name="T22" fmla="*/ 2147483647 w 251"/>
                    <a:gd name="T23" fmla="*/ 2147483647 h 1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51"/>
                    <a:gd name="T37" fmla="*/ 0 h 11"/>
                    <a:gd name="T38" fmla="*/ 251 w 251"/>
                    <a:gd name="T39" fmla="*/ 11 h 1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51" h="11">
                      <a:moveTo>
                        <a:pt x="12" y="4"/>
                      </a:moveTo>
                      <a:lnTo>
                        <a:pt x="8" y="11"/>
                      </a:lnTo>
                      <a:lnTo>
                        <a:pt x="251" y="11"/>
                      </a:lnTo>
                      <a:lnTo>
                        <a:pt x="251" y="0"/>
                      </a:lnTo>
                      <a:lnTo>
                        <a:pt x="8" y="0"/>
                      </a:lnTo>
                      <a:lnTo>
                        <a:pt x="0" y="4"/>
                      </a:lnTo>
                      <a:lnTo>
                        <a:pt x="8" y="0"/>
                      </a:lnTo>
                      <a:lnTo>
                        <a:pt x="4" y="4"/>
                      </a:lnTo>
                      <a:lnTo>
                        <a:pt x="0" y="4"/>
                      </a:lnTo>
                      <a:lnTo>
                        <a:pt x="4" y="7"/>
                      </a:lnTo>
                      <a:lnTo>
                        <a:pt x="8" y="11"/>
                      </a:lnTo>
                      <a:lnTo>
                        <a:pt x="12" y="4"/>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8636" name="Freeform 110"/>
                <p:cNvSpPr>
                  <a:spLocks/>
                </p:cNvSpPr>
                <p:nvPr/>
              </p:nvSpPr>
              <p:spPr bwMode="auto">
                <a:xfrm>
                  <a:off x="200025" y="3063875"/>
                  <a:ext cx="812800" cy="212725"/>
                </a:xfrm>
                <a:custGeom>
                  <a:avLst/>
                  <a:gdLst>
                    <a:gd name="T0" fmla="*/ 2147483647 w 512"/>
                    <a:gd name="T1" fmla="*/ 2147483647 h 134"/>
                    <a:gd name="T2" fmla="*/ 2147483647 w 512"/>
                    <a:gd name="T3" fmla="*/ 0 h 134"/>
                    <a:gd name="T4" fmla="*/ 2147483647 w 512"/>
                    <a:gd name="T5" fmla="*/ 0 h 134"/>
                    <a:gd name="T6" fmla="*/ 2147483647 w 512"/>
                    <a:gd name="T7" fmla="*/ 2147483647 h 134"/>
                    <a:gd name="T8" fmla="*/ 2147483647 w 512"/>
                    <a:gd name="T9" fmla="*/ 2147483647 h 134"/>
                    <a:gd name="T10" fmla="*/ 2147483647 w 512"/>
                    <a:gd name="T11" fmla="*/ 2147483647 h 134"/>
                    <a:gd name="T12" fmla="*/ 2147483647 w 512"/>
                    <a:gd name="T13" fmla="*/ 2147483647 h 134"/>
                    <a:gd name="T14" fmla="*/ 2147483647 w 512"/>
                    <a:gd name="T15" fmla="*/ 2147483647 h 134"/>
                    <a:gd name="T16" fmla="*/ 2147483647 w 512"/>
                    <a:gd name="T17" fmla="*/ 2147483647 h 134"/>
                    <a:gd name="T18" fmla="*/ 2147483647 w 512"/>
                    <a:gd name="T19" fmla="*/ 2147483647 h 134"/>
                    <a:gd name="T20" fmla="*/ 2147483647 w 512"/>
                    <a:gd name="T21" fmla="*/ 2147483647 h 134"/>
                    <a:gd name="T22" fmla="*/ 2147483647 w 512"/>
                    <a:gd name="T23" fmla="*/ 2147483647 h 134"/>
                    <a:gd name="T24" fmla="*/ 2147483647 w 512"/>
                    <a:gd name="T25" fmla="*/ 2147483647 h 134"/>
                    <a:gd name="T26" fmla="*/ 2147483647 w 512"/>
                    <a:gd name="T27" fmla="*/ 2147483647 h 134"/>
                    <a:gd name="T28" fmla="*/ 2147483647 w 512"/>
                    <a:gd name="T29" fmla="*/ 2147483647 h 134"/>
                    <a:gd name="T30" fmla="*/ 2147483647 w 512"/>
                    <a:gd name="T31" fmla="*/ 2147483647 h 134"/>
                    <a:gd name="T32" fmla="*/ 2147483647 w 512"/>
                    <a:gd name="T33" fmla="*/ 2147483647 h 134"/>
                    <a:gd name="T34" fmla="*/ 2147483647 w 512"/>
                    <a:gd name="T35" fmla="*/ 2147483647 h 134"/>
                    <a:gd name="T36" fmla="*/ 2147483647 w 512"/>
                    <a:gd name="T37" fmla="*/ 2147483647 h 134"/>
                    <a:gd name="T38" fmla="*/ 2147483647 w 512"/>
                    <a:gd name="T39" fmla="*/ 2147483647 h 134"/>
                    <a:gd name="T40" fmla="*/ 2147483647 w 512"/>
                    <a:gd name="T41" fmla="*/ 2147483647 h 134"/>
                    <a:gd name="T42" fmla="*/ 2147483647 w 512"/>
                    <a:gd name="T43" fmla="*/ 2147483647 h 134"/>
                    <a:gd name="T44" fmla="*/ 2147483647 w 512"/>
                    <a:gd name="T45" fmla="*/ 2147483647 h 134"/>
                    <a:gd name="T46" fmla="*/ 2147483647 w 512"/>
                    <a:gd name="T47" fmla="*/ 2147483647 h 134"/>
                    <a:gd name="T48" fmla="*/ 2147483647 w 512"/>
                    <a:gd name="T49" fmla="*/ 2147483647 h 134"/>
                    <a:gd name="T50" fmla="*/ 0 w 512"/>
                    <a:gd name="T51" fmla="*/ 2147483647 h 134"/>
                    <a:gd name="T52" fmla="*/ 2147483647 w 512"/>
                    <a:gd name="T53" fmla="*/ 2147483647 h 134"/>
                    <a:gd name="T54" fmla="*/ 2147483647 w 512"/>
                    <a:gd name="T55" fmla="*/ 2147483647 h 134"/>
                    <a:gd name="T56" fmla="*/ 2147483647 w 512"/>
                    <a:gd name="T57" fmla="*/ 2147483647 h 134"/>
                    <a:gd name="T58" fmla="*/ 2147483647 w 512"/>
                    <a:gd name="T59" fmla="*/ 2147483647 h 134"/>
                    <a:gd name="T60" fmla="*/ 2147483647 w 512"/>
                    <a:gd name="T61" fmla="*/ 2147483647 h 134"/>
                    <a:gd name="T62" fmla="*/ 2147483647 w 512"/>
                    <a:gd name="T63" fmla="*/ 2147483647 h 134"/>
                    <a:gd name="T64" fmla="*/ 2147483647 w 512"/>
                    <a:gd name="T65" fmla="*/ 2147483647 h 134"/>
                    <a:gd name="T66" fmla="*/ 2147483647 w 512"/>
                    <a:gd name="T67" fmla="*/ 2147483647 h 134"/>
                    <a:gd name="T68" fmla="*/ 2147483647 w 512"/>
                    <a:gd name="T69" fmla="*/ 2147483647 h 134"/>
                    <a:gd name="T70" fmla="*/ 2147483647 w 512"/>
                    <a:gd name="T71" fmla="*/ 2147483647 h 134"/>
                    <a:gd name="T72" fmla="*/ 2147483647 w 512"/>
                    <a:gd name="T73" fmla="*/ 2147483647 h 134"/>
                    <a:gd name="T74" fmla="*/ 2147483647 w 512"/>
                    <a:gd name="T75" fmla="*/ 2147483647 h 134"/>
                    <a:gd name="T76" fmla="*/ 2147483647 w 512"/>
                    <a:gd name="T77" fmla="*/ 2147483647 h 134"/>
                    <a:gd name="T78" fmla="*/ 2147483647 w 512"/>
                    <a:gd name="T79" fmla="*/ 2147483647 h 134"/>
                    <a:gd name="T80" fmla="*/ 2147483647 w 512"/>
                    <a:gd name="T81" fmla="*/ 2147483647 h 134"/>
                    <a:gd name="T82" fmla="*/ 2147483647 w 512"/>
                    <a:gd name="T83" fmla="*/ 2147483647 h 134"/>
                    <a:gd name="T84" fmla="*/ 2147483647 w 512"/>
                    <a:gd name="T85" fmla="*/ 2147483647 h 134"/>
                    <a:gd name="T86" fmla="*/ 2147483647 w 512"/>
                    <a:gd name="T87" fmla="*/ 2147483647 h 134"/>
                    <a:gd name="T88" fmla="*/ 2147483647 w 512"/>
                    <a:gd name="T89" fmla="*/ 2147483647 h 134"/>
                    <a:gd name="T90" fmla="*/ 2147483647 w 512"/>
                    <a:gd name="T91" fmla="*/ 2147483647 h 134"/>
                    <a:gd name="T92" fmla="*/ 2147483647 w 512"/>
                    <a:gd name="T93" fmla="*/ 2147483647 h 134"/>
                    <a:gd name="T94" fmla="*/ 2147483647 w 512"/>
                    <a:gd name="T95" fmla="*/ 2147483647 h 134"/>
                    <a:gd name="T96" fmla="*/ 2147483647 w 512"/>
                    <a:gd name="T97" fmla="*/ 2147483647 h 134"/>
                    <a:gd name="T98" fmla="*/ 2147483647 w 512"/>
                    <a:gd name="T99" fmla="*/ 2147483647 h 134"/>
                    <a:gd name="T100" fmla="*/ 2147483647 w 512"/>
                    <a:gd name="T101" fmla="*/ 2147483647 h 134"/>
                    <a:gd name="T102" fmla="*/ 2147483647 w 512"/>
                    <a:gd name="T103" fmla="*/ 2147483647 h 134"/>
                    <a:gd name="T104" fmla="*/ 2147483647 w 512"/>
                    <a:gd name="T105" fmla="*/ 2147483647 h 134"/>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512"/>
                    <a:gd name="T160" fmla="*/ 0 h 134"/>
                    <a:gd name="T161" fmla="*/ 512 w 512"/>
                    <a:gd name="T162" fmla="*/ 134 h 134"/>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512" h="134">
                      <a:moveTo>
                        <a:pt x="512" y="40"/>
                      </a:moveTo>
                      <a:lnTo>
                        <a:pt x="151" y="0"/>
                      </a:lnTo>
                      <a:lnTo>
                        <a:pt x="146" y="4"/>
                      </a:lnTo>
                      <a:lnTo>
                        <a:pt x="142" y="4"/>
                      </a:lnTo>
                      <a:lnTo>
                        <a:pt x="134" y="8"/>
                      </a:lnTo>
                      <a:lnTo>
                        <a:pt x="122" y="16"/>
                      </a:lnTo>
                      <a:lnTo>
                        <a:pt x="110" y="20"/>
                      </a:lnTo>
                      <a:lnTo>
                        <a:pt x="98" y="24"/>
                      </a:lnTo>
                      <a:lnTo>
                        <a:pt x="82" y="28"/>
                      </a:lnTo>
                      <a:lnTo>
                        <a:pt x="69" y="36"/>
                      </a:lnTo>
                      <a:lnTo>
                        <a:pt x="61" y="40"/>
                      </a:lnTo>
                      <a:lnTo>
                        <a:pt x="53" y="40"/>
                      </a:lnTo>
                      <a:lnTo>
                        <a:pt x="49" y="44"/>
                      </a:lnTo>
                      <a:lnTo>
                        <a:pt x="45" y="44"/>
                      </a:lnTo>
                      <a:lnTo>
                        <a:pt x="41" y="44"/>
                      </a:lnTo>
                      <a:lnTo>
                        <a:pt x="37" y="47"/>
                      </a:lnTo>
                      <a:lnTo>
                        <a:pt x="29" y="47"/>
                      </a:lnTo>
                      <a:lnTo>
                        <a:pt x="25" y="51"/>
                      </a:lnTo>
                      <a:lnTo>
                        <a:pt x="17" y="51"/>
                      </a:lnTo>
                      <a:lnTo>
                        <a:pt x="13" y="55"/>
                      </a:lnTo>
                      <a:lnTo>
                        <a:pt x="8" y="55"/>
                      </a:lnTo>
                      <a:lnTo>
                        <a:pt x="4" y="59"/>
                      </a:lnTo>
                      <a:lnTo>
                        <a:pt x="0" y="59"/>
                      </a:lnTo>
                      <a:lnTo>
                        <a:pt x="349" y="134"/>
                      </a:lnTo>
                      <a:lnTo>
                        <a:pt x="353" y="134"/>
                      </a:lnTo>
                      <a:lnTo>
                        <a:pt x="353" y="130"/>
                      </a:lnTo>
                      <a:lnTo>
                        <a:pt x="357" y="130"/>
                      </a:lnTo>
                      <a:lnTo>
                        <a:pt x="366" y="126"/>
                      </a:lnTo>
                      <a:lnTo>
                        <a:pt x="374" y="122"/>
                      </a:lnTo>
                      <a:lnTo>
                        <a:pt x="378" y="118"/>
                      </a:lnTo>
                      <a:lnTo>
                        <a:pt x="386" y="114"/>
                      </a:lnTo>
                      <a:lnTo>
                        <a:pt x="394" y="114"/>
                      </a:lnTo>
                      <a:lnTo>
                        <a:pt x="402" y="110"/>
                      </a:lnTo>
                      <a:lnTo>
                        <a:pt x="406" y="106"/>
                      </a:lnTo>
                      <a:lnTo>
                        <a:pt x="414" y="106"/>
                      </a:lnTo>
                      <a:lnTo>
                        <a:pt x="418" y="103"/>
                      </a:lnTo>
                      <a:lnTo>
                        <a:pt x="426" y="99"/>
                      </a:lnTo>
                      <a:lnTo>
                        <a:pt x="430" y="95"/>
                      </a:lnTo>
                      <a:lnTo>
                        <a:pt x="439" y="91"/>
                      </a:lnTo>
                      <a:lnTo>
                        <a:pt x="447" y="87"/>
                      </a:lnTo>
                      <a:lnTo>
                        <a:pt x="455" y="83"/>
                      </a:lnTo>
                      <a:lnTo>
                        <a:pt x="463" y="75"/>
                      </a:lnTo>
                      <a:lnTo>
                        <a:pt x="471" y="67"/>
                      </a:lnTo>
                      <a:lnTo>
                        <a:pt x="483" y="63"/>
                      </a:lnTo>
                      <a:lnTo>
                        <a:pt x="487" y="59"/>
                      </a:lnTo>
                      <a:lnTo>
                        <a:pt x="495" y="51"/>
                      </a:lnTo>
                      <a:lnTo>
                        <a:pt x="499" y="47"/>
                      </a:lnTo>
                      <a:lnTo>
                        <a:pt x="512" y="40"/>
                      </a:lnTo>
                      <a:close/>
                    </a:path>
                  </a:pathLst>
                </a:custGeom>
                <a:solidFill>
                  <a:srgbClr val="999999"/>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8637" name="Freeform 111"/>
                <p:cNvSpPr>
                  <a:spLocks/>
                </p:cNvSpPr>
                <p:nvPr/>
              </p:nvSpPr>
              <p:spPr bwMode="auto">
                <a:xfrm>
                  <a:off x="431800" y="3057525"/>
                  <a:ext cx="581025" cy="76200"/>
                </a:xfrm>
                <a:custGeom>
                  <a:avLst/>
                  <a:gdLst>
                    <a:gd name="T0" fmla="*/ 2147483647 w 366"/>
                    <a:gd name="T1" fmla="*/ 2147483647 h 48"/>
                    <a:gd name="T2" fmla="*/ 2147483647 w 366"/>
                    <a:gd name="T3" fmla="*/ 2147483647 h 48"/>
                    <a:gd name="T4" fmla="*/ 2147483647 w 366"/>
                    <a:gd name="T5" fmla="*/ 2147483647 h 48"/>
                    <a:gd name="T6" fmla="*/ 2147483647 w 366"/>
                    <a:gd name="T7" fmla="*/ 2147483647 h 48"/>
                    <a:gd name="T8" fmla="*/ 2147483647 w 366"/>
                    <a:gd name="T9" fmla="*/ 0 h 48"/>
                    <a:gd name="T10" fmla="*/ 2147483647 w 366"/>
                    <a:gd name="T11" fmla="*/ 0 h 48"/>
                    <a:gd name="T12" fmla="*/ 2147483647 w 366"/>
                    <a:gd name="T13" fmla="*/ 0 h 48"/>
                    <a:gd name="T14" fmla="*/ 2147483647 w 366"/>
                    <a:gd name="T15" fmla="*/ 0 h 48"/>
                    <a:gd name="T16" fmla="*/ 0 w 366"/>
                    <a:gd name="T17" fmla="*/ 2147483647 h 48"/>
                    <a:gd name="T18" fmla="*/ 0 w 366"/>
                    <a:gd name="T19" fmla="*/ 2147483647 h 48"/>
                    <a:gd name="T20" fmla="*/ 2147483647 w 366"/>
                    <a:gd name="T21" fmla="*/ 2147483647 h 48"/>
                    <a:gd name="T22" fmla="*/ 2147483647 w 366"/>
                    <a:gd name="T23" fmla="*/ 2147483647 h 4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66"/>
                    <a:gd name="T37" fmla="*/ 0 h 48"/>
                    <a:gd name="T38" fmla="*/ 366 w 366"/>
                    <a:gd name="T39" fmla="*/ 48 h 4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66" h="48">
                      <a:moveTo>
                        <a:pt x="9" y="8"/>
                      </a:moveTo>
                      <a:lnTo>
                        <a:pt x="5" y="8"/>
                      </a:lnTo>
                      <a:lnTo>
                        <a:pt x="366" y="48"/>
                      </a:lnTo>
                      <a:lnTo>
                        <a:pt x="366" y="40"/>
                      </a:lnTo>
                      <a:lnTo>
                        <a:pt x="9" y="0"/>
                      </a:lnTo>
                      <a:lnTo>
                        <a:pt x="5" y="0"/>
                      </a:lnTo>
                      <a:lnTo>
                        <a:pt x="9" y="0"/>
                      </a:lnTo>
                      <a:lnTo>
                        <a:pt x="5" y="0"/>
                      </a:lnTo>
                      <a:lnTo>
                        <a:pt x="0" y="4"/>
                      </a:lnTo>
                      <a:lnTo>
                        <a:pt x="0" y="8"/>
                      </a:lnTo>
                      <a:lnTo>
                        <a:pt x="5" y="8"/>
                      </a:lnTo>
                      <a:lnTo>
                        <a:pt x="9" y="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8638" name="Freeform 112"/>
                <p:cNvSpPr>
                  <a:spLocks/>
                </p:cNvSpPr>
                <p:nvPr/>
              </p:nvSpPr>
              <p:spPr bwMode="auto">
                <a:xfrm>
                  <a:off x="330200" y="3057525"/>
                  <a:ext cx="115888" cy="63500"/>
                </a:xfrm>
                <a:custGeom>
                  <a:avLst/>
                  <a:gdLst>
                    <a:gd name="T0" fmla="*/ 2147483647 w 73"/>
                    <a:gd name="T1" fmla="*/ 2147483647 h 40"/>
                    <a:gd name="T2" fmla="*/ 2147483647 w 73"/>
                    <a:gd name="T3" fmla="*/ 2147483647 h 40"/>
                    <a:gd name="T4" fmla="*/ 2147483647 w 73"/>
                    <a:gd name="T5" fmla="*/ 2147483647 h 40"/>
                    <a:gd name="T6" fmla="*/ 2147483647 w 73"/>
                    <a:gd name="T7" fmla="*/ 2147483647 h 40"/>
                    <a:gd name="T8" fmla="*/ 2147483647 w 73"/>
                    <a:gd name="T9" fmla="*/ 2147483647 h 40"/>
                    <a:gd name="T10" fmla="*/ 2147483647 w 73"/>
                    <a:gd name="T11" fmla="*/ 2147483647 h 40"/>
                    <a:gd name="T12" fmla="*/ 2147483647 w 73"/>
                    <a:gd name="T13" fmla="*/ 2147483647 h 40"/>
                    <a:gd name="T14" fmla="*/ 2147483647 w 73"/>
                    <a:gd name="T15" fmla="*/ 2147483647 h 40"/>
                    <a:gd name="T16" fmla="*/ 2147483647 w 73"/>
                    <a:gd name="T17" fmla="*/ 2147483647 h 40"/>
                    <a:gd name="T18" fmla="*/ 2147483647 w 73"/>
                    <a:gd name="T19" fmla="*/ 2147483647 h 40"/>
                    <a:gd name="T20" fmla="*/ 2147483647 w 73"/>
                    <a:gd name="T21" fmla="*/ 0 h 40"/>
                    <a:gd name="T22" fmla="*/ 2147483647 w 73"/>
                    <a:gd name="T23" fmla="*/ 0 h 40"/>
                    <a:gd name="T24" fmla="*/ 2147483647 w 73"/>
                    <a:gd name="T25" fmla="*/ 2147483647 h 40"/>
                    <a:gd name="T26" fmla="*/ 2147483647 w 73"/>
                    <a:gd name="T27" fmla="*/ 2147483647 h 40"/>
                    <a:gd name="T28" fmla="*/ 2147483647 w 73"/>
                    <a:gd name="T29" fmla="*/ 2147483647 h 40"/>
                    <a:gd name="T30" fmla="*/ 2147483647 w 73"/>
                    <a:gd name="T31" fmla="*/ 2147483647 h 40"/>
                    <a:gd name="T32" fmla="*/ 2147483647 w 73"/>
                    <a:gd name="T33" fmla="*/ 2147483647 h 40"/>
                    <a:gd name="T34" fmla="*/ 2147483647 w 73"/>
                    <a:gd name="T35" fmla="*/ 2147483647 h 40"/>
                    <a:gd name="T36" fmla="*/ 0 w 73"/>
                    <a:gd name="T37" fmla="*/ 2147483647 h 40"/>
                    <a:gd name="T38" fmla="*/ 0 w 73"/>
                    <a:gd name="T39" fmla="*/ 2147483647 h 40"/>
                    <a:gd name="T40" fmla="*/ 2147483647 w 73"/>
                    <a:gd name="T41" fmla="*/ 2147483647 h 4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73"/>
                    <a:gd name="T64" fmla="*/ 0 h 40"/>
                    <a:gd name="T65" fmla="*/ 73 w 73"/>
                    <a:gd name="T66" fmla="*/ 40 h 40"/>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73" h="40">
                      <a:moveTo>
                        <a:pt x="4" y="40"/>
                      </a:moveTo>
                      <a:lnTo>
                        <a:pt x="4" y="40"/>
                      </a:lnTo>
                      <a:lnTo>
                        <a:pt x="16" y="32"/>
                      </a:lnTo>
                      <a:lnTo>
                        <a:pt x="32" y="28"/>
                      </a:lnTo>
                      <a:lnTo>
                        <a:pt x="44" y="24"/>
                      </a:lnTo>
                      <a:lnTo>
                        <a:pt x="52" y="20"/>
                      </a:lnTo>
                      <a:lnTo>
                        <a:pt x="60" y="12"/>
                      </a:lnTo>
                      <a:lnTo>
                        <a:pt x="69" y="12"/>
                      </a:lnTo>
                      <a:lnTo>
                        <a:pt x="73" y="8"/>
                      </a:lnTo>
                      <a:lnTo>
                        <a:pt x="69" y="0"/>
                      </a:lnTo>
                      <a:lnTo>
                        <a:pt x="64" y="4"/>
                      </a:lnTo>
                      <a:lnTo>
                        <a:pt x="56" y="4"/>
                      </a:lnTo>
                      <a:lnTo>
                        <a:pt x="48" y="8"/>
                      </a:lnTo>
                      <a:lnTo>
                        <a:pt x="40" y="12"/>
                      </a:lnTo>
                      <a:lnTo>
                        <a:pt x="28" y="20"/>
                      </a:lnTo>
                      <a:lnTo>
                        <a:pt x="12" y="24"/>
                      </a:lnTo>
                      <a:lnTo>
                        <a:pt x="0" y="28"/>
                      </a:lnTo>
                      <a:lnTo>
                        <a:pt x="4" y="4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8639" name="Freeform 113"/>
                <p:cNvSpPr>
                  <a:spLocks/>
                </p:cNvSpPr>
                <p:nvPr/>
              </p:nvSpPr>
              <p:spPr bwMode="auto">
                <a:xfrm>
                  <a:off x="246063" y="3101975"/>
                  <a:ext cx="90488" cy="42863"/>
                </a:xfrm>
                <a:custGeom>
                  <a:avLst/>
                  <a:gdLst>
                    <a:gd name="T0" fmla="*/ 2147483647 w 57"/>
                    <a:gd name="T1" fmla="*/ 2147483647 h 27"/>
                    <a:gd name="T2" fmla="*/ 2147483647 w 57"/>
                    <a:gd name="T3" fmla="*/ 2147483647 h 27"/>
                    <a:gd name="T4" fmla="*/ 2147483647 w 57"/>
                    <a:gd name="T5" fmla="*/ 2147483647 h 27"/>
                    <a:gd name="T6" fmla="*/ 2147483647 w 57"/>
                    <a:gd name="T7" fmla="*/ 2147483647 h 27"/>
                    <a:gd name="T8" fmla="*/ 2147483647 w 57"/>
                    <a:gd name="T9" fmla="*/ 2147483647 h 27"/>
                    <a:gd name="T10" fmla="*/ 2147483647 w 57"/>
                    <a:gd name="T11" fmla="*/ 2147483647 h 27"/>
                    <a:gd name="T12" fmla="*/ 2147483647 w 57"/>
                    <a:gd name="T13" fmla="*/ 2147483647 h 27"/>
                    <a:gd name="T14" fmla="*/ 2147483647 w 57"/>
                    <a:gd name="T15" fmla="*/ 2147483647 h 27"/>
                    <a:gd name="T16" fmla="*/ 2147483647 w 57"/>
                    <a:gd name="T17" fmla="*/ 2147483647 h 27"/>
                    <a:gd name="T18" fmla="*/ 2147483647 w 57"/>
                    <a:gd name="T19" fmla="*/ 2147483647 h 27"/>
                    <a:gd name="T20" fmla="*/ 2147483647 w 57"/>
                    <a:gd name="T21" fmla="*/ 0 h 27"/>
                    <a:gd name="T22" fmla="*/ 2147483647 w 57"/>
                    <a:gd name="T23" fmla="*/ 2147483647 h 27"/>
                    <a:gd name="T24" fmla="*/ 2147483647 w 57"/>
                    <a:gd name="T25" fmla="*/ 2147483647 h 27"/>
                    <a:gd name="T26" fmla="*/ 2147483647 w 57"/>
                    <a:gd name="T27" fmla="*/ 2147483647 h 27"/>
                    <a:gd name="T28" fmla="*/ 2147483647 w 57"/>
                    <a:gd name="T29" fmla="*/ 2147483647 h 27"/>
                    <a:gd name="T30" fmla="*/ 2147483647 w 57"/>
                    <a:gd name="T31" fmla="*/ 2147483647 h 27"/>
                    <a:gd name="T32" fmla="*/ 2147483647 w 57"/>
                    <a:gd name="T33" fmla="*/ 2147483647 h 27"/>
                    <a:gd name="T34" fmla="*/ 2147483647 w 57"/>
                    <a:gd name="T35" fmla="*/ 2147483647 h 27"/>
                    <a:gd name="T36" fmla="*/ 0 w 57"/>
                    <a:gd name="T37" fmla="*/ 2147483647 h 27"/>
                    <a:gd name="T38" fmla="*/ 0 w 57"/>
                    <a:gd name="T39" fmla="*/ 2147483647 h 27"/>
                    <a:gd name="T40" fmla="*/ 2147483647 w 57"/>
                    <a:gd name="T41" fmla="*/ 2147483647 h 2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57"/>
                    <a:gd name="T64" fmla="*/ 0 h 27"/>
                    <a:gd name="T65" fmla="*/ 57 w 57"/>
                    <a:gd name="T66" fmla="*/ 27 h 27"/>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57" h="27">
                      <a:moveTo>
                        <a:pt x="4" y="27"/>
                      </a:moveTo>
                      <a:lnTo>
                        <a:pt x="4" y="27"/>
                      </a:lnTo>
                      <a:lnTo>
                        <a:pt x="8" y="27"/>
                      </a:lnTo>
                      <a:lnTo>
                        <a:pt x="12" y="23"/>
                      </a:lnTo>
                      <a:lnTo>
                        <a:pt x="16" y="23"/>
                      </a:lnTo>
                      <a:lnTo>
                        <a:pt x="20" y="23"/>
                      </a:lnTo>
                      <a:lnTo>
                        <a:pt x="24" y="20"/>
                      </a:lnTo>
                      <a:lnTo>
                        <a:pt x="32" y="20"/>
                      </a:lnTo>
                      <a:lnTo>
                        <a:pt x="40" y="16"/>
                      </a:lnTo>
                      <a:lnTo>
                        <a:pt x="57" y="12"/>
                      </a:lnTo>
                      <a:lnTo>
                        <a:pt x="53" y="0"/>
                      </a:lnTo>
                      <a:lnTo>
                        <a:pt x="40" y="4"/>
                      </a:lnTo>
                      <a:lnTo>
                        <a:pt x="28" y="8"/>
                      </a:lnTo>
                      <a:lnTo>
                        <a:pt x="20" y="12"/>
                      </a:lnTo>
                      <a:lnTo>
                        <a:pt x="16" y="12"/>
                      </a:lnTo>
                      <a:lnTo>
                        <a:pt x="12" y="16"/>
                      </a:lnTo>
                      <a:lnTo>
                        <a:pt x="8" y="16"/>
                      </a:lnTo>
                      <a:lnTo>
                        <a:pt x="4" y="16"/>
                      </a:lnTo>
                      <a:lnTo>
                        <a:pt x="0" y="20"/>
                      </a:lnTo>
                      <a:lnTo>
                        <a:pt x="4" y="27"/>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8640" name="Freeform 114"/>
                <p:cNvSpPr>
                  <a:spLocks/>
                </p:cNvSpPr>
                <p:nvPr/>
              </p:nvSpPr>
              <p:spPr bwMode="auto">
                <a:xfrm>
                  <a:off x="193675" y="3133725"/>
                  <a:ext cx="58738" cy="30163"/>
                </a:xfrm>
                <a:custGeom>
                  <a:avLst/>
                  <a:gdLst>
                    <a:gd name="T0" fmla="*/ 2147483647 w 37"/>
                    <a:gd name="T1" fmla="*/ 2147483647 h 19"/>
                    <a:gd name="T2" fmla="*/ 2147483647 w 37"/>
                    <a:gd name="T3" fmla="*/ 2147483647 h 19"/>
                    <a:gd name="T4" fmla="*/ 2147483647 w 37"/>
                    <a:gd name="T5" fmla="*/ 2147483647 h 19"/>
                    <a:gd name="T6" fmla="*/ 2147483647 w 37"/>
                    <a:gd name="T7" fmla="*/ 2147483647 h 19"/>
                    <a:gd name="T8" fmla="*/ 2147483647 w 37"/>
                    <a:gd name="T9" fmla="*/ 2147483647 h 19"/>
                    <a:gd name="T10" fmla="*/ 2147483647 w 37"/>
                    <a:gd name="T11" fmla="*/ 2147483647 h 19"/>
                    <a:gd name="T12" fmla="*/ 2147483647 w 37"/>
                    <a:gd name="T13" fmla="*/ 2147483647 h 19"/>
                    <a:gd name="T14" fmla="*/ 2147483647 w 37"/>
                    <a:gd name="T15" fmla="*/ 2147483647 h 19"/>
                    <a:gd name="T16" fmla="*/ 2147483647 w 37"/>
                    <a:gd name="T17" fmla="*/ 2147483647 h 19"/>
                    <a:gd name="T18" fmla="*/ 2147483647 w 37"/>
                    <a:gd name="T19" fmla="*/ 2147483647 h 19"/>
                    <a:gd name="T20" fmla="*/ 2147483647 w 37"/>
                    <a:gd name="T21" fmla="*/ 0 h 19"/>
                    <a:gd name="T22" fmla="*/ 2147483647 w 37"/>
                    <a:gd name="T23" fmla="*/ 2147483647 h 19"/>
                    <a:gd name="T24" fmla="*/ 2147483647 w 37"/>
                    <a:gd name="T25" fmla="*/ 2147483647 h 19"/>
                    <a:gd name="T26" fmla="*/ 2147483647 w 37"/>
                    <a:gd name="T27" fmla="*/ 2147483647 h 19"/>
                    <a:gd name="T28" fmla="*/ 2147483647 w 37"/>
                    <a:gd name="T29" fmla="*/ 2147483647 h 19"/>
                    <a:gd name="T30" fmla="*/ 2147483647 w 37"/>
                    <a:gd name="T31" fmla="*/ 2147483647 h 19"/>
                    <a:gd name="T32" fmla="*/ 2147483647 w 37"/>
                    <a:gd name="T33" fmla="*/ 2147483647 h 19"/>
                    <a:gd name="T34" fmla="*/ 2147483647 w 37"/>
                    <a:gd name="T35" fmla="*/ 2147483647 h 19"/>
                    <a:gd name="T36" fmla="*/ 2147483647 w 37"/>
                    <a:gd name="T37" fmla="*/ 2147483647 h 19"/>
                    <a:gd name="T38" fmla="*/ 2147483647 w 37"/>
                    <a:gd name="T39" fmla="*/ 2147483647 h 19"/>
                    <a:gd name="T40" fmla="*/ 2147483647 w 37"/>
                    <a:gd name="T41" fmla="*/ 2147483647 h 19"/>
                    <a:gd name="T42" fmla="*/ 0 w 37"/>
                    <a:gd name="T43" fmla="*/ 2147483647 h 19"/>
                    <a:gd name="T44" fmla="*/ 0 w 37"/>
                    <a:gd name="T45" fmla="*/ 2147483647 h 19"/>
                    <a:gd name="T46" fmla="*/ 2147483647 w 37"/>
                    <a:gd name="T47" fmla="*/ 2147483647 h 19"/>
                    <a:gd name="T48" fmla="*/ 2147483647 w 37"/>
                    <a:gd name="T49" fmla="*/ 2147483647 h 19"/>
                    <a:gd name="T50" fmla="*/ 2147483647 w 37"/>
                    <a:gd name="T51" fmla="*/ 2147483647 h 19"/>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37"/>
                    <a:gd name="T79" fmla="*/ 0 h 19"/>
                    <a:gd name="T80" fmla="*/ 37 w 37"/>
                    <a:gd name="T81" fmla="*/ 19 h 19"/>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37" h="19">
                      <a:moveTo>
                        <a:pt x="8" y="11"/>
                      </a:moveTo>
                      <a:lnTo>
                        <a:pt x="8" y="19"/>
                      </a:lnTo>
                      <a:lnTo>
                        <a:pt x="12" y="19"/>
                      </a:lnTo>
                      <a:lnTo>
                        <a:pt x="17" y="15"/>
                      </a:lnTo>
                      <a:lnTo>
                        <a:pt x="21" y="15"/>
                      </a:lnTo>
                      <a:lnTo>
                        <a:pt x="25" y="15"/>
                      </a:lnTo>
                      <a:lnTo>
                        <a:pt x="29" y="11"/>
                      </a:lnTo>
                      <a:lnTo>
                        <a:pt x="37" y="7"/>
                      </a:lnTo>
                      <a:lnTo>
                        <a:pt x="33" y="0"/>
                      </a:lnTo>
                      <a:lnTo>
                        <a:pt x="25" y="3"/>
                      </a:lnTo>
                      <a:lnTo>
                        <a:pt x="21" y="3"/>
                      </a:lnTo>
                      <a:lnTo>
                        <a:pt x="17" y="7"/>
                      </a:lnTo>
                      <a:lnTo>
                        <a:pt x="12" y="7"/>
                      </a:lnTo>
                      <a:lnTo>
                        <a:pt x="8" y="11"/>
                      </a:lnTo>
                      <a:lnTo>
                        <a:pt x="4" y="11"/>
                      </a:lnTo>
                      <a:lnTo>
                        <a:pt x="4" y="19"/>
                      </a:lnTo>
                      <a:lnTo>
                        <a:pt x="4" y="11"/>
                      </a:lnTo>
                      <a:lnTo>
                        <a:pt x="0" y="15"/>
                      </a:lnTo>
                      <a:lnTo>
                        <a:pt x="0" y="19"/>
                      </a:lnTo>
                      <a:lnTo>
                        <a:pt x="4" y="19"/>
                      </a:lnTo>
                      <a:lnTo>
                        <a:pt x="8" y="19"/>
                      </a:lnTo>
                      <a:lnTo>
                        <a:pt x="8" y="11"/>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8641" name="Freeform 115"/>
                <p:cNvSpPr>
                  <a:spLocks/>
                </p:cNvSpPr>
                <p:nvPr/>
              </p:nvSpPr>
              <p:spPr bwMode="auto">
                <a:xfrm>
                  <a:off x="200025" y="3151188"/>
                  <a:ext cx="566738" cy="131763"/>
                </a:xfrm>
                <a:custGeom>
                  <a:avLst/>
                  <a:gdLst>
                    <a:gd name="T0" fmla="*/ 2147483647 w 357"/>
                    <a:gd name="T1" fmla="*/ 2147483647 h 83"/>
                    <a:gd name="T2" fmla="*/ 2147483647 w 357"/>
                    <a:gd name="T3" fmla="*/ 2147483647 h 83"/>
                    <a:gd name="T4" fmla="*/ 2147483647 w 357"/>
                    <a:gd name="T5" fmla="*/ 0 h 83"/>
                    <a:gd name="T6" fmla="*/ 0 w 357"/>
                    <a:gd name="T7" fmla="*/ 2147483647 h 83"/>
                    <a:gd name="T8" fmla="*/ 2147483647 w 357"/>
                    <a:gd name="T9" fmla="*/ 2147483647 h 83"/>
                    <a:gd name="T10" fmla="*/ 2147483647 w 357"/>
                    <a:gd name="T11" fmla="*/ 2147483647 h 83"/>
                    <a:gd name="T12" fmla="*/ 2147483647 w 357"/>
                    <a:gd name="T13" fmla="*/ 2147483647 h 83"/>
                    <a:gd name="T14" fmla="*/ 2147483647 w 357"/>
                    <a:gd name="T15" fmla="*/ 2147483647 h 83"/>
                    <a:gd name="T16" fmla="*/ 2147483647 w 357"/>
                    <a:gd name="T17" fmla="*/ 2147483647 h 83"/>
                    <a:gd name="T18" fmla="*/ 2147483647 w 357"/>
                    <a:gd name="T19" fmla="*/ 2147483647 h 83"/>
                    <a:gd name="T20" fmla="*/ 2147483647 w 357"/>
                    <a:gd name="T21" fmla="*/ 2147483647 h 83"/>
                    <a:gd name="T22" fmla="*/ 2147483647 w 357"/>
                    <a:gd name="T23" fmla="*/ 2147483647 h 8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57"/>
                    <a:gd name="T37" fmla="*/ 0 h 83"/>
                    <a:gd name="T38" fmla="*/ 357 w 357"/>
                    <a:gd name="T39" fmla="*/ 83 h 8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57" h="83">
                      <a:moveTo>
                        <a:pt x="349" y="75"/>
                      </a:moveTo>
                      <a:lnTo>
                        <a:pt x="353" y="75"/>
                      </a:lnTo>
                      <a:lnTo>
                        <a:pt x="4" y="0"/>
                      </a:lnTo>
                      <a:lnTo>
                        <a:pt x="0" y="8"/>
                      </a:lnTo>
                      <a:lnTo>
                        <a:pt x="349" y="83"/>
                      </a:lnTo>
                      <a:lnTo>
                        <a:pt x="353" y="83"/>
                      </a:lnTo>
                      <a:lnTo>
                        <a:pt x="349" y="83"/>
                      </a:lnTo>
                      <a:lnTo>
                        <a:pt x="353" y="83"/>
                      </a:lnTo>
                      <a:lnTo>
                        <a:pt x="357" y="79"/>
                      </a:lnTo>
                      <a:lnTo>
                        <a:pt x="353" y="75"/>
                      </a:lnTo>
                      <a:lnTo>
                        <a:pt x="349" y="75"/>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8642" name="Freeform 116"/>
                <p:cNvSpPr>
                  <a:spLocks/>
                </p:cNvSpPr>
                <p:nvPr/>
              </p:nvSpPr>
              <p:spPr bwMode="auto">
                <a:xfrm>
                  <a:off x="754063" y="3232150"/>
                  <a:ext cx="71438" cy="50800"/>
                </a:xfrm>
                <a:custGeom>
                  <a:avLst/>
                  <a:gdLst>
                    <a:gd name="T0" fmla="*/ 2147483647 w 45"/>
                    <a:gd name="T1" fmla="*/ 0 h 32"/>
                    <a:gd name="T2" fmla="*/ 2147483647 w 45"/>
                    <a:gd name="T3" fmla="*/ 2147483647 h 32"/>
                    <a:gd name="T4" fmla="*/ 2147483647 w 45"/>
                    <a:gd name="T5" fmla="*/ 2147483647 h 32"/>
                    <a:gd name="T6" fmla="*/ 2147483647 w 45"/>
                    <a:gd name="T7" fmla="*/ 2147483647 h 32"/>
                    <a:gd name="T8" fmla="*/ 2147483647 w 45"/>
                    <a:gd name="T9" fmla="*/ 2147483647 h 32"/>
                    <a:gd name="T10" fmla="*/ 2147483647 w 45"/>
                    <a:gd name="T11" fmla="*/ 2147483647 h 32"/>
                    <a:gd name="T12" fmla="*/ 2147483647 w 45"/>
                    <a:gd name="T13" fmla="*/ 2147483647 h 32"/>
                    <a:gd name="T14" fmla="*/ 2147483647 w 45"/>
                    <a:gd name="T15" fmla="*/ 2147483647 h 32"/>
                    <a:gd name="T16" fmla="*/ 0 w 45"/>
                    <a:gd name="T17" fmla="*/ 2147483647 h 32"/>
                    <a:gd name="T18" fmla="*/ 0 w 45"/>
                    <a:gd name="T19" fmla="*/ 2147483647 h 32"/>
                    <a:gd name="T20" fmla="*/ 2147483647 w 45"/>
                    <a:gd name="T21" fmla="*/ 2147483647 h 32"/>
                    <a:gd name="T22" fmla="*/ 2147483647 w 45"/>
                    <a:gd name="T23" fmla="*/ 2147483647 h 32"/>
                    <a:gd name="T24" fmla="*/ 2147483647 w 45"/>
                    <a:gd name="T25" fmla="*/ 2147483647 h 32"/>
                    <a:gd name="T26" fmla="*/ 2147483647 w 45"/>
                    <a:gd name="T27" fmla="*/ 2147483647 h 32"/>
                    <a:gd name="T28" fmla="*/ 2147483647 w 45"/>
                    <a:gd name="T29" fmla="*/ 2147483647 h 32"/>
                    <a:gd name="T30" fmla="*/ 2147483647 w 45"/>
                    <a:gd name="T31" fmla="*/ 2147483647 h 32"/>
                    <a:gd name="T32" fmla="*/ 2147483647 w 45"/>
                    <a:gd name="T33" fmla="*/ 2147483647 h 32"/>
                    <a:gd name="T34" fmla="*/ 2147483647 w 45"/>
                    <a:gd name="T35" fmla="*/ 2147483647 h 32"/>
                    <a:gd name="T36" fmla="*/ 2147483647 w 45"/>
                    <a:gd name="T37" fmla="*/ 2147483647 h 32"/>
                    <a:gd name="T38" fmla="*/ 2147483647 w 45"/>
                    <a:gd name="T39" fmla="*/ 2147483647 h 32"/>
                    <a:gd name="T40" fmla="*/ 2147483647 w 45"/>
                    <a:gd name="T41" fmla="*/ 0 h 3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45"/>
                    <a:gd name="T64" fmla="*/ 0 h 32"/>
                    <a:gd name="T65" fmla="*/ 45 w 45"/>
                    <a:gd name="T66" fmla="*/ 32 h 32"/>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45" h="32">
                      <a:moveTo>
                        <a:pt x="45" y="0"/>
                      </a:moveTo>
                      <a:lnTo>
                        <a:pt x="41" y="4"/>
                      </a:lnTo>
                      <a:lnTo>
                        <a:pt x="37" y="4"/>
                      </a:lnTo>
                      <a:lnTo>
                        <a:pt x="29" y="8"/>
                      </a:lnTo>
                      <a:lnTo>
                        <a:pt x="21" y="12"/>
                      </a:lnTo>
                      <a:lnTo>
                        <a:pt x="13" y="16"/>
                      </a:lnTo>
                      <a:lnTo>
                        <a:pt x="8" y="20"/>
                      </a:lnTo>
                      <a:lnTo>
                        <a:pt x="4" y="20"/>
                      </a:lnTo>
                      <a:lnTo>
                        <a:pt x="0" y="24"/>
                      </a:lnTo>
                      <a:lnTo>
                        <a:pt x="4" y="32"/>
                      </a:lnTo>
                      <a:lnTo>
                        <a:pt x="8" y="28"/>
                      </a:lnTo>
                      <a:lnTo>
                        <a:pt x="13" y="28"/>
                      </a:lnTo>
                      <a:lnTo>
                        <a:pt x="17" y="24"/>
                      </a:lnTo>
                      <a:lnTo>
                        <a:pt x="25" y="20"/>
                      </a:lnTo>
                      <a:lnTo>
                        <a:pt x="33" y="16"/>
                      </a:lnTo>
                      <a:lnTo>
                        <a:pt x="41" y="12"/>
                      </a:lnTo>
                      <a:lnTo>
                        <a:pt x="45" y="12"/>
                      </a:lnTo>
                      <a:lnTo>
                        <a:pt x="45"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8643" name="Freeform 117"/>
                <p:cNvSpPr>
                  <a:spLocks/>
                </p:cNvSpPr>
                <p:nvPr/>
              </p:nvSpPr>
              <p:spPr bwMode="auto">
                <a:xfrm>
                  <a:off x="825500" y="3195638"/>
                  <a:ext cx="90488" cy="55563"/>
                </a:xfrm>
                <a:custGeom>
                  <a:avLst/>
                  <a:gdLst>
                    <a:gd name="T0" fmla="*/ 2147483647 w 57"/>
                    <a:gd name="T1" fmla="*/ 0 h 35"/>
                    <a:gd name="T2" fmla="*/ 2147483647 w 57"/>
                    <a:gd name="T3" fmla="*/ 0 h 35"/>
                    <a:gd name="T4" fmla="*/ 2147483647 w 57"/>
                    <a:gd name="T5" fmla="*/ 2147483647 h 35"/>
                    <a:gd name="T6" fmla="*/ 2147483647 w 57"/>
                    <a:gd name="T7" fmla="*/ 2147483647 h 35"/>
                    <a:gd name="T8" fmla="*/ 2147483647 w 57"/>
                    <a:gd name="T9" fmla="*/ 2147483647 h 35"/>
                    <a:gd name="T10" fmla="*/ 2147483647 w 57"/>
                    <a:gd name="T11" fmla="*/ 2147483647 h 35"/>
                    <a:gd name="T12" fmla="*/ 2147483647 w 57"/>
                    <a:gd name="T13" fmla="*/ 2147483647 h 35"/>
                    <a:gd name="T14" fmla="*/ 2147483647 w 57"/>
                    <a:gd name="T15" fmla="*/ 2147483647 h 35"/>
                    <a:gd name="T16" fmla="*/ 2147483647 w 57"/>
                    <a:gd name="T17" fmla="*/ 2147483647 h 35"/>
                    <a:gd name="T18" fmla="*/ 0 w 57"/>
                    <a:gd name="T19" fmla="*/ 2147483647 h 35"/>
                    <a:gd name="T20" fmla="*/ 0 w 57"/>
                    <a:gd name="T21" fmla="*/ 2147483647 h 35"/>
                    <a:gd name="T22" fmla="*/ 2147483647 w 57"/>
                    <a:gd name="T23" fmla="*/ 2147483647 h 35"/>
                    <a:gd name="T24" fmla="*/ 2147483647 w 57"/>
                    <a:gd name="T25" fmla="*/ 2147483647 h 35"/>
                    <a:gd name="T26" fmla="*/ 2147483647 w 57"/>
                    <a:gd name="T27" fmla="*/ 2147483647 h 35"/>
                    <a:gd name="T28" fmla="*/ 2147483647 w 57"/>
                    <a:gd name="T29" fmla="*/ 2147483647 h 35"/>
                    <a:gd name="T30" fmla="*/ 2147483647 w 57"/>
                    <a:gd name="T31" fmla="*/ 2147483647 h 35"/>
                    <a:gd name="T32" fmla="*/ 2147483647 w 57"/>
                    <a:gd name="T33" fmla="*/ 2147483647 h 35"/>
                    <a:gd name="T34" fmla="*/ 2147483647 w 57"/>
                    <a:gd name="T35" fmla="*/ 2147483647 h 35"/>
                    <a:gd name="T36" fmla="*/ 2147483647 w 57"/>
                    <a:gd name="T37" fmla="*/ 2147483647 h 35"/>
                    <a:gd name="T38" fmla="*/ 2147483647 w 57"/>
                    <a:gd name="T39" fmla="*/ 2147483647 h 35"/>
                    <a:gd name="T40" fmla="*/ 2147483647 w 57"/>
                    <a:gd name="T41" fmla="*/ 0 h 3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57"/>
                    <a:gd name="T64" fmla="*/ 0 h 35"/>
                    <a:gd name="T65" fmla="*/ 57 w 57"/>
                    <a:gd name="T66" fmla="*/ 35 h 3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57" h="35">
                      <a:moveTo>
                        <a:pt x="49" y="0"/>
                      </a:moveTo>
                      <a:lnTo>
                        <a:pt x="49" y="0"/>
                      </a:lnTo>
                      <a:lnTo>
                        <a:pt x="41" y="4"/>
                      </a:lnTo>
                      <a:lnTo>
                        <a:pt x="32" y="8"/>
                      </a:lnTo>
                      <a:lnTo>
                        <a:pt x="28" y="12"/>
                      </a:lnTo>
                      <a:lnTo>
                        <a:pt x="24" y="16"/>
                      </a:lnTo>
                      <a:lnTo>
                        <a:pt x="16" y="20"/>
                      </a:lnTo>
                      <a:lnTo>
                        <a:pt x="12" y="20"/>
                      </a:lnTo>
                      <a:lnTo>
                        <a:pt x="4" y="23"/>
                      </a:lnTo>
                      <a:lnTo>
                        <a:pt x="0" y="23"/>
                      </a:lnTo>
                      <a:lnTo>
                        <a:pt x="0" y="35"/>
                      </a:lnTo>
                      <a:lnTo>
                        <a:pt x="8" y="31"/>
                      </a:lnTo>
                      <a:lnTo>
                        <a:pt x="16" y="27"/>
                      </a:lnTo>
                      <a:lnTo>
                        <a:pt x="20" y="27"/>
                      </a:lnTo>
                      <a:lnTo>
                        <a:pt x="28" y="23"/>
                      </a:lnTo>
                      <a:lnTo>
                        <a:pt x="32" y="20"/>
                      </a:lnTo>
                      <a:lnTo>
                        <a:pt x="41" y="20"/>
                      </a:lnTo>
                      <a:lnTo>
                        <a:pt x="49" y="12"/>
                      </a:lnTo>
                      <a:lnTo>
                        <a:pt x="57" y="8"/>
                      </a:lnTo>
                      <a:lnTo>
                        <a:pt x="49"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8644" name="Freeform 118"/>
                <p:cNvSpPr>
                  <a:spLocks/>
                </p:cNvSpPr>
                <p:nvPr/>
              </p:nvSpPr>
              <p:spPr bwMode="auto">
                <a:xfrm>
                  <a:off x="903288" y="3133725"/>
                  <a:ext cx="96838" cy="74613"/>
                </a:xfrm>
                <a:custGeom>
                  <a:avLst/>
                  <a:gdLst>
                    <a:gd name="T0" fmla="*/ 2147483647 w 61"/>
                    <a:gd name="T1" fmla="*/ 0 h 47"/>
                    <a:gd name="T2" fmla="*/ 2147483647 w 61"/>
                    <a:gd name="T3" fmla="*/ 2147483647 h 47"/>
                    <a:gd name="T4" fmla="*/ 2147483647 w 61"/>
                    <a:gd name="T5" fmla="*/ 2147483647 h 47"/>
                    <a:gd name="T6" fmla="*/ 2147483647 w 61"/>
                    <a:gd name="T7" fmla="*/ 2147483647 h 47"/>
                    <a:gd name="T8" fmla="*/ 2147483647 w 61"/>
                    <a:gd name="T9" fmla="*/ 2147483647 h 47"/>
                    <a:gd name="T10" fmla="*/ 2147483647 w 61"/>
                    <a:gd name="T11" fmla="*/ 2147483647 h 47"/>
                    <a:gd name="T12" fmla="*/ 2147483647 w 61"/>
                    <a:gd name="T13" fmla="*/ 2147483647 h 47"/>
                    <a:gd name="T14" fmla="*/ 2147483647 w 61"/>
                    <a:gd name="T15" fmla="*/ 2147483647 h 47"/>
                    <a:gd name="T16" fmla="*/ 2147483647 w 61"/>
                    <a:gd name="T17" fmla="*/ 2147483647 h 47"/>
                    <a:gd name="T18" fmla="*/ 0 w 61"/>
                    <a:gd name="T19" fmla="*/ 2147483647 h 47"/>
                    <a:gd name="T20" fmla="*/ 2147483647 w 61"/>
                    <a:gd name="T21" fmla="*/ 2147483647 h 47"/>
                    <a:gd name="T22" fmla="*/ 2147483647 w 61"/>
                    <a:gd name="T23" fmla="*/ 2147483647 h 47"/>
                    <a:gd name="T24" fmla="*/ 2147483647 w 61"/>
                    <a:gd name="T25" fmla="*/ 2147483647 h 47"/>
                    <a:gd name="T26" fmla="*/ 2147483647 w 61"/>
                    <a:gd name="T27" fmla="*/ 2147483647 h 47"/>
                    <a:gd name="T28" fmla="*/ 2147483647 w 61"/>
                    <a:gd name="T29" fmla="*/ 2147483647 h 47"/>
                    <a:gd name="T30" fmla="*/ 2147483647 w 61"/>
                    <a:gd name="T31" fmla="*/ 2147483647 h 47"/>
                    <a:gd name="T32" fmla="*/ 2147483647 w 61"/>
                    <a:gd name="T33" fmla="*/ 2147483647 h 47"/>
                    <a:gd name="T34" fmla="*/ 2147483647 w 61"/>
                    <a:gd name="T35" fmla="*/ 2147483647 h 47"/>
                    <a:gd name="T36" fmla="*/ 2147483647 w 61"/>
                    <a:gd name="T37" fmla="*/ 2147483647 h 47"/>
                    <a:gd name="T38" fmla="*/ 2147483647 w 61"/>
                    <a:gd name="T39" fmla="*/ 2147483647 h 47"/>
                    <a:gd name="T40" fmla="*/ 2147483647 w 61"/>
                    <a:gd name="T41" fmla="*/ 2147483647 h 47"/>
                    <a:gd name="T42" fmla="*/ 2147483647 w 61"/>
                    <a:gd name="T43" fmla="*/ 2147483647 h 47"/>
                    <a:gd name="T44" fmla="*/ 2147483647 w 61"/>
                    <a:gd name="T45" fmla="*/ 2147483647 h 47"/>
                    <a:gd name="T46" fmla="*/ 2147483647 w 61"/>
                    <a:gd name="T47" fmla="*/ 0 h 47"/>
                    <a:gd name="T48" fmla="*/ 2147483647 w 61"/>
                    <a:gd name="T49" fmla="*/ 2147483647 h 47"/>
                    <a:gd name="T50" fmla="*/ 2147483647 w 61"/>
                    <a:gd name="T51" fmla="*/ 0 h 47"/>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61"/>
                    <a:gd name="T79" fmla="*/ 0 h 47"/>
                    <a:gd name="T80" fmla="*/ 61 w 61"/>
                    <a:gd name="T81" fmla="*/ 47 h 47"/>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61" h="47">
                      <a:moveTo>
                        <a:pt x="52" y="0"/>
                      </a:moveTo>
                      <a:lnTo>
                        <a:pt x="52" y="3"/>
                      </a:lnTo>
                      <a:lnTo>
                        <a:pt x="48" y="3"/>
                      </a:lnTo>
                      <a:lnTo>
                        <a:pt x="44" y="11"/>
                      </a:lnTo>
                      <a:lnTo>
                        <a:pt x="36" y="15"/>
                      </a:lnTo>
                      <a:lnTo>
                        <a:pt x="28" y="23"/>
                      </a:lnTo>
                      <a:lnTo>
                        <a:pt x="20" y="27"/>
                      </a:lnTo>
                      <a:lnTo>
                        <a:pt x="8" y="35"/>
                      </a:lnTo>
                      <a:lnTo>
                        <a:pt x="0" y="39"/>
                      </a:lnTo>
                      <a:lnTo>
                        <a:pt x="8" y="47"/>
                      </a:lnTo>
                      <a:lnTo>
                        <a:pt x="16" y="43"/>
                      </a:lnTo>
                      <a:lnTo>
                        <a:pt x="24" y="35"/>
                      </a:lnTo>
                      <a:lnTo>
                        <a:pt x="32" y="27"/>
                      </a:lnTo>
                      <a:lnTo>
                        <a:pt x="40" y="23"/>
                      </a:lnTo>
                      <a:lnTo>
                        <a:pt x="48" y="15"/>
                      </a:lnTo>
                      <a:lnTo>
                        <a:pt x="52" y="15"/>
                      </a:lnTo>
                      <a:lnTo>
                        <a:pt x="56" y="11"/>
                      </a:lnTo>
                      <a:lnTo>
                        <a:pt x="61" y="7"/>
                      </a:lnTo>
                      <a:lnTo>
                        <a:pt x="61" y="3"/>
                      </a:lnTo>
                      <a:lnTo>
                        <a:pt x="56" y="0"/>
                      </a:lnTo>
                      <a:lnTo>
                        <a:pt x="52" y="3"/>
                      </a:lnTo>
                      <a:lnTo>
                        <a:pt x="52"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8645" name="Freeform 119"/>
                <p:cNvSpPr>
                  <a:spLocks/>
                </p:cNvSpPr>
                <p:nvPr/>
              </p:nvSpPr>
              <p:spPr bwMode="auto">
                <a:xfrm>
                  <a:off x="985838" y="3121025"/>
                  <a:ext cx="33338" cy="23813"/>
                </a:xfrm>
                <a:custGeom>
                  <a:avLst/>
                  <a:gdLst>
                    <a:gd name="T0" fmla="*/ 2147483647 w 21"/>
                    <a:gd name="T1" fmla="*/ 2147483647 h 15"/>
                    <a:gd name="T2" fmla="*/ 2147483647 w 21"/>
                    <a:gd name="T3" fmla="*/ 0 h 15"/>
                    <a:gd name="T4" fmla="*/ 0 w 21"/>
                    <a:gd name="T5" fmla="*/ 2147483647 h 15"/>
                    <a:gd name="T6" fmla="*/ 2147483647 w 21"/>
                    <a:gd name="T7" fmla="*/ 2147483647 h 15"/>
                    <a:gd name="T8" fmla="*/ 2147483647 w 21"/>
                    <a:gd name="T9" fmla="*/ 2147483647 h 15"/>
                    <a:gd name="T10" fmla="*/ 2147483647 w 21"/>
                    <a:gd name="T11" fmla="*/ 0 h 15"/>
                    <a:gd name="T12" fmla="*/ 2147483647 w 21"/>
                    <a:gd name="T13" fmla="*/ 2147483647 h 15"/>
                    <a:gd name="T14" fmla="*/ 2147483647 w 21"/>
                    <a:gd name="T15" fmla="*/ 2147483647 h 15"/>
                    <a:gd name="T16" fmla="*/ 2147483647 w 21"/>
                    <a:gd name="T17" fmla="*/ 2147483647 h 15"/>
                    <a:gd name="T18" fmla="*/ 2147483647 w 21"/>
                    <a:gd name="T19" fmla="*/ 0 h 15"/>
                    <a:gd name="T20" fmla="*/ 2147483647 w 21"/>
                    <a:gd name="T21" fmla="*/ 0 h 15"/>
                    <a:gd name="T22" fmla="*/ 2147483647 w 21"/>
                    <a:gd name="T23" fmla="*/ 2147483647 h 1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1"/>
                    <a:gd name="T37" fmla="*/ 0 h 15"/>
                    <a:gd name="T38" fmla="*/ 21 w 21"/>
                    <a:gd name="T39" fmla="*/ 15 h 1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1" h="15">
                      <a:moveTo>
                        <a:pt x="17" y="8"/>
                      </a:moveTo>
                      <a:lnTo>
                        <a:pt x="13" y="0"/>
                      </a:lnTo>
                      <a:lnTo>
                        <a:pt x="0" y="8"/>
                      </a:lnTo>
                      <a:lnTo>
                        <a:pt x="9" y="15"/>
                      </a:lnTo>
                      <a:lnTo>
                        <a:pt x="21" y="8"/>
                      </a:lnTo>
                      <a:lnTo>
                        <a:pt x="17" y="0"/>
                      </a:lnTo>
                      <a:lnTo>
                        <a:pt x="21" y="8"/>
                      </a:lnTo>
                      <a:lnTo>
                        <a:pt x="21" y="4"/>
                      </a:lnTo>
                      <a:lnTo>
                        <a:pt x="17" y="0"/>
                      </a:lnTo>
                      <a:lnTo>
                        <a:pt x="13" y="0"/>
                      </a:lnTo>
                      <a:lnTo>
                        <a:pt x="17" y="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8646" name="Freeform 120"/>
                <p:cNvSpPr>
                  <a:spLocks/>
                </p:cNvSpPr>
                <p:nvPr/>
              </p:nvSpPr>
              <p:spPr bwMode="auto">
                <a:xfrm>
                  <a:off x="265113" y="3151188"/>
                  <a:ext cx="638175" cy="100013"/>
                </a:xfrm>
                <a:custGeom>
                  <a:avLst/>
                  <a:gdLst>
                    <a:gd name="T0" fmla="*/ 2147483647 w 402"/>
                    <a:gd name="T1" fmla="*/ 2147483647 h 63"/>
                    <a:gd name="T2" fmla="*/ 2147483647 w 402"/>
                    <a:gd name="T3" fmla="*/ 2147483647 h 63"/>
                    <a:gd name="T4" fmla="*/ 0 w 402"/>
                    <a:gd name="T5" fmla="*/ 0 h 63"/>
                    <a:gd name="T6" fmla="*/ 0 60000 65536"/>
                    <a:gd name="T7" fmla="*/ 0 60000 65536"/>
                    <a:gd name="T8" fmla="*/ 0 60000 65536"/>
                    <a:gd name="T9" fmla="*/ 0 w 402"/>
                    <a:gd name="T10" fmla="*/ 0 h 63"/>
                    <a:gd name="T11" fmla="*/ 402 w 402"/>
                    <a:gd name="T12" fmla="*/ 63 h 63"/>
                  </a:gdLst>
                  <a:ahLst/>
                  <a:cxnLst>
                    <a:cxn ang="T6">
                      <a:pos x="T0" y="T1"/>
                    </a:cxn>
                    <a:cxn ang="T7">
                      <a:pos x="T2" y="T3"/>
                    </a:cxn>
                    <a:cxn ang="T8">
                      <a:pos x="T4" y="T5"/>
                    </a:cxn>
                  </a:cxnLst>
                  <a:rect l="T9" t="T10" r="T11" b="T12"/>
                  <a:pathLst>
                    <a:path w="402" h="63">
                      <a:moveTo>
                        <a:pt x="402" y="16"/>
                      </a:moveTo>
                      <a:lnTo>
                        <a:pt x="312" y="63"/>
                      </a:lnTo>
                      <a:lnTo>
                        <a:pt x="0" y="0"/>
                      </a:lnTo>
                    </a:path>
                  </a:pathLst>
                </a:custGeom>
                <a:noFill/>
                <a:ln w="0">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58647" name="Freeform 121"/>
                <p:cNvSpPr>
                  <a:spLocks/>
                </p:cNvSpPr>
                <p:nvPr/>
              </p:nvSpPr>
              <p:spPr bwMode="auto">
                <a:xfrm>
                  <a:off x="465138" y="3082925"/>
                  <a:ext cx="488950" cy="61913"/>
                </a:xfrm>
                <a:custGeom>
                  <a:avLst/>
                  <a:gdLst>
                    <a:gd name="T0" fmla="*/ 2147483647 w 308"/>
                    <a:gd name="T1" fmla="*/ 2147483647 h 39"/>
                    <a:gd name="T2" fmla="*/ 2147483647 w 308"/>
                    <a:gd name="T3" fmla="*/ 2147483647 h 39"/>
                    <a:gd name="T4" fmla="*/ 0 w 308"/>
                    <a:gd name="T5" fmla="*/ 0 h 39"/>
                    <a:gd name="T6" fmla="*/ 0 60000 65536"/>
                    <a:gd name="T7" fmla="*/ 0 60000 65536"/>
                    <a:gd name="T8" fmla="*/ 0 60000 65536"/>
                    <a:gd name="T9" fmla="*/ 0 w 308"/>
                    <a:gd name="T10" fmla="*/ 0 h 39"/>
                    <a:gd name="T11" fmla="*/ 308 w 308"/>
                    <a:gd name="T12" fmla="*/ 39 h 39"/>
                  </a:gdLst>
                  <a:ahLst/>
                  <a:cxnLst>
                    <a:cxn ang="T6">
                      <a:pos x="T0" y="T1"/>
                    </a:cxn>
                    <a:cxn ang="T7">
                      <a:pos x="T2" y="T3"/>
                    </a:cxn>
                    <a:cxn ang="T8">
                      <a:pos x="T4" y="T5"/>
                    </a:cxn>
                  </a:cxnLst>
                  <a:rect l="T9" t="T10" r="T11" b="T12"/>
                  <a:pathLst>
                    <a:path w="308" h="39">
                      <a:moveTo>
                        <a:pt x="308" y="35"/>
                      </a:moveTo>
                      <a:lnTo>
                        <a:pt x="296" y="39"/>
                      </a:lnTo>
                      <a:lnTo>
                        <a:pt x="0" y="0"/>
                      </a:lnTo>
                    </a:path>
                  </a:pathLst>
                </a:custGeom>
                <a:noFill/>
                <a:ln w="0">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58648" name="Freeform 122"/>
                <p:cNvSpPr>
                  <a:spLocks/>
                </p:cNvSpPr>
                <p:nvPr/>
              </p:nvSpPr>
              <p:spPr bwMode="auto">
                <a:xfrm>
                  <a:off x="200025" y="3157538"/>
                  <a:ext cx="554038" cy="144463"/>
                </a:xfrm>
                <a:custGeom>
                  <a:avLst/>
                  <a:gdLst>
                    <a:gd name="T0" fmla="*/ 2147483647 w 349"/>
                    <a:gd name="T1" fmla="*/ 2147483647 h 91"/>
                    <a:gd name="T2" fmla="*/ 2147483647 w 349"/>
                    <a:gd name="T3" fmla="*/ 2147483647 h 91"/>
                    <a:gd name="T4" fmla="*/ 0 w 349"/>
                    <a:gd name="T5" fmla="*/ 0 h 91"/>
                    <a:gd name="T6" fmla="*/ 0 w 349"/>
                    <a:gd name="T7" fmla="*/ 2147483647 h 91"/>
                    <a:gd name="T8" fmla="*/ 2147483647 w 349"/>
                    <a:gd name="T9" fmla="*/ 2147483647 h 91"/>
                    <a:gd name="T10" fmla="*/ 2147483647 w 349"/>
                    <a:gd name="T11" fmla="*/ 2147483647 h 91"/>
                    <a:gd name="T12" fmla="*/ 0 60000 65536"/>
                    <a:gd name="T13" fmla="*/ 0 60000 65536"/>
                    <a:gd name="T14" fmla="*/ 0 60000 65536"/>
                    <a:gd name="T15" fmla="*/ 0 60000 65536"/>
                    <a:gd name="T16" fmla="*/ 0 60000 65536"/>
                    <a:gd name="T17" fmla="*/ 0 60000 65536"/>
                    <a:gd name="T18" fmla="*/ 0 w 349"/>
                    <a:gd name="T19" fmla="*/ 0 h 91"/>
                    <a:gd name="T20" fmla="*/ 349 w 349"/>
                    <a:gd name="T21" fmla="*/ 91 h 91"/>
                  </a:gdLst>
                  <a:ahLst/>
                  <a:cxnLst>
                    <a:cxn ang="T12">
                      <a:pos x="T0" y="T1"/>
                    </a:cxn>
                    <a:cxn ang="T13">
                      <a:pos x="T2" y="T3"/>
                    </a:cxn>
                    <a:cxn ang="T14">
                      <a:pos x="T4" y="T5"/>
                    </a:cxn>
                    <a:cxn ang="T15">
                      <a:pos x="T6" y="T7"/>
                    </a:cxn>
                    <a:cxn ang="T16">
                      <a:pos x="T8" y="T9"/>
                    </a:cxn>
                    <a:cxn ang="T17">
                      <a:pos x="T10" y="T11"/>
                    </a:cxn>
                  </a:cxnLst>
                  <a:rect l="T18" t="T19" r="T20" b="T21"/>
                  <a:pathLst>
                    <a:path w="349" h="91">
                      <a:moveTo>
                        <a:pt x="349" y="91"/>
                      </a:moveTo>
                      <a:lnTo>
                        <a:pt x="349" y="75"/>
                      </a:lnTo>
                      <a:lnTo>
                        <a:pt x="0" y="0"/>
                      </a:lnTo>
                      <a:lnTo>
                        <a:pt x="0" y="12"/>
                      </a:lnTo>
                      <a:lnTo>
                        <a:pt x="349" y="91"/>
                      </a:lnTo>
                      <a:close/>
                    </a:path>
                  </a:pathLst>
                </a:custGeom>
                <a:solidFill>
                  <a:srgbClr val="CCCCCC"/>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8649" name="Freeform 123"/>
                <p:cNvSpPr>
                  <a:spLocks/>
                </p:cNvSpPr>
                <p:nvPr/>
              </p:nvSpPr>
              <p:spPr bwMode="auto">
                <a:xfrm>
                  <a:off x="747713" y="3270250"/>
                  <a:ext cx="19050" cy="31750"/>
                </a:xfrm>
                <a:custGeom>
                  <a:avLst/>
                  <a:gdLst>
                    <a:gd name="T0" fmla="*/ 2147483647 w 12"/>
                    <a:gd name="T1" fmla="*/ 2147483647 h 20"/>
                    <a:gd name="T2" fmla="*/ 0 w 12"/>
                    <a:gd name="T3" fmla="*/ 2147483647 h 20"/>
                    <a:gd name="T4" fmla="*/ 0 w 12"/>
                    <a:gd name="T5" fmla="*/ 2147483647 h 20"/>
                    <a:gd name="T6" fmla="*/ 2147483647 w 12"/>
                    <a:gd name="T7" fmla="*/ 2147483647 h 20"/>
                    <a:gd name="T8" fmla="*/ 2147483647 w 12"/>
                    <a:gd name="T9" fmla="*/ 2147483647 h 20"/>
                    <a:gd name="T10" fmla="*/ 2147483647 w 12"/>
                    <a:gd name="T11" fmla="*/ 0 h 20"/>
                    <a:gd name="T12" fmla="*/ 2147483647 w 12"/>
                    <a:gd name="T13" fmla="*/ 2147483647 h 20"/>
                    <a:gd name="T14" fmla="*/ 2147483647 w 12"/>
                    <a:gd name="T15" fmla="*/ 0 h 20"/>
                    <a:gd name="T16" fmla="*/ 2147483647 w 12"/>
                    <a:gd name="T17" fmla="*/ 0 h 20"/>
                    <a:gd name="T18" fmla="*/ 2147483647 w 12"/>
                    <a:gd name="T19" fmla="*/ 0 h 20"/>
                    <a:gd name="T20" fmla="*/ 0 w 12"/>
                    <a:gd name="T21" fmla="*/ 2147483647 h 20"/>
                    <a:gd name="T22" fmla="*/ 2147483647 w 12"/>
                    <a:gd name="T23" fmla="*/ 2147483647 h 2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20"/>
                    <a:gd name="T38" fmla="*/ 12 w 12"/>
                    <a:gd name="T39" fmla="*/ 20 h 2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20">
                      <a:moveTo>
                        <a:pt x="4" y="8"/>
                      </a:moveTo>
                      <a:lnTo>
                        <a:pt x="0" y="4"/>
                      </a:lnTo>
                      <a:lnTo>
                        <a:pt x="0" y="20"/>
                      </a:lnTo>
                      <a:lnTo>
                        <a:pt x="12" y="20"/>
                      </a:lnTo>
                      <a:lnTo>
                        <a:pt x="12" y="4"/>
                      </a:lnTo>
                      <a:lnTo>
                        <a:pt x="8" y="0"/>
                      </a:lnTo>
                      <a:lnTo>
                        <a:pt x="12" y="4"/>
                      </a:lnTo>
                      <a:lnTo>
                        <a:pt x="8" y="0"/>
                      </a:lnTo>
                      <a:lnTo>
                        <a:pt x="4" y="0"/>
                      </a:lnTo>
                      <a:lnTo>
                        <a:pt x="0" y="4"/>
                      </a:lnTo>
                      <a:lnTo>
                        <a:pt x="4" y="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8650" name="Freeform 124"/>
                <p:cNvSpPr>
                  <a:spLocks/>
                </p:cNvSpPr>
                <p:nvPr/>
              </p:nvSpPr>
              <p:spPr bwMode="auto">
                <a:xfrm>
                  <a:off x="193675" y="3151188"/>
                  <a:ext cx="566738" cy="131763"/>
                </a:xfrm>
                <a:custGeom>
                  <a:avLst/>
                  <a:gdLst>
                    <a:gd name="T0" fmla="*/ 2147483647 w 357"/>
                    <a:gd name="T1" fmla="*/ 2147483647 h 83"/>
                    <a:gd name="T2" fmla="*/ 2147483647 w 357"/>
                    <a:gd name="T3" fmla="*/ 2147483647 h 83"/>
                    <a:gd name="T4" fmla="*/ 2147483647 w 357"/>
                    <a:gd name="T5" fmla="*/ 2147483647 h 83"/>
                    <a:gd name="T6" fmla="*/ 2147483647 w 357"/>
                    <a:gd name="T7" fmla="*/ 2147483647 h 83"/>
                    <a:gd name="T8" fmla="*/ 2147483647 w 357"/>
                    <a:gd name="T9" fmla="*/ 0 h 83"/>
                    <a:gd name="T10" fmla="*/ 0 w 357"/>
                    <a:gd name="T11" fmla="*/ 2147483647 h 83"/>
                    <a:gd name="T12" fmla="*/ 2147483647 w 357"/>
                    <a:gd name="T13" fmla="*/ 0 h 83"/>
                    <a:gd name="T14" fmla="*/ 2147483647 w 357"/>
                    <a:gd name="T15" fmla="*/ 0 h 83"/>
                    <a:gd name="T16" fmla="*/ 0 w 357"/>
                    <a:gd name="T17" fmla="*/ 2147483647 h 83"/>
                    <a:gd name="T18" fmla="*/ 0 w 357"/>
                    <a:gd name="T19" fmla="*/ 2147483647 h 83"/>
                    <a:gd name="T20" fmla="*/ 2147483647 w 357"/>
                    <a:gd name="T21" fmla="*/ 2147483647 h 83"/>
                    <a:gd name="T22" fmla="*/ 2147483647 w 357"/>
                    <a:gd name="T23" fmla="*/ 2147483647 h 8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57"/>
                    <a:gd name="T37" fmla="*/ 0 h 83"/>
                    <a:gd name="T38" fmla="*/ 357 w 357"/>
                    <a:gd name="T39" fmla="*/ 83 h 8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57" h="83">
                      <a:moveTo>
                        <a:pt x="12" y="4"/>
                      </a:moveTo>
                      <a:lnTo>
                        <a:pt x="4" y="8"/>
                      </a:lnTo>
                      <a:lnTo>
                        <a:pt x="353" y="83"/>
                      </a:lnTo>
                      <a:lnTo>
                        <a:pt x="357" y="75"/>
                      </a:lnTo>
                      <a:lnTo>
                        <a:pt x="8" y="0"/>
                      </a:lnTo>
                      <a:lnTo>
                        <a:pt x="0" y="4"/>
                      </a:lnTo>
                      <a:lnTo>
                        <a:pt x="8" y="0"/>
                      </a:lnTo>
                      <a:lnTo>
                        <a:pt x="4" y="0"/>
                      </a:lnTo>
                      <a:lnTo>
                        <a:pt x="0" y="4"/>
                      </a:lnTo>
                      <a:lnTo>
                        <a:pt x="0" y="8"/>
                      </a:lnTo>
                      <a:lnTo>
                        <a:pt x="4" y="8"/>
                      </a:lnTo>
                      <a:lnTo>
                        <a:pt x="12" y="4"/>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8651" name="Freeform 125"/>
                <p:cNvSpPr>
                  <a:spLocks/>
                </p:cNvSpPr>
                <p:nvPr/>
              </p:nvSpPr>
              <p:spPr bwMode="auto">
                <a:xfrm>
                  <a:off x="193675" y="3157538"/>
                  <a:ext cx="19050" cy="25400"/>
                </a:xfrm>
                <a:custGeom>
                  <a:avLst/>
                  <a:gdLst>
                    <a:gd name="T0" fmla="*/ 2147483647 w 12"/>
                    <a:gd name="T1" fmla="*/ 2147483647 h 16"/>
                    <a:gd name="T2" fmla="*/ 2147483647 w 12"/>
                    <a:gd name="T3" fmla="*/ 2147483647 h 16"/>
                    <a:gd name="T4" fmla="*/ 2147483647 w 12"/>
                    <a:gd name="T5" fmla="*/ 0 h 16"/>
                    <a:gd name="T6" fmla="*/ 0 w 12"/>
                    <a:gd name="T7" fmla="*/ 0 h 16"/>
                    <a:gd name="T8" fmla="*/ 0 w 12"/>
                    <a:gd name="T9" fmla="*/ 2147483647 h 16"/>
                    <a:gd name="T10" fmla="*/ 2147483647 w 12"/>
                    <a:gd name="T11" fmla="*/ 2147483647 h 16"/>
                    <a:gd name="T12" fmla="*/ 0 w 12"/>
                    <a:gd name="T13" fmla="*/ 2147483647 h 16"/>
                    <a:gd name="T14" fmla="*/ 2147483647 w 12"/>
                    <a:gd name="T15" fmla="*/ 2147483647 h 16"/>
                    <a:gd name="T16" fmla="*/ 2147483647 w 12"/>
                    <a:gd name="T17" fmla="*/ 2147483647 h 16"/>
                    <a:gd name="T18" fmla="*/ 2147483647 w 12"/>
                    <a:gd name="T19" fmla="*/ 2147483647 h 16"/>
                    <a:gd name="T20" fmla="*/ 2147483647 w 12"/>
                    <a:gd name="T21" fmla="*/ 2147483647 h 16"/>
                    <a:gd name="T22" fmla="*/ 2147483647 w 12"/>
                    <a:gd name="T23" fmla="*/ 2147483647 h 1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16"/>
                    <a:gd name="T38" fmla="*/ 12 w 12"/>
                    <a:gd name="T39" fmla="*/ 16 h 1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16">
                      <a:moveTo>
                        <a:pt x="8" y="8"/>
                      </a:moveTo>
                      <a:lnTo>
                        <a:pt x="12" y="12"/>
                      </a:lnTo>
                      <a:lnTo>
                        <a:pt x="12" y="0"/>
                      </a:lnTo>
                      <a:lnTo>
                        <a:pt x="0" y="0"/>
                      </a:lnTo>
                      <a:lnTo>
                        <a:pt x="0" y="12"/>
                      </a:lnTo>
                      <a:lnTo>
                        <a:pt x="4" y="16"/>
                      </a:lnTo>
                      <a:lnTo>
                        <a:pt x="0" y="12"/>
                      </a:lnTo>
                      <a:lnTo>
                        <a:pt x="4" y="16"/>
                      </a:lnTo>
                      <a:lnTo>
                        <a:pt x="8" y="16"/>
                      </a:lnTo>
                      <a:lnTo>
                        <a:pt x="12" y="12"/>
                      </a:lnTo>
                      <a:lnTo>
                        <a:pt x="8" y="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8652" name="Freeform 126"/>
                <p:cNvSpPr>
                  <a:spLocks/>
                </p:cNvSpPr>
                <p:nvPr/>
              </p:nvSpPr>
              <p:spPr bwMode="auto">
                <a:xfrm>
                  <a:off x="200025" y="3170238"/>
                  <a:ext cx="566738" cy="138113"/>
                </a:xfrm>
                <a:custGeom>
                  <a:avLst/>
                  <a:gdLst>
                    <a:gd name="T0" fmla="*/ 2147483647 w 357"/>
                    <a:gd name="T1" fmla="*/ 2147483647 h 87"/>
                    <a:gd name="T2" fmla="*/ 2147483647 w 357"/>
                    <a:gd name="T3" fmla="*/ 2147483647 h 87"/>
                    <a:gd name="T4" fmla="*/ 2147483647 w 357"/>
                    <a:gd name="T5" fmla="*/ 0 h 87"/>
                    <a:gd name="T6" fmla="*/ 0 w 357"/>
                    <a:gd name="T7" fmla="*/ 2147483647 h 87"/>
                    <a:gd name="T8" fmla="*/ 2147483647 w 357"/>
                    <a:gd name="T9" fmla="*/ 2147483647 h 87"/>
                    <a:gd name="T10" fmla="*/ 2147483647 w 357"/>
                    <a:gd name="T11" fmla="*/ 2147483647 h 87"/>
                    <a:gd name="T12" fmla="*/ 2147483647 w 357"/>
                    <a:gd name="T13" fmla="*/ 2147483647 h 87"/>
                    <a:gd name="T14" fmla="*/ 2147483647 w 357"/>
                    <a:gd name="T15" fmla="*/ 2147483647 h 87"/>
                    <a:gd name="T16" fmla="*/ 2147483647 w 357"/>
                    <a:gd name="T17" fmla="*/ 2147483647 h 87"/>
                    <a:gd name="T18" fmla="*/ 2147483647 w 357"/>
                    <a:gd name="T19" fmla="*/ 2147483647 h 87"/>
                    <a:gd name="T20" fmla="*/ 2147483647 w 357"/>
                    <a:gd name="T21" fmla="*/ 2147483647 h 87"/>
                    <a:gd name="T22" fmla="*/ 2147483647 w 357"/>
                    <a:gd name="T23" fmla="*/ 2147483647 h 8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57"/>
                    <a:gd name="T37" fmla="*/ 0 h 87"/>
                    <a:gd name="T38" fmla="*/ 357 w 357"/>
                    <a:gd name="T39" fmla="*/ 87 h 8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57" h="87">
                      <a:moveTo>
                        <a:pt x="345" y="83"/>
                      </a:moveTo>
                      <a:lnTo>
                        <a:pt x="353" y="79"/>
                      </a:lnTo>
                      <a:lnTo>
                        <a:pt x="4" y="0"/>
                      </a:lnTo>
                      <a:lnTo>
                        <a:pt x="0" y="8"/>
                      </a:lnTo>
                      <a:lnTo>
                        <a:pt x="349" y="87"/>
                      </a:lnTo>
                      <a:lnTo>
                        <a:pt x="357" y="83"/>
                      </a:lnTo>
                      <a:lnTo>
                        <a:pt x="349" y="87"/>
                      </a:lnTo>
                      <a:lnTo>
                        <a:pt x="353" y="87"/>
                      </a:lnTo>
                      <a:lnTo>
                        <a:pt x="357" y="83"/>
                      </a:lnTo>
                      <a:lnTo>
                        <a:pt x="353" y="79"/>
                      </a:lnTo>
                      <a:lnTo>
                        <a:pt x="345" y="83"/>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8653" name="Line 127"/>
                <p:cNvSpPr>
                  <a:spLocks noChangeShapeType="1"/>
                </p:cNvSpPr>
                <p:nvPr/>
              </p:nvSpPr>
              <p:spPr bwMode="auto">
                <a:xfrm flipH="1" flipV="1">
                  <a:off x="309563" y="3138488"/>
                  <a:ext cx="490538" cy="93663"/>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8654" name="Line 128"/>
                <p:cNvSpPr>
                  <a:spLocks noChangeShapeType="1"/>
                </p:cNvSpPr>
                <p:nvPr/>
              </p:nvSpPr>
              <p:spPr bwMode="auto">
                <a:xfrm flipH="1" flipV="1">
                  <a:off x="349250" y="3127375"/>
                  <a:ext cx="488950" cy="87313"/>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8655" name="Line 129"/>
                <p:cNvSpPr>
                  <a:spLocks noChangeShapeType="1"/>
                </p:cNvSpPr>
                <p:nvPr/>
              </p:nvSpPr>
              <p:spPr bwMode="auto">
                <a:xfrm flipH="1" flipV="1">
                  <a:off x="387350" y="3108325"/>
                  <a:ext cx="488950" cy="87313"/>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8656" name="Line 130"/>
                <p:cNvSpPr>
                  <a:spLocks noChangeShapeType="1"/>
                </p:cNvSpPr>
                <p:nvPr/>
              </p:nvSpPr>
              <p:spPr bwMode="auto">
                <a:xfrm flipH="1" flipV="1">
                  <a:off x="439738" y="3101975"/>
                  <a:ext cx="469900" cy="68263"/>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8657" name="Line 131"/>
                <p:cNvSpPr>
                  <a:spLocks noChangeShapeType="1"/>
                </p:cNvSpPr>
                <p:nvPr/>
              </p:nvSpPr>
              <p:spPr bwMode="auto">
                <a:xfrm flipV="1">
                  <a:off x="766763" y="3214688"/>
                  <a:ext cx="20638" cy="635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8658" name="Line 132"/>
                <p:cNvSpPr>
                  <a:spLocks noChangeShapeType="1"/>
                </p:cNvSpPr>
                <p:nvPr/>
              </p:nvSpPr>
              <p:spPr bwMode="auto">
                <a:xfrm flipV="1">
                  <a:off x="715963" y="3201988"/>
                  <a:ext cx="19050" cy="1270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8659" name="Line 133"/>
                <p:cNvSpPr>
                  <a:spLocks noChangeShapeType="1"/>
                </p:cNvSpPr>
                <p:nvPr/>
              </p:nvSpPr>
              <p:spPr bwMode="auto">
                <a:xfrm flipV="1">
                  <a:off x="665163" y="3195638"/>
                  <a:ext cx="19050" cy="635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8660" name="Line 134"/>
                <p:cNvSpPr>
                  <a:spLocks noChangeShapeType="1"/>
                </p:cNvSpPr>
                <p:nvPr/>
              </p:nvSpPr>
              <p:spPr bwMode="auto">
                <a:xfrm flipV="1">
                  <a:off x="722313" y="3227388"/>
                  <a:ext cx="19050" cy="11113"/>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8661" name="Line 135"/>
                <p:cNvSpPr>
                  <a:spLocks noChangeShapeType="1"/>
                </p:cNvSpPr>
                <p:nvPr/>
              </p:nvSpPr>
              <p:spPr bwMode="auto">
                <a:xfrm flipV="1">
                  <a:off x="677863" y="3221038"/>
                  <a:ext cx="19050" cy="11113"/>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8662" name="Line 136"/>
                <p:cNvSpPr>
                  <a:spLocks noChangeShapeType="1"/>
                </p:cNvSpPr>
                <p:nvPr/>
              </p:nvSpPr>
              <p:spPr bwMode="auto">
                <a:xfrm flipV="1">
                  <a:off x="619125" y="3214688"/>
                  <a:ext cx="19050" cy="635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8663" name="Line 137"/>
                <p:cNvSpPr>
                  <a:spLocks noChangeShapeType="1"/>
                </p:cNvSpPr>
                <p:nvPr/>
              </p:nvSpPr>
              <p:spPr bwMode="auto">
                <a:xfrm flipV="1">
                  <a:off x="619125" y="3182938"/>
                  <a:ext cx="19050" cy="1270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8664" name="Line 138"/>
                <p:cNvSpPr>
                  <a:spLocks noChangeShapeType="1"/>
                </p:cNvSpPr>
                <p:nvPr/>
              </p:nvSpPr>
              <p:spPr bwMode="auto">
                <a:xfrm flipV="1">
                  <a:off x="574675" y="3176588"/>
                  <a:ext cx="19050" cy="1270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8665" name="Line 139"/>
                <p:cNvSpPr>
                  <a:spLocks noChangeShapeType="1"/>
                </p:cNvSpPr>
                <p:nvPr/>
              </p:nvSpPr>
              <p:spPr bwMode="auto">
                <a:xfrm flipV="1">
                  <a:off x="522288" y="3170238"/>
                  <a:ext cx="19050" cy="635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8666" name="Line 140"/>
                <p:cNvSpPr>
                  <a:spLocks noChangeShapeType="1"/>
                </p:cNvSpPr>
                <p:nvPr/>
              </p:nvSpPr>
              <p:spPr bwMode="auto">
                <a:xfrm flipV="1">
                  <a:off x="766763" y="3189288"/>
                  <a:ext cx="20638" cy="635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8667" name="Line 141"/>
                <p:cNvSpPr>
                  <a:spLocks noChangeShapeType="1"/>
                </p:cNvSpPr>
                <p:nvPr/>
              </p:nvSpPr>
              <p:spPr bwMode="auto">
                <a:xfrm flipV="1">
                  <a:off x="715963" y="3176588"/>
                  <a:ext cx="19050" cy="1270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8668" name="Line 142"/>
                <p:cNvSpPr>
                  <a:spLocks noChangeShapeType="1"/>
                </p:cNvSpPr>
                <p:nvPr/>
              </p:nvSpPr>
              <p:spPr bwMode="auto">
                <a:xfrm flipV="1">
                  <a:off x="665163" y="3170238"/>
                  <a:ext cx="19050" cy="635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8669" name="Line 143"/>
                <p:cNvSpPr>
                  <a:spLocks noChangeShapeType="1"/>
                </p:cNvSpPr>
                <p:nvPr/>
              </p:nvSpPr>
              <p:spPr bwMode="auto">
                <a:xfrm flipV="1">
                  <a:off x="625475" y="3163888"/>
                  <a:ext cx="19050" cy="635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8670" name="Line 144"/>
                <p:cNvSpPr>
                  <a:spLocks noChangeShapeType="1"/>
                </p:cNvSpPr>
                <p:nvPr/>
              </p:nvSpPr>
              <p:spPr bwMode="auto">
                <a:xfrm flipV="1">
                  <a:off x="574675" y="3151188"/>
                  <a:ext cx="19050" cy="1270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8671" name="Line 145"/>
                <p:cNvSpPr>
                  <a:spLocks noChangeShapeType="1"/>
                </p:cNvSpPr>
                <p:nvPr/>
              </p:nvSpPr>
              <p:spPr bwMode="auto">
                <a:xfrm flipV="1">
                  <a:off x="522288" y="3144838"/>
                  <a:ext cx="19050" cy="635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8672" name="Line 146"/>
                <p:cNvSpPr>
                  <a:spLocks noChangeShapeType="1"/>
                </p:cNvSpPr>
                <p:nvPr/>
              </p:nvSpPr>
              <p:spPr bwMode="auto">
                <a:xfrm flipV="1">
                  <a:off x="819150" y="3170238"/>
                  <a:ext cx="19050" cy="1270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8673" name="Line 147"/>
                <p:cNvSpPr>
                  <a:spLocks noChangeShapeType="1"/>
                </p:cNvSpPr>
                <p:nvPr/>
              </p:nvSpPr>
              <p:spPr bwMode="auto">
                <a:xfrm flipV="1">
                  <a:off x="766763" y="3163888"/>
                  <a:ext cx="20638" cy="1270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8674" name="Line 148"/>
                <p:cNvSpPr>
                  <a:spLocks noChangeShapeType="1"/>
                </p:cNvSpPr>
                <p:nvPr/>
              </p:nvSpPr>
              <p:spPr bwMode="auto">
                <a:xfrm flipV="1">
                  <a:off x="869950" y="3151188"/>
                  <a:ext cx="20638" cy="1270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8675" name="Line 149"/>
                <p:cNvSpPr>
                  <a:spLocks noChangeShapeType="1"/>
                </p:cNvSpPr>
                <p:nvPr/>
              </p:nvSpPr>
              <p:spPr bwMode="auto">
                <a:xfrm flipV="1">
                  <a:off x="819150" y="3144838"/>
                  <a:ext cx="19050" cy="1270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8676" name="Line 150"/>
                <p:cNvSpPr>
                  <a:spLocks noChangeShapeType="1"/>
                </p:cNvSpPr>
                <p:nvPr/>
              </p:nvSpPr>
              <p:spPr bwMode="auto">
                <a:xfrm flipV="1">
                  <a:off x="722313" y="3157538"/>
                  <a:ext cx="19050" cy="635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8677" name="Line 151"/>
                <p:cNvSpPr>
                  <a:spLocks noChangeShapeType="1"/>
                </p:cNvSpPr>
                <p:nvPr/>
              </p:nvSpPr>
              <p:spPr bwMode="auto">
                <a:xfrm flipV="1">
                  <a:off x="677863" y="3144838"/>
                  <a:ext cx="19050" cy="1270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8678" name="Line 152"/>
                <p:cNvSpPr>
                  <a:spLocks noChangeShapeType="1"/>
                </p:cNvSpPr>
                <p:nvPr/>
              </p:nvSpPr>
              <p:spPr bwMode="auto">
                <a:xfrm flipV="1">
                  <a:off x="625475" y="3138488"/>
                  <a:ext cx="19050" cy="635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8679" name="Freeform 153"/>
                <p:cNvSpPr>
                  <a:spLocks/>
                </p:cNvSpPr>
                <p:nvPr/>
              </p:nvSpPr>
              <p:spPr bwMode="auto">
                <a:xfrm>
                  <a:off x="568325" y="2501900"/>
                  <a:ext cx="438150" cy="561975"/>
                </a:xfrm>
                <a:custGeom>
                  <a:avLst/>
                  <a:gdLst>
                    <a:gd name="T0" fmla="*/ 2147483647 w 276"/>
                    <a:gd name="T1" fmla="*/ 2147483647 h 354"/>
                    <a:gd name="T2" fmla="*/ 2147483647 w 276"/>
                    <a:gd name="T3" fmla="*/ 0 h 354"/>
                    <a:gd name="T4" fmla="*/ 0 w 276"/>
                    <a:gd name="T5" fmla="*/ 2147483647 h 354"/>
                    <a:gd name="T6" fmla="*/ 0 w 276"/>
                    <a:gd name="T7" fmla="*/ 2147483647 h 354"/>
                    <a:gd name="T8" fmla="*/ 2147483647 w 276"/>
                    <a:gd name="T9" fmla="*/ 2147483647 h 354"/>
                    <a:gd name="T10" fmla="*/ 2147483647 w 276"/>
                    <a:gd name="T11" fmla="*/ 2147483647 h 354"/>
                    <a:gd name="T12" fmla="*/ 0 60000 65536"/>
                    <a:gd name="T13" fmla="*/ 0 60000 65536"/>
                    <a:gd name="T14" fmla="*/ 0 60000 65536"/>
                    <a:gd name="T15" fmla="*/ 0 60000 65536"/>
                    <a:gd name="T16" fmla="*/ 0 60000 65536"/>
                    <a:gd name="T17" fmla="*/ 0 60000 65536"/>
                    <a:gd name="T18" fmla="*/ 0 w 276"/>
                    <a:gd name="T19" fmla="*/ 0 h 354"/>
                    <a:gd name="T20" fmla="*/ 276 w 276"/>
                    <a:gd name="T21" fmla="*/ 354 h 354"/>
                  </a:gdLst>
                  <a:ahLst/>
                  <a:cxnLst>
                    <a:cxn ang="T12">
                      <a:pos x="T0" y="T1"/>
                    </a:cxn>
                    <a:cxn ang="T13">
                      <a:pos x="T2" y="T3"/>
                    </a:cxn>
                    <a:cxn ang="T14">
                      <a:pos x="T4" y="T5"/>
                    </a:cxn>
                    <a:cxn ang="T15">
                      <a:pos x="T6" y="T7"/>
                    </a:cxn>
                    <a:cxn ang="T16">
                      <a:pos x="T8" y="T9"/>
                    </a:cxn>
                    <a:cxn ang="T17">
                      <a:pos x="T10" y="T11"/>
                    </a:cxn>
                  </a:cxnLst>
                  <a:rect l="T18" t="T19" r="T20" b="T21"/>
                  <a:pathLst>
                    <a:path w="276" h="354">
                      <a:moveTo>
                        <a:pt x="276" y="354"/>
                      </a:moveTo>
                      <a:lnTo>
                        <a:pt x="276" y="0"/>
                      </a:lnTo>
                      <a:lnTo>
                        <a:pt x="0" y="67"/>
                      </a:lnTo>
                      <a:lnTo>
                        <a:pt x="0" y="342"/>
                      </a:lnTo>
                      <a:lnTo>
                        <a:pt x="276" y="354"/>
                      </a:lnTo>
                      <a:close/>
                    </a:path>
                  </a:pathLst>
                </a:custGeom>
                <a:solidFill>
                  <a:srgbClr val="666666"/>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8680" name="Freeform 154"/>
                <p:cNvSpPr>
                  <a:spLocks/>
                </p:cNvSpPr>
                <p:nvPr/>
              </p:nvSpPr>
              <p:spPr bwMode="auto">
                <a:xfrm>
                  <a:off x="1000125" y="2495550"/>
                  <a:ext cx="12700" cy="568325"/>
                </a:xfrm>
                <a:custGeom>
                  <a:avLst/>
                  <a:gdLst>
                    <a:gd name="T0" fmla="*/ 2147483647 w 8"/>
                    <a:gd name="T1" fmla="*/ 2147483647 h 358"/>
                    <a:gd name="T2" fmla="*/ 0 w 8"/>
                    <a:gd name="T3" fmla="*/ 2147483647 h 358"/>
                    <a:gd name="T4" fmla="*/ 0 w 8"/>
                    <a:gd name="T5" fmla="*/ 2147483647 h 358"/>
                    <a:gd name="T6" fmla="*/ 2147483647 w 8"/>
                    <a:gd name="T7" fmla="*/ 2147483647 h 358"/>
                    <a:gd name="T8" fmla="*/ 2147483647 w 8"/>
                    <a:gd name="T9" fmla="*/ 2147483647 h 358"/>
                    <a:gd name="T10" fmla="*/ 2147483647 w 8"/>
                    <a:gd name="T11" fmla="*/ 0 h 358"/>
                    <a:gd name="T12" fmla="*/ 2147483647 w 8"/>
                    <a:gd name="T13" fmla="*/ 2147483647 h 358"/>
                    <a:gd name="T14" fmla="*/ 2147483647 w 8"/>
                    <a:gd name="T15" fmla="*/ 0 h 358"/>
                    <a:gd name="T16" fmla="*/ 2147483647 w 8"/>
                    <a:gd name="T17" fmla="*/ 0 h 358"/>
                    <a:gd name="T18" fmla="*/ 0 w 8"/>
                    <a:gd name="T19" fmla="*/ 0 h 358"/>
                    <a:gd name="T20" fmla="*/ 0 w 8"/>
                    <a:gd name="T21" fmla="*/ 2147483647 h 358"/>
                    <a:gd name="T22" fmla="*/ 2147483647 w 8"/>
                    <a:gd name="T23" fmla="*/ 2147483647 h 35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358"/>
                    <a:gd name="T38" fmla="*/ 8 w 8"/>
                    <a:gd name="T39" fmla="*/ 358 h 35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358">
                      <a:moveTo>
                        <a:pt x="8" y="8"/>
                      </a:moveTo>
                      <a:lnTo>
                        <a:pt x="0" y="4"/>
                      </a:lnTo>
                      <a:lnTo>
                        <a:pt x="0" y="358"/>
                      </a:lnTo>
                      <a:lnTo>
                        <a:pt x="8" y="358"/>
                      </a:lnTo>
                      <a:lnTo>
                        <a:pt x="8" y="4"/>
                      </a:lnTo>
                      <a:lnTo>
                        <a:pt x="4" y="0"/>
                      </a:lnTo>
                      <a:lnTo>
                        <a:pt x="8" y="4"/>
                      </a:lnTo>
                      <a:lnTo>
                        <a:pt x="8" y="0"/>
                      </a:lnTo>
                      <a:lnTo>
                        <a:pt x="4" y="0"/>
                      </a:lnTo>
                      <a:lnTo>
                        <a:pt x="0" y="0"/>
                      </a:lnTo>
                      <a:lnTo>
                        <a:pt x="0" y="4"/>
                      </a:lnTo>
                      <a:lnTo>
                        <a:pt x="8" y="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8681" name="Freeform 155"/>
                <p:cNvSpPr>
                  <a:spLocks/>
                </p:cNvSpPr>
                <p:nvPr/>
              </p:nvSpPr>
              <p:spPr bwMode="auto">
                <a:xfrm>
                  <a:off x="561975" y="2495550"/>
                  <a:ext cx="450850" cy="119063"/>
                </a:xfrm>
                <a:custGeom>
                  <a:avLst/>
                  <a:gdLst>
                    <a:gd name="T0" fmla="*/ 2147483647 w 284"/>
                    <a:gd name="T1" fmla="*/ 2147483647 h 75"/>
                    <a:gd name="T2" fmla="*/ 2147483647 w 284"/>
                    <a:gd name="T3" fmla="*/ 2147483647 h 75"/>
                    <a:gd name="T4" fmla="*/ 2147483647 w 284"/>
                    <a:gd name="T5" fmla="*/ 2147483647 h 75"/>
                    <a:gd name="T6" fmla="*/ 2147483647 w 284"/>
                    <a:gd name="T7" fmla="*/ 0 h 75"/>
                    <a:gd name="T8" fmla="*/ 2147483647 w 284"/>
                    <a:gd name="T9" fmla="*/ 2147483647 h 75"/>
                    <a:gd name="T10" fmla="*/ 0 w 284"/>
                    <a:gd name="T11" fmla="*/ 2147483647 h 75"/>
                    <a:gd name="T12" fmla="*/ 2147483647 w 284"/>
                    <a:gd name="T13" fmla="*/ 2147483647 h 75"/>
                    <a:gd name="T14" fmla="*/ 0 w 284"/>
                    <a:gd name="T15" fmla="*/ 2147483647 h 75"/>
                    <a:gd name="T16" fmla="*/ 0 w 284"/>
                    <a:gd name="T17" fmla="*/ 2147483647 h 75"/>
                    <a:gd name="T18" fmla="*/ 2147483647 w 284"/>
                    <a:gd name="T19" fmla="*/ 2147483647 h 75"/>
                    <a:gd name="T20" fmla="*/ 2147483647 w 284"/>
                    <a:gd name="T21" fmla="*/ 2147483647 h 75"/>
                    <a:gd name="T22" fmla="*/ 2147483647 w 284"/>
                    <a:gd name="T23" fmla="*/ 2147483647 h 7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84"/>
                    <a:gd name="T37" fmla="*/ 0 h 75"/>
                    <a:gd name="T38" fmla="*/ 284 w 284"/>
                    <a:gd name="T39" fmla="*/ 75 h 7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84" h="75">
                      <a:moveTo>
                        <a:pt x="12" y="71"/>
                      </a:moveTo>
                      <a:lnTo>
                        <a:pt x="8" y="75"/>
                      </a:lnTo>
                      <a:lnTo>
                        <a:pt x="284" y="8"/>
                      </a:lnTo>
                      <a:lnTo>
                        <a:pt x="280" y="0"/>
                      </a:lnTo>
                      <a:lnTo>
                        <a:pt x="4" y="63"/>
                      </a:lnTo>
                      <a:lnTo>
                        <a:pt x="0" y="71"/>
                      </a:lnTo>
                      <a:lnTo>
                        <a:pt x="4" y="63"/>
                      </a:lnTo>
                      <a:lnTo>
                        <a:pt x="0" y="67"/>
                      </a:lnTo>
                      <a:lnTo>
                        <a:pt x="0" y="71"/>
                      </a:lnTo>
                      <a:lnTo>
                        <a:pt x="4" y="75"/>
                      </a:lnTo>
                      <a:lnTo>
                        <a:pt x="8" y="75"/>
                      </a:lnTo>
                      <a:lnTo>
                        <a:pt x="12" y="71"/>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8682" name="Freeform 156"/>
                <p:cNvSpPr>
                  <a:spLocks/>
                </p:cNvSpPr>
                <p:nvPr/>
              </p:nvSpPr>
              <p:spPr bwMode="auto">
                <a:xfrm>
                  <a:off x="561975" y="2608263"/>
                  <a:ext cx="19050" cy="442913"/>
                </a:xfrm>
                <a:custGeom>
                  <a:avLst/>
                  <a:gdLst>
                    <a:gd name="T0" fmla="*/ 2147483647 w 12"/>
                    <a:gd name="T1" fmla="*/ 2147483647 h 279"/>
                    <a:gd name="T2" fmla="*/ 2147483647 w 12"/>
                    <a:gd name="T3" fmla="*/ 2147483647 h 279"/>
                    <a:gd name="T4" fmla="*/ 2147483647 w 12"/>
                    <a:gd name="T5" fmla="*/ 0 h 279"/>
                    <a:gd name="T6" fmla="*/ 0 w 12"/>
                    <a:gd name="T7" fmla="*/ 0 h 279"/>
                    <a:gd name="T8" fmla="*/ 0 w 12"/>
                    <a:gd name="T9" fmla="*/ 2147483647 h 279"/>
                    <a:gd name="T10" fmla="*/ 2147483647 w 12"/>
                    <a:gd name="T11" fmla="*/ 2147483647 h 279"/>
                    <a:gd name="T12" fmla="*/ 0 w 12"/>
                    <a:gd name="T13" fmla="*/ 2147483647 h 279"/>
                    <a:gd name="T14" fmla="*/ 0 w 12"/>
                    <a:gd name="T15" fmla="*/ 2147483647 h 279"/>
                    <a:gd name="T16" fmla="*/ 2147483647 w 12"/>
                    <a:gd name="T17" fmla="*/ 2147483647 h 279"/>
                    <a:gd name="T18" fmla="*/ 2147483647 w 12"/>
                    <a:gd name="T19" fmla="*/ 2147483647 h 279"/>
                    <a:gd name="T20" fmla="*/ 2147483647 w 12"/>
                    <a:gd name="T21" fmla="*/ 2147483647 h 279"/>
                    <a:gd name="T22" fmla="*/ 2147483647 w 12"/>
                    <a:gd name="T23" fmla="*/ 2147483647 h 27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279"/>
                    <a:gd name="T38" fmla="*/ 12 w 12"/>
                    <a:gd name="T39" fmla="*/ 279 h 27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279">
                      <a:moveTo>
                        <a:pt x="4" y="271"/>
                      </a:moveTo>
                      <a:lnTo>
                        <a:pt x="12" y="275"/>
                      </a:lnTo>
                      <a:lnTo>
                        <a:pt x="12" y="0"/>
                      </a:lnTo>
                      <a:lnTo>
                        <a:pt x="0" y="0"/>
                      </a:lnTo>
                      <a:lnTo>
                        <a:pt x="0" y="275"/>
                      </a:lnTo>
                      <a:lnTo>
                        <a:pt x="4" y="279"/>
                      </a:lnTo>
                      <a:lnTo>
                        <a:pt x="0" y="275"/>
                      </a:lnTo>
                      <a:lnTo>
                        <a:pt x="0" y="279"/>
                      </a:lnTo>
                      <a:lnTo>
                        <a:pt x="4" y="279"/>
                      </a:lnTo>
                      <a:lnTo>
                        <a:pt x="8" y="279"/>
                      </a:lnTo>
                      <a:lnTo>
                        <a:pt x="12" y="275"/>
                      </a:lnTo>
                      <a:lnTo>
                        <a:pt x="4" y="271"/>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8683" name="Freeform 157"/>
                <p:cNvSpPr>
                  <a:spLocks/>
                </p:cNvSpPr>
                <p:nvPr/>
              </p:nvSpPr>
              <p:spPr bwMode="auto">
                <a:xfrm>
                  <a:off x="568325" y="3038475"/>
                  <a:ext cx="444500" cy="31750"/>
                </a:xfrm>
                <a:custGeom>
                  <a:avLst/>
                  <a:gdLst>
                    <a:gd name="T0" fmla="*/ 2147483647 w 280"/>
                    <a:gd name="T1" fmla="*/ 2147483647 h 20"/>
                    <a:gd name="T2" fmla="*/ 2147483647 w 280"/>
                    <a:gd name="T3" fmla="*/ 2147483647 h 20"/>
                    <a:gd name="T4" fmla="*/ 0 w 280"/>
                    <a:gd name="T5" fmla="*/ 0 h 20"/>
                    <a:gd name="T6" fmla="*/ 0 w 280"/>
                    <a:gd name="T7" fmla="*/ 2147483647 h 20"/>
                    <a:gd name="T8" fmla="*/ 2147483647 w 280"/>
                    <a:gd name="T9" fmla="*/ 2147483647 h 20"/>
                    <a:gd name="T10" fmla="*/ 2147483647 w 280"/>
                    <a:gd name="T11" fmla="*/ 2147483647 h 20"/>
                    <a:gd name="T12" fmla="*/ 2147483647 w 280"/>
                    <a:gd name="T13" fmla="*/ 2147483647 h 20"/>
                    <a:gd name="T14" fmla="*/ 2147483647 w 280"/>
                    <a:gd name="T15" fmla="*/ 2147483647 h 20"/>
                    <a:gd name="T16" fmla="*/ 2147483647 w 280"/>
                    <a:gd name="T17" fmla="*/ 2147483647 h 20"/>
                    <a:gd name="T18" fmla="*/ 2147483647 w 280"/>
                    <a:gd name="T19" fmla="*/ 2147483647 h 20"/>
                    <a:gd name="T20" fmla="*/ 2147483647 w 280"/>
                    <a:gd name="T21" fmla="*/ 2147483647 h 20"/>
                    <a:gd name="T22" fmla="*/ 2147483647 w 280"/>
                    <a:gd name="T23" fmla="*/ 2147483647 h 2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80"/>
                    <a:gd name="T37" fmla="*/ 0 h 20"/>
                    <a:gd name="T38" fmla="*/ 280 w 280"/>
                    <a:gd name="T39" fmla="*/ 20 h 2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80" h="20">
                      <a:moveTo>
                        <a:pt x="272" y="16"/>
                      </a:moveTo>
                      <a:lnTo>
                        <a:pt x="276" y="12"/>
                      </a:lnTo>
                      <a:lnTo>
                        <a:pt x="0" y="0"/>
                      </a:lnTo>
                      <a:lnTo>
                        <a:pt x="0" y="8"/>
                      </a:lnTo>
                      <a:lnTo>
                        <a:pt x="276" y="20"/>
                      </a:lnTo>
                      <a:lnTo>
                        <a:pt x="280" y="16"/>
                      </a:lnTo>
                      <a:lnTo>
                        <a:pt x="276" y="20"/>
                      </a:lnTo>
                      <a:lnTo>
                        <a:pt x="280" y="20"/>
                      </a:lnTo>
                      <a:lnTo>
                        <a:pt x="280" y="16"/>
                      </a:lnTo>
                      <a:lnTo>
                        <a:pt x="280" y="12"/>
                      </a:lnTo>
                      <a:lnTo>
                        <a:pt x="276" y="12"/>
                      </a:lnTo>
                      <a:lnTo>
                        <a:pt x="272" y="16"/>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8684" name="Freeform 158"/>
                <p:cNvSpPr>
                  <a:spLocks/>
                </p:cNvSpPr>
                <p:nvPr/>
              </p:nvSpPr>
              <p:spPr bwMode="auto">
                <a:xfrm>
                  <a:off x="1000125" y="2495550"/>
                  <a:ext cx="12700" cy="568325"/>
                </a:xfrm>
                <a:custGeom>
                  <a:avLst/>
                  <a:gdLst>
                    <a:gd name="T0" fmla="*/ 2147483647 w 8"/>
                    <a:gd name="T1" fmla="*/ 0 h 358"/>
                    <a:gd name="T2" fmla="*/ 0 w 8"/>
                    <a:gd name="T3" fmla="*/ 2147483647 h 358"/>
                    <a:gd name="T4" fmla="*/ 0 w 8"/>
                    <a:gd name="T5" fmla="*/ 2147483647 h 358"/>
                    <a:gd name="T6" fmla="*/ 2147483647 w 8"/>
                    <a:gd name="T7" fmla="*/ 2147483647 h 358"/>
                    <a:gd name="T8" fmla="*/ 2147483647 w 8"/>
                    <a:gd name="T9" fmla="*/ 2147483647 h 358"/>
                    <a:gd name="T10" fmla="*/ 2147483647 w 8"/>
                    <a:gd name="T11" fmla="*/ 2147483647 h 358"/>
                    <a:gd name="T12" fmla="*/ 2147483647 w 8"/>
                    <a:gd name="T13" fmla="*/ 2147483647 h 358"/>
                    <a:gd name="T14" fmla="*/ 2147483647 w 8"/>
                    <a:gd name="T15" fmla="*/ 0 h 358"/>
                    <a:gd name="T16" fmla="*/ 2147483647 w 8"/>
                    <a:gd name="T17" fmla="*/ 0 h 358"/>
                    <a:gd name="T18" fmla="*/ 0 w 8"/>
                    <a:gd name="T19" fmla="*/ 0 h 358"/>
                    <a:gd name="T20" fmla="*/ 0 w 8"/>
                    <a:gd name="T21" fmla="*/ 2147483647 h 358"/>
                    <a:gd name="T22" fmla="*/ 2147483647 w 8"/>
                    <a:gd name="T23" fmla="*/ 0 h 35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358"/>
                    <a:gd name="T38" fmla="*/ 8 w 8"/>
                    <a:gd name="T39" fmla="*/ 358 h 35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358">
                      <a:moveTo>
                        <a:pt x="8" y="0"/>
                      </a:moveTo>
                      <a:lnTo>
                        <a:pt x="0" y="4"/>
                      </a:lnTo>
                      <a:lnTo>
                        <a:pt x="0" y="358"/>
                      </a:lnTo>
                      <a:lnTo>
                        <a:pt x="8" y="358"/>
                      </a:lnTo>
                      <a:lnTo>
                        <a:pt x="8" y="4"/>
                      </a:lnTo>
                      <a:lnTo>
                        <a:pt x="4" y="8"/>
                      </a:lnTo>
                      <a:lnTo>
                        <a:pt x="8" y="4"/>
                      </a:lnTo>
                      <a:lnTo>
                        <a:pt x="8" y="0"/>
                      </a:lnTo>
                      <a:lnTo>
                        <a:pt x="4" y="0"/>
                      </a:lnTo>
                      <a:lnTo>
                        <a:pt x="0" y="0"/>
                      </a:lnTo>
                      <a:lnTo>
                        <a:pt x="0" y="4"/>
                      </a:lnTo>
                      <a:lnTo>
                        <a:pt x="8"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8685" name="Freeform 159"/>
                <p:cNvSpPr>
                  <a:spLocks/>
                </p:cNvSpPr>
                <p:nvPr/>
              </p:nvSpPr>
              <p:spPr bwMode="auto">
                <a:xfrm>
                  <a:off x="1082675" y="2570163"/>
                  <a:ext cx="19050" cy="444500"/>
                </a:xfrm>
                <a:custGeom>
                  <a:avLst/>
                  <a:gdLst>
                    <a:gd name="T0" fmla="*/ 2147483647 w 12"/>
                    <a:gd name="T1" fmla="*/ 2147483647 h 280"/>
                    <a:gd name="T2" fmla="*/ 2147483647 w 12"/>
                    <a:gd name="T3" fmla="*/ 2147483647 h 280"/>
                    <a:gd name="T4" fmla="*/ 2147483647 w 12"/>
                    <a:gd name="T5" fmla="*/ 0 h 280"/>
                    <a:gd name="T6" fmla="*/ 0 w 12"/>
                    <a:gd name="T7" fmla="*/ 0 h 280"/>
                    <a:gd name="T8" fmla="*/ 0 w 12"/>
                    <a:gd name="T9" fmla="*/ 2147483647 h 280"/>
                    <a:gd name="T10" fmla="*/ 2147483647 w 12"/>
                    <a:gd name="T11" fmla="*/ 2147483647 h 280"/>
                    <a:gd name="T12" fmla="*/ 0 w 12"/>
                    <a:gd name="T13" fmla="*/ 2147483647 h 280"/>
                    <a:gd name="T14" fmla="*/ 2147483647 w 12"/>
                    <a:gd name="T15" fmla="*/ 2147483647 h 280"/>
                    <a:gd name="T16" fmla="*/ 2147483647 w 12"/>
                    <a:gd name="T17" fmla="*/ 2147483647 h 280"/>
                    <a:gd name="T18" fmla="*/ 2147483647 w 12"/>
                    <a:gd name="T19" fmla="*/ 2147483647 h 280"/>
                    <a:gd name="T20" fmla="*/ 2147483647 w 12"/>
                    <a:gd name="T21" fmla="*/ 2147483647 h 280"/>
                    <a:gd name="T22" fmla="*/ 2147483647 w 12"/>
                    <a:gd name="T23" fmla="*/ 2147483647 h 28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280"/>
                    <a:gd name="T38" fmla="*/ 12 w 12"/>
                    <a:gd name="T39" fmla="*/ 280 h 28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280">
                      <a:moveTo>
                        <a:pt x="8" y="280"/>
                      </a:moveTo>
                      <a:lnTo>
                        <a:pt x="12" y="276"/>
                      </a:lnTo>
                      <a:lnTo>
                        <a:pt x="12" y="0"/>
                      </a:lnTo>
                      <a:lnTo>
                        <a:pt x="0" y="0"/>
                      </a:lnTo>
                      <a:lnTo>
                        <a:pt x="0" y="276"/>
                      </a:lnTo>
                      <a:lnTo>
                        <a:pt x="4" y="272"/>
                      </a:lnTo>
                      <a:lnTo>
                        <a:pt x="0" y="276"/>
                      </a:lnTo>
                      <a:lnTo>
                        <a:pt x="4" y="280"/>
                      </a:lnTo>
                      <a:lnTo>
                        <a:pt x="8" y="280"/>
                      </a:lnTo>
                      <a:lnTo>
                        <a:pt x="12" y="280"/>
                      </a:lnTo>
                      <a:lnTo>
                        <a:pt x="12" y="276"/>
                      </a:lnTo>
                      <a:lnTo>
                        <a:pt x="8" y="28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8686" name="Freeform 160"/>
                <p:cNvSpPr>
                  <a:spLocks/>
                </p:cNvSpPr>
                <p:nvPr/>
              </p:nvSpPr>
              <p:spPr bwMode="auto">
                <a:xfrm>
                  <a:off x="1000125" y="3001963"/>
                  <a:ext cx="95250" cy="68263"/>
                </a:xfrm>
                <a:custGeom>
                  <a:avLst/>
                  <a:gdLst>
                    <a:gd name="T0" fmla="*/ 0 w 60"/>
                    <a:gd name="T1" fmla="*/ 2147483647 h 43"/>
                    <a:gd name="T2" fmla="*/ 2147483647 w 60"/>
                    <a:gd name="T3" fmla="*/ 2147483647 h 43"/>
                    <a:gd name="T4" fmla="*/ 2147483647 w 60"/>
                    <a:gd name="T5" fmla="*/ 2147483647 h 43"/>
                    <a:gd name="T6" fmla="*/ 2147483647 w 60"/>
                    <a:gd name="T7" fmla="*/ 0 h 43"/>
                    <a:gd name="T8" fmla="*/ 2147483647 w 60"/>
                    <a:gd name="T9" fmla="*/ 2147483647 h 43"/>
                    <a:gd name="T10" fmla="*/ 2147483647 w 60"/>
                    <a:gd name="T11" fmla="*/ 2147483647 h 43"/>
                    <a:gd name="T12" fmla="*/ 2147483647 w 60"/>
                    <a:gd name="T13" fmla="*/ 2147483647 h 43"/>
                    <a:gd name="T14" fmla="*/ 0 w 60"/>
                    <a:gd name="T15" fmla="*/ 2147483647 h 43"/>
                    <a:gd name="T16" fmla="*/ 0 w 60"/>
                    <a:gd name="T17" fmla="*/ 2147483647 h 43"/>
                    <a:gd name="T18" fmla="*/ 2147483647 w 60"/>
                    <a:gd name="T19" fmla="*/ 2147483647 h 43"/>
                    <a:gd name="T20" fmla="*/ 2147483647 w 60"/>
                    <a:gd name="T21" fmla="*/ 2147483647 h 43"/>
                    <a:gd name="T22" fmla="*/ 0 w 60"/>
                    <a:gd name="T23" fmla="*/ 2147483647 h 4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60"/>
                    <a:gd name="T37" fmla="*/ 0 h 43"/>
                    <a:gd name="T38" fmla="*/ 60 w 60"/>
                    <a:gd name="T39" fmla="*/ 43 h 4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60" h="43">
                      <a:moveTo>
                        <a:pt x="0" y="39"/>
                      </a:moveTo>
                      <a:lnTo>
                        <a:pt x="8" y="43"/>
                      </a:lnTo>
                      <a:lnTo>
                        <a:pt x="60" y="8"/>
                      </a:lnTo>
                      <a:lnTo>
                        <a:pt x="56" y="0"/>
                      </a:lnTo>
                      <a:lnTo>
                        <a:pt x="4" y="35"/>
                      </a:lnTo>
                      <a:lnTo>
                        <a:pt x="8" y="39"/>
                      </a:lnTo>
                      <a:lnTo>
                        <a:pt x="4" y="35"/>
                      </a:lnTo>
                      <a:lnTo>
                        <a:pt x="0" y="39"/>
                      </a:lnTo>
                      <a:lnTo>
                        <a:pt x="0" y="43"/>
                      </a:lnTo>
                      <a:lnTo>
                        <a:pt x="4" y="43"/>
                      </a:lnTo>
                      <a:lnTo>
                        <a:pt x="8" y="43"/>
                      </a:lnTo>
                      <a:lnTo>
                        <a:pt x="0" y="39"/>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8687" name="Freeform 161"/>
                <p:cNvSpPr>
                  <a:spLocks/>
                </p:cNvSpPr>
                <p:nvPr/>
              </p:nvSpPr>
              <p:spPr bwMode="auto">
                <a:xfrm>
                  <a:off x="593725" y="2570163"/>
                  <a:ext cx="366713" cy="412750"/>
                </a:xfrm>
                <a:custGeom>
                  <a:avLst/>
                  <a:gdLst>
                    <a:gd name="T0" fmla="*/ 2147483647 w 231"/>
                    <a:gd name="T1" fmla="*/ 2147483647 h 260"/>
                    <a:gd name="T2" fmla="*/ 2147483647 w 231"/>
                    <a:gd name="T3" fmla="*/ 0 h 260"/>
                    <a:gd name="T4" fmla="*/ 0 w 231"/>
                    <a:gd name="T5" fmla="*/ 2147483647 h 260"/>
                    <a:gd name="T6" fmla="*/ 0 w 231"/>
                    <a:gd name="T7" fmla="*/ 2147483647 h 260"/>
                    <a:gd name="T8" fmla="*/ 2147483647 w 231"/>
                    <a:gd name="T9" fmla="*/ 2147483647 h 260"/>
                    <a:gd name="T10" fmla="*/ 2147483647 w 231"/>
                    <a:gd name="T11" fmla="*/ 2147483647 h 260"/>
                    <a:gd name="T12" fmla="*/ 0 60000 65536"/>
                    <a:gd name="T13" fmla="*/ 0 60000 65536"/>
                    <a:gd name="T14" fmla="*/ 0 60000 65536"/>
                    <a:gd name="T15" fmla="*/ 0 60000 65536"/>
                    <a:gd name="T16" fmla="*/ 0 60000 65536"/>
                    <a:gd name="T17" fmla="*/ 0 60000 65536"/>
                    <a:gd name="T18" fmla="*/ 0 w 231"/>
                    <a:gd name="T19" fmla="*/ 0 h 260"/>
                    <a:gd name="T20" fmla="*/ 231 w 231"/>
                    <a:gd name="T21" fmla="*/ 260 h 260"/>
                  </a:gdLst>
                  <a:ahLst/>
                  <a:cxnLst>
                    <a:cxn ang="T12">
                      <a:pos x="T0" y="T1"/>
                    </a:cxn>
                    <a:cxn ang="T13">
                      <a:pos x="T2" y="T3"/>
                    </a:cxn>
                    <a:cxn ang="T14">
                      <a:pos x="T4" y="T5"/>
                    </a:cxn>
                    <a:cxn ang="T15">
                      <a:pos x="T6" y="T7"/>
                    </a:cxn>
                    <a:cxn ang="T16">
                      <a:pos x="T8" y="T9"/>
                    </a:cxn>
                    <a:cxn ang="T17">
                      <a:pos x="T10" y="T11"/>
                    </a:cxn>
                  </a:cxnLst>
                  <a:rect l="T18" t="T19" r="T20" b="T21"/>
                  <a:pathLst>
                    <a:path w="231" h="260">
                      <a:moveTo>
                        <a:pt x="231" y="260"/>
                      </a:moveTo>
                      <a:lnTo>
                        <a:pt x="231" y="0"/>
                      </a:lnTo>
                      <a:lnTo>
                        <a:pt x="0" y="52"/>
                      </a:lnTo>
                      <a:lnTo>
                        <a:pt x="0" y="260"/>
                      </a:lnTo>
                      <a:lnTo>
                        <a:pt x="231" y="26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8688" name="Freeform 162"/>
                <p:cNvSpPr>
                  <a:spLocks/>
                </p:cNvSpPr>
                <p:nvPr/>
              </p:nvSpPr>
              <p:spPr bwMode="auto">
                <a:xfrm>
                  <a:off x="954088" y="2563813"/>
                  <a:ext cx="12700" cy="419100"/>
                </a:xfrm>
                <a:custGeom>
                  <a:avLst/>
                  <a:gdLst>
                    <a:gd name="T0" fmla="*/ 2147483647 w 8"/>
                    <a:gd name="T1" fmla="*/ 2147483647 h 264"/>
                    <a:gd name="T2" fmla="*/ 0 w 8"/>
                    <a:gd name="T3" fmla="*/ 2147483647 h 264"/>
                    <a:gd name="T4" fmla="*/ 0 w 8"/>
                    <a:gd name="T5" fmla="*/ 2147483647 h 264"/>
                    <a:gd name="T6" fmla="*/ 2147483647 w 8"/>
                    <a:gd name="T7" fmla="*/ 2147483647 h 264"/>
                    <a:gd name="T8" fmla="*/ 2147483647 w 8"/>
                    <a:gd name="T9" fmla="*/ 2147483647 h 264"/>
                    <a:gd name="T10" fmla="*/ 2147483647 w 8"/>
                    <a:gd name="T11" fmla="*/ 0 h 264"/>
                    <a:gd name="T12" fmla="*/ 2147483647 w 8"/>
                    <a:gd name="T13" fmla="*/ 2147483647 h 264"/>
                    <a:gd name="T14" fmla="*/ 2147483647 w 8"/>
                    <a:gd name="T15" fmla="*/ 0 h 264"/>
                    <a:gd name="T16" fmla="*/ 2147483647 w 8"/>
                    <a:gd name="T17" fmla="*/ 0 h 264"/>
                    <a:gd name="T18" fmla="*/ 0 w 8"/>
                    <a:gd name="T19" fmla="*/ 0 h 264"/>
                    <a:gd name="T20" fmla="*/ 0 w 8"/>
                    <a:gd name="T21" fmla="*/ 2147483647 h 264"/>
                    <a:gd name="T22" fmla="*/ 2147483647 w 8"/>
                    <a:gd name="T23" fmla="*/ 2147483647 h 26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264"/>
                    <a:gd name="T38" fmla="*/ 8 w 8"/>
                    <a:gd name="T39" fmla="*/ 264 h 26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264">
                      <a:moveTo>
                        <a:pt x="4" y="8"/>
                      </a:moveTo>
                      <a:lnTo>
                        <a:pt x="0" y="4"/>
                      </a:lnTo>
                      <a:lnTo>
                        <a:pt x="0" y="264"/>
                      </a:lnTo>
                      <a:lnTo>
                        <a:pt x="8" y="264"/>
                      </a:lnTo>
                      <a:lnTo>
                        <a:pt x="8" y="4"/>
                      </a:lnTo>
                      <a:lnTo>
                        <a:pt x="4" y="0"/>
                      </a:lnTo>
                      <a:lnTo>
                        <a:pt x="8" y="4"/>
                      </a:lnTo>
                      <a:lnTo>
                        <a:pt x="8" y="0"/>
                      </a:lnTo>
                      <a:lnTo>
                        <a:pt x="4" y="0"/>
                      </a:lnTo>
                      <a:lnTo>
                        <a:pt x="0" y="0"/>
                      </a:lnTo>
                      <a:lnTo>
                        <a:pt x="0" y="4"/>
                      </a:lnTo>
                      <a:lnTo>
                        <a:pt x="4" y="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8689" name="Freeform 163"/>
                <p:cNvSpPr>
                  <a:spLocks/>
                </p:cNvSpPr>
                <p:nvPr/>
              </p:nvSpPr>
              <p:spPr bwMode="auto">
                <a:xfrm>
                  <a:off x="587375" y="2563813"/>
                  <a:ext cx="373063" cy="93663"/>
                </a:xfrm>
                <a:custGeom>
                  <a:avLst/>
                  <a:gdLst>
                    <a:gd name="T0" fmla="*/ 2147483647 w 235"/>
                    <a:gd name="T1" fmla="*/ 2147483647 h 59"/>
                    <a:gd name="T2" fmla="*/ 2147483647 w 235"/>
                    <a:gd name="T3" fmla="*/ 2147483647 h 59"/>
                    <a:gd name="T4" fmla="*/ 2147483647 w 235"/>
                    <a:gd name="T5" fmla="*/ 2147483647 h 59"/>
                    <a:gd name="T6" fmla="*/ 2147483647 w 235"/>
                    <a:gd name="T7" fmla="*/ 0 h 59"/>
                    <a:gd name="T8" fmla="*/ 2147483647 w 235"/>
                    <a:gd name="T9" fmla="*/ 2147483647 h 59"/>
                    <a:gd name="T10" fmla="*/ 0 w 235"/>
                    <a:gd name="T11" fmla="*/ 2147483647 h 59"/>
                    <a:gd name="T12" fmla="*/ 2147483647 w 235"/>
                    <a:gd name="T13" fmla="*/ 2147483647 h 59"/>
                    <a:gd name="T14" fmla="*/ 0 w 235"/>
                    <a:gd name="T15" fmla="*/ 2147483647 h 59"/>
                    <a:gd name="T16" fmla="*/ 0 w 235"/>
                    <a:gd name="T17" fmla="*/ 2147483647 h 59"/>
                    <a:gd name="T18" fmla="*/ 0 w 235"/>
                    <a:gd name="T19" fmla="*/ 2147483647 h 59"/>
                    <a:gd name="T20" fmla="*/ 2147483647 w 235"/>
                    <a:gd name="T21" fmla="*/ 2147483647 h 59"/>
                    <a:gd name="T22" fmla="*/ 2147483647 w 235"/>
                    <a:gd name="T23" fmla="*/ 2147483647 h 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35"/>
                    <a:gd name="T37" fmla="*/ 0 h 59"/>
                    <a:gd name="T38" fmla="*/ 235 w 235"/>
                    <a:gd name="T39" fmla="*/ 59 h 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35" h="59">
                      <a:moveTo>
                        <a:pt x="8" y="56"/>
                      </a:moveTo>
                      <a:lnTo>
                        <a:pt x="4" y="59"/>
                      </a:lnTo>
                      <a:lnTo>
                        <a:pt x="235" y="8"/>
                      </a:lnTo>
                      <a:lnTo>
                        <a:pt x="235" y="0"/>
                      </a:lnTo>
                      <a:lnTo>
                        <a:pt x="4" y="48"/>
                      </a:lnTo>
                      <a:lnTo>
                        <a:pt x="0" y="56"/>
                      </a:lnTo>
                      <a:lnTo>
                        <a:pt x="4" y="48"/>
                      </a:lnTo>
                      <a:lnTo>
                        <a:pt x="0" y="52"/>
                      </a:lnTo>
                      <a:lnTo>
                        <a:pt x="0" y="56"/>
                      </a:lnTo>
                      <a:lnTo>
                        <a:pt x="4" y="59"/>
                      </a:lnTo>
                      <a:lnTo>
                        <a:pt x="8" y="56"/>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8690" name="Freeform 164"/>
                <p:cNvSpPr>
                  <a:spLocks/>
                </p:cNvSpPr>
                <p:nvPr/>
              </p:nvSpPr>
              <p:spPr bwMode="auto">
                <a:xfrm>
                  <a:off x="587375" y="2652713"/>
                  <a:ext cx="12700" cy="336550"/>
                </a:xfrm>
                <a:custGeom>
                  <a:avLst/>
                  <a:gdLst>
                    <a:gd name="T0" fmla="*/ 2147483647 w 8"/>
                    <a:gd name="T1" fmla="*/ 2147483647 h 212"/>
                    <a:gd name="T2" fmla="*/ 2147483647 w 8"/>
                    <a:gd name="T3" fmla="*/ 2147483647 h 212"/>
                    <a:gd name="T4" fmla="*/ 2147483647 w 8"/>
                    <a:gd name="T5" fmla="*/ 0 h 212"/>
                    <a:gd name="T6" fmla="*/ 0 w 8"/>
                    <a:gd name="T7" fmla="*/ 0 h 212"/>
                    <a:gd name="T8" fmla="*/ 0 w 8"/>
                    <a:gd name="T9" fmla="*/ 2147483647 h 212"/>
                    <a:gd name="T10" fmla="*/ 2147483647 w 8"/>
                    <a:gd name="T11" fmla="*/ 2147483647 h 212"/>
                    <a:gd name="T12" fmla="*/ 0 w 8"/>
                    <a:gd name="T13" fmla="*/ 2147483647 h 212"/>
                    <a:gd name="T14" fmla="*/ 0 w 8"/>
                    <a:gd name="T15" fmla="*/ 2147483647 h 212"/>
                    <a:gd name="T16" fmla="*/ 2147483647 w 8"/>
                    <a:gd name="T17" fmla="*/ 2147483647 h 212"/>
                    <a:gd name="T18" fmla="*/ 2147483647 w 8"/>
                    <a:gd name="T19" fmla="*/ 2147483647 h 212"/>
                    <a:gd name="T20" fmla="*/ 2147483647 w 8"/>
                    <a:gd name="T21" fmla="*/ 2147483647 h 212"/>
                    <a:gd name="T22" fmla="*/ 2147483647 w 8"/>
                    <a:gd name="T23" fmla="*/ 2147483647 h 21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212"/>
                    <a:gd name="T38" fmla="*/ 8 w 8"/>
                    <a:gd name="T39" fmla="*/ 212 h 21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212">
                      <a:moveTo>
                        <a:pt x="4" y="200"/>
                      </a:moveTo>
                      <a:lnTo>
                        <a:pt x="8" y="208"/>
                      </a:lnTo>
                      <a:lnTo>
                        <a:pt x="8" y="0"/>
                      </a:lnTo>
                      <a:lnTo>
                        <a:pt x="0" y="0"/>
                      </a:lnTo>
                      <a:lnTo>
                        <a:pt x="0" y="208"/>
                      </a:lnTo>
                      <a:lnTo>
                        <a:pt x="4" y="212"/>
                      </a:lnTo>
                      <a:lnTo>
                        <a:pt x="0" y="208"/>
                      </a:lnTo>
                      <a:lnTo>
                        <a:pt x="0" y="212"/>
                      </a:lnTo>
                      <a:lnTo>
                        <a:pt x="4" y="212"/>
                      </a:lnTo>
                      <a:lnTo>
                        <a:pt x="8" y="212"/>
                      </a:lnTo>
                      <a:lnTo>
                        <a:pt x="8" y="208"/>
                      </a:lnTo>
                      <a:lnTo>
                        <a:pt x="4" y="20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8691" name="Freeform 165"/>
                <p:cNvSpPr>
                  <a:spLocks/>
                </p:cNvSpPr>
                <p:nvPr/>
              </p:nvSpPr>
              <p:spPr bwMode="auto">
                <a:xfrm>
                  <a:off x="593725" y="2970213"/>
                  <a:ext cx="373063" cy="19050"/>
                </a:xfrm>
                <a:custGeom>
                  <a:avLst/>
                  <a:gdLst>
                    <a:gd name="T0" fmla="*/ 2147483647 w 235"/>
                    <a:gd name="T1" fmla="*/ 2147483647 h 12"/>
                    <a:gd name="T2" fmla="*/ 2147483647 w 235"/>
                    <a:gd name="T3" fmla="*/ 2147483647 h 12"/>
                    <a:gd name="T4" fmla="*/ 0 w 235"/>
                    <a:gd name="T5" fmla="*/ 0 h 12"/>
                    <a:gd name="T6" fmla="*/ 0 w 235"/>
                    <a:gd name="T7" fmla="*/ 2147483647 h 12"/>
                    <a:gd name="T8" fmla="*/ 2147483647 w 235"/>
                    <a:gd name="T9" fmla="*/ 2147483647 h 12"/>
                    <a:gd name="T10" fmla="*/ 2147483647 w 235"/>
                    <a:gd name="T11" fmla="*/ 2147483647 h 12"/>
                    <a:gd name="T12" fmla="*/ 2147483647 w 235"/>
                    <a:gd name="T13" fmla="*/ 2147483647 h 12"/>
                    <a:gd name="T14" fmla="*/ 2147483647 w 235"/>
                    <a:gd name="T15" fmla="*/ 2147483647 h 12"/>
                    <a:gd name="T16" fmla="*/ 2147483647 w 235"/>
                    <a:gd name="T17" fmla="*/ 2147483647 h 12"/>
                    <a:gd name="T18" fmla="*/ 2147483647 w 235"/>
                    <a:gd name="T19" fmla="*/ 2147483647 h 12"/>
                    <a:gd name="T20" fmla="*/ 2147483647 w 235"/>
                    <a:gd name="T21" fmla="*/ 2147483647 h 12"/>
                    <a:gd name="T22" fmla="*/ 2147483647 w 235"/>
                    <a:gd name="T23" fmla="*/ 2147483647 h 1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35"/>
                    <a:gd name="T37" fmla="*/ 0 h 12"/>
                    <a:gd name="T38" fmla="*/ 235 w 235"/>
                    <a:gd name="T39" fmla="*/ 12 h 1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35" h="12">
                      <a:moveTo>
                        <a:pt x="227" y="8"/>
                      </a:moveTo>
                      <a:lnTo>
                        <a:pt x="231" y="4"/>
                      </a:lnTo>
                      <a:lnTo>
                        <a:pt x="0" y="0"/>
                      </a:lnTo>
                      <a:lnTo>
                        <a:pt x="0" y="12"/>
                      </a:lnTo>
                      <a:lnTo>
                        <a:pt x="231" y="12"/>
                      </a:lnTo>
                      <a:lnTo>
                        <a:pt x="235" y="8"/>
                      </a:lnTo>
                      <a:lnTo>
                        <a:pt x="231" y="12"/>
                      </a:lnTo>
                      <a:lnTo>
                        <a:pt x="235" y="12"/>
                      </a:lnTo>
                      <a:lnTo>
                        <a:pt x="235" y="8"/>
                      </a:lnTo>
                      <a:lnTo>
                        <a:pt x="235" y="4"/>
                      </a:lnTo>
                      <a:lnTo>
                        <a:pt x="231" y="4"/>
                      </a:lnTo>
                      <a:lnTo>
                        <a:pt x="227" y="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8692" name="Freeform 166"/>
                <p:cNvSpPr>
                  <a:spLocks/>
                </p:cNvSpPr>
                <p:nvPr/>
              </p:nvSpPr>
              <p:spPr bwMode="auto">
                <a:xfrm>
                  <a:off x="973138" y="3070225"/>
                  <a:ext cx="52388" cy="19050"/>
                </a:xfrm>
                <a:custGeom>
                  <a:avLst/>
                  <a:gdLst>
                    <a:gd name="T0" fmla="*/ 2147483647 w 33"/>
                    <a:gd name="T1" fmla="*/ 2147483647 h 12"/>
                    <a:gd name="T2" fmla="*/ 2147483647 w 33"/>
                    <a:gd name="T3" fmla="*/ 0 h 12"/>
                    <a:gd name="T4" fmla="*/ 0 w 33"/>
                    <a:gd name="T5" fmla="*/ 2147483647 h 12"/>
                    <a:gd name="T6" fmla="*/ 2147483647 w 33"/>
                    <a:gd name="T7" fmla="*/ 2147483647 h 12"/>
                    <a:gd name="T8" fmla="*/ 2147483647 w 33"/>
                    <a:gd name="T9" fmla="*/ 2147483647 h 12"/>
                    <a:gd name="T10" fmla="*/ 2147483647 w 33"/>
                    <a:gd name="T11" fmla="*/ 2147483647 h 12"/>
                    <a:gd name="T12" fmla="*/ 2147483647 w 33"/>
                    <a:gd name="T13" fmla="*/ 2147483647 h 12"/>
                    <a:gd name="T14" fmla="*/ 2147483647 w 33"/>
                    <a:gd name="T15" fmla="*/ 2147483647 h 12"/>
                    <a:gd name="T16" fmla="*/ 2147483647 w 33"/>
                    <a:gd name="T17" fmla="*/ 2147483647 h 12"/>
                    <a:gd name="T18" fmla="*/ 2147483647 w 33"/>
                    <a:gd name="T19" fmla="*/ 2147483647 h 12"/>
                    <a:gd name="T20" fmla="*/ 2147483647 w 33"/>
                    <a:gd name="T21" fmla="*/ 0 h 12"/>
                    <a:gd name="T22" fmla="*/ 2147483647 w 33"/>
                    <a:gd name="T23" fmla="*/ 2147483647 h 1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3"/>
                    <a:gd name="T37" fmla="*/ 0 h 12"/>
                    <a:gd name="T38" fmla="*/ 33 w 33"/>
                    <a:gd name="T39" fmla="*/ 12 h 1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3" h="12">
                      <a:moveTo>
                        <a:pt x="25" y="4"/>
                      </a:moveTo>
                      <a:lnTo>
                        <a:pt x="29" y="0"/>
                      </a:lnTo>
                      <a:lnTo>
                        <a:pt x="0" y="4"/>
                      </a:lnTo>
                      <a:lnTo>
                        <a:pt x="4" y="12"/>
                      </a:lnTo>
                      <a:lnTo>
                        <a:pt x="29" y="12"/>
                      </a:lnTo>
                      <a:lnTo>
                        <a:pt x="33" y="4"/>
                      </a:lnTo>
                      <a:lnTo>
                        <a:pt x="29" y="12"/>
                      </a:lnTo>
                      <a:lnTo>
                        <a:pt x="33" y="8"/>
                      </a:lnTo>
                      <a:lnTo>
                        <a:pt x="33" y="4"/>
                      </a:lnTo>
                      <a:lnTo>
                        <a:pt x="29" y="0"/>
                      </a:lnTo>
                      <a:lnTo>
                        <a:pt x="25" y="4"/>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8693" name="Freeform 167"/>
                <p:cNvSpPr>
                  <a:spLocks/>
                </p:cNvSpPr>
                <p:nvPr/>
              </p:nvSpPr>
              <p:spPr bwMode="auto">
                <a:xfrm>
                  <a:off x="1012825" y="3051175"/>
                  <a:ext cx="12700" cy="25400"/>
                </a:xfrm>
                <a:custGeom>
                  <a:avLst/>
                  <a:gdLst>
                    <a:gd name="T0" fmla="*/ 2147483647 w 8"/>
                    <a:gd name="T1" fmla="*/ 2147483647 h 16"/>
                    <a:gd name="T2" fmla="*/ 0 w 8"/>
                    <a:gd name="T3" fmla="*/ 2147483647 h 16"/>
                    <a:gd name="T4" fmla="*/ 0 w 8"/>
                    <a:gd name="T5" fmla="*/ 2147483647 h 16"/>
                    <a:gd name="T6" fmla="*/ 2147483647 w 8"/>
                    <a:gd name="T7" fmla="*/ 2147483647 h 16"/>
                    <a:gd name="T8" fmla="*/ 2147483647 w 8"/>
                    <a:gd name="T9" fmla="*/ 2147483647 h 16"/>
                    <a:gd name="T10" fmla="*/ 0 w 8"/>
                    <a:gd name="T11" fmla="*/ 0 h 16"/>
                    <a:gd name="T12" fmla="*/ 2147483647 w 8"/>
                    <a:gd name="T13" fmla="*/ 2147483647 h 16"/>
                    <a:gd name="T14" fmla="*/ 2147483647 w 8"/>
                    <a:gd name="T15" fmla="*/ 0 h 16"/>
                    <a:gd name="T16" fmla="*/ 2147483647 w 8"/>
                    <a:gd name="T17" fmla="*/ 0 h 16"/>
                    <a:gd name="T18" fmla="*/ 0 w 8"/>
                    <a:gd name="T19" fmla="*/ 0 h 16"/>
                    <a:gd name="T20" fmla="*/ 0 w 8"/>
                    <a:gd name="T21" fmla="*/ 2147483647 h 16"/>
                    <a:gd name="T22" fmla="*/ 2147483647 w 8"/>
                    <a:gd name="T23" fmla="*/ 2147483647 h 1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16"/>
                    <a:gd name="T38" fmla="*/ 8 w 8"/>
                    <a:gd name="T39" fmla="*/ 16 h 1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16">
                      <a:moveTo>
                        <a:pt x="4" y="8"/>
                      </a:moveTo>
                      <a:lnTo>
                        <a:pt x="0" y="4"/>
                      </a:lnTo>
                      <a:lnTo>
                        <a:pt x="0" y="16"/>
                      </a:lnTo>
                      <a:lnTo>
                        <a:pt x="8" y="16"/>
                      </a:lnTo>
                      <a:lnTo>
                        <a:pt x="8" y="4"/>
                      </a:lnTo>
                      <a:lnTo>
                        <a:pt x="0" y="0"/>
                      </a:lnTo>
                      <a:lnTo>
                        <a:pt x="8" y="4"/>
                      </a:lnTo>
                      <a:lnTo>
                        <a:pt x="8" y="0"/>
                      </a:lnTo>
                      <a:lnTo>
                        <a:pt x="4" y="0"/>
                      </a:lnTo>
                      <a:lnTo>
                        <a:pt x="0" y="0"/>
                      </a:lnTo>
                      <a:lnTo>
                        <a:pt x="0" y="4"/>
                      </a:lnTo>
                      <a:lnTo>
                        <a:pt x="4" y="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8694" name="Freeform 168"/>
                <p:cNvSpPr>
                  <a:spLocks/>
                </p:cNvSpPr>
                <p:nvPr/>
              </p:nvSpPr>
              <p:spPr bwMode="auto">
                <a:xfrm>
                  <a:off x="1000125" y="3051175"/>
                  <a:ext cx="19050" cy="19050"/>
                </a:xfrm>
                <a:custGeom>
                  <a:avLst/>
                  <a:gdLst>
                    <a:gd name="T0" fmla="*/ 2147483647 w 12"/>
                    <a:gd name="T1" fmla="*/ 2147483647 h 12"/>
                    <a:gd name="T2" fmla="*/ 2147483647 w 12"/>
                    <a:gd name="T3" fmla="*/ 2147483647 h 12"/>
                    <a:gd name="T4" fmla="*/ 2147483647 w 12"/>
                    <a:gd name="T5" fmla="*/ 2147483647 h 12"/>
                    <a:gd name="T6" fmla="*/ 2147483647 w 12"/>
                    <a:gd name="T7" fmla="*/ 0 h 12"/>
                    <a:gd name="T8" fmla="*/ 2147483647 w 12"/>
                    <a:gd name="T9" fmla="*/ 2147483647 h 12"/>
                    <a:gd name="T10" fmla="*/ 2147483647 w 12"/>
                    <a:gd name="T11" fmla="*/ 2147483647 h 12"/>
                    <a:gd name="T12" fmla="*/ 2147483647 w 12"/>
                    <a:gd name="T13" fmla="*/ 2147483647 h 12"/>
                    <a:gd name="T14" fmla="*/ 0 w 12"/>
                    <a:gd name="T15" fmla="*/ 2147483647 h 12"/>
                    <a:gd name="T16" fmla="*/ 0 w 12"/>
                    <a:gd name="T17" fmla="*/ 2147483647 h 12"/>
                    <a:gd name="T18" fmla="*/ 2147483647 w 12"/>
                    <a:gd name="T19" fmla="*/ 2147483647 h 12"/>
                    <a:gd name="T20" fmla="*/ 2147483647 w 12"/>
                    <a:gd name="T21" fmla="*/ 2147483647 h 12"/>
                    <a:gd name="T22" fmla="*/ 2147483647 w 12"/>
                    <a:gd name="T23" fmla="*/ 2147483647 h 1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12"/>
                    <a:gd name="T38" fmla="*/ 12 w 12"/>
                    <a:gd name="T39" fmla="*/ 12 h 1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12">
                      <a:moveTo>
                        <a:pt x="4" y="12"/>
                      </a:moveTo>
                      <a:lnTo>
                        <a:pt x="8" y="12"/>
                      </a:lnTo>
                      <a:lnTo>
                        <a:pt x="12" y="8"/>
                      </a:lnTo>
                      <a:lnTo>
                        <a:pt x="8" y="0"/>
                      </a:lnTo>
                      <a:lnTo>
                        <a:pt x="4" y="4"/>
                      </a:lnTo>
                      <a:lnTo>
                        <a:pt x="0" y="8"/>
                      </a:lnTo>
                      <a:lnTo>
                        <a:pt x="4" y="12"/>
                      </a:lnTo>
                      <a:lnTo>
                        <a:pt x="8" y="12"/>
                      </a:lnTo>
                      <a:lnTo>
                        <a:pt x="4" y="12"/>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8695" name="Freeform 169"/>
                <p:cNvSpPr>
                  <a:spLocks/>
                </p:cNvSpPr>
                <p:nvPr/>
              </p:nvSpPr>
              <p:spPr bwMode="auto">
                <a:xfrm>
                  <a:off x="966788" y="3057525"/>
                  <a:ext cx="39688" cy="12700"/>
                </a:xfrm>
                <a:custGeom>
                  <a:avLst/>
                  <a:gdLst>
                    <a:gd name="T0" fmla="*/ 2147483647 w 25"/>
                    <a:gd name="T1" fmla="*/ 2147483647 h 8"/>
                    <a:gd name="T2" fmla="*/ 2147483647 w 25"/>
                    <a:gd name="T3" fmla="*/ 2147483647 h 8"/>
                    <a:gd name="T4" fmla="*/ 2147483647 w 25"/>
                    <a:gd name="T5" fmla="*/ 2147483647 h 8"/>
                    <a:gd name="T6" fmla="*/ 2147483647 w 25"/>
                    <a:gd name="T7" fmla="*/ 0 h 8"/>
                    <a:gd name="T8" fmla="*/ 2147483647 w 25"/>
                    <a:gd name="T9" fmla="*/ 0 h 8"/>
                    <a:gd name="T10" fmla="*/ 0 w 25"/>
                    <a:gd name="T11" fmla="*/ 2147483647 h 8"/>
                    <a:gd name="T12" fmla="*/ 2147483647 w 25"/>
                    <a:gd name="T13" fmla="*/ 0 h 8"/>
                    <a:gd name="T14" fmla="*/ 2147483647 w 25"/>
                    <a:gd name="T15" fmla="*/ 0 h 8"/>
                    <a:gd name="T16" fmla="*/ 0 w 25"/>
                    <a:gd name="T17" fmla="*/ 2147483647 h 8"/>
                    <a:gd name="T18" fmla="*/ 2147483647 w 25"/>
                    <a:gd name="T19" fmla="*/ 2147483647 h 8"/>
                    <a:gd name="T20" fmla="*/ 2147483647 w 25"/>
                    <a:gd name="T21" fmla="*/ 2147483647 h 8"/>
                    <a:gd name="T22" fmla="*/ 2147483647 w 25"/>
                    <a:gd name="T23" fmla="*/ 2147483647 h 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5"/>
                    <a:gd name="T37" fmla="*/ 0 h 8"/>
                    <a:gd name="T38" fmla="*/ 25 w 25"/>
                    <a:gd name="T39" fmla="*/ 8 h 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5" h="8">
                      <a:moveTo>
                        <a:pt x="12" y="4"/>
                      </a:moveTo>
                      <a:lnTo>
                        <a:pt x="8" y="8"/>
                      </a:lnTo>
                      <a:lnTo>
                        <a:pt x="25" y="8"/>
                      </a:lnTo>
                      <a:lnTo>
                        <a:pt x="25" y="0"/>
                      </a:lnTo>
                      <a:lnTo>
                        <a:pt x="8" y="0"/>
                      </a:lnTo>
                      <a:lnTo>
                        <a:pt x="0" y="4"/>
                      </a:lnTo>
                      <a:lnTo>
                        <a:pt x="8" y="0"/>
                      </a:lnTo>
                      <a:lnTo>
                        <a:pt x="4" y="0"/>
                      </a:lnTo>
                      <a:lnTo>
                        <a:pt x="0" y="4"/>
                      </a:lnTo>
                      <a:lnTo>
                        <a:pt x="4" y="8"/>
                      </a:lnTo>
                      <a:lnTo>
                        <a:pt x="8" y="8"/>
                      </a:lnTo>
                      <a:lnTo>
                        <a:pt x="12" y="4"/>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8696" name="Freeform 170"/>
                <p:cNvSpPr>
                  <a:spLocks/>
                </p:cNvSpPr>
                <p:nvPr/>
              </p:nvSpPr>
              <p:spPr bwMode="auto">
                <a:xfrm>
                  <a:off x="966788" y="3063875"/>
                  <a:ext cx="19050" cy="25400"/>
                </a:xfrm>
                <a:custGeom>
                  <a:avLst/>
                  <a:gdLst>
                    <a:gd name="T0" fmla="*/ 2147483647 w 12"/>
                    <a:gd name="T1" fmla="*/ 2147483647 h 16"/>
                    <a:gd name="T2" fmla="*/ 2147483647 w 12"/>
                    <a:gd name="T3" fmla="*/ 2147483647 h 16"/>
                    <a:gd name="T4" fmla="*/ 2147483647 w 12"/>
                    <a:gd name="T5" fmla="*/ 0 h 16"/>
                    <a:gd name="T6" fmla="*/ 0 w 12"/>
                    <a:gd name="T7" fmla="*/ 0 h 16"/>
                    <a:gd name="T8" fmla="*/ 0 w 12"/>
                    <a:gd name="T9" fmla="*/ 2147483647 h 16"/>
                    <a:gd name="T10" fmla="*/ 2147483647 w 12"/>
                    <a:gd name="T11" fmla="*/ 2147483647 h 16"/>
                    <a:gd name="T12" fmla="*/ 0 w 12"/>
                    <a:gd name="T13" fmla="*/ 2147483647 h 16"/>
                    <a:gd name="T14" fmla="*/ 2147483647 w 12"/>
                    <a:gd name="T15" fmla="*/ 2147483647 h 16"/>
                    <a:gd name="T16" fmla="*/ 2147483647 w 12"/>
                    <a:gd name="T17" fmla="*/ 2147483647 h 16"/>
                    <a:gd name="T18" fmla="*/ 2147483647 w 12"/>
                    <a:gd name="T19" fmla="*/ 2147483647 h 16"/>
                    <a:gd name="T20" fmla="*/ 2147483647 w 12"/>
                    <a:gd name="T21" fmla="*/ 2147483647 h 16"/>
                    <a:gd name="T22" fmla="*/ 2147483647 w 12"/>
                    <a:gd name="T23" fmla="*/ 2147483647 h 1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16"/>
                    <a:gd name="T38" fmla="*/ 12 w 12"/>
                    <a:gd name="T39" fmla="*/ 16 h 1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16">
                      <a:moveTo>
                        <a:pt x="4" y="8"/>
                      </a:moveTo>
                      <a:lnTo>
                        <a:pt x="12" y="12"/>
                      </a:lnTo>
                      <a:lnTo>
                        <a:pt x="12" y="0"/>
                      </a:lnTo>
                      <a:lnTo>
                        <a:pt x="0" y="0"/>
                      </a:lnTo>
                      <a:lnTo>
                        <a:pt x="0" y="12"/>
                      </a:lnTo>
                      <a:lnTo>
                        <a:pt x="8" y="16"/>
                      </a:lnTo>
                      <a:lnTo>
                        <a:pt x="0" y="12"/>
                      </a:lnTo>
                      <a:lnTo>
                        <a:pt x="4" y="16"/>
                      </a:lnTo>
                      <a:lnTo>
                        <a:pt x="8" y="16"/>
                      </a:lnTo>
                      <a:lnTo>
                        <a:pt x="12" y="12"/>
                      </a:lnTo>
                      <a:lnTo>
                        <a:pt x="4" y="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8697" name="Freeform 171"/>
                <p:cNvSpPr>
                  <a:spLocks/>
                </p:cNvSpPr>
                <p:nvPr/>
              </p:nvSpPr>
              <p:spPr bwMode="auto">
                <a:xfrm>
                  <a:off x="1019175" y="2589213"/>
                  <a:ext cx="334963" cy="649288"/>
                </a:xfrm>
                <a:custGeom>
                  <a:avLst/>
                  <a:gdLst>
                    <a:gd name="T0" fmla="*/ 2147483647 w 211"/>
                    <a:gd name="T1" fmla="*/ 0 h 409"/>
                    <a:gd name="T2" fmla="*/ 0 w 211"/>
                    <a:gd name="T3" fmla="*/ 2147483647 h 409"/>
                    <a:gd name="T4" fmla="*/ 0 w 211"/>
                    <a:gd name="T5" fmla="*/ 2147483647 h 409"/>
                    <a:gd name="T6" fmla="*/ 2147483647 w 211"/>
                    <a:gd name="T7" fmla="*/ 2147483647 h 409"/>
                    <a:gd name="T8" fmla="*/ 2147483647 w 211"/>
                    <a:gd name="T9" fmla="*/ 2147483647 h 409"/>
                    <a:gd name="T10" fmla="*/ 2147483647 w 211"/>
                    <a:gd name="T11" fmla="*/ 2147483647 h 409"/>
                    <a:gd name="T12" fmla="*/ 2147483647 w 211"/>
                    <a:gd name="T13" fmla="*/ 2147483647 h 409"/>
                    <a:gd name="T14" fmla="*/ 2147483647 w 211"/>
                    <a:gd name="T15" fmla="*/ 2147483647 h 409"/>
                    <a:gd name="T16" fmla="*/ 2147483647 w 211"/>
                    <a:gd name="T17" fmla="*/ 2147483647 h 409"/>
                    <a:gd name="T18" fmla="*/ 2147483647 w 211"/>
                    <a:gd name="T19" fmla="*/ 2147483647 h 409"/>
                    <a:gd name="T20" fmla="*/ 2147483647 w 211"/>
                    <a:gd name="T21" fmla="*/ 2147483647 h 409"/>
                    <a:gd name="T22" fmla="*/ 2147483647 w 211"/>
                    <a:gd name="T23" fmla="*/ 2147483647 h 409"/>
                    <a:gd name="T24" fmla="*/ 2147483647 w 211"/>
                    <a:gd name="T25" fmla="*/ 2147483647 h 409"/>
                    <a:gd name="T26" fmla="*/ 2147483647 w 211"/>
                    <a:gd name="T27" fmla="*/ 2147483647 h 409"/>
                    <a:gd name="T28" fmla="*/ 2147483647 w 211"/>
                    <a:gd name="T29" fmla="*/ 2147483647 h 409"/>
                    <a:gd name="T30" fmla="*/ 2147483647 w 211"/>
                    <a:gd name="T31" fmla="*/ 2147483647 h 409"/>
                    <a:gd name="T32" fmla="*/ 2147483647 w 211"/>
                    <a:gd name="T33" fmla="*/ 2147483647 h 409"/>
                    <a:gd name="T34" fmla="*/ 2147483647 w 211"/>
                    <a:gd name="T35" fmla="*/ 2147483647 h 409"/>
                    <a:gd name="T36" fmla="*/ 2147483647 w 211"/>
                    <a:gd name="T37" fmla="*/ 2147483647 h 409"/>
                    <a:gd name="T38" fmla="*/ 2147483647 w 211"/>
                    <a:gd name="T39" fmla="*/ 2147483647 h 409"/>
                    <a:gd name="T40" fmla="*/ 2147483647 w 211"/>
                    <a:gd name="T41" fmla="*/ 2147483647 h 409"/>
                    <a:gd name="T42" fmla="*/ 2147483647 w 211"/>
                    <a:gd name="T43" fmla="*/ 2147483647 h 409"/>
                    <a:gd name="T44" fmla="*/ 2147483647 w 211"/>
                    <a:gd name="T45" fmla="*/ 2147483647 h 409"/>
                    <a:gd name="T46" fmla="*/ 2147483647 w 211"/>
                    <a:gd name="T47" fmla="*/ 0 h 409"/>
                    <a:gd name="T48" fmla="*/ 2147483647 w 211"/>
                    <a:gd name="T49" fmla="*/ 0 h 409"/>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11"/>
                    <a:gd name="T76" fmla="*/ 0 h 409"/>
                    <a:gd name="T77" fmla="*/ 211 w 211"/>
                    <a:gd name="T78" fmla="*/ 409 h 409"/>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11" h="409">
                      <a:moveTo>
                        <a:pt x="28" y="0"/>
                      </a:moveTo>
                      <a:lnTo>
                        <a:pt x="0" y="4"/>
                      </a:lnTo>
                      <a:lnTo>
                        <a:pt x="0" y="402"/>
                      </a:lnTo>
                      <a:lnTo>
                        <a:pt x="85" y="409"/>
                      </a:lnTo>
                      <a:lnTo>
                        <a:pt x="109" y="402"/>
                      </a:lnTo>
                      <a:lnTo>
                        <a:pt x="113" y="402"/>
                      </a:lnTo>
                      <a:lnTo>
                        <a:pt x="121" y="402"/>
                      </a:lnTo>
                      <a:lnTo>
                        <a:pt x="125" y="402"/>
                      </a:lnTo>
                      <a:lnTo>
                        <a:pt x="134" y="402"/>
                      </a:lnTo>
                      <a:lnTo>
                        <a:pt x="146" y="398"/>
                      </a:lnTo>
                      <a:lnTo>
                        <a:pt x="154" y="394"/>
                      </a:lnTo>
                      <a:lnTo>
                        <a:pt x="166" y="394"/>
                      </a:lnTo>
                      <a:lnTo>
                        <a:pt x="174" y="390"/>
                      </a:lnTo>
                      <a:lnTo>
                        <a:pt x="178" y="386"/>
                      </a:lnTo>
                      <a:lnTo>
                        <a:pt x="186" y="382"/>
                      </a:lnTo>
                      <a:lnTo>
                        <a:pt x="190" y="378"/>
                      </a:lnTo>
                      <a:lnTo>
                        <a:pt x="190" y="374"/>
                      </a:lnTo>
                      <a:lnTo>
                        <a:pt x="194" y="374"/>
                      </a:lnTo>
                      <a:lnTo>
                        <a:pt x="194" y="370"/>
                      </a:lnTo>
                      <a:lnTo>
                        <a:pt x="211" y="358"/>
                      </a:lnTo>
                      <a:lnTo>
                        <a:pt x="211" y="335"/>
                      </a:lnTo>
                      <a:lnTo>
                        <a:pt x="28" y="0"/>
                      </a:lnTo>
                      <a:close/>
                    </a:path>
                  </a:pathLst>
                </a:custGeom>
                <a:solidFill>
                  <a:srgbClr val="333333"/>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8698" name="Freeform 172"/>
                <p:cNvSpPr>
                  <a:spLocks/>
                </p:cNvSpPr>
                <p:nvPr/>
              </p:nvSpPr>
              <p:spPr bwMode="auto">
                <a:xfrm>
                  <a:off x="1012825" y="2582863"/>
                  <a:ext cx="50800" cy="19050"/>
                </a:xfrm>
                <a:custGeom>
                  <a:avLst/>
                  <a:gdLst>
                    <a:gd name="T0" fmla="*/ 2147483647 w 32"/>
                    <a:gd name="T1" fmla="*/ 2147483647 h 12"/>
                    <a:gd name="T2" fmla="*/ 2147483647 w 32"/>
                    <a:gd name="T3" fmla="*/ 2147483647 h 12"/>
                    <a:gd name="T4" fmla="*/ 2147483647 w 32"/>
                    <a:gd name="T5" fmla="*/ 2147483647 h 12"/>
                    <a:gd name="T6" fmla="*/ 2147483647 w 32"/>
                    <a:gd name="T7" fmla="*/ 0 h 12"/>
                    <a:gd name="T8" fmla="*/ 2147483647 w 32"/>
                    <a:gd name="T9" fmla="*/ 2147483647 h 12"/>
                    <a:gd name="T10" fmla="*/ 0 w 32"/>
                    <a:gd name="T11" fmla="*/ 2147483647 h 12"/>
                    <a:gd name="T12" fmla="*/ 2147483647 w 32"/>
                    <a:gd name="T13" fmla="*/ 2147483647 h 12"/>
                    <a:gd name="T14" fmla="*/ 0 w 32"/>
                    <a:gd name="T15" fmla="*/ 2147483647 h 12"/>
                    <a:gd name="T16" fmla="*/ 0 w 32"/>
                    <a:gd name="T17" fmla="*/ 2147483647 h 12"/>
                    <a:gd name="T18" fmla="*/ 0 w 32"/>
                    <a:gd name="T19" fmla="*/ 2147483647 h 12"/>
                    <a:gd name="T20" fmla="*/ 2147483647 w 32"/>
                    <a:gd name="T21" fmla="*/ 2147483647 h 12"/>
                    <a:gd name="T22" fmla="*/ 2147483647 w 32"/>
                    <a:gd name="T23" fmla="*/ 2147483647 h 1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2"/>
                    <a:gd name="T37" fmla="*/ 0 h 12"/>
                    <a:gd name="T38" fmla="*/ 32 w 32"/>
                    <a:gd name="T39" fmla="*/ 12 h 1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2" h="12">
                      <a:moveTo>
                        <a:pt x="8" y="8"/>
                      </a:moveTo>
                      <a:lnTo>
                        <a:pt x="4" y="12"/>
                      </a:lnTo>
                      <a:lnTo>
                        <a:pt x="32" y="8"/>
                      </a:lnTo>
                      <a:lnTo>
                        <a:pt x="32" y="0"/>
                      </a:lnTo>
                      <a:lnTo>
                        <a:pt x="4" y="4"/>
                      </a:lnTo>
                      <a:lnTo>
                        <a:pt x="0" y="8"/>
                      </a:lnTo>
                      <a:lnTo>
                        <a:pt x="4" y="4"/>
                      </a:lnTo>
                      <a:lnTo>
                        <a:pt x="0" y="8"/>
                      </a:lnTo>
                      <a:lnTo>
                        <a:pt x="0" y="12"/>
                      </a:lnTo>
                      <a:lnTo>
                        <a:pt x="4" y="12"/>
                      </a:lnTo>
                      <a:lnTo>
                        <a:pt x="8" y="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8699" name="Freeform 173"/>
                <p:cNvSpPr>
                  <a:spLocks/>
                </p:cNvSpPr>
                <p:nvPr/>
              </p:nvSpPr>
              <p:spPr bwMode="auto">
                <a:xfrm>
                  <a:off x="1012825" y="2595563"/>
                  <a:ext cx="12700" cy="636588"/>
                </a:xfrm>
                <a:custGeom>
                  <a:avLst/>
                  <a:gdLst>
                    <a:gd name="T0" fmla="*/ 2147483647 w 8"/>
                    <a:gd name="T1" fmla="*/ 2147483647 h 401"/>
                    <a:gd name="T2" fmla="*/ 2147483647 w 8"/>
                    <a:gd name="T3" fmla="*/ 2147483647 h 401"/>
                    <a:gd name="T4" fmla="*/ 2147483647 w 8"/>
                    <a:gd name="T5" fmla="*/ 0 h 401"/>
                    <a:gd name="T6" fmla="*/ 0 w 8"/>
                    <a:gd name="T7" fmla="*/ 0 h 401"/>
                    <a:gd name="T8" fmla="*/ 0 w 8"/>
                    <a:gd name="T9" fmla="*/ 2147483647 h 401"/>
                    <a:gd name="T10" fmla="*/ 2147483647 w 8"/>
                    <a:gd name="T11" fmla="*/ 2147483647 h 401"/>
                    <a:gd name="T12" fmla="*/ 0 w 8"/>
                    <a:gd name="T13" fmla="*/ 2147483647 h 401"/>
                    <a:gd name="T14" fmla="*/ 0 w 8"/>
                    <a:gd name="T15" fmla="*/ 2147483647 h 401"/>
                    <a:gd name="T16" fmla="*/ 2147483647 w 8"/>
                    <a:gd name="T17" fmla="*/ 2147483647 h 401"/>
                    <a:gd name="T18" fmla="*/ 2147483647 w 8"/>
                    <a:gd name="T19" fmla="*/ 2147483647 h 401"/>
                    <a:gd name="T20" fmla="*/ 2147483647 w 8"/>
                    <a:gd name="T21" fmla="*/ 2147483647 h 401"/>
                    <a:gd name="T22" fmla="*/ 2147483647 w 8"/>
                    <a:gd name="T23" fmla="*/ 2147483647 h 40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401"/>
                    <a:gd name="T38" fmla="*/ 8 w 8"/>
                    <a:gd name="T39" fmla="*/ 401 h 40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401">
                      <a:moveTo>
                        <a:pt x="4" y="394"/>
                      </a:moveTo>
                      <a:lnTo>
                        <a:pt x="8" y="398"/>
                      </a:lnTo>
                      <a:lnTo>
                        <a:pt x="8" y="0"/>
                      </a:lnTo>
                      <a:lnTo>
                        <a:pt x="0" y="0"/>
                      </a:lnTo>
                      <a:lnTo>
                        <a:pt x="0" y="398"/>
                      </a:lnTo>
                      <a:lnTo>
                        <a:pt x="4" y="401"/>
                      </a:lnTo>
                      <a:lnTo>
                        <a:pt x="0" y="398"/>
                      </a:lnTo>
                      <a:lnTo>
                        <a:pt x="0" y="401"/>
                      </a:lnTo>
                      <a:lnTo>
                        <a:pt x="4" y="401"/>
                      </a:lnTo>
                      <a:lnTo>
                        <a:pt x="8" y="401"/>
                      </a:lnTo>
                      <a:lnTo>
                        <a:pt x="8" y="398"/>
                      </a:lnTo>
                      <a:lnTo>
                        <a:pt x="4" y="394"/>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8700" name="Freeform 174"/>
                <p:cNvSpPr>
                  <a:spLocks/>
                </p:cNvSpPr>
                <p:nvPr/>
              </p:nvSpPr>
              <p:spPr bwMode="auto">
                <a:xfrm>
                  <a:off x="1019175" y="3221038"/>
                  <a:ext cx="141288" cy="23813"/>
                </a:xfrm>
                <a:custGeom>
                  <a:avLst/>
                  <a:gdLst>
                    <a:gd name="T0" fmla="*/ 2147483647 w 89"/>
                    <a:gd name="T1" fmla="*/ 2147483647 h 15"/>
                    <a:gd name="T2" fmla="*/ 2147483647 w 89"/>
                    <a:gd name="T3" fmla="*/ 2147483647 h 15"/>
                    <a:gd name="T4" fmla="*/ 0 w 89"/>
                    <a:gd name="T5" fmla="*/ 0 h 15"/>
                    <a:gd name="T6" fmla="*/ 0 w 89"/>
                    <a:gd name="T7" fmla="*/ 2147483647 h 15"/>
                    <a:gd name="T8" fmla="*/ 2147483647 w 89"/>
                    <a:gd name="T9" fmla="*/ 2147483647 h 15"/>
                    <a:gd name="T10" fmla="*/ 2147483647 w 89"/>
                    <a:gd name="T11" fmla="*/ 2147483647 h 15"/>
                    <a:gd name="T12" fmla="*/ 2147483647 w 89"/>
                    <a:gd name="T13" fmla="*/ 2147483647 h 15"/>
                    <a:gd name="T14" fmla="*/ 2147483647 w 89"/>
                    <a:gd name="T15" fmla="*/ 2147483647 h 15"/>
                    <a:gd name="T16" fmla="*/ 2147483647 w 89"/>
                    <a:gd name="T17" fmla="*/ 2147483647 h 15"/>
                    <a:gd name="T18" fmla="*/ 2147483647 w 89"/>
                    <a:gd name="T19" fmla="*/ 2147483647 h 15"/>
                    <a:gd name="T20" fmla="*/ 2147483647 w 89"/>
                    <a:gd name="T21" fmla="*/ 2147483647 h 15"/>
                    <a:gd name="T22" fmla="*/ 2147483647 w 89"/>
                    <a:gd name="T23" fmla="*/ 2147483647 h 1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9"/>
                    <a:gd name="T37" fmla="*/ 0 h 15"/>
                    <a:gd name="T38" fmla="*/ 89 w 89"/>
                    <a:gd name="T39" fmla="*/ 15 h 1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9" h="15">
                      <a:moveTo>
                        <a:pt x="81" y="7"/>
                      </a:moveTo>
                      <a:lnTo>
                        <a:pt x="85" y="7"/>
                      </a:lnTo>
                      <a:lnTo>
                        <a:pt x="0" y="0"/>
                      </a:lnTo>
                      <a:lnTo>
                        <a:pt x="0" y="7"/>
                      </a:lnTo>
                      <a:lnTo>
                        <a:pt x="85" y="15"/>
                      </a:lnTo>
                      <a:lnTo>
                        <a:pt x="89" y="11"/>
                      </a:lnTo>
                      <a:lnTo>
                        <a:pt x="85" y="7"/>
                      </a:lnTo>
                      <a:lnTo>
                        <a:pt x="81" y="7"/>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8701" name="Freeform 175"/>
                <p:cNvSpPr>
                  <a:spLocks/>
                </p:cNvSpPr>
                <p:nvPr/>
              </p:nvSpPr>
              <p:spPr bwMode="auto">
                <a:xfrm>
                  <a:off x="1147763" y="3221038"/>
                  <a:ext cx="50800" cy="23813"/>
                </a:xfrm>
                <a:custGeom>
                  <a:avLst/>
                  <a:gdLst>
                    <a:gd name="T0" fmla="*/ 2147483647 w 32"/>
                    <a:gd name="T1" fmla="*/ 0 h 15"/>
                    <a:gd name="T2" fmla="*/ 2147483647 w 32"/>
                    <a:gd name="T3" fmla="*/ 0 h 15"/>
                    <a:gd name="T4" fmla="*/ 0 w 32"/>
                    <a:gd name="T5" fmla="*/ 2147483647 h 15"/>
                    <a:gd name="T6" fmla="*/ 2147483647 w 32"/>
                    <a:gd name="T7" fmla="*/ 2147483647 h 15"/>
                    <a:gd name="T8" fmla="*/ 2147483647 w 32"/>
                    <a:gd name="T9" fmla="*/ 2147483647 h 15"/>
                    <a:gd name="T10" fmla="*/ 2147483647 w 32"/>
                    <a:gd name="T11" fmla="*/ 2147483647 h 15"/>
                    <a:gd name="T12" fmla="*/ 2147483647 w 32"/>
                    <a:gd name="T13" fmla="*/ 2147483647 h 15"/>
                    <a:gd name="T14" fmla="*/ 2147483647 w 32"/>
                    <a:gd name="T15" fmla="*/ 2147483647 h 15"/>
                    <a:gd name="T16" fmla="*/ 2147483647 w 32"/>
                    <a:gd name="T17" fmla="*/ 0 h 15"/>
                    <a:gd name="T18" fmla="*/ 2147483647 w 32"/>
                    <a:gd name="T19" fmla="*/ 0 h 15"/>
                    <a:gd name="T20" fmla="*/ 2147483647 w 32"/>
                    <a:gd name="T21" fmla="*/ 0 h 15"/>
                    <a:gd name="T22" fmla="*/ 2147483647 w 32"/>
                    <a:gd name="T23" fmla="*/ 0 h 1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2"/>
                    <a:gd name="T37" fmla="*/ 0 h 15"/>
                    <a:gd name="T38" fmla="*/ 32 w 32"/>
                    <a:gd name="T39" fmla="*/ 15 h 1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2" h="15">
                      <a:moveTo>
                        <a:pt x="28" y="0"/>
                      </a:moveTo>
                      <a:lnTo>
                        <a:pt x="24" y="0"/>
                      </a:lnTo>
                      <a:lnTo>
                        <a:pt x="0" y="7"/>
                      </a:lnTo>
                      <a:lnTo>
                        <a:pt x="4" y="15"/>
                      </a:lnTo>
                      <a:lnTo>
                        <a:pt x="28" y="7"/>
                      </a:lnTo>
                      <a:lnTo>
                        <a:pt x="32" y="4"/>
                      </a:lnTo>
                      <a:lnTo>
                        <a:pt x="32" y="0"/>
                      </a:lnTo>
                      <a:lnTo>
                        <a:pt x="28" y="0"/>
                      </a:lnTo>
                      <a:lnTo>
                        <a:pt x="24" y="0"/>
                      </a:lnTo>
                      <a:lnTo>
                        <a:pt x="28"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8702" name="Freeform 176"/>
                <p:cNvSpPr>
                  <a:spLocks/>
                </p:cNvSpPr>
                <p:nvPr/>
              </p:nvSpPr>
              <p:spPr bwMode="auto">
                <a:xfrm>
                  <a:off x="1192213" y="3208338"/>
                  <a:ext cx="96838" cy="23813"/>
                </a:xfrm>
                <a:custGeom>
                  <a:avLst/>
                  <a:gdLst>
                    <a:gd name="T0" fmla="*/ 2147483647 w 61"/>
                    <a:gd name="T1" fmla="*/ 0 h 15"/>
                    <a:gd name="T2" fmla="*/ 2147483647 w 61"/>
                    <a:gd name="T3" fmla="*/ 0 h 15"/>
                    <a:gd name="T4" fmla="*/ 2147483647 w 61"/>
                    <a:gd name="T5" fmla="*/ 0 h 15"/>
                    <a:gd name="T6" fmla="*/ 2147483647 w 61"/>
                    <a:gd name="T7" fmla="*/ 2147483647 h 15"/>
                    <a:gd name="T8" fmla="*/ 2147483647 w 61"/>
                    <a:gd name="T9" fmla="*/ 2147483647 h 15"/>
                    <a:gd name="T10" fmla="*/ 2147483647 w 61"/>
                    <a:gd name="T11" fmla="*/ 2147483647 h 15"/>
                    <a:gd name="T12" fmla="*/ 2147483647 w 61"/>
                    <a:gd name="T13" fmla="*/ 2147483647 h 15"/>
                    <a:gd name="T14" fmla="*/ 2147483647 w 61"/>
                    <a:gd name="T15" fmla="*/ 2147483647 h 15"/>
                    <a:gd name="T16" fmla="*/ 0 w 61"/>
                    <a:gd name="T17" fmla="*/ 2147483647 h 15"/>
                    <a:gd name="T18" fmla="*/ 0 w 61"/>
                    <a:gd name="T19" fmla="*/ 2147483647 h 15"/>
                    <a:gd name="T20" fmla="*/ 0 w 61"/>
                    <a:gd name="T21" fmla="*/ 2147483647 h 15"/>
                    <a:gd name="T22" fmla="*/ 0 w 61"/>
                    <a:gd name="T23" fmla="*/ 2147483647 h 15"/>
                    <a:gd name="T24" fmla="*/ 2147483647 w 61"/>
                    <a:gd name="T25" fmla="*/ 2147483647 h 15"/>
                    <a:gd name="T26" fmla="*/ 2147483647 w 61"/>
                    <a:gd name="T27" fmla="*/ 2147483647 h 15"/>
                    <a:gd name="T28" fmla="*/ 2147483647 w 61"/>
                    <a:gd name="T29" fmla="*/ 2147483647 h 15"/>
                    <a:gd name="T30" fmla="*/ 2147483647 w 61"/>
                    <a:gd name="T31" fmla="*/ 2147483647 h 15"/>
                    <a:gd name="T32" fmla="*/ 2147483647 w 61"/>
                    <a:gd name="T33" fmla="*/ 2147483647 h 15"/>
                    <a:gd name="T34" fmla="*/ 2147483647 w 61"/>
                    <a:gd name="T35" fmla="*/ 2147483647 h 15"/>
                    <a:gd name="T36" fmla="*/ 2147483647 w 61"/>
                    <a:gd name="T37" fmla="*/ 2147483647 h 15"/>
                    <a:gd name="T38" fmla="*/ 2147483647 w 61"/>
                    <a:gd name="T39" fmla="*/ 2147483647 h 15"/>
                    <a:gd name="T40" fmla="*/ 2147483647 w 61"/>
                    <a:gd name="T41" fmla="*/ 0 h 1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61"/>
                    <a:gd name="T64" fmla="*/ 0 h 15"/>
                    <a:gd name="T65" fmla="*/ 61 w 61"/>
                    <a:gd name="T66" fmla="*/ 15 h 1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61" h="15">
                      <a:moveTo>
                        <a:pt x="57" y="0"/>
                      </a:moveTo>
                      <a:lnTo>
                        <a:pt x="57" y="0"/>
                      </a:lnTo>
                      <a:lnTo>
                        <a:pt x="45" y="0"/>
                      </a:lnTo>
                      <a:lnTo>
                        <a:pt x="37" y="4"/>
                      </a:lnTo>
                      <a:lnTo>
                        <a:pt x="25" y="4"/>
                      </a:lnTo>
                      <a:lnTo>
                        <a:pt x="16" y="8"/>
                      </a:lnTo>
                      <a:lnTo>
                        <a:pt x="12" y="8"/>
                      </a:lnTo>
                      <a:lnTo>
                        <a:pt x="4" y="8"/>
                      </a:lnTo>
                      <a:lnTo>
                        <a:pt x="0" y="8"/>
                      </a:lnTo>
                      <a:lnTo>
                        <a:pt x="0" y="15"/>
                      </a:lnTo>
                      <a:lnTo>
                        <a:pt x="4" y="15"/>
                      </a:lnTo>
                      <a:lnTo>
                        <a:pt x="12" y="15"/>
                      </a:lnTo>
                      <a:lnTo>
                        <a:pt x="16" y="15"/>
                      </a:lnTo>
                      <a:lnTo>
                        <a:pt x="29" y="15"/>
                      </a:lnTo>
                      <a:lnTo>
                        <a:pt x="37" y="12"/>
                      </a:lnTo>
                      <a:lnTo>
                        <a:pt x="49" y="12"/>
                      </a:lnTo>
                      <a:lnTo>
                        <a:pt x="61" y="8"/>
                      </a:lnTo>
                      <a:lnTo>
                        <a:pt x="57"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8703" name="Freeform 177"/>
                <p:cNvSpPr>
                  <a:spLocks/>
                </p:cNvSpPr>
                <p:nvPr/>
              </p:nvSpPr>
              <p:spPr bwMode="auto">
                <a:xfrm>
                  <a:off x="1282700" y="3170238"/>
                  <a:ext cx="52388" cy="50800"/>
                </a:xfrm>
                <a:custGeom>
                  <a:avLst/>
                  <a:gdLst>
                    <a:gd name="T0" fmla="*/ 2147483647 w 33"/>
                    <a:gd name="T1" fmla="*/ 2147483647 h 32"/>
                    <a:gd name="T2" fmla="*/ 2147483647 w 33"/>
                    <a:gd name="T3" fmla="*/ 2147483647 h 32"/>
                    <a:gd name="T4" fmla="*/ 2147483647 w 33"/>
                    <a:gd name="T5" fmla="*/ 2147483647 h 32"/>
                    <a:gd name="T6" fmla="*/ 2147483647 w 33"/>
                    <a:gd name="T7" fmla="*/ 2147483647 h 32"/>
                    <a:gd name="T8" fmla="*/ 2147483647 w 33"/>
                    <a:gd name="T9" fmla="*/ 2147483647 h 32"/>
                    <a:gd name="T10" fmla="*/ 2147483647 w 33"/>
                    <a:gd name="T11" fmla="*/ 2147483647 h 32"/>
                    <a:gd name="T12" fmla="*/ 2147483647 w 33"/>
                    <a:gd name="T13" fmla="*/ 2147483647 h 32"/>
                    <a:gd name="T14" fmla="*/ 2147483647 w 33"/>
                    <a:gd name="T15" fmla="*/ 2147483647 h 32"/>
                    <a:gd name="T16" fmla="*/ 2147483647 w 33"/>
                    <a:gd name="T17" fmla="*/ 2147483647 h 32"/>
                    <a:gd name="T18" fmla="*/ 0 w 33"/>
                    <a:gd name="T19" fmla="*/ 2147483647 h 32"/>
                    <a:gd name="T20" fmla="*/ 2147483647 w 33"/>
                    <a:gd name="T21" fmla="*/ 2147483647 h 32"/>
                    <a:gd name="T22" fmla="*/ 2147483647 w 33"/>
                    <a:gd name="T23" fmla="*/ 2147483647 h 32"/>
                    <a:gd name="T24" fmla="*/ 2147483647 w 33"/>
                    <a:gd name="T25" fmla="*/ 2147483647 h 32"/>
                    <a:gd name="T26" fmla="*/ 2147483647 w 33"/>
                    <a:gd name="T27" fmla="*/ 2147483647 h 32"/>
                    <a:gd name="T28" fmla="*/ 2147483647 w 33"/>
                    <a:gd name="T29" fmla="*/ 2147483647 h 32"/>
                    <a:gd name="T30" fmla="*/ 2147483647 w 33"/>
                    <a:gd name="T31" fmla="*/ 2147483647 h 32"/>
                    <a:gd name="T32" fmla="*/ 2147483647 w 33"/>
                    <a:gd name="T33" fmla="*/ 2147483647 h 32"/>
                    <a:gd name="T34" fmla="*/ 2147483647 w 33"/>
                    <a:gd name="T35" fmla="*/ 2147483647 h 32"/>
                    <a:gd name="T36" fmla="*/ 2147483647 w 33"/>
                    <a:gd name="T37" fmla="*/ 2147483647 h 32"/>
                    <a:gd name="T38" fmla="*/ 2147483647 w 33"/>
                    <a:gd name="T39" fmla="*/ 2147483647 h 32"/>
                    <a:gd name="T40" fmla="*/ 2147483647 w 33"/>
                    <a:gd name="T41" fmla="*/ 2147483647 h 32"/>
                    <a:gd name="T42" fmla="*/ 2147483647 w 33"/>
                    <a:gd name="T43" fmla="*/ 2147483647 h 32"/>
                    <a:gd name="T44" fmla="*/ 2147483647 w 33"/>
                    <a:gd name="T45" fmla="*/ 0 h 32"/>
                    <a:gd name="T46" fmla="*/ 2147483647 w 33"/>
                    <a:gd name="T47" fmla="*/ 0 h 32"/>
                    <a:gd name="T48" fmla="*/ 2147483647 w 33"/>
                    <a:gd name="T49" fmla="*/ 2147483647 h 32"/>
                    <a:gd name="T50" fmla="*/ 2147483647 w 33"/>
                    <a:gd name="T51" fmla="*/ 2147483647 h 32"/>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33"/>
                    <a:gd name="T79" fmla="*/ 0 h 32"/>
                    <a:gd name="T80" fmla="*/ 33 w 33"/>
                    <a:gd name="T81" fmla="*/ 32 h 32"/>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33" h="32">
                      <a:moveTo>
                        <a:pt x="24" y="4"/>
                      </a:moveTo>
                      <a:lnTo>
                        <a:pt x="24" y="4"/>
                      </a:lnTo>
                      <a:lnTo>
                        <a:pt x="20" y="8"/>
                      </a:lnTo>
                      <a:lnTo>
                        <a:pt x="16" y="12"/>
                      </a:lnTo>
                      <a:lnTo>
                        <a:pt x="12" y="16"/>
                      </a:lnTo>
                      <a:lnTo>
                        <a:pt x="4" y="20"/>
                      </a:lnTo>
                      <a:lnTo>
                        <a:pt x="0" y="24"/>
                      </a:lnTo>
                      <a:lnTo>
                        <a:pt x="4" y="32"/>
                      </a:lnTo>
                      <a:lnTo>
                        <a:pt x="12" y="28"/>
                      </a:lnTo>
                      <a:lnTo>
                        <a:pt x="16" y="24"/>
                      </a:lnTo>
                      <a:lnTo>
                        <a:pt x="20" y="20"/>
                      </a:lnTo>
                      <a:lnTo>
                        <a:pt x="24" y="16"/>
                      </a:lnTo>
                      <a:lnTo>
                        <a:pt x="28" y="12"/>
                      </a:lnTo>
                      <a:lnTo>
                        <a:pt x="33" y="8"/>
                      </a:lnTo>
                      <a:lnTo>
                        <a:pt x="28" y="8"/>
                      </a:lnTo>
                      <a:lnTo>
                        <a:pt x="33" y="8"/>
                      </a:lnTo>
                      <a:lnTo>
                        <a:pt x="33" y="4"/>
                      </a:lnTo>
                      <a:lnTo>
                        <a:pt x="28" y="0"/>
                      </a:lnTo>
                      <a:lnTo>
                        <a:pt x="24" y="0"/>
                      </a:lnTo>
                      <a:lnTo>
                        <a:pt x="24" y="4"/>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8704" name="Freeform 178"/>
                <p:cNvSpPr>
                  <a:spLocks/>
                </p:cNvSpPr>
                <p:nvPr/>
              </p:nvSpPr>
              <p:spPr bwMode="auto">
                <a:xfrm>
                  <a:off x="1320800" y="3151188"/>
                  <a:ext cx="39688" cy="31750"/>
                </a:xfrm>
                <a:custGeom>
                  <a:avLst/>
                  <a:gdLst>
                    <a:gd name="T0" fmla="*/ 2147483647 w 25"/>
                    <a:gd name="T1" fmla="*/ 2147483647 h 20"/>
                    <a:gd name="T2" fmla="*/ 2147483647 w 25"/>
                    <a:gd name="T3" fmla="*/ 0 h 20"/>
                    <a:gd name="T4" fmla="*/ 0 w 25"/>
                    <a:gd name="T5" fmla="*/ 2147483647 h 20"/>
                    <a:gd name="T6" fmla="*/ 2147483647 w 25"/>
                    <a:gd name="T7" fmla="*/ 2147483647 h 20"/>
                    <a:gd name="T8" fmla="*/ 2147483647 w 25"/>
                    <a:gd name="T9" fmla="*/ 2147483647 h 20"/>
                    <a:gd name="T10" fmla="*/ 2147483647 w 25"/>
                    <a:gd name="T11" fmla="*/ 2147483647 h 20"/>
                    <a:gd name="T12" fmla="*/ 2147483647 w 25"/>
                    <a:gd name="T13" fmla="*/ 2147483647 h 20"/>
                    <a:gd name="T14" fmla="*/ 2147483647 w 25"/>
                    <a:gd name="T15" fmla="*/ 2147483647 h 20"/>
                    <a:gd name="T16" fmla="*/ 2147483647 w 25"/>
                    <a:gd name="T17" fmla="*/ 0 h 20"/>
                    <a:gd name="T18" fmla="*/ 2147483647 w 25"/>
                    <a:gd name="T19" fmla="*/ 0 h 20"/>
                    <a:gd name="T20" fmla="*/ 2147483647 w 25"/>
                    <a:gd name="T21" fmla="*/ 0 h 20"/>
                    <a:gd name="T22" fmla="*/ 2147483647 w 25"/>
                    <a:gd name="T23" fmla="*/ 2147483647 h 2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5"/>
                    <a:gd name="T37" fmla="*/ 0 h 20"/>
                    <a:gd name="T38" fmla="*/ 25 w 25"/>
                    <a:gd name="T39" fmla="*/ 20 h 2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5" h="20">
                      <a:moveTo>
                        <a:pt x="17" y="4"/>
                      </a:moveTo>
                      <a:lnTo>
                        <a:pt x="21" y="0"/>
                      </a:lnTo>
                      <a:lnTo>
                        <a:pt x="0" y="16"/>
                      </a:lnTo>
                      <a:lnTo>
                        <a:pt x="4" y="20"/>
                      </a:lnTo>
                      <a:lnTo>
                        <a:pt x="25" y="8"/>
                      </a:lnTo>
                      <a:lnTo>
                        <a:pt x="25" y="4"/>
                      </a:lnTo>
                      <a:lnTo>
                        <a:pt x="25" y="8"/>
                      </a:lnTo>
                      <a:lnTo>
                        <a:pt x="25" y="4"/>
                      </a:lnTo>
                      <a:lnTo>
                        <a:pt x="25" y="0"/>
                      </a:lnTo>
                      <a:lnTo>
                        <a:pt x="21" y="0"/>
                      </a:lnTo>
                      <a:lnTo>
                        <a:pt x="17" y="4"/>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8705" name="Freeform 179"/>
                <p:cNvSpPr>
                  <a:spLocks/>
                </p:cNvSpPr>
                <p:nvPr/>
              </p:nvSpPr>
              <p:spPr bwMode="auto">
                <a:xfrm>
                  <a:off x="1347788" y="3114675"/>
                  <a:ext cx="12700" cy="42863"/>
                </a:xfrm>
                <a:custGeom>
                  <a:avLst/>
                  <a:gdLst>
                    <a:gd name="T0" fmla="*/ 0 w 8"/>
                    <a:gd name="T1" fmla="*/ 2147483647 h 27"/>
                    <a:gd name="T2" fmla="*/ 0 w 8"/>
                    <a:gd name="T3" fmla="*/ 2147483647 h 27"/>
                    <a:gd name="T4" fmla="*/ 0 w 8"/>
                    <a:gd name="T5" fmla="*/ 2147483647 h 27"/>
                    <a:gd name="T6" fmla="*/ 2147483647 w 8"/>
                    <a:gd name="T7" fmla="*/ 2147483647 h 27"/>
                    <a:gd name="T8" fmla="*/ 2147483647 w 8"/>
                    <a:gd name="T9" fmla="*/ 2147483647 h 27"/>
                    <a:gd name="T10" fmla="*/ 2147483647 w 8"/>
                    <a:gd name="T11" fmla="*/ 0 h 27"/>
                    <a:gd name="T12" fmla="*/ 2147483647 w 8"/>
                    <a:gd name="T13" fmla="*/ 2147483647 h 27"/>
                    <a:gd name="T14" fmla="*/ 2147483647 w 8"/>
                    <a:gd name="T15" fmla="*/ 0 h 27"/>
                    <a:gd name="T16" fmla="*/ 2147483647 w 8"/>
                    <a:gd name="T17" fmla="*/ 0 h 27"/>
                    <a:gd name="T18" fmla="*/ 0 w 8"/>
                    <a:gd name="T19" fmla="*/ 0 h 27"/>
                    <a:gd name="T20" fmla="*/ 0 w 8"/>
                    <a:gd name="T21" fmla="*/ 2147483647 h 27"/>
                    <a:gd name="T22" fmla="*/ 0 w 8"/>
                    <a:gd name="T23" fmla="*/ 2147483647 h 2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27"/>
                    <a:gd name="T38" fmla="*/ 8 w 8"/>
                    <a:gd name="T39" fmla="*/ 27 h 2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27">
                      <a:moveTo>
                        <a:pt x="0" y="4"/>
                      </a:moveTo>
                      <a:lnTo>
                        <a:pt x="0" y="4"/>
                      </a:lnTo>
                      <a:lnTo>
                        <a:pt x="0" y="27"/>
                      </a:lnTo>
                      <a:lnTo>
                        <a:pt x="8" y="27"/>
                      </a:lnTo>
                      <a:lnTo>
                        <a:pt x="8" y="4"/>
                      </a:lnTo>
                      <a:lnTo>
                        <a:pt x="8" y="0"/>
                      </a:lnTo>
                      <a:lnTo>
                        <a:pt x="8" y="4"/>
                      </a:lnTo>
                      <a:lnTo>
                        <a:pt x="8" y="0"/>
                      </a:lnTo>
                      <a:lnTo>
                        <a:pt x="4" y="0"/>
                      </a:lnTo>
                      <a:lnTo>
                        <a:pt x="0" y="0"/>
                      </a:lnTo>
                      <a:lnTo>
                        <a:pt x="0" y="4"/>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8706" name="Freeform 180"/>
                <p:cNvSpPr>
                  <a:spLocks/>
                </p:cNvSpPr>
                <p:nvPr/>
              </p:nvSpPr>
              <p:spPr bwMode="auto">
                <a:xfrm>
                  <a:off x="1057275" y="2582863"/>
                  <a:ext cx="303213" cy="538163"/>
                </a:xfrm>
                <a:custGeom>
                  <a:avLst/>
                  <a:gdLst>
                    <a:gd name="T0" fmla="*/ 2147483647 w 191"/>
                    <a:gd name="T1" fmla="*/ 2147483647 h 339"/>
                    <a:gd name="T2" fmla="*/ 0 w 191"/>
                    <a:gd name="T3" fmla="*/ 2147483647 h 339"/>
                    <a:gd name="T4" fmla="*/ 2147483647 w 191"/>
                    <a:gd name="T5" fmla="*/ 2147483647 h 339"/>
                    <a:gd name="T6" fmla="*/ 2147483647 w 191"/>
                    <a:gd name="T7" fmla="*/ 2147483647 h 339"/>
                    <a:gd name="T8" fmla="*/ 2147483647 w 191"/>
                    <a:gd name="T9" fmla="*/ 0 h 339"/>
                    <a:gd name="T10" fmla="*/ 2147483647 w 191"/>
                    <a:gd name="T11" fmla="*/ 0 h 339"/>
                    <a:gd name="T12" fmla="*/ 2147483647 w 191"/>
                    <a:gd name="T13" fmla="*/ 0 h 339"/>
                    <a:gd name="T14" fmla="*/ 2147483647 w 191"/>
                    <a:gd name="T15" fmla="*/ 0 h 339"/>
                    <a:gd name="T16" fmla="*/ 0 w 191"/>
                    <a:gd name="T17" fmla="*/ 0 h 339"/>
                    <a:gd name="T18" fmla="*/ 0 w 191"/>
                    <a:gd name="T19" fmla="*/ 0 h 339"/>
                    <a:gd name="T20" fmla="*/ 0 w 191"/>
                    <a:gd name="T21" fmla="*/ 2147483647 h 339"/>
                    <a:gd name="T22" fmla="*/ 2147483647 w 191"/>
                    <a:gd name="T23" fmla="*/ 2147483647 h 33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91"/>
                    <a:gd name="T37" fmla="*/ 0 h 339"/>
                    <a:gd name="T38" fmla="*/ 191 w 191"/>
                    <a:gd name="T39" fmla="*/ 339 h 33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91" h="339">
                      <a:moveTo>
                        <a:pt x="4" y="8"/>
                      </a:moveTo>
                      <a:lnTo>
                        <a:pt x="0" y="4"/>
                      </a:lnTo>
                      <a:lnTo>
                        <a:pt x="183" y="339"/>
                      </a:lnTo>
                      <a:lnTo>
                        <a:pt x="191" y="335"/>
                      </a:lnTo>
                      <a:lnTo>
                        <a:pt x="8" y="0"/>
                      </a:lnTo>
                      <a:lnTo>
                        <a:pt x="4" y="0"/>
                      </a:lnTo>
                      <a:lnTo>
                        <a:pt x="8" y="0"/>
                      </a:lnTo>
                      <a:lnTo>
                        <a:pt x="4" y="0"/>
                      </a:lnTo>
                      <a:lnTo>
                        <a:pt x="0" y="0"/>
                      </a:lnTo>
                      <a:lnTo>
                        <a:pt x="0" y="4"/>
                      </a:lnTo>
                      <a:lnTo>
                        <a:pt x="4" y="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8707" name="Freeform 181"/>
                <p:cNvSpPr>
                  <a:spLocks/>
                </p:cNvSpPr>
                <p:nvPr/>
              </p:nvSpPr>
              <p:spPr bwMode="auto">
                <a:xfrm>
                  <a:off x="1063625" y="2563813"/>
                  <a:ext cx="84138" cy="638175"/>
                </a:xfrm>
                <a:custGeom>
                  <a:avLst/>
                  <a:gdLst>
                    <a:gd name="T0" fmla="*/ 2147483647 w 53"/>
                    <a:gd name="T1" fmla="*/ 2147483647 h 402"/>
                    <a:gd name="T2" fmla="*/ 2147483647 w 53"/>
                    <a:gd name="T3" fmla="*/ 0 h 402"/>
                    <a:gd name="T4" fmla="*/ 0 w 53"/>
                    <a:gd name="T5" fmla="*/ 2147483647 h 402"/>
                    <a:gd name="T6" fmla="*/ 0 w 53"/>
                    <a:gd name="T7" fmla="*/ 2147483647 h 402"/>
                    <a:gd name="T8" fmla="*/ 2147483647 w 53"/>
                    <a:gd name="T9" fmla="*/ 2147483647 h 402"/>
                    <a:gd name="T10" fmla="*/ 2147483647 w 53"/>
                    <a:gd name="T11" fmla="*/ 2147483647 h 402"/>
                    <a:gd name="T12" fmla="*/ 0 60000 65536"/>
                    <a:gd name="T13" fmla="*/ 0 60000 65536"/>
                    <a:gd name="T14" fmla="*/ 0 60000 65536"/>
                    <a:gd name="T15" fmla="*/ 0 60000 65536"/>
                    <a:gd name="T16" fmla="*/ 0 60000 65536"/>
                    <a:gd name="T17" fmla="*/ 0 60000 65536"/>
                    <a:gd name="T18" fmla="*/ 0 w 53"/>
                    <a:gd name="T19" fmla="*/ 0 h 402"/>
                    <a:gd name="T20" fmla="*/ 53 w 53"/>
                    <a:gd name="T21" fmla="*/ 402 h 402"/>
                  </a:gdLst>
                  <a:ahLst/>
                  <a:cxnLst>
                    <a:cxn ang="T12">
                      <a:pos x="T0" y="T1"/>
                    </a:cxn>
                    <a:cxn ang="T13">
                      <a:pos x="T2" y="T3"/>
                    </a:cxn>
                    <a:cxn ang="T14">
                      <a:pos x="T4" y="T5"/>
                    </a:cxn>
                    <a:cxn ang="T15">
                      <a:pos x="T6" y="T7"/>
                    </a:cxn>
                    <a:cxn ang="T16">
                      <a:pos x="T8" y="T9"/>
                    </a:cxn>
                    <a:cxn ang="T17">
                      <a:pos x="T10" y="T11"/>
                    </a:cxn>
                  </a:cxnLst>
                  <a:rect l="T18" t="T19" r="T20" b="T21"/>
                  <a:pathLst>
                    <a:path w="53" h="402">
                      <a:moveTo>
                        <a:pt x="53" y="402"/>
                      </a:moveTo>
                      <a:lnTo>
                        <a:pt x="53" y="0"/>
                      </a:lnTo>
                      <a:lnTo>
                        <a:pt x="0" y="16"/>
                      </a:lnTo>
                      <a:lnTo>
                        <a:pt x="0" y="398"/>
                      </a:lnTo>
                      <a:lnTo>
                        <a:pt x="53" y="402"/>
                      </a:lnTo>
                      <a:close/>
                    </a:path>
                  </a:pathLst>
                </a:custGeom>
                <a:solidFill>
                  <a:srgbClr val="999999"/>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8708" name="Freeform 182"/>
                <p:cNvSpPr>
                  <a:spLocks/>
                </p:cNvSpPr>
                <p:nvPr/>
              </p:nvSpPr>
              <p:spPr bwMode="auto">
                <a:xfrm>
                  <a:off x="1141413" y="2559050"/>
                  <a:ext cx="12700" cy="642938"/>
                </a:xfrm>
                <a:custGeom>
                  <a:avLst/>
                  <a:gdLst>
                    <a:gd name="T0" fmla="*/ 2147483647 w 8"/>
                    <a:gd name="T1" fmla="*/ 2147483647 h 405"/>
                    <a:gd name="T2" fmla="*/ 0 w 8"/>
                    <a:gd name="T3" fmla="*/ 2147483647 h 405"/>
                    <a:gd name="T4" fmla="*/ 0 w 8"/>
                    <a:gd name="T5" fmla="*/ 2147483647 h 405"/>
                    <a:gd name="T6" fmla="*/ 2147483647 w 8"/>
                    <a:gd name="T7" fmla="*/ 2147483647 h 405"/>
                    <a:gd name="T8" fmla="*/ 2147483647 w 8"/>
                    <a:gd name="T9" fmla="*/ 2147483647 h 405"/>
                    <a:gd name="T10" fmla="*/ 2147483647 w 8"/>
                    <a:gd name="T11" fmla="*/ 0 h 405"/>
                    <a:gd name="T12" fmla="*/ 2147483647 w 8"/>
                    <a:gd name="T13" fmla="*/ 2147483647 h 405"/>
                    <a:gd name="T14" fmla="*/ 2147483647 w 8"/>
                    <a:gd name="T15" fmla="*/ 0 h 405"/>
                    <a:gd name="T16" fmla="*/ 2147483647 w 8"/>
                    <a:gd name="T17" fmla="*/ 0 h 405"/>
                    <a:gd name="T18" fmla="*/ 0 w 8"/>
                    <a:gd name="T19" fmla="*/ 0 h 405"/>
                    <a:gd name="T20" fmla="*/ 0 w 8"/>
                    <a:gd name="T21" fmla="*/ 2147483647 h 405"/>
                    <a:gd name="T22" fmla="*/ 2147483647 w 8"/>
                    <a:gd name="T23" fmla="*/ 2147483647 h 40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405"/>
                    <a:gd name="T38" fmla="*/ 8 w 8"/>
                    <a:gd name="T39" fmla="*/ 405 h 40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405">
                      <a:moveTo>
                        <a:pt x="8" y="7"/>
                      </a:moveTo>
                      <a:lnTo>
                        <a:pt x="0" y="3"/>
                      </a:lnTo>
                      <a:lnTo>
                        <a:pt x="0" y="405"/>
                      </a:lnTo>
                      <a:lnTo>
                        <a:pt x="8" y="405"/>
                      </a:lnTo>
                      <a:lnTo>
                        <a:pt x="8" y="3"/>
                      </a:lnTo>
                      <a:lnTo>
                        <a:pt x="4" y="0"/>
                      </a:lnTo>
                      <a:lnTo>
                        <a:pt x="8" y="3"/>
                      </a:lnTo>
                      <a:lnTo>
                        <a:pt x="8" y="0"/>
                      </a:lnTo>
                      <a:lnTo>
                        <a:pt x="4" y="0"/>
                      </a:lnTo>
                      <a:lnTo>
                        <a:pt x="0" y="0"/>
                      </a:lnTo>
                      <a:lnTo>
                        <a:pt x="0" y="3"/>
                      </a:lnTo>
                      <a:lnTo>
                        <a:pt x="8" y="7"/>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8709" name="Freeform 183"/>
                <p:cNvSpPr>
                  <a:spLocks/>
                </p:cNvSpPr>
                <p:nvPr/>
              </p:nvSpPr>
              <p:spPr bwMode="auto">
                <a:xfrm>
                  <a:off x="1057275" y="2559050"/>
                  <a:ext cx="96838" cy="36513"/>
                </a:xfrm>
                <a:custGeom>
                  <a:avLst/>
                  <a:gdLst>
                    <a:gd name="T0" fmla="*/ 2147483647 w 61"/>
                    <a:gd name="T1" fmla="*/ 2147483647 h 23"/>
                    <a:gd name="T2" fmla="*/ 2147483647 w 61"/>
                    <a:gd name="T3" fmla="*/ 2147483647 h 23"/>
                    <a:gd name="T4" fmla="*/ 2147483647 w 61"/>
                    <a:gd name="T5" fmla="*/ 2147483647 h 23"/>
                    <a:gd name="T6" fmla="*/ 2147483647 w 61"/>
                    <a:gd name="T7" fmla="*/ 0 h 23"/>
                    <a:gd name="T8" fmla="*/ 2147483647 w 61"/>
                    <a:gd name="T9" fmla="*/ 2147483647 h 23"/>
                    <a:gd name="T10" fmla="*/ 0 w 61"/>
                    <a:gd name="T11" fmla="*/ 2147483647 h 23"/>
                    <a:gd name="T12" fmla="*/ 2147483647 w 61"/>
                    <a:gd name="T13" fmla="*/ 2147483647 h 23"/>
                    <a:gd name="T14" fmla="*/ 0 w 61"/>
                    <a:gd name="T15" fmla="*/ 2147483647 h 23"/>
                    <a:gd name="T16" fmla="*/ 0 w 61"/>
                    <a:gd name="T17" fmla="*/ 2147483647 h 23"/>
                    <a:gd name="T18" fmla="*/ 0 w 61"/>
                    <a:gd name="T19" fmla="*/ 2147483647 h 23"/>
                    <a:gd name="T20" fmla="*/ 2147483647 w 61"/>
                    <a:gd name="T21" fmla="*/ 2147483647 h 23"/>
                    <a:gd name="T22" fmla="*/ 2147483647 w 61"/>
                    <a:gd name="T23" fmla="*/ 2147483647 h 2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61"/>
                    <a:gd name="T37" fmla="*/ 0 h 23"/>
                    <a:gd name="T38" fmla="*/ 61 w 61"/>
                    <a:gd name="T39" fmla="*/ 23 h 2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61" h="23">
                      <a:moveTo>
                        <a:pt x="8" y="19"/>
                      </a:moveTo>
                      <a:lnTo>
                        <a:pt x="4" y="23"/>
                      </a:lnTo>
                      <a:lnTo>
                        <a:pt x="61" y="7"/>
                      </a:lnTo>
                      <a:lnTo>
                        <a:pt x="57" y="0"/>
                      </a:lnTo>
                      <a:lnTo>
                        <a:pt x="4" y="15"/>
                      </a:lnTo>
                      <a:lnTo>
                        <a:pt x="0" y="19"/>
                      </a:lnTo>
                      <a:lnTo>
                        <a:pt x="4" y="15"/>
                      </a:lnTo>
                      <a:lnTo>
                        <a:pt x="0" y="15"/>
                      </a:lnTo>
                      <a:lnTo>
                        <a:pt x="0" y="19"/>
                      </a:lnTo>
                      <a:lnTo>
                        <a:pt x="0" y="23"/>
                      </a:lnTo>
                      <a:lnTo>
                        <a:pt x="4" y="23"/>
                      </a:lnTo>
                      <a:lnTo>
                        <a:pt x="8" y="19"/>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8710" name="Freeform 184"/>
                <p:cNvSpPr>
                  <a:spLocks/>
                </p:cNvSpPr>
                <p:nvPr/>
              </p:nvSpPr>
              <p:spPr bwMode="auto">
                <a:xfrm>
                  <a:off x="1057275" y="2589213"/>
                  <a:ext cx="12700" cy="612775"/>
                </a:xfrm>
                <a:custGeom>
                  <a:avLst/>
                  <a:gdLst>
                    <a:gd name="T0" fmla="*/ 2147483647 w 8"/>
                    <a:gd name="T1" fmla="*/ 2147483647 h 386"/>
                    <a:gd name="T2" fmla="*/ 2147483647 w 8"/>
                    <a:gd name="T3" fmla="*/ 2147483647 h 386"/>
                    <a:gd name="T4" fmla="*/ 2147483647 w 8"/>
                    <a:gd name="T5" fmla="*/ 0 h 386"/>
                    <a:gd name="T6" fmla="*/ 0 w 8"/>
                    <a:gd name="T7" fmla="*/ 0 h 386"/>
                    <a:gd name="T8" fmla="*/ 0 w 8"/>
                    <a:gd name="T9" fmla="*/ 2147483647 h 386"/>
                    <a:gd name="T10" fmla="*/ 2147483647 w 8"/>
                    <a:gd name="T11" fmla="*/ 2147483647 h 386"/>
                    <a:gd name="T12" fmla="*/ 0 w 8"/>
                    <a:gd name="T13" fmla="*/ 2147483647 h 386"/>
                    <a:gd name="T14" fmla="*/ 0 w 8"/>
                    <a:gd name="T15" fmla="*/ 2147483647 h 386"/>
                    <a:gd name="T16" fmla="*/ 2147483647 w 8"/>
                    <a:gd name="T17" fmla="*/ 2147483647 h 386"/>
                    <a:gd name="T18" fmla="*/ 2147483647 w 8"/>
                    <a:gd name="T19" fmla="*/ 2147483647 h 386"/>
                    <a:gd name="T20" fmla="*/ 2147483647 w 8"/>
                    <a:gd name="T21" fmla="*/ 2147483647 h 386"/>
                    <a:gd name="T22" fmla="*/ 2147483647 w 8"/>
                    <a:gd name="T23" fmla="*/ 2147483647 h 38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386"/>
                    <a:gd name="T38" fmla="*/ 8 w 8"/>
                    <a:gd name="T39" fmla="*/ 386 h 38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386">
                      <a:moveTo>
                        <a:pt x="4" y="378"/>
                      </a:moveTo>
                      <a:lnTo>
                        <a:pt x="8" y="382"/>
                      </a:lnTo>
                      <a:lnTo>
                        <a:pt x="8" y="0"/>
                      </a:lnTo>
                      <a:lnTo>
                        <a:pt x="0" y="0"/>
                      </a:lnTo>
                      <a:lnTo>
                        <a:pt x="0" y="382"/>
                      </a:lnTo>
                      <a:lnTo>
                        <a:pt x="4" y="386"/>
                      </a:lnTo>
                      <a:lnTo>
                        <a:pt x="0" y="382"/>
                      </a:lnTo>
                      <a:lnTo>
                        <a:pt x="0" y="386"/>
                      </a:lnTo>
                      <a:lnTo>
                        <a:pt x="4" y="386"/>
                      </a:lnTo>
                      <a:lnTo>
                        <a:pt x="8" y="386"/>
                      </a:lnTo>
                      <a:lnTo>
                        <a:pt x="8" y="382"/>
                      </a:lnTo>
                      <a:lnTo>
                        <a:pt x="4" y="37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8711" name="Freeform 185"/>
                <p:cNvSpPr>
                  <a:spLocks/>
                </p:cNvSpPr>
                <p:nvPr/>
              </p:nvSpPr>
              <p:spPr bwMode="auto">
                <a:xfrm>
                  <a:off x="1063625" y="3189288"/>
                  <a:ext cx="90488" cy="25400"/>
                </a:xfrm>
                <a:custGeom>
                  <a:avLst/>
                  <a:gdLst>
                    <a:gd name="T0" fmla="*/ 2147483647 w 57"/>
                    <a:gd name="T1" fmla="*/ 2147483647 h 16"/>
                    <a:gd name="T2" fmla="*/ 2147483647 w 57"/>
                    <a:gd name="T3" fmla="*/ 2147483647 h 16"/>
                    <a:gd name="T4" fmla="*/ 0 w 57"/>
                    <a:gd name="T5" fmla="*/ 0 h 16"/>
                    <a:gd name="T6" fmla="*/ 0 w 57"/>
                    <a:gd name="T7" fmla="*/ 2147483647 h 16"/>
                    <a:gd name="T8" fmla="*/ 2147483647 w 57"/>
                    <a:gd name="T9" fmla="*/ 2147483647 h 16"/>
                    <a:gd name="T10" fmla="*/ 2147483647 w 57"/>
                    <a:gd name="T11" fmla="*/ 2147483647 h 16"/>
                    <a:gd name="T12" fmla="*/ 2147483647 w 57"/>
                    <a:gd name="T13" fmla="*/ 2147483647 h 16"/>
                    <a:gd name="T14" fmla="*/ 2147483647 w 57"/>
                    <a:gd name="T15" fmla="*/ 2147483647 h 16"/>
                    <a:gd name="T16" fmla="*/ 2147483647 w 57"/>
                    <a:gd name="T17" fmla="*/ 2147483647 h 16"/>
                    <a:gd name="T18" fmla="*/ 2147483647 w 57"/>
                    <a:gd name="T19" fmla="*/ 2147483647 h 16"/>
                    <a:gd name="T20" fmla="*/ 2147483647 w 57"/>
                    <a:gd name="T21" fmla="*/ 2147483647 h 16"/>
                    <a:gd name="T22" fmla="*/ 2147483647 w 57"/>
                    <a:gd name="T23" fmla="*/ 2147483647 h 1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57"/>
                    <a:gd name="T37" fmla="*/ 0 h 16"/>
                    <a:gd name="T38" fmla="*/ 57 w 57"/>
                    <a:gd name="T39" fmla="*/ 16 h 1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57" h="16">
                      <a:moveTo>
                        <a:pt x="49" y="8"/>
                      </a:moveTo>
                      <a:lnTo>
                        <a:pt x="53" y="4"/>
                      </a:lnTo>
                      <a:lnTo>
                        <a:pt x="0" y="0"/>
                      </a:lnTo>
                      <a:lnTo>
                        <a:pt x="0" y="8"/>
                      </a:lnTo>
                      <a:lnTo>
                        <a:pt x="53" y="16"/>
                      </a:lnTo>
                      <a:lnTo>
                        <a:pt x="57" y="8"/>
                      </a:lnTo>
                      <a:lnTo>
                        <a:pt x="53" y="16"/>
                      </a:lnTo>
                      <a:lnTo>
                        <a:pt x="57" y="12"/>
                      </a:lnTo>
                      <a:lnTo>
                        <a:pt x="57" y="8"/>
                      </a:lnTo>
                      <a:lnTo>
                        <a:pt x="53" y="4"/>
                      </a:lnTo>
                      <a:lnTo>
                        <a:pt x="49" y="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8712" name="Freeform 186"/>
                <p:cNvSpPr>
                  <a:spLocks/>
                </p:cNvSpPr>
                <p:nvPr/>
              </p:nvSpPr>
              <p:spPr bwMode="auto">
                <a:xfrm>
                  <a:off x="1147763" y="2563813"/>
                  <a:ext cx="225425" cy="638175"/>
                </a:xfrm>
                <a:custGeom>
                  <a:avLst/>
                  <a:gdLst>
                    <a:gd name="T0" fmla="*/ 0 w 142"/>
                    <a:gd name="T1" fmla="*/ 2147483647 h 402"/>
                    <a:gd name="T2" fmla="*/ 0 w 142"/>
                    <a:gd name="T3" fmla="*/ 0 h 402"/>
                    <a:gd name="T4" fmla="*/ 2147483647 w 142"/>
                    <a:gd name="T5" fmla="*/ 2147483647 h 402"/>
                    <a:gd name="T6" fmla="*/ 2147483647 w 142"/>
                    <a:gd name="T7" fmla="*/ 2147483647 h 402"/>
                    <a:gd name="T8" fmla="*/ 0 w 142"/>
                    <a:gd name="T9" fmla="*/ 2147483647 h 402"/>
                    <a:gd name="T10" fmla="*/ 0 w 142"/>
                    <a:gd name="T11" fmla="*/ 2147483647 h 402"/>
                    <a:gd name="T12" fmla="*/ 0 60000 65536"/>
                    <a:gd name="T13" fmla="*/ 0 60000 65536"/>
                    <a:gd name="T14" fmla="*/ 0 60000 65536"/>
                    <a:gd name="T15" fmla="*/ 0 60000 65536"/>
                    <a:gd name="T16" fmla="*/ 0 60000 65536"/>
                    <a:gd name="T17" fmla="*/ 0 60000 65536"/>
                    <a:gd name="T18" fmla="*/ 0 w 142"/>
                    <a:gd name="T19" fmla="*/ 0 h 402"/>
                    <a:gd name="T20" fmla="*/ 142 w 142"/>
                    <a:gd name="T21" fmla="*/ 402 h 402"/>
                  </a:gdLst>
                  <a:ahLst/>
                  <a:cxnLst>
                    <a:cxn ang="T12">
                      <a:pos x="T0" y="T1"/>
                    </a:cxn>
                    <a:cxn ang="T13">
                      <a:pos x="T2" y="T3"/>
                    </a:cxn>
                    <a:cxn ang="T14">
                      <a:pos x="T4" y="T5"/>
                    </a:cxn>
                    <a:cxn ang="T15">
                      <a:pos x="T6" y="T7"/>
                    </a:cxn>
                    <a:cxn ang="T16">
                      <a:pos x="T8" y="T9"/>
                    </a:cxn>
                    <a:cxn ang="T17">
                      <a:pos x="T10" y="T11"/>
                    </a:cxn>
                  </a:cxnLst>
                  <a:rect l="T18" t="T19" r="T20" b="T21"/>
                  <a:pathLst>
                    <a:path w="142" h="402">
                      <a:moveTo>
                        <a:pt x="0" y="402"/>
                      </a:moveTo>
                      <a:lnTo>
                        <a:pt x="0" y="0"/>
                      </a:lnTo>
                      <a:lnTo>
                        <a:pt x="142" y="63"/>
                      </a:lnTo>
                      <a:lnTo>
                        <a:pt x="142" y="355"/>
                      </a:lnTo>
                      <a:lnTo>
                        <a:pt x="0" y="402"/>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8713" name="Freeform 187"/>
                <p:cNvSpPr>
                  <a:spLocks/>
                </p:cNvSpPr>
                <p:nvPr/>
              </p:nvSpPr>
              <p:spPr bwMode="auto">
                <a:xfrm>
                  <a:off x="1141413" y="2559050"/>
                  <a:ext cx="12700" cy="642938"/>
                </a:xfrm>
                <a:custGeom>
                  <a:avLst/>
                  <a:gdLst>
                    <a:gd name="T0" fmla="*/ 2147483647 w 8"/>
                    <a:gd name="T1" fmla="*/ 0 h 405"/>
                    <a:gd name="T2" fmla="*/ 0 w 8"/>
                    <a:gd name="T3" fmla="*/ 2147483647 h 405"/>
                    <a:gd name="T4" fmla="*/ 0 w 8"/>
                    <a:gd name="T5" fmla="*/ 2147483647 h 405"/>
                    <a:gd name="T6" fmla="*/ 2147483647 w 8"/>
                    <a:gd name="T7" fmla="*/ 2147483647 h 405"/>
                    <a:gd name="T8" fmla="*/ 2147483647 w 8"/>
                    <a:gd name="T9" fmla="*/ 2147483647 h 405"/>
                    <a:gd name="T10" fmla="*/ 2147483647 w 8"/>
                    <a:gd name="T11" fmla="*/ 2147483647 h 405"/>
                    <a:gd name="T12" fmla="*/ 2147483647 w 8"/>
                    <a:gd name="T13" fmla="*/ 2147483647 h 405"/>
                    <a:gd name="T14" fmla="*/ 2147483647 w 8"/>
                    <a:gd name="T15" fmla="*/ 0 h 405"/>
                    <a:gd name="T16" fmla="*/ 2147483647 w 8"/>
                    <a:gd name="T17" fmla="*/ 0 h 405"/>
                    <a:gd name="T18" fmla="*/ 0 w 8"/>
                    <a:gd name="T19" fmla="*/ 0 h 405"/>
                    <a:gd name="T20" fmla="*/ 0 w 8"/>
                    <a:gd name="T21" fmla="*/ 2147483647 h 405"/>
                    <a:gd name="T22" fmla="*/ 2147483647 w 8"/>
                    <a:gd name="T23" fmla="*/ 0 h 40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405"/>
                    <a:gd name="T38" fmla="*/ 8 w 8"/>
                    <a:gd name="T39" fmla="*/ 405 h 40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405">
                      <a:moveTo>
                        <a:pt x="8" y="0"/>
                      </a:moveTo>
                      <a:lnTo>
                        <a:pt x="0" y="3"/>
                      </a:lnTo>
                      <a:lnTo>
                        <a:pt x="0" y="405"/>
                      </a:lnTo>
                      <a:lnTo>
                        <a:pt x="8" y="405"/>
                      </a:lnTo>
                      <a:lnTo>
                        <a:pt x="8" y="3"/>
                      </a:lnTo>
                      <a:lnTo>
                        <a:pt x="4" y="7"/>
                      </a:lnTo>
                      <a:lnTo>
                        <a:pt x="8" y="3"/>
                      </a:lnTo>
                      <a:lnTo>
                        <a:pt x="8" y="0"/>
                      </a:lnTo>
                      <a:lnTo>
                        <a:pt x="4" y="0"/>
                      </a:lnTo>
                      <a:lnTo>
                        <a:pt x="0" y="0"/>
                      </a:lnTo>
                      <a:lnTo>
                        <a:pt x="0" y="3"/>
                      </a:lnTo>
                      <a:lnTo>
                        <a:pt x="8"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8714" name="Freeform 188"/>
                <p:cNvSpPr>
                  <a:spLocks/>
                </p:cNvSpPr>
                <p:nvPr/>
              </p:nvSpPr>
              <p:spPr bwMode="auto">
                <a:xfrm>
                  <a:off x="1147763" y="2559050"/>
                  <a:ext cx="231775" cy="111125"/>
                </a:xfrm>
                <a:custGeom>
                  <a:avLst/>
                  <a:gdLst>
                    <a:gd name="T0" fmla="*/ 2147483647 w 146"/>
                    <a:gd name="T1" fmla="*/ 2147483647 h 70"/>
                    <a:gd name="T2" fmla="*/ 2147483647 w 146"/>
                    <a:gd name="T3" fmla="*/ 2147483647 h 70"/>
                    <a:gd name="T4" fmla="*/ 2147483647 w 146"/>
                    <a:gd name="T5" fmla="*/ 0 h 70"/>
                    <a:gd name="T6" fmla="*/ 0 w 146"/>
                    <a:gd name="T7" fmla="*/ 2147483647 h 70"/>
                    <a:gd name="T8" fmla="*/ 2147483647 w 146"/>
                    <a:gd name="T9" fmla="*/ 2147483647 h 70"/>
                    <a:gd name="T10" fmla="*/ 2147483647 w 146"/>
                    <a:gd name="T11" fmla="*/ 2147483647 h 70"/>
                    <a:gd name="T12" fmla="*/ 2147483647 w 146"/>
                    <a:gd name="T13" fmla="*/ 2147483647 h 70"/>
                    <a:gd name="T14" fmla="*/ 2147483647 w 146"/>
                    <a:gd name="T15" fmla="*/ 2147483647 h 70"/>
                    <a:gd name="T16" fmla="*/ 2147483647 w 146"/>
                    <a:gd name="T17" fmla="*/ 2147483647 h 70"/>
                    <a:gd name="T18" fmla="*/ 2147483647 w 146"/>
                    <a:gd name="T19" fmla="*/ 2147483647 h 70"/>
                    <a:gd name="T20" fmla="*/ 2147483647 w 146"/>
                    <a:gd name="T21" fmla="*/ 2147483647 h 70"/>
                    <a:gd name="T22" fmla="*/ 2147483647 w 146"/>
                    <a:gd name="T23" fmla="*/ 2147483647 h 7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46"/>
                    <a:gd name="T37" fmla="*/ 0 h 70"/>
                    <a:gd name="T38" fmla="*/ 146 w 146"/>
                    <a:gd name="T39" fmla="*/ 70 h 7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46" h="70">
                      <a:moveTo>
                        <a:pt x="146" y="66"/>
                      </a:moveTo>
                      <a:lnTo>
                        <a:pt x="142" y="62"/>
                      </a:lnTo>
                      <a:lnTo>
                        <a:pt x="4" y="0"/>
                      </a:lnTo>
                      <a:lnTo>
                        <a:pt x="0" y="7"/>
                      </a:lnTo>
                      <a:lnTo>
                        <a:pt x="138" y="70"/>
                      </a:lnTo>
                      <a:lnTo>
                        <a:pt x="134" y="66"/>
                      </a:lnTo>
                      <a:lnTo>
                        <a:pt x="138" y="70"/>
                      </a:lnTo>
                      <a:lnTo>
                        <a:pt x="142" y="70"/>
                      </a:lnTo>
                      <a:lnTo>
                        <a:pt x="146" y="66"/>
                      </a:lnTo>
                      <a:lnTo>
                        <a:pt x="146" y="62"/>
                      </a:lnTo>
                      <a:lnTo>
                        <a:pt x="142" y="62"/>
                      </a:lnTo>
                      <a:lnTo>
                        <a:pt x="146" y="66"/>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8715" name="Freeform 189"/>
                <p:cNvSpPr>
                  <a:spLocks/>
                </p:cNvSpPr>
                <p:nvPr/>
              </p:nvSpPr>
              <p:spPr bwMode="auto">
                <a:xfrm>
                  <a:off x="1360488" y="2663825"/>
                  <a:ext cx="19050" cy="469900"/>
                </a:xfrm>
                <a:custGeom>
                  <a:avLst/>
                  <a:gdLst>
                    <a:gd name="T0" fmla="*/ 2147483647 w 12"/>
                    <a:gd name="T1" fmla="*/ 2147483647 h 296"/>
                    <a:gd name="T2" fmla="*/ 2147483647 w 12"/>
                    <a:gd name="T3" fmla="*/ 2147483647 h 296"/>
                    <a:gd name="T4" fmla="*/ 2147483647 w 12"/>
                    <a:gd name="T5" fmla="*/ 0 h 296"/>
                    <a:gd name="T6" fmla="*/ 0 w 12"/>
                    <a:gd name="T7" fmla="*/ 0 h 296"/>
                    <a:gd name="T8" fmla="*/ 0 w 12"/>
                    <a:gd name="T9" fmla="*/ 2147483647 h 296"/>
                    <a:gd name="T10" fmla="*/ 2147483647 w 12"/>
                    <a:gd name="T11" fmla="*/ 2147483647 h 296"/>
                    <a:gd name="T12" fmla="*/ 0 w 12"/>
                    <a:gd name="T13" fmla="*/ 2147483647 h 296"/>
                    <a:gd name="T14" fmla="*/ 2147483647 w 12"/>
                    <a:gd name="T15" fmla="*/ 2147483647 h 296"/>
                    <a:gd name="T16" fmla="*/ 2147483647 w 12"/>
                    <a:gd name="T17" fmla="*/ 2147483647 h 296"/>
                    <a:gd name="T18" fmla="*/ 2147483647 w 12"/>
                    <a:gd name="T19" fmla="*/ 2147483647 h 296"/>
                    <a:gd name="T20" fmla="*/ 2147483647 w 12"/>
                    <a:gd name="T21" fmla="*/ 2147483647 h 296"/>
                    <a:gd name="T22" fmla="*/ 2147483647 w 12"/>
                    <a:gd name="T23" fmla="*/ 2147483647 h 29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296"/>
                    <a:gd name="T38" fmla="*/ 12 w 12"/>
                    <a:gd name="T39" fmla="*/ 296 h 29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296">
                      <a:moveTo>
                        <a:pt x="8" y="296"/>
                      </a:moveTo>
                      <a:lnTo>
                        <a:pt x="12" y="292"/>
                      </a:lnTo>
                      <a:lnTo>
                        <a:pt x="12" y="0"/>
                      </a:lnTo>
                      <a:lnTo>
                        <a:pt x="0" y="0"/>
                      </a:lnTo>
                      <a:lnTo>
                        <a:pt x="0" y="292"/>
                      </a:lnTo>
                      <a:lnTo>
                        <a:pt x="4" y="288"/>
                      </a:lnTo>
                      <a:lnTo>
                        <a:pt x="0" y="292"/>
                      </a:lnTo>
                      <a:lnTo>
                        <a:pt x="4" y="296"/>
                      </a:lnTo>
                      <a:lnTo>
                        <a:pt x="8" y="296"/>
                      </a:lnTo>
                      <a:lnTo>
                        <a:pt x="12" y="292"/>
                      </a:lnTo>
                      <a:lnTo>
                        <a:pt x="8" y="296"/>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8716" name="Freeform 190"/>
                <p:cNvSpPr>
                  <a:spLocks/>
                </p:cNvSpPr>
                <p:nvPr/>
              </p:nvSpPr>
              <p:spPr bwMode="auto">
                <a:xfrm>
                  <a:off x="1141413" y="3121025"/>
                  <a:ext cx="231775" cy="93663"/>
                </a:xfrm>
                <a:custGeom>
                  <a:avLst/>
                  <a:gdLst>
                    <a:gd name="T0" fmla="*/ 0 w 146"/>
                    <a:gd name="T1" fmla="*/ 2147483647 h 59"/>
                    <a:gd name="T2" fmla="*/ 2147483647 w 146"/>
                    <a:gd name="T3" fmla="*/ 2147483647 h 59"/>
                    <a:gd name="T4" fmla="*/ 2147483647 w 146"/>
                    <a:gd name="T5" fmla="*/ 2147483647 h 59"/>
                    <a:gd name="T6" fmla="*/ 2147483647 w 146"/>
                    <a:gd name="T7" fmla="*/ 0 h 59"/>
                    <a:gd name="T8" fmla="*/ 2147483647 w 146"/>
                    <a:gd name="T9" fmla="*/ 2147483647 h 59"/>
                    <a:gd name="T10" fmla="*/ 2147483647 w 146"/>
                    <a:gd name="T11" fmla="*/ 2147483647 h 59"/>
                    <a:gd name="T12" fmla="*/ 2147483647 w 146"/>
                    <a:gd name="T13" fmla="*/ 2147483647 h 59"/>
                    <a:gd name="T14" fmla="*/ 0 w 146"/>
                    <a:gd name="T15" fmla="*/ 2147483647 h 59"/>
                    <a:gd name="T16" fmla="*/ 0 w 146"/>
                    <a:gd name="T17" fmla="*/ 2147483647 h 59"/>
                    <a:gd name="T18" fmla="*/ 0 w 146"/>
                    <a:gd name="T19" fmla="*/ 2147483647 h 59"/>
                    <a:gd name="T20" fmla="*/ 2147483647 w 146"/>
                    <a:gd name="T21" fmla="*/ 2147483647 h 59"/>
                    <a:gd name="T22" fmla="*/ 0 w 146"/>
                    <a:gd name="T23" fmla="*/ 2147483647 h 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46"/>
                    <a:gd name="T37" fmla="*/ 0 h 59"/>
                    <a:gd name="T38" fmla="*/ 146 w 146"/>
                    <a:gd name="T39" fmla="*/ 59 h 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46" h="59">
                      <a:moveTo>
                        <a:pt x="0" y="51"/>
                      </a:moveTo>
                      <a:lnTo>
                        <a:pt x="4" y="59"/>
                      </a:lnTo>
                      <a:lnTo>
                        <a:pt x="146" y="8"/>
                      </a:lnTo>
                      <a:lnTo>
                        <a:pt x="142" y="0"/>
                      </a:lnTo>
                      <a:lnTo>
                        <a:pt x="4" y="47"/>
                      </a:lnTo>
                      <a:lnTo>
                        <a:pt x="8" y="51"/>
                      </a:lnTo>
                      <a:lnTo>
                        <a:pt x="4" y="47"/>
                      </a:lnTo>
                      <a:lnTo>
                        <a:pt x="0" y="51"/>
                      </a:lnTo>
                      <a:lnTo>
                        <a:pt x="0" y="55"/>
                      </a:lnTo>
                      <a:lnTo>
                        <a:pt x="4" y="59"/>
                      </a:lnTo>
                      <a:lnTo>
                        <a:pt x="0" y="51"/>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8717" name="Freeform 191"/>
                <p:cNvSpPr>
                  <a:spLocks/>
                </p:cNvSpPr>
                <p:nvPr/>
              </p:nvSpPr>
              <p:spPr bwMode="auto">
                <a:xfrm>
                  <a:off x="1076325" y="2582863"/>
                  <a:ext cx="52388" cy="606425"/>
                </a:xfrm>
                <a:custGeom>
                  <a:avLst/>
                  <a:gdLst>
                    <a:gd name="T0" fmla="*/ 2147483647 w 33"/>
                    <a:gd name="T1" fmla="*/ 2147483647 h 382"/>
                    <a:gd name="T2" fmla="*/ 2147483647 w 33"/>
                    <a:gd name="T3" fmla="*/ 2147483647 h 382"/>
                    <a:gd name="T4" fmla="*/ 2147483647 w 33"/>
                    <a:gd name="T5" fmla="*/ 2147483647 h 382"/>
                    <a:gd name="T6" fmla="*/ 2147483647 w 33"/>
                    <a:gd name="T7" fmla="*/ 2147483647 h 382"/>
                    <a:gd name="T8" fmla="*/ 2147483647 w 33"/>
                    <a:gd name="T9" fmla="*/ 2147483647 h 382"/>
                    <a:gd name="T10" fmla="*/ 2147483647 w 33"/>
                    <a:gd name="T11" fmla="*/ 2147483647 h 382"/>
                    <a:gd name="T12" fmla="*/ 2147483647 w 33"/>
                    <a:gd name="T13" fmla="*/ 2147483647 h 382"/>
                    <a:gd name="T14" fmla="*/ 2147483647 w 33"/>
                    <a:gd name="T15" fmla="*/ 2147483647 h 382"/>
                    <a:gd name="T16" fmla="*/ 2147483647 w 33"/>
                    <a:gd name="T17" fmla="*/ 2147483647 h 382"/>
                    <a:gd name="T18" fmla="*/ 2147483647 w 33"/>
                    <a:gd name="T19" fmla="*/ 2147483647 h 382"/>
                    <a:gd name="T20" fmla="*/ 2147483647 w 33"/>
                    <a:gd name="T21" fmla="*/ 2147483647 h 382"/>
                    <a:gd name="T22" fmla="*/ 2147483647 w 33"/>
                    <a:gd name="T23" fmla="*/ 0 h 382"/>
                    <a:gd name="T24" fmla="*/ 2147483647 w 33"/>
                    <a:gd name="T25" fmla="*/ 0 h 382"/>
                    <a:gd name="T26" fmla="*/ 2147483647 w 33"/>
                    <a:gd name="T27" fmla="*/ 0 h 382"/>
                    <a:gd name="T28" fmla="*/ 2147483647 w 33"/>
                    <a:gd name="T29" fmla="*/ 2147483647 h 382"/>
                    <a:gd name="T30" fmla="*/ 2147483647 w 33"/>
                    <a:gd name="T31" fmla="*/ 2147483647 h 382"/>
                    <a:gd name="T32" fmla="*/ 0 w 33"/>
                    <a:gd name="T33" fmla="*/ 2147483647 h 382"/>
                    <a:gd name="T34" fmla="*/ 0 w 33"/>
                    <a:gd name="T35" fmla="*/ 2147483647 h 382"/>
                    <a:gd name="T36" fmla="*/ 0 w 33"/>
                    <a:gd name="T37" fmla="*/ 2147483647 h 382"/>
                    <a:gd name="T38" fmla="*/ 0 w 33"/>
                    <a:gd name="T39" fmla="*/ 2147483647 h 382"/>
                    <a:gd name="T40" fmla="*/ 0 w 33"/>
                    <a:gd name="T41" fmla="*/ 2147483647 h 382"/>
                    <a:gd name="T42" fmla="*/ 2147483647 w 33"/>
                    <a:gd name="T43" fmla="*/ 2147483647 h 382"/>
                    <a:gd name="T44" fmla="*/ 2147483647 w 33"/>
                    <a:gd name="T45" fmla="*/ 2147483647 h 382"/>
                    <a:gd name="T46" fmla="*/ 2147483647 w 33"/>
                    <a:gd name="T47" fmla="*/ 2147483647 h 382"/>
                    <a:gd name="T48" fmla="*/ 2147483647 w 33"/>
                    <a:gd name="T49" fmla="*/ 2147483647 h 38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3"/>
                    <a:gd name="T76" fmla="*/ 0 h 382"/>
                    <a:gd name="T77" fmla="*/ 33 w 33"/>
                    <a:gd name="T78" fmla="*/ 382 h 38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3" h="382">
                      <a:moveTo>
                        <a:pt x="16" y="382"/>
                      </a:moveTo>
                      <a:lnTo>
                        <a:pt x="16" y="382"/>
                      </a:lnTo>
                      <a:lnTo>
                        <a:pt x="21" y="378"/>
                      </a:lnTo>
                      <a:lnTo>
                        <a:pt x="25" y="374"/>
                      </a:lnTo>
                      <a:lnTo>
                        <a:pt x="29" y="370"/>
                      </a:lnTo>
                      <a:lnTo>
                        <a:pt x="33" y="366"/>
                      </a:lnTo>
                      <a:lnTo>
                        <a:pt x="33" y="16"/>
                      </a:lnTo>
                      <a:lnTo>
                        <a:pt x="29" y="12"/>
                      </a:lnTo>
                      <a:lnTo>
                        <a:pt x="25" y="8"/>
                      </a:lnTo>
                      <a:lnTo>
                        <a:pt x="21" y="4"/>
                      </a:lnTo>
                      <a:lnTo>
                        <a:pt x="16" y="0"/>
                      </a:lnTo>
                      <a:lnTo>
                        <a:pt x="8" y="4"/>
                      </a:lnTo>
                      <a:lnTo>
                        <a:pt x="4" y="8"/>
                      </a:lnTo>
                      <a:lnTo>
                        <a:pt x="0" y="12"/>
                      </a:lnTo>
                      <a:lnTo>
                        <a:pt x="0" y="16"/>
                      </a:lnTo>
                      <a:lnTo>
                        <a:pt x="0" y="366"/>
                      </a:lnTo>
                      <a:lnTo>
                        <a:pt x="0" y="370"/>
                      </a:lnTo>
                      <a:lnTo>
                        <a:pt x="4" y="374"/>
                      </a:lnTo>
                      <a:lnTo>
                        <a:pt x="8" y="378"/>
                      </a:lnTo>
                      <a:lnTo>
                        <a:pt x="16" y="382"/>
                      </a:lnTo>
                      <a:close/>
                    </a:path>
                  </a:pathLst>
                </a:custGeom>
                <a:solidFill>
                  <a:srgbClr val="666666"/>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8718" name="Freeform 192"/>
                <p:cNvSpPr>
                  <a:spLocks/>
                </p:cNvSpPr>
                <p:nvPr/>
              </p:nvSpPr>
              <p:spPr bwMode="auto">
                <a:xfrm>
                  <a:off x="1076325" y="2582863"/>
                  <a:ext cx="52388" cy="606425"/>
                </a:xfrm>
                <a:custGeom>
                  <a:avLst/>
                  <a:gdLst>
                    <a:gd name="T0" fmla="*/ 2147483647 w 33"/>
                    <a:gd name="T1" fmla="*/ 2147483647 h 382"/>
                    <a:gd name="T2" fmla="*/ 2147483647 w 33"/>
                    <a:gd name="T3" fmla="*/ 2147483647 h 382"/>
                    <a:gd name="T4" fmla="*/ 2147483647 w 33"/>
                    <a:gd name="T5" fmla="*/ 2147483647 h 382"/>
                    <a:gd name="T6" fmla="*/ 2147483647 w 33"/>
                    <a:gd name="T7" fmla="*/ 2147483647 h 382"/>
                    <a:gd name="T8" fmla="*/ 2147483647 w 33"/>
                    <a:gd name="T9" fmla="*/ 2147483647 h 382"/>
                    <a:gd name="T10" fmla="*/ 2147483647 w 33"/>
                    <a:gd name="T11" fmla="*/ 2147483647 h 382"/>
                    <a:gd name="T12" fmla="*/ 2147483647 w 33"/>
                    <a:gd name="T13" fmla="*/ 2147483647 h 382"/>
                    <a:gd name="T14" fmla="*/ 2147483647 w 33"/>
                    <a:gd name="T15" fmla="*/ 2147483647 h 382"/>
                    <a:gd name="T16" fmla="*/ 2147483647 w 33"/>
                    <a:gd name="T17" fmla="*/ 2147483647 h 382"/>
                    <a:gd name="T18" fmla="*/ 2147483647 w 33"/>
                    <a:gd name="T19" fmla="*/ 2147483647 h 382"/>
                    <a:gd name="T20" fmla="*/ 2147483647 w 33"/>
                    <a:gd name="T21" fmla="*/ 2147483647 h 382"/>
                    <a:gd name="T22" fmla="*/ 2147483647 w 33"/>
                    <a:gd name="T23" fmla="*/ 0 h 382"/>
                    <a:gd name="T24" fmla="*/ 2147483647 w 33"/>
                    <a:gd name="T25" fmla="*/ 0 h 382"/>
                    <a:gd name="T26" fmla="*/ 2147483647 w 33"/>
                    <a:gd name="T27" fmla="*/ 0 h 382"/>
                    <a:gd name="T28" fmla="*/ 2147483647 w 33"/>
                    <a:gd name="T29" fmla="*/ 2147483647 h 382"/>
                    <a:gd name="T30" fmla="*/ 2147483647 w 33"/>
                    <a:gd name="T31" fmla="*/ 2147483647 h 382"/>
                    <a:gd name="T32" fmla="*/ 0 w 33"/>
                    <a:gd name="T33" fmla="*/ 2147483647 h 382"/>
                    <a:gd name="T34" fmla="*/ 0 w 33"/>
                    <a:gd name="T35" fmla="*/ 2147483647 h 382"/>
                    <a:gd name="T36" fmla="*/ 0 w 33"/>
                    <a:gd name="T37" fmla="*/ 2147483647 h 382"/>
                    <a:gd name="T38" fmla="*/ 0 w 33"/>
                    <a:gd name="T39" fmla="*/ 2147483647 h 382"/>
                    <a:gd name="T40" fmla="*/ 0 w 33"/>
                    <a:gd name="T41" fmla="*/ 2147483647 h 382"/>
                    <a:gd name="T42" fmla="*/ 2147483647 w 33"/>
                    <a:gd name="T43" fmla="*/ 2147483647 h 382"/>
                    <a:gd name="T44" fmla="*/ 2147483647 w 33"/>
                    <a:gd name="T45" fmla="*/ 2147483647 h 382"/>
                    <a:gd name="T46" fmla="*/ 2147483647 w 33"/>
                    <a:gd name="T47" fmla="*/ 2147483647 h 382"/>
                    <a:gd name="T48" fmla="*/ 2147483647 w 33"/>
                    <a:gd name="T49" fmla="*/ 2147483647 h 38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3"/>
                    <a:gd name="T76" fmla="*/ 0 h 382"/>
                    <a:gd name="T77" fmla="*/ 33 w 33"/>
                    <a:gd name="T78" fmla="*/ 382 h 38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3" h="382">
                      <a:moveTo>
                        <a:pt x="16" y="382"/>
                      </a:moveTo>
                      <a:lnTo>
                        <a:pt x="16" y="382"/>
                      </a:lnTo>
                      <a:lnTo>
                        <a:pt x="21" y="378"/>
                      </a:lnTo>
                      <a:lnTo>
                        <a:pt x="25" y="374"/>
                      </a:lnTo>
                      <a:lnTo>
                        <a:pt x="29" y="370"/>
                      </a:lnTo>
                      <a:lnTo>
                        <a:pt x="33" y="366"/>
                      </a:lnTo>
                      <a:lnTo>
                        <a:pt x="33" y="16"/>
                      </a:lnTo>
                      <a:lnTo>
                        <a:pt x="29" y="12"/>
                      </a:lnTo>
                      <a:lnTo>
                        <a:pt x="25" y="8"/>
                      </a:lnTo>
                      <a:lnTo>
                        <a:pt x="21" y="4"/>
                      </a:lnTo>
                      <a:lnTo>
                        <a:pt x="16" y="0"/>
                      </a:lnTo>
                      <a:lnTo>
                        <a:pt x="8" y="4"/>
                      </a:lnTo>
                      <a:lnTo>
                        <a:pt x="4" y="8"/>
                      </a:lnTo>
                      <a:lnTo>
                        <a:pt x="0" y="12"/>
                      </a:lnTo>
                      <a:lnTo>
                        <a:pt x="0" y="16"/>
                      </a:lnTo>
                      <a:lnTo>
                        <a:pt x="0" y="366"/>
                      </a:lnTo>
                      <a:lnTo>
                        <a:pt x="0" y="370"/>
                      </a:lnTo>
                      <a:lnTo>
                        <a:pt x="4" y="374"/>
                      </a:lnTo>
                      <a:lnTo>
                        <a:pt x="8" y="378"/>
                      </a:lnTo>
                      <a:lnTo>
                        <a:pt x="16" y="382"/>
                      </a:lnTo>
                    </a:path>
                  </a:pathLst>
                </a:custGeom>
                <a:noFill/>
                <a:ln w="0">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58719" name="Line 193"/>
                <p:cNvSpPr>
                  <a:spLocks noChangeShapeType="1"/>
                </p:cNvSpPr>
                <p:nvPr/>
              </p:nvSpPr>
              <p:spPr bwMode="auto">
                <a:xfrm>
                  <a:off x="1076325" y="2708275"/>
                  <a:ext cx="52388" cy="1588"/>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8720" name="Line 194"/>
                <p:cNvSpPr>
                  <a:spLocks noChangeShapeType="1"/>
                </p:cNvSpPr>
                <p:nvPr/>
              </p:nvSpPr>
              <p:spPr bwMode="auto">
                <a:xfrm flipV="1">
                  <a:off x="1076325" y="2944813"/>
                  <a:ext cx="52388" cy="635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8721" name="Line 195"/>
                <p:cNvSpPr>
                  <a:spLocks noChangeShapeType="1"/>
                </p:cNvSpPr>
                <p:nvPr/>
              </p:nvSpPr>
              <p:spPr bwMode="auto">
                <a:xfrm flipV="1">
                  <a:off x="1154113" y="3114675"/>
                  <a:ext cx="212725" cy="61913"/>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8722" name="Freeform 196"/>
                <p:cNvSpPr>
                  <a:spLocks/>
                </p:cNvSpPr>
                <p:nvPr/>
              </p:nvSpPr>
              <p:spPr bwMode="auto">
                <a:xfrm>
                  <a:off x="1147763" y="3133725"/>
                  <a:ext cx="206375" cy="93663"/>
                </a:xfrm>
                <a:custGeom>
                  <a:avLst/>
                  <a:gdLst>
                    <a:gd name="T0" fmla="*/ 0 w 130"/>
                    <a:gd name="T1" fmla="*/ 2147483647 h 59"/>
                    <a:gd name="T2" fmla="*/ 0 w 130"/>
                    <a:gd name="T3" fmla="*/ 2147483647 h 59"/>
                    <a:gd name="T4" fmla="*/ 2147483647 w 130"/>
                    <a:gd name="T5" fmla="*/ 2147483647 h 59"/>
                    <a:gd name="T6" fmla="*/ 2147483647 w 130"/>
                    <a:gd name="T7" fmla="*/ 0 h 59"/>
                    <a:gd name="T8" fmla="*/ 0 w 130"/>
                    <a:gd name="T9" fmla="*/ 2147483647 h 59"/>
                    <a:gd name="T10" fmla="*/ 0 w 130"/>
                    <a:gd name="T11" fmla="*/ 2147483647 h 59"/>
                    <a:gd name="T12" fmla="*/ 0 60000 65536"/>
                    <a:gd name="T13" fmla="*/ 0 60000 65536"/>
                    <a:gd name="T14" fmla="*/ 0 60000 65536"/>
                    <a:gd name="T15" fmla="*/ 0 60000 65536"/>
                    <a:gd name="T16" fmla="*/ 0 60000 65536"/>
                    <a:gd name="T17" fmla="*/ 0 60000 65536"/>
                    <a:gd name="T18" fmla="*/ 0 w 130"/>
                    <a:gd name="T19" fmla="*/ 0 h 59"/>
                    <a:gd name="T20" fmla="*/ 130 w 130"/>
                    <a:gd name="T21" fmla="*/ 59 h 59"/>
                  </a:gdLst>
                  <a:ahLst/>
                  <a:cxnLst>
                    <a:cxn ang="T12">
                      <a:pos x="T0" y="T1"/>
                    </a:cxn>
                    <a:cxn ang="T13">
                      <a:pos x="T2" y="T3"/>
                    </a:cxn>
                    <a:cxn ang="T14">
                      <a:pos x="T4" y="T5"/>
                    </a:cxn>
                    <a:cxn ang="T15">
                      <a:pos x="T6" y="T7"/>
                    </a:cxn>
                    <a:cxn ang="T16">
                      <a:pos x="T8" y="T9"/>
                    </a:cxn>
                    <a:cxn ang="T17">
                      <a:pos x="T10" y="T11"/>
                    </a:cxn>
                  </a:cxnLst>
                  <a:rect l="T18" t="T19" r="T20" b="T21"/>
                  <a:pathLst>
                    <a:path w="130" h="59">
                      <a:moveTo>
                        <a:pt x="0" y="43"/>
                      </a:moveTo>
                      <a:lnTo>
                        <a:pt x="0" y="59"/>
                      </a:lnTo>
                      <a:lnTo>
                        <a:pt x="130" y="7"/>
                      </a:lnTo>
                      <a:lnTo>
                        <a:pt x="130" y="0"/>
                      </a:lnTo>
                      <a:lnTo>
                        <a:pt x="0" y="43"/>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8723" name="Freeform 197"/>
                <p:cNvSpPr>
                  <a:spLocks/>
                </p:cNvSpPr>
                <p:nvPr/>
              </p:nvSpPr>
              <p:spPr bwMode="auto">
                <a:xfrm>
                  <a:off x="1141413" y="3201988"/>
                  <a:ext cx="19050" cy="30163"/>
                </a:xfrm>
                <a:custGeom>
                  <a:avLst/>
                  <a:gdLst>
                    <a:gd name="T0" fmla="*/ 2147483647 w 12"/>
                    <a:gd name="T1" fmla="*/ 2147483647 h 19"/>
                    <a:gd name="T2" fmla="*/ 2147483647 w 12"/>
                    <a:gd name="T3" fmla="*/ 2147483647 h 19"/>
                    <a:gd name="T4" fmla="*/ 2147483647 w 12"/>
                    <a:gd name="T5" fmla="*/ 0 h 19"/>
                    <a:gd name="T6" fmla="*/ 0 w 12"/>
                    <a:gd name="T7" fmla="*/ 0 h 19"/>
                    <a:gd name="T8" fmla="*/ 0 w 12"/>
                    <a:gd name="T9" fmla="*/ 2147483647 h 19"/>
                    <a:gd name="T10" fmla="*/ 2147483647 w 12"/>
                    <a:gd name="T11" fmla="*/ 2147483647 h 19"/>
                    <a:gd name="T12" fmla="*/ 0 w 12"/>
                    <a:gd name="T13" fmla="*/ 2147483647 h 19"/>
                    <a:gd name="T14" fmla="*/ 2147483647 w 12"/>
                    <a:gd name="T15" fmla="*/ 2147483647 h 19"/>
                    <a:gd name="T16" fmla="*/ 2147483647 w 12"/>
                    <a:gd name="T17" fmla="*/ 2147483647 h 19"/>
                    <a:gd name="T18" fmla="*/ 2147483647 w 12"/>
                    <a:gd name="T19" fmla="*/ 2147483647 h 19"/>
                    <a:gd name="T20" fmla="*/ 2147483647 w 12"/>
                    <a:gd name="T21" fmla="*/ 2147483647 h 19"/>
                    <a:gd name="T22" fmla="*/ 2147483647 w 12"/>
                    <a:gd name="T23" fmla="*/ 2147483647 h 1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19"/>
                    <a:gd name="T38" fmla="*/ 12 w 12"/>
                    <a:gd name="T39" fmla="*/ 19 h 1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19">
                      <a:moveTo>
                        <a:pt x="4" y="8"/>
                      </a:moveTo>
                      <a:lnTo>
                        <a:pt x="12" y="16"/>
                      </a:lnTo>
                      <a:lnTo>
                        <a:pt x="12" y="0"/>
                      </a:lnTo>
                      <a:lnTo>
                        <a:pt x="0" y="0"/>
                      </a:lnTo>
                      <a:lnTo>
                        <a:pt x="0" y="16"/>
                      </a:lnTo>
                      <a:lnTo>
                        <a:pt x="8" y="19"/>
                      </a:lnTo>
                      <a:lnTo>
                        <a:pt x="0" y="16"/>
                      </a:lnTo>
                      <a:lnTo>
                        <a:pt x="4" y="16"/>
                      </a:lnTo>
                      <a:lnTo>
                        <a:pt x="4" y="19"/>
                      </a:lnTo>
                      <a:lnTo>
                        <a:pt x="8" y="16"/>
                      </a:lnTo>
                      <a:lnTo>
                        <a:pt x="12" y="16"/>
                      </a:lnTo>
                      <a:lnTo>
                        <a:pt x="4" y="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8724" name="Freeform 198"/>
                <p:cNvSpPr>
                  <a:spLocks/>
                </p:cNvSpPr>
                <p:nvPr/>
              </p:nvSpPr>
              <p:spPr bwMode="auto">
                <a:xfrm>
                  <a:off x="1147763" y="3138488"/>
                  <a:ext cx="212725" cy="93663"/>
                </a:xfrm>
                <a:custGeom>
                  <a:avLst/>
                  <a:gdLst>
                    <a:gd name="T0" fmla="*/ 2147483647 w 134"/>
                    <a:gd name="T1" fmla="*/ 2147483647 h 59"/>
                    <a:gd name="T2" fmla="*/ 2147483647 w 134"/>
                    <a:gd name="T3" fmla="*/ 0 h 59"/>
                    <a:gd name="T4" fmla="*/ 0 w 134"/>
                    <a:gd name="T5" fmla="*/ 2147483647 h 59"/>
                    <a:gd name="T6" fmla="*/ 2147483647 w 134"/>
                    <a:gd name="T7" fmla="*/ 2147483647 h 59"/>
                    <a:gd name="T8" fmla="*/ 2147483647 w 134"/>
                    <a:gd name="T9" fmla="*/ 2147483647 h 59"/>
                    <a:gd name="T10" fmla="*/ 2147483647 w 134"/>
                    <a:gd name="T11" fmla="*/ 2147483647 h 59"/>
                    <a:gd name="T12" fmla="*/ 2147483647 w 134"/>
                    <a:gd name="T13" fmla="*/ 2147483647 h 59"/>
                    <a:gd name="T14" fmla="*/ 2147483647 w 134"/>
                    <a:gd name="T15" fmla="*/ 2147483647 h 59"/>
                    <a:gd name="T16" fmla="*/ 2147483647 w 134"/>
                    <a:gd name="T17" fmla="*/ 0 h 59"/>
                    <a:gd name="T18" fmla="*/ 2147483647 w 134"/>
                    <a:gd name="T19" fmla="*/ 0 h 59"/>
                    <a:gd name="T20" fmla="*/ 2147483647 w 134"/>
                    <a:gd name="T21" fmla="*/ 0 h 59"/>
                    <a:gd name="T22" fmla="*/ 2147483647 w 134"/>
                    <a:gd name="T23" fmla="*/ 2147483647 h 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34"/>
                    <a:gd name="T37" fmla="*/ 0 h 59"/>
                    <a:gd name="T38" fmla="*/ 134 w 134"/>
                    <a:gd name="T39" fmla="*/ 59 h 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34" h="59">
                      <a:moveTo>
                        <a:pt x="126" y="4"/>
                      </a:moveTo>
                      <a:lnTo>
                        <a:pt x="130" y="0"/>
                      </a:lnTo>
                      <a:lnTo>
                        <a:pt x="0" y="48"/>
                      </a:lnTo>
                      <a:lnTo>
                        <a:pt x="4" y="59"/>
                      </a:lnTo>
                      <a:lnTo>
                        <a:pt x="134" y="8"/>
                      </a:lnTo>
                      <a:lnTo>
                        <a:pt x="134" y="4"/>
                      </a:lnTo>
                      <a:lnTo>
                        <a:pt x="134" y="8"/>
                      </a:lnTo>
                      <a:lnTo>
                        <a:pt x="134" y="4"/>
                      </a:lnTo>
                      <a:lnTo>
                        <a:pt x="134" y="0"/>
                      </a:lnTo>
                      <a:lnTo>
                        <a:pt x="130" y="0"/>
                      </a:lnTo>
                      <a:lnTo>
                        <a:pt x="126" y="4"/>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8725" name="Freeform 199"/>
                <p:cNvSpPr>
                  <a:spLocks/>
                </p:cNvSpPr>
                <p:nvPr/>
              </p:nvSpPr>
              <p:spPr bwMode="auto">
                <a:xfrm>
                  <a:off x="1347788" y="3127375"/>
                  <a:ext cx="12700" cy="17463"/>
                </a:xfrm>
                <a:custGeom>
                  <a:avLst/>
                  <a:gdLst>
                    <a:gd name="T0" fmla="*/ 2147483647 w 8"/>
                    <a:gd name="T1" fmla="*/ 2147483647 h 11"/>
                    <a:gd name="T2" fmla="*/ 0 w 8"/>
                    <a:gd name="T3" fmla="*/ 2147483647 h 11"/>
                    <a:gd name="T4" fmla="*/ 0 w 8"/>
                    <a:gd name="T5" fmla="*/ 2147483647 h 11"/>
                    <a:gd name="T6" fmla="*/ 2147483647 w 8"/>
                    <a:gd name="T7" fmla="*/ 2147483647 h 11"/>
                    <a:gd name="T8" fmla="*/ 2147483647 w 8"/>
                    <a:gd name="T9" fmla="*/ 2147483647 h 11"/>
                    <a:gd name="T10" fmla="*/ 2147483647 w 8"/>
                    <a:gd name="T11" fmla="*/ 0 h 11"/>
                    <a:gd name="T12" fmla="*/ 2147483647 w 8"/>
                    <a:gd name="T13" fmla="*/ 2147483647 h 11"/>
                    <a:gd name="T14" fmla="*/ 2147483647 w 8"/>
                    <a:gd name="T15" fmla="*/ 2147483647 h 11"/>
                    <a:gd name="T16" fmla="*/ 2147483647 w 8"/>
                    <a:gd name="T17" fmla="*/ 0 h 11"/>
                    <a:gd name="T18" fmla="*/ 0 w 8"/>
                    <a:gd name="T19" fmla="*/ 2147483647 h 11"/>
                    <a:gd name="T20" fmla="*/ 0 w 8"/>
                    <a:gd name="T21" fmla="*/ 2147483647 h 11"/>
                    <a:gd name="T22" fmla="*/ 2147483647 w 8"/>
                    <a:gd name="T23" fmla="*/ 2147483647 h 1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11"/>
                    <a:gd name="T38" fmla="*/ 8 w 8"/>
                    <a:gd name="T39" fmla="*/ 11 h 1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11">
                      <a:moveTo>
                        <a:pt x="8" y="11"/>
                      </a:moveTo>
                      <a:lnTo>
                        <a:pt x="0" y="4"/>
                      </a:lnTo>
                      <a:lnTo>
                        <a:pt x="0" y="11"/>
                      </a:lnTo>
                      <a:lnTo>
                        <a:pt x="8" y="11"/>
                      </a:lnTo>
                      <a:lnTo>
                        <a:pt x="8" y="4"/>
                      </a:lnTo>
                      <a:lnTo>
                        <a:pt x="4" y="0"/>
                      </a:lnTo>
                      <a:lnTo>
                        <a:pt x="8" y="4"/>
                      </a:lnTo>
                      <a:lnTo>
                        <a:pt x="4" y="0"/>
                      </a:lnTo>
                      <a:lnTo>
                        <a:pt x="0" y="4"/>
                      </a:lnTo>
                      <a:lnTo>
                        <a:pt x="8" y="11"/>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8726" name="Freeform 200"/>
                <p:cNvSpPr>
                  <a:spLocks/>
                </p:cNvSpPr>
                <p:nvPr/>
              </p:nvSpPr>
              <p:spPr bwMode="auto">
                <a:xfrm>
                  <a:off x="1141413" y="3127375"/>
                  <a:ext cx="219075" cy="80963"/>
                </a:xfrm>
                <a:custGeom>
                  <a:avLst/>
                  <a:gdLst>
                    <a:gd name="T0" fmla="*/ 2147483647 w 138"/>
                    <a:gd name="T1" fmla="*/ 2147483647 h 51"/>
                    <a:gd name="T2" fmla="*/ 2147483647 w 138"/>
                    <a:gd name="T3" fmla="*/ 2147483647 h 51"/>
                    <a:gd name="T4" fmla="*/ 2147483647 w 138"/>
                    <a:gd name="T5" fmla="*/ 2147483647 h 51"/>
                    <a:gd name="T6" fmla="*/ 2147483647 w 138"/>
                    <a:gd name="T7" fmla="*/ 0 h 51"/>
                    <a:gd name="T8" fmla="*/ 2147483647 w 138"/>
                    <a:gd name="T9" fmla="*/ 2147483647 h 51"/>
                    <a:gd name="T10" fmla="*/ 0 w 138"/>
                    <a:gd name="T11" fmla="*/ 2147483647 h 51"/>
                    <a:gd name="T12" fmla="*/ 2147483647 w 138"/>
                    <a:gd name="T13" fmla="*/ 2147483647 h 51"/>
                    <a:gd name="T14" fmla="*/ 0 w 138"/>
                    <a:gd name="T15" fmla="*/ 2147483647 h 51"/>
                    <a:gd name="T16" fmla="*/ 0 w 138"/>
                    <a:gd name="T17" fmla="*/ 2147483647 h 51"/>
                    <a:gd name="T18" fmla="*/ 2147483647 w 138"/>
                    <a:gd name="T19" fmla="*/ 2147483647 h 51"/>
                    <a:gd name="T20" fmla="*/ 2147483647 w 138"/>
                    <a:gd name="T21" fmla="*/ 2147483647 h 51"/>
                    <a:gd name="T22" fmla="*/ 2147483647 w 138"/>
                    <a:gd name="T23" fmla="*/ 2147483647 h 5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38"/>
                    <a:gd name="T37" fmla="*/ 0 h 51"/>
                    <a:gd name="T38" fmla="*/ 138 w 138"/>
                    <a:gd name="T39" fmla="*/ 51 h 5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38" h="51">
                      <a:moveTo>
                        <a:pt x="12" y="47"/>
                      </a:moveTo>
                      <a:lnTo>
                        <a:pt x="8" y="51"/>
                      </a:lnTo>
                      <a:lnTo>
                        <a:pt x="138" y="11"/>
                      </a:lnTo>
                      <a:lnTo>
                        <a:pt x="134" y="0"/>
                      </a:lnTo>
                      <a:lnTo>
                        <a:pt x="4" y="43"/>
                      </a:lnTo>
                      <a:lnTo>
                        <a:pt x="0" y="47"/>
                      </a:lnTo>
                      <a:lnTo>
                        <a:pt x="4" y="43"/>
                      </a:lnTo>
                      <a:lnTo>
                        <a:pt x="0" y="47"/>
                      </a:lnTo>
                      <a:lnTo>
                        <a:pt x="4" y="51"/>
                      </a:lnTo>
                      <a:lnTo>
                        <a:pt x="8" y="51"/>
                      </a:lnTo>
                      <a:lnTo>
                        <a:pt x="12" y="47"/>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8727" name="Freeform 201"/>
                <p:cNvSpPr>
                  <a:spLocks/>
                </p:cNvSpPr>
                <p:nvPr/>
              </p:nvSpPr>
              <p:spPr bwMode="auto">
                <a:xfrm>
                  <a:off x="1006475" y="3189288"/>
                  <a:ext cx="50800" cy="38100"/>
                </a:xfrm>
                <a:custGeom>
                  <a:avLst/>
                  <a:gdLst>
                    <a:gd name="T0" fmla="*/ 0 w 32"/>
                    <a:gd name="T1" fmla="*/ 2147483647 h 24"/>
                    <a:gd name="T2" fmla="*/ 2147483647 w 32"/>
                    <a:gd name="T3" fmla="*/ 2147483647 h 24"/>
                    <a:gd name="T4" fmla="*/ 2147483647 w 32"/>
                    <a:gd name="T5" fmla="*/ 2147483647 h 24"/>
                    <a:gd name="T6" fmla="*/ 2147483647 w 32"/>
                    <a:gd name="T7" fmla="*/ 2147483647 h 24"/>
                    <a:gd name="T8" fmla="*/ 2147483647 w 32"/>
                    <a:gd name="T9" fmla="*/ 2147483647 h 24"/>
                    <a:gd name="T10" fmla="*/ 2147483647 w 32"/>
                    <a:gd name="T11" fmla="*/ 2147483647 h 24"/>
                    <a:gd name="T12" fmla="*/ 2147483647 w 32"/>
                    <a:gd name="T13" fmla="*/ 2147483647 h 24"/>
                    <a:gd name="T14" fmla="*/ 2147483647 w 32"/>
                    <a:gd name="T15" fmla="*/ 2147483647 h 24"/>
                    <a:gd name="T16" fmla="*/ 2147483647 w 32"/>
                    <a:gd name="T17" fmla="*/ 2147483647 h 24"/>
                    <a:gd name="T18" fmla="*/ 2147483647 w 32"/>
                    <a:gd name="T19" fmla="*/ 2147483647 h 24"/>
                    <a:gd name="T20" fmla="*/ 2147483647 w 32"/>
                    <a:gd name="T21" fmla="*/ 2147483647 h 24"/>
                    <a:gd name="T22" fmla="*/ 2147483647 w 32"/>
                    <a:gd name="T23" fmla="*/ 2147483647 h 24"/>
                    <a:gd name="T24" fmla="*/ 2147483647 w 32"/>
                    <a:gd name="T25" fmla="*/ 2147483647 h 24"/>
                    <a:gd name="T26" fmla="*/ 2147483647 w 32"/>
                    <a:gd name="T27" fmla="*/ 2147483647 h 24"/>
                    <a:gd name="T28" fmla="*/ 2147483647 w 32"/>
                    <a:gd name="T29" fmla="*/ 2147483647 h 24"/>
                    <a:gd name="T30" fmla="*/ 2147483647 w 32"/>
                    <a:gd name="T31" fmla="*/ 2147483647 h 24"/>
                    <a:gd name="T32" fmla="*/ 2147483647 w 32"/>
                    <a:gd name="T33" fmla="*/ 0 h 24"/>
                    <a:gd name="T34" fmla="*/ 2147483647 w 32"/>
                    <a:gd name="T35" fmla="*/ 0 h 24"/>
                    <a:gd name="T36" fmla="*/ 0 w 32"/>
                    <a:gd name="T37" fmla="*/ 2147483647 h 2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2"/>
                    <a:gd name="T58" fmla="*/ 0 h 24"/>
                    <a:gd name="T59" fmla="*/ 32 w 32"/>
                    <a:gd name="T60" fmla="*/ 24 h 2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2" h="24">
                      <a:moveTo>
                        <a:pt x="0" y="8"/>
                      </a:moveTo>
                      <a:lnTo>
                        <a:pt x="4" y="8"/>
                      </a:lnTo>
                      <a:lnTo>
                        <a:pt x="4" y="12"/>
                      </a:lnTo>
                      <a:lnTo>
                        <a:pt x="8" y="16"/>
                      </a:lnTo>
                      <a:lnTo>
                        <a:pt x="12" y="16"/>
                      </a:lnTo>
                      <a:lnTo>
                        <a:pt x="20" y="20"/>
                      </a:lnTo>
                      <a:lnTo>
                        <a:pt x="28" y="24"/>
                      </a:lnTo>
                      <a:lnTo>
                        <a:pt x="32" y="16"/>
                      </a:lnTo>
                      <a:lnTo>
                        <a:pt x="24" y="12"/>
                      </a:lnTo>
                      <a:lnTo>
                        <a:pt x="16" y="8"/>
                      </a:lnTo>
                      <a:lnTo>
                        <a:pt x="12" y="8"/>
                      </a:lnTo>
                      <a:lnTo>
                        <a:pt x="12" y="4"/>
                      </a:lnTo>
                      <a:lnTo>
                        <a:pt x="8" y="4"/>
                      </a:lnTo>
                      <a:lnTo>
                        <a:pt x="8" y="0"/>
                      </a:lnTo>
                      <a:lnTo>
                        <a:pt x="4" y="0"/>
                      </a:lnTo>
                      <a:lnTo>
                        <a:pt x="0" y="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8728" name="Freeform 202"/>
                <p:cNvSpPr>
                  <a:spLocks/>
                </p:cNvSpPr>
                <p:nvPr/>
              </p:nvSpPr>
              <p:spPr bwMode="auto">
                <a:xfrm>
                  <a:off x="1089025" y="2601913"/>
                  <a:ext cx="26988" cy="25400"/>
                </a:xfrm>
                <a:custGeom>
                  <a:avLst/>
                  <a:gdLst>
                    <a:gd name="T0" fmla="*/ 2147483647 w 17"/>
                    <a:gd name="T1" fmla="*/ 0 h 16"/>
                    <a:gd name="T2" fmla="*/ 2147483647 w 17"/>
                    <a:gd name="T3" fmla="*/ 0 h 16"/>
                    <a:gd name="T4" fmla="*/ 0 w 17"/>
                    <a:gd name="T5" fmla="*/ 0 h 16"/>
                    <a:gd name="T6" fmla="*/ 0 w 17"/>
                    <a:gd name="T7" fmla="*/ 2147483647 h 16"/>
                    <a:gd name="T8" fmla="*/ 0 w 17"/>
                    <a:gd name="T9" fmla="*/ 2147483647 h 16"/>
                    <a:gd name="T10" fmla="*/ 0 w 17"/>
                    <a:gd name="T11" fmla="*/ 2147483647 h 16"/>
                    <a:gd name="T12" fmla="*/ 0 w 17"/>
                    <a:gd name="T13" fmla="*/ 2147483647 h 16"/>
                    <a:gd name="T14" fmla="*/ 2147483647 w 17"/>
                    <a:gd name="T15" fmla="*/ 2147483647 h 16"/>
                    <a:gd name="T16" fmla="*/ 2147483647 w 17"/>
                    <a:gd name="T17" fmla="*/ 2147483647 h 16"/>
                    <a:gd name="T18" fmla="*/ 2147483647 w 17"/>
                    <a:gd name="T19" fmla="*/ 2147483647 h 16"/>
                    <a:gd name="T20" fmla="*/ 2147483647 w 17"/>
                    <a:gd name="T21" fmla="*/ 2147483647 h 16"/>
                    <a:gd name="T22" fmla="*/ 2147483647 w 17"/>
                    <a:gd name="T23" fmla="*/ 2147483647 h 16"/>
                    <a:gd name="T24" fmla="*/ 2147483647 w 17"/>
                    <a:gd name="T25" fmla="*/ 2147483647 h 16"/>
                    <a:gd name="T26" fmla="*/ 2147483647 w 17"/>
                    <a:gd name="T27" fmla="*/ 2147483647 h 16"/>
                    <a:gd name="T28" fmla="*/ 2147483647 w 17"/>
                    <a:gd name="T29" fmla="*/ 0 h 16"/>
                    <a:gd name="T30" fmla="*/ 2147483647 w 17"/>
                    <a:gd name="T31" fmla="*/ 0 h 16"/>
                    <a:gd name="T32" fmla="*/ 2147483647 w 17"/>
                    <a:gd name="T33" fmla="*/ 0 h 16"/>
                    <a:gd name="T34" fmla="*/ 2147483647 w 17"/>
                    <a:gd name="T35" fmla="*/ 0 h 1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7"/>
                    <a:gd name="T55" fmla="*/ 0 h 16"/>
                    <a:gd name="T56" fmla="*/ 17 w 17"/>
                    <a:gd name="T57" fmla="*/ 16 h 1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7" h="16">
                      <a:moveTo>
                        <a:pt x="8" y="0"/>
                      </a:moveTo>
                      <a:lnTo>
                        <a:pt x="4" y="0"/>
                      </a:lnTo>
                      <a:lnTo>
                        <a:pt x="0" y="0"/>
                      </a:lnTo>
                      <a:lnTo>
                        <a:pt x="0" y="4"/>
                      </a:lnTo>
                      <a:lnTo>
                        <a:pt x="0" y="8"/>
                      </a:lnTo>
                      <a:lnTo>
                        <a:pt x="0" y="12"/>
                      </a:lnTo>
                      <a:lnTo>
                        <a:pt x="4" y="16"/>
                      </a:lnTo>
                      <a:lnTo>
                        <a:pt x="8" y="16"/>
                      </a:lnTo>
                      <a:lnTo>
                        <a:pt x="13" y="16"/>
                      </a:lnTo>
                      <a:lnTo>
                        <a:pt x="13" y="12"/>
                      </a:lnTo>
                      <a:lnTo>
                        <a:pt x="17" y="12"/>
                      </a:lnTo>
                      <a:lnTo>
                        <a:pt x="17" y="8"/>
                      </a:lnTo>
                      <a:lnTo>
                        <a:pt x="17" y="4"/>
                      </a:lnTo>
                      <a:lnTo>
                        <a:pt x="13" y="0"/>
                      </a:lnTo>
                      <a:lnTo>
                        <a:pt x="8" y="0"/>
                      </a:lnTo>
                      <a:close/>
                    </a:path>
                  </a:pathLst>
                </a:custGeom>
                <a:solidFill>
                  <a:srgbClr val="4C4C4C"/>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8729" name="Freeform 203"/>
                <p:cNvSpPr>
                  <a:spLocks/>
                </p:cNvSpPr>
                <p:nvPr/>
              </p:nvSpPr>
              <p:spPr bwMode="auto">
                <a:xfrm>
                  <a:off x="1089025" y="2601913"/>
                  <a:ext cx="26988" cy="25400"/>
                </a:xfrm>
                <a:custGeom>
                  <a:avLst/>
                  <a:gdLst>
                    <a:gd name="T0" fmla="*/ 2147483647 w 17"/>
                    <a:gd name="T1" fmla="*/ 0 h 16"/>
                    <a:gd name="T2" fmla="*/ 2147483647 w 17"/>
                    <a:gd name="T3" fmla="*/ 0 h 16"/>
                    <a:gd name="T4" fmla="*/ 2147483647 w 17"/>
                    <a:gd name="T5" fmla="*/ 0 h 16"/>
                    <a:gd name="T6" fmla="*/ 0 w 17"/>
                    <a:gd name="T7" fmla="*/ 0 h 16"/>
                    <a:gd name="T8" fmla="*/ 0 w 17"/>
                    <a:gd name="T9" fmla="*/ 2147483647 h 16"/>
                    <a:gd name="T10" fmla="*/ 0 w 17"/>
                    <a:gd name="T11" fmla="*/ 2147483647 h 16"/>
                    <a:gd name="T12" fmla="*/ 0 w 17"/>
                    <a:gd name="T13" fmla="*/ 2147483647 h 16"/>
                    <a:gd name="T14" fmla="*/ 0 w 17"/>
                    <a:gd name="T15" fmla="*/ 2147483647 h 16"/>
                    <a:gd name="T16" fmla="*/ 0 w 17"/>
                    <a:gd name="T17" fmla="*/ 2147483647 h 16"/>
                    <a:gd name="T18" fmla="*/ 2147483647 w 17"/>
                    <a:gd name="T19" fmla="*/ 2147483647 h 16"/>
                    <a:gd name="T20" fmla="*/ 2147483647 w 17"/>
                    <a:gd name="T21" fmla="*/ 2147483647 h 16"/>
                    <a:gd name="T22" fmla="*/ 2147483647 w 17"/>
                    <a:gd name="T23" fmla="*/ 2147483647 h 16"/>
                    <a:gd name="T24" fmla="*/ 2147483647 w 17"/>
                    <a:gd name="T25" fmla="*/ 2147483647 h 16"/>
                    <a:gd name="T26" fmla="*/ 2147483647 w 17"/>
                    <a:gd name="T27" fmla="*/ 2147483647 h 16"/>
                    <a:gd name="T28" fmla="*/ 2147483647 w 17"/>
                    <a:gd name="T29" fmla="*/ 2147483647 h 16"/>
                    <a:gd name="T30" fmla="*/ 2147483647 w 17"/>
                    <a:gd name="T31" fmla="*/ 2147483647 h 16"/>
                    <a:gd name="T32" fmla="*/ 2147483647 w 17"/>
                    <a:gd name="T33" fmla="*/ 2147483647 h 16"/>
                    <a:gd name="T34" fmla="*/ 2147483647 w 17"/>
                    <a:gd name="T35" fmla="*/ 2147483647 h 16"/>
                    <a:gd name="T36" fmla="*/ 2147483647 w 17"/>
                    <a:gd name="T37" fmla="*/ 0 h 16"/>
                    <a:gd name="T38" fmla="*/ 2147483647 w 17"/>
                    <a:gd name="T39" fmla="*/ 0 h 16"/>
                    <a:gd name="T40" fmla="*/ 2147483647 w 17"/>
                    <a:gd name="T41" fmla="*/ 0 h 1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7"/>
                    <a:gd name="T64" fmla="*/ 0 h 16"/>
                    <a:gd name="T65" fmla="*/ 17 w 17"/>
                    <a:gd name="T66" fmla="*/ 16 h 1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7" h="16">
                      <a:moveTo>
                        <a:pt x="8" y="0"/>
                      </a:moveTo>
                      <a:lnTo>
                        <a:pt x="8" y="0"/>
                      </a:lnTo>
                      <a:lnTo>
                        <a:pt x="4" y="0"/>
                      </a:lnTo>
                      <a:lnTo>
                        <a:pt x="0" y="0"/>
                      </a:lnTo>
                      <a:lnTo>
                        <a:pt x="0" y="4"/>
                      </a:lnTo>
                      <a:lnTo>
                        <a:pt x="0" y="8"/>
                      </a:lnTo>
                      <a:lnTo>
                        <a:pt x="0" y="12"/>
                      </a:lnTo>
                      <a:lnTo>
                        <a:pt x="4" y="16"/>
                      </a:lnTo>
                      <a:lnTo>
                        <a:pt x="8" y="16"/>
                      </a:lnTo>
                      <a:lnTo>
                        <a:pt x="13" y="16"/>
                      </a:lnTo>
                      <a:lnTo>
                        <a:pt x="13" y="12"/>
                      </a:lnTo>
                      <a:lnTo>
                        <a:pt x="17" y="12"/>
                      </a:lnTo>
                      <a:lnTo>
                        <a:pt x="17" y="8"/>
                      </a:lnTo>
                      <a:lnTo>
                        <a:pt x="17" y="4"/>
                      </a:lnTo>
                      <a:lnTo>
                        <a:pt x="13" y="0"/>
                      </a:lnTo>
                      <a:lnTo>
                        <a:pt x="8" y="0"/>
                      </a:lnTo>
                    </a:path>
                  </a:pathLst>
                </a:custGeom>
                <a:noFill/>
                <a:ln w="0">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sp>
            <p:nvSpPr>
              <p:cNvPr id="58619" name="TextBox 1698"/>
              <p:cNvSpPr txBox="1">
                <a:spLocks noChangeArrowheads="1"/>
              </p:cNvSpPr>
              <p:nvPr/>
            </p:nvSpPr>
            <p:spPr bwMode="auto">
              <a:xfrm>
                <a:off x="238124" y="3075801"/>
                <a:ext cx="1038225"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r>
                  <a:rPr lang="en-US" sz="1200"/>
                  <a:t>Tor Node 2</a:t>
                </a:r>
              </a:p>
            </p:txBody>
          </p:sp>
        </p:grpSp>
        <p:grpSp>
          <p:nvGrpSpPr>
            <p:cNvPr id="58383" name="Group 1809"/>
            <p:cNvGrpSpPr>
              <a:grpSpLocks/>
            </p:cNvGrpSpPr>
            <p:nvPr/>
          </p:nvGrpSpPr>
          <p:grpSpPr bwMode="auto">
            <a:xfrm>
              <a:off x="2590800" y="3581400"/>
              <a:ext cx="1038225" cy="762000"/>
              <a:chOff x="238124" y="2590800"/>
              <a:chExt cx="1038225" cy="762000"/>
            </a:xfrm>
          </p:grpSpPr>
          <p:grpSp>
            <p:nvGrpSpPr>
              <p:cNvPr id="58506" name="Group 114"/>
              <p:cNvGrpSpPr>
                <a:grpSpLocks noChangeAspect="1"/>
              </p:cNvGrpSpPr>
              <p:nvPr/>
            </p:nvGrpSpPr>
            <p:grpSpPr bwMode="auto">
              <a:xfrm>
                <a:off x="381002" y="2590800"/>
                <a:ext cx="735229" cy="503935"/>
                <a:chOff x="193675" y="2495550"/>
                <a:chExt cx="1185863" cy="812801"/>
              </a:xfrm>
            </p:grpSpPr>
            <p:sp>
              <p:nvSpPr>
                <p:cNvPr id="58508" name="Freeform 94"/>
                <p:cNvSpPr>
                  <a:spLocks/>
                </p:cNvSpPr>
                <p:nvPr/>
              </p:nvSpPr>
              <p:spPr bwMode="auto">
                <a:xfrm>
                  <a:off x="684213" y="2995613"/>
                  <a:ext cx="379413" cy="212725"/>
                </a:xfrm>
                <a:custGeom>
                  <a:avLst/>
                  <a:gdLst>
                    <a:gd name="T0" fmla="*/ 0 w 239"/>
                    <a:gd name="T1" fmla="*/ 2147483647 h 134"/>
                    <a:gd name="T2" fmla="*/ 2147483647 w 239"/>
                    <a:gd name="T3" fmla="*/ 2147483647 h 134"/>
                    <a:gd name="T4" fmla="*/ 2147483647 w 239"/>
                    <a:gd name="T5" fmla="*/ 2147483647 h 134"/>
                    <a:gd name="T6" fmla="*/ 2147483647 w 239"/>
                    <a:gd name="T7" fmla="*/ 0 h 134"/>
                    <a:gd name="T8" fmla="*/ 0 w 239"/>
                    <a:gd name="T9" fmla="*/ 2147483647 h 134"/>
                    <a:gd name="T10" fmla="*/ 0 w 239"/>
                    <a:gd name="T11" fmla="*/ 2147483647 h 134"/>
                    <a:gd name="T12" fmla="*/ 0 60000 65536"/>
                    <a:gd name="T13" fmla="*/ 0 60000 65536"/>
                    <a:gd name="T14" fmla="*/ 0 60000 65536"/>
                    <a:gd name="T15" fmla="*/ 0 60000 65536"/>
                    <a:gd name="T16" fmla="*/ 0 60000 65536"/>
                    <a:gd name="T17" fmla="*/ 0 60000 65536"/>
                    <a:gd name="T18" fmla="*/ 0 w 239"/>
                    <a:gd name="T19" fmla="*/ 0 h 134"/>
                    <a:gd name="T20" fmla="*/ 239 w 239"/>
                    <a:gd name="T21" fmla="*/ 134 h 134"/>
                  </a:gdLst>
                  <a:ahLst/>
                  <a:cxnLst>
                    <a:cxn ang="T12">
                      <a:pos x="T0" y="T1"/>
                    </a:cxn>
                    <a:cxn ang="T13">
                      <a:pos x="T2" y="T3"/>
                    </a:cxn>
                    <a:cxn ang="T14">
                      <a:pos x="T4" y="T5"/>
                    </a:cxn>
                    <a:cxn ang="T15">
                      <a:pos x="T6" y="T7"/>
                    </a:cxn>
                    <a:cxn ang="T16">
                      <a:pos x="T8" y="T9"/>
                    </a:cxn>
                    <a:cxn ang="T17">
                      <a:pos x="T10" y="T11"/>
                    </a:cxn>
                  </a:cxnLst>
                  <a:rect l="T18" t="T19" r="T20" b="T21"/>
                  <a:pathLst>
                    <a:path w="239" h="134">
                      <a:moveTo>
                        <a:pt x="0" y="47"/>
                      </a:moveTo>
                      <a:lnTo>
                        <a:pt x="81" y="83"/>
                      </a:lnTo>
                      <a:lnTo>
                        <a:pt x="239" y="134"/>
                      </a:lnTo>
                      <a:lnTo>
                        <a:pt x="239" y="0"/>
                      </a:lnTo>
                      <a:lnTo>
                        <a:pt x="0" y="47"/>
                      </a:lnTo>
                      <a:close/>
                    </a:path>
                  </a:pathLst>
                </a:custGeom>
                <a:solidFill>
                  <a:srgbClr val="191919"/>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8509" name="Freeform 95"/>
                <p:cNvSpPr>
                  <a:spLocks/>
                </p:cNvSpPr>
                <p:nvPr/>
              </p:nvSpPr>
              <p:spPr bwMode="auto">
                <a:xfrm>
                  <a:off x="677863" y="3063875"/>
                  <a:ext cx="141288" cy="69850"/>
                </a:xfrm>
                <a:custGeom>
                  <a:avLst/>
                  <a:gdLst>
                    <a:gd name="T0" fmla="*/ 2147483647 w 89"/>
                    <a:gd name="T1" fmla="*/ 2147483647 h 44"/>
                    <a:gd name="T2" fmla="*/ 2147483647 w 89"/>
                    <a:gd name="T3" fmla="*/ 2147483647 h 44"/>
                    <a:gd name="T4" fmla="*/ 2147483647 w 89"/>
                    <a:gd name="T5" fmla="*/ 0 h 44"/>
                    <a:gd name="T6" fmla="*/ 0 w 89"/>
                    <a:gd name="T7" fmla="*/ 2147483647 h 44"/>
                    <a:gd name="T8" fmla="*/ 2147483647 w 89"/>
                    <a:gd name="T9" fmla="*/ 2147483647 h 44"/>
                    <a:gd name="T10" fmla="*/ 2147483647 w 89"/>
                    <a:gd name="T11" fmla="*/ 2147483647 h 44"/>
                    <a:gd name="T12" fmla="*/ 2147483647 w 89"/>
                    <a:gd name="T13" fmla="*/ 2147483647 h 44"/>
                    <a:gd name="T14" fmla="*/ 2147483647 w 89"/>
                    <a:gd name="T15" fmla="*/ 2147483647 h 44"/>
                    <a:gd name="T16" fmla="*/ 2147483647 w 89"/>
                    <a:gd name="T17" fmla="*/ 2147483647 h 44"/>
                    <a:gd name="T18" fmla="*/ 2147483647 w 89"/>
                    <a:gd name="T19" fmla="*/ 2147483647 h 44"/>
                    <a:gd name="T20" fmla="*/ 2147483647 w 89"/>
                    <a:gd name="T21" fmla="*/ 2147483647 h 44"/>
                    <a:gd name="T22" fmla="*/ 2147483647 w 89"/>
                    <a:gd name="T23" fmla="*/ 2147483647 h 4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9"/>
                    <a:gd name="T37" fmla="*/ 0 h 44"/>
                    <a:gd name="T38" fmla="*/ 89 w 89"/>
                    <a:gd name="T39" fmla="*/ 44 h 4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9" h="44">
                      <a:moveTo>
                        <a:pt x="89" y="32"/>
                      </a:moveTo>
                      <a:lnTo>
                        <a:pt x="89" y="36"/>
                      </a:lnTo>
                      <a:lnTo>
                        <a:pt x="4" y="0"/>
                      </a:lnTo>
                      <a:lnTo>
                        <a:pt x="0" y="8"/>
                      </a:lnTo>
                      <a:lnTo>
                        <a:pt x="85" y="44"/>
                      </a:lnTo>
                      <a:lnTo>
                        <a:pt x="89" y="44"/>
                      </a:lnTo>
                      <a:lnTo>
                        <a:pt x="89" y="40"/>
                      </a:lnTo>
                      <a:lnTo>
                        <a:pt x="89" y="36"/>
                      </a:lnTo>
                      <a:lnTo>
                        <a:pt x="89" y="32"/>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8510" name="Freeform 96"/>
                <p:cNvSpPr>
                  <a:spLocks/>
                </p:cNvSpPr>
                <p:nvPr/>
              </p:nvSpPr>
              <p:spPr bwMode="auto">
                <a:xfrm>
                  <a:off x="812800" y="3114675"/>
                  <a:ext cx="263525" cy="100013"/>
                </a:xfrm>
                <a:custGeom>
                  <a:avLst/>
                  <a:gdLst>
                    <a:gd name="T0" fmla="*/ 2147483647 w 166"/>
                    <a:gd name="T1" fmla="*/ 2147483647 h 63"/>
                    <a:gd name="T2" fmla="*/ 2147483647 w 166"/>
                    <a:gd name="T3" fmla="*/ 2147483647 h 63"/>
                    <a:gd name="T4" fmla="*/ 2147483647 w 166"/>
                    <a:gd name="T5" fmla="*/ 0 h 63"/>
                    <a:gd name="T6" fmla="*/ 0 w 166"/>
                    <a:gd name="T7" fmla="*/ 2147483647 h 63"/>
                    <a:gd name="T8" fmla="*/ 2147483647 w 166"/>
                    <a:gd name="T9" fmla="*/ 2147483647 h 63"/>
                    <a:gd name="T10" fmla="*/ 2147483647 w 166"/>
                    <a:gd name="T11" fmla="*/ 2147483647 h 63"/>
                    <a:gd name="T12" fmla="*/ 2147483647 w 166"/>
                    <a:gd name="T13" fmla="*/ 2147483647 h 63"/>
                    <a:gd name="T14" fmla="*/ 2147483647 w 166"/>
                    <a:gd name="T15" fmla="*/ 2147483647 h 63"/>
                    <a:gd name="T16" fmla="*/ 2147483647 w 166"/>
                    <a:gd name="T17" fmla="*/ 2147483647 h 63"/>
                    <a:gd name="T18" fmla="*/ 2147483647 w 166"/>
                    <a:gd name="T19" fmla="*/ 2147483647 h 63"/>
                    <a:gd name="T20" fmla="*/ 2147483647 w 166"/>
                    <a:gd name="T21" fmla="*/ 2147483647 h 63"/>
                    <a:gd name="T22" fmla="*/ 2147483647 w 166"/>
                    <a:gd name="T23" fmla="*/ 2147483647 h 6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66"/>
                    <a:gd name="T37" fmla="*/ 0 h 63"/>
                    <a:gd name="T38" fmla="*/ 166 w 166"/>
                    <a:gd name="T39" fmla="*/ 63 h 6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66" h="63">
                      <a:moveTo>
                        <a:pt x="154" y="59"/>
                      </a:moveTo>
                      <a:lnTo>
                        <a:pt x="162" y="51"/>
                      </a:lnTo>
                      <a:lnTo>
                        <a:pt x="4" y="0"/>
                      </a:lnTo>
                      <a:lnTo>
                        <a:pt x="0" y="12"/>
                      </a:lnTo>
                      <a:lnTo>
                        <a:pt x="158" y="63"/>
                      </a:lnTo>
                      <a:lnTo>
                        <a:pt x="166" y="59"/>
                      </a:lnTo>
                      <a:lnTo>
                        <a:pt x="158" y="63"/>
                      </a:lnTo>
                      <a:lnTo>
                        <a:pt x="162" y="63"/>
                      </a:lnTo>
                      <a:lnTo>
                        <a:pt x="166" y="59"/>
                      </a:lnTo>
                      <a:lnTo>
                        <a:pt x="162" y="55"/>
                      </a:lnTo>
                      <a:lnTo>
                        <a:pt x="162" y="51"/>
                      </a:lnTo>
                      <a:lnTo>
                        <a:pt x="154" y="59"/>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8511" name="Freeform 97"/>
                <p:cNvSpPr>
                  <a:spLocks/>
                </p:cNvSpPr>
                <p:nvPr/>
              </p:nvSpPr>
              <p:spPr bwMode="auto">
                <a:xfrm>
                  <a:off x="1050925" y="2989263"/>
                  <a:ext cx="25400" cy="219075"/>
                </a:xfrm>
                <a:custGeom>
                  <a:avLst/>
                  <a:gdLst>
                    <a:gd name="T0" fmla="*/ 2147483647 w 16"/>
                    <a:gd name="T1" fmla="*/ 2147483647 h 138"/>
                    <a:gd name="T2" fmla="*/ 0 w 16"/>
                    <a:gd name="T3" fmla="*/ 2147483647 h 138"/>
                    <a:gd name="T4" fmla="*/ 2147483647 w 16"/>
                    <a:gd name="T5" fmla="*/ 2147483647 h 138"/>
                    <a:gd name="T6" fmla="*/ 2147483647 w 16"/>
                    <a:gd name="T7" fmla="*/ 2147483647 h 138"/>
                    <a:gd name="T8" fmla="*/ 2147483647 w 16"/>
                    <a:gd name="T9" fmla="*/ 2147483647 h 138"/>
                    <a:gd name="T10" fmla="*/ 2147483647 w 16"/>
                    <a:gd name="T11" fmla="*/ 0 h 138"/>
                    <a:gd name="T12" fmla="*/ 2147483647 w 16"/>
                    <a:gd name="T13" fmla="*/ 2147483647 h 138"/>
                    <a:gd name="T14" fmla="*/ 2147483647 w 16"/>
                    <a:gd name="T15" fmla="*/ 2147483647 h 138"/>
                    <a:gd name="T16" fmla="*/ 2147483647 w 16"/>
                    <a:gd name="T17" fmla="*/ 0 h 138"/>
                    <a:gd name="T18" fmla="*/ 2147483647 w 16"/>
                    <a:gd name="T19" fmla="*/ 2147483647 h 138"/>
                    <a:gd name="T20" fmla="*/ 0 w 16"/>
                    <a:gd name="T21" fmla="*/ 2147483647 h 138"/>
                    <a:gd name="T22" fmla="*/ 2147483647 w 16"/>
                    <a:gd name="T23" fmla="*/ 2147483647 h 13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6"/>
                    <a:gd name="T37" fmla="*/ 0 h 138"/>
                    <a:gd name="T38" fmla="*/ 16 w 16"/>
                    <a:gd name="T39" fmla="*/ 138 h 13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6" h="138">
                      <a:moveTo>
                        <a:pt x="8" y="12"/>
                      </a:moveTo>
                      <a:lnTo>
                        <a:pt x="0" y="4"/>
                      </a:lnTo>
                      <a:lnTo>
                        <a:pt x="4" y="138"/>
                      </a:lnTo>
                      <a:lnTo>
                        <a:pt x="16" y="138"/>
                      </a:lnTo>
                      <a:lnTo>
                        <a:pt x="12" y="4"/>
                      </a:lnTo>
                      <a:lnTo>
                        <a:pt x="4" y="0"/>
                      </a:lnTo>
                      <a:lnTo>
                        <a:pt x="12" y="4"/>
                      </a:lnTo>
                      <a:lnTo>
                        <a:pt x="8" y="4"/>
                      </a:lnTo>
                      <a:lnTo>
                        <a:pt x="8" y="0"/>
                      </a:lnTo>
                      <a:lnTo>
                        <a:pt x="4" y="4"/>
                      </a:lnTo>
                      <a:lnTo>
                        <a:pt x="0" y="4"/>
                      </a:lnTo>
                      <a:lnTo>
                        <a:pt x="8" y="12"/>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8512" name="Freeform 98"/>
                <p:cNvSpPr>
                  <a:spLocks/>
                </p:cNvSpPr>
                <p:nvPr/>
              </p:nvSpPr>
              <p:spPr bwMode="auto">
                <a:xfrm>
                  <a:off x="677863" y="2989263"/>
                  <a:ext cx="385763" cy="87313"/>
                </a:xfrm>
                <a:custGeom>
                  <a:avLst/>
                  <a:gdLst>
                    <a:gd name="T0" fmla="*/ 2147483647 w 243"/>
                    <a:gd name="T1" fmla="*/ 2147483647 h 55"/>
                    <a:gd name="T2" fmla="*/ 2147483647 w 243"/>
                    <a:gd name="T3" fmla="*/ 2147483647 h 55"/>
                    <a:gd name="T4" fmla="*/ 2147483647 w 243"/>
                    <a:gd name="T5" fmla="*/ 2147483647 h 55"/>
                    <a:gd name="T6" fmla="*/ 2147483647 w 243"/>
                    <a:gd name="T7" fmla="*/ 0 h 55"/>
                    <a:gd name="T8" fmla="*/ 2147483647 w 243"/>
                    <a:gd name="T9" fmla="*/ 2147483647 h 55"/>
                    <a:gd name="T10" fmla="*/ 0 w 243"/>
                    <a:gd name="T11" fmla="*/ 2147483647 h 55"/>
                    <a:gd name="T12" fmla="*/ 2147483647 w 243"/>
                    <a:gd name="T13" fmla="*/ 2147483647 h 55"/>
                    <a:gd name="T14" fmla="*/ 0 w 243"/>
                    <a:gd name="T15" fmla="*/ 2147483647 h 55"/>
                    <a:gd name="T16" fmla="*/ 0 w 243"/>
                    <a:gd name="T17" fmla="*/ 2147483647 h 55"/>
                    <a:gd name="T18" fmla="*/ 0 w 243"/>
                    <a:gd name="T19" fmla="*/ 2147483647 h 55"/>
                    <a:gd name="T20" fmla="*/ 2147483647 w 243"/>
                    <a:gd name="T21" fmla="*/ 2147483647 h 55"/>
                    <a:gd name="T22" fmla="*/ 2147483647 w 243"/>
                    <a:gd name="T23" fmla="*/ 2147483647 h 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43"/>
                    <a:gd name="T37" fmla="*/ 0 h 55"/>
                    <a:gd name="T38" fmla="*/ 243 w 243"/>
                    <a:gd name="T39" fmla="*/ 55 h 5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43" h="55">
                      <a:moveTo>
                        <a:pt x="4" y="47"/>
                      </a:moveTo>
                      <a:lnTo>
                        <a:pt x="4" y="55"/>
                      </a:lnTo>
                      <a:lnTo>
                        <a:pt x="243" y="12"/>
                      </a:lnTo>
                      <a:lnTo>
                        <a:pt x="239" y="0"/>
                      </a:lnTo>
                      <a:lnTo>
                        <a:pt x="4" y="47"/>
                      </a:lnTo>
                      <a:lnTo>
                        <a:pt x="0" y="55"/>
                      </a:lnTo>
                      <a:lnTo>
                        <a:pt x="4" y="47"/>
                      </a:lnTo>
                      <a:lnTo>
                        <a:pt x="0" y="47"/>
                      </a:lnTo>
                      <a:lnTo>
                        <a:pt x="0" y="51"/>
                      </a:lnTo>
                      <a:lnTo>
                        <a:pt x="0" y="55"/>
                      </a:lnTo>
                      <a:lnTo>
                        <a:pt x="4" y="55"/>
                      </a:lnTo>
                      <a:lnTo>
                        <a:pt x="4" y="47"/>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8513" name="Freeform 99"/>
                <p:cNvSpPr>
                  <a:spLocks/>
                </p:cNvSpPr>
                <p:nvPr/>
              </p:nvSpPr>
              <p:spPr bwMode="auto">
                <a:xfrm>
                  <a:off x="754063" y="3127375"/>
                  <a:ext cx="258763" cy="174625"/>
                </a:xfrm>
                <a:custGeom>
                  <a:avLst/>
                  <a:gdLst>
                    <a:gd name="T0" fmla="*/ 2147483647 w 163"/>
                    <a:gd name="T1" fmla="*/ 0 h 110"/>
                    <a:gd name="T2" fmla="*/ 2147483647 w 163"/>
                    <a:gd name="T3" fmla="*/ 2147483647 h 110"/>
                    <a:gd name="T4" fmla="*/ 0 w 163"/>
                    <a:gd name="T5" fmla="*/ 2147483647 h 110"/>
                    <a:gd name="T6" fmla="*/ 0 w 163"/>
                    <a:gd name="T7" fmla="*/ 2147483647 h 110"/>
                    <a:gd name="T8" fmla="*/ 2147483647 w 163"/>
                    <a:gd name="T9" fmla="*/ 2147483647 h 110"/>
                    <a:gd name="T10" fmla="*/ 2147483647 w 163"/>
                    <a:gd name="T11" fmla="*/ 0 h 110"/>
                    <a:gd name="T12" fmla="*/ 2147483647 w 163"/>
                    <a:gd name="T13" fmla="*/ 0 h 110"/>
                    <a:gd name="T14" fmla="*/ 0 60000 65536"/>
                    <a:gd name="T15" fmla="*/ 0 60000 65536"/>
                    <a:gd name="T16" fmla="*/ 0 60000 65536"/>
                    <a:gd name="T17" fmla="*/ 0 60000 65536"/>
                    <a:gd name="T18" fmla="*/ 0 60000 65536"/>
                    <a:gd name="T19" fmla="*/ 0 60000 65536"/>
                    <a:gd name="T20" fmla="*/ 0 60000 65536"/>
                    <a:gd name="T21" fmla="*/ 0 w 163"/>
                    <a:gd name="T22" fmla="*/ 0 h 110"/>
                    <a:gd name="T23" fmla="*/ 163 w 163"/>
                    <a:gd name="T24" fmla="*/ 110 h 1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3" h="110">
                      <a:moveTo>
                        <a:pt x="163" y="0"/>
                      </a:moveTo>
                      <a:lnTo>
                        <a:pt x="163" y="43"/>
                      </a:lnTo>
                      <a:lnTo>
                        <a:pt x="0" y="110"/>
                      </a:lnTo>
                      <a:lnTo>
                        <a:pt x="0" y="94"/>
                      </a:lnTo>
                      <a:lnTo>
                        <a:pt x="33" y="43"/>
                      </a:lnTo>
                      <a:lnTo>
                        <a:pt x="163" y="0"/>
                      </a:lnTo>
                      <a:close/>
                    </a:path>
                  </a:pathLst>
                </a:custGeom>
                <a:solidFill>
                  <a:srgbClr val="CCCCCC"/>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8514" name="Freeform 100"/>
                <p:cNvSpPr>
                  <a:spLocks/>
                </p:cNvSpPr>
                <p:nvPr/>
              </p:nvSpPr>
              <p:spPr bwMode="auto">
                <a:xfrm>
                  <a:off x="1000125" y="3127375"/>
                  <a:ext cx="19050" cy="74613"/>
                </a:xfrm>
                <a:custGeom>
                  <a:avLst/>
                  <a:gdLst>
                    <a:gd name="T0" fmla="*/ 2147483647 w 12"/>
                    <a:gd name="T1" fmla="*/ 2147483647 h 47"/>
                    <a:gd name="T2" fmla="*/ 2147483647 w 12"/>
                    <a:gd name="T3" fmla="*/ 2147483647 h 47"/>
                    <a:gd name="T4" fmla="*/ 2147483647 w 12"/>
                    <a:gd name="T5" fmla="*/ 0 h 47"/>
                    <a:gd name="T6" fmla="*/ 0 w 12"/>
                    <a:gd name="T7" fmla="*/ 0 h 47"/>
                    <a:gd name="T8" fmla="*/ 0 w 12"/>
                    <a:gd name="T9" fmla="*/ 2147483647 h 47"/>
                    <a:gd name="T10" fmla="*/ 2147483647 w 12"/>
                    <a:gd name="T11" fmla="*/ 2147483647 h 47"/>
                    <a:gd name="T12" fmla="*/ 0 w 12"/>
                    <a:gd name="T13" fmla="*/ 2147483647 h 47"/>
                    <a:gd name="T14" fmla="*/ 2147483647 w 12"/>
                    <a:gd name="T15" fmla="*/ 2147483647 h 47"/>
                    <a:gd name="T16" fmla="*/ 2147483647 w 12"/>
                    <a:gd name="T17" fmla="*/ 2147483647 h 47"/>
                    <a:gd name="T18" fmla="*/ 2147483647 w 12"/>
                    <a:gd name="T19" fmla="*/ 2147483647 h 47"/>
                    <a:gd name="T20" fmla="*/ 2147483647 w 12"/>
                    <a:gd name="T21" fmla="*/ 2147483647 h 47"/>
                    <a:gd name="T22" fmla="*/ 2147483647 w 12"/>
                    <a:gd name="T23" fmla="*/ 2147483647 h 4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47"/>
                    <a:gd name="T38" fmla="*/ 12 w 12"/>
                    <a:gd name="T39" fmla="*/ 47 h 4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47">
                      <a:moveTo>
                        <a:pt x="8" y="47"/>
                      </a:moveTo>
                      <a:lnTo>
                        <a:pt x="12" y="43"/>
                      </a:lnTo>
                      <a:lnTo>
                        <a:pt x="12" y="0"/>
                      </a:lnTo>
                      <a:lnTo>
                        <a:pt x="0" y="0"/>
                      </a:lnTo>
                      <a:lnTo>
                        <a:pt x="0" y="43"/>
                      </a:lnTo>
                      <a:lnTo>
                        <a:pt x="4" y="39"/>
                      </a:lnTo>
                      <a:lnTo>
                        <a:pt x="0" y="43"/>
                      </a:lnTo>
                      <a:lnTo>
                        <a:pt x="4" y="47"/>
                      </a:lnTo>
                      <a:lnTo>
                        <a:pt x="8" y="47"/>
                      </a:lnTo>
                      <a:lnTo>
                        <a:pt x="12" y="43"/>
                      </a:lnTo>
                      <a:lnTo>
                        <a:pt x="8" y="47"/>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8515" name="Freeform 101"/>
                <p:cNvSpPr>
                  <a:spLocks/>
                </p:cNvSpPr>
                <p:nvPr/>
              </p:nvSpPr>
              <p:spPr bwMode="auto">
                <a:xfrm>
                  <a:off x="747713" y="3189288"/>
                  <a:ext cx="265113" cy="119063"/>
                </a:xfrm>
                <a:custGeom>
                  <a:avLst/>
                  <a:gdLst>
                    <a:gd name="T0" fmla="*/ 0 w 167"/>
                    <a:gd name="T1" fmla="*/ 2147483647 h 75"/>
                    <a:gd name="T2" fmla="*/ 2147483647 w 167"/>
                    <a:gd name="T3" fmla="*/ 2147483647 h 75"/>
                    <a:gd name="T4" fmla="*/ 2147483647 w 167"/>
                    <a:gd name="T5" fmla="*/ 2147483647 h 75"/>
                    <a:gd name="T6" fmla="*/ 2147483647 w 167"/>
                    <a:gd name="T7" fmla="*/ 0 h 75"/>
                    <a:gd name="T8" fmla="*/ 2147483647 w 167"/>
                    <a:gd name="T9" fmla="*/ 2147483647 h 75"/>
                    <a:gd name="T10" fmla="*/ 2147483647 w 167"/>
                    <a:gd name="T11" fmla="*/ 2147483647 h 75"/>
                    <a:gd name="T12" fmla="*/ 2147483647 w 167"/>
                    <a:gd name="T13" fmla="*/ 2147483647 h 75"/>
                    <a:gd name="T14" fmla="*/ 0 w 167"/>
                    <a:gd name="T15" fmla="*/ 2147483647 h 75"/>
                    <a:gd name="T16" fmla="*/ 0 w 167"/>
                    <a:gd name="T17" fmla="*/ 2147483647 h 75"/>
                    <a:gd name="T18" fmla="*/ 2147483647 w 167"/>
                    <a:gd name="T19" fmla="*/ 2147483647 h 75"/>
                    <a:gd name="T20" fmla="*/ 2147483647 w 167"/>
                    <a:gd name="T21" fmla="*/ 2147483647 h 75"/>
                    <a:gd name="T22" fmla="*/ 0 w 167"/>
                    <a:gd name="T23" fmla="*/ 2147483647 h 7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67"/>
                    <a:gd name="T37" fmla="*/ 0 h 75"/>
                    <a:gd name="T38" fmla="*/ 167 w 167"/>
                    <a:gd name="T39" fmla="*/ 75 h 7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67" h="75">
                      <a:moveTo>
                        <a:pt x="0" y="71"/>
                      </a:moveTo>
                      <a:lnTo>
                        <a:pt x="8" y="75"/>
                      </a:lnTo>
                      <a:lnTo>
                        <a:pt x="167" y="8"/>
                      </a:lnTo>
                      <a:lnTo>
                        <a:pt x="163" y="0"/>
                      </a:lnTo>
                      <a:lnTo>
                        <a:pt x="4" y="67"/>
                      </a:lnTo>
                      <a:lnTo>
                        <a:pt x="8" y="71"/>
                      </a:lnTo>
                      <a:lnTo>
                        <a:pt x="4" y="67"/>
                      </a:lnTo>
                      <a:lnTo>
                        <a:pt x="0" y="71"/>
                      </a:lnTo>
                      <a:lnTo>
                        <a:pt x="4" y="75"/>
                      </a:lnTo>
                      <a:lnTo>
                        <a:pt x="8" y="75"/>
                      </a:lnTo>
                      <a:lnTo>
                        <a:pt x="0" y="71"/>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8516" name="Freeform 102"/>
                <p:cNvSpPr>
                  <a:spLocks/>
                </p:cNvSpPr>
                <p:nvPr/>
              </p:nvSpPr>
              <p:spPr bwMode="auto">
                <a:xfrm>
                  <a:off x="747713" y="3270250"/>
                  <a:ext cx="12700" cy="31750"/>
                </a:xfrm>
                <a:custGeom>
                  <a:avLst/>
                  <a:gdLst>
                    <a:gd name="T0" fmla="*/ 0 w 8"/>
                    <a:gd name="T1" fmla="*/ 0 h 20"/>
                    <a:gd name="T2" fmla="*/ 0 w 8"/>
                    <a:gd name="T3" fmla="*/ 2147483647 h 20"/>
                    <a:gd name="T4" fmla="*/ 0 w 8"/>
                    <a:gd name="T5" fmla="*/ 2147483647 h 20"/>
                    <a:gd name="T6" fmla="*/ 2147483647 w 8"/>
                    <a:gd name="T7" fmla="*/ 2147483647 h 20"/>
                    <a:gd name="T8" fmla="*/ 2147483647 w 8"/>
                    <a:gd name="T9" fmla="*/ 2147483647 h 20"/>
                    <a:gd name="T10" fmla="*/ 2147483647 w 8"/>
                    <a:gd name="T11" fmla="*/ 2147483647 h 20"/>
                    <a:gd name="T12" fmla="*/ 2147483647 w 8"/>
                    <a:gd name="T13" fmla="*/ 2147483647 h 20"/>
                    <a:gd name="T14" fmla="*/ 2147483647 w 8"/>
                    <a:gd name="T15" fmla="*/ 0 h 20"/>
                    <a:gd name="T16" fmla="*/ 2147483647 w 8"/>
                    <a:gd name="T17" fmla="*/ 0 h 20"/>
                    <a:gd name="T18" fmla="*/ 0 w 8"/>
                    <a:gd name="T19" fmla="*/ 0 h 20"/>
                    <a:gd name="T20" fmla="*/ 0 w 8"/>
                    <a:gd name="T21" fmla="*/ 2147483647 h 20"/>
                    <a:gd name="T22" fmla="*/ 0 w 8"/>
                    <a:gd name="T23" fmla="*/ 0 h 2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20"/>
                    <a:gd name="T38" fmla="*/ 8 w 8"/>
                    <a:gd name="T39" fmla="*/ 20 h 2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20">
                      <a:moveTo>
                        <a:pt x="0" y="0"/>
                      </a:moveTo>
                      <a:lnTo>
                        <a:pt x="0" y="4"/>
                      </a:lnTo>
                      <a:lnTo>
                        <a:pt x="0" y="20"/>
                      </a:lnTo>
                      <a:lnTo>
                        <a:pt x="8" y="20"/>
                      </a:lnTo>
                      <a:lnTo>
                        <a:pt x="8" y="4"/>
                      </a:lnTo>
                      <a:lnTo>
                        <a:pt x="8" y="0"/>
                      </a:lnTo>
                      <a:lnTo>
                        <a:pt x="4" y="0"/>
                      </a:lnTo>
                      <a:lnTo>
                        <a:pt x="0" y="0"/>
                      </a:lnTo>
                      <a:lnTo>
                        <a:pt x="0" y="4"/>
                      </a:lnTo>
                      <a:lnTo>
                        <a:pt x="0"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8517" name="Freeform 103"/>
                <p:cNvSpPr>
                  <a:spLocks/>
                </p:cNvSpPr>
                <p:nvPr/>
              </p:nvSpPr>
              <p:spPr bwMode="auto">
                <a:xfrm>
                  <a:off x="747713" y="3189288"/>
                  <a:ext cx="65088" cy="87313"/>
                </a:xfrm>
                <a:custGeom>
                  <a:avLst/>
                  <a:gdLst>
                    <a:gd name="T0" fmla="*/ 2147483647 w 41"/>
                    <a:gd name="T1" fmla="*/ 0 h 55"/>
                    <a:gd name="T2" fmla="*/ 2147483647 w 41"/>
                    <a:gd name="T3" fmla="*/ 2147483647 h 55"/>
                    <a:gd name="T4" fmla="*/ 0 w 41"/>
                    <a:gd name="T5" fmla="*/ 2147483647 h 55"/>
                    <a:gd name="T6" fmla="*/ 2147483647 w 41"/>
                    <a:gd name="T7" fmla="*/ 2147483647 h 55"/>
                    <a:gd name="T8" fmla="*/ 2147483647 w 41"/>
                    <a:gd name="T9" fmla="*/ 2147483647 h 55"/>
                    <a:gd name="T10" fmla="*/ 2147483647 w 41"/>
                    <a:gd name="T11" fmla="*/ 2147483647 h 55"/>
                    <a:gd name="T12" fmla="*/ 2147483647 w 41"/>
                    <a:gd name="T13" fmla="*/ 2147483647 h 55"/>
                    <a:gd name="T14" fmla="*/ 2147483647 w 41"/>
                    <a:gd name="T15" fmla="*/ 2147483647 h 55"/>
                    <a:gd name="T16" fmla="*/ 2147483647 w 41"/>
                    <a:gd name="T17" fmla="*/ 0 h 55"/>
                    <a:gd name="T18" fmla="*/ 2147483647 w 41"/>
                    <a:gd name="T19" fmla="*/ 0 h 55"/>
                    <a:gd name="T20" fmla="*/ 2147483647 w 41"/>
                    <a:gd name="T21" fmla="*/ 2147483647 h 55"/>
                    <a:gd name="T22" fmla="*/ 2147483647 w 41"/>
                    <a:gd name="T23" fmla="*/ 0 h 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1"/>
                    <a:gd name="T37" fmla="*/ 0 h 55"/>
                    <a:gd name="T38" fmla="*/ 41 w 41"/>
                    <a:gd name="T39" fmla="*/ 55 h 5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1" h="55">
                      <a:moveTo>
                        <a:pt x="33" y="0"/>
                      </a:moveTo>
                      <a:lnTo>
                        <a:pt x="33" y="4"/>
                      </a:lnTo>
                      <a:lnTo>
                        <a:pt x="0" y="51"/>
                      </a:lnTo>
                      <a:lnTo>
                        <a:pt x="8" y="55"/>
                      </a:lnTo>
                      <a:lnTo>
                        <a:pt x="41" y="8"/>
                      </a:lnTo>
                      <a:lnTo>
                        <a:pt x="37" y="8"/>
                      </a:lnTo>
                      <a:lnTo>
                        <a:pt x="41" y="8"/>
                      </a:lnTo>
                      <a:lnTo>
                        <a:pt x="41" y="4"/>
                      </a:lnTo>
                      <a:lnTo>
                        <a:pt x="37" y="0"/>
                      </a:lnTo>
                      <a:lnTo>
                        <a:pt x="33" y="0"/>
                      </a:lnTo>
                      <a:lnTo>
                        <a:pt x="33" y="4"/>
                      </a:lnTo>
                      <a:lnTo>
                        <a:pt x="33"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8518" name="Freeform 104"/>
                <p:cNvSpPr>
                  <a:spLocks/>
                </p:cNvSpPr>
                <p:nvPr/>
              </p:nvSpPr>
              <p:spPr bwMode="auto">
                <a:xfrm>
                  <a:off x="800100" y="3121025"/>
                  <a:ext cx="219075" cy="80963"/>
                </a:xfrm>
                <a:custGeom>
                  <a:avLst/>
                  <a:gdLst>
                    <a:gd name="T0" fmla="*/ 2147483647 w 138"/>
                    <a:gd name="T1" fmla="*/ 2147483647 h 51"/>
                    <a:gd name="T2" fmla="*/ 2147483647 w 138"/>
                    <a:gd name="T3" fmla="*/ 0 h 51"/>
                    <a:gd name="T4" fmla="*/ 0 w 138"/>
                    <a:gd name="T5" fmla="*/ 2147483647 h 51"/>
                    <a:gd name="T6" fmla="*/ 2147483647 w 138"/>
                    <a:gd name="T7" fmla="*/ 2147483647 h 51"/>
                    <a:gd name="T8" fmla="*/ 2147483647 w 138"/>
                    <a:gd name="T9" fmla="*/ 2147483647 h 51"/>
                    <a:gd name="T10" fmla="*/ 2147483647 w 138"/>
                    <a:gd name="T11" fmla="*/ 2147483647 h 51"/>
                    <a:gd name="T12" fmla="*/ 2147483647 w 138"/>
                    <a:gd name="T13" fmla="*/ 2147483647 h 51"/>
                    <a:gd name="T14" fmla="*/ 2147483647 w 138"/>
                    <a:gd name="T15" fmla="*/ 2147483647 h 51"/>
                    <a:gd name="T16" fmla="*/ 2147483647 w 138"/>
                    <a:gd name="T17" fmla="*/ 2147483647 h 51"/>
                    <a:gd name="T18" fmla="*/ 2147483647 w 138"/>
                    <a:gd name="T19" fmla="*/ 0 h 51"/>
                    <a:gd name="T20" fmla="*/ 2147483647 w 138"/>
                    <a:gd name="T21" fmla="*/ 0 h 51"/>
                    <a:gd name="T22" fmla="*/ 2147483647 w 138"/>
                    <a:gd name="T23" fmla="*/ 2147483647 h 5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38"/>
                    <a:gd name="T37" fmla="*/ 0 h 51"/>
                    <a:gd name="T38" fmla="*/ 138 w 138"/>
                    <a:gd name="T39" fmla="*/ 51 h 5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38" h="51">
                      <a:moveTo>
                        <a:pt x="138" y="4"/>
                      </a:moveTo>
                      <a:lnTo>
                        <a:pt x="130" y="0"/>
                      </a:lnTo>
                      <a:lnTo>
                        <a:pt x="0" y="43"/>
                      </a:lnTo>
                      <a:lnTo>
                        <a:pt x="4" y="51"/>
                      </a:lnTo>
                      <a:lnTo>
                        <a:pt x="134" y="8"/>
                      </a:lnTo>
                      <a:lnTo>
                        <a:pt x="126" y="4"/>
                      </a:lnTo>
                      <a:lnTo>
                        <a:pt x="134" y="8"/>
                      </a:lnTo>
                      <a:lnTo>
                        <a:pt x="138" y="8"/>
                      </a:lnTo>
                      <a:lnTo>
                        <a:pt x="138" y="4"/>
                      </a:lnTo>
                      <a:lnTo>
                        <a:pt x="134" y="0"/>
                      </a:lnTo>
                      <a:lnTo>
                        <a:pt x="130" y="0"/>
                      </a:lnTo>
                      <a:lnTo>
                        <a:pt x="138" y="4"/>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8519" name="Freeform 105"/>
                <p:cNvSpPr>
                  <a:spLocks/>
                </p:cNvSpPr>
                <p:nvPr/>
              </p:nvSpPr>
              <p:spPr bwMode="auto">
                <a:xfrm>
                  <a:off x="593725" y="3033713"/>
                  <a:ext cx="385763" cy="49213"/>
                </a:xfrm>
                <a:custGeom>
                  <a:avLst/>
                  <a:gdLst>
                    <a:gd name="T0" fmla="*/ 0 w 243"/>
                    <a:gd name="T1" fmla="*/ 0 h 31"/>
                    <a:gd name="T2" fmla="*/ 0 w 243"/>
                    <a:gd name="T3" fmla="*/ 2147483647 h 31"/>
                    <a:gd name="T4" fmla="*/ 2147483647 w 243"/>
                    <a:gd name="T5" fmla="*/ 2147483647 h 31"/>
                    <a:gd name="T6" fmla="*/ 2147483647 w 243"/>
                    <a:gd name="T7" fmla="*/ 0 h 31"/>
                    <a:gd name="T8" fmla="*/ 0 w 243"/>
                    <a:gd name="T9" fmla="*/ 0 h 31"/>
                    <a:gd name="T10" fmla="*/ 0 w 243"/>
                    <a:gd name="T11" fmla="*/ 0 h 31"/>
                    <a:gd name="T12" fmla="*/ 0 60000 65536"/>
                    <a:gd name="T13" fmla="*/ 0 60000 65536"/>
                    <a:gd name="T14" fmla="*/ 0 60000 65536"/>
                    <a:gd name="T15" fmla="*/ 0 60000 65536"/>
                    <a:gd name="T16" fmla="*/ 0 60000 65536"/>
                    <a:gd name="T17" fmla="*/ 0 60000 65536"/>
                    <a:gd name="T18" fmla="*/ 0 w 243"/>
                    <a:gd name="T19" fmla="*/ 0 h 31"/>
                    <a:gd name="T20" fmla="*/ 243 w 243"/>
                    <a:gd name="T21" fmla="*/ 31 h 31"/>
                  </a:gdLst>
                  <a:ahLst/>
                  <a:cxnLst>
                    <a:cxn ang="T12">
                      <a:pos x="T0" y="T1"/>
                    </a:cxn>
                    <a:cxn ang="T13">
                      <a:pos x="T2" y="T3"/>
                    </a:cxn>
                    <a:cxn ang="T14">
                      <a:pos x="T4" y="T5"/>
                    </a:cxn>
                    <a:cxn ang="T15">
                      <a:pos x="T6" y="T7"/>
                    </a:cxn>
                    <a:cxn ang="T16">
                      <a:pos x="T8" y="T9"/>
                    </a:cxn>
                    <a:cxn ang="T17">
                      <a:pos x="T10" y="T11"/>
                    </a:cxn>
                  </a:cxnLst>
                  <a:rect l="T18" t="T19" r="T20" b="T21"/>
                  <a:pathLst>
                    <a:path w="243" h="31">
                      <a:moveTo>
                        <a:pt x="0" y="0"/>
                      </a:moveTo>
                      <a:lnTo>
                        <a:pt x="0" y="19"/>
                      </a:lnTo>
                      <a:lnTo>
                        <a:pt x="243" y="31"/>
                      </a:lnTo>
                      <a:lnTo>
                        <a:pt x="243" y="0"/>
                      </a:lnTo>
                      <a:lnTo>
                        <a:pt x="0" y="0"/>
                      </a:lnTo>
                      <a:close/>
                    </a:path>
                  </a:pathLst>
                </a:custGeom>
                <a:solidFill>
                  <a:srgbClr val="999999"/>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8520" name="Freeform 106"/>
                <p:cNvSpPr>
                  <a:spLocks/>
                </p:cNvSpPr>
                <p:nvPr/>
              </p:nvSpPr>
              <p:spPr bwMode="auto">
                <a:xfrm>
                  <a:off x="581025" y="3033713"/>
                  <a:ext cx="19050" cy="36513"/>
                </a:xfrm>
                <a:custGeom>
                  <a:avLst/>
                  <a:gdLst>
                    <a:gd name="T0" fmla="*/ 2147483647 w 12"/>
                    <a:gd name="T1" fmla="*/ 2147483647 h 23"/>
                    <a:gd name="T2" fmla="*/ 2147483647 w 12"/>
                    <a:gd name="T3" fmla="*/ 2147483647 h 23"/>
                    <a:gd name="T4" fmla="*/ 2147483647 w 12"/>
                    <a:gd name="T5" fmla="*/ 0 h 23"/>
                    <a:gd name="T6" fmla="*/ 0 w 12"/>
                    <a:gd name="T7" fmla="*/ 0 h 23"/>
                    <a:gd name="T8" fmla="*/ 0 w 12"/>
                    <a:gd name="T9" fmla="*/ 2147483647 h 23"/>
                    <a:gd name="T10" fmla="*/ 2147483647 w 12"/>
                    <a:gd name="T11" fmla="*/ 2147483647 h 23"/>
                    <a:gd name="T12" fmla="*/ 0 w 12"/>
                    <a:gd name="T13" fmla="*/ 2147483647 h 23"/>
                    <a:gd name="T14" fmla="*/ 2147483647 w 12"/>
                    <a:gd name="T15" fmla="*/ 2147483647 h 23"/>
                    <a:gd name="T16" fmla="*/ 2147483647 w 12"/>
                    <a:gd name="T17" fmla="*/ 2147483647 h 23"/>
                    <a:gd name="T18" fmla="*/ 2147483647 w 12"/>
                    <a:gd name="T19" fmla="*/ 2147483647 h 23"/>
                    <a:gd name="T20" fmla="*/ 2147483647 w 12"/>
                    <a:gd name="T21" fmla="*/ 2147483647 h 23"/>
                    <a:gd name="T22" fmla="*/ 2147483647 w 12"/>
                    <a:gd name="T23" fmla="*/ 2147483647 h 2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23"/>
                    <a:gd name="T38" fmla="*/ 12 w 12"/>
                    <a:gd name="T39" fmla="*/ 23 h 2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23">
                      <a:moveTo>
                        <a:pt x="8" y="15"/>
                      </a:moveTo>
                      <a:lnTo>
                        <a:pt x="12" y="19"/>
                      </a:lnTo>
                      <a:lnTo>
                        <a:pt x="12" y="0"/>
                      </a:lnTo>
                      <a:lnTo>
                        <a:pt x="0" y="0"/>
                      </a:lnTo>
                      <a:lnTo>
                        <a:pt x="0" y="19"/>
                      </a:lnTo>
                      <a:lnTo>
                        <a:pt x="8" y="23"/>
                      </a:lnTo>
                      <a:lnTo>
                        <a:pt x="0" y="19"/>
                      </a:lnTo>
                      <a:lnTo>
                        <a:pt x="4" y="23"/>
                      </a:lnTo>
                      <a:lnTo>
                        <a:pt x="8" y="23"/>
                      </a:lnTo>
                      <a:lnTo>
                        <a:pt x="12" y="19"/>
                      </a:lnTo>
                      <a:lnTo>
                        <a:pt x="8" y="15"/>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8521" name="Freeform 107"/>
                <p:cNvSpPr>
                  <a:spLocks/>
                </p:cNvSpPr>
                <p:nvPr/>
              </p:nvSpPr>
              <p:spPr bwMode="auto">
                <a:xfrm>
                  <a:off x="593725" y="3057525"/>
                  <a:ext cx="392113" cy="31750"/>
                </a:xfrm>
                <a:custGeom>
                  <a:avLst/>
                  <a:gdLst>
                    <a:gd name="T0" fmla="*/ 2147483647 w 247"/>
                    <a:gd name="T1" fmla="*/ 2147483647 h 20"/>
                    <a:gd name="T2" fmla="*/ 2147483647 w 247"/>
                    <a:gd name="T3" fmla="*/ 2147483647 h 20"/>
                    <a:gd name="T4" fmla="*/ 0 w 247"/>
                    <a:gd name="T5" fmla="*/ 0 h 20"/>
                    <a:gd name="T6" fmla="*/ 0 w 247"/>
                    <a:gd name="T7" fmla="*/ 2147483647 h 20"/>
                    <a:gd name="T8" fmla="*/ 2147483647 w 247"/>
                    <a:gd name="T9" fmla="*/ 2147483647 h 20"/>
                    <a:gd name="T10" fmla="*/ 2147483647 w 247"/>
                    <a:gd name="T11" fmla="*/ 2147483647 h 20"/>
                    <a:gd name="T12" fmla="*/ 2147483647 w 247"/>
                    <a:gd name="T13" fmla="*/ 2147483647 h 20"/>
                    <a:gd name="T14" fmla="*/ 2147483647 w 247"/>
                    <a:gd name="T15" fmla="*/ 2147483647 h 20"/>
                    <a:gd name="T16" fmla="*/ 2147483647 w 247"/>
                    <a:gd name="T17" fmla="*/ 2147483647 h 20"/>
                    <a:gd name="T18" fmla="*/ 2147483647 w 247"/>
                    <a:gd name="T19" fmla="*/ 2147483647 h 20"/>
                    <a:gd name="T20" fmla="*/ 2147483647 w 247"/>
                    <a:gd name="T21" fmla="*/ 2147483647 h 20"/>
                    <a:gd name="T22" fmla="*/ 2147483647 w 247"/>
                    <a:gd name="T23" fmla="*/ 2147483647 h 2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47"/>
                    <a:gd name="T37" fmla="*/ 0 h 20"/>
                    <a:gd name="T38" fmla="*/ 247 w 247"/>
                    <a:gd name="T39" fmla="*/ 20 h 2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47" h="20">
                      <a:moveTo>
                        <a:pt x="235" y="16"/>
                      </a:moveTo>
                      <a:lnTo>
                        <a:pt x="243" y="12"/>
                      </a:lnTo>
                      <a:lnTo>
                        <a:pt x="0" y="0"/>
                      </a:lnTo>
                      <a:lnTo>
                        <a:pt x="0" y="8"/>
                      </a:lnTo>
                      <a:lnTo>
                        <a:pt x="243" y="20"/>
                      </a:lnTo>
                      <a:lnTo>
                        <a:pt x="247" y="16"/>
                      </a:lnTo>
                      <a:lnTo>
                        <a:pt x="243" y="20"/>
                      </a:lnTo>
                      <a:lnTo>
                        <a:pt x="247" y="16"/>
                      </a:lnTo>
                      <a:lnTo>
                        <a:pt x="243" y="12"/>
                      </a:lnTo>
                      <a:lnTo>
                        <a:pt x="235" y="16"/>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8522" name="Freeform 108"/>
                <p:cNvSpPr>
                  <a:spLocks/>
                </p:cNvSpPr>
                <p:nvPr/>
              </p:nvSpPr>
              <p:spPr bwMode="auto">
                <a:xfrm>
                  <a:off x="966788" y="3027363"/>
                  <a:ext cx="19050" cy="55563"/>
                </a:xfrm>
                <a:custGeom>
                  <a:avLst/>
                  <a:gdLst>
                    <a:gd name="T0" fmla="*/ 2147483647 w 12"/>
                    <a:gd name="T1" fmla="*/ 2147483647 h 35"/>
                    <a:gd name="T2" fmla="*/ 0 w 12"/>
                    <a:gd name="T3" fmla="*/ 2147483647 h 35"/>
                    <a:gd name="T4" fmla="*/ 0 w 12"/>
                    <a:gd name="T5" fmla="*/ 2147483647 h 35"/>
                    <a:gd name="T6" fmla="*/ 2147483647 w 12"/>
                    <a:gd name="T7" fmla="*/ 2147483647 h 35"/>
                    <a:gd name="T8" fmla="*/ 2147483647 w 12"/>
                    <a:gd name="T9" fmla="*/ 2147483647 h 35"/>
                    <a:gd name="T10" fmla="*/ 2147483647 w 12"/>
                    <a:gd name="T11" fmla="*/ 0 h 35"/>
                    <a:gd name="T12" fmla="*/ 2147483647 w 12"/>
                    <a:gd name="T13" fmla="*/ 2147483647 h 35"/>
                    <a:gd name="T14" fmla="*/ 2147483647 w 12"/>
                    <a:gd name="T15" fmla="*/ 2147483647 h 35"/>
                    <a:gd name="T16" fmla="*/ 2147483647 w 12"/>
                    <a:gd name="T17" fmla="*/ 0 h 35"/>
                    <a:gd name="T18" fmla="*/ 2147483647 w 12"/>
                    <a:gd name="T19" fmla="*/ 2147483647 h 35"/>
                    <a:gd name="T20" fmla="*/ 0 w 12"/>
                    <a:gd name="T21" fmla="*/ 2147483647 h 35"/>
                    <a:gd name="T22" fmla="*/ 2147483647 w 12"/>
                    <a:gd name="T23" fmla="*/ 2147483647 h 3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35"/>
                    <a:gd name="T38" fmla="*/ 12 w 12"/>
                    <a:gd name="T39" fmla="*/ 35 h 3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35">
                      <a:moveTo>
                        <a:pt x="8" y="11"/>
                      </a:moveTo>
                      <a:lnTo>
                        <a:pt x="0" y="4"/>
                      </a:lnTo>
                      <a:lnTo>
                        <a:pt x="0" y="35"/>
                      </a:lnTo>
                      <a:lnTo>
                        <a:pt x="12" y="35"/>
                      </a:lnTo>
                      <a:lnTo>
                        <a:pt x="12" y="4"/>
                      </a:lnTo>
                      <a:lnTo>
                        <a:pt x="8" y="0"/>
                      </a:lnTo>
                      <a:lnTo>
                        <a:pt x="12" y="4"/>
                      </a:lnTo>
                      <a:lnTo>
                        <a:pt x="8" y="4"/>
                      </a:lnTo>
                      <a:lnTo>
                        <a:pt x="8" y="0"/>
                      </a:lnTo>
                      <a:lnTo>
                        <a:pt x="4" y="4"/>
                      </a:lnTo>
                      <a:lnTo>
                        <a:pt x="0" y="4"/>
                      </a:lnTo>
                      <a:lnTo>
                        <a:pt x="8" y="11"/>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8523" name="Freeform 109"/>
                <p:cNvSpPr>
                  <a:spLocks/>
                </p:cNvSpPr>
                <p:nvPr/>
              </p:nvSpPr>
              <p:spPr bwMode="auto">
                <a:xfrm>
                  <a:off x="581025" y="3027363"/>
                  <a:ext cx="398463" cy="17463"/>
                </a:xfrm>
                <a:custGeom>
                  <a:avLst/>
                  <a:gdLst>
                    <a:gd name="T0" fmla="*/ 2147483647 w 251"/>
                    <a:gd name="T1" fmla="*/ 2147483647 h 11"/>
                    <a:gd name="T2" fmla="*/ 2147483647 w 251"/>
                    <a:gd name="T3" fmla="*/ 2147483647 h 11"/>
                    <a:gd name="T4" fmla="*/ 2147483647 w 251"/>
                    <a:gd name="T5" fmla="*/ 2147483647 h 11"/>
                    <a:gd name="T6" fmla="*/ 2147483647 w 251"/>
                    <a:gd name="T7" fmla="*/ 0 h 11"/>
                    <a:gd name="T8" fmla="*/ 2147483647 w 251"/>
                    <a:gd name="T9" fmla="*/ 0 h 11"/>
                    <a:gd name="T10" fmla="*/ 0 w 251"/>
                    <a:gd name="T11" fmla="*/ 2147483647 h 11"/>
                    <a:gd name="T12" fmla="*/ 2147483647 w 251"/>
                    <a:gd name="T13" fmla="*/ 0 h 11"/>
                    <a:gd name="T14" fmla="*/ 2147483647 w 251"/>
                    <a:gd name="T15" fmla="*/ 2147483647 h 11"/>
                    <a:gd name="T16" fmla="*/ 0 w 251"/>
                    <a:gd name="T17" fmla="*/ 2147483647 h 11"/>
                    <a:gd name="T18" fmla="*/ 2147483647 w 251"/>
                    <a:gd name="T19" fmla="*/ 2147483647 h 11"/>
                    <a:gd name="T20" fmla="*/ 2147483647 w 251"/>
                    <a:gd name="T21" fmla="*/ 2147483647 h 11"/>
                    <a:gd name="T22" fmla="*/ 2147483647 w 251"/>
                    <a:gd name="T23" fmla="*/ 2147483647 h 1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51"/>
                    <a:gd name="T37" fmla="*/ 0 h 11"/>
                    <a:gd name="T38" fmla="*/ 251 w 251"/>
                    <a:gd name="T39" fmla="*/ 11 h 1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51" h="11">
                      <a:moveTo>
                        <a:pt x="12" y="4"/>
                      </a:moveTo>
                      <a:lnTo>
                        <a:pt x="8" y="11"/>
                      </a:lnTo>
                      <a:lnTo>
                        <a:pt x="251" y="11"/>
                      </a:lnTo>
                      <a:lnTo>
                        <a:pt x="251" y="0"/>
                      </a:lnTo>
                      <a:lnTo>
                        <a:pt x="8" y="0"/>
                      </a:lnTo>
                      <a:lnTo>
                        <a:pt x="0" y="4"/>
                      </a:lnTo>
                      <a:lnTo>
                        <a:pt x="8" y="0"/>
                      </a:lnTo>
                      <a:lnTo>
                        <a:pt x="4" y="4"/>
                      </a:lnTo>
                      <a:lnTo>
                        <a:pt x="0" y="4"/>
                      </a:lnTo>
                      <a:lnTo>
                        <a:pt x="4" y="7"/>
                      </a:lnTo>
                      <a:lnTo>
                        <a:pt x="8" y="11"/>
                      </a:lnTo>
                      <a:lnTo>
                        <a:pt x="12" y="4"/>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8524" name="Freeform 110"/>
                <p:cNvSpPr>
                  <a:spLocks/>
                </p:cNvSpPr>
                <p:nvPr/>
              </p:nvSpPr>
              <p:spPr bwMode="auto">
                <a:xfrm>
                  <a:off x="200025" y="3063875"/>
                  <a:ext cx="812800" cy="212725"/>
                </a:xfrm>
                <a:custGeom>
                  <a:avLst/>
                  <a:gdLst>
                    <a:gd name="T0" fmla="*/ 2147483647 w 512"/>
                    <a:gd name="T1" fmla="*/ 2147483647 h 134"/>
                    <a:gd name="T2" fmla="*/ 2147483647 w 512"/>
                    <a:gd name="T3" fmla="*/ 0 h 134"/>
                    <a:gd name="T4" fmla="*/ 2147483647 w 512"/>
                    <a:gd name="T5" fmla="*/ 0 h 134"/>
                    <a:gd name="T6" fmla="*/ 2147483647 w 512"/>
                    <a:gd name="T7" fmla="*/ 2147483647 h 134"/>
                    <a:gd name="T8" fmla="*/ 2147483647 w 512"/>
                    <a:gd name="T9" fmla="*/ 2147483647 h 134"/>
                    <a:gd name="T10" fmla="*/ 2147483647 w 512"/>
                    <a:gd name="T11" fmla="*/ 2147483647 h 134"/>
                    <a:gd name="T12" fmla="*/ 2147483647 w 512"/>
                    <a:gd name="T13" fmla="*/ 2147483647 h 134"/>
                    <a:gd name="T14" fmla="*/ 2147483647 w 512"/>
                    <a:gd name="T15" fmla="*/ 2147483647 h 134"/>
                    <a:gd name="T16" fmla="*/ 2147483647 w 512"/>
                    <a:gd name="T17" fmla="*/ 2147483647 h 134"/>
                    <a:gd name="T18" fmla="*/ 2147483647 w 512"/>
                    <a:gd name="T19" fmla="*/ 2147483647 h 134"/>
                    <a:gd name="T20" fmla="*/ 2147483647 w 512"/>
                    <a:gd name="T21" fmla="*/ 2147483647 h 134"/>
                    <a:gd name="T22" fmla="*/ 2147483647 w 512"/>
                    <a:gd name="T23" fmla="*/ 2147483647 h 134"/>
                    <a:gd name="T24" fmla="*/ 2147483647 w 512"/>
                    <a:gd name="T25" fmla="*/ 2147483647 h 134"/>
                    <a:gd name="T26" fmla="*/ 2147483647 w 512"/>
                    <a:gd name="T27" fmla="*/ 2147483647 h 134"/>
                    <a:gd name="T28" fmla="*/ 2147483647 w 512"/>
                    <a:gd name="T29" fmla="*/ 2147483647 h 134"/>
                    <a:gd name="T30" fmla="*/ 2147483647 w 512"/>
                    <a:gd name="T31" fmla="*/ 2147483647 h 134"/>
                    <a:gd name="T32" fmla="*/ 2147483647 w 512"/>
                    <a:gd name="T33" fmla="*/ 2147483647 h 134"/>
                    <a:gd name="T34" fmla="*/ 2147483647 w 512"/>
                    <a:gd name="T35" fmla="*/ 2147483647 h 134"/>
                    <a:gd name="T36" fmla="*/ 2147483647 w 512"/>
                    <a:gd name="T37" fmla="*/ 2147483647 h 134"/>
                    <a:gd name="T38" fmla="*/ 2147483647 w 512"/>
                    <a:gd name="T39" fmla="*/ 2147483647 h 134"/>
                    <a:gd name="T40" fmla="*/ 2147483647 w 512"/>
                    <a:gd name="T41" fmla="*/ 2147483647 h 134"/>
                    <a:gd name="T42" fmla="*/ 2147483647 w 512"/>
                    <a:gd name="T43" fmla="*/ 2147483647 h 134"/>
                    <a:gd name="T44" fmla="*/ 2147483647 w 512"/>
                    <a:gd name="T45" fmla="*/ 2147483647 h 134"/>
                    <a:gd name="T46" fmla="*/ 2147483647 w 512"/>
                    <a:gd name="T47" fmla="*/ 2147483647 h 134"/>
                    <a:gd name="T48" fmla="*/ 2147483647 w 512"/>
                    <a:gd name="T49" fmla="*/ 2147483647 h 134"/>
                    <a:gd name="T50" fmla="*/ 0 w 512"/>
                    <a:gd name="T51" fmla="*/ 2147483647 h 134"/>
                    <a:gd name="T52" fmla="*/ 2147483647 w 512"/>
                    <a:gd name="T53" fmla="*/ 2147483647 h 134"/>
                    <a:gd name="T54" fmla="*/ 2147483647 w 512"/>
                    <a:gd name="T55" fmla="*/ 2147483647 h 134"/>
                    <a:gd name="T56" fmla="*/ 2147483647 w 512"/>
                    <a:gd name="T57" fmla="*/ 2147483647 h 134"/>
                    <a:gd name="T58" fmla="*/ 2147483647 w 512"/>
                    <a:gd name="T59" fmla="*/ 2147483647 h 134"/>
                    <a:gd name="T60" fmla="*/ 2147483647 w 512"/>
                    <a:gd name="T61" fmla="*/ 2147483647 h 134"/>
                    <a:gd name="T62" fmla="*/ 2147483647 w 512"/>
                    <a:gd name="T63" fmla="*/ 2147483647 h 134"/>
                    <a:gd name="T64" fmla="*/ 2147483647 w 512"/>
                    <a:gd name="T65" fmla="*/ 2147483647 h 134"/>
                    <a:gd name="T66" fmla="*/ 2147483647 w 512"/>
                    <a:gd name="T67" fmla="*/ 2147483647 h 134"/>
                    <a:gd name="T68" fmla="*/ 2147483647 w 512"/>
                    <a:gd name="T69" fmla="*/ 2147483647 h 134"/>
                    <a:gd name="T70" fmla="*/ 2147483647 w 512"/>
                    <a:gd name="T71" fmla="*/ 2147483647 h 134"/>
                    <a:gd name="T72" fmla="*/ 2147483647 w 512"/>
                    <a:gd name="T73" fmla="*/ 2147483647 h 134"/>
                    <a:gd name="T74" fmla="*/ 2147483647 w 512"/>
                    <a:gd name="T75" fmla="*/ 2147483647 h 134"/>
                    <a:gd name="T76" fmla="*/ 2147483647 w 512"/>
                    <a:gd name="T77" fmla="*/ 2147483647 h 134"/>
                    <a:gd name="T78" fmla="*/ 2147483647 w 512"/>
                    <a:gd name="T79" fmla="*/ 2147483647 h 134"/>
                    <a:gd name="T80" fmla="*/ 2147483647 w 512"/>
                    <a:gd name="T81" fmla="*/ 2147483647 h 134"/>
                    <a:gd name="T82" fmla="*/ 2147483647 w 512"/>
                    <a:gd name="T83" fmla="*/ 2147483647 h 134"/>
                    <a:gd name="T84" fmla="*/ 2147483647 w 512"/>
                    <a:gd name="T85" fmla="*/ 2147483647 h 134"/>
                    <a:gd name="T86" fmla="*/ 2147483647 w 512"/>
                    <a:gd name="T87" fmla="*/ 2147483647 h 134"/>
                    <a:gd name="T88" fmla="*/ 2147483647 w 512"/>
                    <a:gd name="T89" fmla="*/ 2147483647 h 134"/>
                    <a:gd name="T90" fmla="*/ 2147483647 w 512"/>
                    <a:gd name="T91" fmla="*/ 2147483647 h 134"/>
                    <a:gd name="T92" fmla="*/ 2147483647 w 512"/>
                    <a:gd name="T93" fmla="*/ 2147483647 h 134"/>
                    <a:gd name="T94" fmla="*/ 2147483647 w 512"/>
                    <a:gd name="T95" fmla="*/ 2147483647 h 134"/>
                    <a:gd name="T96" fmla="*/ 2147483647 w 512"/>
                    <a:gd name="T97" fmla="*/ 2147483647 h 134"/>
                    <a:gd name="T98" fmla="*/ 2147483647 w 512"/>
                    <a:gd name="T99" fmla="*/ 2147483647 h 134"/>
                    <a:gd name="T100" fmla="*/ 2147483647 w 512"/>
                    <a:gd name="T101" fmla="*/ 2147483647 h 134"/>
                    <a:gd name="T102" fmla="*/ 2147483647 w 512"/>
                    <a:gd name="T103" fmla="*/ 2147483647 h 134"/>
                    <a:gd name="T104" fmla="*/ 2147483647 w 512"/>
                    <a:gd name="T105" fmla="*/ 2147483647 h 134"/>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512"/>
                    <a:gd name="T160" fmla="*/ 0 h 134"/>
                    <a:gd name="T161" fmla="*/ 512 w 512"/>
                    <a:gd name="T162" fmla="*/ 134 h 134"/>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512" h="134">
                      <a:moveTo>
                        <a:pt x="512" y="40"/>
                      </a:moveTo>
                      <a:lnTo>
                        <a:pt x="151" y="0"/>
                      </a:lnTo>
                      <a:lnTo>
                        <a:pt x="146" y="4"/>
                      </a:lnTo>
                      <a:lnTo>
                        <a:pt x="142" y="4"/>
                      </a:lnTo>
                      <a:lnTo>
                        <a:pt x="134" y="8"/>
                      </a:lnTo>
                      <a:lnTo>
                        <a:pt x="122" y="16"/>
                      </a:lnTo>
                      <a:lnTo>
                        <a:pt x="110" y="20"/>
                      </a:lnTo>
                      <a:lnTo>
                        <a:pt x="98" y="24"/>
                      </a:lnTo>
                      <a:lnTo>
                        <a:pt x="82" y="28"/>
                      </a:lnTo>
                      <a:lnTo>
                        <a:pt x="69" y="36"/>
                      </a:lnTo>
                      <a:lnTo>
                        <a:pt x="61" y="40"/>
                      </a:lnTo>
                      <a:lnTo>
                        <a:pt x="53" y="40"/>
                      </a:lnTo>
                      <a:lnTo>
                        <a:pt x="49" y="44"/>
                      </a:lnTo>
                      <a:lnTo>
                        <a:pt x="45" y="44"/>
                      </a:lnTo>
                      <a:lnTo>
                        <a:pt x="41" y="44"/>
                      </a:lnTo>
                      <a:lnTo>
                        <a:pt x="37" y="47"/>
                      </a:lnTo>
                      <a:lnTo>
                        <a:pt x="29" y="47"/>
                      </a:lnTo>
                      <a:lnTo>
                        <a:pt x="25" y="51"/>
                      </a:lnTo>
                      <a:lnTo>
                        <a:pt x="17" y="51"/>
                      </a:lnTo>
                      <a:lnTo>
                        <a:pt x="13" y="55"/>
                      </a:lnTo>
                      <a:lnTo>
                        <a:pt x="8" y="55"/>
                      </a:lnTo>
                      <a:lnTo>
                        <a:pt x="4" y="59"/>
                      </a:lnTo>
                      <a:lnTo>
                        <a:pt x="0" y="59"/>
                      </a:lnTo>
                      <a:lnTo>
                        <a:pt x="349" y="134"/>
                      </a:lnTo>
                      <a:lnTo>
                        <a:pt x="353" y="134"/>
                      </a:lnTo>
                      <a:lnTo>
                        <a:pt x="353" y="130"/>
                      </a:lnTo>
                      <a:lnTo>
                        <a:pt x="357" y="130"/>
                      </a:lnTo>
                      <a:lnTo>
                        <a:pt x="366" y="126"/>
                      </a:lnTo>
                      <a:lnTo>
                        <a:pt x="374" y="122"/>
                      </a:lnTo>
                      <a:lnTo>
                        <a:pt x="378" y="118"/>
                      </a:lnTo>
                      <a:lnTo>
                        <a:pt x="386" y="114"/>
                      </a:lnTo>
                      <a:lnTo>
                        <a:pt x="394" y="114"/>
                      </a:lnTo>
                      <a:lnTo>
                        <a:pt x="402" y="110"/>
                      </a:lnTo>
                      <a:lnTo>
                        <a:pt x="406" y="106"/>
                      </a:lnTo>
                      <a:lnTo>
                        <a:pt x="414" y="106"/>
                      </a:lnTo>
                      <a:lnTo>
                        <a:pt x="418" y="103"/>
                      </a:lnTo>
                      <a:lnTo>
                        <a:pt x="426" y="99"/>
                      </a:lnTo>
                      <a:lnTo>
                        <a:pt x="430" y="95"/>
                      </a:lnTo>
                      <a:lnTo>
                        <a:pt x="439" y="91"/>
                      </a:lnTo>
                      <a:lnTo>
                        <a:pt x="447" y="87"/>
                      </a:lnTo>
                      <a:lnTo>
                        <a:pt x="455" y="83"/>
                      </a:lnTo>
                      <a:lnTo>
                        <a:pt x="463" y="75"/>
                      </a:lnTo>
                      <a:lnTo>
                        <a:pt x="471" y="67"/>
                      </a:lnTo>
                      <a:lnTo>
                        <a:pt x="483" y="63"/>
                      </a:lnTo>
                      <a:lnTo>
                        <a:pt x="487" y="59"/>
                      </a:lnTo>
                      <a:lnTo>
                        <a:pt x="495" y="51"/>
                      </a:lnTo>
                      <a:lnTo>
                        <a:pt x="499" y="47"/>
                      </a:lnTo>
                      <a:lnTo>
                        <a:pt x="512" y="40"/>
                      </a:lnTo>
                      <a:close/>
                    </a:path>
                  </a:pathLst>
                </a:custGeom>
                <a:solidFill>
                  <a:srgbClr val="999999"/>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8525" name="Freeform 111"/>
                <p:cNvSpPr>
                  <a:spLocks/>
                </p:cNvSpPr>
                <p:nvPr/>
              </p:nvSpPr>
              <p:spPr bwMode="auto">
                <a:xfrm>
                  <a:off x="431800" y="3057525"/>
                  <a:ext cx="581025" cy="76200"/>
                </a:xfrm>
                <a:custGeom>
                  <a:avLst/>
                  <a:gdLst>
                    <a:gd name="T0" fmla="*/ 2147483647 w 366"/>
                    <a:gd name="T1" fmla="*/ 2147483647 h 48"/>
                    <a:gd name="T2" fmla="*/ 2147483647 w 366"/>
                    <a:gd name="T3" fmla="*/ 2147483647 h 48"/>
                    <a:gd name="T4" fmla="*/ 2147483647 w 366"/>
                    <a:gd name="T5" fmla="*/ 2147483647 h 48"/>
                    <a:gd name="T6" fmla="*/ 2147483647 w 366"/>
                    <a:gd name="T7" fmla="*/ 2147483647 h 48"/>
                    <a:gd name="T8" fmla="*/ 2147483647 w 366"/>
                    <a:gd name="T9" fmla="*/ 0 h 48"/>
                    <a:gd name="T10" fmla="*/ 2147483647 w 366"/>
                    <a:gd name="T11" fmla="*/ 0 h 48"/>
                    <a:gd name="T12" fmla="*/ 2147483647 w 366"/>
                    <a:gd name="T13" fmla="*/ 0 h 48"/>
                    <a:gd name="T14" fmla="*/ 2147483647 w 366"/>
                    <a:gd name="T15" fmla="*/ 0 h 48"/>
                    <a:gd name="T16" fmla="*/ 0 w 366"/>
                    <a:gd name="T17" fmla="*/ 2147483647 h 48"/>
                    <a:gd name="T18" fmla="*/ 0 w 366"/>
                    <a:gd name="T19" fmla="*/ 2147483647 h 48"/>
                    <a:gd name="T20" fmla="*/ 2147483647 w 366"/>
                    <a:gd name="T21" fmla="*/ 2147483647 h 48"/>
                    <a:gd name="T22" fmla="*/ 2147483647 w 366"/>
                    <a:gd name="T23" fmla="*/ 2147483647 h 4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66"/>
                    <a:gd name="T37" fmla="*/ 0 h 48"/>
                    <a:gd name="T38" fmla="*/ 366 w 366"/>
                    <a:gd name="T39" fmla="*/ 48 h 4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66" h="48">
                      <a:moveTo>
                        <a:pt x="9" y="8"/>
                      </a:moveTo>
                      <a:lnTo>
                        <a:pt x="5" y="8"/>
                      </a:lnTo>
                      <a:lnTo>
                        <a:pt x="366" y="48"/>
                      </a:lnTo>
                      <a:lnTo>
                        <a:pt x="366" y="40"/>
                      </a:lnTo>
                      <a:lnTo>
                        <a:pt x="9" y="0"/>
                      </a:lnTo>
                      <a:lnTo>
                        <a:pt x="5" y="0"/>
                      </a:lnTo>
                      <a:lnTo>
                        <a:pt x="9" y="0"/>
                      </a:lnTo>
                      <a:lnTo>
                        <a:pt x="5" y="0"/>
                      </a:lnTo>
                      <a:lnTo>
                        <a:pt x="0" y="4"/>
                      </a:lnTo>
                      <a:lnTo>
                        <a:pt x="0" y="8"/>
                      </a:lnTo>
                      <a:lnTo>
                        <a:pt x="5" y="8"/>
                      </a:lnTo>
                      <a:lnTo>
                        <a:pt x="9" y="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8526" name="Freeform 112"/>
                <p:cNvSpPr>
                  <a:spLocks/>
                </p:cNvSpPr>
                <p:nvPr/>
              </p:nvSpPr>
              <p:spPr bwMode="auto">
                <a:xfrm>
                  <a:off x="330200" y="3057525"/>
                  <a:ext cx="115888" cy="63500"/>
                </a:xfrm>
                <a:custGeom>
                  <a:avLst/>
                  <a:gdLst>
                    <a:gd name="T0" fmla="*/ 2147483647 w 73"/>
                    <a:gd name="T1" fmla="*/ 2147483647 h 40"/>
                    <a:gd name="T2" fmla="*/ 2147483647 w 73"/>
                    <a:gd name="T3" fmla="*/ 2147483647 h 40"/>
                    <a:gd name="T4" fmla="*/ 2147483647 w 73"/>
                    <a:gd name="T5" fmla="*/ 2147483647 h 40"/>
                    <a:gd name="T6" fmla="*/ 2147483647 w 73"/>
                    <a:gd name="T7" fmla="*/ 2147483647 h 40"/>
                    <a:gd name="T8" fmla="*/ 2147483647 w 73"/>
                    <a:gd name="T9" fmla="*/ 2147483647 h 40"/>
                    <a:gd name="T10" fmla="*/ 2147483647 w 73"/>
                    <a:gd name="T11" fmla="*/ 2147483647 h 40"/>
                    <a:gd name="T12" fmla="*/ 2147483647 w 73"/>
                    <a:gd name="T13" fmla="*/ 2147483647 h 40"/>
                    <a:gd name="T14" fmla="*/ 2147483647 w 73"/>
                    <a:gd name="T15" fmla="*/ 2147483647 h 40"/>
                    <a:gd name="T16" fmla="*/ 2147483647 w 73"/>
                    <a:gd name="T17" fmla="*/ 2147483647 h 40"/>
                    <a:gd name="T18" fmla="*/ 2147483647 w 73"/>
                    <a:gd name="T19" fmla="*/ 2147483647 h 40"/>
                    <a:gd name="T20" fmla="*/ 2147483647 w 73"/>
                    <a:gd name="T21" fmla="*/ 0 h 40"/>
                    <a:gd name="T22" fmla="*/ 2147483647 w 73"/>
                    <a:gd name="T23" fmla="*/ 0 h 40"/>
                    <a:gd name="T24" fmla="*/ 2147483647 w 73"/>
                    <a:gd name="T25" fmla="*/ 2147483647 h 40"/>
                    <a:gd name="T26" fmla="*/ 2147483647 w 73"/>
                    <a:gd name="T27" fmla="*/ 2147483647 h 40"/>
                    <a:gd name="T28" fmla="*/ 2147483647 w 73"/>
                    <a:gd name="T29" fmla="*/ 2147483647 h 40"/>
                    <a:gd name="T30" fmla="*/ 2147483647 w 73"/>
                    <a:gd name="T31" fmla="*/ 2147483647 h 40"/>
                    <a:gd name="T32" fmla="*/ 2147483647 w 73"/>
                    <a:gd name="T33" fmla="*/ 2147483647 h 40"/>
                    <a:gd name="T34" fmla="*/ 2147483647 w 73"/>
                    <a:gd name="T35" fmla="*/ 2147483647 h 40"/>
                    <a:gd name="T36" fmla="*/ 0 w 73"/>
                    <a:gd name="T37" fmla="*/ 2147483647 h 40"/>
                    <a:gd name="T38" fmla="*/ 0 w 73"/>
                    <a:gd name="T39" fmla="*/ 2147483647 h 40"/>
                    <a:gd name="T40" fmla="*/ 2147483647 w 73"/>
                    <a:gd name="T41" fmla="*/ 2147483647 h 4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73"/>
                    <a:gd name="T64" fmla="*/ 0 h 40"/>
                    <a:gd name="T65" fmla="*/ 73 w 73"/>
                    <a:gd name="T66" fmla="*/ 40 h 40"/>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73" h="40">
                      <a:moveTo>
                        <a:pt x="4" y="40"/>
                      </a:moveTo>
                      <a:lnTo>
                        <a:pt x="4" y="40"/>
                      </a:lnTo>
                      <a:lnTo>
                        <a:pt x="16" y="32"/>
                      </a:lnTo>
                      <a:lnTo>
                        <a:pt x="32" y="28"/>
                      </a:lnTo>
                      <a:lnTo>
                        <a:pt x="44" y="24"/>
                      </a:lnTo>
                      <a:lnTo>
                        <a:pt x="52" y="20"/>
                      </a:lnTo>
                      <a:lnTo>
                        <a:pt x="60" y="12"/>
                      </a:lnTo>
                      <a:lnTo>
                        <a:pt x="69" y="12"/>
                      </a:lnTo>
                      <a:lnTo>
                        <a:pt x="73" y="8"/>
                      </a:lnTo>
                      <a:lnTo>
                        <a:pt x="69" y="0"/>
                      </a:lnTo>
                      <a:lnTo>
                        <a:pt x="64" y="4"/>
                      </a:lnTo>
                      <a:lnTo>
                        <a:pt x="56" y="4"/>
                      </a:lnTo>
                      <a:lnTo>
                        <a:pt x="48" y="8"/>
                      </a:lnTo>
                      <a:lnTo>
                        <a:pt x="40" y="12"/>
                      </a:lnTo>
                      <a:lnTo>
                        <a:pt x="28" y="20"/>
                      </a:lnTo>
                      <a:lnTo>
                        <a:pt x="12" y="24"/>
                      </a:lnTo>
                      <a:lnTo>
                        <a:pt x="0" y="28"/>
                      </a:lnTo>
                      <a:lnTo>
                        <a:pt x="4" y="4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8527" name="Freeform 113"/>
                <p:cNvSpPr>
                  <a:spLocks/>
                </p:cNvSpPr>
                <p:nvPr/>
              </p:nvSpPr>
              <p:spPr bwMode="auto">
                <a:xfrm>
                  <a:off x="246063" y="3101975"/>
                  <a:ext cx="90488" cy="42863"/>
                </a:xfrm>
                <a:custGeom>
                  <a:avLst/>
                  <a:gdLst>
                    <a:gd name="T0" fmla="*/ 2147483647 w 57"/>
                    <a:gd name="T1" fmla="*/ 2147483647 h 27"/>
                    <a:gd name="T2" fmla="*/ 2147483647 w 57"/>
                    <a:gd name="T3" fmla="*/ 2147483647 h 27"/>
                    <a:gd name="T4" fmla="*/ 2147483647 w 57"/>
                    <a:gd name="T5" fmla="*/ 2147483647 h 27"/>
                    <a:gd name="T6" fmla="*/ 2147483647 w 57"/>
                    <a:gd name="T7" fmla="*/ 2147483647 h 27"/>
                    <a:gd name="T8" fmla="*/ 2147483647 w 57"/>
                    <a:gd name="T9" fmla="*/ 2147483647 h 27"/>
                    <a:gd name="T10" fmla="*/ 2147483647 w 57"/>
                    <a:gd name="T11" fmla="*/ 2147483647 h 27"/>
                    <a:gd name="T12" fmla="*/ 2147483647 w 57"/>
                    <a:gd name="T13" fmla="*/ 2147483647 h 27"/>
                    <a:gd name="T14" fmla="*/ 2147483647 w 57"/>
                    <a:gd name="T15" fmla="*/ 2147483647 h 27"/>
                    <a:gd name="T16" fmla="*/ 2147483647 w 57"/>
                    <a:gd name="T17" fmla="*/ 2147483647 h 27"/>
                    <a:gd name="T18" fmla="*/ 2147483647 w 57"/>
                    <a:gd name="T19" fmla="*/ 2147483647 h 27"/>
                    <a:gd name="T20" fmla="*/ 2147483647 w 57"/>
                    <a:gd name="T21" fmla="*/ 0 h 27"/>
                    <a:gd name="T22" fmla="*/ 2147483647 w 57"/>
                    <a:gd name="T23" fmla="*/ 2147483647 h 27"/>
                    <a:gd name="T24" fmla="*/ 2147483647 w 57"/>
                    <a:gd name="T25" fmla="*/ 2147483647 h 27"/>
                    <a:gd name="T26" fmla="*/ 2147483647 w 57"/>
                    <a:gd name="T27" fmla="*/ 2147483647 h 27"/>
                    <a:gd name="T28" fmla="*/ 2147483647 w 57"/>
                    <a:gd name="T29" fmla="*/ 2147483647 h 27"/>
                    <a:gd name="T30" fmla="*/ 2147483647 w 57"/>
                    <a:gd name="T31" fmla="*/ 2147483647 h 27"/>
                    <a:gd name="T32" fmla="*/ 2147483647 w 57"/>
                    <a:gd name="T33" fmla="*/ 2147483647 h 27"/>
                    <a:gd name="T34" fmla="*/ 2147483647 w 57"/>
                    <a:gd name="T35" fmla="*/ 2147483647 h 27"/>
                    <a:gd name="T36" fmla="*/ 0 w 57"/>
                    <a:gd name="T37" fmla="*/ 2147483647 h 27"/>
                    <a:gd name="T38" fmla="*/ 0 w 57"/>
                    <a:gd name="T39" fmla="*/ 2147483647 h 27"/>
                    <a:gd name="T40" fmla="*/ 2147483647 w 57"/>
                    <a:gd name="T41" fmla="*/ 2147483647 h 2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57"/>
                    <a:gd name="T64" fmla="*/ 0 h 27"/>
                    <a:gd name="T65" fmla="*/ 57 w 57"/>
                    <a:gd name="T66" fmla="*/ 27 h 27"/>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57" h="27">
                      <a:moveTo>
                        <a:pt x="4" y="27"/>
                      </a:moveTo>
                      <a:lnTo>
                        <a:pt x="4" y="27"/>
                      </a:lnTo>
                      <a:lnTo>
                        <a:pt x="8" y="27"/>
                      </a:lnTo>
                      <a:lnTo>
                        <a:pt x="12" y="23"/>
                      </a:lnTo>
                      <a:lnTo>
                        <a:pt x="16" y="23"/>
                      </a:lnTo>
                      <a:lnTo>
                        <a:pt x="20" y="23"/>
                      </a:lnTo>
                      <a:lnTo>
                        <a:pt x="24" y="20"/>
                      </a:lnTo>
                      <a:lnTo>
                        <a:pt x="32" y="20"/>
                      </a:lnTo>
                      <a:lnTo>
                        <a:pt x="40" y="16"/>
                      </a:lnTo>
                      <a:lnTo>
                        <a:pt x="57" y="12"/>
                      </a:lnTo>
                      <a:lnTo>
                        <a:pt x="53" y="0"/>
                      </a:lnTo>
                      <a:lnTo>
                        <a:pt x="40" y="4"/>
                      </a:lnTo>
                      <a:lnTo>
                        <a:pt x="28" y="8"/>
                      </a:lnTo>
                      <a:lnTo>
                        <a:pt x="20" y="12"/>
                      </a:lnTo>
                      <a:lnTo>
                        <a:pt x="16" y="12"/>
                      </a:lnTo>
                      <a:lnTo>
                        <a:pt x="12" y="16"/>
                      </a:lnTo>
                      <a:lnTo>
                        <a:pt x="8" y="16"/>
                      </a:lnTo>
                      <a:lnTo>
                        <a:pt x="4" y="16"/>
                      </a:lnTo>
                      <a:lnTo>
                        <a:pt x="0" y="20"/>
                      </a:lnTo>
                      <a:lnTo>
                        <a:pt x="4" y="27"/>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8528" name="Freeform 114"/>
                <p:cNvSpPr>
                  <a:spLocks/>
                </p:cNvSpPr>
                <p:nvPr/>
              </p:nvSpPr>
              <p:spPr bwMode="auto">
                <a:xfrm>
                  <a:off x="193675" y="3133725"/>
                  <a:ext cx="58738" cy="30163"/>
                </a:xfrm>
                <a:custGeom>
                  <a:avLst/>
                  <a:gdLst>
                    <a:gd name="T0" fmla="*/ 2147483647 w 37"/>
                    <a:gd name="T1" fmla="*/ 2147483647 h 19"/>
                    <a:gd name="T2" fmla="*/ 2147483647 w 37"/>
                    <a:gd name="T3" fmla="*/ 2147483647 h 19"/>
                    <a:gd name="T4" fmla="*/ 2147483647 w 37"/>
                    <a:gd name="T5" fmla="*/ 2147483647 h 19"/>
                    <a:gd name="T6" fmla="*/ 2147483647 w 37"/>
                    <a:gd name="T7" fmla="*/ 2147483647 h 19"/>
                    <a:gd name="T8" fmla="*/ 2147483647 w 37"/>
                    <a:gd name="T9" fmla="*/ 2147483647 h 19"/>
                    <a:gd name="T10" fmla="*/ 2147483647 w 37"/>
                    <a:gd name="T11" fmla="*/ 2147483647 h 19"/>
                    <a:gd name="T12" fmla="*/ 2147483647 w 37"/>
                    <a:gd name="T13" fmla="*/ 2147483647 h 19"/>
                    <a:gd name="T14" fmla="*/ 2147483647 w 37"/>
                    <a:gd name="T15" fmla="*/ 2147483647 h 19"/>
                    <a:gd name="T16" fmla="*/ 2147483647 w 37"/>
                    <a:gd name="T17" fmla="*/ 2147483647 h 19"/>
                    <a:gd name="T18" fmla="*/ 2147483647 w 37"/>
                    <a:gd name="T19" fmla="*/ 2147483647 h 19"/>
                    <a:gd name="T20" fmla="*/ 2147483647 w 37"/>
                    <a:gd name="T21" fmla="*/ 0 h 19"/>
                    <a:gd name="T22" fmla="*/ 2147483647 w 37"/>
                    <a:gd name="T23" fmla="*/ 2147483647 h 19"/>
                    <a:gd name="T24" fmla="*/ 2147483647 w 37"/>
                    <a:gd name="T25" fmla="*/ 2147483647 h 19"/>
                    <a:gd name="T26" fmla="*/ 2147483647 w 37"/>
                    <a:gd name="T27" fmla="*/ 2147483647 h 19"/>
                    <a:gd name="T28" fmla="*/ 2147483647 w 37"/>
                    <a:gd name="T29" fmla="*/ 2147483647 h 19"/>
                    <a:gd name="T30" fmla="*/ 2147483647 w 37"/>
                    <a:gd name="T31" fmla="*/ 2147483647 h 19"/>
                    <a:gd name="T32" fmla="*/ 2147483647 w 37"/>
                    <a:gd name="T33" fmla="*/ 2147483647 h 19"/>
                    <a:gd name="T34" fmla="*/ 2147483647 w 37"/>
                    <a:gd name="T35" fmla="*/ 2147483647 h 19"/>
                    <a:gd name="T36" fmla="*/ 2147483647 w 37"/>
                    <a:gd name="T37" fmla="*/ 2147483647 h 19"/>
                    <a:gd name="T38" fmla="*/ 2147483647 w 37"/>
                    <a:gd name="T39" fmla="*/ 2147483647 h 19"/>
                    <a:gd name="T40" fmla="*/ 2147483647 w 37"/>
                    <a:gd name="T41" fmla="*/ 2147483647 h 19"/>
                    <a:gd name="T42" fmla="*/ 0 w 37"/>
                    <a:gd name="T43" fmla="*/ 2147483647 h 19"/>
                    <a:gd name="T44" fmla="*/ 0 w 37"/>
                    <a:gd name="T45" fmla="*/ 2147483647 h 19"/>
                    <a:gd name="T46" fmla="*/ 2147483647 w 37"/>
                    <a:gd name="T47" fmla="*/ 2147483647 h 19"/>
                    <a:gd name="T48" fmla="*/ 2147483647 w 37"/>
                    <a:gd name="T49" fmla="*/ 2147483647 h 19"/>
                    <a:gd name="T50" fmla="*/ 2147483647 w 37"/>
                    <a:gd name="T51" fmla="*/ 2147483647 h 19"/>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37"/>
                    <a:gd name="T79" fmla="*/ 0 h 19"/>
                    <a:gd name="T80" fmla="*/ 37 w 37"/>
                    <a:gd name="T81" fmla="*/ 19 h 19"/>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37" h="19">
                      <a:moveTo>
                        <a:pt x="8" y="11"/>
                      </a:moveTo>
                      <a:lnTo>
                        <a:pt x="8" y="19"/>
                      </a:lnTo>
                      <a:lnTo>
                        <a:pt x="12" y="19"/>
                      </a:lnTo>
                      <a:lnTo>
                        <a:pt x="17" y="15"/>
                      </a:lnTo>
                      <a:lnTo>
                        <a:pt x="21" y="15"/>
                      </a:lnTo>
                      <a:lnTo>
                        <a:pt x="25" y="15"/>
                      </a:lnTo>
                      <a:lnTo>
                        <a:pt x="29" y="11"/>
                      </a:lnTo>
                      <a:lnTo>
                        <a:pt x="37" y="7"/>
                      </a:lnTo>
                      <a:lnTo>
                        <a:pt x="33" y="0"/>
                      </a:lnTo>
                      <a:lnTo>
                        <a:pt x="25" y="3"/>
                      </a:lnTo>
                      <a:lnTo>
                        <a:pt x="21" y="3"/>
                      </a:lnTo>
                      <a:lnTo>
                        <a:pt x="17" y="7"/>
                      </a:lnTo>
                      <a:lnTo>
                        <a:pt x="12" y="7"/>
                      </a:lnTo>
                      <a:lnTo>
                        <a:pt x="8" y="11"/>
                      </a:lnTo>
                      <a:lnTo>
                        <a:pt x="4" y="11"/>
                      </a:lnTo>
                      <a:lnTo>
                        <a:pt x="4" y="19"/>
                      </a:lnTo>
                      <a:lnTo>
                        <a:pt x="4" y="11"/>
                      </a:lnTo>
                      <a:lnTo>
                        <a:pt x="0" y="15"/>
                      </a:lnTo>
                      <a:lnTo>
                        <a:pt x="0" y="19"/>
                      </a:lnTo>
                      <a:lnTo>
                        <a:pt x="4" y="19"/>
                      </a:lnTo>
                      <a:lnTo>
                        <a:pt x="8" y="19"/>
                      </a:lnTo>
                      <a:lnTo>
                        <a:pt x="8" y="11"/>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8529" name="Freeform 115"/>
                <p:cNvSpPr>
                  <a:spLocks/>
                </p:cNvSpPr>
                <p:nvPr/>
              </p:nvSpPr>
              <p:spPr bwMode="auto">
                <a:xfrm>
                  <a:off x="200025" y="3151188"/>
                  <a:ext cx="566738" cy="131763"/>
                </a:xfrm>
                <a:custGeom>
                  <a:avLst/>
                  <a:gdLst>
                    <a:gd name="T0" fmla="*/ 2147483647 w 357"/>
                    <a:gd name="T1" fmla="*/ 2147483647 h 83"/>
                    <a:gd name="T2" fmla="*/ 2147483647 w 357"/>
                    <a:gd name="T3" fmla="*/ 2147483647 h 83"/>
                    <a:gd name="T4" fmla="*/ 2147483647 w 357"/>
                    <a:gd name="T5" fmla="*/ 0 h 83"/>
                    <a:gd name="T6" fmla="*/ 0 w 357"/>
                    <a:gd name="T7" fmla="*/ 2147483647 h 83"/>
                    <a:gd name="T8" fmla="*/ 2147483647 w 357"/>
                    <a:gd name="T9" fmla="*/ 2147483647 h 83"/>
                    <a:gd name="T10" fmla="*/ 2147483647 w 357"/>
                    <a:gd name="T11" fmla="*/ 2147483647 h 83"/>
                    <a:gd name="T12" fmla="*/ 2147483647 w 357"/>
                    <a:gd name="T13" fmla="*/ 2147483647 h 83"/>
                    <a:gd name="T14" fmla="*/ 2147483647 w 357"/>
                    <a:gd name="T15" fmla="*/ 2147483647 h 83"/>
                    <a:gd name="T16" fmla="*/ 2147483647 w 357"/>
                    <a:gd name="T17" fmla="*/ 2147483647 h 83"/>
                    <a:gd name="T18" fmla="*/ 2147483647 w 357"/>
                    <a:gd name="T19" fmla="*/ 2147483647 h 83"/>
                    <a:gd name="T20" fmla="*/ 2147483647 w 357"/>
                    <a:gd name="T21" fmla="*/ 2147483647 h 83"/>
                    <a:gd name="T22" fmla="*/ 2147483647 w 357"/>
                    <a:gd name="T23" fmla="*/ 2147483647 h 8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57"/>
                    <a:gd name="T37" fmla="*/ 0 h 83"/>
                    <a:gd name="T38" fmla="*/ 357 w 357"/>
                    <a:gd name="T39" fmla="*/ 83 h 8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57" h="83">
                      <a:moveTo>
                        <a:pt x="349" y="75"/>
                      </a:moveTo>
                      <a:lnTo>
                        <a:pt x="353" y="75"/>
                      </a:lnTo>
                      <a:lnTo>
                        <a:pt x="4" y="0"/>
                      </a:lnTo>
                      <a:lnTo>
                        <a:pt x="0" y="8"/>
                      </a:lnTo>
                      <a:lnTo>
                        <a:pt x="349" y="83"/>
                      </a:lnTo>
                      <a:lnTo>
                        <a:pt x="353" y="83"/>
                      </a:lnTo>
                      <a:lnTo>
                        <a:pt x="349" y="83"/>
                      </a:lnTo>
                      <a:lnTo>
                        <a:pt x="353" y="83"/>
                      </a:lnTo>
                      <a:lnTo>
                        <a:pt x="357" y="79"/>
                      </a:lnTo>
                      <a:lnTo>
                        <a:pt x="353" y="75"/>
                      </a:lnTo>
                      <a:lnTo>
                        <a:pt x="349" y="75"/>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8530" name="Freeform 116"/>
                <p:cNvSpPr>
                  <a:spLocks/>
                </p:cNvSpPr>
                <p:nvPr/>
              </p:nvSpPr>
              <p:spPr bwMode="auto">
                <a:xfrm>
                  <a:off x="754063" y="3232150"/>
                  <a:ext cx="71438" cy="50800"/>
                </a:xfrm>
                <a:custGeom>
                  <a:avLst/>
                  <a:gdLst>
                    <a:gd name="T0" fmla="*/ 2147483647 w 45"/>
                    <a:gd name="T1" fmla="*/ 0 h 32"/>
                    <a:gd name="T2" fmla="*/ 2147483647 w 45"/>
                    <a:gd name="T3" fmla="*/ 2147483647 h 32"/>
                    <a:gd name="T4" fmla="*/ 2147483647 w 45"/>
                    <a:gd name="T5" fmla="*/ 2147483647 h 32"/>
                    <a:gd name="T6" fmla="*/ 2147483647 w 45"/>
                    <a:gd name="T7" fmla="*/ 2147483647 h 32"/>
                    <a:gd name="T8" fmla="*/ 2147483647 w 45"/>
                    <a:gd name="T9" fmla="*/ 2147483647 h 32"/>
                    <a:gd name="T10" fmla="*/ 2147483647 w 45"/>
                    <a:gd name="T11" fmla="*/ 2147483647 h 32"/>
                    <a:gd name="T12" fmla="*/ 2147483647 w 45"/>
                    <a:gd name="T13" fmla="*/ 2147483647 h 32"/>
                    <a:gd name="T14" fmla="*/ 2147483647 w 45"/>
                    <a:gd name="T15" fmla="*/ 2147483647 h 32"/>
                    <a:gd name="T16" fmla="*/ 0 w 45"/>
                    <a:gd name="T17" fmla="*/ 2147483647 h 32"/>
                    <a:gd name="T18" fmla="*/ 0 w 45"/>
                    <a:gd name="T19" fmla="*/ 2147483647 h 32"/>
                    <a:gd name="T20" fmla="*/ 2147483647 w 45"/>
                    <a:gd name="T21" fmla="*/ 2147483647 h 32"/>
                    <a:gd name="T22" fmla="*/ 2147483647 w 45"/>
                    <a:gd name="T23" fmla="*/ 2147483647 h 32"/>
                    <a:gd name="T24" fmla="*/ 2147483647 w 45"/>
                    <a:gd name="T25" fmla="*/ 2147483647 h 32"/>
                    <a:gd name="T26" fmla="*/ 2147483647 w 45"/>
                    <a:gd name="T27" fmla="*/ 2147483647 h 32"/>
                    <a:gd name="T28" fmla="*/ 2147483647 w 45"/>
                    <a:gd name="T29" fmla="*/ 2147483647 h 32"/>
                    <a:gd name="T30" fmla="*/ 2147483647 w 45"/>
                    <a:gd name="T31" fmla="*/ 2147483647 h 32"/>
                    <a:gd name="T32" fmla="*/ 2147483647 w 45"/>
                    <a:gd name="T33" fmla="*/ 2147483647 h 32"/>
                    <a:gd name="T34" fmla="*/ 2147483647 w 45"/>
                    <a:gd name="T35" fmla="*/ 2147483647 h 32"/>
                    <a:gd name="T36" fmla="*/ 2147483647 w 45"/>
                    <a:gd name="T37" fmla="*/ 2147483647 h 32"/>
                    <a:gd name="T38" fmla="*/ 2147483647 w 45"/>
                    <a:gd name="T39" fmla="*/ 2147483647 h 32"/>
                    <a:gd name="T40" fmla="*/ 2147483647 w 45"/>
                    <a:gd name="T41" fmla="*/ 0 h 3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45"/>
                    <a:gd name="T64" fmla="*/ 0 h 32"/>
                    <a:gd name="T65" fmla="*/ 45 w 45"/>
                    <a:gd name="T66" fmla="*/ 32 h 32"/>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45" h="32">
                      <a:moveTo>
                        <a:pt x="45" y="0"/>
                      </a:moveTo>
                      <a:lnTo>
                        <a:pt x="41" y="4"/>
                      </a:lnTo>
                      <a:lnTo>
                        <a:pt x="37" y="4"/>
                      </a:lnTo>
                      <a:lnTo>
                        <a:pt x="29" y="8"/>
                      </a:lnTo>
                      <a:lnTo>
                        <a:pt x="21" y="12"/>
                      </a:lnTo>
                      <a:lnTo>
                        <a:pt x="13" y="16"/>
                      </a:lnTo>
                      <a:lnTo>
                        <a:pt x="8" y="20"/>
                      </a:lnTo>
                      <a:lnTo>
                        <a:pt x="4" y="20"/>
                      </a:lnTo>
                      <a:lnTo>
                        <a:pt x="0" y="24"/>
                      </a:lnTo>
                      <a:lnTo>
                        <a:pt x="4" y="32"/>
                      </a:lnTo>
                      <a:lnTo>
                        <a:pt x="8" y="28"/>
                      </a:lnTo>
                      <a:lnTo>
                        <a:pt x="13" y="28"/>
                      </a:lnTo>
                      <a:lnTo>
                        <a:pt x="17" y="24"/>
                      </a:lnTo>
                      <a:lnTo>
                        <a:pt x="25" y="20"/>
                      </a:lnTo>
                      <a:lnTo>
                        <a:pt x="33" y="16"/>
                      </a:lnTo>
                      <a:lnTo>
                        <a:pt x="41" y="12"/>
                      </a:lnTo>
                      <a:lnTo>
                        <a:pt x="45" y="12"/>
                      </a:lnTo>
                      <a:lnTo>
                        <a:pt x="45"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8531" name="Freeform 117"/>
                <p:cNvSpPr>
                  <a:spLocks/>
                </p:cNvSpPr>
                <p:nvPr/>
              </p:nvSpPr>
              <p:spPr bwMode="auto">
                <a:xfrm>
                  <a:off x="825500" y="3195638"/>
                  <a:ext cx="90488" cy="55563"/>
                </a:xfrm>
                <a:custGeom>
                  <a:avLst/>
                  <a:gdLst>
                    <a:gd name="T0" fmla="*/ 2147483647 w 57"/>
                    <a:gd name="T1" fmla="*/ 0 h 35"/>
                    <a:gd name="T2" fmla="*/ 2147483647 w 57"/>
                    <a:gd name="T3" fmla="*/ 0 h 35"/>
                    <a:gd name="T4" fmla="*/ 2147483647 w 57"/>
                    <a:gd name="T5" fmla="*/ 2147483647 h 35"/>
                    <a:gd name="T6" fmla="*/ 2147483647 w 57"/>
                    <a:gd name="T7" fmla="*/ 2147483647 h 35"/>
                    <a:gd name="T8" fmla="*/ 2147483647 w 57"/>
                    <a:gd name="T9" fmla="*/ 2147483647 h 35"/>
                    <a:gd name="T10" fmla="*/ 2147483647 w 57"/>
                    <a:gd name="T11" fmla="*/ 2147483647 h 35"/>
                    <a:gd name="T12" fmla="*/ 2147483647 w 57"/>
                    <a:gd name="T13" fmla="*/ 2147483647 h 35"/>
                    <a:gd name="T14" fmla="*/ 2147483647 w 57"/>
                    <a:gd name="T15" fmla="*/ 2147483647 h 35"/>
                    <a:gd name="T16" fmla="*/ 2147483647 w 57"/>
                    <a:gd name="T17" fmla="*/ 2147483647 h 35"/>
                    <a:gd name="T18" fmla="*/ 0 w 57"/>
                    <a:gd name="T19" fmla="*/ 2147483647 h 35"/>
                    <a:gd name="T20" fmla="*/ 0 w 57"/>
                    <a:gd name="T21" fmla="*/ 2147483647 h 35"/>
                    <a:gd name="T22" fmla="*/ 2147483647 w 57"/>
                    <a:gd name="T23" fmla="*/ 2147483647 h 35"/>
                    <a:gd name="T24" fmla="*/ 2147483647 w 57"/>
                    <a:gd name="T25" fmla="*/ 2147483647 h 35"/>
                    <a:gd name="T26" fmla="*/ 2147483647 w 57"/>
                    <a:gd name="T27" fmla="*/ 2147483647 h 35"/>
                    <a:gd name="T28" fmla="*/ 2147483647 w 57"/>
                    <a:gd name="T29" fmla="*/ 2147483647 h 35"/>
                    <a:gd name="T30" fmla="*/ 2147483647 w 57"/>
                    <a:gd name="T31" fmla="*/ 2147483647 h 35"/>
                    <a:gd name="T32" fmla="*/ 2147483647 w 57"/>
                    <a:gd name="T33" fmla="*/ 2147483647 h 35"/>
                    <a:gd name="T34" fmla="*/ 2147483647 w 57"/>
                    <a:gd name="T35" fmla="*/ 2147483647 h 35"/>
                    <a:gd name="T36" fmla="*/ 2147483647 w 57"/>
                    <a:gd name="T37" fmla="*/ 2147483647 h 35"/>
                    <a:gd name="T38" fmla="*/ 2147483647 w 57"/>
                    <a:gd name="T39" fmla="*/ 2147483647 h 35"/>
                    <a:gd name="T40" fmla="*/ 2147483647 w 57"/>
                    <a:gd name="T41" fmla="*/ 0 h 3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57"/>
                    <a:gd name="T64" fmla="*/ 0 h 35"/>
                    <a:gd name="T65" fmla="*/ 57 w 57"/>
                    <a:gd name="T66" fmla="*/ 35 h 3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57" h="35">
                      <a:moveTo>
                        <a:pt x="49" y="0"/>
                      </a:moveTo>
                      <a:lnTo>
                        <a:pt x="49" y="0"/>
                      </a:lnTo>
                      <a:lnTo>
                        <a:pt x="41" y="4"/>
                      </a:lnTo>
                      <a:lnTo>
                        <a:pt x="32" y="8"/>
                      </a:lnTo>
                      <a:lnTo>
                        <a:pt x="28" y="12"/>
                      </a:lnTo>
                      <a:lnTo>
                        <a:pt x="24" y="16"/>
                      </a:lnTo>
                      <a:lnTo>
                        <a:pt x="16" y="20"/>
                      </a:lnTo>
                      <a:lnTo>
                        <a:pt x="12" y="20"/>
                      </a:lnTo>
                      <a:lnTo>
                        <a:pt x="4" y="23"/>
                      </a:lnTo>
                      <a:lnTo>
                        <a:pt x="0" y="23"/>
                      </a:lnTo>
                      <a:lnTo>
                        <a:pt x="0" y="35"/>
                      </a:lnTo>
                      <a:lnTo>
                        <a:pt x="8" y="31"/>
                      </a:lnTo>
                      <a:lnTo>
                        <a:pt x="16" y="27"/>
                      </a:lnTo>
                      <a:lnTo>
                        <a:pt x="20" y="27"/>
                      </a:lnTo>
                      <a:lnTo>
                        <a:pt x="28" y="23"/>
                      </a:lnTo>
                      <a:lnTo>
                        <a:pt x="32" y="20"/>
                      </a:lnTo>
                      <a:lnTo>
                        <a:pt x="41" y="20"/>
                      </a:lnTo>
                      <a:lnTo>
                        <a:pt x="49" y="12"/>
                      </a:lnTo>
                      <a:lnTo>
                        <a:pt x="57" y="8"/>
                      </a:lnTo>
                      <a:lnTo>
                        <a:pt x="49"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8532" name="Freeform 118"/>
                <p:cNvSpPr>
                  <a:spLocks/>
                </p:cNvSpPr>
                <p:nvPr/>
              </p:nvSpPr>
              <p:spPr bwMode="auto">
                <a:xfrm>
                  <a:off x="903288" y="3133725"/>
                  <a:ext cx="96838" cy="74613"/>
                </a:xfrm>
                <a:custGeom>
                  <a:avLst/>
                  <a:gdLst>
                    <a:gd name="T0" fmla="*/ 2147483647 w 61"/>
                    <a:gd name="T1" fmla="*/ 0 h 47"/>
                    <a:gd name="T2" fmla="*/ 2147483647 w 61"/>
                    <a:gd name="T3" fmla="*/ 2147483647 h 47"/>
                    <a:gd name="T4" fmla="*/ 2147483647 w 61"/>
                    <a:gd name="T5" fmla="*/ 2147483647 h 47"/>
                    <a:gd name="T6" fmla="*/ 2147483647 w 61"/>
                    <a:gd name="T7" fmla="*/ 2147483647 h 47"/>
                    <a:gd name="T8" fmla="*/ 2147483647 w 61"/>
                    <a:gd name="T9" fmla="*/ 2147483647 h 47"/>
                    <a:gd name="T10" fmla="*/ 2147483647 w 61"/>
                    <a:gd name="T11" fmla="*/ 2147483647 h 47"/>
                    <a:gd name="T12" fmla="*/ 2147483647 w 61"/>
                    <a:gd name="T13" fmla="*/ 2147483647 h 47"/>
                    <a:gd name="T14" fmla="*/ 2147483647 w 61"/>
                    <a:gd name="T15" fmla="*/ 2147483647 h 47"/>
                    <a:gd name="T16" fmla="*/ 2147483647 w 61"/>
                    <a:gd name="T17" fmla="*/ 2147483647 h 47"/>
                    <a:gd name="T18" fmla="*/ 0 w 61"/>
                    <a:gd name="T19" fmla="*/ 2147483647 h 47"/>
                    <a:gd name="T20" fmla="*/ 2147483647 w 61"/>
                    <a:gd name="T21" fmla="*/ 2147483647 h 47"/>
                    <a:gd name="T22" fmla="*/ 2147483647 w 61"/>
                    <a:gd name="T23" fmla="*/ 2147483647 h 47"/>
                    <a:gd name="T24" fmla="*/ 2147483647 w 61"/>
                    <a:gd name="T25" fmla="*/ 2147483647 h 47"/>
                    <a:gd name="T26" fmla="*/ 2147483647 w 61"/>
                    <a:gd name="T27" fmla="*/ 2147483647 h 47"/>
                    <a:gd name="T28" fmla="*/ 2147483647 w 61"/>
                    <a:gd name="T29" fmla="*/ 2147483647 h 47"/>
                    <a:gd name="T30" fmla="*/ 2147483647 w 61"/>
                    <a:gd name="T31" fmla="*/ 2147483647 h 47"/>
                    <a:gd name="T32" fmla="*/ 2147483647 w 61"/>
                    <a:gd name="T33" fmla="*/ 2147483647 h 47"/>
                    <a:gd name="T34" fmla="*/ 2147483647 w 61"/>
                    <a:gd name="T35" fmla="*/ 2147483647 h 47"/>
                    <a:gd name="T36" fmla="*/ 2147483647 w 61"/>
                    <a:gd name="T37" fmla="*/ 2147483647 h 47"/>
                    <a:gd name="T38" fmla="*/ 2147483647 w 61"/>
                    <a:gd name="T39" fmla="*/ 2147483647 h 47"/>
                    <a:gd name="T40" fmla="*/ 2147483647 w 61"/>
                    <a:gd name="T41" fmla="*/ 2147483647 h 47"/>
                    <a:gd name="T42" fmla="*/ 2147483647 w 61"/>
                    <a:gd name="T43" fmla="*/ 2147483647 h 47"/>
                    <a:gd name="T44" fmla="*/ 2147483647 w 61"/>
                    <a:gd name="T45" fmla="*/ 2147483647 h 47"/>
                    <a:gd name="T46" fmla="*/ 2147483647 w 61"/>
                    <a:gd name="T47" fmla="*/ 0 h 47"/>
                    <a:gd name="T48" fmla="*/ 2147483647 w 61"/>
                    <a:gd name="T49" fmla="*/ 2147483647 h 47"/>
                    <a:gd name="T50" fmla="*/ 2147483647 w 61"/>
                    <a:gd name="T51" fmla="*/ 0 h 47"/>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61"/>
                    <a:gd name="T79" fmla="*/ 0 h 47"/>
                    <a:gd name="T80" fmla="*/ 61 w 61"/>
                    <a:gd name="T81" fmla="*/ 47 h 47"/>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61" h="47">
                      <a:moveTo>
                        <a:pt x="52" y="0"/>
                      </a:moveTo>
                      <a:lnTo>
                        <a:pt x="52" y="3"/>
                      </a:lnTo>
                      <a:lnTo>
                        <a:pt x="48" y="3"/>
                      </a:lnTo>
                      <a:lnTo>
                        <a:pt x="44" y="11"/>
                      </a:lnTo>
                      <a:lnTo>
                        <a:pt x="36" y="15"/>
                      </a:lnTo>
                      <a:lnTo>
                        <a:pt x="28" y="23"/>
                      </a:lnTo>
                      <a:lnTo>
                        <a:pt x="20" y="27"/>
                      </a:lnTo>
                      <a:lnTo>
                        <a:pt x="8" y="35"/>
                      </a:lnTo>
                      <a:lnTo>
                        <a:pt x="0" y="39"/>
                      </a:lnTo>
                      <a:lnTo>
                        <a:pt x="8" y="47"/>
                      </a:lnTo>
                      <a:lnTo>
                        <a:pt x="16" y="43"/>
                      </a:lnTo>
                      <a:lnTo>
                        <a:pt x="24" y="35"/>
                      </a:lnTo>
                      <a:lnTo>
                        <a:pt x="32" y="27"/>
                      </a:lnTo>
                      <a:lnTo>
                        <a:pt x="40" y="23"/>
                      </a:lnTo>
                      <a:lnTo>
                        <a:pt x="48" y="15"/>
                      </a:lnTo>
                      <a:lnTo>
                        <a:pt x="52" y="15"/>
                      </a:lnTo>
                      <a:lnTo>
                        <a:pt x="56" y="11"/>
                      </a:lnTo>
                      <a:lnTo>
                        <a:pt x="61" y="7"/>
                      </a:lnTo>
                      <a:lnTo>
                        <a:pt x="61" y="3"/>
                      </a:lnTo>
                      <a:lnTo>
                        <a:pt x="56" y="0"/>
                      </a:lnTo>
                      <a:lnTo>
                        <a:pt x="52" y="3"/>
                      </a:lnTo>
                      <a:lnTo>
                        <a:pt x="52"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8533" name="Freeform 119"/>
                <p:cNvSpPr>
                  <a:spLocks/>
                </p:cNvSpPr>
                <p:nvPr/>
              </p:nvSpPr>
              <p:spPr bwMode="auto">
                <a:xfrm>
                  <a:off x="985838" y="3121025"/>
                  <a:ext cx="33338" cy="23813"/>
                </a:xfrm>
                <a:custGeom>
                  <a:avLst/>
                  <a:gdLst>
                    <a:gd name="T0" fmla="*/ 2147483647 w 21"/>
                    <a:gd name="T1" fmla="*/ 2147483647 h 15"/>
                    <a:gd name="T2" fmla="*/ 2147483647 w 21"/>
                    <a:gd name="T3" fmla="*/ 0 h 15"/>
                    <a:gd name="T4" fmla="*/ 0 w 21"/>
                    <a:gd name="T5" fmla="*/ 2147483647 h 15"/>
                    <a:gd name="T6" fmla="*/ 2147483647 w 21"/>
                    <a:gd name="T7" fmla="*/ 2147483647 h 15"/>
                    <a:gd name="T8" fmla="*/ 2147483647 w 21"/>
                    <a:gd name="T9" fmla="*/ 2147483647 h 15"/>
                    <a:gd name="T10" fmla="*/ 2147483647 w 21"/>
                    <a:gd name="T11" fmla="*/ 0 h 15"/>
                    <a:gd name="T12" fmla="*/ 2147483647 w 21"/>
                    <a:gd name="T13" fmla="*/ 2147483647 h 15"/>
                    <a:gd name="T14" fmla="*/ 2147483647 w 21"/>
                    <a:gd name="T15" fmla="*/ 2147483647 h 15"/>
                    <a:gd name="T16" fmla="*/ 2147483647 w 21"/>
                    <a:gd name="T17" fmla="*/ 2147483647 h 15"/>
                    <a:gd name="T18" fmla="*/ 2147483647 w 21"/>
                    <a:gd name="T19" fmla="*/ 0 h 15"/>
                    <a:gd name="T20" fmla="*/ 2147483647 w 21"/>
                    <a:gd name="T21" fmla="*/ 0 h 15"/>
                    <a:gd name="T22" fmla="*/ 2147483647 w 21"/>
                    <a:gd name="T23" fmla="*/ 2147483647 h 1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1"/>
                    <a:gd name="T37" fmla="*/ 0 h 15"/>
                    <a:gd name="T38" fmla="*/ 21 w 21"/>
                    <a:gd name="T39" fmla="*/ 15 h 1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1" h="15">
                      <a:moveTo>
                        <a:pt x="17" y="8"/>
                      </a:moveTo>
                      <a:lnTo>
                        <a:pt x="13" y="0"/>
                      </a:lnTo>
                      <a:lnTo>
                        <a:pt x="0" y="8"/>
                      </a:lnTo>
                      <a:lnTo>
                        <a:pt x="9" y="15"/>
                      </a:lnTo>
                      <a:lnTo>
                        <a:pt x="21" y="8"/>
                      </a:lnTo>
                      <a:lnTo>
                        <a:pt x="17" y="0"/>
                      </a:lnTo>
                      <a:lnTo>
                        <a:pt x="21" y="8"/>
                      </a:lnTo>
                      <a:lnTo>
                        <a:pt x="21" y="4"/>
                      </a:lnTo>
                      <a:lnTo>
                        <a:pt x="17" y="0"/>
                      </a:lnTo>
                      <a:lnTo>
                        <a:pt x="13" y="0"/>
                      </a:lnTo>
                      <a:lnTo>
                        <a:pt x="17" y="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8534" name="Freeform 120"/>
                <p:cNvSpPr>
                  <a:spLocks/>
                </p:cNvSpPr>
                <p:nvPr/>
              </p:nvSpPr>
              <p:spPr bwMode="auto">
                <a:xfrm>
                  <a:off x="265113" y="3151188"/>
                  <a:ext cx="638175" cy="100013"/>
                </a:xfrm>
                <a:custGeom>
                  <a:avLst/>
                  <a:gdLst>
                    <a:gd name="T0" fmla="*/ 2147483647 w 402"/>
                    <a:gd name="T1" fmla="*/ 2147483647 h 63"/>
                    <a:gd name="T2" fmla="*/ 2147483647 w 402"/>
                    <a:gd name="T3" fmla="*/ 2147483647 h 63"/>
                    <a:gd name="T4" fmla="*/ 0 w 402"/>
                    <a:gd name="T5" fmla="*/ 0 h 63"/>
                    <a:gd name="T6" fmla="*/ 0 60000 65536"/>
                    <a:gd name="T7" fmla="*/ 0 60000 65536"/>
                    <a:gd name="T8" fmla="*/ 0 60000 65536"/>
                    <a:gd name="T9" fmla="*/ 0 w 402"/>
                    <a:gd name="T10" fmla="*/ 0 h 63"/>
                    <a:gd name="T11" fmla="*/ 402 w 402"/>
                    <a:gd name="T12" fmla="*/ 63 h 63"/>
                  </a:gdLst>
                  <a:ahLst/>
                  <a:cxnLst>
                    <a:cxn ang="T6">
                      <a:pos x="T0" y="T1"/>
                    </a:cxn>
                    <a:cxn ang="T7">
                      <a:pos x="T2" y="T3"/>
                    </a:cxn>
                    <a:cxn ang="T8">
                      <a:pos x="T4" y="T5"/>
                    </a:cxn>
                  </a:cxnLst>
                  <a:rect l="T9" t="T10" r="T11" b="T12"/>
                  <a:pathLst>
                    <a:path w="402" h="63">
                      <a:moveTo>
                        <a:pt x="402" y="16"/>
                      </a:moveTo>
                      <a:lnTo>
                        <a:pt x="312" y="63"/>
                      </a:lnTo>
                      <a:lnTo>
                        <a:pt x="0" y="0"/>
                      </a:lnTo>
                    </a:path>
                  </a:pathLst>
                </a:custGeom>
                <a:noFill/>
                <a:ln w="0">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58535" name="Freeform 121"/>
                <p:cNvSpPr>
                  <a:spLocks/>
                </p:cNvSpPr>
                <p:nvPr/>
              </p:nvSpPr>
              <p:spPr bwMode="auto">
                <a:xfrm>
                  <a:off x="465138" y="3082925"/>
                  <a:ext cx="488950" cy="61913"/>
                </a:xfrm>
                <a:custGeom>
                  <a:avLst/>
                  <a:gdLst>
                    <a:gd name="T0" fmla="*/ 2147483647 w 308"/>
                    <a:gd name="T1" fmla="*/ 2147483647 h 39"/>
                    <a:gd name="T2" fmla="*/ 2147483647 w 308"/>
                    <a:gd name="T3" fmla="*/ 2147483647 h 39"/>
                    <a:gd name="T4" fmla="*/ 0 w 308"/>
                    <a:gd name="T5" fmla="*/ 0 h 39"/>
                    <a:gd name="T6" fmla="*/ 0 60000 65536"/>
                    <a:gd name="T7" fmla="*/ 0 60000 65536"/>
                    <a:gd name="T8" fmla="*/ 0 60000 65536"/>
                    <a:gd name="T9" fmla="*/ 0 w 308"/>
                    <a:gd name="T10" fmla="*/ 0 h 39"/>
                    <a:gd name="T11" fmla="*/ 308 w 308"/>
                    <a:gd name="T12" fmla="*/ 39 h 39"/>
                  </a:gdLst>
                  <a:ahLst/>
                  <a:cxnLst>
                    <a:cxn ang="T6">
                      <a:pos x="T0" y="T1"/>
                    </a:cxn>
                    <a:cxn ang="T7">
                      <a:pos x="T2" y="T3"/>
                    </a:cxn>
                    <a:cxn ang="T8">
                      <a:pos x="T4" y="T5"/>
                    </a:cxn>
                  </a:cxnLst>
                  <a:rect l="T9" t="T10" r="T11" b="T12"/>
                  <a:pathLst>
                    <a:path w="308" h="39">
                      <a:moveTo>
                        <a:pt x="308" y="35"/>
                      </a:moveTo>
                      <a:lnTo>
                        <a:pt x="296" y="39"/>
                      </a:lnTo>
                      <a:lnTo>
                        <a:pt x="0" y="0"/>
                      </a:lnTo>
                    </a:path>
                  </a:pathLst>
                </a:custGeom>
                <a:noFill/>
                <a:ln w="0">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58536" name="Freeform 122"/>
                <p:cNvSpPr>
                  <a:spLocks/>
                </p:cNvSpPr>
                <p:nvPr/>
              </p:nvSpPr>
              <p:spPr bwMode="auto">
                <a:xfrm>
                  <a:off x="200025" y="3157538"/>
                  <a:ext cx="554038" cy="144463"/>
                </a:xfrm>
                <a:custGeom>
                  <a:avLst/>
                  <a:gdLst>
                    <a:gd name="T0" fmla="*/ 2147483647 w 349"/>
                    <a:gd name="T1" fmla="*/ 2147483647 h 91"/>
                    <a:gd name="T2" fmla="*/ 2147483647 w 349"/>
                    <a:gd name="T3" fmla="*/ 2147483647 h 91"/>
                    <a:gd name="T4" fmla="*/ 0 w 349"/>
                    <a:gd name="T5" fmla="*/ 0 h 91"/>
                    <a:gd name="T6" fmla="*/ 0 w 349"/>
                    <a:gd name="T7" fmla="*/ 2147483647 h 91"/>
                    <a:gd name="T8" fmla="*/ 2147483647 w 349"/>
                    <a:gd name="T9" fmla="*/ 2147483647 h 91"/>
                    <a:gd name="T10" fmla="*/ 2147483647 w 349"/>
                    <a:gd name="T11" fmla="*/ 2147483647 h 91"/>
                    <a:gd name="T12" fmla="*/ 0 60000 65536"/>
                    <a:gd name="T13" fmla="*/ 0 60000 65536"/>
                    <a:gd name="T14" fmla="*/ 0 60000 65536"/>
                    <a:gd name="T15" fmla="*/ 0 60000 65536"/>
                    <a:gd name="T16" fmla="*/ 0 60000 65536"/>
                    <a:gd name="T17" fmla="*/ 0 60000 65536"/>
                    <a:gd name="T18" fmla="*/ 0 w 349"/>
                    <a:gd name="T19" fmla="*/ 0 h 91"/>
                    <a:gd name="T20" fmla="*/ 349 w 349"/>
                    <a:gd name="T21" fmla="*/ 91 h 91"/>
                  </a:gdLst>
                  <a:ahLst/>
                  <a:cxnLst>
                    <a:cxn ang="T12">
                      <a:pos x="T0" y="T1"/>
                    </a:cxn>
                    <a:cxn ang="T13">
                      <a:pos x="T2" y="T3"/>
                    </a:cxn>
                    <a:cxn ang="T14">
                      <a:pos x="T4" y="T5"/>
                    </a:cxn>
                    <a:cxn ang="T15">
                      <a:pos x="T6" y="T7"/>
                    </a:cxn>
                    <a:cxn ang="T16">
                      <a:pos x="T8" y="T9"/>
                    </a:cxn>
                    <a:cxn ang="T17">
                      <a:pos x="T10" y="T11"/>
                    </a:cxn>
                  </a:cxnLst>
                  <a:rect l="T18" t="T19" r="T20" b="T21"/>
                  <a:pathLst>
                    <a:path w="349" h="91">
                      <a:moveTo>
                        <a:pt x="349" y="91"/>
                      </a:moveTo>
                      <a:lnTo>
                        <a:pt x="349" y="75"/>
                      </a:lnTo>
                      <a:lnTo>
                        <a:pt x="0" y="0"/>
                      </a:lnTo>
                      <a:lnTo>
                        <a:pt x="0" y="12"/>
                      </a:lnTo>
                      <a:lnTo>
                        <a:pt x="349" y="91"/>
                      </a:lnTo>
                      <a:close/>
                    </a:path>
                  </a:pathLst>
                </a:custGeom>
                <a:solidFill>
                  <a:srgbClr val="CCCCCC"/>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8537" name="Freeform 123"/>
                <p:cNvSpPr>
                  <a:spLocks/>
                </p:cNvSpPr>
                <p:nvPr/>
              </p:nvSpPr>
              <p:spPr bwMode="auto">
                <a:xfrm>
                  <a:off x="747713" y="3270250"/>
                  <a:ext cx="19050" cy="31750"/>
                </a:xfrm>
                <a:custGeom>
                  <a:avLst/>
                  <a:gdLst>
                    <a:gd name="T0" fmla="*/ 2147483647 w 12"/>
                    <a:gd name="T1" fmla="*/ 2147483647 h 20"/>
                    <a:gd name="T2" fmla="*/ 0 w 12"/>
                    <a:gd name="T3" fmla="*/ 2147483647 h 20"/>
                    <a:gd name="T4" fmla="*/ 0 w 12"/>
                    <a:gd name="T5" fmla="*/ 2147483647 h 20"/>
                    <a:gd name="T6" fmla="*/ 2147483647 w 12"/>
                    <a:gd name="T7" fmla="*/ 2147483647 h 20"/>
                    <a:gd name="T8" fmla="*/ 2147483647 w 12"/>
                    <a:gd name="T9" fmla="*/ 2147483647 h 20"/>
                    <a:gd name="T10" fmla="*/ 2147483647 w 12"/>
                    <a:gd name="T11" fmla="*/ 0 h 20"/>
                    <a:gd name="T12" fmla="*/ 2147483647 w 12"/>
                    <a:gd name="T13" fmla="*/ 2147483647 h 20"/>
                    <a:gd name="T14" fmla="*/ 2147483647 w 12"/>
                    <a:gd name="T15" fmla="*/ 0 h 20"/>
                    <a:gd name="T16" fmla="*/ 2147483647 w 12"/>
                    <a:gd name="T17" fmla="*/ 0 h 20"/>
                    <a:gd name="T18" fmla="*/ 2147483647 w 12"/>
                    <a:gd name="T19" fmla="*/ 0 h 20"/>
                    <a:gd name="T20" fmla="*/ 0 w 12"/>
                    <a:gd name="T21" fmla="*/ 2147483647 h 20"/>
                    <a:gd name="T22" fmla="*/ 2147483647 w 12"/>
                    <a:gd name="T23" fmla="*/ 2147483647 h 2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20"/>
                    <a:gd name="T38" fmla="*/ 12 w 12"/>
                    <a:gd name="T39" fmla="*/ 20 h 2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20">
                      <a:moveTo>
                        <a:pt x="4" y="8"/>
                      </a:moveTo>
                      <a:lnTo>
                        <a:pt x="0" y="4"/>
                      </a:lnTo>
                      <a:lnTo>
                        <a:pt x="0" y="20"/>
                      </a:lnTo>
                      <a:lnTo>
                        <a:pt x="12" y="20"/>
                      </a:lnTo>
                      <a:lnTo>
                        <a:pt x="12" y="4"/>
                      </a:lnTo>
                      <a:lnTo>
                        <a:pt x="8" y="0"/>
                      </a:lnTo>
                      <a:lnTo>
                        <a:pt x="12" y="4"/>
                      </a:lnTo>
                      <a:lnTo>
                        <a:pt x="8" y="0"/>
                      </a:lnTo>
                      <a:lnTo>
                        <a:pt x="4" y="0"/>
                      </a:lnTo>
                      <a:lnTo>
                        <a:pt x="0" y="4"/>
                      </a:lnTo>
                      <a:lnTo>
                        <a:pt x="4" y="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8538" name="Freeform 124"/>
                <p:cNvSpPr>
                  <a:spLocks/>
                </p:cNvSpPr>
                <p:nvPr/>
              </p:nvSpPr>
              <p:spPr bwMode="auto">
                <a:xfrm>
                  <a:off x="193675" y="3151188"/>
                  <a:ext cx="566738" cy="131763"/>
                </a:xfrm>
                <a:custGeom>
                  <a:avLst/>
                  <a:gdLst>
                    <a:gd name="T0" fmla="*/ 2147483647 w 357"/>
                    <a:gd name="T1" fmla="*/ 2147483647 h 83"/>
                    <a:gd name="T2" fmla="*/ 2147483647 w 357"/>
                    <a:gd name="T3" fmla="*/ 2147483647 h 83"/>
                    <a:gd name="T4" fmla="*/ 2147483647 w 357"/>
                    <a:gd name="T5" fmla="*/ 2147483647 h 83"/>
                    <a:gd name="T6" fmla="*/ 2147483647 w 357"/>
                    <a:gd name="T7" fmla="*/ 2147483647 h 83"/>
                    <a:gd name="T8" fmla="*/ 2147483647 w 357"/>
                    <a:gd name="T9" fmla="*/ 0 h 83"/>
                    <a:gd name="T10" fmla="*/ 0 w 357"/>
                    <a:gd name="T11" fmla="*/ 2147483647 h 83"/>
                    <a:gd name="T12" fmla="*/ 2147483647 w 357"/>
                    <a:gd name="T13" fmla="*/ 0 h 83"/>
                    <a:gd name="T14" fmla="*/ 2147483647 w 357"/>
                    <a:gd name="T15" fmla="*/ 0 h 83"/>
                    <a:gd name="T16" fmla="*/ 0 w 357"/>
                    <a:gd name="T17" fmla="*/ 2147483647 h 83"/>
                    <a:gd name="T18" fmla="*/ 0 w 357"/>
                    <a:gd name="T19" fmla="*/ 2147483647 h 83"/>
                    <a:gd name="T20" fmla="*/ 2147483647 w 357"/>
                    <a:gd name="T21" fmla="*/ 2147483647 h 83"/>
                    <a:gd name="T22" fmla="*/ 2147483647 w 357"/>
                    <a:gd name="T23" fmla="*/ 2147483647 h 8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57"/>
                    <a:gd name="T37" fmla="*/ 0 h 83"/>
                    <a:gd name="T38" fmla="*/ 357 w 357"/>
                    <a:gd name="T39" fmla="*/ 83 h 8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57" h="83">
                      <a:moveTo>
                        <a:pt x="12" y="4"/>
                      </a:moveTo>
                      <a:lnTo>
                        <a:pt x="4" y="8"/>
                      </a:lnTo>
                      <a:lnTo>
                        <a:pt x="353" y="83"/>
                      </a:lnTo>
                      <a:lnTo>
                        <a:pt x="357" y="75"/>
                      </a:lnTo>
                      <a:lnTo>
                        <a:pt x="8" y="0"/>
                      </a:lnTo>
                      <a:lnTo>
                        <a:pt x="0" y="4"/>
                      </a:lnTo>
                      <a:lnTo>
                        <a:pt x="8" y="0"/>
                      </a:lnTo>
                      <a:lnTo>
                        <a:pt x="4" y="0"/>
                      </a:lnTo>
                      <a:lnTo>
                        <a:pt x="0" y="4"/>
                      </a:lnTo>
                      <a:lnTo>
                        <a:pt x="0" y="8"/>
                      </a:lnTo>
                      <a:lnTo>
                        <a:pt x="4" y="8"/>
                      </a:lnTo>
                      <a:lnTo>
                        <a:pt x="12" y="4"/>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8539" name="Freeform 125"/>
                <p:cNvSpPr>
                  <a:spLocks/>
                </p:cNvSpPr>
                <p:nvPr/>
              </p:nvSpPr>
              <p:spPr bwMode="auto">
                <a:xfrm>
                  <a:off x="193675" y="3157538"/>
                  <a:ext cx="19050" cy="25400"/>
                </a:xfrm>
                <a:custGeom>
                  <a:avLst/>
                  <a:gdLst>
                    <a:gd name="T0" fmla="*/ 2147483647 w 12"/>
                    <a:gd name="T1" fmla="*/ 2147483647 h 16"/>
                    <a:gd name="T2" fmla="*/ 2147483647 w 12"/>
                    <a:gd name="T3" fmla="*/ 2147483647 h 16"/>
                    <a:gd name="T4" fmla="*/ 2147483647 w 12"/>
                    <a:gd name="T5" fmla="*/ 0 h 16"/>
                    <a:gd name="T6" fmla="*/ 0 w 12"/>
                    <a:gd name="T7" fmla="*/ 0 h 16"/>
                    <a:gd name="T8" fmla="*/ 0 w 12"/>
                    <a:gd name="T9" fmla="*/ 2147483647 h 16"/>
                    <a:gd name="T10" fmla="*/ 2147483647 w 12"/>
                    <a:gd name="T11" fmla="*/ 2147483647 h 16"/>
                    <a:gd name="T12" fmla="*/ 0 w 12"/>
                    <a:gd name="T13" fmla="*/ 2147483647 h 16"/>
                    <a:gd name="T14" fmla="*/ 2147483647 w 12"/>
                    <a:gd name="T15" fmla="*/ 2147483647 h 16"/>
                    <a:gd name="T16" fmla="*/ 2147483647 w 12"/>
                    <a:gd name="T17" fmla="*/ 2147483647 h 16"/>
                    <a:gd name="T18" fmla="*/ 2147483647 w 12"/>
                    <a:gd name="T19" fmla="*/ 2147483647 h 16"/>
                    <a:gd name="T20" fmla="*/ 2147483647 w 12"/>
                    <a:gd name="T21" fmla="*/ 2147483647 h 16"/>
                    <a:gd name="T22" fmla="*/ 2147483647 w 12"/>
                    <a:gd name="T23" fmla="*/ 2147483647 h 1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16"/>
                    <a:gd name="T38" fmla="*/ 12 w 12"/>
                    <a:gd name="T39" fmla="*/ 16 h 1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16">
                      <a:moveTo>
                        <a:pt x="8" y="8"/>
                      </a:moveTo>
                      <a:lnTo>
                        <a:pt x="12" y="12"/>
                      </a:lnTo>
                      <a:lnTo>
                        <a:pt x="12" y="0"/>
                      </a:lnTo>
                      <a:lnTo>
                        <a:pt x="0" y="0"/>
                      </a:lnTo>
                      <a:lnTo>
                        <a:pt x="0" y="12"/>
                      </a:lnTo>
                      <a:lnTo>
                        <a:pt x="4" y="16"/>
                      </a:lnTo>
                      <a:lnTo>
                        <a:pt x="0" y="12"/>
                      </a:lnTo>
                      <a:lnTo>
                        <a:pt x="4" y="16"/>
                      </a:lnTo>
                      <a:lnTo>
                        <a:pt x="8" y="16"/>
                      </a:lnTo>
                      <a:lnTo>
                        <a:pt x="12" y="12"/>
                      </a:lnTo>
                      <a:lnTo>
                        <a:pt x="8" y="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8540" name="Freeform 126"/>
                <p:cNvSpPr>
                  <a:spLocks/>
                </p:cNvSpPr>
                <p:nvPr/>
              </p:nvSpPr>
              <p:spPr bwMode="auto">
                <a:xfrm>
                  <a:off x="200025" y="3170238"/>
                  <a:ext cx="566738" cy="138113"/>
                </a:xfrm>
                <a:custGeom>
                  <a:avLst/>
                  <a:gdLst>
                    <a:gd name="T0" fmla="*/ 2147483647 w 357"/>
                    <a:gd name="T1" fmla="*/ 2147483647 h 87"/>
                    <a:gd name="T2" fmla="*/ 2147483647 w 357"/>
                    <a:gd name="T3" fmla="*/ 2147483647 h 87"/>
                    <a:gd name="T4" fmla="*/ 2147483647 w 357"/>
                    <a:gd name="T5" fmla="*/ 0 h 87"/>
                    <a:gd name="T6" fmla="*/ 0 w 357"/>
                    <a:gd name="T7" fmla="*/ 2147483647 h 87"/>
                    <a:gd name="T8" fmla="*/ 2147483647 w 357"/>
                    <a:gd name="T9" fmla="*/ 2147483647 h 87"/>
                    <a:gd name="T10" fmla="*/ 2147483647 w 357"/>
                    <a:gd name="T11" fmla="*/ 2147483647 h 87"/>
                    <a:gd name="T12" fmla="*/ 2147483647 w 357"/>
                    <a:gd name="T13" fmla="*/ 2147483647 h 87"/>
                    <a:gd name="T14" fmla="*/ 2147483647 w 357"/>
                    <a:gd name="T15" fmla="*/ 2147483647 h 87"/>
                    <a:gd name="T16" fmla="*/ 2147483647 w 357"/>
                    <a:gd name="T17" fmla="*/ 2147483647 h 87"/>
                    <a:gd name="T18" fmla="*/ 2147483647 w 357"/>
                    <a:gd name="T19" fmla="*/ 2147483647 h 87"/>
                    <a:gd name="T20" fmla="*/ 2147483647 w 357"/>
                    <a:gd name="T21" fmla="*/ 2147483647 h 87"/>
                    <a:gd name="T22" fmla="*/ 2147483647 w 357"/>
                    <a:gd name="T23" fmla="*/ 2147483647 h 8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57"/>
                    <a:gd name="T37" fmla="*/ 0 h 87"/>
                    <a:gd name="T38" fmla="*/ 357 w 357"/>
                    <a:gd name="T39" fmla="*/ 87 h 8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57" h="87">
                      <a:moveTo>
                        <a:pt x="345" y="83"/>
                      </a:moveTo>
                      <a:lnTo>
                        <a:pt x="353" y="79"/>
                      </a:lnTo>
                      <a:lnTo>
                        <a:pt x="4" y="0"/>
                      </a:lnTo>
                      <a:lnTo>
                        <a:pt x="0" y="8"/>
                      </a:lnTo>
                      <a:lnTo>
                        <a:pt x="349" y="87"/>
                      </a:lnTo>
                      <a:lnTo>
                        <a:pt x="357" y="83"/>
                      </a:lnTo>
                      <a:lnTo>
                        <a:pt x="349" y="87"/>
                      </a:lnTo>
                      <a:lnTo>
                        <a:pt x="353" y="87"/>
                      </a:lnTo>
                      <a:lnTo>
                        <a:pt x="357" y="83"/>
                      </a:lnTo>
                      <a:lnTo>
                        <a:pt x="353" y="79"/>
                      </a:lnTo>
                      <a:lnTo>
                        <a:pt x="345" y="83"/>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8541" name="Line 127"/>
                <p:cNvSpPr>
                  <a:spLocks noChangeShapeType="1"/>
                </p:cNvSpPr>
                <p:nvPr/>
              </p:nvSpPr>
              <p:spPr bwMode="auto">
                <a:xfrm flipH="1" flipV="1">
                  <a:off x="309563" y="3138488"/>
                  <a:ext cx="490538" cy="93663"/>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8542" name="Line 128"/>
                <p:cNvSpPr>
                  <a:spLocks noChangeShapeType="1"/>
                </p:cNvSpPr>
                <p:nvPr/>
              </p:nvSpPr>
              <p:spPr bwMode="auto">
                <a:xfrm flipH="1" flipV="1">
                  <a:off x="349250" y="3127375"/>
                  <a:ext cx="488950" cy="87313"/>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8543" name="Line 129"/>
                <p:cNvSpPr>
                  <a:spLocks noChangeShapeType="1"/>
                </p:cNvSpPr>
                <p:nvPr/>
              </p:nvSpPr>
              <p:spPr bwMode="auto">
                <a:xfrm flipH="1" flipV="1">
                  <a:off x="387350" y="3108325"/>
                  <a:ext cx="488950" cy="87313"/>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8544" name="Line 130"/>
                <p:cNvSpPr>
                  <a:spLocks noChangeShapeType="1"/>
                </p:cNvSpPr>
                <p:nvPr/>
              </p:nvSpPr>
              <p:spPr bwMode="auto">
                <a:xfrm flipH="1" flipV="1">
                  <a:off x="439738" y="3101975"/>
                  <a:ext cx="469900" cy="68263"/>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8545" name="Line 131"/>
                <p:cNvSpPr>
                  <a:spLocks noChangeShapeType="1"/>
                </p:cNvSpPr>
                <p:nvPr/>
              </p:nvSpPr>
              <p:spPr bwMode="auto">
                <a:xfrm flipV="1">
                  <a:off x="766763" y="3214688"/>
                  <a:ext cx="20638" cy="635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8546" name="Line 132"/>
                <p:cNvSpPr>
                  <a:spLocks noChangeShapeType="1"/>
                </p:cNvSpPr>
                <p:nvPr/>
              </p:nvSpPr>
              <p:spPr bwMode="auto">
                <a:xfrm flipV="1">
                  <a:off x="715963" y="3201988"/>
                  <a:ext cx="19050" cy="1270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8547" name="Line 133"/>
                <p:cNvSpPr>
                  <a:spLocks noChangeShapeType="1"/>
                </p:cNvSpPr>
                <p:nvPr/>
              </p:nvSpPr>
              <p:spPr bwMode="auto">
                <a:xfrm flipV="1">
                  <a:off x="665163" y="3195638"/>
                  <a:ext cx="19050" cy="635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8548" name="Line 134"/>
                <p:cNvSpPr>
                  <a:spLocks noChangeShapeType="1"/>
                </p:cNvSpPr>
                <p:nvPr/>
              </p:nvSpPr>
              <p:spPr bwMode="auto">
                <a:xfrm flipV="1">
                  <a:off x="722313" y="3227388"/>
                  <a:ext cx="19050" cy="11113"/>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8549" name="Line 135"/>
                <p:cNvSpPr>
                  <a:spLocks noChangeShapeType="1"/>
                </p:cNvSpPr>
                <p:nvPr/>
              </p:nvSpPr>
              <p:spPr bwMode="auto">
                <a:xfrm flipV="1">
                  <a:off x="677863" y="3221038"/>
                  <a:ext cx="19050" cy="11113"/>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8550" name="Line 136"/>
                <p:cNvSpPr>
                  <a:spLocks noChangeShapeType="1"/>
                </p:cNvSpPr>
                <p:nvPr/>
              </p:nvSpPr>
              <p:spPr bwMode="auto">
                <a:xfrm flipV="1">
                  <a:off x="619125" y="3214688"/>
                  <a:ext cx="19050" cy="635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8551" name="Line 137"/>
                <p:cNvSpPr>
                  <a:spLocks noChangeShapeType="1"/>
                </p:cNvSpPr>
                <p:nvPr/>
              </p:nvSpPr>
              <p:spPr bwMode="auto">
                <a:xfrm flipV="1">
                  <a:off x="619125" y="3182938"/>
                  <a:ext cx="19050" cy="1270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8552" name="Line 138"/>
                <p:cNvSpPr>
                  <a:spLocks noChangeShapeType="1"/>
                </p:cNvSpPr>
                <p:nvPr/>
              </p:nvSpPr>
              <p:spPr bwMode="auto">
                <a:xfrm flipV="1">
                  <a:off x="574675" y="3176588"/>
                  <a:ext cx="19050" cy="1270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8553" name="Line 139"/>
                <p:cNvSpPr>
                  <a:spLocks noChangeShapeType="1"/>
                </p:cNvSpPr>
                <p:nvPr/>
              </p:nvSpPr>
              <p:spPr bwMode="auto">
                <a:xfrm flipV="1">
                  <a:off x="522288" y="3170238"/>
                  <a:ext cx="19050" cy="635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8554" name="Line 140"/>
                <p:cNvSpPr>
                  <a:spLocks noChangeShapeType="1"/>
                </p:cNvSpPr>
                <p:nvPr/>
              </p:nvSpPr>
              <p:spPr bwMode="auto">
                <a:xfrm flipV="1">
                  <a:off x="766763" y="3189288"/>
                  <a:ext cx="20638" cy="635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8555" name="Line 141"/>
                <p:cNvSpPr>
                  <a:spLocks noChangeShapeType="1"/>
                </p:cNvSpPr>
                <p:nvPr/>
              </p:nvSpPr>
              <p:spPr bwMode="auto">
                <a:xfrm flipV="1">
                  <a:off x="715963" y="3176588"/>
                  <a:ext cx="19050" cy="1270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8556" name="Line 142"/>
                <p:cNvSpPr>
                  <a:spLocks noChangeShapeType="1"/>
                </p:cNvSpPr>
                <p:nvPr/>
              </p:nvSpPr>
              <p:spPr bwMode="auto">
                <a:xfrm flipV="1">
                  <a:off x="665163" y="3170238"/>
                  <a:ext cx="19050" cy="635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8557" name="Line 143"/>
                <p:cNvSpPr>
                  <a:spLocks noChangeShapeType="1"/>
                </p:cNvSpPr>
                <p:nvPr/>
              </p:nvSpPr>
              <p:spPr bwMode="auto">
                <a:xfrm flipV="1">
                  <a:off x="625475" y="3163888"/>
                  <a:ext cx="19050" cy="635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8558" name="Line 144"/>
                <p:cNvSpPr>
                  <a:spLocks noChangeShapeType="1"/>
                </p:cNvSpPr>
                <p:nvPr/>
              </p:nvSpPr>
              <p:spPr bwMode="auto">
                <a:xfrm flipV="1">
                  <a:off x="574675" y="3151188"/>
                  <a:ext cx="19050" cy="1270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8559" name="Line 145"/>
                <p:cNvSpPr>
                  <a:spLocks noChangeShapeType="1"/>
                </p:cNvSpPr>
                <p:nvPr/>
              </p:nvSpPr>
              <p:spPr bwMode="auto">
                <a:xfrm flipV="1">
                  <a:off x="522288" y="3144838"/>
                  <a:ext cx="19050" cy="635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8560" name="Line 146"/>
                <p:cNvSpPr>
                  <a:spLocks noChangeShapeType="1"/>
                </p:cNvSpPr>
                <p:nvPr/>
              </p:nvSpPr>
              <p:spPr bwMode="auto">
                <a:xfrm flipV="1">
                  <a:off x="819150" y="3170238"/>
                  <a:ext cx="19050" cy="1270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8561" name="Line 147"/>
                <p:cNvSpPr>
                  <a:spLocks noChangeShapeType="1"/>
                </p:cNvSpPr>
                <p:nvPr/>
              </p:nvSpPr>
              <p:spPr bwMode="auto">
                <a:xfrm flipV="1">
                  <a:off x="766763" y="3163888"/>
                  <a:ext cx="20638" cy="1270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8562" name="Line 148"/>
                <p:cNvSpPr>
                  <a:spLocks noChangeShapeType="1"/>
                </p:cNvSpPr>
                <p:nvPr/>
              </p:nvSpPr>
              <p:spPr bwMode="auto">
                <a:xfrm flipV="1">
                  <a:off x="869950" y="3151188"/>
                  <a:ext cx="20638" cy="1270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8563" name="Line 149"/>
                <p:cNvSpPr>
                  <a:spLocks noChangeShapeType="1"/>
                </p:cNvSpPr>
                <p:nvPr/>
              </p:nvSpPr>
              <p:spPr bwMode="auto">
                <a:xfrm flipV="1">
                  <a:off x="819150" y="3144838"/>
                  <a:ext cx="19050" cy="1270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8564" name="Line 150"/>
                <p:cNvSpPr>
                  <a:spLocks noChangeShapeType="1"/>
                </p:cNvSpPr>
                <p:nvPr/>
              </p:nvSpPr>
              <p:spPr bwMode="auto">
                <a:xfrm flipV="1">
                  <a:off x="722313" y="3157538"/>
                  <a:ext cx="19050" cy="635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8565" name="Line 151"/>
                <p:cNvSpPr>
                  <a:spLocks noChangeShapeType="1"/>
                </p:cNvSpPr>
                <p:nvPr/>
              </p:nvSpPr>
              <p:spPr bwMode="auto">
                <a:xfrm flipV="1">
                  <a:off x="677863" y="3144838"/>
                  <a:ext cx="19050" cy="1270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8566" name="Line 152"/>
                <p:cNvSpPr>
                  <a:spLocks noChangeShapeType="1"/>
                </p:cNvSpPr>
                <p:nvPr/>
              </p:nvSpPr>
              <p:spPr bwMode="auto">
                <a:xfrm flipV="1">
                  <a:off x="625475" y="3138488"/>
                  <a:ext cx="19050" cy="635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8567" name="Freeform 153"/>
                <p:cNvSpPr>
                  <a:spLocks/>
                </p:cNvSpPr>
                <p:nvPr/>
              </p:nvSpPr>
              <p:spPr bwMode="auto">
                <a:xfrm>
                  <a:off x="568325" y="2501900"/>
                  <a:ext cx="438150" cy="561975"/>
                </a:xfrm>
                <a:custGeom>
                  <a:avLst/>
                  <a:gdLst>
                    <a:gd name="T0" fmla="*/ 2147483647 w 276"/>
                    <a:gd name="T1" fmla="*/ 2147483647 h 354"/>
                    <a:gd name="T2" fmla="*/ 2147483647 w 276"/>
                    <a:gd name="T3" fmla="*/ 0 h 354"/>
                    <a:gd name="T4" fmla="*/ 0 w 276"/>
                    <a:gd name="T5" fmla="*/ 2147483647 h 354"/>
                    <a:gd name="T6" fmla="*/ 0 w 276"/>
                    <a:gd name="T7" fmla="*/ 2147483647 h 354"/>
                    <a:gd name="T8" fmla="*/ 2147483647 w 276"/>
                    <a:gd name="T9" fmla="*/ 2147483647 h 354"/>
                    <a:gd name="T10" fmla="*/ 2147483647 w 276"/>
                    <a:gd name="T11" fmla="*/ 2147483647 h 354"/>
                    <a:gd name="T12" fmla="*/ 0 60000 65536"/>
                    <a:gd name="T13" fmla="*/ 0 60000 65536"/>
                    <a:gd name="T14" fmla="*/ 0 60000 65536"/>
                    <a:gd name="T15" fmla="*/ 0 60000 65536"/>
                    <a:gd name="T16" fmla="*/ 0 60000 65536"/>
                    <a:gd name="T17" fmla="*/ 0 60000 65536"/>
                    <a:gd name="T18" fmla="*/ 0 w 276"/>
                    <a:gd name="T19" fmla="*/ 0 h 354"/>
                    <a:gd name="T20" fmla="*/ 276 w 276"/>
                    <a:gd name="T21" fmla="*/ 354 h 354"/>
                  </a:gdLst>
                  <a:ahLst/>
                  <a:cxnLst>
                    <a:cxn ang="T12">
                      <a:pos x="T0" y="T1"/>
                    </a:cxn>
                    <a:cxn ang="T13">
                      <a:pos x="T2" y="T3"/>
                    </a:cxn>
                    <a:cxn ang="T14">
                      <a:pos x="T4" y="T5"/>
                    </a:cxn>
                    <a:cxn ang="T15">
                      <a:pos x="T6" y="T7"/>
                    </a:cxn>
                    <a:cxn ang="T16">
                      <a:pos x="T8" y="T9"/>
                    </a:cxn>
                    <a:cxn ang="T17">
                      <a:pos x="T10" y="T11"/>
                    </a:cxn>
                  </a:cxnLst>
                  <a:rect l="T18" t="T19" r="T20" b="T21"/>
                  <a:pathLst>
                    <a:path w="276" h="354">
                      <a:moveTo>
                        <a:pt x="276" y="354"/>
                      </a:moveTo>
                      <a:lnTo>
                        <a:pt x="276" y="0"/>
                      </a:lnTo>
                      <a:lnTo>
                        <a:pt x="0" y="67"/>
                      </a:lnTo>
                      <a:lnTo>
                        <a:pt x="0" y="342"/>
                      </a:lnTo>
                      <a:lnTo>
                        <a:pt x="276" y="354"/>
                      </a:lnTo>
                      <a:close/>
                    </a:path>
                  </a:pathLst>
                </a:custGeom>
                <a:solidFill>
                  <a:srgbClr val="666666"/>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8568" name="Freeform 154"/>
                <p:cNvSpPr>
                  <a:spLocks/>
                </p:cNvSpPr>
                <p:nvPr/>
              </p:nvSpPr>
              <p:spPr bwMode="auto">
                <a:xfrm>
                  <a:off x="1000125" y="2495550"/>
                  <a:ext cx="12700" cy="568325"/>
                </a:xfrm>
                <a:custGeom>
                  <a:avLst/>
                  <a:gdLst>
                    <a:gd name="T0" fmla="*/ 2147483647 w 8"/>
                    <a:gd name="T1" fmla="*/ 2147483647 h 358"/>
                    <a:gd name="T2" fmla="*/ 0 w 8"/>
                    <a:gd name="T3" fmla="*/ 2147483647 h 358"/>
                    <a:gd name="T4" fmla="*/ 0 w 8"/>
                    <a:gd name="T5" fmla="*/ 2147483647 h 358"/>
                    <a:gd name="T6" fmla="*/ 2147483647 w 8"/>
                    <a:gd name="T7" fmla="*/ 2147483647 h 358"/>
                    <a:gd name="T8" fmla="*/ 2147483647 w 8"/>
                    <a:gd name="T9" fmla="*/ 2147483647 h 358"/>
                    <a:gd name="T10" fmla="*/ 2147483647 w 8"/>
                    <a:gd name="T11" fmla="*/ 0 h 358"/>
                    <a:gd name="T12" fmla="*/ 2147483647 w 8"/>
                    <a:gd name="T13" fmla="*/ 2147483647 h 358"/>
                    <a:gd name="T14" fmla="*/ 2147483647 w 8"/>
                    <a:gd name="T15" fmla="*/ 0 h 358"/>
                    <a:gd name="T16" fmla="*/ 2147483647 w 8"/>
                    <a:gd name="T17" fmla="*/ 0 h 358"/>
                    <a:gd name="T18" fmla="*/ 0 w 8"/>
                    <a:gd name="T19" fmla="*/ 0 h 358"/>
                    <a:gd name="T20" fmla="*/ 0 w 8"/>
                    <a:gd name="T21" fmla="*/ 2147483647 h 358"/>
                    <a:gd name="T22" fmla="*/ 2147483647 w 8"/>
                    <a:gd name="T23" fmla="*/ 2147483647 h 35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358"/>
                    <a:gd name="T38" fmla="*/ 8 w 8"/>
                    <a:gd name="T39" fmla="*/ 358 h 35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358">
                      <a:moveTo>
                        <a:pt x="8" y="8"/>
                      </a:moveTo>
                      <a:lnTo>
                        <a:pt x="0" y="4"/>
                      </a:lnTo>
                      <a:lnTo>
                        <a:pt x="0" y="358"/>
                      </a:lnTo>
                      <a:lnTo>
                        <a:pt x="8" y="358"/>
                      </a:lnTo>
                      <a:lnTo>
                        <a:pt x="8" y="4"/>
                      </a:lnTo>
                      <a:lnTo>
                        <a:pt x="4" y="0"/>
                      </a:lnTo>
                      <a:lnTo>
                        <a:pt x="8" y="4"/>
                      </a:lnTo>
                      <a:lnTo>
                        <a:pt x="8" y="0"/>
                      </a:lnTo>
                      <a:lnTo>
                        <a:pt x="4" y="0"/>
                      </a:lnTo>
                      <a:lnTo>
                        <a:pt x="0" y="0"/>
                      </a:lnTo>
                      <a:lnTo>
                        <a:pt x="0" y="4"/>
                      </a:lnTo>
                      <a:lnTo>
                        <a:pt x="8" y="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8569" name="Freeform 155"/>
                <p:cNvSpPr>
                  <a:spLocks/>
                </p:cNvSpPr>
                <p:nvPr/>
              </p:nvSpPr>
              <p:spPr bwMode="auto">
                <a:xfrm>
                  <a:off x="561975" y="2495550"/>
                  <a:ext cx="450850" cy="119063"/>
                </a:xfrm>
                <a:custGeom>
                  <a:avLst/>
                  <a:gdLst>
                    <a:gd name="T0" fmla="*/ 2147483647 w 284"/>
                    <a:gd name="T1" fmla="*/ 2147483647 h 75"/>
                    <a:gd name="T2" fmla="*/ 2147483647 w 284"/>
                    <a:gd name="T3" fmla="*/ 2147483647 h 75"/>
                    <a:gd name="T4" fmla="*/ 2147483647 w 284"/>
                    <a:gd name="T5" fmla="*/ 2147483647 h 75"/>
                    <a:gd name="T6" fmla="*/ 2147483647 w 284"/>
                    <a:gd name="T7" fmla="*/ 0 h 75"/>
                    <a:gd name="T8" fmla="*/ 2147483647 w 284"/>
                    <a:gd name="T9" fmla="*/ 2147483647 h 75"/>
                    <a:gd name="T10" fmla="*/ 0 w 284"/>
                    <a:gd name="T11" fmla="*/ 2147483647 h 75"/>
                    <a:gd name="T12" fmla="*/ 2147483647 w 284"/>
                    <a:gd name="T13" fmla="*/ 2147483647 h 75"/>
                    <a:gd name="T14" fmla="*/ 0 w 284"/>
                    <a:gd name="T15" fmla="*/ 2147483647 h 75"/>
                    <a:gd name="T16" fmla="*/ 0 w 284"/>
                    <a:gd name="T17" fmla="*/ 2147483647 h 75"/>
                    <a:gd name="T18" fmla="*/ 2147483647 w 284"/>
                    <a:gd name="T19" fmla="*/ 2147483647 h 75"/>
                    <a:gd name="T20" fmla="*/ 2147483647 w 284"/>
                    <a:gd name="T21" fmla="*/ 2147483647 h 75"/>
                    <a:gd name="T22" fmla="*/ 2147483647 w 284"/>
                    <a:gd name="T23" fmla="*/ 2147483647 h 7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84"/>
                    <a:gd name="T37" fmla="*/ 0 h 75"/>
                    <a:gd name="T38" fmla="*/ 284 w 284"/>
                    <a:gd name="T39" fmla="*/ 75 h 7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84" h="75">
                      <a:moveTo>
                        <a:pt x="12" y="71"/>
                      </a:moveTo>
                      <a:lnTo>
                        <a:pt x="8" y="75"/>
                      </a:lnTo>
                      <a:lnTo>
                        <a:pt x="284" y="8"/>
                      </a:lnTo>
                      <a:lnTo>
                        <a:pt x="280" y="0"/>
                      </a:lnTo>
                      <a:lnTo>
                        <a:pt x="4" y="63"/>
                      </a:lnTo>
                      <a:lnTo>
                        <a:pt x="0" y="71"/>
                      </a:lnTo>
                      <a:lnTo>
                        <a:pt x="4" y="63"/>
                      </a:lnTo>
                      <a:lnTo>
                        <a:pt x="0" y="67"/>
                      </a:lnTo>
                      <a:lnTo>
                        <a:pt x="0" y="71"/>
                      </a:lnTo>
                      <a:lnTo>
                        <a:pt x="4" y="75"/>
                      </a:lnTo>
                      <a:lnTo>
                        <a:pt x="8" y="75"/>
                      </a:lnTo>
                      <a:lnTo>
                        <a:pt x="12" y="71"/>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8570" name="Freeform 156"/>
                <p:cNvSpPr>
                  <a:spLocks/>
                </p:cNvSpPr>
                <p:nvPr/>
              </p:nvSpPr>
              <p:spPr bwMode="auto">
                <a:xfrm>
                  <a:off x="561975" y="2608263"/>
                  <a:ext cx="19050" cy="442913"/>
                </a:xfrm>
                <a:custGeom>
                  <a:avLst/>
                  <a:gdLst>
                    <a:gd name="T0" fmla="*/ 2147483647 w 12"/>
                    <a:gd name="T1" fmla="*/ 2147483647 h 279"/>
                    <a:gd name="T2" fmla="*/ 2147483647 w 12"/>
                    <a:gd name="T3" fmla="*/ 2147483647 h 279"/>
                    <a:gd name="T4" fmla="*/ 2147483647 w 12"/>
                    <a:gd name="T5" fmla="*/ 0 h 279"/>
                    <a:gd name="T6" fmla="*/ 0 w 12"/>
                    <a:gd name="T7" fmla="*/ 0 h 279"/>
                    <a:gd name="T8" fmla="*/ 0 w 12"/>
                    <a:gd name="T9" fmla="*/ 2147483647 h 279"/>
                    <a:gd name="T10" fmla="*/ 2147483647 w 12"/>
                    <a:gd name="T11" fmla="*/ 2147483647 h 279"/>
                    <a:gd name="T12" fmla="*/ 0 w 12"/>
                    <a:gd name="T13" fmla="*/ 2147483647 h 279"/>
                    <a:gd name="T14" fmla="*/ 0 w 12"/>
                    <a:gd name="T15" fmla="*/ 2147483647 h 279"/>
                    <a:gd name="T16" fmla="*/ 2147483647 w 12"/>
                    <a:gd name="T17" fmla="*/ 2147483647 h 279"/>
                    <a:gd name="T18" fmla="*/ 2147483647 w 12"/>
                    <a:gd name="T19" fmla="*/ 2147483647 h 279"/>
                    <a:gd name="T20" fmla="*/ 2147483647 w 12"/>
                    <a:gd name="T21" fmla="*/ 2147483647 h 279"/>
                    <a:gd name="T22" fmla="*/ 2147483647 w 12"/>
                    <a:gd name="T23" fmla="*/ 2147483647 h 27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279"/>
                    <a:gd name="T38" fmla="*/ 12 w 12"/>
                    <a:gd name="T39" fmla="*/ 279 h 27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279">
                      <a:moveTo>
                        <a:pt x="4" y="271"/>
                      </a:moveTo>
                      <a:lnTo>
                        <a:pt x="12" y="275"/>
                      </a:lnTo>
                      <a:lnTo>
                        <a:pt x="12" y="0"/>
                      </a:lnTo>
                      <a:lnTo>
                        <a:pt x="0" y="0"/>
                      </a:lnTo>
                      <a:lnTo>
                        <a:pt x="0" y="275"/>
                      </a:lnTo>
                      <a:lnTo>
                        <a:pt x="4" y="279"/>
                      </a:lnTo>
                      <a:lnTo>
                        <a:pt x="0" y="275"/>
                      </a:lnTo>
                      <a:lnTo>
                        <a:pt x="0" y="279"/>
                      </a:lnTo>
                      <a:lnTo>
                        <a:pt x="4" y="279"/>
                      </a:lnTo>
                      <a:lnTo>
                        <a:pt x="8" y="279"/>
                      </a:lnTo>
                      <a:lnTo>
                        <a:pt x="12" y="275"/>
                      </a:lnTo>
                      <a:lnTo>
                        <a:pt x="4" y="271"/>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8571" name="Freeform 157"/>
                <p:cNvSpPr>
                  <a:spLocks/>
                </p:cNvSpPr>
                <p:nvPr/>
              </p:nvSpPr>
              <p:spPr bwMode="auto">
                <a:xfrm>
                  <a:off x="568325" y="3038475"/>
                  <a:ext cx="444500" cy="31750"/>
                </a:xfrm>
                <a:custGeom>
                  <a:avLst/>
                  <a:gdLst>
                    <a:gd name="T0" fmla="*/ 2147483647 w 280"/>
                    <a:gd name="T1" fmla="*/ 2147483647 h 20"/>
                    <a:gd name="T2" fmla="*/ 2147483647 w 280"/>
                    <a:gd name="T3" fmla="*/ 2147483647 h 20"/>
                    <a:gd name="T4" fmla="*/ 0 w 280"/>
                    <a:gd name="T5" fmla="*/ 0 h 20"/>
                    <a:gd name="T6" fmla="*/ 0 w 280"/>
                    <a:gd name="T7" fmla="*/ 2147483647 h 20"/>
                    <a:gd name="T8" fmla="*/ 2147483647 w 280"/>
                    <a:gd name="T9" fmla="*/ 2147483647 h 20"/>
                    <a:gd name="T10" fmla="*/ 2147483647 w 280"/>
                    <a:gd name="T11" fmla="*/ 2147483647 h 20"/>
                    <a:gd name="T12" fmla="*/ 2147483647 w 280"/>
                    <a:gd name="T13" fmla="*/ 2147483647 h 20"/>
                    <a:gd name="T14" fmla="*/ 2147483647 w 280"/>
                    <a:gd name="T15" fmla="*/ 2147483647 h 20"/>
                    <a:gd name="T16" fmla="*/ 2147483647 w 280"/>
                    <a:gd name="T17" fmla="*/ 2147483647 h 20"/>
                    <a:gd name="T18" fmla="*/ 2147483647 w 280"/>
                    <a:gd name="T19" fmla="*/ 2147483647 h 20"/>
                    <a:gd name="T20" fmla="*/ 2147483647 w 280"/>
                    <a:gd name="T21" fmla="*/ 2147483647 h 20"/>
                    <a:gd name="T22" fmla="*/ 2147483647 w 280"/>
                    <a:gd name="T23" fmla="*/ 2147483647 h 2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80"/>
                    <a:gd name="T37" fmla="*/ 0 h 20"/>
                    <a:gd name="T38" fmla="*/ 280 w 280"/>
                    <a:gd name="T39" fmla="*/ 20 h 2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80" h="20">
                      <a:moveTo>
                        <a:pt x="272" y="16"/>
                      </a:moveTo>
                      <a:lnTo>
                        <a:pt x="276" y="12"/>
                      </a:lnTo>
                      <a:lnTo>
                        <a:pt x="0" y="0"/>
                      </a:lnTo>
                      <a:lnTo>
                        <a:pt x="0" y="8"/>
                      </a:lnTo>
                      <a:lnTo>
                        <a:pt x="276" y="20"/>
                      </a:lnTo>
                      <a:lnTo>
                        <a:pt x="280" y="16"/>
                      </a:lnTo>
                      <a:lnTo>
                        <a:pt x="276" y="20"/>
                      </a:lnTo>
                      <a:lnTo>
                        <a:pt x="280" y="20"/>
                      </a:lnTo>
                      <a:lnTo>
                        <a:pt x="280" y="16"/>
                      </a:lnTo>
                      <a:lnTo>
                        <a:pt x="280" y="12"/>
                      </a:lnTo>
                      <a:lnTo>
                        <a:pt x="276" y="12"/>
                      </a:lnTo>
                      <a:lnTo>
                        <a:pt x="272" y="16"/>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8572" name="Freeform 158"/>
                <p:cNvSpPr>
                  <a:spLocks/>
                </p:cNvSpPr>
                <p:nvPr/>
              </p:nvSpPr>
              <p:spPr bwMode="auto">
                <a:xfrm>
                  <a:off x="1000125" y="2495550"/>
                  <a:ext cx="12700" cy="568325"/>
                </a:xfrm>
                <a:custGeom>
                  <a:avLst/>
                  <a:gdLst>
                    <a:gd name="T0" fmla="*/ 2147483647 w 8"/>
                    <a:gd name="T1" fmla="*/ 0 h 358"/>
                    <a:gd name="T2" fmla="*/ 0 w 8"/>
                    <a:gd name="T3" fmla="*/ 2147483647 h 358"/>
                    <a:gd name="T4" fmla="*/ 0 w 8"/>
                    <a:gd name="T5" fmla="*/ 2147483647 h 358"/>
                    <a:gd name="T6" fmla="*/ 2147483647 w 8"/>
                    <a:gd name="T7" fmla="*/ 2147483647 h 358"/>
                    <a:gd name="T8" fmla="*/ 2147483647 w 8"/>
                    <a:gd name="T9" fmla="*/ 2147483647 h 358"/>
                    <a:gd name="T10" fmla="*/ 2147483647 w 8"/>
                    <a:gd name="T11" fmla="*/ 2147483647 h 358"/>
                    <a:gd name="T12" fmla="*/ 2147483647 w 8"/>
                    <a:gd name="T13" fmla="*/ 2147483647 h 358"/>
                    <a:gd name="T14" fmla="*/ 2147483647 w 8"/>
                    <a:gd name="T15" fmla="*/ 0 h 358"/>
                    <a:gd name="T16" fmla="*/ 2147483647 w 8"/>
                    <a:gd name="T17" fmla="*/ 0 h 358"/>
                    <a:gd name="T18" fmla="*/ 0 w 8"/>
                    <a:gd name="T19" fmla="*/ 0 h 358"/>
                    <a:gd name="T20" fmla="*/ 0 w 8"/>
                    <a:gd name="T21" fmla="*/ 2147483647 h 358"/>
                    <a:gd name="T22" fmla="*/ 2147483647 w 8"/>
                    <a:gd name="T23" fmla="*/ 0 h 35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358"/>
                    <a:gd name="T38" fmla="*/ 8 w 8"/>
                    <a:gd name="T39" fmla="*/ 358 h 35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358">
                      <a:moveTo>
                        <a:pt x="8" y="0"/>
                      </a:moveTo>
                      <a:lnTo>
                        <a:pt x="0" y="4"/>
                      </a:lnTo>
                      <a:lnTo>
                        <a:pt x="0" y="358"/>
                      </a:lnTo>
                      <a:lnTo>
                        <a:pt x="8" y="358"/>
                      </a:lnTo>
                      <a:lnTo>
                        <a:pt x="8" y="4"/>
                      </a:lnTo>
                      <a:lnTo>
                        <a:pt x="4" y="8"/>
                      </a:lnTo>
                      <a:lnTo>
                        <a:pt x="8" y="4"/>
                      </a:lnTo>
                      <a:lnTo>
                        <a:pt x="8" y="0"/>
                      </a:lnTo>
                      <a:lnTo>
                        <a:pt x="4" y="0"/>
                      </a:lnTo>
                      <a:lnTo>
                        <a:pt x="0" y="0"/>
                      </a:lnTo>
                      <a:lnTo>
                        <a:pt x="0" y="4"/>
                      </a:lnTo>
                      <a:lnTo>
                        <a:pt x="8"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8573" name="Freeform 159"/>
                <p:cNvSpPr>
                  <a:spLocks/>
                </p:cNvSpPr>
                <p:nvPr/>
              </p:nvSpPr>
              <p:spPr bwMode="auto">
                <a:xfrm>
                  <a:off x="1082675" y="2570163"/>
                  <a:ext cx="19050" cy="444500"/>
                </a:xfrm>
                <a:custGeom>
                  <a:avLst/>
                  <a:gdLst>
                    <a:gd name="T0" fmla="*/ 2147483647 w 12"/>
                    <a:gd name="T1" fmla="*/ 2147483647 h 280"/>
                    <a:gd name="T2" fmla="*/ 2147483647 w 12"/>
                    <a:gd name="T3" fmla="*/ 2147483647 h 280"/>
                    <a:gd name="T4" fmla="*/ 2147483647 w 12"/>
                    <a:gd name="T5" fmla="*/ 0 h 280"/>
                    <a:gd name="T6" fmla="*/ 0 w 12"/>
                    <a:gd name="T7" fmla="*/ 0 h 280"/>
                    <a:gd name="T8" fmla="*/ 0 w 12"/>
                    <a:gd name="T9" fmla="*/ 2147483647 h 280"/>
                    <a:gd name="T10" fmla="*/ 2147483647 w 12"/>
                    <a:gd name="T11" fmla="*/ 2147483647 h 280"/>
                    <a:gd name="T12" fmla="*/ 0 w 12"/>
                    <a:gd name="T13" fmla="*/ 2147483647 h 280"/>
                    <a:gd name="T14" fmla="*/ 2147483647 w 12"/>
                    <a:gd name="T15" fmla="*/ 2147483647 h 280"/>
                    <a:gd name="T16" fmla="*/ 2147483647 w 12"/>
                    <a:gd name="T17" fmla="*/ 2147483647 h 280"/>
                    <a:gd name="T18" fmla="*/ 2147483647 w 12"/>
                    <a:gd name="T19" fmla="*/ 2147483647 h 280"/>
                    <a:gd name="T20" fmla="*/ 2147483647 w 12"/>
                    <a:gd name="T21" fmla="*/ 2147483647 h 280"/>
                    <a:gd name="T22" fmla="*/ 2147483647 w 12"/>
                    <a:gd name="T23" fmla="*/ 2147483647 h 28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280"/>
                    <a:gd name="T38" fmla="*/ 12 w 12"/>
                    <a:gd name="T39" fmla="*/ 280 h 28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280">
                      <a:moveTo>
                        <a:pt x="8" y="280"/>
                      </a:moveTo>
                      <a:lnTo>
                        <a:pt x="12" y="276"/>
                      </a:lnTo>
                      <a:lnTo>
                        <a:pt x="12" y="0"/>
                      </a:lnTo>
                      <a:lnTo>
                        <a:pt x="0" y="0"/>
                      </a:lnTo>
                      <a:lnTo>
                        <a:pt x="0" y="276"/>
                      </a:lnTo>
                      <a:lnTo>
                        <a:pt x="4" y="272"/>
                      </a:lnTo>
                      <a:lnTo>
                        <a:pt x="0" y="276"/>
                      </a:lnTo>
                      <a:lnTo>
                        <a:pt x="4" y="280"/>
                      </a:lnTo>
                      <a:lnTo>
                        <a:pt x="8" y="280"/>
                      </a:lnTo>
                      <a:lnTo>
                        <a:pt x="12" y="280"/>
                      </a:lnTo>
                      <a:lnTo>
                        <a:pt x="12" y="276"/>
                      </a:lnTo>
                      <a:lnTo>
                        <a:pt x="8" y="28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8574" name="Freeform 160"/>
                <p:cNvSpPr>
                  <a:spLocks/>
                </p:cNvSpPr>
                <p:nvPr/>
              </p:nvSpPr>
              <p:spPr bwMode="auto">
                <a:xfrm>
                  <a:off x="1000125" y="3001963"/>
                  <a:ext cx="95250" cy="68263"/>
                </a:xfrm>
                <a:custGeom>
                  <a:avLst/>
                  <a:gdLst>
                    <a:gd name="T0" fmla="*/ 0 w 60"/>
                    <a:gd name="T1" fmla="*/ 2147483647 h 43"/>
                    <a:gd name="T2" fmla="*/ 2147483647 w 60"/>
                    <a:gd name="T3" fmla="*/ 2147483647 h 43"/>
                    <a:gd name="T4" fmla="*/ 2147483647 w 60"/>
                    <a:gd name="T5" fmla="*/ 2147483647 h 43"/>
                    <a:gd name="T6" fmla="*/ 2147483647 w 60"/>
                    <a:gd name="T7" fmla="*/ 0 h 43"/>
                    <a:gd name="T8" fmla="*/ 2147483647 w 60"/>
                    <a:gd name="T9" fmla="*/ 2147483647 h 43"/>
                    <a:gd name="T10" fmla="*/ 2147483647 w 60"/>
                    <a:gd name="T11" fmla="*/ 2147483647 h 43"/>
                    <a:gd name="T12" fmla="*/ 2147483647 w 60"/>
                    <a:gd name="T13" fmla="*/ 2147483647 h 43"/>
                    <a:gd name="T14" fmla="*/ 0 w 60"/>
                    <a:gd name="T15" fmla="*/ 2147483647 h 43"/>
                    <a:gd name="T16" fmla="*/ 0 w 60"/>
                    <a:gd name="T17" fmla="*/ 2147483647 h 43"/>
                    <a:gd name="T18" fmla="*/ 2147483647 w 60"/>
                    <a:gd name="T19" fmla="*/ 2147483647 h 43"/>
                    <a:gd name="T20" fmla="*/ 2147483647 w 60"/>
                    <a:gd name="T21" fmla="*/ 2147483647 h 43"/>
                    <a:gd name="T22" fmla="*/ 0 w 60"/>
                    <a:gd name="T23" fmla="*/ 2147483647 h 4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60"/>
                    <a:gd name="T37" fmla="*/ 0 h 43"/>
                    <a:gd name="T38" fmla="*/ 60 w 60"/>
                    <a:gd name="T39" fmla="*/ 43 h 4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60" h="43">
                      <a:moveTo>
                        <a:pt x="0" y="39"/>
                      </a:moveTo>
                      <a:lnTo>
                        <a:pt x="8" y="43"/>
                      </a:lnTo>
                      <a:lnTo>
                        <a:pt x="60" y="8"/>
                      </a:lnTo>
                      <a:lnTo>
                        <a:pt x="56" y="0"/>
                      </a:lnTo>
                      <a:lnTo>
                        <a:pt x="4" y="35"/>
                      </a:lnTo>
                      <a:lnTo>
                        <a:pt x="8" y="39"/>
                      </a:lnTo>
                      <a:lnTo>
                        <a:pt x="4" y="35"/>
                      </a:lnTo>
                      <a:lnTo>
                        <a:pt x="0" y="39"/>
                      </a:lnTo>
                      <a:lnTo>
                        <a:pt x="0" y="43"/>
                      </a:lnTo>
                      <a:lnTo>
                        <a:pt x="4" y="43"/>
                      </a:lnTo>
                      <a:lnTo>
                        <a:pt x="8" y="43"/>
                      </a:lnTo>
                      <a:lnTo>
                        <a:pt x="0" y="39"/>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8575" name="Freeform 161"/>
                <p:cNvSpPr>
                  <a:spLocks/>
                </p:cNvSpPr>
                <p:nvPr/>
              </p:nvSpPr>
              <p:spPr bwMode="auto">
                <a:xfrm>
                  <a:off x="593725" y="2570163"/>
                  <a:ext cx="366713" cy="412750"/>
                </a:xfrm>
                <a:custGeom>
                  <a:avLst/>
                  <a:gdLst>
                    <a:gd name="T0" fmla="*/ 2147483647 w 231"/>
                    <a:gd name="T1" fmla="*/ 2147483647 h 260"/>
                    <a:gd name="T2" fmla="*/ 2147483647 w 231"/>
                    <a:gd name="T3" fmla="*/ 0 h 260"/>
                    <a:gd name="T4" fmla="*/ 0 w 231"/>
                    <a:gd name="T5" fmla="*/ 2147483647 h 260"/>
                    <a:gd name="T6" fmla="*/ 0 w 231"/>
                    <a:gd name="T7" fmla="*/ 2147483647 h 260"/>
                    <a:gd name="T8" fmla="*/ 2147483647 w 231"/>
                    <a:gd name="T9" fmla="*/ 2147483647 h 260"/>
                    <a:gd name="T10" fmla="*/ 2147483647 w 231"/>
                    <a:gd name="T11" fmla="*/ 2147483647 h 260"/>
                    <a:gd name="T12" fmla="*/ 0 60000 65536"/>
                    <a:gd name="T13" fmla="*/ 0 60000 65536"/>
                    <a:gd name="T14" fmla="*/ 0 60000 65536"/>
                    <a:gd name="T15" fmla="*/ 0 60000 65536"/>
                    <a:gd name="T16" fmla="*/ 0 60000 65536"/>
                    <a:gd name="T17" fmla="*/ 0 60000 65536"/>
                    <a:gd name="T18" fmla="*/ 0 w 231"/>
                    <a:gd name="T19" fmla="*/ 0 h 260"/>
                    <a:gd name="T20" fmla="*/ 231 w 231"/>
                    <a:gd name="T21" fmla="*/ 260 h 260"/>
                  </a:gdLst>
                  <a:ahLst/>
                  <a:cxnLst>
                    <a:cxn ang="T12">
                      <a:pos x="T0" y="T1"/>
                    </a:cxn>
                    <a:cxn ang="T13">
                      <a:pos x="T2" y="T3"/>
                    </a:cxn>
                    <a:cxn ang="T14">
                      <a:pos x="T4" y="T5"/>
                    </a:cxn>
                    <a:cxn ang="T15">
                      <a:pos x="T6" y="T7"/>
                    </a:cxn>
                    <a:cxn ang="T16">
                      <a:pos x="T8" y="T9"/>
                    </a:cxn>
                    <a:cxn ang="T17">
                      <a:pos x="T10" y="T11"/>
                    </a:cxn>
                  </a:cxnLst>
                  <a:rect l="T18" t="T19" r="T20" b="T21"/>
                  <a:pathLst>
                    <a:path w="231" h="260">
                      <a:moveTo>
                        <a:pt x="231" y="260"/>
                      </a:moveTo>
                      <a:lnTo>
                        <a:pt x="231" y="0"/>
                      </a:lnTo>
                      <a:lnTo>
                        <a:pt x="0" y="52"/>
                      </a:lnTo>
                      <a:lnTo>
                        <a:pt x="0" y="260"/>
                      </a:lnTo>
                      <a:lnTo>
                        <a:pt x="231" y="26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8576" name="Freeform 162"/>
                <p:cNvSpPr>
                  <a:spLocks/>
                </p:cNvSpPr>
                <p:nvPr/>
              </p:nvSpPr>
              <p:spPr bwMode="auto">
                <a:xfrm>
                  <a:off x="954088" y="2563813"/>
                  <a:ext cx="12700" cy="419100"/>
                </a:xfrm>
                <a:custGeom>
                  <a:avLst/>
                  <a:gdLst>
                    <a:gd name="T0" fmla="*/ 2147483647 w 8"/>
                    <a:gd name="T1" fmla="*/ 2147483647 h 264"/>
                    <a:gd name="T2" fmla="*/ 0 w 8"/>
                    <a:gd name="T3" fmla="*/ 2147483647 h 264"/>
                    <a:gd name="T4" fmla="*/ 0 w 8"/>
                    <a:gd name="T5" fmla="*/ 2147483647 h 264"/>
                    <a:gd name="T6" fmla="*/ 2147483647 w 8"/>
                    <a:gd name="T7" fmla="*/ 2147483647 h 264"/>
                    <a:gd name="T8" fmla="*/ 2147483647 w 8"/>
                    <a:gd name="T9" fmla="*/ 2147483647 h 264"/>
                    <a:gd name="T10" fmla="*/ 2147483647 w 8"/>
                    <a:gd name="T11" fmla="*/ 0 h 264"/>
                    <a:gd name="T12" fmla="*/ 2147483647 w 8"/>
                    <a:gd name="T13" fmla="*/ 2147483647 h 264"/>
                    <a:gd name="T14" fmla="*/ 2147483647 w 8"/>
                    <a:gd name="T15" fmla="*/ 0 h 264"/>
                    <a:gd name="T16" fmla="*/ 2147483647 w 8"/>
                    <a:gd name="T17" fmla="*/ 0 h 264"/>
                    <a:gd name="T18" fmla="*/ 0 w 8"/>
                    <a:gd name="T19" fmla="*/ 0 h 264"/>
                    <a:gd name="T20" fmla="*/ 0 w 8"/>
                    <a:gd name="T21" fmla="*/ 2147483647 h 264"/>
                    <a:gd name="T22" fmla="*/ 2147483647 w 8"/>
                    <a:gd name="T23" fmla="*/ 2147483647 h 26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264"/>
                    <a:gd name="T38" fmla="*/ 8 w 8"/>
                    <a:gd name="T39" fmla="*/ 264 h 26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264">
                      <a:moveTo>
                        <a:pt x="4" y="8"/>
                      </a:moveTo>
                      <a:lnTo>
                        <a:pt x="0" y="4"/>
                      </a:lnTo>
                      <a:lnTo>
                        <a:pt x="0" y="264"/>
                      </a:lnTo>
                      <a:lnTo>
                        <a:pt x="8" y="264"/>
                      </a:lnTo>
                      <a:lnTo>
                        <a:pt x="8" y="4"/>
                      </a:lnTo>
                      <a:lnTo>
                        <a:pt x="4" y="0"/>
                      </a:lnTo>
                      <a:lnTo>
                        <a:pt x="8" y="4"/>
                      </a:lnTo>
                      <a:lnTo>
                        <a:pt x="8" y="0"/>
                      </a:lnTo>
                      <a:lnTo>
                        <a:pt x="4" y="0"/>
                      </a:lnTo>
                      <a:lnTo>
                        <a:pt x="0" y="0"/>
                      </a:lnTo>
                      <a:lnTo>
                        <a:pt x="0" y="4"/>
                      </a:lnTo>
                      <a:lnTo>
                        <a:pt x="4" y="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8577" name="Freeform 163"/>
                <p:cNvSpPr>
                  <a:spLocks/>
                </p:cNvSpPr>
                <p:nvPr/>
              </p:nvSpPr>
              <p:spPr bwMode="auto">
                <a:xfrm>
                  <a:off x="587375" y="2563813"/>
                  <a:ext cx="373063" cy="93663"/>
                </a:xfrm>
                <a:custGeom>
                  <a:avLst/>
                  <a:gdLst>
                    <a:gd name="T0" fmla="*/ 2147483647 w 235"/>
                    <a:gd name="T1" fmla="*/ 2147483647 h 59"/>
                    <a:gd name="T2" fmla="*/ 2147483647 w 235"/>
                    <a:gd name="T3" fmla="*/ 2147483647 h 59"/>
                    <a:gd name="T4" fmla="*/ 2147483647 w 235"/>
                    <a:gd name="T5" fmla="*/ 2147483647 h 59"/>
                    <a:gd name="T6" fmla="*/ 2147483647 w 235"/>
                    <a:gd name="T7" fmla="*/ 0 h 59"/>
                    <a:gd name="T8" fmla="*/ 2147483647 w 235"/>
                    <a:gd name="T9" fmla="*/ 2147483647 h 59"/>
                    <a:gd name="T10" fmla="*/ 0 w 235"/>
                    <a:gd name="T11" fmla="*/ 2147483647 h 59"/>
                    <a:gd name="T12" fmla="*/ 2147483647 w 235"/>
                    <a:gd name="T13" fmla="*/ 2147483647 h 59"/>
                    <a:gd name="T14" fmla="*/ 0 w 235"/>
                    <a:gd name="T15" fmla="*/ 2147483647 h 59"/>
                    <a:gd name="T16" fmla="*/ 0 w 235"/>
                    <a:gd name="T17" fmla="*/ 2147483647 h 59"/>
                    <a:gd name="T18" fmla="*/ 0 w 235"/>
                    <a:gd name="T19" fmla="*/ 2147483647 h 59"/>
                    <a:gd name="T20" fmla="*/ 2147483647 w 235"/>
                    <a:gd name="T21" fmla="*/ 2147483647 h 59"/>
                    <a:gd name="T22" fmla="*/ 2147483647 w 235"/>
                    <a:gd name="T23" fmla="*/ 2147483647 h 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35"/>
                    <a:gd name="T37" fmla="*/ 0 h 59"/>
                    <a:gd name="T38" fmla="*/ 235 w 235"/>
                    <a:gd name="T39" fmla="*/ 59 h 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35" h="59">
                      <a:moveTo>
                        <a:pt x="8" y="56"/>
                      </a:moveTo>
                      <a:lnTo>
                        <a:pt x="4" y="59"/>
                      </a:lnTo>
                      <a:lnTo>
                        <a:pt x="235" y="8"/>
                      </a:lnTo>
                      <a:lnTo>
                        <a:pt x="235" y="0"/>
                      </a:lnTo>
                      <a:lnTo>
                        <a:pt x="4" y="48"/>
                      </a:lnTo>
                      <a:lnTo>
                        <a:pt x="0" y="56"/>
                      </a:lnTo>
                      <a:lnTo>
                        <a:pt x="4" y="48"/>
                      </a:lnTo>
                      <a:lnTo>
                        <a:pt x="0" y="52"/>
                      </a:lnTo>
                      <a:lnTo>
                        <a:pt x="0" y="56"/>
                      </a:lnTo>
                      <a:lnTo>
                        <a:pt x="4" y="59"/>
                      </a:lnTo>
                      <a:lnTo>
                        <a:pt x="8" y="56"/>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8578" name="Freeform 164"/>
                <p:cNvSpPr>
                  <a:spLocks/>
                </p:cNvSpPr>
                <p:nvPr/>
              </p:nvSpPr>
              <p:spPr bwMode="auto">
                <a:xfrm>
                  <a:off x="587375" y="2652713"/>
                  <a:ext cx="12700" cy="336550"/>
                </a:xfrm>
                <a:custGeom>
                  <a:avLst/>
                  <a:gdLst>
                    <a:gd name="T0" fmla="*/ 2147483647 w 8"/>
                    <a:gd name="T1" fmla="*/ 2147483647 h 212"/>
                    <a:gd name="T2" fmla="*/ 2147483647 w 8"/>
                    <a:gd name="T3" fmla="*/ 2147483647 h 212"/>
                    <a:gd name="T4" fmla="*/ 2147483647 w 8"/>
                    <a:gd name="T5" fmla="*/ 0 h 212"/>
                    <a:gd name="T6" fmla="*/ 0 w 8"/>
                    <a:gd name="T7" fmla="*/ 0 h 212"/>
                    <a:gd name="T8" fmla="*/ 0 w 8"/>
                    <a:gd name="T9" fmla="*/ 2147483647 h 212"/>
                    <a:gd name="T10" fmla="*/ 2147483647 w 8"/>
                    <a:gd name="T11" fmla="*/ 2147483647 h 212"/>
                    <a:gd name="T12" fmla="*/ 0 w 8"/>
                    <a:gd name="T13" fmla="*/ 2147483647 h 212"/>
                    <a:gd name="T14" fmla="*/ 0 w 8"/>
                    <a:gd name="T15" fmla="*/ 2147483647 h 212"/>
                    <a:gd name="T16" fmla="*/ 2147483647 w 8"/>
                    <a:gd name="T17" fmla="*/ 2147483647 h 212"/>
                    <a:gd name="T18" fmla="*/ 2147483647 w 8"/>
                    <a:gd name="T19" fmla="*/ 2147483647 h 212"/>
                    <a:gd name="T20" fmla="*/ 2147483647 w 8"/>
                    <a:gd name="T21" fmla="*/ 2147483647 h 212"/>
                    <a:gd name="T22" fmla="*/ 2147483647 w 8"/>
                    <a:gd name="T23" fmla="*/ 2147483647 h 21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212"/>
                    <a:gd name="T38" fmla="*/ 8 w 8"/>
                    <a:gd name="T39" fmla="*/ 212 h 21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212">
                      <a:moveTo>
                        <a:pt x="4" y="200"/>
                      </a:moveTo>
                      <a:lnTo>
                        <a:pt x="8" y="208"/>
                      </a:lnTo>
                      <a:lnTo>
                        <a:pt x="8" y="0"/>
                      </a:lnTo>
                      <a:lnTo>
                        <a:pt x="0" y="0"/>
                      </a:lnTo>
                      <a:lnTo>
                        <a:pt x="0" y="208"/>
                      </a:lnTo>
                      <a:lnTo>
                        <a:pt x="4" y="212"/>
                      </a:lnTo>
                      <a:lnTo>
                        <a:pt x="0" y="208"/>
                      </a:lnTo>
                      <a:lnTo>
                        <a:pt x="0" y="212"/>
                      </a:lnTo>
                      <a:lnTo>
                        <a:pt x="4" y="212"/>
                      </a:lnTo>
                      <a:lnTo>
                        <a:pt x="8" y="212"/>
                      </a:lnTo>
                      <a:lnTo>
                        <a:pt x="8" y="208"/>
                      </a:lnTo>
                      <a:lnTo>
                        <a:pt x="4" y="20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8579" name="Freeform 165"/>
                <p:cNvSpPr>
                  <a:spLocks/>
                </p:cNvSpPr>
                <p:nvPr/>
              </p:nvSpPr>
              <p:spPr bwMode="auto">
                <a:xfrm>
                  <a:off x="593725" y="2970213"/>
                  <a:ext cx="373063" cy="19050"/>
                </a:xfrm>
                <a:custGeom>
                  <a:avLst/>
                  <a:gdLst>
                    <a:gd name="T0" fmla="*/ 2147483647 w 235"/>
                    <a:gd name="T1" fmla="*/ 2147483647 h 12"/>
                    <a:gd name="T2" fmla="*/ 2147483647 w 235"/>
                    <a:gd name="T3" fmla="*/ 2147483647 h 12"/>
                    <a:gd name="T4" fmla="*/ 0 w 235"/>
                    <a:gd name="T5" fmla="*/ 0 h 12"/>
                    <a:gd name="T6" fmla="*/ 0 w 235"/>
                    <a:gd name="T7" fmla="*/ 2147483647 h 12"/>
                    <a:gd name="T8" fmla="*/ 2147483647 w 235"/>
                    <a:gd name="T9" fmla="*/ 2147483647 h 12"/>
                    <a:gd name="T10" fmla="*/ 2147483647 w 235"/>
                    <a:gd name="T11" fmla="*/ 2147483647 h 12"/>
                    <a:gd name="T12" fmla="*/ 2147483647 w 235"/>
                    <a:gd name="T13" fmla="*/ 2147483647 h 12"/>
                    <a:gd name="T14" fmla="*/ 2147483647 w 235"/>
                    <a:gd name="T15" fmla="*/ 2147483647 h 12"/>
                    <a:gd name="T16" fmla="*/ 2147483647 w 235"/>
                    <a:gd name="T17" fmla="*/ 2147483647 h 12"/>
                    <a:gd name="T18" fmla="*/ 2147483647 w 235"/>
                    <a:gd name="T19" fmla="*/ 2147483647 h 12"/>
                    <a:gd name="T20" fmla="*/ 2147483647 w 235"/>
                    <a:gd name="T21" fmla="*/ 2147483647 h 12"/>
                    <a:gd name="T22" fmla="*/ 2147483647 w 235"/>
                    <a:gd name="T23" fmla="*/ 2147483647 h 1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35"/>
                    <a:gd name="T37" fmla="*/ 0 h 12"/>
                    <a:gd name="T38" fmla="*/ 235 w 235"/>
                    <a:gd name="T39" fmla="*/ 12 h 1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35" h="12">
                      <a:moveTo>
                        <a:pt x="227" y="8"/>
                      </a:moveTo>
                      <a:lnTo>
                        <a:pt x="231" y="4"/>
                      </a:lnTo>
                      <a:lnTo>
                        <a:pt x="0" y="0"/>
                      </a:lnTo>
                      <a:lnTo>
                        <a:pt x="0" y="12"/>
                      </a:lnTo>
                      <a:lnTo>
                        <a:pt x="231" y="12"/>
                      </a:lnTo>
                      <a:lnTo>
                        <a:pt x="235" y="8"/>
                      </a:lnTo>
                      <a:lnTo>
                        <a:pt x="231" y="12"/>
                      </a:lnTo>
                      <a:lnTo>
                        <a:pt x="235" y="12"/>
                      </a:lnTo>
                      <a:lnTo>
                        <a:pt x="235" y="8"/>
                      </a:lnTo>
                      <a:lnTo>
                        <a:pt x="235" y="4"/>
                      </a:lnTo>
                      <a:lnTo>
                        <a:pt x="231" y="4"/>
                      </a:lnTo>
                      <a:lnTo>
                        <a:pt x="227" y="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8580" name="Freeform 166"/>
                <p:cNvSpPr>
                  <a:spLocks/>
                </p:cNvSpPr>
                <p:nvPr/>
              </p:nvSpPr>
              <p:spPr bwMode="auto">
                <a:xfrm>
                  <a:off x="973138" y="3070225"/>
                  <a:ext cx="52388" cy="19050"/>
                </a:xfrm>
                <a:custGeom>
                  <a:avLst/>
                  <a:gdLst>
                    <a:gd name="T0" fmla="*/ 2147483647 w 33"/>
                    <a:gd name="T1" fmla="*/ 2147483647 h 12"/>
                    <a:gd name="T2" fmla="*/ 2147483647 w 33"/>
                    <a:gd name="T3" fmla="*/ 0 h 12"/>
                    <a:gd name="T4" fmla="*/ 0 w 33"/>
                    <a:gd name="T5" fmla="*/ 2147483647 h 12"/>
                    <a:gd name="T6" fmla="*/ 2147483647 w 33"/>
                    <a:gd name="T7" fmla="*/ 2147483647 h 12"/>
                    <a:gd name="T8" fmla="*/ 2147483647 w 33"/>
                    <a:gd name="T9" fmla="*/ 2147483647 h 12"/>
                    <a:gd name="T10" fmla="*/ 2147483647 w 33"/>
                    <a:gd name="T11" fmla="*/ 2147483647 h 12"/>
                    <a:gd name="T12" fmla="*/ 2147483647 w 33"/>
                    <a:gd name="T13" fmla="*/ 2147483647 h 12"/>
                    <a:gd name="T14" fmla="*/ 2147483647 w 33"/>
                    <a:gd name="T15" fmla="*/ 2147483647 h 12"/>
                    <a:gd name="T16" fmla="*/ 2147483647 w 33"/>
                    <a:gd name="T17" fmla="*/ 2147483647 h 12"/>
                    <a:gd name="T18" fmla="*/ 2147483647 w 33"/>
                    <a:gd name="T19" fmla="*/ 2147483647 h 12"/>
                    <a:gd name="T20" fmla="*/ 2147483647 w 33"/>
                    <a:gd name="T21" fmla="*/ 0 h 12"/>
                    <a:gd name="T22" fmla="*/ 2147483647 w 33"/>
                    <a:gd name="T23" fmla="*/ 2147483647 h 1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3"/>
                    <a:gd name="T37" fmla="*/ 0 h 12"/>
                    <a:gd name="T38" fmla="*/ 33 w 33"/>
                    <a:gd name="T39" fmla="*/ 12 h 1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3" h="12">
                      <a:moveTo>
                        <a:pt x="25" y="4"/>
                      </a:moveTo>
                      <a:lnTo>
                        <a:pt x="29" y="0"/>
                      </a:lnTo>
                      <a:lnTo>
                        <a:pt x="0" y="4"/>
                      </a:lnTo>
                      <a:lnTo>
                        <a:pt x="4" y="12"/>
                      </a:lnTo>
                      <a:lnTo>
                        <a:pt x="29" y="12"/>
                      </a:lnTo>
                      <a:lnTo>
                        <a:pt x="33" y="4"/>
                      </a:lnTo>
                      <a:lnTo>
                        <a:pt x="29" y="12"/>
                      </a:lnTo>
                      <a:lnTo>
                        <a:pt x="33" y="8"/>
                      </a:lnTo>
                      <a:lnTo>
                        <a:pt x="33" y="4"/>
                      </a:lnTo>
                      <a:lnTo>
                        <a:pt x="29" y="0"/>
                      </a:lnTo>
                      <a:lnTo>
                        <a:pt x="25" y="4"/>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8581" name="Freeform 167"/>
                <p:cNvSpPr>
                  <a:spLocks/>
                </p:cNvSpPr>
                <p:nvPr/>
              </p:nvSpPr>
              <p:spPr bwMode="auto">
                <a:xfrm>
                  <a:off x="1012825" y="3051175"/>
                  <a:ext cx="12700" cy="25400"/>
                </a:xfrm>
                <a:custGeom>
                  <a:avLst/>
                  <a:gdLst>
                    <a:gd name="T0" fmla="*/ 2147483647 w 8"/>
                    <a:gd name="T1" fmla="*/ 2147483647 h 16"/>
                    <a:gd name="T2" fmla="*/ 0 w 8"/>
                    <a:gd name="T3" fmla="*/ 2147483647 h 16"/>
                    <a:gd name="T4" fmla="*/ 0 w 8"/>
                    <a:gd name="T5" fmla="*/ 2147483647 h 16"/>
                    <a:gd name="T6" fmla="*/ 2147483647 w 8"/>
                    <a:gd name="T7" fmla="*/ 2147483647 h 16"/>
                    <a:gd name="T8" fmla="*/ 2147483647 w 8"/>
                    <a:gd name="T9" fmla="*/ 2147483647 h 16"/>
                    <a:gd name="T10" fmla="*/ 0 w 8"/>
                    <a:gd name="T11" fmla="*/ 0 h 16"/>
                    <a:gd name="T12" fmla="*/ 2147483647 w 8"/>
                    <a:gd name="T13" fmla="*/ 2147483647 h 16"/>
                    <a:gd name="T14" fmla="*/ 2147483647 w 8"/>
                    <a:gd name="T15" fmla="*/ 0 h 16"/>
                    <a:gd name="T16" fmla="*/ 2147483647 w 8"/>
                    <a:gd name="T17" fmla="*/ 0 h 16"/>
                    <a:gd name="T18" fmla="*/ 0 w 8"/>
                    <a:gd name="T19" fmla="*/ 0 h 16"/>
                    <a:gd name="T20" fmla="*/ 0 w 8"/>
                    <a:gd name="T21" fmla="*/ 2147483647 h 16"/>
                    <a:gd name="T22" fmla="*/ 2147483647 w 8"/>
                    <a:gd name="T23" fmla="*/ 2147483647 h 1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16"/>
                    <a:gd name="T38" fmla="*/ 8 w 8"/>
                    <a:gd name="T39" fmla="*/ 16 h 1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16">
                      <a:moveTo>
                        <a:pt x="4" y="8"/>
                      </a:moveTo>
                      <a:lnTo>
                        <a:pt x="0" y="4"/>
                      </a:lnTo>
                      <a:lnTo>
                        <a:pt x="0" y="16"/>
                      </a:lnTo>
                      <a:lnTo>
                        <a:pt x="8" y="16"/>
                      </a:lnTo>
                      <a:lnTo>
                        <a:pt x="8" y="4"/>
                      </a:lnTo>
                      <a:lnTo>
                        <a:pt x="0" y="0"/>
                      </a:lnTo>
                      <a:lnTo>
                        <a:pt x="8" y="4"/>
                      </a:lnTo>
                      <a:lnTo>
                        <a:pt x="8" y="0"/>
                      </a:lnTo>
                      <a:lnTo>
                        <a:pt x="4" y="0"/>
                      </a:lnTo>
                      <a:lnTo>
                        <a:pt x="0" y="0"/>
                      </a:lnTo>
                      <a:lnTo>
                        <a:pt x="0" y="4"/>
                      </a:lnTo>
                      <a:lnTo>
                        <a:pt x="4" y="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8582" name="Freeform 168"/>
                <p:cNvSpPr>
                  <a:spLocks/>
                </p:cNvSpPr>
                <p:nvPr/>
              </p:nvSpPr>
              <p:spPr bwMode="auto">
                <a:xfrm>
                  <a:off x="1000125" y="3051175"/>
                  <a:ext cx="19050" cy="19050"/>
                </a:xfrm>
                <a:custGeom>
                  <a:avLst/>
                  <a:gdLst>
                    <a:gd name="T0" fmla="*/ 2147483647 w 12"/>
                    <a:gd name="T1" fmla="*/ 2147483647 h 12"/>
                    <a:gd name="T2" fmla="*/ 2147483647 w 12"/>
                    <a:gd name="T3" fmla="*/ 2147483647 h 12"/>
                    <a:gd name="T4" fmla="*/ 2147483647 w 12"/>
                    <a:gd name="T5" fmla="*/ 2147483647 h 12"/>
                    <a:gd name="T6" fmla="*/ 2147483647 w 12"/>
                    <a:gd name="T7" fmla="*/ 0 h 12"/>
                    <a:gd name="T8" fmla="*/ 2147483647 w 12"/>
                    <a:gd name="T9" fmla="*/ 2147483647 h 12"/>
                    <a:gd name="T10" fmla="*/ 2147483647 w 12"/>
                    <a:gd name="T11" fmla="*/ 2147483647 h 12"/>
                    <a:gd name="T12" fmla="*/ 2147483647 w 12"/>
                    <a:gd name="T13" fmla="*/ 2147483647 h 12"/>
                    <a:gd name="T14" fmla="*/ 0 w 12"/>
                    <a:gd name="T15" fmla="*/ 2147483647 h 12"/>
                    <a:gd name="T16" fmla="*/ 0 w 12"/>
                    <a:gd name="T17" fmla="*/ 2147483647 h 12"/>
                    <a:gd name="T18" fmla="*/ 2147483647 w 12"/>
                    <a:gd name="T19" fmla="*/ 2147483647 h 12"/>
                    <a:gd name="T20" fmla="*/ 2147483647 w 12"/>
                    <a:gd name="T21" fmla="*/ 2147483647 h 12"/>
                    <a:gd name="T22" fmla="*/ 2147483647 w 12"/>
                    <a:gd name="T23" fmla="*/ 2147483647 h 1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12"/>
                    <a:gd name="T38" fmla="*/ 12 w 12"/>
                    <a:gd name="T39" fmla="*/ 12 h 1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12">
                      <a:moveTo>
                        <a:pt x="4" y="12"/>
                      </a:moveTo>
                      <a:lnTo>
                        <a:pt x="8" y="12"/>
                      </a:lnTo>
                      <a:lnTo>
                        <a:pt x="12" y="8"/>
                      </a:lnTo>
                      <a:lnTo>
                        <a:pt x="8" y="0"/>
                      </a:lnTo>
                      <a:lnTo>
                        <a:pt x="4" y="4"/>
                      </a:lnTo>
                      <a:lnTo>
                        <a:pt x="0" y="8"/>
                      </a:lnTo>
                      <a:lnTo>
                        <a:pt x="4" y="12"/>
                      </a:lnTo>
                      <a:lnTo>
                        <a:pt x="8" y="12"/>
                      </a:lnTo>
                      <a:lnTo>
                        <a:pt x="4" y="12"/>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8583" name="Freeform 169"/>
                <p:cNvSpPr>
                  <a:spLocks/>
                </p:cNvSpPr>
                <p:nvPr/>
              </p:nvSpPr>
              <p:spPr bwMode="auto">
                <a:xfrm>
                  <a:off x="966788" y="3057525"/>
                  <a:ext cx="39688" cy="12700"/>
                </a:xfrm>
                <a:custGeom>
                  <a:avLst/>
                  <a:gdLst>
                    <a:gd name="T0" fmla="*/ 2147483647 w 25"/>
                    <a:gd name="T1" fmla="*/ 2147483647 h 8"/>
                    <a:gd name="T2" fmla="*/ 2147483647 w 25"/>
                    <a:gd name="T3" fmla="*/ 2147483647 h 8"/>
                    <a:gd name="T4" fmla="*/ 2147483647 w 25"/>
                    <a:gd name="T5" fmla="*/ 2147483647 h 8"/>
                    <a:gd name="T6" fmla="*/ 2147483647 w 25"/>
                    <a:gd name="T7" fmla="*/ 0 h 8"/>
                    <a:gd name="T8" fmla="*/ 2147483647 w 25"/>
                    <a:gd name="T9" fmla="*/ 0 h 8"/>
                    <a:gd name="T10" fmla="*/ 0 w 25"/>
                    <a:gd name="T11" fmla="*/ 2147483647 h 8"/>
                    <a:gd name="T12" fmla="*/ 2147483647 w 25"/>
                    <a:gd name="T13" fmla="*/ 0 h 8"/>
                    <a:gd name="T14" fmla="*/ 2147483647 w 25"/>
                    <a:gd name="T15" fmla="*/ 0 h 8"/>
                    <a:gd name="T16" fmla="*/ 0 w 25"/>
                    <a:gd name="T17" fmla="*/ 2147483647 h 8"/>
                    <a:gd name="T18" fmla="*/ 2147483647 w 25"/>
                    <a:gd name="T19" fmla="*/ 2147483647 h 8"/>
                    <a:gd name="T20" fmla="*/ 2147483647 w 25"/>
                    <a:gd name="T21" fmla="*/ 2147483647 h 8"/>
                    <a:gd name="T22" fmla="*/ 2147483647 w 25"/>
                    <a:gd name="T23" fmla="*/ 2147483647 h 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5"/>
                    <a:gd name="T37" fmla="*/ 0 h 8"/>
                    <a:gd name="T38" fmla="*/ 25 w 25"/>
                    <a:gd name="T39" fmla="*/ 8 h 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5" h="8">
                      <a:moveTo>
                        <a:pt x="12" y="4"/>
                      </a:moveTo>
                      <a:lnTo>
                        <a:pt x="8" y="8"/>
                      </a:lnTo>
                      <a:lnTo>
                        <a:pt x="25" y="8"/>
                      </a:lnTo>
                      <a:lnTo>
                        <a:pt x="25" y="0"/>
                      </a:lnTo>
                      <a:lnTo>
                        <a:pt x="8" y="0"/>
                      </a:lnTo>
                      <a:lnTo>
                        <a:pt x="0" y="4"/>
                      </a:lnTo>
                      <a:lnTo>
                        <a:pt x="8" y="0"/>
                      </a:lnTo>
                      <a:lnTo>
                        <a:pt x="4" y="0"/>
                      </a:lnTo>
                      <a:lnTo>
                        <a:pt x="0" y="4"/>
                      </a:lnTo>
                      <a:lnTo>
                        <a:pt x="4" y="8"/>
                      </a:lnTo>
                      <a:lnTo>
                        <a:pt x="8" y="8"/>
                      </a:lnTo>
                      <a:lnTo>
                        <a:pt x="12" y="4"/>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8584" name="Freeform 170"/>
                <p:cNvSpPr>
                  <a:spLocks/>
                </p:cNvSpPr>
                <p:nvPr/>
              </p:nvSpPr>
              <p:spPr bwMode="auto">
                <a:xfrm>
                  <a:off x="966788" y="3063875"/>
                  <a:ext cx="19050" cy="25400"/>
                </a:xfrm>
                <a:custGeom>
                  <a:avLst/>
                  <a:gdLst>
                    <a:gd name="T0" fmla="*/ 2147483647 w 12"/>
                    <a:gd name="T1" fmla="*/ 2147483647 h 16"/>
                    <a:gd name="T2" fmla="*/ 2147483647 w 12"/>
                    <a:gd name="T3" fmla="*/ 2147483647 h 16"/>
                    <a:gd name="T4" fmla="*/ 2147483647 w 12"/>
                    <a:gd name="T5" fmla="*/ 0 h 16"/>
                    <a:gd name="T6" fmla="*/ 0 w 12"/>
                    <a:gd name="T7" fmla="*/ 0 h 16"/>
                    <a:gd name="T8" fmla="*/ 0 w 12"/>
                    <a:gd name="T9" fmla="*/ 2147483647 h 16"/>
                    <a:gd name="T10" fmla="*/ 2147483647 w 12"/>
                    <a:gd name="T11" fmla="*/ 2147483647 h 16"/>
                    <a:gd name="T12" fmla="*/ 0 w 12"/>
                    <a:gd name="T13" fmla="*/ 2147483647 h 16"/>
                    <a:gd name="T14" fmla="*/ 2147483647 w 12"/>
                    <a:gd name="T15" fmla="*/ 2147483647 h 16"/>
                    <a:gd name="T16" fmla="*/ 2147483647 w 12"/>
                    <a:gd name="T17" fmla="*/ 2147483647 h 16"/>
                    <a:gd name="T18" fmla="*/ 2147483647 w 12"/>
                    <a:gd name="T19" fmla="*/ 2147483647 h 16"/>
                    <a:gd name="T20" fmla="*/ 2147483647 w 12"/>
                    <a:gd name="T21" fmla="*/ 2147483647 h 16"/>
                    <a:gd name="T22" fmla="*/ 2147483647 w 12"/>
                    <a:gd name="T23" fmla="*/ 2147483647 h 1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16"/>
                    <a:gd name="T38" fmla="*/ 12 w 12"/>
                    <a:gd name="T39" fmla="*/ 16 h 1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16">
                      <a:moveTo>
                        <a:pt x="4" y="8"/>
                      </a:moveTo>
                      <a:lnTo>
                        <a:pt x="12" y="12"/>
                      </a:lnTo>
                      <a:lnTo>
                        <a:pt x="12" y="0"/>
                      </a:lnTo>
                      <a:lnTo>
                        <a:pt x="0" y="0"/>
                      </a:lnTo>
                      <a:lnTo>
                        <a:pt x="0" y="12"/>
                      </a:lnTo>
                      <a:lnTo>
                        <a:pt x="8" y="16"/>
                      </a:lnTo>
                      <a:lnTo>
                        <a:pt x="0" y="12"/>
                      </a:lnTo>
                      <a:lnTo>
                        <a:pt x="4" y="16"/>
                      </a:lnTo>
                      <a:lnTo>
                        <a:pt x="8" y="16"/>
                      </a:lnTo>
                      <a:lnTo>
                        <a:pt x="12" y="12"/>
                      </a:lnTo>
                      <a:lnTo>
                        <a:pt x="4" y="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8585" name="Freeform 171"/>
                <p:cNvSpPr>
                  <a:spLocks/>
                </p:cNvSpPr>
                <p:nvPr/>
              </p:nvSpPr>
              <p:spPr bwMode="auto">
                <a:xfrm>
                  <a:off x="1019175" y="2589213"/>
                  <a:ext cx="334963" cy="649288"/>
                </a:xfrm>
                <a:custGeom>
                  <a:avLst/>
                  <a:gdLst>
                    <a:gd name="T0" fmla="*/ 2147483647 w 211"/>
                    <a:gd name="T1" fmla="*/ 0 h 409"/>
                    <a:gd name="T2" fmla="*/ 0 w 211"/>
                    <a:gd name="T3" fmla="*/ 2147483647 h 409"/>
                    <a:gd name="T4" fmla="*/ 0 w 211"/>
                    <a:gd name="T5" fmla="*/ 2147483647 h 409"/>
                    <a:gd name="T6" fmla="*/ 2147483647 w 211"/>
                    <a:gd name="T7" fmla="*/ 2147483647 h 409"/>
                    <a:gd name="T8" fmla="*/ 2147483647 w 211"/>
                    <a:gd name="T9" fmla="*/ 2147483647 h 409"/>
                    <a:gd name="T10" fmla="*/ 2147483647 w 211"/>
                    <a:gd name="T11" fmla="*/ 2147483647 h 409"/>
                    <a:gd name="T12" fmla="*/ 2147483647 w 211"/>
                    <a:gd name="T13" fmla="*/ 2147483647 h 409"/>
                    <a:gd name="T14" fmla="*/ 2147483647 w 211"/>
                    <a:gd name="T15" fmla="*/ 2147483647 h 409"/>
                    <a:gd name="T16" fmla="*/ 2147483647 w 211"/>
                    <a:gd name="T17" fmla="*/ 2147483647 h 409"/>
                    <a:gd name="T18" fmla="*/ 2147483647 w 211"/>
                    <a:gd name="T19" fmla="*/ 2147483647 h 409"/>
                    <a:gd name="T20" fmla="*/ 2147483647 w 211"/>
                    <a:gd name="T21" fmla="*/ 2147483647 h 409"/>
                    <a:gd name="T22" fmla="*/ 2147483647 w 211"/>
                    <a:gd name="T23" fmla="*/ 2147483647 h 409"/>
                    <a:gd name="T24" fmla="*/ 2147483647 w 211"/>
                    <a:gd name="T25" fmla="*/ 2147483647 h 409"/>
                    <a:gd name="T26" fmla="*/ 2147483647 w 211"/>
                    <a:gd name="T27" fmla="*/ 2147483647 h 409"/>
                    <a:gd name="T28" fmla="*/ 2147483647 w 211"/>
                    <a:gd name="T29" fmla="*/ 2147483647 h 409"/>
                    <a:gd name="T30" fmla="*/ 2147483647 w 211"/>
                    <a:gd name="T31" fmla="*/ 2147483647 h 409"/>
                    <a:gd name="T32" fmla="*/ 2147483647 w 211"/>
                    <a:gd name="T33" fmla="*/ 2147483647 h 409"/>
                    <a:gd name="T34" fmla="*/ 2147483647 w 211"/>
                    <a:gd name="T35" fmla="*/ 2147483647 h 409"/>
                    <a:gd name="T36" fmla="*/ 2147483647 w 211"/>
                    <a:gd name="T37" fmla="*/ 2147483647 h 409"/>
                    <a:gd name="T38" fmla="*/ 2147483647 w 211"/>
                    <a:gd name="T39" fmla="*/ 2147483647 h 409"/>
                    <a:gd name="T40" fmla="*/ 2147483647 w 211"/>
                    <a:gd name="T41" fmla="*/ 2147483647 h 409"/>
                    <a:gd name="T42" fmla="*/ 2147483647 w 211"/>
                    <a:gd name="T43" fmla="*/ 2147483647 h 409"/>
                    <a:gd name="T44" fmla="*/ 2147483647 w 211"/>
                    <a:gd name="T45" fmla="*/ 2147483647 h 409"/>
                    <a:gd name="T46" fmla="*/ 2147483647 w 211"/>
                    <a:gd name="T47" fmla="*/ 0 h 409"/>
                    <a:gd name="T48" fmla="*/ 2147483647 w 211"/>
                    <a:gd name="T49" fmla="*/ 0 h 409"/>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11"/>
                    <a:gd name="T76" fmla="*/ 0 h 409"/>
                    <a:gd name="T77" fmla="*/ 211 w 211"/>
                    <a:gd name="T78" fmla="*/ 409 h 409"/>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11" h="409">
                      <a:moveTo>
                        <a:pt x="28" y="0"/>
                      </a:moveTo>
                      <a:lnTo>
                        <a:pt x="0" y="4"/>
                      </a:lnTo>
                      <a:lnTo>
                        <a:pt x="0" y="402"/>
                      </a:lnTo>
                      <a:lnTo>
                        <a:pt x="85" y="409"/>
                      </a:lnTo>
                      <a:lnTo>
                        <a:pt x="109" y="402"/>
                      </a:lnTo>
                      <a:lnTo>
                        <a:pt x="113" y="402"/>
                      </a:lnTo>
                      <a:lnTo>
                        <a:pt x="121" y="402"/>
                      </a:lnTo>
                      <a:lnTo>
                        <a:pt x="125" y="402"/>
                      </a:lnTo>
                      <a:lnTo>
                        <a:pt x="134" y="402"/>
                      </a:lnTo>
                      <a:lnTo>
                        <a:pt x="146" y="398"/>
                      </a:lnTo>
                      <a:lnTo>
                        <a:pt x="154" y="394"/>
                      </a:lnTo>
                      <a:lnTo>
                        <a:pt x="166" y="394"/>
                      </a:lnTo>
                      <a:lnTo>
                        <a:pt x="174" y="390"/>
                      </a:lnTo>
                      <a:lnTo>
                        <a:pt x="178" y="386"/>
                      </a:lnTo>
                      <a:lnTo>
                        <a:pt x="186" y="382"/>
                      </a:lnTo>
                      <a:lnTo>
                        <a:pt x="190" y="378"/>
                      </a:lnTo>
                      <a:lnTo>
                        <a:pt x="190" y="374"/>
                      </a:lnTo>
                      <a:lnTo>
                        <a:pt x="194" y="374"/>
                      </a:lnTo>
                      <a:lnTo>
                        <a:pt x="194" y="370"/>
                      </a:lnTo>
                      <a:lnTo>
                        <a:pt x="211" y="358"/>
                      </a:lnTo>
                      <a:lnTo>
                        <a:pt x="211" y="335"/>
                      </a:lnTo>
                      <a:lnTo>
                        <a:pt x="28" y="0"/>
                      </a:lnTo>
                      <a:close/>
                    </a:path>
                  </a:pathLst>
                </a:custGeom>
                <a:solidFill>
                  <a:srgbClr val="333333"/>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8586" name="Freeform 172"/>
                <p:cNvSpPr>
                  <a:spLocks/>
                </p:cNvSpPr>
                <p:nvPr/>
              </p:nvSpPr>
              <p:spPr bwMode="auto">
                <a:xfrm>
                  <a:off x="1012825" y="2582863"/>
                  <a:ext cx="50800" cy="19050"/>
                </a:xfrm>
                <a:custGeom>
                  <a:avLst/>
                  <a:gdLst>
                    <a:gd name="T0" fmla="*/ 2147483647 w 32"/>
                    <a:gd name="T1" fmla="*/ 2147483647 h 12"/>
                    <a:gd name="T2" fmla="*/ 2147483647 w 32"/>
                    <a:gd name="T3" fmla="*/ 2147483647 h 12"/>
                    <a:gd name="T4" fmla="*/ 2147483647 w 32"/>
                    <a:gd name="T5" fmla="*/ 2147483647 h 12"/>
                    <a:gd name="T6" fmla="*/ 2147483647 w 32"/>
                    <a:gd name="T7" fmla="*/ 0 h 12"/>
                    <a:gd name="T8" fmla="*/ 2147483647 w 32"/>
                    <a:gd name="T9" fmla="*/ 2147483647 h 12"/>
                    <a:gd name="T10" fmla="*/ 0 w 32"/>
                    <a:gd name="T11" fmla="*/ 2147483647 h 12"/>
                    <a:gd name="T12" fmla="*/ 2147483647 w 32"/>
                    <a:gd name="T13" fmla="*/ 2147483647 h 12"/>
                    <a:gd name="T14" fmla="*/ 0 w 32"/>
                    <a:gd name="T15" fmla="*/ 2147483647 h 12"/>
                    <a:gd name="T16" fmla="*/ 0 w 32"/>
                    <a:gd name="T17" fmla="*/ 2147483647 h 12"/>
                    <a:gd name="T18" fmla="*/ 0 w 32"/>
                    <a:gd name="T19" fmla="*/ 2147483647 h 12"/>
                    <a:gd name="T20" fmla="*/ 2147483647 w 32"/>
                    <a:gd name="T21" fmla="*/ 2147483647 h 12"/>
                    <a:gd name="T22" fmla="*/ 2147483647 w 32"/>
                    <a:gd name="T23" fmla="*/ 2147483647 h 1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2"/>
                    <a:gd name="T37" fmla="*/ 0 h 12"/>
                    <a:gd name="T38" fmla="*/ 32 w 32"/>
                    <a:gd name="T39" fmla="*/ 12 h 1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2" h="12">
                      <a:moveTo>
                        <a:pt x="8" y="8"/>
                      </a:moveTo>
                      <a:lnTo>
                        <a:pt x="4" y="12"/>
                      </a:lnTo>
                      <a:lnTo>
                        <a:pt x="32" y="8"/>
                      </a:lnTo>
                      <a:lnTo>
                        <a:pt x="32" y="0"/>
                      </a:lnTo>
                      <a:lnTo>
                        <a:pt x="4" y="4"/>
                      </a:lnTo>
                      <a:lnTo>
                        <a:pt x="0" y="8"/>
                      </a:lnTo>
                      <a:lnTo>
                        <a:pt x="4" y="4"/>
                      </a:lnTo>
                      <a:lnTo>
                        <a:pt x="0" y="8"/>
                      </a:lnTo>
                      <a:lnTo>
                        <a:pt x="0" y="12"/>
                      </a:lnTo>
                      <a:lnTo>
                        <a:pt x="4" y="12"/>
                      </a:lnTo>
                      <a:lnTo>
                        <a:pt x="8" y="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8587" name="Freeform 173"/>
                <p:cNvSpPr>
                  <a:spLocks/>
                </p:cNvSpPr>
                <p:nvPr/>
              </p:nvSpPr>
              <p:spPr bwMode="auto">
                <a:xfrm>
                  <a:off x="1012825" y="2595563"/>
                  <a:ext cx="12700" cy="636588"/>
                </a:xfrm>
                <a:custGeom>
                  <a:avLst/>
                  <a:gdLst>
                    <a:gd name="T0" fmla="*/ 2147483647 w 8"/>
                    <a:gd name="T1" fmla="*/ 2147483647 h 401"/>
                    <a:gd name="T2" fmla="*/ 2147483647 w 8"/>
                    <a:gd name="T3" fmla="*/ 2147483647 h 401"/>
                    <a:gd name="T4" fmla="*/ 2147483647 w 8"/>
                    <a:gd name="T5" fmla="*/ 0 h 401"/>
                    <a:gd name="T6" fmla="*/ 0 w 8"/>
                    <a:gd name="T7" fmla="*/ 0 h 401"/>
                    <a:gd name="T8" fmla="*/ 0 w 8"/>
                    <a:gd name="T9" fmla="*/ 2147483647 h 401"/>
                    <a:gd name="T10" fmla="*/ 2147483647 w 8"/>
                    <a:gd name="T11" fmla="*/ 2147483647 h 401"/>
                    <a:gd name="T12" fmla="*/ 0 w 8"/>
                    <a:gd name="T13" fmla="*/ 2147483647 h 401"/>
                    <a:gd name="T14" fmla="*/ 0 w 8"/>
                    <a:gd name="T15" fmla="*/ 2147483647 h 401"/>
                    <a:gd name="T16" fmla="*/ 2147483647 w 8"/>
                    <a:gd name="T17" fmla="*/ 2147483647 h 401"/>
                    <a:gd name="T18" fmla="*/ 2147483647 w 8"/>
                    <a:gd name="T19" fmla="*/ 2147483647 h 401"/>
                    <a:gd name="T20" fmla="*/ 2147483647 w 8"/>
                    <a:gd name="T21" fmla="*/ 2147483647 h 401"/>
                    <a:gd name="T22" fmla="*/ 2147483647 w 8"/>
                    <a:gd name="T23" fmla="*/ 2147483647 h 40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401"/>
                    <a:gd name="T38" fmla="*/ 8 w 8"/>
                    <a:gd name="T39" fmla="*/ 401 h 40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401">
                      <a:moveTo>
                        <a:pt x="4" y="394"/>
                      </a:moveTo>
                      <a:lnTo>
                        <a:pt x="8" y="398"/>
                      </a:lnTo>
                      <a:lnTo>
                        <a:pt x="8" y="0"/>
                      </a:lnTo>
                      <a:lnTo>
                        <a:pt x="0" y="0"/>
                      </a:lnTo>
                      <a:lnTo>
                        <a:pt x="0" y="398"/>
                      </a:lnTo>
                      <a:lnTo>
                        <a:pt x="4" y="401"/>
                      </a:lnTo>
                      <a:lnTo>
                        <a:pt x="0" y="398"/>
                      </a:lnTo>
                      <a:lnTo>
                        <a:pt x="0" y="401"/>
                      </a:lnTo>
                      <a:lnTo>
                        <a:pt x="4" y="401"/>
                      </a:lnTo>
                      <a:lnTo>
                        <a:pt x="8" y="401"/>
                      </a:lnTo>
                      <a:lnTo>
                        <a:pt x="8" y="398"/>
                      </a:lnTo>
                      <a:lnTo>
                        <a:pt x="4" y="394"/>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8588" name="Freeform 174"/>
                <p:cNvSpPr>
                  <a:spLocks/>
                </p:cNvSpPr>
                <p:nvPr/>
              </p:nvSpPr>
              <p:spPr bwMode="auto">
                <a:xfrm>
                  <a:off x="1019175" y="3221038"/>
                  <a:ext cx="141288" cy="23813"/>
                </a:xfrm>
                <a:custGeom>
                  <a:avLst/>
                  <a:gdLst>
                    <a:gd name="T0" fmla="*/ 2147483647 w 89"/>
                    <a:gd name="T1" fmla="*/ 2147483647 h 15"/>
                    <a:gd name="T2" fmla="*/ 2147483647 w 89"/>
                    <a:gd name="T3" fmla="*/ 2147483647 h 15"/>
                    <a:gd name="T4" fmla="*/ 0 w 89"/>
                    <a:gd name="T5" fmla="*/ 0 h 15"/>
                    <a:gd name="T6" fmla="*/ 0 w 89"/>
                    <a:gd name="T7" fmla="*/ 2147483647 h 15"/>
                    <a:gd name="T8" fmla="*/ 2147483647 w 89"/>
                    <a:gd name="T9" fmla="*/ 2147483647 h 15"/>
                    <a:gd name="T10" fmla="*/ 2147483647 w 89"/>
                    <a:gd name="T11" fmla="*/ 2147483647 h 15"/>
                    <a:gd name="T12" fmla="*/ 2147483647 w 89"/>
                    <a:gd name="T13" fmla="*/ 2147483647 h 15"/>
                    <a:gd name="T14" fmla="*/ 2147483647 w 89"/>
                    <a:gd name="T15" fmla="*/ 2147483647 h 15"/>
                    <a:gd name="T16" fmla="*/ 2147483647 w 89"/>
                    <a:gd name="T17" fmla="*/ 2147483647 h 15"/>
                    <a:gd name="T18" fmla="*/ 2147483647 w 89"/>
                    <a:gd name="T19" fmla="*/ 2147483647 h 15"/>
                    <a:gd name="T20" fmla="*/ 2147483647 w 89"/>
                    <a:gd name="T21" fmla="*/ 2147483647 h 15"/>
                    <a:gd name="T22" fmla="*/ 2147483647 w 89"/>
                    <a:gd name="T23" fmla="*/ 2147483647 h 1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9"/>
                    <a:gd name="T37" fmla="*/ 0 h 15"/>
                    <a:gd name="T38" fmla="*/ 89 w 89"/>
                    <a:gd name="T39" fmla="*/ 15 h 1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9" h="15">
                      <a:moveTo>
                        <a:pt x="81" y="7"/>
                      </a:moveTo>
                      <a:lnTo>
                        <a:pt x="85" y="7"/>
                      </a:lnTo>
                      <a:lnTo>
                        <a:pt x="0" y="0"/>
                      </a:lnTo>
                      <a:lnTo>
                        <a:pt x="0" y="7"/>
                      </a:lnTo>
                      <a:lnTo>
                        <a:pt x="85" y="15"/>
                      </a:lnTo>
                      <a:lnTo>
                        <a:pt x="89" y="11"/>
                      </a:lnTo>
                      <a:lnTo>
                        <a:pt x="85" y="7"/>
                      </a:lnTo>
                      <a:lnTo>
                        <a:pt x="81" y="7"/>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8589" name="Freeform 175"/>
                <p:cNvSpPr>
                  <a:spLocks/>
                </p:cNvSpPr>
                <p:nvPr/>
              </p:nvSpPr>
              <p:spPr bwMode="auto">
                <a:xfrm>
                  <a:off x="1147763" y="3221038"/>
                  <a:ext cx="50800" cy="23813"/>
                </a:xfrm>
                <a:custGeom>
                  <a:avLst/>
                  <a:gdLst>
                    <a:gd name="T0" fmla="*/ 2147483647 w 32"/>
                    <a:gd name="T1" fmla="*/ 0 h 15"/>
                    <a:gd name="T2" fmla="*/ 2147483647 w 32"/>
                    <a:gd name="T3" fmla="*/ 0 h 15"/>
                    <a:gd name="T4" fmla="*/ 0 w 32"/>
                    <a:gd name="T5" fmla="*/ 2147483647 h 15"/>
                    <a:gd name="T6" fmla="*/ 2147483647 w 32"/>
                    <a:gd name="T7" fmla="*/ 2147483647 h 15"/>
                    <a:gd name="T8" fmla="*/ 2147483647 w 32"/>
                    <a:gd name="T9" fmla="*/ 2147483647 h 15"/>
                    <a:gd name="T10" fmla="*/ 2147483647 w 32"/>
                    <a:gd name="T11" fmla="*/ 2147483647 h 15"/>
                    <a:gd name="T12" fmla="*/ 2147483647 w 32"/>
                    <a:gd name="T13" fmla="*/ 2147483647 h 15"/>
                    <a:gd name="T14" fmla="*/ 2147483647 w 32"/>
                    <a:gd name="T15" fmla="*/ 2147483647 h 15"/>
                    <a:gd name="T16" fmla="*/ 2147483647 w 32"/>
                    <a:gd name="T17" fmla="*/ 0 h 15"/>
                    <a:gd name="T18" fmla="*/ 2147483647 w 32"/>
                    <a:gd name="T19" fmla="*/ 0 h 15"/>
                    <a:gd name="T20" fmla="*/ 2147483647 w 32"/>
                    <a:gd name="T21" fmla="*/ 0 h 15"/>
                    <a:gd name="T22" fmla="*/ 2147483647 w 32"/>
                    <a:gd name="T23" fmla="*/ 0 h 1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2"/>
                    <a:gd name="T37" fmla="*/ 0 h 15"/>
                    <a:gd name="T38" fmla="*/ 32 w 32"/>
                    <a:gd name="T39" fmla="*/ 15 h 1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2" h="15">
                      <a:moveTo>
                        <a:pt x="28" y="0"/>
                      </a:moveTo>
                      <a:lnTo>
                        <a:pt x="24" y="0"/>
                      </a:lnTo>
                      <a:lnTo>
                        <a:pt x="0" y="7"/>
                      </a:lnTo>
                      <a:lnTo>
                        <a:pt x="4" y="15"/>
                      </a:lnTo>
                      <a:lnTo>
                        <a:pt x="28" y="7"/>
                      </a:lnTo>
                      <a:lnTo>
                        <a:pt x="32" y="4"/>
                      </a:lnTo>
                      <a:lnTo>
                        <a:pt x="32" y="0"/>
                      </a:lnTo>
                      <a:lnTo>
                        <a:pt x="28" y="0"/>
                      </a:lnTo>
                      <a:lnTo>
                        <a:pt x="24" y="0"/>
                      </a:lnTo>
                      <a:lnTo>
                        <a:pt x="28"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8590" name="Freeform 176"/>
                <p:cNvSpPr>
                  <a:spLocks/>
                </p:cNvSpPr>
                <p:nvPr/>
              </p:nvSpPr>
              <p:spPr bwMode="auto">
                <a:xfrm>
                  <a:off x="1192213" y="3208338"/>
                  <a:ext cx="96838" cy="23813"/>
                </a:xfrm>
                <a:custGeom>
                  <a:avLst/>
                  <a:gdLst>
                    <a:gd name="T0" fmla="*/ 2147483647 w 61"/>
                    <a:gd name="T1" fmla="*/ 0 h 15"/>
                    <a:gd name="T2" fmla="*/ 2147483647 w 61"/>
                    <a:gd name="T3" fmla="*/ 0 h 15"/>
                    <a:gd name="T4" fmla="*/ 2147483647 w 61"/>
                    <a:gd name="T5" fmla="*/ 0 h 15"/>
                    <a:gd name="T6" fmla="*/ 2147483647 w 61"/>
                    <a:gd name="T7" fmla="*/ 2147483647 h 15"/>
                    <a:gd name="T8" fmla="*/ 2147483647 w 61"/>
                    <a:gd name="T9" fmla="*/ 2147483647 h 15"/>
                    <a:gd name="T10" fmla="*/ 2147483647 w 61"/>
                    <a:gd name="T11" fmla="*/ 2147483647 h 15"/>
                    <a:gd name="T12" fmla="*/ 2147483647 w 61"/>
                    <a:gd name="T13" fmla="*/ 2147483647 h 15"/>
                    <a:gd name="T14" fmla="*/ 2147483647 w 61"/>
                    <a:gd name="T15" fmla="*/ 2147483647 h 15"/>
                    <a:gd name="T16" fmla="*/ 0 w 61"/>
                    <a:gd name="T17" fmla="*/ 2147483647 h 15"/>
                    <a:gd name="T18" fmla="*/ 0 w 61"/>
                    <a:gd name="T19" fmla="*/ 2147483647 h 15"/>
                    <a:gd name="T20" fmla="*/ 0 w 61"/>
                    <a:gd name="T21" fmla="*/ 2147483647 h 15"/>
                    <a:gd name="T22" fmla="*/ 0 w 61"/>
                    <a:gd name="T23" fmla="*/ 2147483647 h 15"/>
                    <a:gd name="T24" fmla="*/ 2147483647 w 61"/>
                    <a:gd name="T25" fmla="*/ 2147483647 h 15"/>
                    <a:gd name="T26" fmla="*/ 2147483647 w 61"/>
                    <a:gd name="T27" fmla="*/ 2147483647 h 15"/>
                    <a:gd name="T28" fmla="*/ 2147483647 w 61"/>
                    <a:gd name="T29" fmla="*/ 2147483647 h 15"/>
                    <a:gd name="T30" fmla="*/ 2147483647 w 61"/>
                    <a:gd name="T31" fmla="*/ 2147483647 h 15"/>
                    <a:gd name="T32" fmla="*/ 2147483647 w 61"/>
                    <a:gd name="T33" fmla="*/ 2147483647 h 15"/>
                    <a:gd name="T34" fmla="*/ 2147483647 w 61"/>
                    <a:gd name="T35" fmla="*/ 2147483647 h 15"/>
                    <a:gd name="T36" fmla="*/ 2147483647 w 61"/>
                    <a:gd name="T37" fmla="*/ 2147483647 h 15"/>
                    <a:gd name="T38" fmla="*/ 2147483647 w 61"/>
                    <a:gd name="T39" fmla="*/ 2147483647 h 15"/>
                    <a:gd name="T40" fmla="*/ 2147483647 w 61"/>
                    <a:gd name="T41" fmla="*/ 0 h 1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61"/>
                    <a:gd name="T64" fmla="*/ 0 h 15"/>
                    <a:gd name="T65" fmla="*/ 61 w 61"/>
                    <a:gd name="T66" fmla="*/ 15 h 1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61" h="15">
                      <a:moveTo>
                        <a:pt x="57" y="0"/>
                      </a:moveTo>
                      <a:lnTo>
                        <a:pt x="57" y="0"/>
                      </a:lnTo>
                      <a:lnTo>
                        <a:pt x="45" y="0"/>
                      </a:lnTo>
                      <a:lnTo>
                        <a:pt x="37" y="4"/>
                      </a:lnTo>
                      <a:lnTo>
                        <a:pt x="25" y="4"/>
                      </a:lnTo>
                      <a:lnTo>
                        <a:pt x="16" y="8"/>
                      </a:lnTo>
                      <a:lnTo>
                        <a:pt x="12" y="8"/>
                      </a:lnTo>
                      <a:lnTo>
                        <a:pt x="4" y="8"/>
                      </a:lnTo>
                      <a:lnTo>
                        <a:pt x="0" y="8"/>
                      </a:lnTo>
                      <a:lnTo>
                        <a:pt x="0" y="15"/>
                      </a:lnTo>
                      <a:lnTo>
                        <a:pt x="4" y="15"/>
                      </a:lnTo>
                      <a:lnTo>
                        <a:pt x="12" y="15"/>
                      </a:lnTo>
                      <a:lnTo>
                        <a:pt x="16" y="15"/>
                      </a:lnTo>
                      <a:lnTo>
                        <a:pt x="29" y="15"/>
                      </a:lnTo>
                      <a:lnTo>
                        <a:pt x="37" y="12"/>
                      </a:lnTo>
                      <a:lnTo>
                        <a:pt x="49" y="12"/>
                      </a:lnTo>
                      <a:lnTo>
                        <a:pt x="61" y="8"/>
                      </a:lnTo>
                      <a:lnTo>
                        <a:pt x="57"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8591" name="Freeform 177"/>
                <p:cNvSpPr>
                  <a:spLocks/>
                </p:cNvSpPr>
                <p:nvPr/>
              </p:nvSpPr>
              <p:spPr bwMode="auto">
                <a:xfrm>
                  <a:off x="1282700" y="3170238"/>
                  <a:ext cx="52388" cy="50800"/>
                </a:xfrm>
                <a:custGeom>
                  <a:avLst/>
                  <a:gdLst>
                    <a:gd name="T0" fmla="*/ 2147483647 w 33"/>
                    <a:gd name="T1" fmla="*/ 2147483647 h 32"/>
                    <a:gd name="T2" fmla="*/ 2147483647 w 33"/>
                    <a:gd name="T3" fmla="*/ 2147483647 h 32"/>
                    <a:gd name="T4" fmla="*/ 2147483647 w 33"/>
                    <a:gd name="T5" fmla="*/ 2147483647 h 32"/>
                    <a:gd name="T6" fmla="*/ 2147483647 w 33"/>
                    <a:gd name="T7" fmla="*/ 2147483647 h 32"/>
                    <a:gd name="T8" fmla="*/ 2147483647 w 33"/>
                    <a:gd name="T9" fmla="*/ 2147483647 h 32"/>
                    <a:gd name="T10" fmla="*/ 2147483647 w 33"/>
                    <a:gd name="T11" fmla="*/ 2147483647 h 32"/>
                    <a:gd name="T12" fmla="*/ 2147483647 w 33"/>
                    <a:gd name="T13" fmla="*/ 2147483647 h 32"/>
                    <a:gd name="T14" fmla="*/ 2147483647 w 33"/>
                    <a:gd name="T15" fmla="*/ 2147483647 h 32"/>
                    <a:gd name="T16" fmla="*/ 2147483647 w 33"/>
                    <a:gd name="T17" fmla="*/ 2147483647 h 32"/>
                    <a:gd name="T18" fmla="*/ 0 w 33"/>
                    <a:gd name="T19" fmla="*/ 2147483647 h 32"/>
                    <a:gd name="T20" fmla="*/ 2147483647 w 33"/>
                    <a:gd name="T21" fmla="*/ 2147483647 h 32"/>
                    <a:gd name="T22" fmla="*/ 2147483647 w 33"/>
                    <a:gd name="T23" fmla="*/ 2147483647 h 32"/>
                    <a:gd name="T24" fmla="*/ 2147483647 w 33"/>
                    <a:gd name="T25" fmla="*/ 2147483647 h 32"/>
                    <a:gd name="T26" fmla="*/ 2147483647 w 33"/>
                    <a:gd name="T27" fmla="*/ 2147483647 h 32"/>
                    <a:gd name="T28" fmla="*/ 2147483647 w 33"/>
                    <a:gd name="T29" fmla="*/ 2147483647 h 32"/>
                    <a:gd name="T30" fmla="*/ 2147483647 w 33"/>
                    <a:gd name="T31" fmla="*/ 2147483647 h 32"/>
                    <a:gd name="T32" fmla="*/ 2147483647 w 33"/>
                    <a:gd name="T33" fmla="*/ 2147483647 h 32"/>
                    <a:gd name="T34" fmla="*/ 2147483647 w 33"/>
                    <a:gd name="T35" fmla="*/ 2147483647 h 32"/>
                    <a:gd name="T36" fmla="*/ 2147483647 w 33"/>
                    <a:gd name="T37" fmla="*/ 2147483647 h 32"/>
                    <a:gd name="T38" fmla="*/ 2147483647 w 33"/>
                    <a:gd name="T39" fmla="*/ 2147483647 h 32"/>
                    <a:gd name="T40" fmla="*/ 2147483647 w 33"/>
                    <a:gd name="T41" fmla="*/ 2147483647 h 32"/>
                    <a:gd name="T42" fmla="*/ 2147483647 w 33"/>
                    <a:gd name="T43" fmla="*/ 2147483647 h 32"/>
                    <a:gd name="T44" fmla="*/ 2147483647 w 33"/>
                    <a:gd name="T45" fmla="*/ 0 h 32"/>
                    <a:gd name="T46" fmla="*/ 2147483647 w 33"/>
                    <a:gd name="T47" fmla="*/ 0 h 32"/>
                    <a:gd name="T48" fmla="*/ 2147483647 w 33"/>
                    <a:gd name="T49" fmla="*/ 2147483647 h 32"/>
                    <a:gd name="T50" fmla="*/ 2147483647 w 33"/>
                    <a:gd name="T51" fmla="*/ 2147483647 h 32"/>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33"/>
                    <a:gd name="T79" fmla="*/ 0 h 32"/>
                    <a:gd name="T80" fmla="*/ 33 w 33"/>
                    <a:gd name="T81" fmla="*/ 32 h 32"/>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33" h="32">
                      <a:moveTo>
                        <a:pt x="24" y="4"/>
                      </a:moveTo>
                      <a:lnTo>
                        <a:pt x="24" y="4"/>
                      </a:lnTo>
                      <a:lnTo>
                        <a:pt x="20" y="8"/>
                      </a:lnTo>
                      <a:lnTo>
                        <a:pt x="16" y="12"/>
                      </a:lnTo>
                      <a:lnTo>
                        <a:pt x="12" y="16"/>
                      </a:lnTo>
                      <a:lnTo>
                        <a:pt x="4" y="20"/>
                      </a:lnTo>
                      <a:lnTo>
                        <a:pt x="0" y="24"/>
                      </a:lnTo>
                      <a:lnTo>
                        <a:pt x="4" y="32"/>
                      </a:lnTo>
                      <a:lnTo>
                        <a:pt x="12" y="28"/>
                      </a:lnTo>
                      <a:lnTo>
                        <a:pt x="16" y="24"/>
                      </a:lnTo>
                      <a:lnTo>
                        <a:pt x="20" y="20"/>
                      </a:lnTo>
                      <a:lnTo>
                        <a:pt x="24" y="16"/>
                      </a:lnTo>
                      <a:lnTo>
                        <a:pt x="28" y="12"/>
                      </a:lnTo>
                      <a:lnTo>
                        <a:pt x="33" y="8"/>
                      </a:lnTo>
                      <a:lnTo>
                        <a:pt x="28" y="8"/>
                      </a:lnTo>
                      <a:lnTo>
                        <a:pt x="33" y="8"/>
                      </a:lnTo>
                      <a:lnTo>
                        <a:pt x="33" y="4"/>
                      </a:lnTo>
                      <a:lnTo>
                        <a:pt x="28" y="0"/>
                      </a:lnTo>
                      <a:lnTo>
                        <a:pt x="24" y="0"/>
                      </a:lnTo>
                      <a:lnTo>
                        <a:pt x="24" y="4"/>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8592" name="Freeform 178"/>
                <p:cNvSpPr>
                  <a:spLocks/>
                </p:cNvSpPr>
                <p:nvPr/>
              </p:nvSpPr>
              <p:spPr bwMode="auto">
                <a:xfrm>
                  <a:off x="1320800" y="3151188"/>
                  <a:ext cx="39688" cy="31750"/>
                </a:xfrm>
                <a:custGeom>
                  <a:avLst/>
                  <a:gdLst>
                    <a:gd name="T0" fmla="*/ 2147483647 w 25"/>
                    <a:gd name="T1" fmla="*/ 2147483647 h 20"/>
                    <a:gd name="T2" fmla="*/ 2147483647 w 25"/>
                    <a:gd name="T3" fmla="*/ 0 h 20"/>
                    <a:gd name="T4" fmla="*/ 0 w 25"/>
                    <a:gd name="T5" fmla="*/ 2147483647 h 20"/>
                    <a:gd name="T6" fmla="*/ 2147483647 w 25"/>
                    <a:gd name="T7" fmla="*/ 2147483647 h 20"/>
                    <a:gd name="T8" fmla="*/ 2147483647 w 25"/>
                    <a:gd name="T9" fmla="*/ 2147483647 h 20"/>
                    <a:gd name="T10" fmla="*/ 2147483647 w 25"/>
                    <a:gd name="T11" fmla="*/ 2147483647 h 20"/>
                    <a:gd name="T12" fmla="*/ 2147483647 w 25"/>
                    <a:gd name="T13" fmla="*/ 2147483647 h 20"/>
                    <a:gd name="T14" fmla="*/ 2147483647 w 25"/>
                    <a:gd name="T15" fmla="*/ 2147483647 h 20"/>
                    <a:gd name="T16" fmla="*/ 2147483647 w 25"/>
                    <a:gd name="T17" fmla="*/ 0 h 20"/>
                    <a:gd name="T18" fmla="*/ 2147483647 w 25"/>
                    <a:gd name="T19" fmla="*/ 0 h 20"/>
                    <a:gd name="T20" fmla="*/ 2147483647 w 25"/>
                    <a:gd name="T21" fmla="*/ 0 h 20"/>
                    <a:gd name="T22" fmla="*/ 2147483647 w 25"/>
                    <a:gd name="T23" fmla="*/ 2147483647 h 2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5"/>
                    <a:gd name="T37" fmla="*/ 0 h 20"/>
                    <a:gd name="T38" fmla="*/ 25 w 25"/>
                    <a:gd name="T39" fmla="*/ 20 h 2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5" h="20">
                      <a:moveTo>
                        <a:pt x="17" y="4"/>
                      </a:moveTo>
                      <a:lnTo>
                        <a:pt x="21" y="0"/>
                      </a:lnTo>
                      <a:lnTo>
                        <a:pt x="0" y="16"/>
                      </a:lnTo>
                      <a:lnTo>
                        <a:pt x="4" y="20"/>
                      </a:lnTo>
                      <a:lnTo>
                        <a:pt x="25" y="8"/>
                      </a:lnTo>
                      <a:lnTo>
                        <a:pt x="25" y="4"/>
                      </a:lnTo>
                      <a:lnTo>
                        <a:pt x="25" y="8"/>
                      </a:lnTo>
                      <a:lnTo>
                        <a:pt x="25" y="4"/>
                      </a:lnTo>
                      <a:lnTo>
                        <a:pt x="25" y="0"/>
                      </a:lnTo>
                      <a:lnTo>
                        <a:pt x="21" y="0"/>
                      </a:lnTo>
                      <a:lnTo>
                        <a:pt x="17" y="4"/>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8593" name="Freeform 179"/>
                <p:cNvSpPr>
                  <a:spLocks/>
                </p:cNvSpPr>
                <p:nvPr/>
              </p:nvSpPr>
              <p:spPr bwMode="auto">
                <a:xfrm>
                  <a:off x="1347788" y="3114675"/>
                  <a:ext cx="12700" cy="42863"/>
                </a:xfrm>
                <a:custGeom>
                  <a:avLst/>
                  <a:gdLst>
                    <a:gd name="T0" fmla="*/ 0 w 8"/>
                    <a:gd name="T1" fmla="*/ 2147483647 h 27"/>
                    <a:gd name="T2" fmla="*/ 0 w 8"/>
                    <a:gd name="T3" fmla="*/ 2147483647 h 27"/>
                    <a:gd name="T4" fmla="*/ 0 w 8"/>
                    <a:gd name="T5" fmla="*/ 2147483647 h 27"/>
                    <a:gd name="T6" fmla="*/ 2147483647 w 8"/>
                    <a:gd name="T7" fmla="*/ 2147483647 h 27"/>
                    <a:gd name="T8" fmla="*/ 2147483647 w 8"/>
                    <a:gd name="T9" fmla="*/ 2147483647 h 27"/>
                    <a:gd name="T10" fmla="*/ 2147483647 w 8"/>
                    <a:gd name="T11" fmla="*/ 0 h 27"/>
                    <a:gd name="T12" fmla="*/ 2147483647 w 8"/>
                    <a:gd name="T13" fmla="*/ 2147483647 h 27"/>
                    <a:gd name="T14" fmla="*/ 2147483647 w 8"/>
                    <a:gd name="T15" fmla="*/ 0 h 27"/>
                    <a:gd name="T16" fmla="*/ 2147483647 w 8"/>
                    <a:gd name="T17" fmla="*/ 0 h 27"/>
                    <a:gd name="T18" fmla="*/ 0 w 8"/>
                    <a:gd name="T19" fmla="*/ 0 h 27"/>
                    <a:gd name="T20" fmla="*/ 0 w 8"/>
                    <a:gd name="T21" fmla="*/ 2147483647 h 27"/>
                    <a:gd name="T22" fmla="*/ 0 w 8"/>
                    <a:gd name="T23" fmla="*/ 2147483647 h 2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27"/>
                    <a:gd name="T38" fmla="*/ 8 w 8"/>
                    <a:gd name="T39" fmla="*/ 27 h 2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27">
                      <a:moveTo>
                        <a:pt x="0" y="4"/>
                      </a:moveTo>
                      <a:lnTo>
                        <a:pt x="0" y="4"/>
                      </a:lnTo>
                      <a:lnTo>
                        <a:pt x="0" y="27"/>
                      </a:lnTo>
                      <a:lnTo>
                        <a:pt x="8" y="27"/>
                      </a:lnTo>
                      <a:lnTo>
                        <a:pt x="8" y="4"/>
                      </a:lnTo>
                      <a:lnTo>
                        <a:pt x="8" y="0"/>
                      </a:lnTo>
                      <a:lnTo>
                        <a:pt x="8" y="4"/>
                      </a:lnTo>
                      <a:lnTo>
                        <a:pt x="8" y="0"/>
                      </a:lnTo>
                      <a:lnTo>
                        <a:pt x="4" y="0"/>
                      </a:lnTo>
                      <a:lnTo>
                        <a:pt x="0" y="0"/>
                      </a:lnTo>
                      <a:lnTo>
                        <a:pt x="0" y="4"/>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8594" name="Freeform 180"/>
                <p:cNvSpPr>
                  <a:spLocks/>
                </p:cNvSpPr>
                <p:nvPr/>
              </p:nvSpPr>
              <p:spPr bwMode="auto">
                <a:xfrm>
                  <a:off x="1057275" y="2582863"/>
                  <a:ext cx="303213" cy="538163"/>
                </a:xfrm>
                <a:custGeom>
                  <a:avLst/>
                  <a:gdLst>
                    <a:gd name="T0" fmla="*/ 2147483647 w 191"/>
                    <a:gd name="T1" fmla="*/ 2147483647 h 339"/>
                    <a:gd name="T2" fmla="*/ 0 w 191"/>
                    <a:gd name="T3" fmla="*/ 2147483647 h 339"/>
                    <a:gd name="T4" fmla="*/ 2147483647 w 191"/>
                    <a:gd name="T5" fmla="*/ 2147483647 h 339"/>
                    <a:gd name="T6" fmla="*/ 2147483647 w 191"/>
                    <a:gd name="T7" fmla="*/ 2147483647 h 339"/>
                    <a:gd name="T8" fmla="*/ 2147483647 w 191"/>
                    <a:gd name="T9" fmla="*/ 0 h 339"/>
                    <a:gd name="T10" fmla="*/ 2147483647 w 191"/>
                    <a:gd name="T11" fmla="*/ 0 h 339"/>
                    <a:gd name="T12" fmla="*/ 2147483647 w 191"/>
                    <a:gd name="T13" fmla="*/ 0 h 339"/>
                    <a:gd name="T14" fmla="*/ 2147483647 w 191"/>
                    <a:gd name="T15" fmla="*/ 0 h 339"/>
                    <a:gd name="T16" fmla="*/ 0 w 191"/>
                    <a:gd name="T17" fmla="*/ 0 h 339"/>
                    <a:gd name="T18" fmla="*/ 0 w 191"/>
                    <a:gd name="T19" fmla="*/ 0 h 339"/>
                    <a:gd name="T20" fmla="*/ 0 w 191"/>
                    <a:gd name="T21" fmla="*/ 2147483647 h 339"/>
                    <a:gd name="T22" fmla="*/ 2147483647 w 191"/>
                    <a:gd name="T23" fmla="*/ 2147483647 h 33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91"/>
                    <a:gd name="T37" fmla="*/ 0 h 339"/>
                    <a:gd name="T38" fmla="*/ 191 w 191"/>
                    <a:gd name="T39" fmla="*/ 339 h 33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91" h="339">
                      <a:moveTo>
                        <a:pt x="4" y="8"/>
                      </a:moveTo>
                      <a:lnTo>
                        <a:pt x="0" y="4"/>
                      </a:lnTo>
                      <a:lnTo>
                        <a:pt x="183" y="339"/>
                      </a:lnTo>
                      <a:lnTo>
                        <a:pt x="191" y="335"/>
                      </a:lnTo>
                      <a:lnTo>
                        <a:pt x="8" y="0"/>
                      </a:lnTo>
                      <a:lnTo>
                        <a:pt x="4" y="0"/>
                      </a:lnTo>
                      <a:lnTo>
                        <a:pt x="8" y="0"/>
                      </a:lnTo>
                      <a:lnTo>
                        <a:pt x="4" y="0"/>
                      </a:lnTo>
                      <a:lnTo>
                        <a:pt x="0" y="0"/>
                      </a:lnTo>
                      <a:lnTo>
                        <a:pt x="0" y="4"/>
                      </a:lnTo>
                      <a:lnTo>
                        <a:pt x="4" y="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8595" name="Freeform 181"/>
                <p:cNvSpPr>
                  <a:spLocks/>
                </p:cNvSpPr>
                <p:nvPr/>
              </p:nvSpPr>
              <p:spPr bwMode="auto">
                <a:xfrm>
                  <a:off x="1063625" y="2563813"/>
                  <a:ext cx="84138" cy="638175"/>
                </a:xfrm>
                <a:custGeom>
                  <a:avLst/>
                  <a:gdLst>
                    <a:gd name="T0" fmla="*/ 2147483647 w 53"/>
                    <a:gd name="T1" fmla="*/ 2147483647 h 402"/>
                    <a:gd name="T2" fmla="*/ 2147483647 w 53"/>
                    <a:gd name="T3" fmla="*/ 0 h 402"/>
                    <a:gd name="T4" fmla="*/ 0 w 53"/>
                    <a:gd name="T5" fmla="*/ 2147483647 h 402"/>
                    <a:gd name="T6" fmla="*/ 0 w 53"/>
                    <a:gd name="T7" fmla="*/ 2147483647 h 402"/>
                    <a:gd name="T8" fmla="*/ 2147483647 w 53"/>
                    <a:gd name="T9" fmla="*/ 2147483647 h 402"/>
                    <a:gd name="T10" fmla="*/ 2147483647 w 53"/>
                    <a:gd name="T11" fmla="*/ 2147483647 h 402"/>
                    <a:gd name="T12" fmla="*/ 0 60000 65536"/>
                    <a:gd name="T13" fmla="*/ 0 60000 65536"/>
                    <a:gd name="T14" fmla="*/ 0 60000 65536"/>
                    <a:gd name="T15" fmla="*/ 0 60000 65536"/>
                    <a:gd name="T16" fmla="*/ 0 60000 65536"/>
                    <a:gd name="T17" fmla="*/ 0 60000 65536"/>
                    <a:gd name="T18" fmla="*/ 0 w 53"/>
                    <a:gd name="T19" fmla="*/ 0 h 402"/>
                    <a:gd name="T20" fmla="*/ 53 w 53"/>
                    <a:gd name="T21" fmla="*/ 402 h 402"/>
                  </a:gdLst>
                  <a:ahLst/>
                  <a:cxnLst>
                    <a:cxn ang="T12">
                      <a:pos x="T0" y="T1"/>
                    </a:cxn>
                    <a:cxn ang="T13">
                      <a:pos x="T2" y="T3"/>
                    </a:cxn>
                    <a:cxn ang="T14">
                      <a:pos x="T4" y="T5"/>
                    </a:cxn>
                    <a:cxn ang="T15">
                      <a:pos x="T6" y="T7"/>
                    </a:cxn>
                    <a:cxn ang="T16">
                      <a:pos x="T8" y="T9"/>
                    </a:cxn>
                    <a:cxn ang="T17">
                      <a:pos x="T10" y="T11"/>
                    </a:cxn>
                  </a:cxnLst>
                  <a:rect l="T18" t="T19" r="T20" b="T21"/>
                  <a:pathLst>
                    <a:path w="53" h="402">
                      <a:moveTo>
                        <a:pt x="53" y="402"/>
                      </a:moveTo>
                      <a:lnTo>
                        <a:pt x="53" y="0"/>
                      </a:lnTo>
                      <a:lnTo>
                        <a:pt x="0" y="16"/>
                      </a:lnTo>
                      <a:lnTo>
                        <a:pt x="0" y="398"/>
                      </a:lnTo>
                      <a:lnTo>
                        <a:pt x="53" y="402"/>
                      </a:lnTo>
                      <a:close/>
                    </a:path>
                  </a:pathLst>
                </a:custGeom>
                <a:solidFill>
                  <a:srgbClr val="999999"/>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8596" name="Freeform 182"/>
                <p:cNvSpPr>
                  <a:spLocks/>
                </p:cNvSpPr>
                <p:nvPr/>
              </p:nvSpPr>
              <p:spPr bwMode="auto">
                <a:xfrm>
                  <a:off x="1141413" y="2559050"/>
                  <a:ext cx="12700" cy="642938"/>
                </a:xfrm>
                <a:custGeom>
                  <a:avLst/>
                  <a:gdLst>
                    <a:gd name="T0" fmla="*/ 2147483647 w 8"/>
                    <a:gd name="T1" fmla="*/ 2147483647 h 405"/>
                    <a:gd name="T2" fmla="*/ 0 w 8"/>
                    <a:gd name="T3" fmla="*/ 2147483647 h 405"/>
                    <a:gd name="T4" fmla="*/ 0 w 8"/>
                    <a:gd name="T5" fmla="*/ 2147483647 h 405"/>
                    <a:gd name="T6" fmla="*/ 2147483647 w 8"/>
                    <a:gd name="T7" fmla="*/ 2147483647 h 405"/>
                    <a:gd name="T8" fmla="*/ 2147483647 w 8"/>
                    <a:gd name="T9" fmla="*/ 2147483647 h 405"/>
                    <a:gd name="T10" fmla="*/ 2147483647 w 8"/>
                    <a:gd name="T11" fmla="*/ 0 h 405"/>
                    <a:gd name="T12" fmla="*/ 2147483647 w 8"/>
                    <a:gd name="T13" fmla="*/ 2147483647 h 405"/>
                    <a:gd name="T14" fmla="*/ 2147483647 w 8"/>
                    <a:gd name="T15" fmla="*/ 0 h 405"/>
                    <a:gd name="T16" fmla="*/ 2147483647 w 8"/>
                    <a:gd name="T17" fmla="*/ 0 h 405"/>
                    <a:gd name="T18" fmla="*/ 0 w 8"/>
                    <a:gd name="T19" fmla="*/ 0 h 405"/>
                    <a:gd name="T20" fmla="*/ 0 w 8"/>
                    <a:gd name="T21" fmla="*/ 2147483647 h 405"/>
                    <a:gd name="T22" fmla="*/ 2147483647 w 8"/>
                    <a:gd name="T23" fmla="*/ 2147483647 h 40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405"/>
                    <a:gd name="T38" fmla="*/ 8 w 8"/>
                    <a:gd name="T39" fmla="*/ 405 h 40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405">
                      <a:moveTo>
                        <a:pt x="8" y="7"/>
                      </a:moveTo>
                      <a:lnTo>
                        <a:pt x="0" y="3"/>
                      </a:lnTo>
                      <a:lnTo>
                        <a:pt x="0" y="405"/>
                      </a:lnTo>
                      <a:lnTo>
                        <a:pt x="8" y="405"/>
                      </a:lnTo>
                      <a:lnTo>
                        <a:pt x="8" y="3"/>
                      </a:lnTo>
                      <a:lnTo>
                        <a:pt x="4" y="0"/>
                      </a:lnTo>
                      <a:lnTo>
                        <a:pt x="8" y="3"/>
                      </a:lnTo>
                      <a:lnTo>
                        <a:pt x="8" y="0"/>
                      </a:lnTo>
                      <a:lnTo>
                        <a:pt x="4" y="0"/>
                      </a:lnTo>
                      <a:lnTo>
                        <a:pt x="0" y="0"/>
                      </a:lnTo>
                      <a:lnTo>
                        <a:pt x="0" y="3"/>
                      </a:lnTo>
                      <a:lnTo>
                        <a:pt x="8" y="7"/>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8597" name="Freeform 183"/>
                <p:cNvSpPr>
                  <a:spLocks/>
                </p:cNvSpPr>
                <p:nvPr/>
              </p:nvSpPr>
              <p:spPr bwMode="auto">
                <a:xfrm>
                  <a:off x="1057275" y="2559050"/>
                  <a:ext cx="96838" cy="36513"/>
                </a:xfrm>
                <a:custGeom>
                  <a:avLst/>
                  <a:gdLst>
                    <a:gd name="T0" fmla="*/ 2147483647 w 61"/>
                    <a:gd name="T1" fmla="*/ 2147483647 h 23"/>
                    <a:gd name="T2" fmla="*/ 2147483647 w 61"/>
                    <a:gd name="T3" fmla="*/ 2147483647 h 23"/>
                    <a:gd name="T4" fmla="*/ 2147483647 w 61"/>
                    <a:gd name="T5" fmla="*/ 2147483647 h 23"/>
                    <a:gd name="T6" fmla="*/ 2147483647 w 61"/>
                    <a:gd name="T7" fmla="*/ 0 h 23"/>
                    <a:gd name="T8" fmla="*/ 2147483647 w 61"/>
                    <a:gd name="T9" fmla="*/ 2147483647 h 23"/>
                    <a:gd name="T10" fmla="*/ 0 w 61"/>
                    <a:gd name="T11" fmla="*/ 2147483647 h 23"/>
                    <a:gd name="T12" fmla="*/ 2147483647 w 61"/>
                    <a:gd name="T13" fmla="*/ 2147483647 h 23"/>
                    <a:gd name="T14" fmla="*/ 0 w 61"/>
                    <a:gd name="T15" fmla="*/ 2147483647 h 23"/>
                    <a:gd name="T16" fmla="*/ 0 w 61"/>
                    <a:gd name="T17" fmla="*/ 2147483647 h 23"/>
                    <a:gd name="T18" fmla="*/ 0 w 61"/>
                    <a:gd name="T19" fmla="*/ 2147483647 h 23"/>
                    <a:gd name="T20" fmla="*/ 2147483647 w 61"/>
                    <a:gd name="T21" fmla="*/ 2147483647 h 23"/>
                    <a:gd name="T22" fmla="*/ 2147483647 w 61"/>
                    <a:gd name="T23" fmla="*/ 2147483647 h 2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61"/>
                    <a:gd name="T37" fmla="*/ 0 h 23"/>
                    <a:gd name="T38" fmla="*/ 61 w 61"/>
                    <a:gd name="T39" fmla="*/ 23 h 2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61" h="23">
                      <a:moveTo>
                        <a:pt x="8" y="19"/>
                      </a:moveTo>
                      <a:lnTo>
                        <a:pt x="4" y="23"/>
                      </a:lnTo>
                      <a:lnTo>
                        <a:pt x="61" y="7"/>
                      </a:lnTo>
                      <a:lnTo>
                        <a:pt x="57" y="0"/>
                      </a:lnTo>
                      <a:lnTo>
                        <a:pt x="4" y="15"/>
                      </a:lnTo>
                      <a:lnTo>
                        <a:pt x="0" y="19"/>
                      </a:lnTo>
                      <a:lnTo>
                        <a:pt x="4" y="15"/>
                      </a:lnTo>
                      <a:lnTo>
                        <a:pt x="0" y="15"/>
                      </a:lnTo>
                      <a:lnTo>
                        <a:pt x="0" y="19"/>
                      </a:lnTo>
                      <a:lnTo>
                        <a:pt x="0" y="23"/>
                      </a:lnTo>
                      <a:lnTo>
                        <a:pt x="4" y="23"/>
                      </a:lnTo>
                      <a:lnTo>
                        <a:pt x="8" y="19"/>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8598" name="Freeform 184"/>
                <p:cNvSpPr>
                  <a:spLocks/>
                </p:cNvSpPr>
                <p:nvPr/>
              </p:nvSpPr>
              <p:spPr bwMode="auto">
                <a:xfrm>
                  <a:off x="1057275" y="2589213"/>
                  <a:ext cx="12700" cy="612775"/>
                </a:xfrm>
                <a:custGeom>
                  <a:avLst/>
                  <a:gdLst>
                    <a:gd name="T0" fmla="*/ 2147483647 w 8"/>
                    <a:gd name="T1" fmla="*/ 2147483647 h 386"/>
                    <a:gd name="T2" fmla="*/ 2147483647 w 8"/>
                    <a:gd name="T3" fmla="*/ 2147483647 h 386"/>
                    <a:gd name="T4" fmla="*/ 2147483647 w 8"/>
                    <a:gd name="T5" fmla="*/ 0 h 386"/>
                    <a:gd name="T6" fmla="*/ 0 w 8"/>
                    <a:gd name="T7" fmla="*/ 0 h 386"/>
                    <a:gd name="T8" fmla="*/ 0 w 8"/>
                    <a:gd name="T9" fmla="*/ 2147483647 h 386"/>
                    <a:gd name="T10" fmla="*/ 2147483647 w 8"/>
                    <a:gd name="T11" fmla="*/ 2147483647 h 386"/>
                    <a:gd name="T12" fmla="*/ 0 w 8"/>
                    <a:gd name="T13" fmla="*/ 2147483647 h 386"/>
                    <a:gd name="T14" fmla="*/ 0 w 8"/>
                    <a:gd name="T15" fmla="*/ 2147483647 h 386"/>
                    <a:gd name="T16" fmla="*/ 2147483647 w 8"/>
                    <a:gd name="T17" fmla="*/ 2147483647 h 386"/>
                    <a:gd name="T18" fmla="*/ 2147483647 w 8"/>
                    <a:gd name="T19" fmla="*/ 2147483647 h 386"/>
                    <a:gd name="T20" fmla="*/ 2147483647 w 8"/>
                    <a:gd name="T21" fmla="*/ 2147483647 h 386"/>
                    <a:gd name="T22" fmla="*/ 2147483647 w 8"/>
                    <a:gd name="T23" fmla="*/ 2147483647 h 38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386"/>
                    <a:gd name="T38" fmla="*/ 8 w 8"/>
                    <a:gd name="T39" fmla="*/ 386 h 38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386">
                      <a:moveTo>
                        <a:pt x="4" y="378"/>
                      </a:moveTo>
                      <a:lnTo>
                        <a:pt x="8" y="382"/>
                      </a:lnTo>
                      <a:lnTo>
                        <a:pt x="8" y="0"/>
                      </a:lnTo>
                      <a:lnTo>
                        <a:pt x="0" y="0"/>
                      </a:lnTo>
                      <a:lnTo>
                        <a:pt x="0" y="382"/>
                      </a:lnTo>
                      <a:lnTo>
                        <a:pt x="4" y="386"/>
                      </a:lnTo>
                      <a:lnTo>
                        <a:pt x="0" y="382"/>
                      </a:lnTo>
                      <a:lnTo>
                        <a:pt x="0" y="386"/>
                      </a:lnTo>
                      <a:lnTo>
                        <a:pt x="4" y="386"/>
                      </a:lnTo>
                      <a:lnTo>
                        <a:pt x="8" y="386"/>
                      </a:lnTo>
                      <a:lnTo>
                        <a:pt x="8" y="382"/>
                      </a:lnTo>
                      <a:lnTo>
                        <a:pt x="4" y="37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8599" name="Freeform 185"/>
                <p:cNvSpPr>
                  <a:spLocks/>
                </p:cNvSpPr>
                <p:nvPr/>
              </p:nvSpPr>
              <p:spPr bwMode="auto">
                <a:xfrm>
                  <a:off x="1063625" y="3189288"/>
                  <a:ext cx="90488" cy="25400"/>
                </a:xfrm>
                <a:custGeom>
                  <a:avLst/>
                  <a:gdLst>
                    <a:gd name="T0" fmla="*/ 2147483647 w 57"/>
                    <a:gd name="T1" fmla="*/ 2147483647 h 16"/>
                    <a:gd name="T2" fmla="*/ 2147483647 w 57"/>
                    <a:gd name="T3" fmla="*/ 2147483647 h 16"/>
                    <a:gd name="T4" fmla="*/ 0 w 57"/>
                    <a:gd name="T5" fmla="*/ 0 h 16"/>
                    <a:gd name="T6" fmla="*/ 0 w 57"/>
                    <a:gd name="T7" fmla="*/ 2147483647 h 16"/>
                    <a:gd name="T8" fmla="*/ 2147483647 w 57"/>
                    <a:gd name="T9" fmla="*/ 2147483647 h 16"/>
                    <a:gd name="T10" fmla="*/ 2147483647 w 57"/>
                    <a:gd name="T11" fmla="*/ 2147483647 h 16"/>
                    <a:gd name="T12" fmla="*/ 2147483647 w 57"/>
                    <a:gd name="T13" fmla="*/ 2147483647 h 16"/>
                    <a:gd name="T14" fmla="*/ 2147483647 w 57"/>
                    <a:gd name="T15" fmla="*/ 2147483647 h 16"/>
                    <a:gd name="T16" fmla="*/ 2147483647 w 57"/>
                    <a:gd name="T17" fmla="*/ 2147483647 h 16"/>
                    <a:gd name="T18" fmla="*/ 2147483647 w 57"/>
                    <a:gd name="T19" fmla="*/ 2147483647 h 16"/>
                    <a:gd name="T20" fmla="*/ 2147483647 w 57"/>
                    <a:gd name="T21" fmla="*/ 2147483647 h 16"/>
                    <a:gd name="T22" fmla="*/ 2147483647 w 57"/>
                    <a:gd name="T23" fmla="*/ 2147483647 h 1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57"/>
                    <a:gd name="T37" fmla="*/ 0 h 16"/>
                    <a:gd name="T38" fmla="*/ 57 w 57"/>
                    <a:gd name="T39" fmla="*/ 16 h 1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57" h="16">
                      <a:moveTo>
                        <a:pt x="49" y="8"/>
                      </a:moveTo>
                      <a:lnTo>
                        <a:pt x="53" y="4"/>
                      </a:lnTo>
                      <a:lnTo>
                        <a:pt x="0" y="0"/>
                      </a:lnTo>
                      <a:lnTo>
                        <a:pt x="0" y="8"/>
                      </a:lnTo>
                      <a:lnTo>
                        <a:pt x="53" y="16"/>
                      </a:lnTo>
                      <a:lnTo>
                        <a:pt x="57" y="8"/>
                      </a:lnTo>
                      <a:lnTo>
                        <a:pt x="53" y="16"/>
                      </a:lnTo>
                      <a:lnTo>
                        <a:pt x="57" y="12"/>
                      </a:lnTo>
                      <a:lnTo>
                        <a:pt x="57" y="8"/>
                      </a:lnTo>
                      <a:lnTo>
                        <a:pt x="53" y="4"/>
                      </a:lnTo>
                      <a:lnTo>
                        <a:pt x="49" y="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8600" name="Freeform 186"/>
                <p:cNvSpPr>
                  <a:spLocks/>
                </p:cNvSpPr>
                <p:nvPr/>
              </p:nvSpPr>
              <p:spPr bwMode="auto">
                <a:xfrm>
                  <a:off x="1147763" y="2563813"/>
                  <a:ext cx="225425" cy="638175"/>
                </a:xfrm>
                <a:custGeom>
                  <a:avLst/>
                  <a:gdLst>
                    <a:gd name="T0" fmla="*/ 0 w 142"/>
                    <a:gd name="T1" fmla="*/ 2147483647 h 402"/>
                    <a:gd name="T2" fmla="*/ 0 w 142"/>
                    <a:gd name="T3" fmla="*/ 0 h 402"/>
                    <a:gd name="T4" fmla="*/ 2147483647 w 142"/>
                    <a:gd name="T5" fmla="*/ 2147483647 h 402"/>
                    <a:gd name="T6" fmla="*/ 2147483647 w 142"/>
                    <a:gd name="T7" fmla="*/ 2147483647 h 402"/>
                    <a:gd name="T8" fmla="*/ 0 w 142"/>
                    <a:gd name="T9" fmla="*/ 2147483647 h 402"/>
                    <a:gd name="T10" fmla="*/ 0 w 142"/>
                    <a:gd name="T11" fmla="*/ 2147483647 h 402"/>
                    <a:gd name="T12" fmla="*/ 0 60000 65536"/>
                    <a:gd name="T13" fmla="*/ 0 60000 65536"/>
                    <a:gd name="T14" fmla="*/ 0 60000 65536"/>
                    <a:gd name="T15" fmla="*/ 0 60000 65536"/>
                    <a:gd name="T16" fmla="*/ 0 60000 65536"/>
                    <a:gd name="T17" fmla="*/ 0 60000 65536"/>
                    <a:gd name="T18" fmla="*/ 0 w 142"/>
                    <a:gd name="T19" fmla="*/ 0 h 402"/>
                    <a:gd name="T20" fmla="*/ 142 w 142"/>
                    <a:gd name="T21" fmla="*/ 402 h 402"/>
                  </a:gdLst>
                  <a:ahLst/>
                  <a:cxnLst>
                    <a:cxn ang="T12">
                      <a:pos x="T0" y="T1"/>
                    </a:cxn>
                    <a:cxn ang="T13">
                      <a:pos x="T2" y="T3"/>
                    </a:cxn>
                    <a:cxn ang="T14">
                      <a:pos x="T4" y="T5"/>
                    </a:cxn>
                    <a:cxn ang="T15">
                      <a:pos x="T6" y="T7"/>
                    </a:cxn>
                    <a:cxn ang="T16">
                      <a:pos x="T8" y="T9"/>
                    </a:cxn>
                    <a:cxn ang="T17">
                      <a:pos x="T10" y="T11"/>
                    </a:cxn>
                  </a:cxnLst>
                  <a:rect l="T18" t="T19" r="T20" b="T21"/>
                  <a:pathLst>
                    <a:path w="142" h="402">
                      <a:moveTo>
                        <a:pt x="0" y="402"/>
                      </a:moveTo>
                      <a:lnTo>
                        <a:pt x="0" y="0"/>
                      </a:lnTo>
                      <a:lnTo>
                        <a:pt x="142" y="63"/>
                      </a:lnTo>
                      <a:lnTo>
                        <a:pt x="142" y="355"/>
                      </a:lnTo>
                      <a:lnTo>
                        <a:pt x="0" y="402"/>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8601" name="Freeform 187"/>
                <p:cNvSpPr>
                  <a:spLocks/>
                </p:cNvSpPr>
                <p:nvPr/>
              </p:nvSpPr>
              <p:spPr bwMode="auto">
                <a:xfrm>
                  <a:off x="1141413" y="2559050"/>
                  <a:ext cx="12700" cy="642938"/>
                </a:xfrm>
                <a:custGeom>
                  <a:avLst/>
                  <a:gdLst>
                    <a:gd name="T0" fmla="*/ 2147483647 w 8"/>
                    <a:gd name="T1" fmla="*/ 0 h 405"/>
                    <a:gd name="T2" fmla="*/ 0 w 8"/>
                    <a:gd name="T3" fmla="*/ 2147483647 h 405"/>
                    <a:gd name="T4" fmla="*/ 0 w 8"/>
                    <a:gd name="T5" fmla="*/ 2147483647 h 405"/>
                    <a:gd name="T6" fmla="*/ 2147483647 w 8"/>
                    <a:gd name="T7" fmla="*/ 2147483647 h 405"/>
                    <a:gd name="T8" fmla="*/ 2147483647 w 8"/>
                    <a:gd name="T9" fmla="*/ 2147483647 h 405"/>
                    <a:gd name="T10" fmla="*/ 2147483647 w 8"/>
                    <a:gd name="T11" fmla="*/ 2147483647 h 405"/>
                    <a:gd name="T12" fmla="*/ 2147483647 w 8"/>
                    <a:gd name="T13" fmla="*/ 2147483647 h 405"/>
                    <a:gd name="T14" fmla="*/ 2147483647 w 8"/>
                    <a:gd name="T15" fmla="*/ 0 h 405"/>
                    <a:gd name="T16" fmla="*/ 2147483647 w 8"/>
                    <a:gd name="T17" fmla="*/ 0 h 405"/>
                    <a:gd name="T18" fmla="*/ 0 w 8"/>
                    <a:gd name="T19" fmla="*/ 0 h 405"/>
                    <a:gd name="T20" fmla="*/ 0 w 8"/>
                    <a:gd name="T21" fmla="*/ 2147483647 h 405"/>
                    <a:gd name="T22" fmla="*/ 2147483647 w 8"/>
                    <a:gd name="T23" fmla="*/ 0 h 40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405"/>
                    <a:gd name="T38" fmla="*/ 8 w 8"/>
                    <a:gd name="T39" fmla="*/ 405 h 40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405">
                      <a:moveTo>
                        <a:pt x="8" y="0"/>
                      </a:moveTo>
                      <a:lnTo>
                        <a:pt x="0" y="3"/>
                      </a:lnTo>
                      <a:lnTo>
                        <a:pt x="0" y="405"/>
                      </a:lnTo>
                      <a:lnTo>
                        <a:pt x="8" y="405"/>
                      </a:lnTo>
                      <a:lnTo>
                        <a:pt x="8" y="3"/>
                      </a:lnTo>
                      <a:lnTo>
                        <a:pt x="4" y="7"/>
                      </a:lnTo>
                      <a:lnTo>
                        <a:pt x="8" y="3"/>
                      </a:lnTo>
                      <a:lnTo>
                        <a:pt x="8" y="0"/>
                      </a:lnTo>
                      <a:lnTo>
                        <a:pt x="4" y="0"/>
                      </a:lnTo>
                      <a:lnTo>
                        <a:pt x="0" y="0"/>
                      </a:lnTo>
                      <a:lnTo>
                        <a:pt x="0" y="3"/>
                      </a:lnTo>
                      <a:lnTo>
                        <a:pt x="8"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8602" name="Freeform 188"/>
                <p:cNvSpPr>
                  <a:spLocks/>
                </p:cNvSpPr>
                <p:nvPr/>
              </p:nvSpPr>
              <p:spPr bwMode="auto">
                <a:xfrm>
                  <a:off x="1147763" y="2559050"/>
                  <a:ext cx="231775" cy="111125"/>
                </a:xfrm>
                <a:custGeom>
                  <a:avLst/>
                  <a:gdLst>
                    <a:gd name="T0" fmla="*/ 2147483647 w 146"/>
                    <a:gd name="T1" fmla="*/ 2147483647 h 70"/>
                    <a:gd name="T2" fmla="*/ 2147483647 w 146"/>
                    <a:gd name="T3" fmla="*/ 2147483647 h 70"/>
                    <a:gd name="T4" fmla="*/ 2147483647 w 146"/>
                    <a:gd name="T5" fmla="*/ 0 h 70"/>
                    <a:gd name="T6" fmla="*/ 0 w 146"/>
                    <a:gd name="T7" fmla="*/ 2147483647 h 70"/>
                    <a:gd name="T8" fmla="*/ 2147483647 w 146"/>
                    <a:gd name="T9" fmla="*/ 2147483647 h 70"/>
                    <a:gd name="T10" fmla="*/ 2147483647 w 146"/>
                    <a:gd name="T11" fmla="*/ 2147483647 h 70"/>
                    <a:gd name="T12" fmla="*/ 2147483647 w 146"/>
                    <a:gd name="T13" fmla="*/ 2147483647 h 70"/>
                    <a:gd name="T14" fmla="*/ 2147483647 w 146"/>
                    <a:gd name="T15" fmla="*/ 2147483647 h 70"/>
                    <a:gd name="T16" fmla="*/ 2147483647 w 146"/>
                    <a:gd name="T17" fmla="*/ 2147483647 h 70"/>
                    <a:gd name="T18" fmla="*/ 2147483647 w 146"/>
                    <a:gd name="T19" fmla="*/ 2147483647 h 70"/>
                    <a:gd name="T20" fmla="*/ 2147483647 w 146"/>
                    <a:gd name="T21" fmla="*/ 2147483647 h 70"/>
                    <a:gd name="T22" fmla="*/ 2147483647 w 146"/>
                    <a:gd name="T23" fmla="*/ 2147483647 h 7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46"/>
                    <a:gd name="T37" fmla="*/ 0 h 70"/>
                    <a:gd name="T38" fmla="*/ 146 w 146"/>
                    <a:gd name="T39" fmla="*/ 70 h 7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46" h="70">
                      <a:moveTo>
                        <a:pt x="146" y="66"/>
                      </a:moveTo>
                      <a:lnTo>
                        <a:pt x="142" y="62"/>
                      </a:lnTo>
                      <a:lnTo>
                        <a:pt x="4" y="0"/>
                      </a:lnTo>
                      <a:lnTo>
                        <a:pt x="0" y="7"/>
                      </a:lnTo>
                      <a:lnTo>
                        <a:pt x="138" y="70"/>
                      </a:lnTo>
                      <a:lnTo>
                        <a:pt x="134" y="66"/>
                      </a:lnTo>
                      <a:lnTo>
                        <a:pt x="138" y="70"/>
                      </a:lnTo>
                      <a:lnTo>
                        <a:pt x="142" y="70"/>
                      </a:lnTo>
                      <a:lnTo>
                        <a:pt x="146" y="66"/>
                      </a:lnTo>
                      <a:lnTo>
                        <a:pt x="146" y="62"/>
                      </a:lnTo>
                      <a:lnTo>
                        <a:pt x="142" y="62"/>
                      </a:lnTo>
                      <a:lnTo>
                        <a:pt x="146" y="66"/>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8603" name="Freeform 189"/>
                <p:cNvSpPr>
                  <a:spLocks/>
                </p:cNvSpPr>
                <p:nvPr/>
              </p:nvSpPr>
              <p:spPr bwMode="auto">
                <a:xfrm>
                  <a:off x="1360488" y="2663825"/>
                  <a:ext cx="19050" cy="469900"/>
                </a:xfrm>
                <a:custGeom>
                  <a:avLst/>
                  <a:gdLst>
                    <a:gd name="T0" fmla="*/ 2147483647 w 12"/>
                    <a:gd name="T1" fmla="*/ 2147483647 h 296"/>
                    <a:gd name="T2" fmla="*/ 2147483647 w 12"/>
                    <a:gd name="T3" fmla="*/ 2147483647 h 296"/>
                    <a:gd name="T4" fmla="*/ 2147483647 w 12"/>
                    <a:gd name="T5" fmla="*/ 0 h 296"/>
                    <a:gd name="T6" fmla="*/ 0 w 12"/>
                    <a:gd name="T7" fmla="*/ 0 h 296"/>
                    <a:gd name="T8" fmla="*/ 0 w 12"/>
                    <a:gd name="T9" fmla="*/ 2147483647 h 296"/>
                    <a:gd name="T10" fmla="*/ 2147483647 w 12"/>
                    <a:gd name="T11" fmla="*/ 2147483647 h 296"/>
                    <a:gd name="T12" fmla="*/ 0 w 12"/>
                    <a:gd name="T13" fmla="*/ 2147483647 h 296"/>
                    <a:gd name="T14" fmla="*/ 2147483647 w 12"/>
                    <a:gd name="T15" fmla="*/ 2147483647 h 296"/>
                    <a:gd name="T16" fmla="*/ 2147483647 w 12"/>
                    <a:gd name="T17" fmla="*/ 2147483647 h 296"/>
                    <a:gd name="T18" fmla="*/ 2147483647 w 12"/>
                    <a:gd name="T19" fmla="*/ 2147483647 h 296"/>
                    <a:gd name="T20" fmla="*/ 2147483647 w 12"/>
                    <a:gd name="T21" fmla="*/ 2147483647 h 296"/>
                    <a:gd name="T22" fmla="*/ 2147483647 w 12"/>
                    <a:gd name="T23" fmla="*/ 2147483647 h 29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296"/>
                    <a:gd name="T38" fmla="*/ 12 w 12"/>
                    <a:gd name="T39" fmla="*/ 296 h 29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296">
                      <a:moveTo>
                        <a:pt x="8" y="296"/>
                      </a:moveTo>
                      <a:lnTo>
                        <a:pt x="12" y="292"/>
                      </a:lnTo>
                      <a:lnTo>
                        <a:pt x="12" y="0"/>
                      </a:lnTo>
                      <a:lnTo>
                        <a:pt x="0" y="0"/>
                      </a:lnTo>
                      <a:lnTo>
                        <a:pt x="0" y="292"/>
                      </a:lnTo>
                      <a:lnTo>
                        <a:pt x="4" y="288"/>
                      </a:lnTo>
                      <a:lnTo>
                        <a:pt x="0" y="292"/>
                      </a:lnTo>
                      <a:lnTo>
                        <a:pt x="4" y="296"/>
                      </a:lnTo>
                      <a:lnTo>
                        <a:pt x="8" y="296"/>
                      </a:lnTo>
                      <a:lnTo>
                        <a:pt x="12" y="292"/>
                      </a:lnTo>
                      <a:lnTo>
                        <a:pt x="8" y="296"/>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8604" name="Freeform 190"/>
                <p:cNvSpPr>
                  <a:spLocks/>
                </p:cNvSpPr>
                <p:nvPr/>
              </p:nvSpPr>
              <p:spPr bwMode="auto">
                <a:xfrm>
                  <a:off x="1141413" y="3121025"/>
                  <a:ext cx="231775" cy="93663"/>
                </a:xfrm>
                <a:custGeom>
                  <a:avLst/>
                  <a:gdLst>
                    <a:gd name="T0" fmla="*/ 0 w 146"/>
                    <a:gd name="T1" fmla="*/ 2147483647 h 59"/>
                    <a:gd name="T2" fmla="*/ 2147483647 w 146"/>
                    <a:gd name="T3" fmla="*/ 2147483647 h 59"/>
                    <a:gd name="T4" fmla="*/ 2147483647 w 146"/>
                    <a:gd name="T5" fmla="*/ 2147483647 h 59"/>
                    <a:gd name="T6" fmla="*/ 2147483647 w 146"/>
                    <a:gd name="T7" fmla="*/ 0 h 59"/>
                    <a:gd name="T8" fmla="*/ 2147483647 w 146"/>
                    <a:gd name="T9" fmla="*/ 2147483647 h 59"/>
                    <a:gd name="T10" fmla="*/ 2147483647 w 146"/>
                    <a:gd name="T11" fmla="*/ 2147483647 h 59"/>
                    <a:gd name="T12" fmla="*/ 2147483647 w 146"/>
                    <a:gd name="T13" fmla="*/ 2147483647 h 59"/>
                    <a:gd name="T14" fmla="*/ 0 w 146"/>
                    <a:gd name="T15" fmla="*/ 2147483647 h 59"/>
                    <a:gd name="T16" fmla="*/ 0 w 146"/>
                    <a:gd name="T17" fmla="*/ 2147483647 h 59"/>
                    <a:gd name="T18" fmla="*/ 0 w 146"/>
                    <a:gd name="T19" fmla="*/ 2147483647 h 59"/>
                    <a:gd name="T20" fmla="*/ 2147483647 w 146"/>
                    <a:gd name="T21" fmla="*/ 2147483647 h 59"/>
                    <a:gd name="T22" fmla="*/ 0 w 146"/>
                    <a:gd name="T23" fmla="*/ 2147483647 h 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46"/>
                    <a:gd name="T37" fmla="*/ 0 h 59"/>
                    <a:gd name="T38" fmla="*/ 146 w 146"/>
                    <a:gd name="T39" fmla="*/ 59 h 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46" h="59">
                      <a:moveTo>
                        <a:pt x="0" y="51"/>
                      </a:moveTo>
                      <a:lnTo>
                        <a:pt x="4" y="59"/>
                      </a:lnTo>
                      <a:lnTo>
                        <a:pt x="146" y="8"/>
                      </a:lnTo>
                      <a:lnTo>
                        <a:pt x="142" y="0"/>
                      </a:lnTo>
                      <a:lnTo>
                        <a:pt x="4" y="47"/>
                      </a:lnTo>
                      <a:lnTo>
                        <a:pt x="8" y="51"/>
                      </a:lnTo>
                      <a:lnTo>
                        <a:pt x="4" y="47"/>
                      </a:lnTo>
                      <a:lnTo>
                        <a:pt x="0" y="51"/>
                      </a:lnTo>
                      <a:lnTo>
                        <a:pt x="0" y="55"/>
                      </a:lnTo>
                      <a:lnTo>
                        <a:pt x="4" y="59"/>
                      </a:lnTo>
                      <a:lnTo>
                        <a:pt x="0" y="51"/>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8605" name="Freeform 191"/>
                <p:cNvSpPr>
                  <a:spLocks/>
                </p:cNvSpPr>
                <p:nvPr/>
              </p:nvSpPr>
              <p:spPr bwMode="auto">
                <a:xfrm>
                  <a:off x="1076325" y="2582863"/>
                  <a:ext cx="52388" cy="606425"/>
                </a:xfrm>
                <a:custGeom>
                  <a:avLst/>
                  <a:gdLst>
                    <a:gd name="T0" fmla="*/ 2147483647 w 33"/>
                    <a:gd name="T1" fmla="*/ 2147483647 h 382"/>
                    <a:gd name="T2" fmla="*/ 2147483647 w 33"/>
                    <a:gd name="T3" fmla="*/ 2147483647 h 382"/>
                    <a:gd name="T4" fmla="*/ 2147483647 w 33"/>
                    <a:gd name="T5" fmla="*/ 2147483647 h 382"/>
                    <a:gd name="T6" fmla="*/ 2147483647 w 33"/>
                    <a:gd name="T7" fmla="*/ 2147483647 h 382"/>
                    <a:gd name="T8" fmla="*/ 2147483647 w 33"/>
                    <a:gd name="T9" fmla="*/ 2147483647 h 382"/>
                    <a:gd name="T10" fmla="*/ 2147483647 w 33"/>
                    <a:gd name="T11" fmla="*/ 2147483647 h 382"/>
                    <a:gd name="T12" fmla="*/ 2147483647 w 33"/>
                    <a:gd name="T13" fmla="*/ 2147483647 h 382"/>
                    <a:gd name="T14" fmla="*/ 2147483647 w 33"/>
                    <a:gd name="T15" fmla="*/ 2147483647 h 382"/>
                    <a:gd name="T16" fmla="*/ 2147483647 w 33"/>
                    <a:gd name="T17" fmla="*/ 2147483647 h 382"/>
                    <a:gd name="T18" fmla="*/ 2147483647 w 33"/>
                    <a:gd name="T19" fmla="*/ 2147483647 h 382"/>
                    <a:gd name="T20" fmla="*/ 2147483647 w 33"/>
                    <a:gd name="T21" fmla="*/ 2147483647 h 382"/>
                    <a:gd name="T22" fmla="*/ 2147483647 w 33"/>
                    <a:gd name="T23" fmla="*/ 0 h 382"/>
                    <a:gd name="T24" fmla="*/ 2147483647 w 33"/>
                    <a:gd name="T25" fmla="*/ 0 h 382"/>
                    <a:gd name="T26" fmla="*/ 2147483647 w 33"/>
                    <a:gd name="T27" fmla="*/ 0 h 382"/>
                    <a:gd name="T28" fmla="*/ 2147483647 w 33"/>
                    <a:gd name="T29" fmla="*/ 2147483647 h 382"/>
                    <a:gd name="T30" fmla="*/ 2147483647 w 33"/>
                    <a:gd name="T31" fmla="*/ 2147483647 h 382"/>
                    <a:gd name="T32" fmla="*/ 0 w 33"/>
                    <a:gd name="T33" fmla="*/ 2147483647 h 382"/>
                    <a:gd name="T34" fmla="*/ 0 w 33"/>
                    <a:gd name="T35" fmla="*/ 2147483647 h 382"/>
                    <a:gd name="T36" fmla="*/ 0 w 33"/>
                    <a:gd name="T37" fmla="*/ 2147483647 h 382"/>
                    <a:gd name="T38" fmla="*/ 0 w 33"/>
                    <a:gd name="T39" fmla="*/ 2147483647 h 382"/>
                    <a:gd name="T40" fmla="*/ 0 w 33"/>
                    <a:gd name="T41" fmla="*/ 2147483647 h 382"/>
                    <a:gd name="T42" fmla="*/ 2147483647 w 33"/>
                    <a:gd name="T43" fmla="*/ 2147483647 h 382"/>
                    <a:gd name="T44" fmla="*/ 2147483647 w 33"/>
                    <a:gd name="T45" fmla="*/ 2147483647 h 382"/>
                    <a:gd name="T46" fmla="*/ 2147483647 w 33"/>
                    <a:gd name="T47" fmla="*/ 2147483647 h 382"/>
                    <a:gd name="T48" fmla="*/ 2147483647 w 33"/>
                    <a:gd name="T49" fmla="*/ 2147483647 h 38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3"/>
                    <a:gd name="T76" fmla="*/ 0 h 382"/>
                    <a:gd name="T77" fmla="*/ 33 w 33"/>
                    <a:gd name="T78" fmla="*/ 382 h 38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3" h="382">
                      <a:moveTo>
                        <a:pt x="16" y="382"/>
                      </a:moveTo>
                      <a:lnTo>
                        <a:pt x="16" y="382"/>
                      </a:lnTo>
                      <a:lnTo>
                        <a:pt x="21" y="378"/>
                      </a:lnTo>
                      <a:lnTo>
                        <a:pt x="25" y="374"/>
                      </a:lnTo>
                      <a:lnTo>
                        <a:pt x="29" y="370"/>
                      </a:lnTo>
                      <a:lnTo>
                        <a:pt x="33" y="366"/>
                      </a:lnTo>
                      <a:lnTo>
                        <a:pt x="33" y="16"/>
                      </a:lnTo>
                      <a:lnTo>
                        <a:pt x="29" y="12"/>
                      </a:lnTo>
                      <a:lnTo>
                        <a:pt x="25" y="8"/>
                      </a:lnTo>
                      <a:lnTo>
                        <a:pt x="21" y="4"/>
                      </a:lnTo>
                      <a:lnTo>
                        <a:pt x="16" y="0"/>
                      </a:lnTo>
                      <a:lnTo>
                        <a:pt x="8" y="4"/>
                      </a:lnTo>
                      <a:lnTo>
                        <a:pt x="4" y="8"/>
                      </a:lnTo>
                      <a:lnTo>
                        <a:pt x="0" y="12"/>
                      </a:lnTo>
                      <a:lnTo>
                        <a:pt x="0" y="16"/>
                      </a:lnTo>
                      <a:lnTo>
                        <a:pt x="0" y="366"/>
                      </a:lnTo>
                      <a:lnTo>
                        <a:pt x="0" y="370"/>
                      </a:lnTo>
                      <a:lnTo>
                        <a:pt x="4" y="374"/>
                      </a:lnTo>
                      <a:lnTo>
                        <a:pt x="8" y="378"/>
                      </a:lnTo>
                      <a:lnTo>
                        <a:pt x="16" y="382"/>
                      </a:lnTo>
                      <a:close/>
                    </a:path>
                  </a:pathLst>
                </a:custGeom>
                <a:solidFill>
                  <a:srgbClr val="666666"/>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8606" name="Freeform 192"/>
                <p:cNvSpPr>
                  <a:spLocks/>
                </p:cNvSpPr>
                <p:nvPr/>
              </p:nvSpPr>
              <p:spPr bwMode="auto">
                <a:xfrm>
                  <a:off x="1076325" y="2582863"/>
                  <a:ext cx="52388" cy="606425"/>
                </a:xfrm>
                <a:custGeom>
                  <a:avLst/>
                  <a:gdLst>
                    <a:gd name="T0" fmla="*/ 2147483647 w 33"/>
                    <a:gd name="T1" fmla="*/ 2147483647 h 382"/>
                    <a:gd name="T2" fmla="*/ 2147483647 w 33"/>
                    <a:gd name="T3" fmla="*/ 2147483647 h 382"/>
                    <a:gd name="T4" fmla="*/ 2147483647 w 33"/>
                    <a:gd name="T5" fmla="*/ 2147483647 h 382"/>
                    <a:gd name="T6" fmla="*/ 2147483647 w 33"/>
                    <a:gd name="T7" fmla="*/ 2147483647 h 382"/>
                    <a:gd name="T8" fmla="*/ 2147483647 w 33"/>
                    <a:gd name="T9" fmla="*/ 2147483647 h 382"/>
                    <a:gd name="T10" fmla="*/ 2147483647 w 33"/>
                    <a:gd name="T11" fmla="*/ 2147483647 h 382"/>
                    <a:gd name="T12" fmla="*/ 2147483647 w 33"/>
                    <a:gd name="T13" fmla="*/ 2147483647 h 382"/>
                    <a:gd name="T14" fmla="*/ 2147483647 w 33"/>
                    <a:gd name="T15" fmla="*/ 2147483647 h 382"/>
                    <a:gd name="T16" fmla="*/ 2147483647 w 33"/>
                    <a:gd name="T17" fmla="*/ 2147483647 h 382"/>
                    <a:gd name="T18" fmla="*/ 2147483647 w 33"/>
                    <a:gd name="T19" fmla="*/ 2147483647 h 382"/>
                    <a:gd name="T20" fmla="*/ 2147483647 w 33"/>
                    <a:gd name="T21" fmla="*/ 2147483647 h 382"/>
                    <a:gd name="T22" fmla="*/ 2147483647 w 33"/>
                    <a:gd name="T23" fmla="*/ 0 h 382"/>
                    <a:gd name="T24" fmla="*/ 2147483647 w 33"/>
                    <a:gd name="T25" fmla="*/ 0 h 382"/>
                    <a:gd name="T26" fmla="*/ 2147483647 w 33"/>
                    <a:gd name="T27" fmla="*/ 0 h 382"/>
                    <a:gd name="T28" fmla="*/ 2147483647 w 33"/>
                    <a:gd name="T29" fmla="*/ 2147483647 h 382"/>
                    <a:gd name="T30" fmla="*/ 2147483647 w 33"/>
                    <a:gd name="T31" fmla="*/ 2147483647 h 382"/>
                    <a:gd name="T32" fmla="*/ 0 w 33"/>
                    <a:gd name="T33" fmla="*/ 2147483647 h 382"/>
                    <a:gd name="T34" fmla="*/ 0 w 33"/>
                    <a:gd name="T35" fmla="*/ 2147483647 h 382"/>
                    <a:gd name="T36" fmla="*/ 0 w 33"/>
                    <a:gd name="T37" fmla="*/ 2147483647 h 382"/>
                    <a:gd name="T38" fmla="*/ 0 w 33"/>
                    <a:gd name="T39" fmla="*/ 2147483647 h 382"/>
                    <a:gd name="T40" fmla="*/ 0 w 33"/>
                    <a:gd name="T41" fmla="*/ 2147483647 h 382"/>
                    <a:gd name="T42" fmla="*/ 2147483647 w 33"/>
                    <a:gd name="T43" fmla="*/ 2147483647 h 382"/>
                    <a:gd name="T44" fmla="*/ 2147483647 w 33"/>
                    <a:gd name="T45" fmla="*/ 2147483647 h 382"/>
                    <a:gd name="T46" fmla="*/ 2147483647 w 33"/>
                    <a:gd name="T47" fmla="*/ 2147483647 h 382"/>
                    <a:gd name="T48" fmla="*/ 2147483647 w 33"/>
                    <a:gd name="T49" fmla="*/ 2147483647 h 38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3"/>
                    <a:gd name="T76" fmla="*/ 0 h 382"/>
                    <a:gd name="T77" fmla="*/ 33 w 33"/>
                    <a:gd name="T78" fmla="*/ 382 h 38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3" h="382">
                      <a:moveTo>
                        <a:pt x="16" y="382"/>
                      </a:moveTo>
                      <a:lnTo>
                        <a:pt x="16" y="382"/>
                      </a:lnTo>
                      <a:lnTo>
                        <a:pt x="21" y="378"/>
                      </a:lnTo>
                      <a:lnTo>
                        <a:pt x="25" y="374"/>
                      </a:lnTo>
                      <a:lnTo>
                        <a:pt x="29" y="370"/>
                      </a:lnTo>
                      <a:lnTo>
                        <a:pt x="33" y="366"/>
                      </a:lnTo>
                      <a:lnTo>
                        <a:pt x="33" y="16"/>
                      </a:lnTo>
                      <a:lnTo>
                        <a:pt x="29" y="12"/>
                      </a:lnTo>
                      <a:lnTo>
                        <a:pt x="25" y="8"/>
                      </a:lnTo>
                      <a:lnTo>
                        <a:pt x="21" y="4"/>
                      </a:lnTo>
                      <a:lnTo>
                        <a:pt x="16" y="0"/>
                      </a:lnTo>
                      <a:lnTo>
                        <a:pt x="8" y="4"/>
                      </a:lnTo>
                      <a:lnTo>
                        <a:pt x="4" y="8"/>
                      </a:lnTo>
                      <a:lnTo>
                        <a:pt x="0" y="12"/>
                      </a:lnTo>
                      <a:lnTo>
                        <a:pt x="0" y="16"/>
                      </a:lnTo>
                      <a:lnTo>
                        <a:pt x="0" y="366"/>
                      </a:lnTo>
                      <a:lnTo>
                        <a:pt x="0" y="370"/>
                      </a:lnTo>
                      <a:lnTo>
                        <a:pt x="4" y="374"/>
                      </a:lnTo>
                      <a:lnTo>
                        <a:pt x="8" y="378"/>
                      </a:lnTo>
                      <a:lnTo>
                        <a:pt x="16" y="382"/>
                      </a:lnTo>
                    </a:path>
                  </a:pathLst>
                </a:custGeom>
                <a:noFill/>
                <a:ln w="0">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58607" name="Line 193"/>
                <p:cNvSpPr>
                  <a:spLocks noChangeShapeType="1"/>
                </p:cNvSpPr>
                <p:nvPr/>
              </p:nvSpPr>
              <p:spPr bwMode="auto">
                <a:xfrm>
                  <a:off x="1076325" y="2708275"/>
                  <a:ext cx="52388" cy="1588"/>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8608" name="Line 194"/>
                <p:cNvSpPr>
                  <a:spLocks noChangeShapeType="1"/>
                </p:cNvSpPr>
                <p:nvPr/>
              </p:nvSpPr>
              <p:spPr bwMode="auto">
                <a:xfrm flipV="1">
                  <a:off x="1076325" y="2944813"/>
                  <a:ext cx="52388" cy="635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8609" name="Line 195"/>
                <p:cNvSpPr>
                  <a:spLocks noChangeShapeType="1"/>
                </p:cNvSpPr>
                <p:nvPr/>
              </p:nvSpPr>
              <p:spPr bwMode="auto">
                <a:xfrm flipV="1">
                  <a:off x="1154113" y="3114675"/>
                  <a:ext cx="212725" cy="61913"/>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8610" name="Freeform 196"/>
                <p:cNvSpPr>
                  <a:spLocks/>
                </p:cNvSpPr>
                <p:nvPr/>
              </p:nvSpPr>
              <p:spPr bwMode="auto">
                <a:xfrm>
                  <a:off x="1147763" y="3133725"/>
                  <a:ext cx="206375" cy="93663"/>
                </a:xfrm>
                <a:custGeom>
                  <a:avLst/>
                  <a:gdLst>
                    <a:gd name="T0" fmla="*/ 0 w 130"/>
                    <a:gd name="T1" fmla="*/ 2147483647 h 59"/>
                    <a:gd name="T2" fmla="*/ 0 w 130"/>
                    <a:gd name="T3" fmla="*/ 2147483647 h 59"/>
                    <a:gd name="T4" fmla="*/ 2147483647 w 130"/>
                    <a:gd name="T5" fmla="*/ 2147483647 h 59"/>
                    <a:gd name="T6" fmla="*/ 2147483647 w 130"/>
                    <a:gd name="T7" fmla="*/ 0 h 59"/>
                    <a:gd name="T8" fmla="*/ 0 w 130"/>
                    <a:gd name="T9" fmla="*/ 2147483647 h 59"/>
                    <a:gd name="T10" fmla="*/ 0 w 130"/>
                    <a:gd name="T11" fmla="*/ 2147483647 h 59"/>
                    <a:gd name="T12" fmla="*/ 0 60000 65536"/>
                    <a:gd name="T13" fmla="*/ 0 60000 65536"/>
                    <a:gd name="T14" fmla="*/ 0 60000 65536"/>
                    <a:gd name="T15" fmla="*/ 0 60000 65536"/>
                    <a:gd name="T16" fmla="*/ 0 60000 65536"/>
                    <a:gd name="T17" fmla="*/ 0 60000 65536"/>
                    <a:gd name="T18" fmla="*/ 0 w 130"/>
                    <a:gd name="T19" fmla="*/ 0 h 59"/>
                    <a:gd name="T20" fmla="*/ 130 w 130"/>
                    <a:gd name="T21" fmla="*/ 59 h 59"/>
                  </a:gdLst>
                  <a:ahLst/>
                  <a:cxnLst>
                    <a:cxn ang="T12">
                      <a:pos x="T0" y="T1"/>
                    </a:cxn>
                    <a:cxn ang="T13">
                      <a:pos x="T2" y="T3"/>
                    </a:cxn>
                    <a:cxn ang="T14">
                      <a:pos x="T4" y="T5"/>
                    </a:cxn>
                    <a:cxn ang="T15">
                      <a:pos x="T6" y="T7"/>
                    </a:cxn>
                    <a:cxn ang="T16">
                      <a:pos x="T8" y="T9"/>
                    </a:cxn>
                    <a:cxn ang="T17">
                      <a:pos x="T10" y="T11"/>
                    </a:cxn>
                  </a:cxnLst>
                  <a:rect l="T18" t="T19" r="T20" b="T21"/>
                  <a:pathLst>
                    <a:path w="130" h="59">
                      <a:moveTo>
                        <a:pt x="0" y="43"/>
                      </a:moveTo>
                      <a:lnTo>
                        <a:pt x="0" y="59"/>
                      </a:lnTo>
                      <a:lnTo>
                        <a:pt x="130" y="7"/>
                      </a:lnTo>
                      <a:lnTo>
                        <a:pt x="130" y="0"/>
                      </a:lnTo>
                      <a:lnTo>
                        <a:pt x="0" y="43"/>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8611" name="Freeform 197"/>
                <p:cNvSpPr>
                  <a:spLocks/>
                </p:cNvSpPr>
                <p:nvPr/>
              </p:nvSpPr>
              <p:spPr bwMode="auto">
                <a:xfrm>
                  <a:off x="1141413" y="3201988"/>
                  <a:ext cx="19050" cy="30163"/>
                </a:xfrm>
                <a:custGeom>
                  <a:avLst/>
                  <a:gdLst>
                    <a:gd name="T0" fmla="*/ 2147483647 w 12"/>
                    <a:gd name="T1" fmla="*/ 2147483647 h 19"/>
                    <a:gd name="T2" fmla="*/ 2147483647 w 12"/>
                    <a:gd name="T3" fmla="*/ 2147483647 h 19"/>
                    <a:gd name="T4" fmla="*/ 2147483647 w 12"/>
                    <a:gd name="T5" fmla="*/ 0 h 19"/>
                    <a:gd name="T6" fmla="*/ 0 w 12"/>
                    <a:gd name="T7" fmla="*/ 0 h 19"/>
                    <a:gd name="T8" fmla="*/ 0 w 12"/>
                    <a:gd name="T9" fmla="*/ 2147483647 h 19"/>
                    <a:gd name="T10" fmla="*/ 2147483647 w 12"/>
                    <a:gd name="T11" fmla="*/ 2147483647 h 19"/>
                    <a:gd name="T12" fmla="*/ 0 w 12"/>
                    <a:gd name="T13" fmla="*/ 2147483647 h 19"/>
                    <a:gd name="T14" fmla="*/ 2147483647 w 12"/>
                    <a:gd name="T15" fmla="*/ 2147483647 h 19"/>
                    <a:gd name="T16" fmla="*/ 2147483647 w 12"/>
                    <a:gd name="T17" fmla="*/ 2147483647 h 19"/>
                    <a:gd name="T18" fmla="*/ 2147483647 w 12"/>
                    <a:gd name="T19" fmla="*/ 2147483647 h 19"/>
                    <a:gd name="T20" fmla="*/ 2147483647 w 12"/>
                    <a:gd name="T21" fmla="*/ 2147483647 h 19"/>
                    <a:gd name="T22" fmla="*/ 2147483647 w 12"/>
                    <a:gd name="T23" fmla="*/ 2147483647 h 1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19"/>
                    <a:gd name="T38" fmla="*/ 12 w 12"/>
                    <a:gd name="T39" fmla="*/ 19 h 1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19">
                      <a:moveTo>
                        <a:pt x="4" y="8"/>
                      </a:moveTo>
                      <a:lnTo>
                        <a:pt x="12" y="16"/>
                      </a:lnTo>
                      <a:lnTo>
                        <a:pt x="12" y="0"/>
                      </a:lnTo>
                      <a:lnTo>
                        <a:pt x="0" y="0"/>
                      </a:lnTo>
                      <a:lnTo>
                        <a:pt x="0" y="16"/>
                      </a:lnTo>
                      <a:lnTo>
                        <a:pt x="8" y="19"/>
                      </a:lnTo>
                      <a:lnTo>
                        <a:pt x="0" y="16"/>
                      </a:lnTo>
                      <a:lnTo>
                        <a:pt x="4" y="16"/>
                      </a:lnTo>
                      <a:lnTo>
                        <a:pt x="4" y="19"/>
                      </a:lnTo>
                      <a:lnTo>
                        <a:pt x="8" y="16"/>
                      </a:lnTo>
                      <a:lnTo>
                        <a:pt x="12" y="16"/>
                      </a:lnTo>
                      <a:lnTo>
                        <a:pt x="4" y="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8612" name="Freeform 198"/>
                <p:cNvSpPr>
                  <a:spLocks/>
                </p:cNvSpPr>
                <p:nvPr/>
              </p:nvSpPr>
              <p:spPr bwMode="auto">
                <a:xfrm>
                  <a:off x="1147763" y="3138488"/>
                  <a:ext cx="212725" cy="93663"/>
                </a:xfrm>
                <a:custGeom>
                  <a:avLst/>
                  <a:gdLst>
                    <a:gd name="T0" fmla="*/ 2147483647 w 134"/>
                    <a:gd name="T1" fmla="*/ 2147483647 h 59"/>
                    <a:gd name="T2" fmla="*/ 2147483647 w 134"/>
                    <a:gd name="T3" fmla="*/ 0 h 59"/>
                    <a:gd name="T4" fmla="*/ 0 w 134"/>
                    <a:gd name="T5" fmla="*/ 2147483647 h 59"/>
                    <a:gd name="T6" fmla="*/ 2147483647 w 134"/>
                    <a:gd name="T7" fmla="*/ 2147483647 h 59"/>
                    <a:gd name="T8" fmla="*/ 2147483647 w 134"/>
                    <a:gd name="T9" fmla="*/ 2147483647 h 59"/>
                    <a:gd name="T10" fmla="*/ 2147483647 w 134"/>
                    <a:gd name="T11" fmla="*/ 2147483647 h 59"/>
                    <a:gd name="T12" fmla="*/ 2147483647 w 134"/>
                    <a:gd name="T13" fmla="*/ 2147483647 h 59"/>
                    <a:gd name="T14" fmla="*/ 2147483647 w 134"/>
                    <a:gd name="T15" fmla="*/ 2147483647 h 59"/>
                    <a:gd name="T16" fmla="*/ 2147483647 w 134"/>
                    <a:gd name="T17" fmla="*/ 0 h 59"/>
                    <a:gd name="T18" fmla="*/ 2147483647 w 134"/>
                    <a:gd name="T19" fmla="*/ 0 h 59"/>
                    <a:gd name="T20" fmla="*/ 2147483647 w 134"/>
                    <a:gd name="T21" fmla="*/ 0 h 59"/>
                    <a:gd name="T22" fmla="*/ 2147483647 w 134"/>
                    <a:gd name="T23" fmla="*/ 2147483647 h 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34"/>
                    <a:gd name="T37" fmla="*/ 0 h 59"/>
                    <a:gd name="T38" fmla="*/ 134 w 134"/>
                    <a:gd name="T39" fmla="*/ 59 h 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34" h="59">
                      <a:moveTo>
                        <a:pt x="126" y="4"/>
                      </a:moveTo>
                      <a:lnTo>
                        <a:pt x="130" y="0"/>
                      </a:lnTo>
                      <a:lnTo>
                        <a:pt x="0" y="48"/>
                      </a:lnTo>
                      <a:lnTo>
                        <a:pt x="4" y="59"/>
                      </a:lnTo>
                      <a:lnTo>
                        <a:pt x="134" y="8"/>
                      </a:lnTo>
                      <a:lnTo>
                        <a:pt x="134" y="4"/>
                      </a:lnTo>
                      <a:lnTo>
                        <a:pt x="134" y="8"/>
                      </a:lnTo>
                      <a:lnTo>
                        <a:pt x="134" y="4"/>
                      </a:lnTo>
                      <a:lnTo>
                        <a:pt x="134" y="0"/>
                      </a:lnTo>
                      <a:lnTo>
                        <a:pt x="130" y="0"/>
                      </a:lnTo>
                      <a:lnTo>
                        <a:pt x="126" y="4"/>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8613" name="Freeform 199"/>
                <p:cNvSpPr>
                  <a:spLocks/>
                </p:cNvSpPr>
                <p:nvPr/>
              </p:nvSpPr>
              <p:spPr bwMode="auto">
                <a:xfrm>
                  <a:off x="1347788" y="3127375"/>
                  <a:ext cx="12700" cy="17463"/>
                </a:xfrm>
                <a:custGeom>
                  <a:avLst/>
                  <a:gdLst>
                    <a:gd name="T0" fmla="*/ 2147483647 w 8"/>
                    <a:gd name="T1" fmla="*/ 2147483647 h 11"/>
                    <a:gd name="T2" fmla="*/ 0 w 8"/>
                    <a:gd name="T3" fmla="*/ 2147483647 h 11"/>
                    <a:gd name="T4" fmla="*/ 0 w 8"/>
                    <a:gd name="T5" fmla="*/ 2147483647 h 11"/>
                    <a:gd name="T6" fmla="*/ 2147483647 w 8"/>
                    <a:gd name="T7" fmla="*/ 2147483647 h 11"/>
                    <a:gd name="T8" fmla="*/ 2147483647 w 8"/>
                    <a:gd name="T9" fmla="*/ 2147483647 h 11"/>
                    <a:gd name="T10" fmla="*/ 2147483647 w 8"/>
                    <a:gd name="T11" fmla="*/ 0 h 11"/>
                    <a:gd name="T12" fmla="*/ 2147483647 w 8"/>
                    <a:gd name="T13" fmla="*/ 2147483647 h 11"/>
                    <a:gd name="T14" fmla="*/ 2147483647 w 8"/>
                    <a:gd name="T15" fmla="*/ 2147483647 h 11"/>
                    <a:gd name="T16" fmla="*/ 2147483647 w 8"/>
                    <a:gd name="T17" fmla="*/ 0 h 11"/>
                    <a:gd name="T18" fmla="*/ 0 w 8"/>
                    <a:gd name="T19" fmla="*/ 2147483647 h 11"/>
                    <a:gd name="T20" fmla="*/ 0 w 8"/>
                    <a:gd name="T21" fmla="*/ 2147483647 h 11"/>
                    <a:gd name="T22" fmla="*/ 2147483647 w 8"/>
                    <a:gd name="T23" fmla="*/ 2147483647 h 1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11"/>
                    <a:gd name="T38" fmla="*/ 8 w 8"/>
                    <a:gd name="T39" fmla="*/ 11 h 1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11">
                      <a:moveTo>
                        <a:pt x="8" y="11"/>
                      </a:moveTo>
                      <a:lnTo>
                        <a:pt x="0" y="4"/>
                      </a:lnTo>
                      <a:lnTo>
                        <a:pt x="0" y="11"/>
                      </a:lnTo>
                      <a:lnTo>
                        <a:pt x="8" y="11"/>
                      </a:lnTo>
                      <a:lnTo>
                        <a:pt x="8" y="4"/>
                      </a:lnTo>
                      <a:lnTo>
                        <a:pt x="4" y="0"/>
                      </a:lnTo>
                      <a:lnTo>
                        <a:pt x="8" y="4"/>
                      </a:lnTo>
                      <a:lnTo>
                        <a:pt x="4" y="0"/>
                      </a:lnTo>
                      <a:lnTo>
                        <a:pt x="0" y="4"/>
                      </a:lnTo>
                      <a:lnTo>
                        <a:pt x="8" y="11"/>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8614" name="Freeform 200"/>
                <p:cNvSpPr>
                  <a:spLocks/>
                </p:cNvSpPr>
                <p:nvPr/>
              </p:nvSpPr>
              <p:spPr bwMode="auto">
                <a:xfrm>
                  <a:off x="1141413" y="3127375"/>
                  <a:ext cx="219075" cy="80963"/>
                </a:xfrm>
                <a:custGeom>
                  <a:avLst/>
                  <a:gdLst>
                    <a:gd name="T0" fmla="*/ 2147483647 w 138"/>
                    <a:gd name="T1" fmla="*/ 2147483647 h 51"/>
                    <a:gd name="T2" fmla="*/ 2147483647 w 138"/>
                    <a:gd name="T3" fmla="*/ 2147483647 h 51"/>
                    <a:gd name="T4" fmla="*/ 2147483647 w 138"/>
                    <a:gd name="T5" fmla="*/ 2147483647 h 51"/>
                    <a:gd name="T6" fmla="*/ 2147483647 w 138"/>
                    <a:gd name="T7" fmla="*/ 0 h 51"/>
                    <a:gd name="T8" fmla="*/ 2147483647 w 138"/>
                    <a:gd name="T9" fmla="*/ 2147483647 h 51"/>
                    <a:gd name="T10" fmla="*/ 0 w 138"/>
                    <a:gd name="T11" fmla="*/ 2147483647 h 51"/>
                    <a:gd name="T12" fmla="*/ 2147483647 w 138"/>
                    <a:gd name="T13" fmla="*/ 2147483647 h 51"/>
                    <a:gd name="T14" fmla="*/ 0 w 138"/>
                    <a:gd name="T15" fmla="*/ 2147483647 h 51"/>
                    <a:gd name="T16" fmla="*/ 0 w 138"/>
                    <a:gd name="T17" fmla="*/ 2147483647 h 51"/>
                    <a:gd name="T18" fmla="*/ 2147483647 w 138"/>
                    <a:gd name="T19" fmla="*/ 2147483647 h 51"/>
                    <a:gd name="T20" fmla="*/ 2147483647 w 138"/>
                    <a:gd name="T21" fmla="*/ 2147483647 h 51"/>
                    <a:gd name="T22" fmla="*/ 2147483647 w 138"/>
                    <a:gd name="T23" fmla="*/ 2147483647 h 5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38"/>
                    <a:gd name="T37" fmla="*/ 0 h 51"/>
                    <a:gd name="T38" fmla="*/ 138 w 138"/>
                    <a:gd name="T39" fmla="*/ 51 h 5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38" h="51">
                      <a:moveTo>
                        <a:pt x="12" y="47"/>
                      </a:moveTo>
                      <a:lnTo>
                        <a:pt x="8" y="51"/>
                      </a:lnTo>
                      <a:lnTo>
                        <a:pt x="138" y="11"/>
                      </a:lnTo>
                      <a:lnTo>
                        <a:pt x="134" y="0"/>
                      </a:lnTo>
                      <a:lnTo>
                        <a:pt x="4" y="43"/>
                      </a:lnTo>
                      <a:lnTo>
                        <a:pt x="0" y="47"/>
                      </a:lnTo>
                      <a:lnTo>
                        <a:pt x="4" y="43"/>
                      </a:lnTo>
                      <a:lnTo>
                        <a:pt x="0" y="47"/>
                      </a:lnTo>
                      <a:lnTo>
                        <a:pt x="4" y="51"/>
                      </a:lnTo>
                      <a:lnTo>
                        <a:pt x="8" y="51"/>
                      </a:lnTo>
                      <a:lnTo>
                        <a:pt x="12" y="47"/>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8615" name="Freeform 201"/>
                <p:cNvSpPr>
                  <a:spLocks/>
                </p:cNvSpPr>
                <p:nvPr/>
              </p:nvSpPr>
              <p:spPr bwMode="auto">
                <a:xfrm>
                  <a:off x="1006475" y="3189288"/>
                  <a:ext cx="50800" cy="38100"/>
                </a:xfrm>
                <a:custGeom>
                  <a:avLst/>
                  <a:gdLst>
                    <a:gd name="T0" fmla="*/ 0 w 32"/>
                    <a:gd name="T1" fmla="*/ 2147483647 h 24"/>
                    <a:gd name="T2" fmla="*/ 2147483647 w 32"/>
                    <a:gd name="T3" fmla="*/ 2147483647 h 24"/>
                    <a:gd name="T4" fmla="*/ 2147483647 w 32"/>
                    <a:gd name="T5" fmla="*/ 2147483647 h 24"/>
                    <a:gd name="T6" fmla="*/ 2147483647 w 32"/>
                    <a:gd name="T7" fmla="*/ 2147483647 h 24"/>
                    <a:gd name="T8" fmla="*/ 2147483647 w 32"/>
                    <a:gd name="T9" fmla="*/ 2147483647 h 24"/>
                    <a:gd name="T10" fmla="*/ 2147483647 w 32"/>
                    <a:gd name="T11" fmla="*/ 2147483647 h 24"/>
                    <a:gd name="T12" fmla="*/ 2147483647 w 32"/>
                    <a:gd name="T13" fmla="*/ 2147483647 h 24"/>
                    <a:gd name="T14" fmla="*/ 2147483647 w 32"/>
                    <a:gd name="T15" fmla="*/ 2147483647 h 24"/>
                    <a:gd name="T16" fmla="*/ 2147483647 w 32"/>
                    <a:gd name="T17" fmla="*/ 2147483647 h 24"/>
                    <a:gd name="T18" fmla="*/ 2147483647 w 32"/>
                    <a:gd name="T19" fmla="*/ 2147483647 h 24"/>
                    <a:gd name="T20" fmla="*/ 2147483647 w 32"/>
                    <a:gd name="T21" fmla="*/ 2147483647 h 24"/>
                    <a:gd name="T22" fmla="*/ 2147483647 w 32"/>
                    <a:gd name="T23" fmla="*/ 2147483647 h 24"/>
                    <a:gd name="T24" fmla="*/ 2147483647 w 32"/>
                    <a:gd name="T25" fmla="*/ 2147483647 h 24"/>
                    <a:gd name="T26" fmla="*/ 2147483647 w 32"/>
                    <a:gd name="T27" fmla="*/ 2147483647 h 24"/>
                    <a:gd name="T28" fmla="*/ 2147483647 w 32"/>
                    <a:gd name="T29" fmla="*/ 2147483647 h 24"/>
                    <a:gd name="T30" fmla="*/ 2147483647 w 32"/>
                    <a:gd name="T31" fmla="*/ 2147483647 h 24"/>
                    <a:gd name="T32" fmla="*/ 2147483647 w 32"/>
                    <a:gd name="T33" fmla="*/ 0 h 24"/>
                    <a:gd name="T34" fmla="*/ 2147483647 w 32"/>
                    <a:gd name="T35" fmla="*/ 0 h 24"/>
                    <a:gd name="T36" fmla="*/ 0 w 32"/>
                    <a:gd name="T37" fmla="*/ 2147483647 h 2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2"/>
                    <a:gd name="T58" fmla="*/ 0 h 24"/>
                    <a:gd name="T59" fmla="*/ 32 w 32"/>
                    <a:gd name="T60" fmla="*/ 24 h 2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2" h="24">
                      <a:moveTo>
                        <a:pt x="0" y="8"/>
                      </a:moveTo>
                      <a:lnTo>
                        <a:pt x="4" y="8"/>
                      </a:lnTo>
                      <a:lnTo>
                        <a:pt x="4" y="12"/>
                      </a:lnTo>
                      <a:lnTo>
                        <a:pt x="8" y="16"/>
                      </a:lnTo>
                      <a:lnTo>
                        <a:pt x="12" y="16"/>
                      </a:lnTo>
                      <a:lnTo>
                        <a:pt x="20" y="20"/>
                      </a:lnTo>
                      <a:lnTo>
                        <a:pt x="28" y="24"/>
                      </a:lnTo>
                      <a:lnTo>
                        <a:pt x="32" y="16"/>
                      </a:lnTo>
                      <a:lnTo>
                        <a:pt x="24" y="12"/>
                      </a:lnTo>
                      <a:lnTo>
                        <a:pt x="16" y="8"/>
                      </a:lnTo>
                      <a:lnTo>
                        <a:pt x="12" y="8"/>
                      </a:lnTo>
                      <a:lnTo>
                        <a:pt x="12" y="4"/>
                      </a:lnTo>
                      <a:lnTo>
                        <a:pt x="8" y="4"/>
                      </a:lnTo>
                      <a:lnTo>
                        <a:pt x="8" y="0"/>
                      </a:lnTo>
                      <a:lnTo>
                        <a:pt x="4" y="0"/>
                      </a:lnTo>
                      <a:lnTo>
                        <a:pt x="0" y="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8616" name="Freeform 202"/>
                <p:cNvSpPr>
                  <a:spLocks/>
                </p:cNvSpPr>
                <p:nvPr/>
              </p:nvSpPr>
              <p:spPr bwMode="auto">
                <a:xfrm>
                  <a:off x="1089025" y="2601913"/>
                  <a:ext cx="26988" cy="25400"/>
                </a:xfrm>
                <a:custGeom>
                  <a:avLst/>
                  <a:gdLst>
                    <a:gd name="T0" fmla="*/ 2147483647 w 17"/>
                    <a:gd name="T1" fmla="*/ 0 h 16"/>
                    <a:gd name="T2" fmla="*/ 2147483647 w 17"/>
                    <a:gd name="T3" fmla="*/ 0 h 16"/>
                    <a:gd name="T4" fmla="*/ 0 w 17"/>
                    <a:gd name="T5" fmla="*/ 0 h 16"/>
                    <a:gd name="T6" fmla="*/ 0 w 17"/>
                    <a:gd name="T7" fmla="*/ 2147483647 h 16"/>
                    <a:gd name="T8" fmla="*/ 0 w 17"/>
                    <a:gd name="T9" fmla="*/ 2147483647 h 16"/>
                    <a:gd name="T10" fmla="*/ 0 w 17"/>
                    <a:gd name="T11" fmla="*/ 2147483647 h 16"/>
                    <a:gd name="T12" fmla="*/ 0 w 17"/>
                    <a:gd name="T13" fmla="*/ 2147483647 h 16"/>
                    <a:gd name="T14" fmla="*/ 2147483647 w 17"/>
                    <a:gd name="T15" fmla="*/ 2147483647 h 16"/>
                    <a:gd name="T16" fmla="*/ 2147483647 w 17"/>
                    <a:gd name="T17" fmla="*/ 2147483647 h 16"/>
                    <a:gd name="T18" fmla="*/ 2147483647 w 17"/>
                    <a:gd name="T19" fmla="*/ 2147483647 h 16"/>
                    <a:gd name="T20" fmla="*/ 2147483647 w 17"/>
                    <a:gd name="T21" fmla="*/ 2147483647 h 16"/>
                    <a:gd name="T22" fmla="*/ 2147483647 w 17"/>
                    <a:gd name="T23" fmla="*/ 2147483647 h 16"/>
                    <a:gd name="T24" fmla="*/ 2147483647 w 17"/>
                    <a:gd name="T25" fmla="*/ 2147483647 h 16"/>
                    <a:gd name="T26" fmla="*/ 2147483647 w 17"/>
                    <a:gd name="T27" fmla="*/ 2147483647 h 16"/>
                    <a:gd name="T28" fmla="*/ 2147483647 w 17"/>
                    <a:gd name="T29" fmla="*/ 0 h 16"/>
                    <a:gd name="T30" fmla="*/ 2147483647 w 17"/>
                    <a:gd name="T31" fmla="*/ 0 h 16"/>
                    <a:gd name="T32" fmla="*/ 2147483647 w 17"/>
                    <a:gd name="T33" fmla="*/ 0 h 16"/>
                    <a:gd name="T34" fmla="*/ 2147483647 w 17"/>
                    <a:gd name="T35" fmla="*/ 0 h 1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7"/>
                    <a:gd name="T55" fmla="*/ 0 h 16"/>
                    <a:gd name="T56" fmla="*/ 17 w 17"/>
                    <a:gd name="T57" fmla="*/ 16 h 1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7" h="16">
                      <a:moveTo>
                        <a:pt x="8" y="0"/>
                      </a:moveTo>
                      <a:lnTo>
                        <a:pt x="4" y="0"/>
                      </a:lnTo>
                      <a:lnTo>
                        <a:pt x="0" y="0"/>
                      </a:lnTo>
                      <a:lnTo>
                        <a:pt x="0" y="4"/>
                      </a:lnTo>
                      <a:lnTo>
                        <a:pt x="0" y="8"/>
                      </a:lnTo>
                      <a:lnTo>
                        <a:pt x="0" y="12"/>
                      </a:lnTo>
                      <a:lnTo>
                        <a:pt x="4" y="16"/>
                      </a:lnTo>
                      <a:lnTo>
                        <a:pt x="8" y="16"/>
                      </a:lnTo>
                      <a:lnTo>
                        <a:pt x="13" y="16"/>
                      </a:lnTo>
                      <a:lnTo>
                        <a:pt x="13" y="12"/>
                      </a:lnTo>
                      <a:lnTo>
                        <a:pt x="17" y="12"/>
                      </a:lnTo>
                      <a:lnTo>
                        <a:pt x="17" y="8"/>
                      </a:lnTo>
                      <a:lnTo>
                        <a:pt x="17" y="4"/>
                      </a:lnTo>
                      <a:lnTo>
                        <a:pt x="13" y="0"/>
                      </a:lnTo>
                      <a:lnTo>
                        <a:pt x="8" y="0"/>
                      </a:lnTo>
                      <a:close/>
                    </a:path>
                  </a:pathLst>
                </a:custGeom>
                <a:solidFill>
                  <a:srgbClr val="4C4C4C"/>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8617" name="Freeform 203"/>
                <p:cNvSpPr>
                  <a:spLocks/>
                </p:cNvSpPr>
                <p:nvPr/>
              </p:nvSpPr>
              <p:spPr bwMode="auto">
                <a:xfrm>
                  <a:off x="1089025" y="2601913"/>
                  <a:ext cx="26988" cy="25400"/>
                </a:xfrm>
                <a:custGeom>
                  <a:avLst/>
                  <a:gdLst>
                    <a:gd name="T0" fmla="*/ 2147483647 w 17"/>
                    <a:gd name="T1" fmla="*/ 0 h 16"/>
                    <a:gd name="T2" fmla="*/ 2147483647 w 17"/>
                    <a:gd name="T3" fmla="*/ 0 h 16"/>
                    <a:gd name="T4" fmla="*/ 2147483647 w 17"/>
                    <a:gd name="T5" fmla="*/ 0 h 16"/>
                    <a:gd name="T6" fmla="*/ 0 w 17"/>
                    <a:gd name="T7" fmla="*/ 0 h 16"/>
                    <a:gd name="T8" fmla="*/ 0 w 17"/>
                    <a:gd name="T9" fmla="*/ 2147483647 h 16"/>
                    <a:gd name="T10" fmla="*/ 0 w 17"/>
                    <a:gd name="T11" fmla="*/ 2147483647 h 16"/>
                    <a:gd name="T12" fmla="*/ 0 w 17"/>
                    <a:gd name="T13" fmla="*/ 2147483647 h 16"/>
                    <a:gd name="T14" fmla="*/ 0 w 17"/>
                    <a:gd name="T15" fmla="*/ 2147483647 h 16"/>
                    <a:gd name="T16" fmla="*/ 0 w 17"/>
                    <a:gd name="T17" fmla="*/ 2147483647 h 16"/>
                    <a:gd name="T18" fmla="*/ 2147483647 w 17"/>
                    <a:gd name="T19" fmla="*/ 2147483647 h 16"/>
                    <a:gd name="T20" fmla="*/ 2147483647 w 17"/>
                    <a:gd name="T21" fmla="*/ 2147483647 h 16"/>
                    <a:gd name="T22" fmla="*/ 2147483647 w 17"/>
                    <a:gd name="T23" fmla="*/ 2147483647 h 16"/>
                    <a:gd name="T24" fmla="*/ 2147483647 w 17"/>
                    <a:gd name="T25" fmla="*/ 2147483647 h 16"/>
                    <a:gd name="T26" fmla="*/ 2147483647 w 17"/>
                    <a:gd name="T27" fmla="*/ 2147483647 h 16"/>
                    <a:gd name="T28" fmla="*/ 2147483647 w 17"/>
                    <a:gd name="T29" fmla="*/ 2147483647 h 16"/>
                    <a:gd name="T30" fmla="*/ 2147483647 w 17"/>
                    <a:gd name="T31" fmla="*/ 2147483647 h 16"/>
                    <a:gd name="T32" fmla="*/ 2147483647 w 17"/>
                    <a:gd name="T33" fmla="*/ 2147483647 h 16"/>
                    <a:gd name="T34" fmla="*/ 2147483647 w 17"/>
                    <a:gd name="T35" fmla="*/ 2147483647 h 16"/>
                    <a:gd name="T36" fmla="*/ 2147483647 w 17"/>
                    <a:gd name="T37" fmla="*/ 0 h 16"/>
                    <a:gd name="T38" fmla="*/ 2147483647 w 17"/>
                    <a:gd name="T39" fmla="*/ 0 h 16"/>
                    <a:gd name="T40" fmla="*/ 2147483647 w 17"/>
                    <a:gd name="T41" fmla="*/ 0 h 1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7"/>
                    <a:gd name="T64" fmla="*/ 0 h 16"/>
                    <a:gd name="T65" fmla="*/ 17 w 17"/>
                    <a:gd name="T66" fmla="*/ 16 h 1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7" h="16">
                      <a:moveTo>
                        <a:pt x="8" y="0"/>
                      </a:moveTo>
                      <a:lnTo>
                        <a:pt x="8" y="0"/>
                      </a:lnTo>
                      <a:lnTo>
                        <a:pt x="4" y="0"/>
                      </a:lnTo>
                      <a:lnTo>
                        <a:pt x="0" y="0"/>
                      </a:lnTo>
                      <a:lnTo>
                        <a:pt x="0" y="4"/>
                      </a:lnTo>
                      <a:lnTo>
                        <a:pt x="0" y="8"/>
                      </a:lnTo>
                      <a:lnTo>
                        <a:pt x="0" y="12"/>
                      </a:lnTo>
                      <a:lnTo>
                        <a:pt x="4" y="16"/>
                      </a:lnTo>
                      <a:lnTo>
                        <a:pt x="8" y="16"/>
                      </a:lnTo>
                      <a:lnTo>
                        <a:pt x="13" y="16"/>
                      </a:lnTo>
                      <a:lnTo>
                        <a:pt x="13" y="12"/>
                      </a:lnTo>
                      <a:lnTo>
                        <a:pt x="17" y="12"/>
                      </a:lnTo>
                      <a:lnTo>
                        <a:pt x="17" y="8"/>
                      </a:lnTo>
                      <a:lnTo>
                        <a:pt x="17" y="4"/>
                      </a:lnTo>
                      <a:lnTo>
                        <a:pt x="13" y="0"/>
                      </a:lnTo>
                      <a:lnTo>
                        <a:pt x="8" y="0"/>
                      </a:lnTo>
                    </a:path>
                  </a:pathLst>
                </a:custGeom>
                <a:noFill/>
                <a:ln w="0">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sp>
            <p:nvSpPr>
              <p:cNvPr id="58507" name="TextBox 1811"/>
              <p:cNvSpPr txBox="1">
                <a:spLocks noChangeArrowheads="1"/>
              </p:cNvSpPr>
              <p:nvPr/>
            </p:nvSpPr>
            <p:spPr bwMode="auto">
              <a:xfrm>
                <a:off x="238124" y="3075801"/>
                <a:ext cx="1038225"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r>
                  <a:rPr lang="en-US" sz="1200"/>
                  <a:t>Tor Node 7</a:t>
                </a:r>
              </a:p>
            </p:txBody>
          </p:sp>
        </p:grpSp>
        <p:grpSp>
          <p:nvGrpSpPr>
            <p:cNvPr id="58384" name="Group 1922"/>
            <p:cNvGrpSpPr>
              <a:grpSpLocks/>
            </p:cNvGrpSpPr>
            <p:nvPr/>
          </p:nvGrpSpPr>
          <p:grpSpPr bwMode="auto">
            <a:xfrm>
              <a:off x="4419600" y="4419600"/>
              <a:ext cx="1038225" cy="762000"/>
              <a:chOff x="238124" y="2590800"/>
              <a:chExt cx="1038225" cy="762000"/>
            </a:xfrm>
          </p:grpSpPr>
          <p:grpSp>
            <p:nvGrpSpPr>
              <p:cNvPr id="58394" name="Group 114"/>
              <p:cNvGrpSpPr>
                <a:grpSpLocks noChangeAspect="1"/>
              </p:cNvGrpSpPr>
              <p:nvPr/>
            </p:nvGrpSpPr>
            <p:grpSpPr bwMode="auto">
              <a:xfrm>
                <a:off x="381002" y="2590800"/>
                <a:ext cx="735229" cy="503935"/>
                <a:chOff x="193675" y="2495550"/>
                <a:chExt cx="1185863" cy="812801"/>
              </a:xfrm>
            </p:grpSpPr>
            <p:sp>
              <p:nvSpPr>
                <p:cNvPr id="58396" name="Freeform 94"/>
                <p:cNvSpPr>
                  <a:spLocks/>
                </p:cNvSpPr>
                <p:nvPr/>
              </p:nvSpPr>
              <p:spPr bwMode="auto">
                <a:xfrm>
                  <a:off x="684213" y="2995613"/>
                  <a:ext cx="379413" cy="212725"/>
                </a:xfrm>
                <a:custGeom>
                  <a:avLst/>
                  <a:gdLst>
                    <a:gd name="T0" fmla="*/ 0 w 239"/>
                    <a:gd name="T1" fmla="*/ 2147483647 h 134"/>
                    <a:gd name="T2" fmla="*/ 2147483647 w 239"/>
                    <a:gd name="T3" fmla="*/ 2147483647 h 134"/>
                    <a:gd name="T4" fmla="*/ 2147483647 w 239"/>
                    <a:gd name="T5" fmla="*/ 2147483647 h 134"/>
                    <a:gd name="T6" fmla="*/ 2147483647 w 239"/>
                    <a:gd name="T7" fmla="*/ 0 h 134"/>
                    <a:gd name="T8" fmla="*/ 0 w 239"/>
                    <a:gd name="T9" fmla="*/ 2147483647 h 134"/>
                    <a:gd name="T10" fmla="*/ 0 w 239"/>
                    <a:gd name="T11" fmla="*/ 2147483647 h 134"/>
                    <a:gd name="T12" fmla="*/ 0 60000 65536"/>
                    <a:gd name="T13" fmla="*/ 0 60000 65536"/>
                    <a:gd name="T14" fmla="*/ 0 60000 65536"/>
                    <a:gd name="T15" fmla="*/ 0 60000 65536"/>
                    <a:gd name="T16" fmla="*/ 0 60000 65536"/>
                    <a:gd name="T17" fmla="*/ 0 60000 65536"/>
                    <a:gd name="T18" fmla="*/ 0 w 239"/>
                    <a:gd name="T19" fmla="*/ 0 h 134"/>
                    <a:gd name="T20" fmla="*/ 239 w 239"/>
                    <a:gd name="T21" fmla="*/ 134 h 134"/>
                  </a:gdLst>
                  <a:ahLst/>
                  <a:cxnLst>
                    <a:cxn ang="T12">
                      <a:pos x="T0" y="T1"/>
                    </a:cxn>
                    <a:cxn ang="T13">
                      <a:pos x="T2" y="T3"/>
                    </a:cxn>
                    <a:cxn ang="T14">
                      <a:pos x="T4" y="T5"/>
                    </a:cxn>
                    <a:cxn ang="T15">
                      <a:pos x="T6" y="T7"/>
                    </a:cxn>
                    <a:cxn ang="T16">
                      <a:pos x="T8" y="T9"/>
                    </a:cxn>
                    <a:cxn ang="T17">
                      <a:pos x="T10" y="T11"/>
                    </a:cxn>
                  </a:cxnLst>
                  <a:rect l="T18" t="T19" r="T20" b="T21"/>
                  <a:pathLst>
                    <a:path w="239" h="134">
                      <a:moveTo>
                        <a:pt x="0" y="47"/>
                      </a:moveTo>
                      <a:lnTo>
                        <a:pt x="81" y="83"/>
                      </a:lnTo>
                      <a:lnTo>
                        <a:pt x="239" y="134"/>
                      </a:lnTo>
                      <a:lnTo>
                        <a:pt x="239" y="0"/>
                      </a:lnTo>
                      <a:lnTo>
                        <a:pt x="0" y="47"/>
                      </a:lnTo>
                      <a:close/>
                    </a:path>
                  </a:pathLst>
                </a:custGeom>
                <a:solidFill>
                  <a:srgbClr val="191919"/>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8397" name="Freeform 95"/>
                <p:cNvSpPr>
                  <a:spLocks/>
                </p:cNvSpPr>
                <p:nvPr/>
              </p:nvSpPr>
              <p:spPr bwMode="auto">
                <a:xfrm>
                  <a:off x="677863" y="3063875"/>
                  <a:ext cx="141288" cy="69850"/>
                </a:xfrm>
                <a:custGeom>
                  <a:avLst/>
                  <a:gdLst>
                    <a:gd name="T0" fmla="*/ 2147483647 w 89"/>
                    <a:gd name="T1" fmla="*/ 2147483647 h 44"/>
                    <a:gd name="T2" fmla="*/ 2147483647 w 89"/>
                    <a:gd name="T3" fmla="*/ 2147483647 h 44"/>
                    <a:gd name="T4" fmla="*/ 2147483647 w 89"/>
                    <a:gd name="T5" fmla="*/ 0 h 44"/>
                    <a:gd name="T6" fmla="*/ 0 w 89"/>
                    <a:gd name="T7" fmla="*/ 2147483647 h 44"/>
                    <a:gd name="T8" fmla="*/ 2147483647 w 89"/>
                    <a:gd name="T9" fmla="*/ 2147483647 h 44"/>
                    <a:gd name="T10" fmla="*/ 2147483647 w 89"/>
                    <a:gd name="T11" fmla="*/ 2147483647 h 44"/>
                    <a:gd name="T12" fmla="*/ 2147483647 w 89"/>
                    <a:gd name="T13" fmla="*/ 2147483647 h 44"/>
                    <a:gd name="T14" fmla="*/ 2147483647 w 89"/>
                    <a:gd name="T15" fmla="*/ 2147483647 h 44"/>
                    <a:gd name="T16" fmla="*/ 2147483647 w 89"/>
                    <a:gd name="T17" fmla="*/ 2147483647 h 44"/>
                    <a:gd name="T18" fmla="*/ 2147483647 w 89"/>
                    <a:gd name="T19" fmla="*/ 2147483647 h 44"/>
                    <a:gd name="T20" fmla="*/ 2147483647 w 89"/>
                    <a:gd name="T21" fmla="*/ 2147483647 h 44"/>
                    <a:gd name="T22" fmla="*/ 2147483647 w 89"/>
                    <a:gd name="T23" fmla="*/ 2147483647 h 4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9"/>
                    <a:gd name="T37" fmla="*/ 0 h 44"/>
                    <a:gd name="T38" fmla="*/ 89 w 89"/>
                    <a:gd name="T39" fmla="*/ 44 h 4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9" h="44">
                      <a:moveTo>
                        <a:pt x="89" y="32"/>
                      </a:moveTo>
                      <a:lnTo>
                        <a:pt x="89" y="36"/>
                      </a:lnTo>
                      <a:lnTo>
                        <a:pt x="4" y="0"/>
                      </a:lnTo>
                      <a:lnTo>
                        <a:pt x="0" y="8"/>
                      </a:lnTo>
                      <a:lnTo>
                        <a:pt x="85" y="44"/>
                      </a:lnTo>
                      <a:lnTo>
                        <a:pt x="89" y="44"/>
                      </a:lnTo>
                      <a:lnTo>
                        <a:pt x="89" y="40"/>
                      </a:lnTo>
                      <a:lnTo>
                        <a:pt x="89" y="36"/>
                      </a:lnTo>
                      <a:lnTo>
                        <a:pt x="89" y="32"/>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8398" name="Freeform 96"/>
                <p:cNvSpPr>
                  <a:spLocks/>
                </p:cNvSpPr>
                <p:nvPr/>
              </p:nvSpPr>
              <p:spPr bwMode="auto">
                <a:xfrm>
                  <a:off x="812800" y="3114675"/>
                  <a:ext cx="263525" cy="100013"/>
                </a:xfrm>
                <a:custGeom>
                  <a:avLst/>
                  <a:gdLst>
                    <a:gd name="T0" fmla="*/ 2147483647 w 166"/>
                    <a:gd name="T1" fmla="*/ 2147483647 h 63"/>
                    <a:gd name="T2" fmla="*/ 2147483647 w 166"/>
                    <a:gd name="T3" fmla="*/ 2147483647 h 63"/>
                    <a:gd name="T4" fmla="*/ 2147483647 w 166"/>
                    <a:gd name="T5" fmla="*/ 0 h 63"/>
                    <a:gd name="T6" fmla="*/ 0 w 166"/>
                    <a:gd name="T7" fmla="*/ 2147483647 h 63"/>
                    <a:gd name="T8" fmla="*/ 2147483647 w 166"/>
                    <a:gd name="T9" fmla="*/ 2147483647 h 63"/>
                    <a:gd name="T10" fmla="*/ 2147483647 w 166"/>
                    <a:gd name="T11" fmla="*/ 2147483647 h 63"/>
                    <a:gd name="T12" fmla="*/ 2147483647 w 166"/>
                    <a:gd name="T13" fmla="*/ 2147483647 h 63"/>
                    <a:gd name="T14" fmla="*/ 2147483647 w 166"/>
                    <a:gd name="T15" fmla="*/ 2147483647 h 63"/>
                    <a:gd name="T16" fmla="*/ 2147483647 w 166"/>
                    <a:gd name="T17" fmla="*/ 2147483647 h 63"/>
                    <a:gd name="T18" fmla="*/ 2147483647 w 166"/>
                    <a:gd name="T19" fmla="*/ 2147483647 h 63"/>
                    <a:gd name="T20" fmla="*/ 2147483647 w 166"/>
                    <a:gd name="T21" fmla="*/ 2147483647 h 63"/>
                    <a:gd name="T22" fmla="*/ 2147483647 w 166"/>
                    <a:gd name="T23" fmla="*/ 2147483647 h 6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66"/>
                    <a:gd name="T37" fmla="*/ 0 h 63"/>
                    <a:gd name="T38" fmla="*/ 166 w 166"/>
                    <a:gd name="T39" fmla="*/ 63 h 6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66" h="63">
                      <a:moveTo>
                        <a:pt x="154" y="59"/>
                      </a:moveTo>
                      <a:lnTo>
                        <a:pt x="162" y="51"/>
                      </a:lnTo>
                      <a:lnTo>
                        <a:pt x="4" y="0"/>
                      </a:lnTo>
                      <a:lnTo>
                        <a:pt x="0" y="12"/>
                      </a:lnTo>
                      <a:lnTo>
                        <a:pt x="158" y="63"/>
                      </a:lnTo>
                      <a:lnTo>
                        <a:pt x="166" y="59"/>
                      </a:lnTo>
                      <a:lnTo>
                        <a:pt x="158" y="63"/>
                      </a:lnTo>
                      <a:lnTo>
                        <a:pt x="162" y="63"/>
                      </a:lnTo>
                      <a:lnTo>
                        <a:pt x="166" y="59"/>
                      </a:lnTo>
                      <a:lnTo>
                        <a:pt x="162" y="55"/>
                      </a:lnTo>
                      <a:lnTo>
                        <a:pt x="162" y="51"/>
                      </a:lnTo>
                      <a:lnTo>
                        <a:pt x="154" y="59"/>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8399" name="Freeform 97"/>
                <p:cNvSpPr>
                  <a:spLocks/>
                </p:cNvSpPr>
                <p:nvPr/>
              </p:nvSpPr>
              <p:spPr bwMode="auto">
                <a:xfrm>
                  <a:off x="1050925" y="2989263"/>
                  <a:ext cx="25400" cy="219075"/>
                </a:xfrm>
                <a:custGeom>
                  <a:avLst/>
                  <a:gdLst>
                    <a:gd name="T0" fmla="*/ 2147483647 w 16"/>
                    <a:gd name="T1" fmla="*/ 2147483647 h 138"/>
                    <a:gd name="T2" fmla="*/ 0 w 16"/>
                    <a:gd name="T3" fmla="*/ 2147483647 h 138"/>
                    <a:gd name="T4" fmla="*/ 2147483647 w 16"/>
                    <a:gd name="T5" fmla="*/ 2147483647 h 138"/>
                    <a:gd name="T6" fmla="*/ 2147483647 w 16"/>
                    <a:gd name="T7" fmla="*/ 2147483647 h 138"/>
                    <a:gd name="T8" fmla="*/ 2147483647 w 16"/>
                    <a:gd name="T9" fmla="*/ 2147483647 h 138"/>
                    <a:gd name="T10" fmla="*/ 2147483647 w 16"/>
                    <a:gd name="T11" fmla="*/ 0 h 138"/>
                    <a:gd name="T12" fmla="*/ 2147483647 w 16"/>
                    <a:gd name="T13" fmla="*/ 2147483647 h 138"/>
                    <a:gd name="T14" fmla="*/ 2147483647 w 16"/>
                    <a:gd name="T15" fmla="*/ 2147483647 h 138"/>
                    <a:gd name="T16" fmla="*/ 2147483647 w 16"/>
                    <a:gd name="T17" fmla="*/ 0 h 138"/>
                    <a:gd name="T18" fmla="*/ 2147483647 w 16"/>
                    <a:gd name="T19" fmla="*/ 2147483647 h 138"/>
                    <a:gd name="T20" fmla="*/ 0 w 16"/>
                    <a:gd name="T21" fmla="*/ 2147483647 h 138"/>
                    <a:gd name="T22" fmla="*/ 2147483647 w 16"/>
                    <a:gd name="T23" fmla="*/ 2147483647 h 13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6"/>
                    <a:gd name="T37" fmla="*/ 0 h 138"/>
                    <a:gd name="T38" fmla="*/ 16 w 16"/>
                    <a:gd name="T39" fmla="*/ 138 h 13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6" h="138">
                      <a:moveTo>
                        <a:pt x="8" y="12"/>
                      </a:moveTo>
                      <a:lnTo>
                        <a:pt x="0" y="4"/>
                      </a:lnTo>
                      <a:lnTo>
                        <a:pt x="4" y="138"/>
                      </a:lnTo>
                      <a:lnTo>
                        <a:pt x="16" y="138"/>
                      </a:lnTo>
                      <a:lnTo>
                        <a:pt x="12" y="4"/>
                      </a:lnTo>
                      <a:lnTo>
                        <a:pt x="4" y="0"/>
                      </a:lnTo>
                      <a:lnTo>
                        <a:pt x="12" y="4"/>
                      </a:lnTo>
                      <a:lnTo>
                        <a:pt x="8" y="4"/>
                      </a:lnTo>
                      <a:lnTo>
                        <a:pt x="8" y="0"/>
                      </a:lnTo>
                      <a:lnTo>
                        <a:pt x="4" y="4"/>
                      </a:lnTo>
                      <a:lnTo>
                        <a:pt x="0" y="4"/>
                      </a:lnTo>
                      <a:lnTo>
                        <a:pt x="8" y="12"/>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8400" name="Freeform 98"/>
                <p:cNvSpPr>
                  <a:spLocks/>
                </p:cNvSpPr>
                <p:nvPr/>
              </p:nvSpPr>
              <p:spPr bwMode="auto">
                <a:xfrm>
                  <a:off x="677863" y="2989263"/>
                  <a:ext cx="385763" cy="87313"/>
                </a:xfrm>
                <a:custGeom>
                  <a:avLst/>
                  <a:gdLst>
                    <a:gd name="T0" fmla="*/ 2147483647 w 243"/>
                    <a:gd name="T1" fmla="*/ 2147483647 h 55"/>
                    <a:gd name="T2" fmla="*/ 2147483647 w 243"/>
                    <a:gd name="T3" fmla="*/ 2147483647 h 55"/>
                    <a:gd name="T4" fmla="*/ 2147483647 w 243"/>
                    <a:gd name="T5" fmla="*/ 2147483647 h 55"/>
                    <a:gd name="T6" fmla="*/ 2147483647 w 243"/>
                    <a:gd name="T7" fmla="*/ 0 h 55"/>
                    <a:gd name="T8" fmla="*/ 2147483647 w 243"/>
                    <a:gd name="T9" fmla="*/ 2147483647 h 55"/>
                    <a:gd name="T10" fmla="*/ 0 w 243"/>
                    <a:gd name="T11" fmla="*/ 2147483647 h 55"/>
                    <a:gd name="T12" fmla="*/ 2147483647 w 243"/>
                    <a:gd name="T13" fmla="*/ 2147483647 h 55"/>
                    <a:gd name="T14" fmla="*/ 0 w 243"/>
                    <a:gd name="T15" fmla="*/ 2147483647 h 55"/>
                    <a:gd name="T16" fmla="*/ 0 w 243"/>
                    <a:gd name="T17" fmla="*/ 2147483647 h 55"/>
                    <a:gd name="T18" fmla="*/ 0 w 243"/>
                    <a:gd name="T19" fmla="*/ 2147483647 h 55"/>
                    <a:gd name="T20" fmla="*/ 2147483647 w 243"/>
                    <a:gd name="T21" fmla="*/ 2147483647 h 55"/>
                    <a:gd name="T22" fmla="*/ 2147483647 w 243"/>
                    <a:gd name="T23" fmla="*/ 2147483647 h 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43"/>
                    <a:gd name="T37" fmla="*/ 0 h 55"/>
                    <a:gd name="T38" fmla="*/ 243 w 243"/>
                    <a:gd name="T39" fmla="*/ 55 h 5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43" h="55">
                      <a:moveTo>
                        <a:pt x="4" y="47"/>
                      </a:moveTo>
                      <a:lnTo>
                        <a:pt x="4" y="55"/>
                      </a:lnTo>
                      <a:lnTo>
                        <a:pt x="243" y="12"/>
                      </a:lnTo>
                      <a:lnTo>
                        <a:pt x="239" y="0"/>
                      </a:lnTo>
                      <a:lnTo>
                        <a:pt x="4" y="47"/>
                      </a:lnTo>
                      <a:lnTo>
                        <a:pt x="0" y="55"/>
                      </a:lnTo>
                      <a:lnTo>
                        <a:pt x="4" y="47"/>
                      </a:lnTo>
                      <a:lnTo>
                        <a:pt x="0" y="47"/>
                      </a:lnTo>
                      <a:lnTo>
                        <a:pt x="0" y="51"/>
                      </a:lnTo>
                      <a:lnTo>
                        <a:pt x="0" y="55"/>
                      </a:lnTo>
                      <a:lnTo>
                        <a:pt x="4" y="55"/>
                      </a:lnTo>
                      <a:lnTo>
                        <a:pt x="4" y="47"/>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8401" name="Freeform 99"/>
                <p:cNvSpPr>
                  <a:spLocks/>
                </p:cNvSpPr>
                <p:nvPr/>
              </p:nvSpPr>
              <p:spPr bwMode="auto">
                <a:xfrm>
                  <a:off x="754063" y="3127375"/>
                  <a:ext cx="258763" cy="174625"/>
                </a:xfrm>
                <a:custGeom>
                  <a:avLst/>
                  <a:gdLst>
                    <a:gd name="T0" fmla="*/ 2147483647 w 163"/>
                    <a:gd name="T1" fmla="*/ 0 h 110"/>
                    <a:gd name="T2" fmla="*/ 2147483647 w 163"/>
                    <a:gd name="T3" fmla="*/ 2147483647 h 110"/>
                    <a:gd name="T4" fmla="*/ 0 w 163"/>
                    <a:gd name="T5" fmla="*/ 2147483647 h 110"/>
                    <a:gd name="T6" fmla="*/ 0 w 163"/>
                    <a:gd name="T7" fmla="*/ 2147483647 h 110"/>
                    <a:gd name="T8" fmla="*/ 2147483647 w 163"/>
                    <a:gd name="T9" fmla="*/ 2147483647 h 110"/>
                    <a:gd name="T10" fmla="*/ 2147483647 w 163"/>
                    <a:gd name="T11" fmla="*/ 0 h 110"/>
                    <a:gd name="T12" fmla="*/ 2147483647 w 163"/>
                    <a:gd name="T13" fmla="*/ 0 h 110"/>
                    <a:gd name="T14" fmla="*/ 0 60000 65536"/>
                    <a:gd name="T15" fmla="*/ 0 60000 65536"/>
                    <a:gd name="T16" fmla="*/ 0 60000 65536"/>
                    <a:gd name="T17" fmla="*/ 0 60000 65536"/>
                    <a:gd name="T18" fmla="*/ 0 60000 65536"/>
                    <a:gd name="T19" fmla="*/ 0 60000 65536"/>
                    <a:gd name="T20" fmla="*/ 0 60000 65536"/>
                    <a:gd name="T21" fmla="*/ 0 w 163"/>
                    <a:gd name="T22" fmla="*/ 0 h 110"/>
                    <a:gd name="T23" fmla="*/ 163 w 163"/>
                    <a:gd name="T24" fmla="*/ 110 h 1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3" h="110">
                      <a:moveTo>
                        <a:pt x="163" y="0"/>
                      </a:moveTo>
                      <a:lnTo>
                        <a:pt x="163" y="43"/>
                      </a:lnTo>
                      <a:lnTo>
                        <a:pt x="0" y="110"/>
                      </a:lnTo>
                      <a:lnTo>
                        <a:pt x="0" y="94"/>
                      </a:lnTo>
                      <a:lnTo>
                        <a:pt x="33" y="43"/>
                      </a:lnTo>
                      <a:lnTo>
                        <a:pt x="163" y="0"/>
                      </a:lnTo>
                      <a:close/>
                    </a:path>
                  </a:pathLst>
                </a:custGeom>
                <a:solidFill>
                  <a:srgbClr val="CCCCCC"/>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8402" name="Freeform 100"/>
                <p:cNvSpPr>
                  <a:spLocks/>
                </p:cNvSpPr>
                <p:nvPr/>
              </p:nvSpPr>
              <p:spPr bwMode="auto">
                <a:xfrm>
                  <a:off x="1000125" y="3127375"/>
                  <a:ext cx="19050" cy="74613"/>
                </a:xfrm>
                <a:custGeom>
                  <a:avLst/>
                  <a:gdLst>
                    <a:gd name="T0" fmla="*/ 2147483647 w 12"/>
                    <a:gd name="T1" fmla="*/ 2147483647 h 47"/>
                    <a:gd name="T2" fmla="*/ 2147483647 w 12"/>
                    <a:gd name="T3" fmla="*/ 2147483647 h 47"/>
                    <a:gd name="T4" fmla="*/ 2147483647 w 12"/>
                    <a:gd name="T5" fmla="*/ 0 h 47"/>
                    <a:gd name="T6" fmla="*/ 0 w 12"/>
                    <a:gd name="T7" fmla="*/ 0 h 47"/>
                    <a:gd name="T8" fmla="*/ 0 w 12"/>
                    <a:gd name="T9" fmla="*/ 2147483647 h 47"/>
                    <a:gd name="T10" fmla="*/ 2147483647 w 12"/>
                    <a:gd name="T11" fmla="*/ 2147483647 h 47"/>
                    <a:gd name="T12" fmla="*/ 0 w 12"/>
                    <a:gd name="T13" fmla="*/ 2147483647 h 47"/>
                    <a:gd name="T14" fmla="*/ 2147483647 w 12"/>
                    <a:gd name="T15" fmla="*/ 2147483647 h 47"/>
                    <a:gd name="T16" fmla="*/ 2147483647 w 12"/>
                    <a:gd name="T17" fmla="*/ 2147483647 h 47"/>
                    <a:gd name="T18" fmla="*/ 2147483647 w 12"/>
                    <a:gd name="T19" fmla="*/ 2147483647 h 47"/>
                    <a:gd name="T20" fmla="*/ 2147483647 w 12"/>
                    <a:gd name="T21" fmla="*/ 2147483647 h 47"/>
                    <a:gd name="T22" fmla="*/ 2147483647 w 12"/>
                    <a:gd name="T23" fmla="*/ 2147483647 h 4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47"/>
                    <a:gd name="T38" fmla="*/ 12 w 12"/>
                    <a:gd name="T39" fmla="*/ 47 h 4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47">
                      <a:moveTo>
                        <a:pt x="8" y="47"/>
                      </a:moveTo>
                      <a:lnTo>
                        <a:pt x="12" y="43"/>
                      </a:lnTo>
                      <a:lnTo>
                        <a:pt x="12" y="0"/>
                      </a:lnTo>
                      <a:lnTo>
                        <a:pt x="0" y="0"/>
                      </a:lnTo>
                      <a:lnTo>
                        <a:pt x="0" y="43"/>
                      </a:lnTo>
                      <a:lnTo>
                        <a:pt x="4" y="39"/>
                      </a:lnTo>
                      <a:lnTo>
                        <a:pt x="0" y="43"/>
                      </a:lnTo>
                      <a:lnTo>
                        <a:pt x="4" y="47"/>
                      </a:lnTo>
                      <a:lnTo>
                        <a:pt x="8" y="47"/>
                      </a:lnTo>
                      <a:lnTo>
                        <a:pt x="12" y="43"/>
                      </a:lnTo>
                      <a:lnTo>
                        <a:pt x="8" y="47"/>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8403" name="Freeform 101"/>
                <p:cNvSpPr>
                  <a:spLocks/>
                </p:cNvSpPr>
                <p:nvPr/>
              </p:nvSpPr>
              <p:spPr bwMode="auto">
                <a:xfrm>
                  <a:off x="747713" y="3189288"/>
                  <a:ext cx="265113" cy="119063"/>
                </a:xfrm>
                <a:custGeom>
                  <a:avLst/>
                  <a:gdLst>
                    <a:gd name="T0" fmla="*/ 0 w 167"/>
                    <a:gd name="T1" fmla="*/ 2147483647 h 75"/>
                    <a:gd name="T2" fmla="*/ 2147483647 w 167"/>
                    <a:gd name="T3" fmla="*/ 2147483647 h 75"/>
                    <a:gd name="T4" fmla="*/ 2147483647 w 167"/>
                    <a:gd name="T5" fmla="*/ 2147483647 h 75"/>
                    <a:gd name="T6" fmla="*/ 2147483647 w 167"/>
                    <a:gd name="T7" fmla="*/ 0 h 75"/>
                    <a:gd name="T8" fmla="*/ 2147483647 w 167"/>
                    <a:gd name="T9" fmla="*/ 2147483647 h 75"/>
                    <a:gd name="T10" fmla="*/ 2147483647 w 167"/>
                    <a:gd name="T11" fmla="*/ 2147483647 h 75"/>
                    <a:gd name="T12" fmla="*/ 2147483647 w 167"/>
                    <a:gd name="T13" fmla="*/ 2147483647 h 75"/>
                    <a:gd name="T14" fmla="*/ 0 w 167"/>
                    <a:gd name="T15" fmla="*/ 2147483647 h 75"/>
                    <a:gd name="T16" fmla="*/ 0 w 167"/>
                    <a:gd name="T17" fmla="*/ 2147483647 h 75"/>
                    <a:gd name="T18" fmla="*/ 2147483647 w 167"/>
                    <a:gd name="T19" fmla="*/ 2147483647 h 75"/>
                    <a:gd name="T20" fmla="*/ 2147483647 w 167"/>
                    <a:gd name="T21" fmla="*/ 2147483647 h 75"/>
                    <a:gd name="T22" fmla="*/ 0 w 167"/>
                    <a:gd name="T23" fmla="*/ 2147483647 h 7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67"/>
                    <a:gd name="T37" fmla="*/ 0 h 75"/>
                    <a:gd name="T38" fmla="*/ 167 w 167"/>
                    <a:gd name="T39" fmla="*/ 75 h 7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67" h="75">
                      <a:moveTo>
                        <a:pt x="0" y="71"/>
                      </a:moveTo>
                      <a:lnTo>
                        <a:pt x="8" y="75"/>
                      </a:lnTo>
                      <a:lnTo>
                        <a:pt x="167" y="8"/>
                      </a:lnTo>
                      <a:lnTo>
                        <a:pt x="163" y="0"/>
                      </a:lnTo>
                      <a:lnTo>
                        <a:pt x="4" y="67"/>
                      </a:lnTo>
                      <a:lnTo>
                        <a:pt x="8" y="71"/>
                      </a:lnTo>
                      <a:lnTo>
                        <a:pt x="4" y="67"/>
                      </a:lnTo>
                      <a:lnTo>
                        <a:pt x="0" y="71"/>
                      </a:lnTo>
                      <a:lnTo>
                        <a:pt x="4" y="75"/>
                      </a:lnTo>
                      <a:lnTo>
                        <a:pt x="8" y="75"/>
                      </a:lnTo>
                      <a:lnTo>
                        <a:pt x="0" y="71"/>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8404" name="Freeform 102"/>
                <p:cNvSpPr>
                  <a:spLocks/>
                </p:cNvSpPr>
                <p:nvPr/>
              </p:nvSpPr>
              <p:spPr bwMode="auto">
                <a:xfrm>
                  <a:off x="747713" y="3270250"/>
                  <a:ext cx="12700" cy="31750"/>
                </a:xfrm>
                <a:custGeom>
                  <a:avLst/>
                  <a:gdLst>
                    <a:gd name="T0" fmla="*/ 0 w 8"/>
                    <a:gd name="T1" fmla="*/ 0 h 20"/>
                    <a:gd name="T2" fmla="*/ 0 w 8"/>
                    <a:gd name="T3" fmla="*/ 2147483647 h 20"/>
                    <a:gd name="T4" fmla="*/ 0 w 8"/>
                    <a:gd name="T5" fmla="*/ 2147483647 h 20"/>
                    <a:gd name="T6" fmla="*/ 2147483647 w 8"/>
                    <a:gd name="T7" fmla="*/ 2147483647 h 20"/>
                    <a:gd name="T8" fmla="*/ 2147483647 w 8"/>
                    <a:gd name="T9" fmla="*/ 2147483647 h 20"/>
                    <a:gd name="T10" fmla="*/ 2147483647 w 8"/>
                    <a:gd name="T11" fmla="*/ 2147483647 h 20"/>
                    <a:gd name="T12" fmla="*/ 2147483647 w 8"/>
                    <a:gd name="T13" fmla="*/ 2147483647 h 20"/>
                    <a:gd name="T14" fmla="*/ 2147483647 w 8"/>
                    <a:gd name="T15" fmla="*/ 0 h 20"/>
                    <a:gd name="T16" fmla="*/ 2147483647 w 8"/>
                    <a:gd name="T17" fmla="*/ 0 h 20"/>
                    <a:gd name="T18" fmla="*/ 0 w 8"/>
                    <a:gd name="T19" fmla="*/ 0 h 20"/>
                    <a:gd name="T20" fmla="*/ 0 w 8"/>
                    <a:gd name="T21" fmla="*/ 2147483647 h 20"/>
                    <a:gd name="T22" fmla="*/ 0 w 8"/>
                    <a:gd name="T23" fmla="*/ 0 h 2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20"/>
                    <a:gd name="T38" fmla="*/ 8 w 8"/>
                    <a:gd name="T39" fmla="*/ 20 h 2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20">
                      <a:moveTo>
                        <a:pt x="0" y="0"/>
                      </a:moveTo>
                      <a:lnTo>
                        <a:pt x="0" y="4"/>
                      </a:lnTo>
                      <a:lnTo>
                        <a:pt x="0" y="20"/>
                      </a:lnTo>
                      <a:lnTo>
                        <a:pt x="8" y="20"/>
                      </a:lnTo>
                      <a:lnTo>
                        <a:pt x="8" y="4"/>
                      </a:lnTo>
                      <a:lnTo>
                        <a:pt x="8" y="0"/>
                      </a:lnTo>
                      <a:lnTo>
                        <a:pt x="4" y="0"/>
                      </a:lnTo>
                      <a:lnTo>
                        <a:pt x="0" y="0"/>
                      </a:lnTo>
                      <a:lnTo>
                        <a:pt x="0" y="4"/>
                      </a:lnTo>
                      <a:lnTo>
                        <a:pt x="0"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8405" name="Freeform 103"/>
                <p:cNvSpPr>
                  <a:spLocks/>
                </p:cNvSpPr>
                <p:nvPr/>
              </p:nvSpPr>
              <p:spPr bwMode="auto">
                <a:xfrm>
                  <a:off x="747713" y="3189288"/>
                  <a:ext cx="65088" cy="87313"/>
                </a:xfrm>
                <a:custGeom>
                  <a:avLst/>
                  <a:gdLst>
                    <a:gd name="T0" fmla="*/ 2147483647 w 41"/>
                    <a:gd name="T1" fmla="*/ 0 h 55"/>
                    <a:gd name="T2" fmla="*/ 2147483647 w 41"/>
                    <a:gd name="T3" fmla="*/ 2147483647 h 55"/>
                    <a:gd name="T4" fmla="*/ 0 w 41"/>
                    <a:gd name="T5" fmla="*/ 2147483647 h 55"/>
                    <a:gd name="T6" fmla="*/ 2147483647 w 41"/>
                    <a:gd name="T7" fmla="*/ 2147483647 h 55"/>
                    <a:gd name="T8" fmla="*/ 2147483647 w 41"/>
                    <a:gd name="T9" fmla="*/ 2147483647 h 55"/>
                    <a:gd name="T10" fmla="*/ 2147483647 w 41"/>
                    <a:gd name="T11" fmla="*/ 2147483647 h 55"/>
                    <a:gd name="T12" fmla="*/ 2147483647 w 41"/>
                    <a:gd name="T13" fmla="*/ 2147483647 h 55"/>
                    <a:gd name="T14" fmla="*/ 2147483647 w 41"/>
                    <a:gd name="T15" fmla="*/ 2147483647 h 55"/>
                    <a:gd name="T16" fmla="*/ 2147483647 w 41"/>
                    <a:gd name="T17" fmla="*/ 0 h 55"/>
                    <a:gd name="T18" fmla="*/ 2147483647 w 41"/>
                    <a:gd name="T19" fmla="*/ 0 h 55"/>
                    <a:gd name="T20" fmla="*/ 2147483647 w 41"/>
                    <a:gd name="T21" fmla="*/ 2147483647 h 55"/>
                    <a:gd name="T22" fmla="*/ 2147483647 w 41"/>
                    <a:gd name="T23" fmla="*/ 0 h 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1"/>
                    <a:gd name="T37" fmla="*/ 0 h 55"/>
                    <a:gd name="T38" fmla="*/ 41 w 41"/>
                    <a:gd name="T39" fmla="*/ 55 h 5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1" h="55">
                      <a:moveTo>
                        <a:pt x="33" y="0"/>
                      </a:moveTo>
                      <a:lnTo>
                        <a:pt x="33" y="4"/>
                      </a:lnTo>
                      <a:lnTo>
                        <a:pt x="0" y="51"/>
                      </a:lnTo>
                      <a:lnTo>
                        <a:pt x="8" y="55"/>
                      </a:lnTo>
                      <a:lnTo>
                        <a:pt x="41" y="8"/>
                      </a:lnTo>
                      <a:lnTo>
                        <a:pt x="37" y="8"/>
                      </a:lnTo>
                      <a:lnTo>
                        <a:pt x="41" y="8"/>
                      </a:lnTo>
                      <a:lnTo>
                        <a:pt x="41" y="4"/>
                      </a:lnTo>
                      <a:lnTo>
                        <a:pt x="37" y="0"/>
                      </a:lnTo>
                      <a:lnTo>
                        <a:pt x="33" y="0"/>
                      </a:lnTo>
                      <a:lnTo>
                        <a:pt x="33" y="4"/>
                      </a:lnTo>
                      <a:lnTo>
                        <a:pt x="33"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8406" name="Freeform 104"/>
                <p:cNvSpPr>
                  <a:spLocks/>
                </p:cNvSpPr>
                <p:nvPr/>
              </p:nvSpPr>
              <p:spPr bwMode="auto">
                <a:xfrm>
                  <a:off x="800100" y="3121025"/>
                  <a:ext cx="219075" cy="80963"/>
                </a:xfrm>
                <a:custGeom>
                  <a:avLst/>
                  <a:gdLst>
                    <a:gd name="T0" fmla="*/ 2147483647 w 138"/>
                    <a:gd name="T1" fmla="*/ 2147483647 h 51"/>
                    <a:gd name="T2" fmla="*/ 2147483647 w 138"/>
                    <a:gd name="T3" fmla="*/ 0 h 51"/>
                    <a:gd name="T4" fmla="*/ 0 w 138"/>
                    <a:gd name="T5" fmla="*/ 2147483647 h 51"/>
                    <a:gd name="T6" fmla="*/ 2147483647 w 138"/>
                    <a:gd name="T7" fmla="*/ 2147483647 h 51"/>
                    <a:gd name="T8" fmla="*/ 2147483647 w 138"/>
                    <a:gd name="T9" fmla="*/ 2147483647 h 51"/>
                    <a:gd name="T10" fmla="*/ 2147483647 w 138"/>
                    <a:gd name="T11" fmla="*/ 2147483647 h 51"/>
                    <a:gd name="T12" fmla="*/ 2147483647 w 138"/>
                    <a:gd name="T13" fmla="*/ 2147483647 h 51"/>
                    <a:gd name="T14" fmla="*/ 2147483647 w 138"/>
                    <a:gd name="T15" fmla="*/ 2147483647 h 51"/>
                    <a:gd name="T16" fmla="*/ 2147483647 w 138"/>
                    <a:gd name="T17" fmla="*/ 2147483647 h 51"/>
                    <a:gd name="T18" fmla="*/ 2147483647 w 138"/>
                    <a:gd name="T19" fmla="*/ 0 h 51"/>
                    <a:gd name="T20" fmla="*/ 2147483647 w 138"/>
                    <a:gd name="T21" fmla="*/ 0 h 51"/>
                    <a:gd name="T22" fmla="*/ 2147483647 w 138"/>
                    <a:gd name="T23" fmla="*/ 2147483647 h 5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38"/>
                    <a:gd name="T37" fmla="*/ 0 h 51"/>
                    <a:gd name="T38" fmla="*/ 138 w 138"/>
                    <a:gd name="T39" fmla="*/ 51 h 5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38" h="51">
                      <a:moveTo>
                        <a:pt x="138" y="4"/>
                      </a:moveTo>
                      <a:lnTo>
                        <a:pt x="130" y="0"/>
                      </a:lnTo>
                      <a:lnTo>
                        <a:pt x="0" y="43"/>
                      </a:lnTo>
                      <a:lnTo>
                        <a:pt x="4" y="51"/>
                      </a:lnTo>
                      <a:lnTo>
                        <a:pt x="134" y="8"/>
                      </a:lnTo>
                      <a:lnTo>
                        <a:pt x="126" y="4"/>
                      </a:lnTo>
                      <a:lnTo>
                        <a:pt x="134" y="8"/>
                      </a:lnTo>
                      <a:lnTo>
                        <a:pt x="138" y="8"/>
                      </a:lnTo>
                      <a:lnTo>
                        <a:pt x="138" y="4"/>
                      </a:lnTo>
                      <a:lnTo>
                        <a:pt x="134" y="0"/>
                      </a:lnTo>
                      <a:lnTo>
                        <a:pt x="130" y="0"/>
                      </a:lnTo>
                      <a:lnTo>
                        <a:pt x="138" y="4"/>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8407" name="Freeform 105"/>
                <p:cNvSpPr>
                  <a:spLocks/>
                </p:cNvSpPr>
                <p:nvPr/>
              </p:nvSpPr>
              <p:spPr bwMode="auto">
                <a:xfrm>
                  <a:off x="593725" y="3033713"/>
                  <a:ext cx="385763" cy="49213"/>
                </a:xfrm>
                <a:custGeom>
                  <a:avLst/>
                  <a:gdLst>
                    <a:gd name="T0" fmla="*/ 0 w 243"/>
                    <a:gd name="T1" fmla="*/ 0 h 31"/>
                    <a:gd name="T2" fmla="*/ 0 w 243"/>
                    <a:gd name="T3" fmla="*/ 2147483647 h 31"/>
                    <a:gd name="T4" fmla="*/ 2147483647 w 243"/>
                    <a:gd name="T5" fmla="*/ 2147483647 h 31"/>
                    <a:gd name="T6" fmla="*/ 2147483647 w 243"/>
                    <a:gd name="T7" fmla="*/ 0 h 31"/>
                    <a:gd name="T8" fmla="*/ 0 w 243"/>
                    <a:gd name="T9" fmla="*/ 0 h 31"/>
                    <a:gd name="T10" fmla="*/ 0 w 243"/>
                    <a:gd name="T11" fmla="*/ 0 h 31"/>
                    <a:gd name="T12" fmla="*/ 0 60000 65536"/>
                    <a:gd name="T13" fmla="*/ 0 60000 65536"/>
                    <a:gd name="T14" fmla="*/ 0 60000 65536"/>
                    <a:gd name="T15" fmla="*/ 0 60000 65536"/>
                    <a:gd name="T16" fmla="*/ 0 60000 65536"/>
                    <a:gd name="T17" fmla="*/ 0 60000 65536"/>
                    <a:gd name="T18" fmla="*/ 0 w 243"/>
                    <a:gd name="T19" fmla="*/ 0 h 31"/>
                    <a:gd name="T20" fmla="*/ 243 w 243"/>
                    <a:gd name="T21" fmla="*/ 31 h 31"/>
                  </a:gdLst>
                  <a:ahLst/>
                  <a:cxnLst>
                    <a:cxn ang="T12">
                      <a:pos x="T0" y="T1"/>
                    </a:cxn>
                    <a:cxn ang="T13">
                      <a:pos x="T2" y="T3"/>
                    </a:cxn>
                    <a:cxn ang="T14">
                      <a:pos x="T4" y="T5"/>
                    </a:cxn>
                    <a:cxn ang="T15">
                      <a:pos x="T6" y="T7"/>
                    </a:cxn>
                    <a:cxn ang="T16">
                      <a:pos x="T8" y="T9"/>
                    </a:cxn>
                    <a:cxn ang="T17">
                      <a:pos x="T10" y="T11"/>
                    </a:cxn>
                  </a:cxnLst>
                  <a:rect l="T18" t="T19" r="T20" b="T21"/>
                  <a:pathLst>
                    <a:path w="243" h="31">
                      <a:moveTo>
                        <a:pt x="0" y="0"/>
                      </a:moveTo>
                      <a:lnTo>
                        <a:pt x="0" y="19"/>
                      </a:lnTo>
                      <a:lnTo>
                        <a:pt x="243" y="31"/>
                      </a:lnTo>
                      <a:lnTo>
                        <a:pt x="243" y="0"/>
                      </a:lnTo>
                      <a:lnTo>
                        <a:pt x="0" y="0"/>
                      </a:lnTo>
                      <a:close/>
                    </a:path>
                  </a:pathLst>
                </a:custGeom>
                <a:solidFill>
                  <a:srgbClr val="999999"/>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8408" name="Freeform 106"/>
                <p:cNvSpPr>
                  <a:spLocks/>
                </p:cNvSpPr>
                <p:nvPr/>
              </p:nvSpPr>
              <p:spPr bwMode="auto">
                <a:xfrm>
                  <a:off x="581025" y="3033713"/>
                  <a:ext cx="19050" cy="36513"/>
                </a:xfrm>
                <a:custGeom>
                  <a:avLst/>
                  <a:gdLst>
                    <a:gd name="T0" fmla="*/ 2147483647 w 12"/>
                    <a:gd name="T1" fmla="*/ 2147483647 h 23"/>
                    <a:gd name="T2" fmla="*/ 2147483647 w 12"/>
                    <a:gd name="T3" fmla="*/ 2147483647 h 23"/>
                    <a:gd name="T4" fmla="*/ 2147483647 w 12"/>
                    <a:gd name="T5" fmla="*/ 0 h 23"/>
                    <a:gd name="T6" fmla="*/ 0 w 12"/>
                    <a:gd name="T7" fmla="*/ 0 h 23"/>
                    <a:gd name="T8" fmla="*/ 0 w 12"/>
                    <a:gd name="T9" fmla="*/ 2147483647 h 23"/>
                    <a:gd name="T10" fmla="*/ 2147483647 w 12"/>
                    <a:gd name="T11" fmla="*/ 2147483647 h 23"/>
                    <a:gd name="T12" fmla="*/ 0 w 12"/>
                    <a:gd name="T13" fmla="*/ 2147483647 h 23"/>
                    <a:gd name="T14" fmla="*/ 2147483647 w 12"/>
                    <a:gd name="T15" fmla="*/ 2147483647 h 23"/>
                    <a:gd name="T16" fmla="*/ 2147483647 w 12"/>
                    <a:gd name="T17" fmla="*/ 2147483647 h 23"/>
                    <a:gd name="T18" fmla="*/ 2147483647 w 12"/>
                    <a:gd name="T19" fmla="*/ 2147483647 h 23"/>
                    <a:gd name="T20" fmla="*/ 2147483647 w 12"/>
                    <a:gd name="T21" fmla="*/ 2147483647 h 23"/>
                    <a:gd name="T22" fmla="*/ 2147483647 w 12"/>
                    <a:gd name="T23" fmla="*/ 2147483647 h 2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23"/>
                    <a:gd name="T38" fmla="*/ 12 w 12"/>
                    <a:gd name="T39" fmla="*/ 23 h 2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23">
                      <a:moveTo>
                        <a:pt x="8" y="15"/>
                      </a:moveTo>
                      <a:lnTo>
                        <a:pt x="12" y="19"/>
                      </a:lnTo>
                      <a:lnTo>
                        <a:pt x="12" y="0"/>
                      </a:lnTo>
                      <a:lnTo>
                        <a:pt x="0" y="0"/>
                      </a:lnTo>
                      <a:lnTo>
                        <a:pt x="0" y="19"/>
                      </a:lnTo>
                      <a:lnTo>
                        <a:pt x="8" y="23"/>
                      </a:lnTo>
                      <a:lnTo>
                        <a:pt x="0" y="19"/>
                      </a:lnTo>
                      <a:lnTo>
                        <a:pt x="4" y="23"/>
                      </a:lnTo>
                      <a:lnTo>
                        <a:pt x="8" y="23"/>
                      </a:lnTo>
                      <a:lnTo>
                        <a:pt x="12" y="19"/>
                      </a:lnTo>
                      <a:lnTo>
                        <a:pt x="8" y="15"/>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8409" name="Freeform 107"/>
                <p:cNvSpPr>
                  <a:spLocks/>
                </p:cNvSpPr>
                <p:nvPr/>
              </p:nvSpPr>
              <p:spPr bwMode="auto">
                <a:xfrm>
                  <a:off x="593725" y="3057525"/>
                  <a:ext cx="392113" cy="31750"/>
                </a:xfrm>
                <a:custGeom>
                  <a:avLst/>
                  <a:gdLst>
                    <a:gd name="T0" fmla="*/ 2147483647 w 247"/>
                    <a:gd name="T1" fmla="*/ 2147483647 h 20"/>
                    <a:gd name="T2" fmla="*/ 2147483647 w 247"/>
                    <a:gd name="T3" fmla="*/ 2147483647 h 20"/>
                    <a:gd name="T4" fmla="*/ 0 w 247"/>
                    <a:gd name="T5" fmla="*/ 0 h 20"/>
                    <a:gd name="T6" fmla="*/ 0 w 247"/>
                    <a:gd name="T7" fmla="*/ 2147483647 h 20"/>
                    <a:gd name="T8" fmla="*/ 2147483647 w 247"/>
                    <a:gd name="T9" fmla="*/ 2147483647 h 20"/>
                    <a:gd name="T10" fmla="*/ 2147483647 w 247"/>
                    <a:gd name="T11" fmla="*/ 2147483647 h 20"/>
                    <a:gd name="T12" fmla="*/ 2147483647 w 247"/>
                    <a:gd name="T13" fmla="*/ 2147483647 h 20"/>
                    <a:gd name="T14" fmla="*/ 2147483647 w 247"/>
                    <a:gd name="T15" fmla="*/ 2147483647 h 20"/>
                    <a:gd name="T16" fmla="*/ 2147483647 w 247"/>
                    <a:gd name="T17" fmla="*/ 2147483647 h 20"/>
                    <a:gd name="T18" fmla="*/ 2147483647 w 247"/>
                    <a:gd name="T19" fmla="*/ 2147483647 h 20"/>
                    <a:gd name="T20" fmla="*/ 2147483647 w 247"/>
                    <a:gd name="T21" fmla="*/ 2147483647 h 20"/>
                    <a:gd name="T22" fmla="*/ 2147483647 w 247"/>
                    <a:gd name="T23" fmla="*/ 2147483647 h 2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47"/>
                    <a:gd name="T37" fmla="*/ 0 h 20"/>
                    <a:gd name="T38" fmla="*/ 247 w 247"/>
                    <a:gd name="T39" fmla="*/ 20 h 2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47" h="20">
                      <a:moveTo>
                        <a:pt x="235" y="16"/>
                      </a:moveTo>
                      <a:lnTo>
                        <a:pt x="243" y="12"/>
                      </a:lnTo>
                      <a:lnTo>
                        <a:pt x="0" y="0"/>
                      </a:lnTo>
                      <a:lnTo>
                        <a:pt x="0" y="8"/>
                      </a:lnTo>
                      <a:lnTo>
                        <a:pt x="243" y="20"/>
                      </a:lnTo>
                      <a:lnTo>
                        <a:pt x="247" y="16"/>
                      </a:lnTo>
                      <a:lnTo>
                        <a:pt x="243" y="20"/>
                      </a:lnTo>
                      <a:lnTo>
                        <a:pt x="247" y="16"/>
                      </a:lnTo>
                      <a:lnTo>
                        <a:pt x="243" y="12"/>
                      </a:lnTo>
                      <a:lnTo>
                        <a:pt x="235" y="16"/>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8410" name="Freeform 108"/>
                <p:cNvSpPr>
                  <a:spLocks/>
                </p:cNvSpPr>
                <p:nvPr/>
              </p:nvSpPr>
              <p:spPr bwMode="auto">
                <a:xfrm>
                  <a:off x="966788" y="3027363"/>
                  <a:ext cx="19050" cy="55563"/>
                </a:xfrm>
                <a:custGeom>
                  <a:avLst/>
                  <a:gdLst>
                    <a:gd name="T0" fmla="*/ 2147483647 w 12"/>
                    <a:gd name="T1" fmla="*/ 2147483647 h 35"/>
                    <a:gd name="T2" fmla="*/ 0 w 12"/>
                    <a:gd name="T3" fmla="*/ 2147483647 h 35"/>
                    <a:gd name="T4" fmla="*/ 0 w 12"/>
                    <a:gd name="T5" fmla="*/ 2147483647 h 35"/>
                    <a:gd name="T6" fmla="*/ 2147483647 w 12"/>
                    <a:gd name="T7" fmla="*/ 2147483647 h 35"/>
                    <a:gd name="T8" fmla="*/ 2147483647 w 12"/>
                    <a:gd name="T9" fmla="*/ 2147483647 h 35"/>
                    <a:gd name="T10" fmla="*/ 2147483647 w 12"/>
                    <a:gd name="T11" fmla="*/ 0 h 35"/>
                    <a:gd name="T12" fmla="*/ 2147483647 w 12"/>
                    <a:gd name="T13" fmla="*/ 2147483647 h 35"/>
                    <a:gd name="T14" fmla="*/ 2147483647 w 12"/>
                    <a:gd name="T15" fmla="*/ 2147483647 h 35"/>
                    <a:gd name="T16" fmla="*/ 2147483647 w 12"/>
                    <a:gd name="T17" fmla="*/ 0 h 35"/>
                    <a:gd name="T18" fmla="*/ 2147483647 w 12"/>
                    <a:gd name="T19" fmla="*/ 2147483647 h 35"/>
                    <a:gd name="T20" fmla="*/ 0 w 12"/>
                    <a:gd name="T21" fmla="*/ 2147483647 h 35"/>
                    <a:gd name="T22" fmla="*/ 2147483647 w 12"/>
                    <a:gd name="T23" fmla="*/ 2147483647 h 3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35"/>
                    <a:gd name="T38" fmla="*/ 12 w 12"/>
                    <a:gd name="T39" fmla="*/ 35 h 3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35">
                      <a:moveTo>
                        <a:pt x="8" y="11"/>
                      </a:moveTo>
                      <a:lnTo>
                        <a:pt x="0" y="4"/>
                      </a:lnTo>
                      <a:lnTo>
                        <a:pt x="0" y="35"/>
                      </a:lnTo>
                      <a:lnTo>
                        <a:pt x="12" y="35"/>
                      </a:lnTo>
                      <a:lnTo>
                        <a:pt x="12" y="4"/>
                      </a:lnTo>
                      <a:lnTo>
                        <a:pt x="8" y="0"/>
                      </a:lnTo>
                      <a:lnTo>
                        <a:pt x="12" y="4"/>
                      </a:lnTo>
                      <a:lnTo>
                        <a:pt x="8" y="4"/>
                      </a:lnTo>
                      <a:lnTo>
                        <a:pt x="8" y="0"/>
                      </a:lnTo>
                      <a:lnTo>
                        <a:pt x="4" y="4"/>
                      </a:lnTo>
                      <a:lnTo>
                        <a:pt x="0" y="4"/>
                      </a:lnTo>
                      <a:lnTo>
                        <a:pt x="8" y="11"/>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8411" name="Freeform 109"/>
                <p:cNvSpPr>
                  <a:spLocks/>
                </p:cNvSpPr>
                <p:nvPr/>
              </p:nvSpPr>
              <p:spPr bwMode="auto">
                <a:xfrm>
                  <a:off x="581025" y="3027363"/>
                  <a:ext cx="398463" cy="17463"/>
                </a:xfrm>
                <a:custGeom>
                  <a:avLst/>
                  <a:gdLst>
                    <a:gd name="T0" fmla="*/ 2147483647 w 251"/>
                    <a:gd name="T1" fmla="*/ 2147483647 h 11"/>
                    <a:gd name="T2" fmla="*/ 2147483647 w 251"/>
                    <a:gd name="T3" fmla="*/ 2147483647 h 11"/>
                    <a:gd name="T4" fmla="*/ 2147483647 w 251"/>
                    <a:gd name="T5" fmla="*/ 2147483647 h 11"/>
                    <a:gd name="T6" fmla="*/ 2147483647 w 251"/>
                    <a:gd name="T7" fmla="*/ 0 h 11"/>
                    <a:gd name="T8" fmla="*/ 2147483647 w 251"/>
                    <a:gd name="T9" fmla="*/ 0 h 11"/>
                    <a:gd name="T10" fmla="*/ 0 w 251"/>
                    <a:gd name="T11" fmla="*/ 2147483647 h 11"/>
                    <a:gd name="T12" fmla="*/ 2147483647 w 251"/>
                    <a:gd name="T13" fmla="*/ 0 h 11"/>
                    <a:gd name="T14" fmla="*/ 2147483647 w 251"/>
                    <a:gd name="T15" fmla="*/ 2147483647 h 11"/>
                    <a:gd name="T16" fmla="*/ 0 w 251"/>
                    <a:gd name="T17" fmla="*/ 2147483647 h 11"/>
                    <a:gd name="T18" fmla="*/ 2147483647 w 251"/>
                    <a:gd name="T19" fmla="*/ 2147483647 h 11"/>
                    <a:gd name="T20" fmla="*/ 2147483647 w 251"/>
                    <a:gd name="T21" fmla="*/ 2147483647 h 11"/>
                    <a:gd name="T22" fmla="*/ 2147483647 w 251"/>
                    <a:gd name="T23" fmla="*/ 2147483647 h 1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51"/>
                    <a:gd name="T37" fmla="*/ 0 h 11"/>
                    <a:gd name="T38" fmla="*/ 251 w 251"/>
                    <a:gd name="T39" fmla="*/ 11 h 1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51" h="11">
                      <a:moveTo>
                        <a:pt x="12" y="4"/>
                      </a:moveTo>
                      <a:lnTo>
                        <a:pt x="8" y="11"/>
                      </a:lnTo>
                      <a:lnTo>
                        <a:pt x="251" y="11"/>
                      </a:lnTo>
                      <a:lnTo>
                        <a:pt x="251" y="0"/>
                      </a:lnTo>
                      <a:lnTo>
                        <a:pt x="8" y="0"/>
                      </a:lnTo>
                      <a:lnTo>
                        <a:pt x="0" y="4"/>
                      </a:lnTo>
                      <a:lnTo>
                        <a:pt x="8" y="0"/>
                      </a:lnTo>
                      <a:lnTo>
                        <a:pt x="4" y="4"/>
                      </a:lnTo>
                      <a:lnTo>
                        <a:pt x="0" y="4"/>
                      </a:lnTo>
                      <a:lnTo>
                        <a:pt x="4" y="7"/>
                      </a:lnTo>
                      <a:lnTo>
                        <a:pt x="8" y="11"/>
                      </a:lnTo>
                      <a:lnTo>
                        <a:pt x="12" y="4"/>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8412" name="Freeform 110"/>
                <p:cNvSpPr>
                  <a:spLocks/>
                </p:cNvSpPr>
                <p:nvPr/>
              </p:nvSpPr>
              <p:spPr bwMode="auto">
                <a:xfrm>
                  <a:off x="200025" y="3063875"/>
                  <a:ext cx="812800" cy="212725"/>
                </a:xfrm>
                <a:custGeom>
                  <a:avLst/>
                  <a:gdLst>
                    <a:gd name="T0" fmla="*/ 2147483647 w 512"/>
                    <a:gd name="T1" fmla="*/ 2147483647 h 134"/>
                    <a:gd name="T2" fmla="*/ 2147483647 w 512"/>
                    <a:gd name="T3" fmla="*/ 0 h 134"/>
                    <a:gd name="T4" fmla="*/ 2147483647 w 512"/>
                    <a:gd name="T5" fmla="*/ 0 h 134"/>
                    <a:gd name="T6" fmla="*/ 2147483647 w 512"/>
                    <a:gd name="T7" fmla="*/ 2147483647 h 134"/>
                    <a:gd name="T8" fmla="*/ 2147483647 w 512"/>
                    <a:gd name="T9" fmla="*/ 2147483647 h 134"/>
                    <a:gd name="T10" fmla="*/ 2147483647 w 512"/>
                    <a:gd name="T11" fmla="*/ 2147483647 h 134"/>
                    <a:gd name="T12" fmla="*/ 2147483647 w 512"/>
                    <a:gd name="T13" fmla="*/ 2147483647 h 134"/>
                    <a:gd name="T14" fmla="*/ 2147483647 w 512"/>
                    <a:gd name="T15" fmla="*/ 2147483647 h 134"/>
                    <a:gd name="T16" fmla="*/ 2147483647 w 512"/>
                    <a:gd name="T17" fmla="*/ 2147483647 h 134"/>
                    <a:gd name="T18" fmla="*/ 2147483647 w 512"/>
                    <a:gd name="T19" fmla="*/ 2147483647 h 134"/>
                    <a:gd name="T20" fmla="*/ 2147483647 w 512"/>
                    <a:gd name="T21" fmla="*/ 2147483647 h 134"/>
                    <a:gd name="T22" fmla="*/ 2147483647 w 512"/>
                    <a:gd name="T23" fmla="*/ 2147483647 h 134"/>
                    <a:gd name="T24" fmla="*/ 2147483647 w 512"/>
                    <a:gd name="T25" fmla="*/ 2147483647 h 134"/>
                    <a:gd name="T26" fmla="*/ 2147483647 w 512"/>
                    <a:gd name="T27" fmla="*/ 2147483647 h 134"/>
                    <a:gd name="T28" fmla="*/ 2147483647 w 512"/>
                    <a:gd name="T29" fmla="*/ 2147483647 h 134"/>
                    <a:gd name="T30" fmla="*/ 2147483647 w 512"/>
                    <a:gd name="T31" fmla="*/ 2147483647 h 134"/>
                    <a:gd name="T32" fmla="*/ 2147483647 w 512"/>
                    <a:gd name="T33" fmla="*/ 2147483647 h 134"/>
                    <a:gd name="T34" fmla="*/ 2147483647 w 512"/>
                    <a:gd name="T35" fmla="*/ 2147483647 h 134"/>
                    <a:gd name="T36" fmla="*/ 2147483647 w 512"/>
                    <a:gd name="T37" fmla="*/ 2147483647 h 134"/>
                    <a:gd name="T38" fmla="*/ 2147483647 w 512"/>
                    <a:gd name="T39" fmla="*/ 2147483647 h 134"/>
                    <a:gd name="T40" fmla="*/ 2147483647 w 512"/>
                    <a:gd name="T41" fmla="*/ 2147483647 h 134"/>
                    <a:gd name="T42" fmla="*/ 2147483647 w 512"/>
                    <a:gd name="T43" fmla="*/ 2147483647 h 134"/>
                    <a:gd name="T44" fmla="*/ 2147483647 w 512"/>
                    <a:gd name="T45" fmla="*/ 2147483647 h 134"/>
                    <a:gd name="T46" fmla="*/ 2147483647 w 512"/>
                    <a:gd name="T47" fmla="*/ 2147483647 h 134"/>
                    <a:gd name="T48" fmla="*/ 2147483647 w 512"/>
                    <a:gd name="T49" fmla="*/ 2147483647 h 134"/>
                    <a:gd name="T50" fmla="*/ 0 w 512"/>
                    <a:gd name="T51" fmla="*/ 2147483647 h 134"/>
                    <a:gd name="T52" fmla="*/ 2147483647 w 512"/>
                    <a:gd name="T53" fmla="*/ 2147483647 h 134"/>
                    <a:gd name="T54" fmla="*/ 2147483647 w 512"/>
                    <a:gd name="T55" fmla="*/ 2147483647 h 134"/>
                    <a:gd name="T56" fmla="*/ 2147483647 w 512"/>
                    <a:gd name="T57" fmla="*/ 2147483647 h 134"/>
                    <a:gd name="T58" fmla="*/ 2147483647 w 512"/>
                    <a:gd name="T59" fmla="*/ 2147483647 h 134"/>
                    <a:gd name="T60" fmla="*/ 2147483647 w 512"/>
                    <a:gd name="T61" fmla="*/ 2147483647 h 134"/>
                    <a:gd name="T62" fmla="*/ 2147483647 w 512"/>
                    <a:gd name="T63" fmla="*/ 2147483647 h 134"/>
                    <a:gd name="T64" fmla="*/ 2147483647 w 512"/>
                    <a:gd name="T65" fmla="*/ 2147483647 h 134"/>
                    <a:gd name="T66" fmla="*/ 2147483647 w 512"/>
                    <a:gd name="T67" fmla="*/ 2147483647 h 134"/>
                    <a:gd name="T68" fmla="*/ 2147483647 w 512"/>
                    <a:gd name="T69" fmla="*/ 2147483647 h 134"/>
                    <a:gd name="T70" fmla="*/ 2147483647 w 512"/>
                    <a:gd name="T71" fmla="*/ 2147483647 h 134"/>
                    <a:gd name="T72" fmla="*/ 2147483647 w 512"/>
                    <a:gd name="T73" fmla="*/ 2147483647 h 134"/>
                    <a:gd name="T74" fmla="*/ 2147483647 w 512"/>
                    <a:gd name="T75" fmla="*/ 2147483647 h 134"/>
                    <a:gd name="T76" fmla="*/ 2147483647 w 512"/>
                    <a:gd name="T77" fmla="*/ 2147483647 h 134"/>
                    <a:gd name="T78" fmla="*/ 2147483647 w 512"/>
                    <a:gd name="T79" fmla="*/ 2147483647 h 134"/>
                    <a:gd name="T80" fmla="*/ 2147483647 w 512"/>
                    <a:gd name="T81" fmla="*/ 2147483647 h 134"/>
                    <a:gd name="T82" fmla="*/ 2147483647 w 512"/>
                    <a:gd name="T83" fmla="*/ 2147483647 h 134"/>
                    <a:gd name="T84" fmla="*/ 2147483647 w 512"/>
                    <a:gd name="T85" fmla="*/ 2147483647 h 134"/>
                    <a:gd name="T86" fmla="*/ 2147483647 w 512"/>
                    <a:gd name="T87" fmla="*/ 2147483647 h 134"/>
                    <a:gd name="T88" fmla="*/ 2147483647 w 512"/>
                    <a:gd name="T89" fmla="*/ 2147483647 h 134"/>
                    <a:gd name="T90" fmla="*/ 2147483647 w 512"/>
                    <a:gd name="T91" fmla="*/ 2147483647 h 134"/>
                    <a:gd name="T92" fmla="*/ 2147483647 w 512"/>
                    <a:gd name="T93" fmla="*/ 2147483647 h 134"/>
                    <a:gd name="T94" fmla="*/ 2147483647 w 512"/>
                    <a:gd name="T95" fmla="*/ 2147483647 h 134"/>
                    <a:gd name="T96" fmla="*/ 2147483647 w 512"/>
                    <a:gd name="T97" fmla="*/ 2147483647 h 134"/>
                    <a:gd name="T98" fmla="*/ 2147483647 w 512"/>
                    <a:gd name="T99" fmla="*/ 2147483647 h 134"/>
                    <a:gd name="T100" fmla="*/ 2147483647 w 512"/>
                    <a:gd name="T101" fmla="*/ 2147483647 h 134"/>
                    <a:gd name="T102" fmla="*/ 2147483647 w 512"/>
                    <a:gd name="T103" fmla="*/ 2147483647 h 134"/>
                    <a:gd name="T104" fmla="*/ 2147483647 w 512"/>
                    <a:gd name="T105" fmla="*/ 2147483647 h 134"/>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512"/>
                    <a:gd name="T160" fmla="*/ 0 h 134"/>
                    <a:gd name="T161" fmla="*/ 512 w 512"/>
                    <a:gd name="T162" fmla="*/ 134 h 134"/>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512" h="134">
                      <a:moveTo>
                        <a:pt x="512" y="40"/>
                      </a:moveTo>
                      <a:lnTo>
                        <a:pt x="151" y="0"/>
                      </a:lnTo>
                      <a:lnTo>
                        <a:pt x="146" y="4"/>
                      </a:lnTo>
                      <a:lnTo>
                        <a:pt x="142" y="4"/>
                      </a:lnTo>
                      <a:lnTo>
                        <a:pt x="134" y="8"/>
                      </a:lnTo>
                      <a:lnTo>
                        <a:pt x="122" y="16"/>
                      </a:lnTo>
                      <a:lnTo>
                        <a:pt x="110" y="20"/>
                      </a:lnTo>
                      <a:lnTo>
                        <a:pt x="98" y="24"/>
                      </a:lnTo>
                      <a:lnTo>
                        <a:pt x="82" y="28"/>
                      </a:lnTo>
                      <a:lnTo>
                        <a:pt x="69" y="36"/>
                      </a:lnTo>
                      <a:lnTo>
                        <a:pt x="61" y="40"/>
                      </a:lnTo>
                      <a:lnTo>
                        <a:pt x="53" y="40"/>
                      </a:lnTo>
                      <a:lnTo>
                        <a:pt x="49" y="44"/>
                      </a:lnTo>
                      <a:lnTo>
                        <a:pt x="45" y="44"/>
                      </a:lnTo>
                      <a:lnTo>
                        <a:pt x="41" y="44"/>
                      </a:lnTo>
                      <a:lnTo>
                        <a:pt x="37" y="47"/>
                      </a:lnTo>
                      <a:lnTo>
                        <a:pt x="29" y="47"/>
                      </a:lnTo>
                      <a:lnTo>
                        <a:pt x="25" y="51"/>
                      </a:lnTo>
                      <a:lnTo>
                        <a:pt x="17" y="51"/>
                      </a:lnTo>
                      <a:lnTo>
                        <a:pt x="13" y="55"/>
                      </a:lnTo>
                      <a:lnTo>
                        <a:pt x="8" y="55"/>
                      </a:lnTo>
                      <a:lnTo>
                        <a:pt x="4" y="59"/>
                      </a:lnTo>
                      <a:lnTo>
                        <a:pt x="0" y="59"/>
                      </a:lnTo>
                      <a:lnTo>
                        <a:pt x="349" y="134"/>
                      </a:lnTo>
                      <a:lnTo>
                        <a:pt x="353" y="134"/>
                      </a:lnTo>
                      <a:lnTo>
                        <a:pt x="353" y="130"/>
                      </a:lnTo>
                      <a:lnTo>
                        <a:pt x="357" y="130"/>
                      </a:lnTo>
                      <a:lnTo>
                        <a:pt x="366" y="126"/>
                      </a:lnTo>
                      <a:lnTo>
                        <a:pt x="374" y="122"/>
                      </a:lnTo>
                      <a:lnTo>
                        <a:pt x="378" y="118"/>
                      </a:lnTo>
                      <a:lnTo>
                        <a:pt x="386" y="114"/>
                      </a:lnTo>
                      <a:lnTo>
                        <a:pt x="394" y="114"/>
                      </a:lnTo>
                      <a:lnTo>
                        <a:pt x="402" y="110"/>
                      </a:lnTo>
                      <a:lnTo>
                        <a:pt x="406" y="106"/>
                      </a:lnTo>
                      <a:lnTo>
                        <a:pt x="414" y="106"/>
                      </a:lnTo>
                      <a:lnTo>
                        <a:pt x="418" y="103"/>
                      </a:lnTo>
                      <a:lnTo>
                        <a:pt x="426" y="99"/>
                      </a:lnTo>
                      <a:lnTo>
                        <a:pt x="430" y="95"/>
                      </a:lnTo>
                      <a:lnTo>
                        <a:pt x="439" y="91"/>
                      </a:lnTo>
                      <a:lnTo>
                        <a:pt x="447" y="87"/>
                      </a:lnTo>
                      <a:lnTo>
                        <a:pt x="455" y="83"/>
                      </a:lnTo>
                      <a:lnTo>
                        <a:pt x="463" y="75"/>
                      </a:lnTo>
                      <a:lnTo>
                        <a:pt x="471" y="67"/>
                      </a:lnTo>
                      <a:lnTo>
                        <a:pt x="483" y="63"/>
                      </a:lnTo>
                      <a:lnTo>
                        <a:pt x="487" y="59"/>
                      </a:lnTo>
                      <a:lnTo>
                        <a:pt x="495" y="51"/>
                      </a:lnTo>
                      <a:lnTo>
                        <a:pt x="499" y="47"/>
                      </a:lnTo>
                      <a:lnTo>
                        <a:pt x="512" y="40"/>
                      </a:lnTo>
                      <a:close/>
                    </a:path>
                  </a:pathLst>
                </a:custGeom>
                <a:solidFill>
                  <a:srgbClr val="999999"/>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8413" name="Freeform 111"/>
                <p:cNvSpPr>
                  <a:spLocks/>
                </p:cNvSpPr>
                <p:nvPr/>
              </p:nvSpPr>
              <p:spPr bwMode="auto">
                <a:xfrm>
                  <a:off x="431800" y="3057525"/>
                  <a:ext cx="581025" cy="76200"/>
                </a:xfrm>
                <a:custGeom>
                  <a:avLst/>
                  <a:gdLst>
                    <a:gd name="T0" fmla="*/ 2147483647 w 366"/>
                    <a:gd name="T1" fmla="*/ 2147483647 h 48"/>
                    <a:gd name="T2" fmla="*/ 2147483647 w 366"/>
                    <a:gd name="T3" fmla="*/ 2147483647 h 48"/>
                    <a:gd name="T4" fmla="*/ 2147483647 w 366"/>
                    <a:gd name="T5" fmla="*/ 2147483647 h 48"/>
                    <a:gd name="T6" fmla="*/ 2147483647 w 366"/>
                    <a:gd name="T7" fmla="*/ 2147483647 h 48"/>
                    <a:gd name="T8" fmla="*/ 2147483647 w 366"/>
                    <a:gd name="T9" fmla="*/ 0 h 48"/>
                    <a:gd name="T10" fmla="*/ 2147483647 w 366"/>
                    <a:gd name="T11" fmla="*/ 0 h 48"/>
                    <a:gd name="T12" fmla="*/ 2147483647 w 366"/>
                    <a:gd name="T13" fmla="*/ 0 h 48"/>
                    <a:gd name="T14" fmla="*/ 2147483647 w 366"/>
                    <a:gd name="T15" fmla="*/ 0 h 48"/>
                    <a:gd name="T16" fmla="*/ 0 w 366"/>
                    <a:gd name="T17" fmla="*/ 2147483647 h 48"/>
                    <a:gd name="T18" fmla="*/ 0 w 366"/>
                    <a:gd name="T19" fmla="*/ 2147483647 h 48"/>
                    <a:gd name="T20" fmla="*/ 2147483647 w 366"/>
                    <a:gd name="T21" fmla="*/ 2147483647 h 48"/>
                    <a:gd name="T22" fmla="*/ 2147483647 w 366"/>
                    <a:gd name="T23" fmla="*/ 2147483647 h 4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66"/>
                    <a:gd name="T37" fmla="*/ 0 h 48"/>
                    <a:gd name="T38" fmla="*/ 366 w 366"/>
                    <a:gd name="T39" fmla="*/ 48 h 4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66" h="48">
                      <a:moveTo>
                        <a:pt x="9" y="8"/>
                      </a:moveTo>
                      <a:lnTo>
                        <a:pt x="5" y="8"/>
                      </a:lnTo>
                      <a:lnTo>
                        <a:pt x="366" y="48"/>
                      </a:lnTo>
                      <a:lnTo>
                        <a:pt x="366" y="40"/>
                      </a:lnTo>
                      <a:lnTo>
                        <a:pt x="9" y="0"/>
                      </a:lnTo>
                      <a:lnTo>
                        <a:pt x="5" y="0"/>
                      </a:lnTo>
                      <a:lnTo>
                        <a:pt x="9" y="0"/>
                      </a:lnTo>
                      <a:lnTo>
                        <a:pt x="5" y="0"/>
                      </a:lnTo>
                      <a:lnTo>
                        <a:pt x="0" y="4"/>
                      </a:lnTo>
                      <a:lnTo>
                        <a:pt x="0" y="8"/>
                      </a:lnTo>
                      <a:lnTo>
                        <a:pt x="5" y="8"/>
                      </a:lnTo>
                      <a:lnTo>
                        <a:pt x="9" y="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8414" name="Freeform 112"/>
                <p:cNvSpPr>
                  <a:spLocks/>
                </p:cNvSpPr>
                <p:nvPr/>
              </p:nvSpPr>
              <p:spPr bwMode="auto">
                <a:xfrm>
                  <a:off x="330200" y="3057525"/>
                  <a:ext cx="115888" cy="63500"/>
                </a:xfrm>
                <a:custGeom>
                  <a:avLst/>
                  <a:gdLst>
                    <a:gd name="T0" fmla="*/ 2147483647 w 73"/>
                    <a:gd name="T1" fmla="*/ 2147483647 h 40"/>
                    <a:gd name="T2" fmla="*/ 2147483647 w 73"/>
                    <a:gd name="T3" fmla="*/ 2147483647 h 40"/>
                    <a:gd name="T4" fmla="*/ 2147483647 w 73"/>
                    <a:gd name="T5" fmla="*/ 2147483647 h 40"/>
                    <a:gd name="T6" fmla="*/ 2147483647 w 73"/>
                    <a:gd name="T7" fmla="*/ 2147483647 h 40"/>
                    <a:gd name="T8" fmla="*/ 2147483647 w 73"/>
                    <a:gd name="T9" fmla="*/ 2147483647 h 40"/>
                    <a:gd name="T10" fmla="*/ 2147483647 w 73"/>
                    <a:gd name="T11" fmla="*/ 2147483647 h 40"/>
                    <a:gd name="T12" fmla="*/ 2147483647 w 73"/>
                    <a:gd name="T13" fmla="*/ 2147483647 h 40"/>
                    <a:gd name="T14" fmla="*/ 2147483647 w 73"/>
                    <a:gd name="T15" fmla="*/ 2147483647 h 40"/>
                    <a:gd name="T16" fmla="*/ 2147483647 w 73"/>
                    <a:gd name="T17" fmla="*/ 2147483647 h 40"/>
                    <a:gd name="T18" fmla="*/ 2147483647 w 73"/>
                    <a:gd name="T19" fmla="*/ 2147483647 h 40"/>
                    <a:gd name="T20" fmla="*/ 2147483647 w 73"/>
                    <a:gd name="T21" fmla="*/ 0 h 40"/>
                    <a:gd name="T22" fmla="*/ 2147483647 w 73"/>
                    <a:gd name="T23" fmla="*/ 0 h 40"/>
                    <a:gd name="T24" fmla="*/ 2147483647 w 73"/>
                    <a:gd name="T25" fmla="*/ 2147483647 h 40"/>
                    <a:gd name="T26" fmla="*/ 2147483647 w 73"/>
                    <a:gd name="T27" fmla="*/ 2147483647 h 40"/>
                    <a:gd name="T28" fmla="*/ 2147483647 w 73"/>
                    <a:gd name="T29" fmla="*/ 2147483647 h 40"/>
                    <a:gd name="T30" fmla="*/ 2147483647 w 73"/>
                    <a:gd name="T31" fmla="*/ 2147483647 h 40"/>
                    <a:gd name="T32" fmla="*/ 2147483647 w 73"/>
                    <a:gd name="T33" fmla="*/ 2147483647 h 40"/>
                    <a:gd name="T34" fmla="*/ 2147483647 w 73"/>
                    <a:gd name="T35" fmla="*/ 2147483647 h 40"/>
                    <a:gd name="T36" fmla="*/ 0 w 73"/>
                    <a:gd name="T37" fmla="*/ 2147483647 h 40"/>
                    <a:gd name="T38" fmla="*/ 0 w 73"/>
                    <a:gd name="T39" fmla="*/ 2147483647 h 40"/>
                    <a:gd name="T40" fmla="*/ 2147483647 w 73"/>
                    <a:gd name="T41" fmla="*/ 2147483647 h 4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73"/>
                    <a:gd name="T64" fmla="*/ 0 h 40"/>
                    <a:gd name="T65" fmla="*/ 73 w 73"/>
                    <a:gd name="T66" fmla="*/ 40 h 40"/>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73" h="40">
                      <a:moveTo>
                        <a:pt x="4" y="40"/>
                      </a:moveTo>
                      <a:lnTo>
                        <a:pt x="4" y="40"/>
                      </a:lnTo>
                      <a:lnTo>
                        <a:pt x="16" y="32"/>
                      </a:lnTo>
                      <a:lnTo>
                        <a:pt x="32" y="28"/>
                      </a:lnTo>
                      <a:lnTo>
                        <a:pt x="44" y="24"/>
                      </a:lnTo>
                      <a:lnTo>
                        <a:pt x="52" y="20"/>
                      </a:lnTo>
                      <a:lnTo>
                        <a:pt x="60" y="12"/>
                      </a:lnTo>
                      <a:lnTo>
                        <a:pt x="69" y="12"/>
                      </a:lnTo>
                      <a:lnTo>
                        <a:pt x="73" y="8"/>
                      </a:lnTo>
                      <a:lnTo>
                        <a:pt x="69" y="0"/>
                      </a:lnTo>
                      <a:lnTo>
                        <a:pt x="64" y="4"/>
                      </a:lnTo>
                      <a:lnTo>
                        <a:pt x="56" y="4"/>
                      </a:lnTo>
                      <a:lnTo>
                        <a:pt x="48" y="8"/>
                      </a:lnTo>
                      <a:lnTo>
                        <a:pt x="40" y="12"/>
                      </a:lnTo>
                      <a:lnTo>
                        <a:pt x="28" y="20"/>
                      </a:lnTo>
                      <a:lnTo>
                        <a:pt x="12" y="24"/>
                      </a:lnTo>
                      <a:lnTo>
                        <a:pt x="0" y="28"/>
                      </a:lnTo>
                      <a:lnTo>
                        <a:pt x="4" y="4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8415" name="Freeform 113"/>
                <p:cNvSpPr>
                  <a:spLocks/>
                </p:cNvSpPr>
                <p:nvPr/>
              </p:nvSpPr>
              <p:spPr bwMode="auto">
                <a:xfrm>
                  <a:off x="246063" y="3101975"/>
                  <a:ext cx="90488" cy="42863"/>
                </a:xfrm>
                <a:custGeom>
                  <a:avLst/>
                  <a:gdLst>
                    <a:gd name="T0" fmla="*/ 2147483647 w 57"/>
                    <a:gd name="T1" fmla="*/ 2147483647 h 27"/>
                    <a:gd name="T2" fmla="*/ 2147483647 w 57"/>
                    <a:gd name="T3" fmla="*/ 2147483647 h 27"/>
                    <a:gd name="T4" fmla="*/ 2147483647 w 57"/>
                    <a:gd name="T5" fmla="*/ 2147483647 h 27"/>
                    <a:gd name="T6" fmla="*/ 2147483647 w 57"/>
                    <a:gd name="T7" fmla="*/ 2147483647 h 27"/>
                    <a:gd name="T8" fmla="*/ 2147483647 w 57"/>
                    <a:gd name="T9" fmla="*/ 2147483647 h 27"/>
                    <a:gd name="T10" fmla="*/ 2147483647 w 57"/>
                    <a:gd name="T11" fmla="*/ 2147483647 h 27"/>
                    <a:gd name="T12" fmla="*/ 2147483647 w 57"/>
                    <a:gd name="T13" fmla="*/ 2147483647 h 27"/>
                    <a:gd name="T14" fmla="*/ 2147483647 w 57"/>
                    <a:gd name="T15" fmla="*/ 2147483647 h 27"/>
                    <a:gd name="T16" fmla="*/ 2147483647 w 57"/>
                    <a:gd name="T17" fmla="*/ 2147483647 h 27"/>
                    <a:gd name="T18" fmla="*/ 2147483647 w 57"/>
                    <a:gd name="T19" fmla="*/ 2147483647 h 27"/>
                    <a:gd name="T20" fmla="*/ 2147483647 w 57"/>
                    <a:gd name="T21" fmla="*/ 0 h 27"/>
                    <a:gd name="T22" fmla="*/ 2147483647 w 57"/>
                    <a:gd name="T23" fmla="*/ 2147483647 h 27"/>
                    <a:gd name="T24" fmla="*/ 2147483647 w 57"/>
                    <a:gd name="T25" fmla="*/ 2147483647 h 27"/>
                    <a:gd name="T26" fmla="*/ 2147483647 w 57"/>
                    <a:gd name="T27" fmla="*/ 2147483647 h 27"/>
                    <a:gd name="T28" fmla="*/ 2147483647 w 57"/>
                    <a:gd name="T29" fmla="*/ 2147483647 h 27"/>
                    <a:gd name="T30" fmla="*/ 2147483647 w 57"/>
                    <a:gd name="T31" fmla="*/ 2147483647 h 27"/>
                    <a:gd name="T32" fmla="*/ 2147483647 w 57"/>
                    <a:gd name="T33" fmla="*/ 2147483647 h 27"/>
                    <a:gd name="T34" fmla="*/ 2147483647 w 57"/>
                    <a:gd name="T35" fmla="*/ 2147483647 h 27"/>
                    <a:gd name="T36" fmla="*/ 0 w 57"/>
                    <a:gd name="T37" fmla="*/ 2147483647 h 27"/>
                    <a:gd name="T38" fmla="*/ 0 w 57"/>
                    <a:gd name="T39" fmla="*/ 2147483647 h 27"/>
                    <a:gd name="T40" fmla="*/ 2147483647 w 57"/>
                    <a:gd name="T41" fmla="*/ 2147483647 h 2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57"/>
                    <a:gd name="T64" fmla="*/ 0 h 27"/>
                    <a:gd name="T65" fmla="*/ 57 w 57"/>
                    <a:gd name="T66" fmla="*/ 27 h 27"/>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57" h="27">
                      <a:moveTo>
                        <a:pt x="4" y="27"/>
                      </a:moveTo>
                      <a:lnTo>
                        <a:pt x="4" y="27"/>
                      </a:lnTo>
                      <a:lnTo>
                        <a:pt x="8" y="27"/>
                      </a:lnTo>
                      <a:lnTo>
                        <a:pt x="12" y="23"/>
                      </a:lnTo>
                      <a:lnTo>
                        <a:pt x="16" y="23"/>
                      </a:lnTo>
                      <a:lnTo>
                        <a:pt x="20" y="23"/>
                      </a:lnTo>
                      <a:lnTo>
                        <a:pt x="24" y="20"/>
                      </a:lnTo>
                      <a:lnTo>
                        <a:pt x="32" y="20"/>
                      </a:lnTo>
                      <a:lnTo>
                        <a:pt x="40" y="16"/>
                      </a:lnTo>
                      <a:lnTo>
                        <a:pt x="57" y="12"/>
                      </a:lnTo>
                      <a:lnTo>
                        <a:pt x="53" y="0"/>
                      </a:lnTo>
                      <a:lnTo>
                        <a:pt x="40" y="4"/>
                      </a:lnTo>
                      <a:lnTo>
                        <a:pt x="28" y="8"/>
                      </a:lnTo>
                      <a:lnTo>
                        <a:pt x="20" y="12"/>
                      </a:lnTo>
                      <a:lnTo>
                        <a:pt x="16" y="12"/>
                      </a:lnTo>
                      <a:lnTo>
                        <a:pt x="12" y="16"/>
                      </a:lnTo>
                      <a:lnTo>
                        <a:pt x="8" y="16"/>
                      </a:lnTo>
                      <a:lnTo>
                        <a:pt x="4" y="16"/>
                      </a:lnTo>
                      <a:lnTo>
                        <a:pt x="0" y="20"/>
                      </a:lnTo>
                      <a:lnTo>
                        <a:pt x="4" y="27"/>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8416" name="Freeform 114"/>
                <p:cNvSpPr>
                  <a:spLocks/>
                </p:cNvSpPr>
                <p:nvPr/>
              </p:nvSpPr>
              <p:spPr bwMode="auto">
                <a:xfrm>
                  <a:off x="193675" y="3133725"/>
                  <a:ext cx="58738" cy="30163"/>
                </a:xfrm>
                <a:custGeom>
                  <a:avLst/>
                  <a:gdLst>
                    <a:gd name="T0" fmla="*/ 2147483647 w 37"/>
                    <a:gd name="T1" fmla="*/ 2147483647 h 19"/>
                    <a:gd name="T2" fmla="*/ 2147483647 w 37"/>
                    <a:gd name="T3" fmla="*/ 2147483647 h 19"/>
                    <a:gd name="T4" fmla="*/ 2147483647 w 37"/>
                    <a:gd name="T5" fmla="*/ 2147483647 h 19"/>
                    <a:gd name="T6" fmla="*/ 2147483647 w 37"/>
                    <a:gd name="T7" fmla="*/ 2147483647 h 19"/>
                    <a:gd name="T8" fmla="*/ 2147483647 w 37"/>
                    <a:gd name="T9" fmla="*/ 2147483647 h 19"/>
                    <a:gd name="T10" fmla="*/ 2147483647 w 37"/>
                    <a:gd name="T11" fmla="*/ 2147483647 h 19"/>
                    <a:gd name="T12" fmla="*/ 2147483647 w 37"/>
                    <a:gd name="T13" fmla="*/ 2147483647 h 19"/>
                    <a:gd name="T14" fmla="*/ 2147483647 w 37"/>
                    <a:gd name="T15" fmla="*/ 2147483647 h 19"/>
                    <a:gd name="T16" fmla="*/ 2147483647 w 37"/>
                    <a:gd name="T17" fmla="*/ 2147483647 h 19"/>
                    <a:gd name="T18" fmla="*/ 2147483647 w 37"/>
                    <a:gd name="T19" fmla="*/ 2147483647 h 19"/>
                    <a:gd name="T20" fmla="*/ 2147483647 w 37"/>
                    <a:gd name="T21" fmla="*/ 0 h 19"/>
                    <a:gd name="T22" fmla="*/ 2147483647 w 37"/>
                    <a:gd name="T23" fmla="*/ 2147483647 h 19"/>
                    <a:gd name="T24" fmla="*/ 2147483647 w 37"/>
                    <a:gd name="T25" fmla="*/ 2147483647 h 19"/>
                    <a:gd name="T26" fmla="*/ 2147483647 w 37"/>
                    <a:gd name="T27" fmla="*/ 2147483647 h 19"/>
                    <a:gd name="T28" fmla="*/ 2147483647 w 37"/>
                    <a:gd name="T29" fmla="*/ 2147483647 h 19"/>
                    <a:gd name="T30" fmla="*/ 2147483647 w 37"/>
                    <a:gd name="T31" fmla="*/ 2147483647 h 19"/>
                    <a:gd name="T32" fmla="*/ 2147483647 w 37"/>
                    <a:gd name="T33" fmla="*/ 2147483647 h 19"/>
                    <a:gd name="T34" fmla="*/ 2147483647 w 37"/>
                    <a:gd name="T35" fmla="*/ 2147483647 h 19"/>
                    <a:gd name="T36" fmla="*/ 2147483647 w 37"/>
                    <a:gd name="T37" fmla="*/ 2147483647 h 19"/>
                    <a:gd name="T38" fmla="*/ 2147483647 w 37"/>
                    <a:gd name="T39" fmla="*/ 2147483647 h 19"/>
                    <a:gd name="T40" fmla="*/ 2147483647 w 37"/>
                    <a:gd name="T41" fmla="*/ 2147483647 h 19"/>
                    <a:gd name="T42" fmla="*/ 0 w 37"/>
                    <a:gd name="T43" fmla="*/ 2147483647 h 19"/>
                    <a:gd name="T44" fmla="*/ 0 w 37"/>
                    <a:gd name="T45" fmla="*/ 2147483647 h 19"/>
                    <a:gd name="T46" fmla="*/ 2147483647 w 37"/>
                    <a:gd name="T47" fmla="*/ 2147483647 h 19"/>
                    <a:gd name="T48" fmla="*/ 2147483647 w 37"/>
                    <a:gd name="T49" fmla="*/ 2147483647 h 19"/>
                    <a:gd name="T50" fmla="*/ 2147483647 w 37"/>
                    <a:gd name="T51" fmla="*/ 2147483647 h 19"/>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37"/>
                    <a:gd name="T79" fmla="*/ 0 h 19"/>
                    <a:gd name="T80" fmla="*/ 37 w 37"/>
                    <a:gd name="T81" fmla="*/ 19 h 19"/>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37" h="19">
                      <a:moveTo>
                        <a:pt x="8" y="11"/>
                      </a:moveTo>
                      <a:lnTo>
                        <a:pt x="8" y="19"/>
                      </a:lnTo>
                      <a:lnTo>
                        <a:pt x="12" y="19"/>
                      </a:lnTo>
                      <a:lnTo>
                        <a:pt x="17" y="15"/>
                      </a:lnTo>
                      <a:lnTo>
                        <a:pt x="21" y="15"/>
                      </a:lnTo>
                      <a:lnTo>
                        <a:pt x="25" y="15"/>
                      </a:lnTo>
                      <a:lnTo>
                        <a:pt x="29" y="11"/>
                      </a:lnTo>
                      <a:lnTo>
                        <a:pt x="37" y="7"/>
                      </a:lnTo>
                      <a:lnTo>
                        <a:pt x="33" y="0"/>
                      </a:lnTo>
                      <a:lnTo>
                        <a:pt x="25" y="3"/>
                      </a:lnTo>
                      <a:lnTo>
                        <a:pt x="21" y="3"/>
                      </a:lnTo>
                      <a:lnTo>
                        <a:pt x="17" y="7"/>
                      </a:lnTo>
                      <a:lnTo>
                        <a:pt x="12" y="7"/>
                      </a:lnTo>
                      <a:lnTo>
                        <a:pt x="8" y="11"/>
                      </a:lnTo>
                      <a:lnTo>
                        <a:pt x="4" y="11"/>
                      </a:lnTo>
                      <a:lnTo>
                        <a:pt x="4" y="19"/>
                      </a:lnTo>
                      <a:lnTo>
                        <a:pt x="4" y="11"/>
                      </a:lnTo>
                      <a:lnTo>
                        <a:pt x="0" y="15"/>
                      </a:lnTo>
                      <a:lnTo>
                        <a:pt x="0" y="19"/>
                      </a:lnTo>
                      <a:lnTo>
                        <a:pt x="4" y="19"/>
                      </a:lnTo>
                      <a:lnTo>
                        <a:pt x="8" y="19"/>
                      </a:lnTo>
                      <a:lnTo>
                        <a:pt x="8" y="11"/>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8417" name="Freeform 115"/>
                <p:cNvSpPr>
                  <a:spLocks/>
                </p:cNvSpPr>
                <p:nvPr/>
              </p:nvSpPr>
              <p:spPr bwMode="auto">
                <a:xfrm>
                  <a:off x="200025" y="3151188"/>
                  <a:ext cx="566738" cy="131763"/>
                </a:xfrm>
                <a:custGeom>
                  <a:avLst/>
                  <a:gdLst>
                    <a:gd name="T0" fmla="*/ 2147483647 w 357"/>
                    <a:gd name="T1" fmla="*/ 2147483647 h 83"/>
                    <a:gd name="T2" fmla="*/ 2147483647 w 357"/>
                    <a:gd name="T3" fmla="*/ 2147483647 h 83"/>
                    <a:gd name="T4" fmla="*/ 2147483647 w 357"/>
                    <a:gd name="T5" fmla="*/ 0 h 83"/>
                    <a:gd name="T6" fmla="*/ 0 w 357"/>
                    <a:gd name="T7" fmla="*/ 2147483647 h 83"/>
                    <a:gd name="T8" fmla="*/ 2147483647 w 357"/>
                    <a:gd name="T9" fmla="*/ 2147483647 h 83"/>
                    <a:gd name="T10" fmla="*/ 2147483647 w 357"/>
                    <a:gd name="T11" fmla="*/ 2147483647 h 83"/>
                    <a:gd name="T12" fmla="*/ 2147483647 w 357"/>
                    <a:gd name="T13" fmla="*/ 2147483647 h 83"/>
                    <a:gd name="T14" fmla="*/ 2147483647 w 357"/>
                    <a:gd name="T15" fmla="*/ 2147483647 h 83"/>
                    <a:gd name="T16" fmla="*/ 2147483647 w 357"/>
                    <a:gd name="T17" fmla="*/ 2147483647 h 83"/>
                    <a:gd name="T18" fmla="*/ 2147483647 w 357"/>
                    <a:gd name="T19" fmla="*/ 2147483647 h 83"/>
                    <a:gd name="T20" fmla="*/ 2147483647 w 357"/>
                    <a:gd name="T21" fmla="*/ 2147483647 h 83"/>
                    <a:gd name="T22" fmla="*/ 2147483647 w 357"/>
                    <a:gd name="T23" fmla="*/ 2147483647 h 8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57"/>
                    <a:gd name="T37" fmla="*/ 0 h 83"/>
                    <a:gd name="T38" fmla="*/ 357 w 357"/>
                    <a:gd name="T39" fmla="*/ 83 h 8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57" h="83">
                      <a:moveTo>
                        <a:pt x="349" y="75"/>
                      </a:moveTo>
                      <a:lnTo>
                        <a:pt x="353" y="75"/>
                      </a:lnTo>
                      <a:lnTo>
                        <a:pt x="4" y="0"/>
                      </a:lnTo>
                      <a:lnTo>
                        <a:pt x="0" y="8"/>
                      </a:lnTo>
                      <a:lnTo>
                        <a:pt x="349" y="83"/>
                      </a:lnTo>
                      <a:lnTo>
                        <a:pt x="353" y="83"/>
                      </a:lnTo>
                      <a:lnTo>
                        <a:pt x="349" y="83"/>
                      </a:lnTo>
                      <a:lnTo>
                        <a:pt x="353" y="83"/>
                      </a:lnTo>
                      <a:lnTo>
                        <a:pt x="357" y="79"/>
                      </a:lnTo>
                      <a:lnTo>
                        <a:pt x="353" y="75"/>
                      </a:lnTo>
                      <a:lnTo>
                        <a:pt x="349" y="75"/>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8418" name="Freeform 116"/>
                <p:cNvSpPr>
                  <a:spLocks/>
                </p:cNvSpPr>
                <p:nvPr/>
              </p:nvSpPr>
              <p:spPr bwMode="auto">
                <a:xfrm>
                  <a:off x="754063" y="3232150"/>
                  <a:ext cx="71438" cy="50800"/>
                </a:xfrm>
                <a:custGeom>
                  <a:avLst/>
                  <a:gdLst>
                    <a:gd name="T0" fmla="*/ 2147483647 w 45"/>
                    <a:gd name="T1" fmla="*/ 0 h 32"/>
                    <a:gd name="T2" fmla="*/ 2147483647 w 45"/>
                    <a:gd name="T3" fmla="*/ 2147483647 h 32"/>
                    <a:gd name="T4" fmla="*/ 2147483647 w 45"/>
                    <a:gd name="T5" fmla="*/ 2147483647 h 32"/>
                    <a:gd name="T6" fmla="*/ 2147483647 w 45"/>
                    <a:gd name="T7" fmla="*/ 2147483647 h 32"/>
                    <a:gd name="T8" fmla="*/ 2147483647 w 45"/>
                    <a:gd name="T9" fmla="*/ 2147483647 h 32"/>
                    <a:gd name="T10" fmla="*/ 2147483647 w 45"/>
                    <a:gd name="T11" fmla="*/ 2147483647 h 32"/>
                    <a:gd name="T12" fmla="*/ 2147483647 w 45"/>
                    <a:gd name="T13" fmla="*/ 2147483647 h 32"/>
                    <a:gd name="T14" fmla="*/ 2147483647 w 45"/>
                    <a:gd name="T15" fmla="*/ 2147483647 h 32"/>
                    <a:gd name="T16" fmla="*/ 0 w 45"/>
                    <a:gd name="T17" fmla="*/ 2147483647 h 32"/>
                    <a:gd name="T18" fmla="*/ 0 w 45"/>
                    <a:gd name="T19" fmla="*/ 2147483647 h 32"/>
                    <a:gd name="T20" fmla="*/ 2147483647 w 45"/>
                    <a:gd name="T21" fmla="*/ 2147483647 h 32"/>
                    <a:gd name="T22" fmla="*/ 2147483647 w 45"/>
                    <a:gd name="T23" fmla="*/ 2147483647 h 32"/>
                    <a:gd name="T24" fmla="*/ 2147483647 w 45"/>
                    <a:gd name="T25" fmla="*/ 2147483647 h 32"/>
                    <a:gd name="T26" fmla="*/ 2147483647 w 45"/>
                    <a:gd name="T27" fmla="*/ 2147483647 h 32"/>
                    <a:gd name="T28" fmla="*/ 2147483647 w 45"/>
                    <a:gd name="T29" fmla="*/ 2147483647 h 32"/>
                    <a:gd name="T30" fmla="*/ 2147483647 w 45"/>
                    <a:gd name="T31" fmla="*/ 2147483647 h 32"/>
                    <a:gd name="T32" fmla="*/ 2147483647 w 45"/>
                    <a:gd name="T33" fmla="*/ 2147483647 h 32"/>
                    <a:gd name="T34" fmla="*/ 2147483647 w 45"/>
                    <a:gd name="T35" fmla="*/ 2147483647 h 32"/>
                    <a:gd name="T36" fmla="*/ 2147483647 w 45"/>
                    <a:gd name="T37" fmla="*/ 2147483647 h 32"/>
                    <a:gd name="T38" fmla="*/ 2147483647 w 45"/>
                    <a:gd name="T39" fmla="*/ 2147483647 h 32"/>
                    <a:gd name="T40" fmla="*/ 2147483647 w 45"/>
                    <a:gd name="T41" fmla="*/ 0 h 3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45"/>
                    <a:gd name="T64" fmla="*/ 0 h 32"/>
                    <a:gd name="T65" fmla="*/ 45 w 45"/>
                    <a:gd name="T66" fmla="*/ 32 h 32"/>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45" h="32">
                      <a:moveTo>
                        <a:pt x="45" y="0"/>
                      </a:moveTo>
                      <a:lnTo>
                        <a:pt x="41" y="4"/>
                      </a:lnTo>
                      <a:lnTo>
                        <a:pt x="37" y="4"/>
                      </a:lnTo>
                      <a:lnTo>
                        <a:pt x="29" y="8"/>
                      </a:lnTo>
                      <a:lnTo>
                        <a:pt x="21" y="12"/>
                      </a:lnTo>
                      <a:lnTo>
                        <a:pt x="13" y="16"/>
                      </a:lnTo>
                      <a:lnTo>
                        <a:pt x="8" y="20"/>
                      </a:lnTo>
                      <a:lnTo>
                        <a:pt x="4" y="20"/>
                      </a:lnTo>
                      <a:lnTo>
                        <a:pt x="0" y="24"/>
                      </a:lnTo>
                      <a:lnTo>
                        <a:pt x="4" y="32"/>
                      </a:lnTo>
                      <a:lnTo>
                        <a:pt x="8" y="28"/>
                      </a:lnTo>
                      <a:lnTo>
                        <a:pt x="13" y="28"/>
                      </a:lnTo>
                      <a:lnTo>
                        <a:pt x="17" y="24"/>
                      </a:lnTo>
                      <a:lnTo>
                        <a:pt x="25" y="20"/>
                      </a:lnTo>
                      <a:lnTo>
                        <a:pt x="33" y="16"/>
                      </a:lnTo>
                      <a:lnTo>
                        <a:pt x="41" y="12"/>
                      </a:lnTo>
                      <a:lnTo>
                        <a:pt x="45" y="12"/>
                      </a:lnTo>
                      <a:lnTo>
                        <a:pt x="45"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8419" name="Freeform 117"/>
                <p:cNvSpPr>
                  <a:spLocks/>
                </p:cNvSpPr>
                <p:nvPr/>
              </p:nvSpPr>
              <p:spPr bwMode="auto">
                <a:xfrm>
                  <a:off x="825500" y="3195638"/>
                  <a:ext cx="90488" cy="55563"/>
                </a:xfrm>
                <a:custGeom>
                  <a:avLst/>
                  <a:gdLst>
                    <a:gd name="T0" fmla="*/ 2147483647 w 57"/>
                    <a:gd name="T1" fmla="*/ 0 h 35"/>
                    <a:gd name="T2" fmla="*/ 2147483647 w 57"/>
                    <a:gd name="T3" fmla="*/ 0 h 35"/>
                    <a:gd name="T4" fmla="*/ 2147483647 w 57"/>
                    <a:gd name="T5" fmla="*/ 2147483647 h 35"/>
                    <a:gd name="T6" fmla="*/ 2147483647 w 57"/>
                    <a:gd name="T7" fmla="*/ 2147483647 h 35"/>
                    <a:gd name="T8" fmla="*/ 2147483647 w 57"/>
                    <a:gd name="T9" fmla="*/ 2147483647 h 35"/>
                    <a:gd name="T10" fmla="*/ 2147483647 w 57"/>
                    <a:gd name="T11" fmla="*/ 2147483647 h 35"/>
                    <a:gd name="T12" fmla="*/ 2147483647 w 57"/>
                    <a:gd name="T13" fmla="*/ 2147483647 h 35"/>
                    <a:gd name="T14" fmla="*/ 2147483647 w 57"/>
                    <a:gd name="T15" fmla="*/ 2147483647 h 35"/>
                    <a:gd name="T16" fmla="*/ 2147483647 w 57"/>
                    <a:gd name="T17" fmla="*/ 2147483647 h 35"/>
                    <a:gd name="T18" fmla="*/ 0 w 57"/>
                    <a:gd name="T19" fmla="*/ 2147483647 h 35"/>
                    <a:gd name="T20" fmla="*/ 0 w 57"/>
                    <a:gd name="T21" fmla="*/ 2147483647 h 35"/>
                    <a:gd name="T22" fmla="*/ 2147483647 w 57"/>
                    <a:gd name="T23" fmla="*/ 2147483647 h 35"/>
                    <a:gd name="T24" fmla="*/ 2147483647 w 57"/>
                    <a:gd name="T25" fmla="*/ 2147483647 h 35"/>
                    <a:gd name="T26" fmla="*/ 2147483647 w 57"/>
                    <a:gd name="T27" fmla="*/ 2147483647 h 35"/>
                    <a:gd name="T28" fmla="*/ 2147483647 w 57"/>
                    <a:gd name="T29" fmla="*/ 2147483647 h 35"/>
                    <a:gd name="T30" fmla="*/ 2147483647 w 57"/>
                    <a:gd name="T31" fmla="*/ 2147483647 h 35"/>
                    <a:gd name="T32" fmla="*/ 2147483647 w 57"/>
                    <a:gd name="T33" fmla="*/ 2147483647 h 35"/>
                    <a:gd name="T34" fmla="*/ 2147483647 w 57"/>
                    <a:gd name="T35" fmla="*/ 2147483647 h 35"/>
                    <a:gd name="T36" fmla="*/ 2147483647 w 57"/>
                    <a:gd name="T37" fmla="*/ 2147483647 h 35"/>
                    <a:gd name="T38" fmla="*/ 2147483647 w 57"/>
                    <a:gd name="T39" fmla="*/ 2147483647 h 35"/>
                    <a:gd name="T40" fmla="*/ 2147483647 w 57"/>
                    <a:gd name="T41" fmla="*/ 0 h 3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57"/>
                    <a:gd name="T64" fmla="*/ 0 h 35"/>
                    <a:gd name="T65" fmla="*/ 57 w 57"/>
                    <a:gd name="T66" fmla="*/ 35 h 3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57" h="35">
                      <a:moveTo>
                        <a:pt x="49" y="0"/>
                      </a:moveTo>
                      <a:lnTo>
                        <a:pt x="49" y="0"/>
                      </a:lnTo>
                      <a:lnTo>
                        <a:pt x="41" y="4"/>
                      </a:lnTo>
                      <a:lnTo>
                        <a:pt x="32" y="8"/>
                      </a:lnTo>
                      <a:lnTo>
                        <a:pt x="28" y="12"/>
                      </a:lnTo>
                      <a:lnTo>
                        <a:pt x="24" y="16"/>
                      </a:lnTo>
                      <a:lnTo>
                        <a:pt x="16" y="20"/>
                      </a:lnTo>
                      <a:lnTo>
                        <a:pt x="12" y="20"/>
                      </a:lnTo>
                      <a:lnTo>
                        <a:pt x="4" y="23"/>
                      </a:lnTo>
                      <a:lnTo>
                        <a:pt x="0" y="23"/>
                      </a:lnTo>
                      <a:lnTo>
                        <a:pt x="0" y="35"/>
                      </a:lnTo>
                      <a:lnTo>
                        <a:pt x="8" y="31"/>
                      </a:lnTo>
                      <a:lnTo>
                        <a:pt x="16" y="27"/>
                      </a:lnTo>
                      <a:lnTo>
                        <a:pt x="20" y="27"/>
                      </a:lnTo>
                      <a:lnTo>
                        <a:pt x="28" y="23"/>
                      </a:lnTo>
                      <a:lnTo>
                        <a:pt x="32" y="20"/>
                      </a:lnTo>
                      <a:lnTo>
                        <a:pt x="41" y="20"/>
                      </a:lnTo>
                      <a:lnTo>
                        <a:pt x="49" y="12"/>
                      </a:lnTo>
                      <a:lnTo>
                        <a:pt x="57" y="8"/>
                      </a:lnTo>
                      <a:lnTo>
                        <a:pt x="49"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8420" name="Freeform 118"/>
                <p:cNvSpPr>
                  <a:spLocks/>
                </p:cNvSpPr>
                <p:nvPr/>
              </p:nvSpPr>
              <p:spPr bwMode="auto">
                <a:xfrm>
                  <a:off x="903288" y="3133725"/>
                  <a:ext cx="96838" cy="74613"/>
                </a:xfrm>
                <a:custGeom>
                  <a:avLst/>
                  <a:gdLst>
                    <a:gd name="T0" fmla="*/ 2147483647 w 61"/>
                    <a:gd name="T1" fmla="*/ 0 h 47"/>
                    <a:gd name="T2" fmla="*/ 2147483647 w 61"/>
                    <a:gd name="T3" fmla="*/ 2147483647 h 47"/>
                    <a:gd name="T4" fmla="*/ 2147483647 w 61"/>
                    <a:gd name="T5" fmla="*/ 2147483647 h 47"/>
                    <a:gd name="T6" fmla="*/ 2147483647 w 61"/>
                    <a:gd name="T7" fmla="*/ 2147483647 h 47"/>
                    <a:gd name="T8" fmla="*/ 2147483647 w 61"/>
                    <a:gd name="T9" fmla="*/ 2147483647 h 47"/>
                    <a:gd name="T10" fmla="*/ 2147483647 w 61"/>
                    <a:gd name="T11" fmla="*/ 2147483647 h 47"/>
                    <a:gd name="T12" fmla="*/ 2147483647 w 61"/>
                    <a:gd name="T13" fmla="*/ 2147483647 h 47"/>
                    <a:gd name="T14" fmla="*/ 2147483647 w 61"/>
                    <a:gd name="T15" fmla="*/ 2147483647 h 47"/>
                    <a:gd name="T16" fmla="*/ 2147483647 w 61"/>
                    <a:gd name="T17" fmla="*/ 2147483647 h 47"/>
                    <a:gd name="T18" fmla="*/ 0 w 61"/>
                    <a:gd name="T19" fmla="*/ 2147483647 h 47"/>
                    <a:gd name="T20" fmla="*/ 2147483647 w 61"/>
                    <a:gd name="T21" fmla="*/ 2147483647 h 47"/>
                    <a:gd name="T22" fmla="*/ 2147483647 w 61"/>
                    <a:gd name="T23" fmla="*/ 2147483647 h 47"/>
                    <a:gd name="T24" fmla="*/ 2147483647 w 61"/>
                    <a:gd name="T25" fmla="*/ 2147483647 h 47"/>
                    <a:gd name="T26" fmla="*/ 2147483647 w 61"/>
                    <a:gd name="T27" fmla="*/ 2147483647 h 47"/>
                    <a:gd name="T28" fmla="*/ 2147483647 w 61"/>
                    <a:gd name="T29" fmla="*/ 2147483647 h 47"/>
                    <a:gd name="T30" fmla="*/ 2147483647 w 61"/>
                    <a:gd name="T31" fmla="*/ 2147483647 h 47"/>
                    <a:gd name="T32" fmla="*/ 2147483647 w 61"/>
                    <a:gd name="T33" fmla="*/ 2147483647 h 47"/>
                    <a:gd name="T34" fmla="*/ 2147483647 w 61"/>
                    <a:gd name="T35" fmla="*/ 2147483647 h 47"/>
                    <a:gd name="T36" fmla="*/ 2147483647 w 61"/>
                    <a:gd name="T37" fmla="*/ 2147483647 h 47"/>
                    <a:gd name="T38" fmla="*/ 2147483647 w 61"/>
                    <a:gd name="T39" fmla="*/ 2147483647 h 47"/>
                    <a:gd name="T40" fmla="*/ 2147483647 w 61"/>
                    <a:gd name="T41" fmla="*/ 2147483647 h 47"/>
                    <a:gd name="T42" fmla="*/ 2147483647 w 61"/>
                    <a:gd name="T43" fmla="*/ 2147483647 h 47"/>
                    <a:gd name="T44" fmla="*/ 2147483647 w 61"/>
                    <a:gd name="T45" fmla="*/ 2147483647 h 47"/>
                    <a:gd name="T46" fmla="*/ 2147483647 w 61"/>
                    <a:gd name="T47" fmla="*/ 0 h 47"/>
                    <a:gd name="T48" fmla="*/ 2147483647 w 61"/>
                    <a:gd name="T49" fmla="*/ 2147483647 h 47"/>
                    <a:gd name="T50" fmla="*/ 2147483647 w 61"/>
                    <a:gd name="T51" fmla="*/ 0 h 47"/>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61"/>
                    <a:gd name="T79" fmla="*/ 0 h 47"/>
                    <a:gd name="T80" fmla="*/ 61 w 61"/>
                    <a:gd name="T81" fmla="*/ 47 h 47"/>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61" h="47">
                      <a:moveTo>
                        <a:pt x="52" y="0"/>
                      </a:moveTo>
                      <a:lnTo>
                        <a:pt x="52" y="3"/>
                      </a:lnTo>
                      <a:lnTo>
                        <a:pt x="48" y="3"/>
                      </a:lnTo>
                      <a:lnTo>
                        <a:pt x="44" y="11"/>
                      </a:lnTo>
                      <a:lnTo>
                        <a:pt x="36" y="15"/>
                      </a:lnTo>
                      <a:lnTo>
                        <a:pt x="28" y="23"/>
                      </a:lnTo>
                      <a:lnTo>
                        <a:pt x="20" y="27"/>
                      </a:lnTo>
                      <a:lnTo>
                        <a:pt x="8" y="35"/>
                      </a:lnTo>
                      <a:lnTo>
                        <a:pt x="0" y="39"/>
                      </a:lnTo>
                      <a:lnTo>
                        <a:pt x="8" y="47"/>
                      </a:lnTo>
                      <a:lnTo>
                        <a:pt x="16" y="43"/>
                      </a:lnTo>
                      <a:lnTo>
                        <a:pt x="24" y="35"/>
                      </a:lnTo>
                      <a:lnTo>
                        <a:pt x="32" y="27"/>
                      </a:lnTo>
                      <a:lnTo>
                        <a:pt x="40" y="23"/>
                      </a:lnTo>
                      <a:lnTo>
                        <a:pt x="48" y="15"/>
                      </a:lnTo>
                      <a:lnTo>
                        <a:pt x="52" y="15"/>
                      </a:lnTo>
                      <a:lnTo>
                        <a:pt x="56" y="11"/>
                      </a:lnTo>
                      <a:lnTo>
                        <a:pt x="61" y="7"/>
                      </a:lnTo>
                      <a:lnTo>
                        <a:pt x="61" y="3"/>
                      </a:lnTo>
                      <a:lnTo>
                        <a:pt x="56" y="0"/>
                      </a:lnTo>
                      <a:lnTo>
                        <a:pt x="52" y="3"/>
                      </a:lnTo>
                      <a:lnTo>
                        <a:pt x="52"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8421" name="Freeform 119"/>
                <p:cNvSpPr>
                  <a:spLocks/>
                </p:cNvSpPr>
                <p:nvPr/>
              </p:nvSpPr>
              <p:spPr bwMode="auto">
                <a:xfrm>
                  <a:off x="985838" y="3121025"/>
                  <a:ext cx="33338" cy="23813"/>
                </a:xfrm>
                <a:custGeom>
                  <a:avLst/>
                  <a:gdLst>
                    <a:gd name="T0" fmla="*/ 2147483647 w 21"/>
                    <a:gd name="T1" fmla="*/ 2147483647 h 15"/>
                    <a:gd name="T2" fmla="*/ 2147483647 w 21"/>
                    <a:gd name="T3" fmla="*/ 0 h 15"/>
                    <a:gd name="T4" fmla="*/ 0 w 21"/>
                    <a:gd name="T5" fmla="*/ 2147483647 h 15"/>
                    <a:gd name="T6" fmla="*/ 2147483647 w 21"/>
                    <a:gd name="T7" fmla="*/ 2147483647 h 15"/>
                    <a:gd name="T8" fmla="*/ 2147483647 w 21"/>
                    <a:gd name="T9" fmla="*/ 2147483647 h 15"/>
                    <a:gd name="T10" fmla="*/ 2147483647 w 21"/>
                    <a:gd name="T11" fmla="*/ 0 h 15"/>
                    <a:gd name="T12" fmla="*/ 2147483647 w 21"/>
                    <a:gd name="T13" fmla="*/ 2147483647 h 15"/>
                    <a:gd name="T14" fmla="*/ 2147483647 w 21"/>
                    <a:gd name="T15" fmla="*/ 2147483647 h 15"/>
                    <a:gd name="T16" fmla="*/ 2147483647 w 21"/>
                    <a:gd name="T17" fmla="*/ 2147483647 h 15"/>
                    <a:gd name="T18" fmla="*/ 2147483647 w 21"/>
                    <a:gd name="T19" fmla="*/ 0 h 15"/>
                    <a:gd name="T20" fmla="*/ 2147483647 w 21"/>
                    <a:gd name="T21" fmla="*/ 0 h 15"/>
                    <a:gd name="T22" fmla="*/ 2147483647 w 21"/>
                    <a:gd name="T23" fmla="*/ 2147483647 h 1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1"/>
                    <a:gd name="T37" fmla="*/ 0 h 15"/>
                    <a:gd name="T38" fmla="*/ 21 w 21"/>
                    <a:gd name="T39" fmla="*/ 15 h 1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1" h="15">
                      <a:moveTo>
                        <a:pt x="17" y="8"/>
                      </a:moveTo>
                      <a:lnTo>
                        <a:pt x="13" y="0"/>
                      </a:lnTo>
                      <a:lnTo>
                        <a:pt x="0" y="8"/>
                      </a:lnTo>
                      <a:lnTo>
                        <a:pt x="9" y="15"/>
                      </a:lnTo>
                      <a:lnTo>
                        <a:pt x="21" y="8"/>
                      </a:lnTo>
                      <a:lnTo>
                        <a:pt x="17" y="0"/>
                      </a:lnTo>
                      <a:lnTo>
                        <a:pt x="21" y="8"/>
                      </a:lnTo>
                      <a:lnTo>
                        <a:pt x="21" y="4"/>
                      </a:lnTo>
                      <a:lnTo>
                        <a:pt x="17" y="0"/>
                      </a:lnTo>
                      <a:lnTo>
                        <a:pt x="13" y="0"/>
                      </a:lnTo>
                      <a:lnTo>
                        <a:pt x="17" y="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8422" name="Freeform 120"/>
                <p:cNvSpPr>
                  <a:spLocks/>
                </p:cNvSpPr>
                <p:nvPr/>
              </p:nvSpPr>
              <p:spPr bwMode="auto">
                <a:xfrm>
                  <a:off x="265113" y="3151188"/>
                  <a:ext cx="638175" cy="100013"/>
                </a:xfrm>
                <a:custGeom>
                  <a:avLst/>
                  <a:gdLst>
                    <a:gd name="T0" fmla="*/ 2147483647 w 402"/>
                    <a:gd name="T1" fmla="*/ 2147483647 h 63"/>
                    <a:gd name="T2" fmla="*/ 2147483647 w 402"/>
                    <a:gd name="T3" fmla="*/ 2147483647 h 63"/>
                    <a:gd name="T4" fmla="*/ 0 w 402"/>
                    <a:gd name="T5" fmla="*/ 0 h 63"/>
                    <a:gd name="T6" fmla="*/ 0 60000 65536"/>
                    <a:gd name="T7" fmla="*/ 0 60000 65536"/>
                    <a:gd name="T8" fmla="*/ 0 60000 65536"/>
                    <a:gd name="T9" fmla="*/ 0 w 402"/>
                    <a:gd name="T10" fmla="*/ 0 h 63"/>
                    <a:gd name="T11" fmla="*/ 402 w 402"/>
                    <a:gd name="T12" fmla="*/ 63 h 63"/>
                  </a:gdLst>
                  <a:ahLst/>
                  <a:cxnLst>
                    <a:cxn ang="T6">
                      <a:pos x="T0" y="T1"/>
                    </a:cxn>
                    <a:cxn ang="T7">
                      <a:pos x="T2" y="T3"/>
                    </a:cxn>
                    <a:cxn ang="T8">
                      <a:pos x="T4" y="T5"/>
                    </a:cxn>
                  </a:cxnLst>
                  <a:rect l="T9" t="T10" r="T11" b="T12"/>
                  <a:pathLst>
                    <a:path w="402" h="63">
                      <a:moveTo>
                        <a:pt x="402" y="16"/>
                      </a:moveTo>
                      <a:lnTo>
                        <a:pt x="312" y="63"/>
                      </a:lnTo>
                      <a:lnTo>
                        <a:pt x="0" y="0"/>
                      </a:lnTo>
                    </a:path>
                  </a:pathLst>
                </a:custGeom>
                <a:noFill/>
                <a:ln w="0">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58423" name="Freeform 121"/>
                <p:cNvSpPr>
                  <a:spLocks/>
                </p:cNvSpPr>
                <p:nvPr/>
              </p:nvSpPr>
              <p:spPr bwMode="auto">
                <a:xfrm>
                  <a:off x="465138" y="3082925"/>
                  <a:ext cx="488950" cy="61913"/>
                </a:xfrm>
                <a:custGeom>
                  <a:avLst/>
                  <a:gdLst>
                    <a:gd name="T0" fmla="*/ 2147483647 w 308"/>
                    <a:gd name="T1" fmla="*/ 2147483647 h 39"/>
                    <a:gd name="T2" fmla="*/ 2147483647 w 308"/>
                    <a:gd name="T3" fmla="*/ 2147483647 h 39"/>
                    <a:gd name="T4" fmla="*/ 0 w 308"/>
                    <a:gd name="T5" fmla="*/ 0 h 39"/>
                    <a:gd name="T6" fmla="*/ 0 60000 65536"/>
                    <a:gd name="T7" fmla="*/ 0 60000 65536"/>
                    <a:gd name="T8" fmla="*/ 0 60000 65536"/>
                    <a:gd name="T9" fmla="*/ 0 w 308"/>
                    <a:gd name="T10" fmla="*/ 0 h 39"/>
                    <a:gd name="T11" fmla="*/ 308 w 308"/>
                    <a:gd name="T12" fmla="*/ 39 h 39"/>
                  </a:gdLst>
                  <a:ahLst/>
                  <a:cxnLst>
                    <a:cxn ang="T6">
                      <a:pos x="T0" y="T1"/>
                    </a:cxn>
                    <a:cxn ang="T7">
                      <a:pos x="T2" y="T3"/>
                    </a:cxn>
                    <a:cxn ang="T8">
                      <a:pos x="T4" y="T5"/>
                    </a:cxn>
                  </a:cxnLst>
                  <a:rect l="T9" t="T10" r="T11" b="T12"/>
                  <a:pathLst>
                    <a:path w="308" h="39">
                      <a:moveTo>
                        <a:pt x="308" y="35"/>
                      </a:moveTo>
                      <a:lnTo>
                        <a:pt x="296" y="39"/>
                      </a:lnTo>
                      <a:lnTo>
                        <a:pt x="0" y="0"/>
                      </a:lnTo>
                    </a:path>
                  </a:pathLst>
                </a:custGeom>
                <a:noFill/>
                <a:ln w="0">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58424" name="Freeform 122"/>
                <p:cNvSpPr>
                  <a:spLocks/>
                </p:cNvSpPr>
                <p:nvPr/>
              </p:nvSpPr>
              <p:spPr bwMode="auto">
                <a:xfrm>
                  <a:off x="200025" y="3157538"/>
                  <a:ext cx="554038" cy="144463"/>
                </a:xfrm>
                <a:custGeom>
                  <a:avLst/>
                  <a:gdLst>
                    <a:gd name="T0" fmla="*/ 2147483647 w 349"/>
                    <a:gd name="T1" fmla="*/ 2147483647 h 91"/>
                    <a:gd name="T2" fmla="*/ 2147483647 w 349"/>
                    <a:gd name="T3" fmla="*/ 2147483647 h 91"/>
                    <a:gd name="T4" fmla="*/ 0 w 349"/>
                    <a:gd name="T5" fmla="*/ 0 h 91"/>
                    <a:gd name="T6" fmla="*/ 0 w 349"/>
                    <a:gd name="T7" fmla="*/ 2147483647 h 91"/>
                    <a:gd name="T8" fmla="*/ 2147483647 w 349"/>
                    <a:gd name="T9" fmla="*/ 2147483647 h 91"/>
                    <a:gd name="T10" fmla="*/ 2147483647 w 349"/>
                    <a:gd name="T11" fmla="*/ 2147483647 h 91"/>
                    <a:gd name="T12" fmla="*/ 0 60000 65536"/>
                    <a:gd name="T13" fmla="*/ 0 60000 65536"/>
                    <a:gd name="T14" fmla="*/ 0 60000 65536"/>
                    <a:gd name="T15" fmla="*/ 0 60000 65536"/>
                    <a:gd name="T16" fmla="*/ 0 60000 65536"/>
                    <a:gd name="T17" fmla="*/ 0 60000 65536"/>
                    <a:gd name="T18" fmla="*/ 0 w 349"/>
                    <a:gd name="T19" fmla="*/ 0 h 91"/>
                    <a:gd name="T20" fmla="*/ 349 w 349"/>
                    <a:gd name="T21" fmla="*/ 91 h 91"/>
                  </a:gdLst>
                  <a:ahLst/>
                  <a:cxnLst>
                    <a:cxn ang="T12">
                      <a:pos x="T0" y="T1"/>
                    </a:cxn>
                    <a:cxn ang="T13">
                      <a:pos x="T2" y="T3"/>
                    </a:cxn>
                    <a:cxn ang="T14">
                      <a:pos x="T4" y="T5"/>
                    </a:cxn>
                    <a:cxn ang="T15">
                      <a:pos x="T6" y="T7"/>
                    </a:cxn>
                    <a:cxn ang="T16">
                      <a:pos x="T8" y="T9"/>
                    </a:cxn>
                    <a:cxn ang="T17">
                      <a:pos x="T10" y="T11"/>
                    </a:cxn>
                  </a:cxnLst>
                  <a:rect l="T18" t="T19" r="T20" b="T21"/>
                  <a:pathLst>
                    <a:path w="349" h="91">
                      <a:moveTo>
                        <a:pt x="349" y="91"/>
                      </a:moveTo>
                      <a:lnTo>
                        <a:pt x="349" y="75"/>
                      </a:lnTo>
                      <a:lnTo>
                        <a:pt x="0" y="0"/>
                      </a:lnTo>
                      <a:lnTo>
                        <a:pt x="0" y="12"/>
                      </a:lnTo>
                      <a:lnTo>
                        <a:pt x="349" y="91"/>
                      </a:lnTo>
                      <a:close/>
                    </a:path>
                  </a:pathLst>
                </a:custGeom>
                <a:solidFill>
                  <a:srgbClr val="CCCCCC"/>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8425" name="Freeform 123"/>
                <p:cNvSpPr>
                  <a:spLocks/>
                </p:cNvSpPr>
                <p:nvPr/>
              </p:nvSpPr>
              <p:spPr bwMode="auto">
                <a:xfrm>
                  <a:off x="747713" y="3270250"/>
                  <a:ext cx="19050" cy="31750"/>
                </a:xfrm>
                <a:custGeom>
                  <a:avLst/>
                  <a:gdLst>
                    <a:gd name="T0" fmla="*/ 2147483647 w 12"/>
                    <a:gd name="T1" fmla="*/ 2147483647 h 20"/>
                    <a:gd name="T2" fmla="*/ 0 w 12"/>
                    <a:gd name="T3" fmla="*/ 2147483647 h 20"/>
                    <a:gd name="T4" fmla="*/ 0 w 12"/>
                    <a:gd name="T5" fmla="*/ 2147483647 h 20"/>
                    <a:gd name="T6" fmla="*/ 2147483647 w 12"/>
                    <a:gd name="T7" fmla="*/ 2147483647 h 20"/>
                    <a:gd name="T8" fmla="*/ 2147483647 w 12"/>
                    <a:gd name="T9" fmla="*/ 2147483647 h 20"/>
                    <a:gd name="T10" fmla="*/ 2147483647 w 12"/>
                    <a:gd name="T11" fmla="*/ 0 h 20"/>
                    <a:gd name="T12" fmla="*/ 2147483647 w 12"/>
                    <a:gd name="T13" fmla="*/ 2147483647 h 20"/>
                    <a:gd name="T14" fmla="*/ 2147483647 w 12"/>
                    <a:gd name="T15" fmla="*/ 0 h 20"/>
                    <a:gd name="T16" fmla="*/ 2147483647 w 12"/>
                    <a:gd name="T17" fmla="*/ 0 h 20"/>
                    <a:gd name="T18" fmla="*/ 2147483647 w 12"/>
                    <a:gd name="T19" fmla="*/ 0 h 20"/>
                    <a:gd name="T20" fmla="*/ 0 w 12"/>
                    <a:gd name="T21" fmla="*/ 2147483647 h 20"/>
                    <a:gd name="T22" fmla="*/ 2147483647 w 12"/>
                    <a:gd name="T23" fmla="*/ 2147483647 h 2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20"/>
                    <a:gd name="T38" fmla="*/ 12 w 12"/>
                    <a:gd name="T39" fmla="*/ 20 h 2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20">
                      <a:moveTo>
                        <a:pt x="4" y="8"/>
                      </a:moveTo>
                      <a:lnTo>
                        <a:pt x="0" y="4"/>
                      </a:lnTo>
                      <a:lnTo>
                        <a:pt x="0" y="20"/>
                      </a:lnTo>
                      <a:lnTo>
                        <a:pt x="12" y="20"/>
                      </a:lnTo>
                      <a:lnTo>
                        <a:pt x="12" y="4"/>
                      </a:lnTo>
                      <a:lnTo>
                        <a:pt x="8" y="0"/>
                      </a:lnTo>
                      <a:lnTo>
                        <a:pt x="12" y="4"/>
                      </a:lnTo>
                      <a:lnTo>
                        <a:pt x="8" y="0"/>
                      </a:lnTo>
                      <a:lnTo>
                        <a:pt x="4" y="0"/>
                      </a:lnTo>
                      <a:lnTo>
                        <a:pt x="0" y="4"/>
                      </a:lnTo>
                      <a:lnTo>
                        <a:pt x="4" y="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8426" name="Freeform 124"/>
                <p:cNvSpPr>
                  <a:spLocks/>
                </p:cNvSpPr>
                <p:nvPr/>
              </p:nvSpPr>
              <p:spPr bwMode="auto">
                <a:xfrm>
                  <a:off x="193675" y="3151188"/>
                  <a:ext cx="566738" cy="131763"/>
                </a:xfrm>
                <a:custGeom>
                  <a:avLst/>
                  <a:gdLst>
                    <a:gd name="T0" fmla="*/ 2147483647 w 357"/>
                    <a:gd name="T1" fmla="*/ 2147483647 h 83"/>
                    <a:gd name="T2" fmla="*/ 2147483647 w 357"/>
                    <a:gd name="T3" fmla="*/ 2147483647 h 83"/>
                    <a:gd name="T4" fmla="*/ 2147483647 w 357"/>
                    <a:gd name="T5" fmla="*/ 2147483647 h 83"/>
                    <a:gd name="T6" fmla="*/ 2147483647 w 357"/>
                    <a:gd name="T7" fmla="*/ 2147483647 h 83"/>
                    <a:gd name="T8" fmla="*/ 2147483647 w 357"/>
                    <a:gd name="T9" fmla="*/ 0 h 83"/>
                    <a:gd name="T10" fmla="*/ 0 w 357"/>
                    <a:gd name="T11" fmla="*/ 2147483647 h 83"/>
                    <a:gd name="T12" fmla="*/ 2147483647 w 357"/>
                    <a:gd name="T13" fmla="*/ 0 h 83"/>
                    <a:gd name="T14" fmla="*/ 2147483647 w 357"/>
                    <a:gd name="T15" fmla="*/ 0 h 83"/>
                    <a:gd name="T16" fmla="*/ 0 w 357"/>
                    <a:gd name="T17" fmla="*/ 2147483647 h 83"/>
                    <a:gd name="T18" fmla="*/ 0 w 357"/>
                    <a:gd name="T19" fmla="*/ 2147483647 h 83"/>
                    <a:gd name="T20" fmla="*/ 2147483647 w 357"/>
                    <a:gd name="T21" fmla="*/ 2147483647 h 83"/>
                    <a:gd name="T22" fmla="*/ 2147483647 w 357"/>
                    <a:gd name="T23" fmla="*/ 2147483647 h 8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57"/>
                    <a:gd name="T37" fmla="*/ 0 h 83"/>
                    <a:gd name="T38" fmla="*/ 357 w 357"/>
                    <a:gd name="T39" fmla="*/ 83 h 8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57" h="83">
                      <a:moveTo>
                        <a:pt x="12" y="4"/>
                      </a:moveTo>
                      <a:lnTo>
                        <a:pt x="4" y="8"/>
                      </a:lnTo>
                      <a:lnTo>
                        <a:pt x="353" y="83"/>
                      </a:lnTo>
                      <a:lnTo>
                        <a:pt x="357" y="75"/>
                      </a:lnTo>
                      <a:lnTo>
                        <a:pt x="8" y="0"/>
                      </a:lnTo>
                      <a:lnTo>
                        <a:pt x="0" y="4"/>
                      </a:lnTo>
                      <a:lnTo>
                        <a:pt x="8" y="0"/>
                      </a:lnTo>
                      <a:lnTo>
                        <a:pt x="4" y="0"/>
                      </a:lnTo>
                      <a:lnTo>
                        <a:pt x="0" y="4"/>
                      </a:lnTo>
                      <a:lnTo>
                        <a:pt x="0" y="8"/>
                      </a:lnTo>
                      <a:lnTo>
                        <a:pt x="4" y="8"/>
                      </a:lnTo>
                      <a:lnTo>
                        <a:pt x="12" y="4"/>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8427" name="Freeform 125"/>
                <p:cNvSpPr>
                  <a:spLocks/>
                </p:cNvSpPr>
                <p:nvPr/>
              </p:nvSpPr>
              <p:spPr bwMode="auto">
                <a:xfrm>
                  <a:off x="193675" y="3157538"/>
                  <a:ext cx="19050" cy="25400"/>
                </a:xfrm>
                <a:custGeom>
                  <a:avLst/>
                  <a:gdLst>
                    <a:gd name="T0" fmla="*/ 2147483647 w 12"/>
                    <a:gd name="T1" fmla="*/ 2147483647 h 16"/>
                    <a:gd name="T2" fmla="*/ 2147483647 w 12"/>
                    <a:gd name="T3" fmla="*/ 2147483647 h 16"/>
                    <a:gd name="T4" fmla="*/ 2147483647 w 12"/>
                    <a:gd name="T5" fmla="*/ 0 h 16"/>
                    <a:gd name="T6" fmla="*/ 0 w 12"/>
                    <a:gd name="T7" fmla="*/ 0 h 16"/>
                    <a:gd name="T8" fmla="*/ 0 w 12"/>
                    <a:gd name="T9" fmla="*/ 2147483647 h 16"/>
                    <a:gd name="T10" fmla="*/ 2147483647 w 12"/>
                    <a:gd name="T11" fmla="*/ 2147483647 h 16"/>
                    <a:gd name="T12" fmla="*/ 0 w 12"/>
                    <a:gd name="T13" fmla="*/ 2147483647 h 16"/>
                    <a:gd name="T14" fmla="*/ 2147483647 w 12"/>
                    <a:gd name="T15" fmla="*/ 2147483647 h 16"/>
                    <a:gd name="T16" fmla="*/ 2147483647 w 12"/>
                    <a:gd name="T17" fmla="*/ 2147483647 h 16"/>
                    <a:gd name="T18" fmla="*/ 2147483647 w 12"/>
                    <a:gd name="T19" fmla="*/ 2147483647 h 16"/>
                    <a:gd name="T20" fmla="*/ 2147483647 w 12"/>
                    <a:gd name="T21" fmla="*/ 2147483647 h 16"/>
                    <a:gd name="T22" fmla="*/ 2147483647 w 12"/>
                    <a:gd name="T23" fmla="*/ 2147483647 h 1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16"/>
                    <a:gd name="T38" fmla="*/ 12 w 12"/>
                    <a:gd name="T39" fmla="*/ 16 h 1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16">
                      <a:moveTo>
                        <a:pt x="8" y="8"/>
                      </a:moveTo>
                      <a:lnTo>
                        <a:pt x="12" y="12"/>
                      </a:lnTo>
                      <a:lnTo>
                        <a:pt x="12" y="0"/>
                      </a:lnTo>
                      <a:lnTo>
                        <a:pt x="0" y="0"/>
                      </a:lnTo>
                      <a:lnTo>
                        <a:pt x="0" y="12"/>
                      </a:lnTo>
                      <a:lnTo>
                        <a:pt x="4" y="16"/>
                      </a:lnTo>
                      <a:lnTo>
                        <a:pt x="0" y="12"/>
                      </a:lnTo>
                      <a:lnTo>
                        <a:pt x="4" y="16"/>
                      </a:lnTo>
                      <a:lnTo>
                        <a:pt x="8" y="16"/>
                      </a:lnTo>
                      <a:lnTo>
                        <a:pt x="12" y="12"/>
                      </a:lnTo>
                      <a:lnTo>
                        <a:pt x="8" y="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8428" name="Freeform 126"/>
                <p:cNvSpPr>
                  <a:spLocks/>
                </p:cNvSpPr>
                <p:nvPr/>
              </p:nvSpPr>
              <p:spPr bwMode="auto">
                <a:xfrm>
                  <a:off x="200025" y="3170238"/>
                  <a:ext cx="566738" cy="138113"/>
                </a:xfrm>
                <a:custGeom>
                  <a:avLst/>
                  <a:gdLst>
                    <a:gd name="T0" fmla="*/ 2147483647 w 357"/>
                    <a:gd name="T1" fmla="*/ 2147483647 h 87"/>
                    <a:gd name="T2" fmla="*/ 2147483647 w 357"/>
                    <a:gd name="T3" fmla="*/ 2147483647 h 87"/>
                    <a:gd name="T4" fmla="*/ 2147483647 w 357"/>
                    <a:gd name="T5" fmla="*/ 0 h 87"/>
                    <a:gd name="T6" fmla="*/ 0 w 357"/>
                    <a:gd name="T7" fmla="*/ 2147483647 h 87"/>
                    <a:gd name="T8" fmla="*/ 2147483647 w 357"/>
                    <a:gd name="T9" fmla="*/ 2147483647 h 87"/>
                    <a:gd name="T10" fmla="*/ 2147483647 w 357"/>
                    <a:gd name="T11" fmla="*/ 2147483647 h 87"/>
                    <a:gd name="T12" fmla="*/ 2147483647 w 357"/>
                    <a:gd name="T13" fmla="*/ 2147483647 h 87"/>
                    <a:gd name="T14" fmla="*/ 2147483647 w 357"/>
                    <a:gd name="T15" fmla="*/ 2147483647 h 87"/>
                    <a:gd name="T16" fmla="*/ 2147483647 w 357"/>
                    <a:gd name="T17" fmla="*/ 2147483647 h 87"/>
                    <a:gd name="T18" fmla="*/ 2147483647 w 357"/>
                    <a:gd name="T19" fmla="*/ 2147483647 h 87"/>
                    <a:gd name="T20" fmla="*/ 2147483647 w 357"/>
                    <a:gd name="T21" fmla="*/ 2147483647 h 87"/>
                    <a:gd name="T22" fmla="*/ 2147483647 w 357"/>
                    <a:gd name="T23" fmla="*/ 2147483647 h 8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57"/>
                    <a:gd name="T37" fmla="*/ 0 h 87"/>
                    <a:gd name="T38" fmla="*/ 357 w 357"/>
                    <a:gd name="T39" fmla="*/ 87 h 8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57" h="87">
                      <a:moveTo>
                        <a:pt x="345" y="83"/>
                      </a:moveTo>
                      <a:lnTo>
                        <a:pt x="353" y="79"/>
                      </a:lnTo>
                      <a:lnTo>
                        <a:pt x="4" y="0"/>
                      </a:lnTo>
                      <a:lnTo>
                        <a:pt x="0" y="8"/>
                      </a:lnTo>
                      <a:lnTo>
                        <a:pt x="349" y="87"/>
                      </a:lnTo>
                      <a:lnTo>
                        <a:pt x="357" y="83"/>
                      </a:lnTo>
                      <a:lnTo>
                        <a:pt x="349" y="87"/>
                      </a:lnTo>
                      <a:lnTo>
                        <a:pt x="353" y="87"/>
                      </a:lnTo>
                      <a:lnTo>
                        <a:pt x="357" y="83"/>
                      </a:lnTo>
                      <a:lnTo>
                        <a:pt x="353" y="79"/>
                      </a:lnTo>
                      <a:lnTo>
                        <a:pt x="345" y="83"/>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8429" name="Line 127"/>
                <p:cNvSpPr>
                  <a:spLocks noChangeShapeType="1"/>
                </p:cNvSpPr>
                <p:nvPr/>
              </p:nvSpPr>
              <p:spPr bwMode="auto">
                <a:xfrm flipH="1" flipV="1">
                  <a:off x="309563" y="3138488"/>
                  <a:ext cx="490538" cy="93663"/>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8430" name="Line 128"/>
                <p:cNvSpPr>
                  <a:spLocks noChangeShapeType="1"/>
                </p:cNvSpPr>
                <p:nvPr/>
              </p:nvSpPr>
              <p:spPr bwMode="auto">
                <a:xfrm flipH="1" flipV="1">
                  <a:off x="349250" y="3127375"/>
                  <a:ext cx="488950" cy="87313"/>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8431" name="Line 129"/>
                <p:cNvSpPr>
                  <a:spLocks noChangeShapeType="1"/>
                </p:cNvSpPr>
                <p:nvPr/>
              </p:nvSpPr>
              <p:spPr bwMode="auto">
                <a:xfrm flipH="1" flipV="1">
                  <a:off x="387350" y="3108325"/>
                  <a:ext cx="488950" cy="87313"/>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8432" name="Line 130"/>
                <p:cNvSpPr>
                  <a:spLocks noChangeShapeType="1"/>
                </p:cNvSpPr>
                <p:nvPr/>
              </p:nvSpPr>
              <p:spPr bwMode="auto">
                <a:xfrm flipH="1" flipV="1">
                  <a:off x="439738" y="3101975"/>
                  <a:ext cx="469900" cy="68263"/>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8433" name="Line 131"/>
                <p:cNvSpPr>
                  <a:spLocks noChangeShapeType="1"/>
                </p:cNvSpPr>
                <p:nvPr/>
              </p:nvSpPr>
              <p:spPr bwMode="auto">
                <a:xfrm flipV="1">
                  <a:off x="766763" y="3214688"/>
                  <a:ext cx="20638" cy="635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8434" name="Line 132"/>
                <p:cNvSpPr>
                  <a:spLocks noChangeShapeType="1"/>
                </p:cNvSpPr>
                <p:nvPr/>
              </p:nvSpPr>
              <p:spPr bwMode="auto">
                <a:xfrm flipV="1">
                  <a:off x="715963" y="3201988"/>
                  <a:ext cx="19050" cy="1270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8435" name="Line 133"/>
                <p:cNvSpPr>
                  <a:spLocks noChangeShapeType="1"/>
                </p:cNvSpPr>
                <p:nvPr/>
              </p:nvSpPr>
              <p:spPr bwMode="auto">
                <a:xfrm flipV="1">
                  <a:off x="665163" y="3195638"/>
                  <a:ext cx="19050" cy="635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8436" name="Line 134"/>
                <p:cNvSpPr>
                  <a:spLocks noChangeShapeType="1"/>
                </p:cNvSpPr>
                <p:nvPr/>
              </p:nvSpPr>
              <p:spPr bwMode="auto">
                <a:xfrm flipV="1">
                  <a:off x="722313" y="3227388"/>
                  <a:ext cx="19050" cy="11113"/>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8437" name="Line 135"/>
                <p:cNvSpPr>
                  <a:spLocks noChangeShapeType="1"/>
                </p:cNvSpPr>
                <p:nvPr/>
              </p:nvSpPr>
              <p:spPr bwMode="auto">
                <a:xfrm flipV="1">
                  <a:off x="677863" y="3221038"/>
                  <a:ext cx="19050" cy="11113"/>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8438" name="Line 136"/>
                <p:cNvSpPr>
                  <a:spLocks noChangeShapeType="1"/>
                </p:cNvSpPr>
                <p:nvPr/>
              </p:nvSpPr>
              <p:spPr bwMode="auto">
                <a:xfrm flipV="1">
                  <a:off x="619125" y="3214688"/>
                  <a:ext cx="19050" cy="635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8439" name="Line 137"/>
                <p:cNvSpPr>
                  <a:spLocks noChangeShapeType="1"/>
                </p:cNvSpPr>
                <p:nvPr/>
              </p:nvSpPr>
              <p:spPr bwMode="auto">
                <a:xfrm flipV="1">
                  <a:off x="619125" y="3182938"/>
                  <a:ext cx="19050" cy="1270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8440" name="Line 138"/>
                <p:cNvSpPr>
                  <a:spLocks noChangeShapeType="1"/>
                </p:cNvSpPr>
                <p:nvPr/>
              </p:nvSpPr>
              <p:spPr bwMode="auto">
                <a:xfrm flipV="1">
                  <a:off x="574675" y="3176588"/>
                  <a:ext cx="19050" cy="1270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8441" name="Line 139"/>
                <p:cNvSpPr>
                  <a:spLocks noChangeShapeType="1"/>
                </p:cNvSpPr>
                <p:nvPr/>
              </p:nvSpPr>
              <p:spPr bwMode="auto">
                <a:xfrm flipV="1">
                  <a:off x="522288" y="3170238"/>
                  <a:ext cx="19050" cy="635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8442" name="Line 140"/>
                <p:cNvSpPr>
                  <a:spLocks noChangeShapeType="1"/>
                </p:cNvSpPr>
                <p:nvPr/>
              </p:nvSpPr>
              <p:spPr bwMode="auto">
                <a:xfrm flipV="1">
                  <a:off x="766763" y="3189288"/>
                  <a:ext cx="20638" cy="635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8443" name="Line 141"/>
                <p:cNvSpPr>
                  <a:spLocks noChangeShapeType="1"/>
                </p:cNvSpPr>
                <p:nvPr/>
              </p:nvSpPr>
              <p:spPr bwMode="auto">
                <a:xfrm flipV="1">
                  <a:off x="715963" y="3176588"/>
                  <a:ext cx="19050" cy="1270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8444" name="Line 142"/>
                <p:cNvSpPr>
                  <a:spLocks noChangeShapeType="1"/>
                </p:cNvSpPr>
                <p:nvPr/>
              </p:nvSpPr>
              <p:spPr bwMode="auto">
                <a:xfrm flipV="1">
                  <a:off x="665163" y="3170238"/>
                  <a:ext cx="19050" cy="635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8445" name="Line 143"/>
                <p:cNvSpPr>
                  <a:spLocks noChangeShapeType="1"/>
                </p:cNvSpPr>
                <p:nvPr/>
              </p:nvSpPr>
              <p:spPr bwMode="auto">
                <a:xfrm flipV="1">
                  <a:off x="625475" y="3163888"/>
                  <a:ext cx="19050" cy="635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8446" name="Line 144"/>
                <p:cNvSpPr>
                  <a:spLocks noChangeShapeType="1"/>
                </p:cNvSpPr>
                <p:nvPr/>
              </p:nvSpPr>
              <p:spPr bwMode="auto">
                <a:xfrm flipV="1">
                  <a:off x="574675" y="3151188"/>
                  <a:ext cx="19050" cy="1270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8447" name="Line 145"/>
                <p:cNvSpPr>
                  <a:spLocks noChangeShapeType="1"/>
                </p:cNvSpPr>
                <p:nvPr/>
              </p:nvSpPr>
              <p:spPr bwMode="auto">
                <a:xfrm flipV="1">
                  <a:off x="522288" y="3144838"/>
                  <a:ext cx="19050" cy="635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8448" name="Line 146"/>
                <p:cNvSpPr>
                  <a:spLocks noChangeShapeType="1"/>
                </p:cNvSpPr>
                <p:nvPr/>
              </p:nvSpPr>
              <p:spPr bwMode="auto">
                <a:xfrm flipV="1">
                  <a:off x="819150" y="3170238"/>
                  <a:ext cx="19050" cy="1270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8449" name="Line 147"/>
                <p:cNvSpPr>
                  <a:spLocks noChangeShapeType="1"/>
                </p:cNvSpPr>
                <p:nvPr/>
              </p:nvSpPr>
              <p:spPr bwMode="auto">
                <a:xfrm flipV="1">
                  <a:off x="766763" y="3163888"/>
                  <a:ext cx="20638" cy="1270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8450" name="Line 148"/>
                <p:cNvSpPr>
                  <a:spLocks noChangeShapeType="1"/>
                </p:cNvSpPr>
                <p:nvPr/>
              </p:nvSpPr>
              <p:spPr bwMode="auto">
                <a:xfrm flipV="1">
                  <a:off x="869950" y="3151188"/>
                  <a:ext cx="20638" cy="1270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8451" name="Line 149"/>
                <p:cNvSpPr>
                  <a:spLocks noChangeShapeType="1"/>
                </p:cNvSpPr>
                <p:nvPr/>
              </p:nvSpPr>
              <p:spPr bwMode="auto">
                <a:xfrm flipV="1">
                  <a:off x="819150" y="3144838"/>
                  <a:ext cx="19050" cy="1270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8452" name="Line 150"/>
                <p:cNvSpPr>
                  <a:spLocks noChangeShapeType="1"/>
                </p:cNvSpPr>
                <p:nvPr/>
              </p:nvSpPr>
              <p:spPr bwMode="auto">
                <a:xfrm flipV="1">
                  <a:off x="722313" y="3157538"/>
                  <a:ext cx="19050" cy="635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8453" name="Line 151"/>
                <p:cNvSpPr>
                  <a:spLocks noChangeShapeType="1"/>
                </p:cNvSpPr>
                <p:nvPr/>
              </p:nvSpPr>
              <p:spPr bwMode="auto">
                <a:xfrm flipV="1">
                  <a:off x="677863" y="3144838"/>
                  <a:ext cx="19050" cy="1270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8454" name="Line 152"/>
                <p:cNvSpPr>
                  <a:spLocks noChangeShapeType="1"/>
                </p:cNvSpPr>
                <p:nvPr/>
              </p:nvSpPr>
              <p:spPr bwMode="auto">
                <a:xfrm flipV="1">
                  <a:off x="625475" y="3138488"/>
                  <a:ext cx="19050" cy="635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8455" name="Freeform 153"/>
                <p:cNvSpPr>
                  <a:spLocks/>
                </p:cNvSpPr>
                <p:nvPr/>
              </p:nvSpPr>
              <p:spPr bwMode="auto">
                <a:xfrm>
                  <a:off x="568325" y="2501900"/>
                  <a:ext cx="438150" cy="561975"/>
                </a:xfrm>
                <a:custGeom>
                  <a:avLst/>
                  <a:gdLst>
                    <a:gd name="T0" fmla="*/ 2147483647 w 276"/>
                    <a:gd name="T1" fmla="*/ 2147483647 h 354"/>
                    <a:gd name="T2" fmla="*/ 2147483647 w 276"/>
                    <a:gd name="T3" fmla="*/ 0 h 354"/>
                    <a:gd name="T4" fmla="*/ 0 w 276"/>
                    <a:gd name="T5" fmla="*/ 2147483647 h 354"/>
                    <a:gd name="T6" fmla="*/ 0 w 276"/>
                    <a:gd name="T7" fmla="*/ 2147483647 h 354"/>
                    <a:gd name="T8" fmla="*/ 2147483647 w 276"/>
                    <a:gd name="T9" fmla="*/ 2147483647 h 354"/>
                    <a:gd name="T10" fmla="*/ 2147483647 w 276"/>
                    <a:gd name="T11" fmla="*/ 2147483647 h 354"/>
                    <a:gd name="T12" fmla="*/ 0 60000 65536"/>
                    <a:gd name="T13" fmla="*/ 0 60000 65536"/>
                    <a:gd name="T14" fmla="*/ 0 60000 65536"/>
                    <a:gd name="T15" fmla="*/ 0 60000 65536"/>
                    <a:gd name="T16" fmla="*/ 0 60000 65536"/>
                    <a:gd name="T17" fmla="*/ 0 60000 65536"/>
                    <a:gd name="T18" fmla="*/ 0 w 276"/>
                    <a:gd name="T19" fmla="*/ 0 h 354"/>
                    <a:gd name="T20" fmla="*/ 276 w 276"/>
                    <a:gd name="T21" fmla="*/ 354 h 354"/>
                  </a:gdLst>
                  <a:ahLst/>
                  <a:cxnLst>
                    <a:cxn ang="T12">
                      <a:pos x="T0" y="T1"/>
                    </a:cxn>
                    <a:cxn ang="T13">
                      <a:pos x="T2" y="T3"/>
                    </a:cxn>
                    <a:cxn ang="T14">
                      <a:pos x="T4" y="T5"/>
                    </a:cxn>
                    <a:cxn ang="T15">
                      <a:pos x="T6" y="T7"/>
                    </a:cxn>
                    <a:cxn ang="T16">
                      <a:pos x="T8" y="T9"/>
                    </a:cxn>
                    <a:cxn ang="T17">
                      <a:pos x="T10" y="T11"/>
                    </a:cxn>
                  </a:cxnLst>
                  <a:rect l="T18" t="T19" r="T20" b="T21"/>
                  <a:pathLst>
                    <a:path w="276" h="354">
                      <a:moveTo>
                        <a:pt x="276" y="354"/>
                      </a:moveTo>
                      <a:lnTo>
                        <a:pt x="276" y="0"/>
                      </a:lnTo>
                      <a:lnTo>
                        <a:pt x="0" y="67"/>
                      </a:lnTo>
                      <a:lnTo>
                        <a:pt x="0" y="342"/>
                      </a:lnTo>
                      <a:lnTo>
                        <a:pt x="276" y="354"/>
                      </a:lnTo>
                      <a:close/>
                    </a:path>
                  </a:pathLst>
                </a:custGeom>
                <a:solidFill>
                  <a:srgbClr val="666666"/>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8456" name="Freeform 154"/>
                <p:cNvSpPr>
                  <a:spLocks/>
                </p:cNvSpPr>
                <p:nvPr/>
              </p:nvSpPr>
              <p:spPr bwMode="auto">
                <a:xfrm>
                  <a:off x="1000125" y="2495550"/>
                  <a:ext cx="12700" cy="568325"/>
                </a:xfrm>
                <a:custGeom>
                  <a:avLst/>
                  <a:gdLst>
                    <a:gd name="T0" fmla="*/ 2147483647 w 8"/>
                    <a:gd name="T1" fmla="*/ 2147483647 h 358"/>
                    <a:gd name="T2" fmla="*/ 0 w 8"/>
                    <a:gd name="T3" fmla="*/ 2147483647 h 358"/>
                    <a:gd name="T4" fmla="*/ 0 w 8"/>
                    <a:gd name="T5" fmla="*/ 2147483647 h 358"/>
                    <a:gd name="T6" fmla="*/ 2147483647 w 8"/>
                    <a:gd name="T7" fmla="*/ 2147483647 h 358"/>
                    <a:gd name="T8" fmla="*/ 2147483647 w 8"/>
                    <a:gd name="T9" fmla="*/ 2147483647 h 358"/>
                    <a:gd name="T10" fmla="*/ 2147483647 w 8"/>
                    <a:gd name="T11" fmla="*/ 0 h 358"/>
                    <a:gd name="T12" fmla="*/ 2147483647 w 8"/>
                    <a:gd name="T13" fmla="*/ 2147483647 h 358"/>
                    <a:gd name="T14" fmla="*/ 2147483647 w 8"/>
                    <a:gd name="T15" fmla="*/ 0 h 358"/>
                    <a:gd name="T16" fmla="*/ 2147483647 w 8"/>
                    <a:gd name="T17" fmla="*/ 0 h 358"/>
                    <a:gd name="T18" fmla="*/ 0 w 8"/>
                    <a:gd name="T19" fmla="*/ 0 h 358"/>
                    <a:gd name="T20" fmla="*/ 0 w 8"/>
                    <a:gd name="T21" fmla="*/ 2147483647 h 358"/>
                    <a:gd name="T22" fmla="*/ 2147483647 w 8"/>
                    <a:gd name="T23" fmla="*/ 2147483647 h 35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358"/>
                    <a:gd name="T38" fmla="*/ 8 w 8"/>
                    <a:gd name="T39" fmla="*/ 358 h 35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358">
                      <a:moveTo>
                        <a:pt x="8" y="8"/>
                      </a:moveTo>
                      <a:lnTo>
                        <a:pt x="0" y="4"/>
                      </a:lnTo>
                      <a:lnTo>
                        <a:pt x="0" y="358"/>
                      </a:lnTo>
                      <a:lnTo>
                        <a:pt x="8" y="358"/>
                      </a:lnTo>
                      <a:lnTo>
                        <a:pt x="8" y="4"/>
                      </a:lnTo>
                      <a:lnTo>
                        <a:pt x="4" y="0"/>
                      </a:lnTo>
                      <a:lnTo>
                        <a:pt x="8" y="4"/>
                      </a:lnTo>
                      <a:lnTo>
                        <a:pt x="8" y="0"/>
                      </a:lnTo>
                      <a:lnTo>
                        <a:pt x="4" y="0"/>
                      </a:lnTo>
                      <a:lnTo>
                        <a:pt x="0" y="0"/>
                      </a:lnTo>
                      <a:lnTo>
                        <a:pt x="0" y="4"/>
                      </a:lnTo>
                      <a:lnTo>
                        <a:pt x="8" y="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8457" name="Freeform 155"/>
                <p:cNvSpPr>
                  <a:spLocks/>
                </p:cNvSpPr>
                <p:nvPr/>
              </p:nvSpPr>
              <p:spPr bwMode="auto">
                <a:xfrm>
                  <a:off x="561975" y="2495550"/>
                  <a:ext cx="450850" cy="119063"/>
                </a:xfrm>
                <a:custGeom>
                  <a:avLst/>
                  <a:gdLst>
                    <a:gd name="T0" fmla="*/ 2147483647 w 284"/>
                    <a:gd name="T1" fmla="*/ 2147483647 h 75"/>
                    <a:gd name="T2" fmla="*/ 2147483647 w 284"/>
                    <a:gd name="T3" fmla="*/ 2147483647 h 75"/>
                    <a:gd name="T4" fmla="*/ 2147483647 w 284"/>
                    <a:gd name="T5" fmla="*/ 2147483647 h 75"/>
                    <a:gd name="T6" fmla="*/ 2147483647 w 284"/>
                    <a:gd name="T7" fmla="*/ 0 h 75"/>
                    <a:gd name="T8" fmla="*/ 2147483647 w 284"/>
                    <a:gd name="T9" fmla="*/ 2147483647 h 75"/>
                    <a:gd name="T10" fmla="*/ 0 w 284"/>
                    <a:gd name="T11" fmla="*/ 2147483647 h 75"/>
                    <a:gd name="T12" fmla="*/ 2147483647 w 284"/>
                    <a:gd name="T13" fmla="*/ 2147483647 h 75"/>
                    <a:gd name="T14" fmla="*/ 0 w 284"/>
                    <a:gd name="T15" fmla="*/ 2147483647 h 75"/>
                    <a:gd name="T16" fmla="*/ 0 w 284"/>
                    <a:gd name="T17" fmla="*/ 2147483647 h 75"/>
                    <a:gd name="T18" fmla="*/ 2147483647 w 284"/>
                    <a:gd name="T19" fmla="*/ 2147483647 h 75"/>
                    <a:gd name="T20" fmla="*/ 2147483647 w 284"/>
                    <a:gd name="T21" fmla="*/ 2147483647 h 75"/>
                    <a:gd name="T22" fmla="*/ 2147483647 w 284"/>
                    <a:gd name="T23" fmla="*/ 2147483647 h 7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84"/>
                    <a:gd name="T37" fmla="*/ 0 h 75"/>
                    <a:gd name="T38" fmla="*/ 284 w 284"/>
                    <a:gd name="T39" fmla="*/ 75 h 7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84" h="75">
                      <a:moveTo>
                        <a:pt x="12" y="71"/>
                      </a:moveTo>
                      <a:lnTo>
                        <a:pt x="8" y="75"/>
                      </a:lnTo>
                      <a:lnTo>
                        <a:pt x="284" y="8"/>
                      </a:lnTo>
                      <a:lnTo>
                        <a:pt x="280" y="0"/>
                      </a:lnTo>
                      <a:lnTo>
                        <a:pt x="4" y="63"/>
                      </a:lnTo>
                      <a:lnTo>
                        <a:pt x="0" y="71"/>
                      </a:lnTo>
                      <a:lnTo>
                        <a:pt x="4" y="63"/>
                      </a:lnTo>
                      <a:lnTo>
                        <a:pt x="0" y="67"/>
                      </a:lnTo>
                      <a:lnTo>
                        <a:pt x="0" y="71"/>
                      </a:lnTo>
                      <a:lnTo>
                        <a:pt x="4" y="75"/>
                      </a:lnTo>
                      <a:lnTo>
                        <a:pt x="8" y="75"/>
                      </a:lnTo>
                      <a:lnTo>
                        <a:pt x="12" y="71"/>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8458" name="Freeform 156"/>
                <p:cNvSpPr>
                  <a:spLocks/>
                </p:cNvSpPr>
                <p:nvPr/>
              </p:nvSpPr>
              <p:spPr bwMode="auto">
                <a:xfrm>
                  <a:off x="561975" y="2608263"/>
                  <a:ext cx="19050" cy="442913"/>
                </a:xfrm>
                <a:custGeom>
                  <a:avLst/>
                  <a:gdLst>
                    <a:gd name="T0" fmla="*/ 2147483647 w 12"/>
                    <a:gd name="T1" fmla="*/ 2147483647 h 279"/>
                    <a:gd name="T2" fmla="*/ 2147483647 w 12"/>
                    <a:gd name="T3" fmla="*/ 2147483647 h 279"/>
                    <a:gd name="T4" fmla="*/ 2147483647 w 12"/>
                    <a:gd name="T5" fmla="*/ 0 h 279"/>
                    <a:gd name="T6" fmla="*/ 0 w 12"/>
                    <a:gd name="T7" fmla="*/ 0 h 279"/>
                    <a:gd name="T8" fmla="*/ 0 w 12"/>
                    <a:gd name="T9" fmla="*/ 2147483647 h 279"/>
                    <a:gd name="T10" fmla="*/ 2147483647 w 12"/>
                    <a:gd name="T11" fmla="*/ 2147483647 h 279"/>
                    <a:gd name="T12" fmla="*/ 0 w 12"/>
                    <a:gd name="T13" fmla="*/ 2147483647 h 279"/>
                    <a:gd name="T14" fmla="*/ 0 w 12"/>
                    <a:gd name="T15" fmla="*/ 2147483647 h 279"/>
                    <a:gd name="T16" fmla="*/ 2147483647 w 12"/>
                    <a:gd name="T17" fmla="*/ 2147483647 h 279"/>
                    <a:gd name="T18" fmla="*/ 2147483647 w 12"/>
                    <a:gd name="T19" fmla="*/ 2147483647 h 279"/>
                    <a:gd name="T20" fmla="*/ 2147483647 w 12"/>
                    <a:gd name="T21" fmla="*/ 2147483647 h 279"/>
                    <a:gd name="T22" fmla="*/ 2147483647 w 12"/>
                    <a:gd name="T23" fmla="*/ 2147483647 h 27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279"/>
                    <a:gd name="T38" fmla="*/ 12 w 12"/>
                    <a:gd name="T39" fmla="*/ 279 h 27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279">
                      <a:moveTo>
                        <a:pt x="4" y="271"/>
                      </a:moveTo>
                      <a:lnTo>
                        <a:pt x="12" y="275"/>
                      </a:lnTo>
                      <a:lnTo>
                        <a:pt x="12" y="0"/>
                      </a:lnTo>
                      <a:lnTo>
                        <a:pt x="0" y="0"/>
                      </a:lnTo>
                      <a:lnTo>
                        <a:pt x="0" y="275"/>
                      </a:lnTo>
                      <a:lnTo>
                        <a:pt x="4" y="279"/>
                      </a:lnTo>
                      <a:lnTo>
                        <a:pt x="0" y="275"/>
                      </a:lnTo>
                      <a:lnTo>
                        <a:pt x="0" y="279"/>
                      </a:lnTo>
                      <a:lnTo>
                        <a:pt x="4" y="279"/>
                      </a:lnTo>
                      <a:lnTo>
                        <a:pt x="8" y="279"/>
                      </a:lnTo>
                      <a:lnTo>
                        <a:pt x="12" y="275"/>
                      </a:lnTo>
                      <a:lnTo>
                        <a:pt x="4" y="271"/>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8459" name="Freeform 157"/>
                <p:cNvSpPr>
                  <a:spLocks/>
                </p:cNvSpPr>
                <p:nvPr/>
              </p:nvSpPr>
              <p:spPr bwMode="auto">
                <a:xfrm>
                  <a:off x="568325" y="3038475"/>
                  <a:ext cx="444500" cy="31750"/>
                </a:xfrm>
                <a:custGeom>
                  <a:avLst/>
                  <a:gdLst>
                    <a:gd name="T0" fmla="*/ 2147483647 w 280"/>
                    <a:gd name="T1" fmla="*/ 2147483647 h 20"/>
                    <a:gd name="T2" fmla="*/ 2147483647 w 280"/>
                    <a:gd name="T3" fmla="*/ 2147483647 h 20"/>
                    <a:gd name="T4" fmla="*/ 0 w 280"/>
                    <a:gd name="T5" fmla="*/ 0 h 20"/>
                    <a:gd name="T6" fmla="*/ 0 w 280"/>
                    <a:gd name="T7" fmla="*/ 2147483647 h 20"/>
                    <a:gd name="T8" fmla="*/ 2147483647 w 280"/>
                    <a:gd name="T9" fmla="*/ 2147483647 h 20"/>
                    <a:gd name="T10" fmla="*/ 2147483647 w 280"/>
                    <a:gd name="T11" fmla="*/ 2147483647 h 20"/>
                    <a:gd name="T12" fmla="*/ 2147483647 w 280"/>
                    <a:gd name="T13" fmla="*/ 2147483647 h 20"/>
                    <a:gd name="T14" fmla="*/ 2147483647 w 280"/>
                    <a:gd name="T15" fmla="*/ 2147483647 h 20"/>
                    <a:gd name="T16" fmla="*/ 2147483647 w 280"/>
                    <a:gd name="T17" fmla="*/ 2147483647 h 20"/>
                    <a:gd name="T18" fmla="*/ 2147483647 w 280"/>
                    <a:gd name="T19" fmla="*/ 2147483647 h 20"/>
                    <a:gd name="T20" fmla="*/ 2147483647 w 280"/>
                    <a:gd name="T21" fmla="*/ 2147483647 h 20"/>
                    <a:gd name="T22" fmla="*/ 2147483647 w 280"/>
                    <a:gd name="T23" fmla="*/ 2147483647 h 2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80"/>
                    <a:gd name="T37" fmla="*/ 0 h 20"/>
                    <a:gd name="T38" fmla="*/ 280 w 280"/>
                    <a:gd name="T39" fmla="*/ 20 h 2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80" h="20">
                      <a:moveTo>
                        <a:pt x="272" y="16"/>
                      </a:moveTo>
                      <a:lnTo>
                        <a:pt x="276" y="12"/>
                      </a:lnTo>
                      <a:lnTo>
                        <a:pt x="0" y="0"/>
                      </a:lnTo>
                      <a:lnTo>
                        <a:pt x="0" y="8"/>
                      </a:lnTo>
                      <a:lnTo>
                        <a:pt x="276" y="20"/>
                      </a:lnTo>
                      <a:lnTo>
                        <a:pt x="280" y="16"/>
                      </a:lnTo>
                      <a:lnTo>
                        <a:pt x="276" y="20"/>
                      </a:lnTo>
                      <a:lnTo>
                        <a:pt x="280" y="20"/>
                      </a:lnTo>
                      <a:lnTo>
                        <a:pt x="280" y="16"/>
                      </a:lnTo>
                      <a:lnTo>
                        <a:pt x="280" y="12"/>
                      </a:lnTo>
                      <a:lnTo>
                        <a:pt x="276" y="12"/>
                      </a:lnTo>
                      <a:lnTo>
                        <a:pt x="272" y="16"/>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8460" name="Freeform 158"/>
                <p:cNvSpPr>
                  <a:spLocks/>
                </p:cNvSpPr>
                <p:nvPr/>
              </p:nvSpPr>
              <p:spPr bwMode="auto">
                <a:xfrm>
                  <a:off x="1000125" y="2495550"/>
                  <a:ext cx="12700" cy="568325"/>
                </a:xfrm>
                <a:custGeom>
                  <a:avLst/>
                  <a:gdLst>
                    <a:gd name="T0" fmla="*/ 2147483647 w 8"/>
                    <a:gd name="T1" fmla="*/ 0 h 358"/>
                    <a:gd name="T2" fmla="*/ 0 w 8"/>
                    <a:gd name="T3" fmla="*/ 2147483647 h 358"/>
                    <a:gd name="T4" fmla="*/ 0 w 8"/>
                    <a:gd name="T5" fmla="*/ 2147483647 h 358"/>
                    <a:gd name="T6" fmla="*/ 2147483647 w 8"/>
                    <a:gd name="T7" fmla="*/ 2147483647 h 358"/>
                    <a:gd name="T8" fmla="*/ 2147483647 w 8"/>
                    <a:gd name="T9" fmla="*/ 2147483647 h 358"/>
                    <a:gd name="T10" fmla="*/ 2147483647 w 8"/>
                    <a:gd name="T11" fmla="*/ 2147483647 h 358"/>
                    <a:gd name="T12" fmla="*/ 2147483647 w 8"/>
                    <a:gd name="T13" fmla="*/ 2147483647 h 358"/>
                    <a:gd name="T14" fmla="*/ 2147483647 w 8"/>
                    <a:gd name="T15" fmla="*/ 0 h 358"/>
                    <a:gd name="T16" fmla="*/ 2147483647 w 8"/>
                    <a:gd name="T17" fmla="*/ 0 h 358"/>
                    <a:gd name="T18" fmla="*/ 0 w 8"/>
                    <a:gd name="T19" fmla="*/ 0 h 358"/>
                    <a:gd name="T20" fmla="*/ 0 w 8"/>
                    <a:gd name="T21" fmla="*/ 2147483647 h 358"/>
                    <a:gd name="T22" fmla="*/ 2147483647 w 8"/>
                    <a:gd name="T23" fmla="*/ 0 h 35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358"/>
                    <a:gd name="T38" fmla="*/ 8 w 8"/>
                    <a:gd name="T39" fmla="*/ 358 h 35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358">
                      <a:moveTo>
                        <a:pt x="8" y="0"/>
                      </a:moveTo>
                      <a:lnTo>
                        <a:pt x="0" y="4"/>
                      </a:lnTo>
                      <a:lnTo>
                        <a:pt x="0" y="358"/>
                      </a:lnTo>
                      <a:lnTo>
                        <a:pt x="8" y="358"/>
                      </a:lnTo>
                      <a:lnTo>
                        <a:pt x="8" y="4"/>
                      </a:lnTo>
                      <a:lnTo>
                        <a:pt x="4" y="8"/>
                      </a:lnTo>
                      <a:lnTo>
                        <a:pt x="8" y="4"/>
                      </a:lnTo>
                      <a:lnTo>
                        <a:pt x="8" y="0"/>
                      </a:lnTo>
                      <a:lnTo>
                        <a:pt x="4" y="0"/>
                      </a:lnTo>
                      <a:lnTo>
                        <a:pt x="0" y="0"/>
                      </a:lnTo>
                      <a:lnTo>
                        <a:pt x="0" y="4"/>
                      </a:lnTo>
                      <a:lnTo>
                        <a:pt x="8"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8461" name="Freeform 159"/>
                <p:cNvSpPr>
                  <a:spLocks/>
                </p:cNvSpPr>
                <p:nvPr/>
              </p:nvSpPr>
              <p:spPr bwMode="auto">
                <a:xfrm>
                  <a:off x="1082675" y="2570163"/>
                  <a:ext cx="19050" cy="444500"/>
                </a:xfrm>
                <a:custGeom>
                  <a:avLst/>
                  <a:gdLst>
                    <a:gd name="T0" fmla="*/ 2147483647 w 12"/>
                    <a:gd name="T1" fmla="*/ 2147483647 h 280"/>
                    <a:gd name="T2" fmla="*/ 2147483647 w 12"/>
                    <a:gd name="T3" fmla="*/ 2147483647 h 280"/>
                    <a:gd name="T4" fmla="*/ 2147483647 w 12"/>
                    <a:gd name="T5" fmla="*/ 0 h 280"/>
                    <a:gd name="T6" fmla="*/ 0 w 12"/>
                    <a:gd name="T7" fmla="*/ 0 h 280"/>
                    <a:gd name="T8" fmla="*/ 0 w 12"/>
                    <a:gd name="T9" fmla="*/ 2147483647 h 280"/>
                    <a:gd name="T10" fmla="*/ 2147483647 w 12"/>
                    <a:gd name="T11" fmla="*/ 2147483647 h 280"/>
                    <a:gd name="T12" fmla="*/ 0 w 12"/>
                    <a:gd name="T13" fmla="*/ 2147483647 h 280"/>
                    <a:gd name="T14" fmla="*/ 2147483647 w 12"/>
                    <a:gd name="T15" fmla="*/ 2147483647 h 280"/>
                    <a:gd name="T16" fmla="*/ 2147483647 w 12"/>
                    <a:gd name="T17" fmla="*/ 2147483647 h 280"/>
                    <a:gd name="T18" fmla="*/ 2147483647 w 12"/>
                    <a:gd name="T19" fmla="*/ 2147483647 h 280"/>
                    <a:gd name="T20" fmla="*/ 2147483647 w 12"/>
                    <a:gd name="T21" fmla="*/ 2147483647 h 280"/>
                    <a:gd name="T22" fmla="*/ 2147483647 w 12"/>
                    <a:gd name="T23" fmla="*/ 2147483647 h 28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280"/>
                    <a:gd name="T38" fmla="*/ 12 w 12"/>
                    <a:gd name="T39" fmla="*/ 280 h 28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280">
                      <a:moveTo>
                        <a:pt x="8" y="280"/>
                      </a:moveTo>
                      <a:lnTo>
                        <a:pt x="12" y="276"/>
                      </a:lnTo>
                      <a:lnTo>
                        <a:pt x="12" y="0"/>
                      </a:lnTo>
                      <a:lnTo>
                        <a:pt x="0" y="0"/>
                      </a:lnTo>
                      <a:lnTo>
                        <a:pt x="0" y="276"/>
                      </a:lnTo>
                      <a:lnTo>
                        <a:pt x="4" y="272"/>
                      </a:lnTo>
                      <a:lnTo>
                        <a:pt x="0" y="276"/>
                      </a:lnTo>
                      <a:lnTo>
                        <a:pt x="4" y="280"/>
                      </a:lnTo>
                      <a:lnTo>
                        <a:pt x="8" y="280"/>
                      </a:lnTo>
                      <a:lnTo>
                        <a:pt x="12" y="280"/>
                      </a:lnTo>
                      <a:lnTo>
                        <a:pt x="12" y="276"/>
                      </a:lnTo>
                      <a:lnTo>
                        <a:pt x="8" y="28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8462" name="Freeform 160"/>
                <p:cNvSpPr>
                  <a:spLocks/>
                </p:cNvSpPr>
                <p:nvPr/>
              </p:nvSpPr>
              <p:spPr bwMode="auto">
                <a:xfrm>
                  <a:off x="1000125" y="3001963"/>
                  <a:ext cx="95250" cy="68263"/>
                </a:xfrm>
                <a:custGeom>
                  <a:avLst/>
                  <a:gdLst>
                    <a:gd name="T0" fmla="*/ 0 w 60"/>
                    <a:gd name="T1" fmla="*/ 2147483647 h 43"/>
                    <a:gd name="T2" fmla="*/ 2147483647 w 60"/>
                    <a:gd name="T3" fmla="*/ 2147483647 h 43"/>
                    <a:gd name="T4" fmla="*/ 2147483647 w 60"/>
                    <a:gd name="T5" fmla="*/ 2147483647 h 43"/>
                    <a:gd name="T6" fmla="*/ 2147483647 w 60"/>
                    <a:gd name="T7" fmla="*/ 0 h 43"/>
                    <a:gd name="T8" fmla="*/ 2147483647 w 60"/>
                    <a:gd name="T9" fmla="*/ 2147483647 h 43"/>
                    <a:gd name="T10" fmla="*/ 2147483647 w 60"/>
                    <a:gd name="T11" fmla="*/ 2147483647 h 43"/>
                    <a:gd name="T12" fmla="*/ 2147483647 w 60"/>
                    <a:gd name="T13" fmla="*/ 2147483647 h 43"/>
                    <a:gd name="T14" fmla="*/ 0 w 60"/>
                    <a:gd name="T15" fmla="*/ 2147483647 h 43"/>
                    <a:gd name="T16" fmla="*/ 0 w 60"/>
                    <a:gd name="T17" fmla="*/ 2147483647 h 43"/>
                    <a:gd name="T18" fmla="*/ 2147483647 w 60"/>
                    <a:gd name="T19" fmla="*/ 2147483647 h 43"/>
                    <a:gd name="T20" fmla="*/ 2147483647 w 60"/>
                    <a:gd name="T21" fmla="*/ 2147483647 h 43"/>
                    <a:gd name="T22" fmla="*/ 0 w 60"/>
                    <a:gd name="T23" fmla="*/ 2147483647 h 4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60"/>
                    <a:gd name="T37" fmla="*/ 0 h 43"/>
                    <a:gd name="T38" fmla="*/ 60 w 60"/>
                    <a:gd name="T39" fmla="*/ 43 h 4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60" h="43">
                      <a:moveTo>
                        <a:pt x="0" y="39"/>
                      </a:moveTo>
                      <a:lnTo>
                        <a:pt x="8" y="43"/>
                      </a:lnTo>
                      <a:lnTo>
                        <a:pt x="60" y="8"/>
                      </a:lnTo>
                      <a:lnTo>
                        <a:pt x="56" y="0"/>
                      </a:lnTo>
                      <a:lnTo>
                        <a:pt x="4" y="35"/>
                      </a:lnTo>
                      <a:lnTo>
                        <a:pt x="8" y="39"/>
                      </a:lnTo>
                      <a:lnTo>
                        <a:pt x="4" y="35"/>
                      </a:lnTo>
                      <a:lnTo>
                        <a:pt x="0" y="39"/>
                      </a:lnTo>
                      <a:lnTo>
                        <a:pt x="0" y="43"/>
                      </a:lnTo>
                      <a:lnTo>
                        <a:pt x="4" y="43"/>
                      </a:lnTo>
                      <a:lnTo>
                        <a:pt x="8" y="43"/>
                      </a:lnTo>
                      <a:lnTo>
                        <a:pt x="0" y="39"/>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8463" name="Freeform 161"/>
                <p:cNvSpPr>
                  <a:spLocks/>
                </p:cNvSpPr>
                <p:nvPr/>
              </p:nvSpPr>
              <p:spPr bwMode="auto">
                <a:xfrm>
                  <a:off x="593725" y="2570163"/>
                  <a:ext cx="366713" cy="412750"/>
                </a:xfrm>
                <a:custGeom>
                  <a:avLst/>
                  <a:gdLst>
                    <a:gd name="T0" fmla="*/ 2147483647 w 231"/>
                    <a:gd name="T1" fmla="*/ 2147483647 h 260"/>
                    <a:gd name="T2" fmla="*/ 2147483647 w 231"/>
                    <a:gd name="T3" fmla="*/ 0 h 260"/>
                    <a:gd name="T4" fmla="*/ 0 w 231"/>
                    <a:gd name="T5" fmla="*/ 2147483647 h 260"/>
                    <a:gd name="T6" fmla="*/ 0 w 231"/>
                    <a:gd name="T7" fmla="*/ 2147483647 h 260"/>
                    <a:gd name="T8" fmla="*/ 2147483647 w 231"/>
                    <a:gd name="T9" fmla="*/ 2147483647 h 260"/>
                    <a:gd name="T10" fmla="*/ 2147483647 w 231"/>
                    <a:gd name="T11" fmla="*/ 2147483647 h 260"/>
                    <a:gd name="T12" fmla="*/ 0 60000 65536"/>
                    <a:gd name="T13" fmla="*/ 0 60000 65536"/>
                    <a:gd name="T14" fmla="*/ 0 60000 65536"/>
                    <a:gd name="T15" fmla="*/ 0 60000 65536"/>
                    <a:gd name="T16" fmla="*/ 0 60000 65536"/>
                    <a:gd name="T17" fmla="*/ 0 60000 65536"/>
                    <a:gd name="T18" fmla="*/ 0 w 231"/>
                    <a:gd name="T19" fmla="*/ 0 h 260"/>
                    <a:gd name="T20" fmla="*/ 231 w 231"/>
                    <a:gd name="T21" fmla="*/ 260 h 260"/>
                  </a:gdLst>
                  <a:ahLst/>
                  <a:cxnLst>
                    <a:cxn ang="T12">
                      <a:pos x="T0" y="T1"/>
                    </a:cxn>
                    <a:cxn ang="T13">
                      <a:pos x="T2" y="T3"/>
                    </a:cxn>
                    <a:cxn ang="T14">
                      <a:pos x="T4" y="T5"/>
                    </a:cxn>
                    <a:cxn ang="T15">
                      <a:pos x="T6" y="T7"/>
                    </a:cxn>
                    <a:cxn ang="T16">
                      <a:pos x="T8" y="T9"/>
                    </a:cxn>
                    <a:cxn ang="T17">
                      <a:pos x="T10" y="T11"/>
                    </a:cxn>
                  </a:cxnLst>
                  <a:rect l="T18" t="T19" r="T20" b="T21"/>
                  <a:pathLst>
                    <a:path w="231" h="260">
                      <a:moveTo>
                        <a:pt x="231" y="260"/>
                      </a:moveTo>
                      <a:lnTo>
                        <a:pt x="231" y="0"/>
                      </a:lnTo>
                      <a:lnTo>
                        <a:pt x="0" y="52"/>
                      </a:lnTo>
                      <a:lnTo>
                        <a:pt x="0" y="260"/>
                      </a:lnTo>
                      <a:lnTo>
                        <a:pt x="231" y="26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8464" name="Freeform 162"/>
                <p:cNvSpPr>
                  <a:spLocks/>
                </p:cNvSpPr>
                <p:nvPr/>
              </p:nvSpPr>
              <p:spPr bwMode="auto">
                <a:xfrm>
                  <a:off x="954088" y="2563813"/>
                  <a:ext cx="12700" cy="419100"/>
                </a:xfrm>
                <a:custGeom>
                  <a:avLst/>
                  <a:gdLst>
                    <a:gd name="T0" fmla="*/ 2147483647 w 8"/>
                    <a:gd name="T1" fmla="*/ 2147483647 h 264"/>
                    <a:gd name="T2" fmla="*/ 0 w 8"/>
                    <a:gd name="T3" fmla="*/ 2147483647 h 264"/>
                    <a:gd name="T4" fmla="*/ 0 w 8"/>
                    <a:gd name="T5" fmla="*/ 2147483647 h 264"/>
                    <a:gd name="T6" fmla="*/ 2147483647 w 8"/>
                    <a:gd name="T7" fmla="*/ 2147483647 h 264"/>
                    <a:gd name="T8" fmla="*/ 2147483647 w 8"/>
                    <a:gd name="T9" fmla="*/ 2147483647 h 264"/>
                    <a:gd name="T10" fmla="*/ 2147483647 w 8"/>
                    <a:gd name="T11" fmla="*/ 0 h 264"/>
                    <a:gd name="T12" fmla="*/ 2147483647 w 8"/>
                    <a:gd name="T13" fmla="*/ 2147483647 h 264"/>
                    <a:gd name="T14" fmla="*/ 2147483647 w 8"/>
                    <a:gd name="T15" fmla="*/ 0 h 264"/>
                    <a:gd name="T16" fmla="*/ 2147483647 w 8"/>
                    <a:gd name="T17" fmla="*/ 0 h 264"/>
                    <a:gd name="T18" fmla="*/ 0 w 8"/>
                    <a:gd name="T19" fmla="*/ 0 h 264"/>
                    <a:gd name="T20" fmla="*/ 0 w 8"/>
                    <a:gd name="T21" fmla="*/ 2147483647 h 264"/>
                    <a:gd name="T22" fmla="*/ 2147483647 w 8"/>
                    <a:gd name="T23" fmla="*/ 2147483647 h 26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264"/>
                    <a:gd name="T38" fmla="*/ 8 w 8"/>
                    <a:gd name="T39" fmla="*/ 264 h 26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264">
                      <a:moveTo>
                        <a:pt x="4" y="8"/>
                      </a:moveTo>
                      <a:lnTo>
                        <a:pt x="0" y="4"/>
                      </a:lnTo>
                      <a:lnTo>
                        <a:pt x="0" y="264"/>
                      </a:lnTo>
                      <a:lnTo>
                        <a:pt x="8" y="264"/>
                      </a:lnTo>
                      <a:lnTo>
                        <a:pt x="8" y="4"/>
                      </a:lnTo>
                      <a:lnTo>
                        <a:pt x="4" y="0"/>
                      </a:lnTo>
                      <a:lnTo>
                        <a:pt x="8" y="4"/>
                      </a:lnTo>
                      <a:lnTo>
                        <a:pt x="8" y="0"/>
                      </a:lnTo>
                      <a:lnTo>
                        <a:pt x="4" y="0"/>
                      </a:lnTo>
                      <a:lnTo>
                        <a:pt x="0" y="0"/>
                      </a:lnTo>
                      <a:lnTo>
                        <a:pt x="0" y="4"/>
                      </a:lnTo>
                      <a:lnTo>
                        <a:pt x="4" y="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8465" name="Freeform 163"/>
                <p:cNvSpPr>
                  <a:spLocks/>
                </p:cNvSpPr>
                <p:nvPr/>
              </p:nvSpPr>
              <p:spPr bwMode="auto">
                <a:xfrm>
                  <a:off x="587375" y="2563813"/>
                  <a:ext cx="373063" cy="93663"/>
                </a:xfrm>
                <a:custGeom>
                  <a:avLst/>
                  <a:gdLst>
                    <a:gd name="T0" fmla="*/ 2147483647 w 235"/>
                    <a:gd name="T1" fmla="*/ 2147483647 h 59"/>
                    <a:gd name="T2" fmla="*/ 2147483647 w 235"/>
                    <a:gd name="T3" fmla="*/ 2147483647 h 59"/>
                    <a:gd name="T4" fmla="*/ 2147483647 w 235"/>
                    <a:gd name="T5" fmla="*/ 2147483647 h 59"/>
                    <a:gd name="T6" fmla="*/ 2147483647 w 235"/>
                    <a:gd name="T7" fmla="*/ 0 h 59"/>
                    <a:gd name="T8" fmla="*/ 2147483647 w 235"/>
                    <a:gd name="T9" fmla="*/ 2147483647 h 59"/>
                    <a:gd name="T10" fmla="*/ 0 w 235"/>
                    <a:gd name="T11" fmla="*/ 2147483647 h 59"/>
                    <a:gd name="T12" fmla="*/ 2147483647 w 235"/>
                    <a:gd name="T13" fmla="*/ 2147483647 h 59"/>
                    <a:gd name="T14" fmla="*/ 0 w 235"/>
                    <a:gd name="T15" fmla="*/ 2147483647 h 59"/>
                    <a:gd name="T16" fmla="*/ 0 w 235"/>
                    <a:gd name="T17" fmla="*/ 2147483647 h 59"/>
                    <a:gd name="T18" fmla="*/ 0 w 235"/>
                    <a:gd name="T19" fmla="*/ 2147483647 h 59"/>
                    <a:gd name="T20" fmla="*/ 2147483647 w 235"/>
                    <a:gd name="T21" fmla="*/ 2147483647 h 59"/>
                    <a:gd name="T22" fmla="*/ 2147483647 w 235"/>
                    <a:gd name="T23" fmla="*/ 2147483647 h 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35"/>
                    <a:gd name="T37" fmla="*/ 0 h 59"/>
                    <a:gd name="T38" fmla="*/ 235 w 235"/>
                    <a:gd name="T39" fmla="*/ 59 h 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35" h="59">
                      <a:moveTo>
                        <a:pt x="8" y="56"/>
                      </a:moveTo>
                      <a:lnTo>
                        <a:pt x="4" y="59"/>
                      </a:lnTo>
                      <a:lnTo>
                        <a:pt x="235" y="8"/>
                      </a:lnTo>
                      <a:lnTo>
                        <a:pt x="235" y="0"/>
                      </a:lnTo>
                      <a:lnTo>
                        <a:pt x="4" y="48"/>
                      </a:lnTo>
                      <a:lnTo>
                        <a:pt x="0" y="56"/>
                      </a:lnTo>
                      <a:lnTo>
                        <a:pt x="4" y="48"/>
                      </a:lnTo>
                      <a:lnTo>
                        <a:pt x="0" y="52"/>
                      </a:lnTo>
                      <a:lnTo>
                        <a:pt x="0" y="56"/>
                      </a:lnTo>
                      <a:lnTo>
                        <a:pt x="4" y="59"/>
                      </a:lnTo>
                      <a:lnTo>
                        <a:pt x="8" y="56"/>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8466" name="Freeform 164"/>
                <p:cNvSpPr>
                  <a:spLocks/>
                </p:cNvSpPr>
                <p:nvPr/>
              </p:nvSpPr>
              <p:spPr bwMode="auto">
                <a:xfrm>
                  <a:off x="587375" y="2652713"/>
                  <a:ext cx="12700" cy="336550"/>
                </a:xfrm>
                <a:custGeom>
                  <a:avLst/>
                  <a:gdLst>
                    <a:gd name="T0" fmla="*/ 2147483647 w 8"/>
                    <a:gd name="T1" fmla="*/ 2147483647 h 212"/>
                    <a:gd name="T2" fmla="*/ 2147483647 w 8"/>
                    <a:gd name="T3" fmla="*/ 2147483647 h 212"/>
                    <a:gd name="T4" fmla="*/ 2147483647 w 8"/>
                    <a:gd name="T5" fmla="*/ 0 h 212"/>
                    <a:gd name="T6" fmla="*/ 0 w 8"/>
                    <a:gd name="T7" fmla="*/ 0 h 212"/>
                    <a:gd name="T8" fmla="*/ 0 w 8"/>
                    <a:gd name="T9" fmla="*/ 2147483647 h 212"/>
                    <a:gd name="T10" fmla="*/ 2147483647 w 8"/>
                    <a:gd name="T11" fmla="*/ 2147483647 h 212"/>
                    <a:gd name="T12" fmla="*/ 0 w 8"/>
                    <a:gd name="T13" fmla="*/ 2147483647 h 212"/>
                    <a:gd name="T14" fmla="*/ 0 w 8"/>
                    <a:gd name="T15" fmla="*/ 2147483647 h 212"/>
                    <a:gd name="T16" fmla="*/ 2147483647 w 8"/>
                    <a:gd name="T17" fmla="*/ 2147483647 h 212"/>
                    <a:gd name="T18" fmla="*/ 2147483647 w 8"/>
                    <a:gd name="T19" fmla="*/ 2147483647 h 212"/>
                    <a:gd name="T20" fmla="*/ 2147483647 w 8"/>
                    <a:gd name="T21" fmla="*/ 2147483647 h 212"/>
                    <a:gd name="T22" fmla="*/ 2147483647 w 8"/>
                    <a:gd name="T23" fmla="*/ 2147483647 h 21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212"/>
                    <a:gd name="T38" fmla="*/ 8 w 8"/>
                    <a:gd name="T39" fmla="*/ 212 h 21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212">
                      <a:moveTo>
                        <a:pt x="4" y="200"/>
                      </a:moveTo>
                      <a:lnTo>
                        <a:pt x="8" y="208"/>
                      </a:lnTo>
                      <a:lnTo>
                        <a:pt x="8" y="0"/>
                      </a:lnTo>
                      <a:lnTo>
                        <a:pt x="0" y="0"/>
                      </a:lnTo>
                      <a:lnTo>
                        <a:pt x="0" y="208"/>
                      </a:lnTo>
                      <a:lnTo>
                        <a:pt x="4" y="212"/>
                      </a:lnTo>
                      <a:lnTo>
                        <a:pt x="0" y="208"/>
                      </a:lnTo>
                      <a:lnTo>
                        <a:pt x="0" y="212"/>
                      </a:lnTo>
                      <a:lnTo>
                        <a:pt x="4" y="212"/>
                      </a:lnTo>
                      <a:lnTo>
                        <a:pt x="8" y="212"/>
                      </a:lnTo>
                      <a:lnTo>
                        <a:pt x="8" y="208"/>
                      </a:lnTo>
                      <a:lnTo>
                        <a:pt x="4" y="20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8467" name="Freeform 165"/>
                <p:cNvSpPr>
                  <a:spLocks/>
                </p:cNvSpPr>
                <p:nvPr/>
              </p:nvSpPr>
              <p:spPr bwMode="auto">
                <a:xfrm>
                  <a:off x="593725" y="2970213"/>
                  <a:ext cx="373063" cy="19050"/>
                </a:xfrm>
                <a:custGeom>
                  <a:avLst/>
                  <a:gdLst>
                    <a:gd name="T0" fmla="*/ 2147483647 w 235"/>
                    <a:gd name="T1" fmla="*/ 2147483647 h 12"/>
                    <a:gd name="T2" fmla="*/ 2147483647 w 235"/>
                    <a:gd name="T3" fmla="*/ 2147483647 h 12"/>
                    <a:gd name="T4" fmla="*/ 0 w 235"/>
                    <a:gd name="T5" fmla="*/ 0 h 12"/>
                    <a:gd name="T6" fmla="*/ 0 w 235"/>
                    <a:gd name="T7" fmla="*/ 2147483647 h 12"/>
                    <a:gd name="T8" fmla="*/ 2147483647 w 235"/>
                    <a:gd name="T9" fmla="*/ 2147483647 h 12"/>
                    <a:gd name="T10" fmla="*/ 2147483647 w 235"/>
                    <a:gd name="T11" fmla="*/ 2147483647 h 12"/>
                    <a:gd name="T12" fmla="*/ 2147483647 w 235"/>
                    <a:gd name="T13" fmla="*/ 2147483647 h 12"/>
                    <a:gd name="T14" fmla="*/ 2147483647 w 235"/>
                    <a:gd name="T15" fmla="*/ 2147483647 h 12"/>
                    <a:gd name="T16" fmla="*/ 2147483647 w 235"/>
                    <a:gd name="T17" fmla="*/ 2147483647 h 12"/>
                    <a:gd name="T18" fmla="*/ 2147483647 w 235"/>
                    <a:gd name="T19" fmla="*/ 2147483647 h 12"/>
                    <a:gd name="T20" fmla="*/ 2147483647 w 235"/>
                    <a:gd name="T21" fmla="*/ 2147483647 h 12"/>
                    <a:gd name="T22" fmla="*/ 2147483647 w 235"/>
                    <a:gd name="T23" fmla="*/ 2147483647 h 1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35"/>
                    <a:gd name="T37" fmla="*/ 0 h 12"/>
                    <a:gd name="T38" fmla="*/ 235 w 235"/>
                    <a:gd name="T39" fmla="*/ 12 h 1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35" h="12">
                      <a:moveTo>
                        <a:pt x="227" y="8"/>
                      </a:moveTo>
                      <a:lnTo>
                        <a:pt x="231" y="4"/>
                      </a:lnTo>
                      <a:lnTo>
                        <a:pt x="0" y="0"/>
                      </a:lnTo>
                      <a:lnTo>
                        <a:pt x="0" y="12"/>
                      </a:lnTo>
                      <a:lnTo>
                        <a:pt x="231" y="12"/>
                      </a:lnTo>
                      <a:lnTo>
                        <a:pt x="235" y="8"/>
                      </a:lnTo>
                      <a:lnTo>
                        <a:pt x="231" y="12"/>
                      </a:lnTo>
                      <a:lnTo>
                        <a:pt x="235" y="12"/>
                      </a:lnTo>
                      <a:lnTo>
                        <a:pt x="235" y="8"/>
                      </a:lnTo>
                      <a:lnTo>
                        <a:pt x="235" y="4"/>
                      </a:lnTo>
                      <a:lnTo>
                        <a:pt x="231" y="4"/>
                      </a:lnTo>
                      <a:lnTo>
                        <a:pt x="227" y="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8468" name="Freeform 166"/>
                <p:cNvSpPr>
                  <a:spLocks/>
                </p:cNvSpPr>
                <p:nvPr/>
              </p:nvSpPr>
              <p:spPr bwMode="auto">
                <a:xfrm>
                  <a:off x="973138" y="3070225"/>
                  <a:ext cx="52388" cy="19050"/>
                </a:xfrm>
                <a:custGeom>
                  <a:avLst/>
                  <a:gdLst>
                    <a:gd name="T0" fmla="*/ 2147483647 w 33"/>
                    <a:gd name="T1" fmla="*/ 2147483647 h 12"/>
                    <a:gd name="T2" fmla="*/ 2147483647 w 33"/>
                    <a:gd name="T3" fmla="*/ 0 h 12"/>
                    <a:gd name="T4" fmla="*/ 0 w 33"/>
                    <a:gd name="T5" fmla="*/ 2147483647 h 12"/>
                    <a:gd name="T6" fmla="*/ 2147483647 w 33"/>
                    <a:gd name="T7" fmla="*/ 2147483647 h 12"/>
                    <a:gd name="T8" fmla="*/ 2147483647 w 33"/>
                    <a:gd name="T9" fmla="*/ 2147483647 h 12"/>
                    <a:gd name="T10" fmla="*/ 2147483647 w 33"/>
                    <a:gd name="T11" fmla="*/ 2147483647 h 12"/>
                    <a:gd name="T12" fmla="*/ 2147483647 w 33"/>
                    <a:gd name="T13" fmla="*/ 2147483647 h 12"/>
                    <a:gd name="T14" fmla="*/ 2147483647 w 33"/>
                    <a:gd name="T15" fmla="*/ 2147483647 h 12"/>
                    <a:gd name="T16" fmla="*/ 2147483647 w 33"/>
                    <a:gd name="T17" fmla="*/ 2147483647 h 12"/>
                    <a:gd name="T18" fmla="*/ 2147483647 w 33"/>
                    <a:gd name="T19" fmla="*/ 2147483647 h 12"/>
                    <a:gd name="T20" fmla="*/ 2147483647 w 33"/>
                    <a:gd name="T21" fmla="*/ 0 h 12"/>
                    <a:gd name="T22" fmla="*/ 2147483647 w 33"/>
                    <a:gd name="T23" fmla="*/ 2147483647 h 1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3"/>
                    <a:gd name="T37" fmla="*/ 0 h 12"/>
                    <a:gd name="T38" fmla="*/ 33 w 33"/>
                    <a:gd name="T39" fmla="*/ 12 h 1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3" h="12">
                      <a:moveTo>
                        <a:pt x="25" y="4"/>
                      </a:moveTo>
                      <a:lnTo>
                        <a:pt x="29" y="0"/>
                      </a:lnTo>
                      <a:lnTo>
                        <a:pt x="0" y="4"/>
                      </a:lnTo>
                      <a:lnTo>
                        <a:pt x="4" y="12"/>
                      </a:lnTo>
                      <a:lnTo>
                        <a:pt x="29" y="12"/>
                      </a:lnTo>
                      <a:lnTo>
                        <a:pt x="33" y="4"/>
                      </a:lnTo>
                      <a:lnTo>
                        <a:pt x="29" y="12"/>
                      </a:lnTo>
                      <a:lnTo>
                        <a:pt x="33" y="8"/>
                      </a:lnTo>
                      <a:lnTo>
                        <a:pt x="33" y="4"/>
                      </a:lnTo>
                      <a:lnTo>
                        <a:pt x="29" y="0"/>
                      </a:lnTo>
                      <a:lnTo>
                        <a:pt x="25" y="4"/>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8469" name="Freeform 167"/>
                <p:cNvSpPr>
                  <a:spLocks/>
                </p:cNvSpPr>
                <p:nvPr/>
              </p:nvSpPr>
              <p:spPr bwMode="auto">
                <a:xfrm>
                  <a:off x="1012825" y="3051175"/>
                  <a:ext cx="12700" cy="25400"/>
                </a:xfrm>
                <a:custGeom>
                  <a:avLst/>
                  <a:gdLst>
                    <a:gd name="T0" fmla="*/ 2147483647 w 8"/>
                    <a:gd name="T1" fmla="*/ 2147483647 h 16"/>
                    <a:gd name="T2" fmla="*/ 0 w 8"/>
                    <a:gd name="T3" fmla="*/ 2147483647 h 16"/>
                    <a:gd name="T4" fmla="*/ 0 w 8"/>
                    <a:gd name="T5" fmla="*/ 2147483647 h 16"/>
                    <a:gd name="T6" fmla="*/ 2147483647 w 8"/>
                    <a:gd name="T7" fmla="*/ 2147483647 h 16"/>
                    <a:gd name="T8" fmla="*/ 2147483647 w 8"/>
                    <a:gd name="T9" fmla="*/ 2147483647 h 16"/>
                    <a:gd name="T10" fmla="*/ 0 w 8"/>
                    <a:gd name="T11" fmla="*/ 0 h 16"/>
                    <a:gd name="T12" fmla="*/ 2147483647 w 8"/>
                    <a:gd name="T13" fmla="*/ 2147483647 h 16"/>
                    <a:gd name="T14" fmla="*/ 2147483647 w 8"/>
                    <a:gd name="T15" fmla="*/ 0 h 16"/>
                    <a:gd name="T16" fmla="*/ 2147483647 w 8"/>
                    <a:gd name="T17" fmla="*/ 0 h 16"/>
                    <a:gd name="T18" fmla="*/ 0 w 8"/>
                    <a:gd name="T19" fmla="*/ 0 h 16"/>
                    <a:gd name="T20" fmla="*/ 0 w 8"/>
                    <a:gd name="T21" fmla="*/ 2147483647 h 16"/>
                    <a:gd name="T22" fmla="*/ 2147483647 w 8"/>
                    <a:gd name="T23" fmla="*/ 2147483647 h 1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16"/>
                    <a:gd name="T38" fmla="*/ 8 w 8"/>
                    <a:gd name="T39" fmla="*/ 16 h 1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16">
                      <a:moveTo>
                        <a:pt x="4" y="8"/>
                      </a:moveTo>
                      <a:lnTo>
                        <a:pt x="0" y="4"/>
                      </a:lnTo>
                      <a:lnTo>
                        <a:pt x="0" y="16"/>
                      </a:lnTo>
                      <a:lnTo>
                        <a:pt x="8" y="16"/>
                      </a:lnTo>
                      <a:lnTo>
                        <a:pt x="8" y="4"/>
                      </a:lnTo>
                      <a:lnTo>
                        <a:pt x="0" y="0"/>
                      </a:lnTo>
                      <a:lnTo>
                        <a:pt x="8" y="4"/>
                      </a:lnTo>
                      <a:lnTo>
                        <a:pt x="8" y="0"/>
                      </a:lnTo>
                      <a:lnTo>
                        <a:pt x="4" y="0"/>
                      </a:lnTo>
                      <a:lnTo>
                        <a:pt x="0" y="0"/>
                      </a:lnTo>
                      <a:lnTo>
                        <a:pt x="0" y="4"/>
                      </a:lnTo>
                      <a:lnTo>
                        <a:pt x="4" y="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8470" name="Freeform 168"/>
                <p:cNvSpPr>
                  <a:spLocks/>
                </p:cNvSpPr>
                <p:nvPr/>
              </p:nvSpPr>
              <p:spPr bwMode="auto">
                <a:xfrm>
                  <a:off x="1000125" y="3051175"/>
                  <a:ext cx="19050" cy="19050"/>
                </a:xfrm>
                <a:custGeom>
                  <a:avLst/>
                  <a:gdLst>
                    <a:gd name="T0" fmla="*/ 2147483647 w 12"/>
                    <a:gd name="T1" fmla="*/ 2147483647 h 12"/>
                    <a:gd name="T2" fmla="*/ 2147483647 w 12"/>
                    <a:gd name="T3" fmla="*/ 2147483647 h 12"/>
                    <a:gd name="T4" fmla="*/ 2147483647 w 12"/>
                    <a:gd name="T5" fmla="*/ 2147483647 h 12"/>
                    <a:gd name="T6" fmla="*/ 2147483647 w 12"/>
                    <a:gd name="T7" fmla="*/ 0 h 12"/>
                    <a:gd name="T8" fmla="*/ 2147483647 w 12"/>
                    <a:gd name="T9" fmla="*/ 2147483647 h 12"/>
                    <a:gd name="T10" fmla="*/ 2147483647 w 12"/>
                    <a:gd name="T11" fmla="*/ 2147483647 h 12"/>
                    <a:gd name="T12" fmla="*/ 2147483647 w 12"/>
                    <a:gd name="T13" fmla="*/ 2147483647 h 12"/>
                    <a:gd name="T14" fmla="*/ 0 w 12"/>
                    <a:gd name="T15" fmla="*/ 2147483647 h 12"/>
                    <a:gd name="T16" fmla="*/ 0 w 12"/>
                    <a:gd name="T17" fmla="*/ 2147483647 h 12"/>
                    <a:gd name="T18" fmla="*/ 2147483647 w 12"/>
                    <a:gd name="T19" fmla="*/ 2147483647 h 12"/>
                    <a:gd name="T20" fmla="*/ 2147483647 w 12"/>
                    <a:gd name="T21" fmla="*/ 2147483647 h 12"/>
                    <a:gd name="T22" fmla="*/ 2147483647 w 12"/>
                    <a:gd name="T23" fmla="*/ 2147483647 h 1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12"/>
                    <a:gd name="T38" fmla="*/ 12 w 12"/>
                    <a:gd name="T39" fmla="*/ 12 h 1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12">
                      <a:moveTo>
                        <a:pt x="4" y="12"/>
                      </a:moveTo>
                      <a:lnTo>
                        <a:pt x="8" y="12"/>
                      </a:lnTo>
                      <a:lnTo>
                        <a:pt x="12" y="8"/>
                      </a:lnTo>
                      <a:lnTo>
                        <a:pt x="8" y="0"/>
                      </a:lnTo>
                      <a:lnTo>
                        <a:pt x="4" y="4"/>
                      </a:lnTo>
                      <a:lnTo>
                        <a:pt x="0" y="8"/>
                      </a:lnTo>
                      <a:lnTo>
                        <a:pt x="4" y="12"/>
                      </a:lnTo>
                      <a:lnTo>
                        <a:pt x="8" y="12"/>
                      </a:lnTo>
                      <a:lnTo>
                        <a:pt x="4" y="12"/>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8471" name="Freeform 169"/>
                <p:cNvSpPr>
                  <a:spLocks/>
                </p:cNvSpPr>
                <p:nvPr/>
              </p:nvSpPr>
              <p:spPr bwMode="auto">
                <a:xfrm>
                  <a:off x="966788" y="3057525"/>
                  <a:ext cx="39688" cy="12700"/>
                </a:xfrm>
                <a:custGeom>
                  <a:avLst/>
                  <a:gdLst>
                    <a:gd name="T0" fmla="*/ 2147483647 w 25"/>
                    <a:gd name="T1" fmla="*/ 2147483647 h 8"/>
                    <a:gd name="T2" fmla="*/ 2147483647 w 25"/>
                    <a:gd name="T3" fmla="*/ 2147483647 h 8"/>
                    <a:gd name="T4" fmla="*/ 2147483647 w 25"/>
                    <a:gd name="T5" fmla="*/ 2147483647 h 8"/>
                    <a:gd name="T6" fmla="*/ 2147483647 w 25"/>
                    <a:gd name="T7" fmla="*/ 0 h 8"/>
                    <a:gd name="T8" fmla="*/ 2147483647 w 25"/>
                    <a:gd name="T9" fmla="*/ 0 h 8"/>
                    <a:gd name="T10" fmla="*/ 0 w 25"/>
                    <a:gd name="T11" fmla="*/ 2147483647 h 8"/>
                    <a:gd name="T12" fmla="*/ 2147483647 w 25"/>
                    <a:gd name="T13" fmla="*/ 0 h 8"/>
                    <a:gd name="T14" fmla="*/ 2147483647 w 25"/>
                    <a:gd name="T15" fmla="*/ 0 h 8"/>
                    <a:gd name="T16" fmla="*/ 0 w 25"/>
                    <a:gd name="T17" fmla="*/ 2147483647 h 8"/>
                    <a:gd name="T18" fmla="*/ 2147483647 w 25"/>
                    <a:gd name="T19" fmla="*/ 2147483647 h 8"/>
                    <a:gd name="T20" fmla="*/ 2147483647 w 25"/>
                    <a:gd name="T21" fmla="*/ 2147483647 h 8"/>
                    <a:gd name="T22" fmla="*/ 2147483647 w 25"/>
                    <a:gd name="T23" fmla="*/ 2147483647 h 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5"/>
                    <a:gd name="T37" fmla="*/ 0 h 8"/>
                    <a:gd name="T38" fmla="*/ 25 w 25"/>
                    <a:gd name="T39" fmla="*/ 8 h 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5" h="8">
                      <a:moveTo>
                        <a:pt x="12" y="4"/>
                      </a:moveTo>
                      <a:lnTo>
                        <a:pt x="8" y="8"/>
                      </a:lnTo>
                      <a:lnTo>
                        <a:pt x="25" y="8"/>
                      </a:lnTo>
                      <a:lnTo>
                        <a:pt x="25" y="0"/>
                      </a:lnTo>
                      <a:lnTo>
                        <a:pt x="8" y="0"/>
                      </a:lnTo>
                      <a:lnTo>
                        <a:pt x="0" y="4"/>
                      </a:lnTo>
                      <a:lnTo>
                        <a:pt x="8" y="0"/>
                      </a:lnTo>
                      <a:lnTo>
                        <a:pt x="4" y="0"/>
                      </a:lnTo>
                      <a:lnTo>
                        <a:pt x="0" y="4"/>
                      </a:lnTo>
                      <a:lnTo>
                        <a:pt x="4" y="8"/>
                      </a:lnTo>
                      <a:lnTo>
                        <a:pt x="8" y="8"/>
                      </a:lnTo>
                      <a:lnTo>
                        <a:pt x="12" y="4"/>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8472" name="Freeform 170"/>
                <p:cNvSpPr>
                  <a:spLocks/>
                </p:cNvSpPr>
                <p:nvPr/>
              </p:nvSpPr>
              <p:spPr bwMode="auto">
                <a:xfrm>
                  <a:off x="966788" y="3063875"/>
                  <a:ext cx="19050" cy="25400"/>
                </a:xfrm>
                <a:custGeom>
                  <a:avLst/>
                  <a:gdLst>
                    <a:gd name="T0" fmla="*/ 2147483647 w 12"/>
                    <a:gd name="T1" fmla="*/ 2147483647 h 16"/>
                    <a:gd name="T2" fmla="*/ 2147483647 w 12"/>
                    <a:gd name="T3" fmla="*/ 2147483647 h 16"/>
                    <a:gd name="T4" fmla="*/ 2147483647 w 12"/>
                    <a:gd name="T5" fmla="*/ 0 h 16"/>
                    <a:gd name="T6" fmla="*/ 0 w 12"/>
                    <a:gd name="T7" fmla="*/ 0 h 16"/>
                    <a:gd name="T8" fmla="*/ 0 w 12"/>
                    <a:gd name="T9" fmla="*/ 2147483647 h 16"/>
                    <a:gd name="T10" fmla="*/ 2147483647 w 12"/>
                    <a:gd name="T11" fmla="*/ 2147483647 h 16"/>
                    <a:gd name="T12" fmla="*/ 0 w 12"/>
                    <a:gd name="T13" fmla="*/ 2147483647 h 16"/>
                    <a:gd name="T14" fmla="*/ 2147483647 w 12"/>
                    <a:gd name="T15" fmla="*/ 2147483647 h 16"/>
                    <a:gd name="T16" fmla="*/ 2147483647 w 12"/>
                    <a:gd name="T17" fmla="*/ 2147483647 h 16"/>
                    <a:gd name="T18" fmla="*/ 2147483647 w 12"/>
                    <a:gd name="T19" fmla="*/ 2147483647 h 16"/>
                    <a:gd name="T20" fmla="*/ 2147483647 w 12"/>
                    <a:gd name="T21" fmla="*/ 2147483647 h 16"/>
                    <a:gd name="T22" fmla="*/ 2147483647 w 12"/>
                    <a:gd name="T23" fmla="*/ 2147483647 h 1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16"/>
                    <a:gd name="T38" fmla="*/ 12 w 12"/>
                    <a:gd name="T39" fmla="*/ 16 h 1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16">
                      <a:moveTo>
                        <a:pt x="4" y="8"/>
                      </a:moveTo>
                      <a:lnTo>
                        <a:pt x="12" y="12"/>
                      </a:lnTo>
                      <a:lnTo>
                        <a:pt x="12" y="0"/>
                      </a:lnTo>
                      <a:lnTo>
                        <a:pt x="0" y="0"/>
                      </a:lnTo>
                      <a:lnTo>
                        <a:pt x="0" y="12"/>
                      </a:lnTo>
                      <a:lnTo>
                        <a:pt x="8" y="16"/>
                      </a:lnTo>
                      <a:lnTo>
                        <a:pt x="0" y="12"/>
                      </a:lnTo>
                      <a:lnTo>
                        <a:pt x="4" y="16"/>
                      </a:lnTo>
                      <a:lnTo>
                        <a:pt x="8" y="16"/>
                      </a:lnTo>
                      <a:lnTo>
                        <a:pt x="12" y="12"/>
                      </a:lnTo>
                      <a:lnTo>
                        <a:pt x="4" y="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8473" name="Freeform 171"/>
                <p:cNvSpPr>
                  <a:spLocks/>
                </p:cNvSpPr>
                <p:nvPr/>
              </p:nvSpPr>
              <p:spPr bwMode="auto">
                <a:xfrm>
                  <a:off x="1019175" y="2589213"/>
                  <a:ext cx="334963" cy="649288"/>
                </a:xfrm>
                <a:custGeom>
                  <a:avLst/>
                  <a:gdLst>
                    <a:gd name="T0" fmla="*/ 2147483647 w 211"/>
                    <a:gd name="T1" fmla="*/ 0 h 409"/>
                    <a:gd name="T2" fmla="*/ 0 w 211"/>
                    <a:gd name="T3" fmla="*/ 2147483647 h 409"/>
                    <a:gd name="T4" fmla="*/ 0 w 211"/>
                    <a:gd name="T5" fmla="*/ 2147483647 h 409"/>
                    <a:gd name="T6" fmla="*/ 2147483647 w 211"/>
                    <a:gd name="T7" fmla="*/ 2147483647 h 409"/>
                    <a:gd name="T8" fmla="*/ 2147483647 w 211"/>
                    <a:gd name="T9" fmla="*/ 2147483647 h 409"/>
                    <a:gd name="T10" fmla="*/ 2147483647 w 211"/>
                    <a:gd name="T11" fmla="*/ 2147483647 h 409"/>
                    <a:gd name="T12" fmla="*/ 2147483647 w 211"/>
                    <a:gd name="T13" fmla="*/ 2147483647 h 409"/>
                    <a:gd name="T14" fmla="*/ 2147483647 w 211"/>
                    <a:gd name="T15" fmla="*/ 2147483647 h 409"/>
                    <a:gd name="T16" fmla="*/ 2147483647 w 211"/>
                    <a:gd name="T17" fmla="*/ 2147483647 h 409"/>
                    <a:gd name="T18" fmla="*/ 2147483647 w 211"/>
                    <a:gd name="T19" fmla="*/ 2147483647 h 409"/>
                    <a:gd name="T20" fmla="*/ 2147483647 w 211"/>
                    <a:gd name="T21" fmla="*/ 2147483647 h 409"/>
                    <a:gd name="T22" fmla="*/ 2147483647 w 211"/>
                    <a:gd name="T23" fmla="*/ 2147483647 h 409"/>
                    <a:gd name="T24" fmla="*/ 2147483647 w 211"/>
                    <a:gd name="T25" fmla="*/ 2147483647 h 409"/>
                    <a:gd name="T26" fmla="*/ 2147483647 w 211"/>
                    <a:gd name="T27" fmla="*/ 2147483647 h 409"/>
                    <a:gd name="T28" fmla="*/ 2147483647 w 211"/>
                    <a:gd name="T29" fmla="*/ 2147483647 h 409"/>
                    <a:gd name="T30" fmla="*/ 2147483647 w 211"/>
                    <a:gd name="T31" fmla="*/ 2147483647 h 409"/>
                    <a:gd name="T32" fmla="*/ 2147483647 w 211"/>
                    <a:gd name="T33" fmla="*/ 2147483647 h 409"/>
                    <a:gd name="T34" fmla="*/ 2147483647 w 211"/>
                    <a:gd name="T35" fmla="*/ 2147483647 h 409"/>
                    <a:gd name="T36" fmla="*/ 2147483647 w 211"/>
                    <a:gd name="T37" fmla="*/ 2147483647 h 409"/>
                    <a:gd name="T38" fmla="*/ 2147483647 w 211"/>
                    <a:gd name="T39" fmla="*/ 2147483647 h 409"/>
                    <a:gd name="T40" fmla="*/ 2147483647 w 211"/>
                    <a:gd name="T41" fmla="*/ 2147483647 h 409"/>
                    <a:gd name="T42" fmla="*/ 2147483647 w 211"/>
                    <a:gd name="T43" fmla="*/ 2147483647 h 409"/>
                    <a:gd name="T44" fmla="*/ 2147483647 w 211"/>
                    <a:gd name="T45" fmla="*/ 2147483647 h 409"/>
                    <a:gd name="T46" fmla="*/ 2147483647 w 211"/>
                    <a:gd name="T47" fmla="*/ 0 h 409"/>
                    <a:gd name="T48" fmla="*/ 2147483647 w 211"/>
                    <a:gd name="T49" fmla="*/ 0 h 409"/>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11"/>
                    <a:gd name="T76" fmla="*/ 0 h 409"/>
                    <a:gd name="T77" fmla="*/ 211 w 211"/>
                    <a:gd name="T78" fmla="*/ 409 h 409"/>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11" h="409">
                      <a:moveTo>
                        <a:pt x="28" y="0"/>
                      </a:moveTo>
                      <a:lnTo>
                        <a:pt x="0" y="4"/>
                      </a:lnTo>
                      <a:lnTo>
                        <a:pt x="0" y="402"/>
                      </a:lnTo>
                      <a:lnTo>
                        <a:pt x="85" y="409"/>
                      </a:lnTo>
                      <a:lnTo>
                        <a:pt x="109" y="402"/>
                      </a:lnTo>
                      <a:lnTo>
                        <a:pt x="113" y="402"/>
                      </a:lnTo>
                      <a:lnTo>
                        <a:pt x="121" y="402"/>
                      </a:lnTo>
                      <a:lnTo>
                        <a:pt x="125" y="402"/>
                      </a:lnTo>
                      <a:lnTo>
                        <a:pt x="134" y="402"/>
                      </a:lnTo>
                      <a:lnTo>
                        <a:pt x="146" y="398"/>
                      </a:lnTo>
                      <a:lnTo>
                        <a:pt x="154" y="394"/>
                      </a:lnTo>
                      <a:lnTo>
                        <a:pt x="166" y="394"/>
                      </a:lnTo>
                      <a:lnTo>
                        <a:pt x="174" y="390"/>
                      </a:lnTo>
                      <a:lnTo>
                        <a:pt x="178" y="386"/>
                      </a:lnTo>
                      <a:lnTo>
                        <a:pt x="186" y="382"/>
                      </a:lnTo>
                      <a:lnTo>
                        <a:pt x="190" y="378"/>
                      </a:lnTo>
                      <a:lnTo>
                        <a:pt x="190" y="374"/>
                      </a:lnTo>
                      <a:lnTo>
                        <a:pt x="194" y="374"/>
                      </a:lnTo>
                      <a:lnTo>
                        <a:pt x="194" y="370"/>
                      </a:lnTo>
                      <a:lnTo>
                        <a:pt x="211" y="358"/>
                      </a:lnTo>
                      <a:lnTo>
                        <a:pt x="211" y="335"/>
                      </a:lnTo>
                      <a:lnTo>
                        <a:pt x="28" y="0"/>
                      </a:lnTo>
                      <a:close/>
                    </a:path>
                  </a:pathLst>
                </a:custGeom>
                <a:solidFill>
                  <a:srgbClr val="333333"/>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8474" name="Freeform 172"/>
                <p:cNvSpPr>
                  <a:spLocks/>
                </p:cNvSpPr>
                <p:nvPr/>
              </p:nvSpPr>
              <p:spPr bwMode="auto">
                <a:xfrm>
                  <a:off x="1012825" y="2582863"/>
                  <a:ext cx="50800" cy="19050"/>
                </a:xfrm>
                <a:custGeom>
                  <a:avLst/>
                  <a:gdLst>
                    <a:gd name="T0" fmla="*/ 2147483647 w 32"/>
                    <a:gd name="T1" fmla="*/ 2147483647 h 12"/>
                    <a:gd name="T2" fmla="*/ 2147483647 w 32"/>
                    <a:gd name="T3" fmla="*/ 2147483647 h 12"/>
                    <a:gd name="T4" fmla="*/ 2147483647 w 32"/>
                    <a:gd name="T5" fmla="*/ 2147483647 h 12"/>
                    <a:gd name="T6" fmla="*/ 2147483647 w 32"/>
                    <a:gd name="T7" fmla="*/ 0 h 12"/>
                    <a:gd name="T8" fmla="*/ 2147483647 w 32"/>
                    <a:gd name="T9" fmla="*/ 2147483647 h 12"/>
                    <a:gd name="T10" fmla="*/ 0 w 32"/>
                    <a:gd name="T11" fmla="*/ 2147483647 h 12"/>
                    <a:gd name="T12" fmla="*/ 2147483647 w 32"/>
                    <a:gd name="T13" fmla="*/ 2147483647 h 12"/>
                    <a:gd name="T14" fmla="*/ 0 w 32"/>
                    <a:gd name="T15" fmla="*/ 2147483647 h 12"/>
                    <a:gd name="T16" fmla="*/ 0 w 32"/>
                    <a:gd name="T17" fmla="*/ 2147483647 h 12"/>
                    <a:gd name="T18" fmla="*/ 0 w 32"/>
                    <a:gd name="T19" fmla="*/ 2147483647 h 12"/>
                    <a:gd name="T20" fmla="*/ 2147483647 w 32"/>
                    <a:gd name="T21" fmla="*/ 2147483647 h 12"/>
                    <a:gd name="T22" fmla="*/ 2147483647 w 32"/>
                    <a:gd name="T23" fmla="*/ 2147483647 h 1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2"/>
                    <a:gd name="T37" fmla="*/ 0 h 12"/>
                    <a:gd name="T38" fmla="*/ 32 w 32"/>
                    <a:gd name="T39" fmla="*/ 12 h 1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2" h="12">
                      <a:moveTo>
                        <a:pt x="8" y="8"/>
                      </a:moveTo>
                      <a:lnTo>
                        <a:pt x="4" y="12"/>
                      </a:lnTo>
                      <a:lnTo>
                        <a:pt x="32" y="8"/>
                      </a:lnTo>
                      <a:lnTo>
                        <a:pt x="32" y="0"/>
                      </a:lnTo>
                      <a:lnTo>
                        <a:pt x="4" y="4"/>
                      </a:lnTo>
                      <a:lnTo>
                        <a:pt x="0" y="8"/>
                      </a:lnTo>
                      <a:lnTo>
                        <a:pt x="4" y="4"/>
                      </a:lnTo>
                      <a:lnTo>
                        <a:pt x="0" y="8"/>
                      </a:lnTo>
                      <a:lnTo>
                        <a:pt x="0" y="12"/>
                      </a:lnTo>
                      <a:lnTo>
                        <a:pt x="4" y="12"/>
                      </a:lnTo>
                      <a:lnTo>
                        <a:pt x="8" y="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8475" name="Freeform 173"/>
                <p:cNvSpPr>
                  <a:spLocks/>
                </p:cNvSpPr>
                <p:nvPr/>
              </p:nvSpPr>
              <p:spPr bwMode="auto">
                <a:xfrm>
                  <a:off x="1012825" y="2595563"/>
                  <a:ext cx="12700" cy="636588"/>
                </a:xfrm>
                <a:custGeom>
                  <a:avLst/>
                  <a:gdLst>
                    <a:gd name="T0" fmla="*/ 2147483647 w 8"/>
                    <a:gd name="T1" fmla="*/ 2147483647 h 401"/>
                    <a:gd name="T2" fmla="*/ 2147483647 w 8"/>
                    <a:gd name="T3" fmla="*/ 2147483647 h 401"/>
                    <a:gd name="T4" fmla="*/ 2147483647 w 8"/>
                    <a:gd name="T5" fmla="*/ 0 h 401"/>
                    <a:gd name="T6" fmla="*/ 0 w 8"/>
                    <a:gd name="T7" fmla="*/ 0 h 401"/>
                    <a:gd name="T8" fmla="*/ 0 w 8"/>
                    <a:gd name="T9" fmla="*/ 2147483647 h 401"/>
                    <a:gd name="T10" fmla="*/ 2147483647 w 8"/>
                    <a:gd name="T11" fmla="*/ 2147483647 h 401"/>
                    <a:gd name="T12" fmla="*/ 0 w 8"/>
                    <a:gd name="T13" fmla="*/ 2147483647 h 401"/>
                    <a:gd name="T14" fmla="*/ 0 w 8"/>
                    <a:gd name="T15" fmla="*/ 2147483647 h 401"/>
                    <a:gd name="T16" fmla="*/ 2147483647 w 8"/>
                    <a:gd name="T17" fmla="*/ 2147483647 h 401"/>
                    <a:gd name="T18" fmla="*/ 2147483647 w 8"/>
                    <a:gd name="T19" fmla="*/ 2147483647 h 401"/>
                    <a:gd name="T20" fmla="*/ 2147483647 w 8"/>
                    <a:gd name="T21" fmla="*/ 2147483647 h 401"/>
                    <a:gd name="T22" fmla="*/ 2147483647 w 8"/>
                    <a:gd name="T23" fmla="*/ 2147483647 h 40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401"/>
                    <a:gd name="T38" fmla="*/ 8 w 8"/>
                    <a:gd name="T39" fmla="*/ 401 h 40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401">
                      <a:moveTo>
                        <a:pt x="4" y="394"/>
                      </a:moveTo>
                      <a:lnTo>
                        <a:pt x="8" y="398"/>
                      </a:lnTo>
                      <a:lnTo>
                        <a:pt x="8" y="0"/>
                      </a:lnTo>
                      <a:lnTo>
                        <a:pt x="0" y="0"/>
                      </a:lnTo>
                      <a:lnTo>
                        <a:pt x="0" y="398"/>
                      </a:lnTo>
                      <a:lnTo>
                        <a:pt x="4" y="401"/>
                      </a:lnTo>
                      <a:lnTo>
                        <a:pt x="0" y="398"/>
                      </a:lnTo>
                      <a:lnTo>
                        <a:pt x="0" y="401"/>
                      </a:lnTo>
                      <a:lnTo>
                        <a:pt x="4" y="401"/>
                      </a:lnTo>
                      <a:lnTo>
                        <a:pt x="8" y="401"/>
                      </a:lnTo>
                      <a:lnTo>
                        <a:pt x="8" y="398"/>
                      </a:lnTo>
                      <a:lnTo>
                        <a:pt x="4" y="394"/>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8476" name="Freeform 174"/>
                <p:cNvSpPr>
                  <a:spLocks/>
                </p:cNvSpPr>
                <p:nvPr/>
              </p:nvSpPr>
              <p:spPr bwMode="auto">
                <a:xfrm>
                  <a:off x="1019175" y="3221038"/>
                  <a:ext cx="141288" cy="23813"/>
                </a:xfrm>
                <a:custGeom>
                  <a:avLst/>
                  <a:gdLst>
                    <a:gd name="T0" fmla="*/ 2147483647 w 89"/>
                    <a:gd name="T1" fmla="*/ 2147483647 h 15"/>
                    <a:gd name="T2" fmla="*/ 2147483647 w 89"/>
                    <a:gd name="T3" fmla="*/ 2147483647 h 15"/>
                    <a:gd name="T4" fmla="*/ 0 w 89"/>
                    <a:gd name="T5" fmla="*/ 0 h 15"/>
                    <a:gd name="T6" fmla="*/ 0 w 89"/>
                    <a:gd name="T7" fmla="*/ 2147483647 h 15"/>
                    <a:gd name="T8" fmla="*/ 2147483647 w 89"/>
                    <a:gd name="T9" fmla="*/ 2147483647 h 15"/>
                    <a:gd name="T10" fmla="*/ 2147483647 w 89"/>
                    <a:gd name="T11" fmla="*/ 2147483647 h 15"/>
                    <a:gd name="T12" fmla="*/ 2147483647 w 89"/>
                    <a:gd name="T13" fmla="*/ 2147483647 h 15"/>
                    <a:gd name="T14" fmla="*/ 2147483647 w 89"/>
                    <a:gd name="T15" fmla="*/ 2147483647 h 15"/>
                    <a:gd name="T16" fmla="*/ 2147483647 w 89"/>
                    <a:gd name="T17" fmla="*/ 2147483647 h 15"/>
                    <a:gd name="T18" fmla="*/ 2147483647 w 89"/>
                    <a:gd name="T19" fmla="*/ 2147483647 h 15"/>
                    <a:gd name="T20" fmla="*/ 2147483647 w 89"/>
                    <a:gd name="T21" fmla="*/ 2147483647 h 15"/>
                    <a:gd name="T22" fmla="*/ 2147483647 w 89"/>
                    <a:gd name="T23" fmla="*/ 2147483647 h 1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9"/>
                    <a:gd name="T37" fmla="*/ 0 h 15"/>
                    <a:gd name="T38" fmla="*/ 89 w 89"/>
                    <a:gd name="T39" fmla="*/ 15 h 1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9" h="15">
                      <a:moveTo>
                        <a:pt x="81" y="7"/>
                      </a:moveTo>
                      <a:lnTo>
                        <a:pt x="85" y="7"/>
                      </a:lnTo>
                      <a:lnTo>
                        <a:pt x="0" y="0"/>
                      </a:lnTo>
                      <a:lnTo>
                        <a:pt x="0" y="7"/>
                      </a:lnTo>
                      <a:lnTo>
                        <a:pt x="85" y="15"/>
                      </a:lnTo>
                      <a:lnTo>
                        <a:pt x="89" y="11"/>
                      </a:lnTo>
                      <a:lnTo>
                        <a:pt x="85" y="7"/>
                      </a:lnTo>
                      <a:lnTo>
                        <a:pt x="81" y="7"/>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8477" name="Freeform 175"/>
                <p:cNvSpPr>
                  <a:spLocks/>
                </p:cNvSpPr>
                <p:nvPr/>
              </p:nvSpPr>
              <p:spPr bwMode="auto">
                <a:xfrm>
                  <a:off x="1147763" y="3221038"/>
                  <a:ext cx="50800" cy="23813"/>
                </a:xfrm>
                <a:custGeom>
                  <a:avLst/>
                  <a:gdLst>
                    <a:gd name="T0" fmla="*/ 2147483647 w 32"/>
                    <a:gd name="T1" fmla="*/ 0 h 15"/>
                    <a:gd name="T2" fmla="*/ 2147483647 w 32"/>
                    <a:gd name="T3" fmla="*/ 0 h 15"/>
                    <a:gd name="T4" fmla="*/ 0 w 32"/>
                    <a:gd name="T5" fmla="*/ 2147483647 h 15"/>
                    <a:gd name="T6" fmla="*/ 2147483647 w 32"/>
                    <a:gd name="T7" fmla="*/ 2147483647 h 15"/>
                    <a:gd name="T8" fmla="*/ 2147483647 w 32"/>
                    <a:gd name="T9" fmla="*/ 2147483647 h 15"/>
                    <a:gd name="T10" fmla="*/ 2147483647 w 32"/>
                    <a:gd name="T11" fmla="*/ 2147483647 h 15"/>
                    <a:gd name="T12" fmla="*/ 2147483647 w 32"/>
                    <a:gd name="T13" fmla="*/ 2147483647 h 15"/>
                    <a:gd name="T14" fmla="*/ 2147483647 w 32"/>
                    <a:gd name="T15" fmla="*/ 2147483647 h 15"/>
                    <a:gd name="T16" fmla="*/ 2147483647 w 32"/>
                    <a:gd name="T17" fmla="*/ 0 h 15"/>
                    <a:gd name="T18" fmla="*/ 2147483647 w 32"/>
                    <a:gd name="T19" fmla="*/ 0 h 15"/>
                    <a:gd name="T20" fmla="*/ 2147483647 w 32"/>
                    <a:gd name="T21" fmla="*/ 0 h 15"/>
                    <a:gd name="T22" fmla="*/ 2147483647 w 32"/>
                    <a:gd name="T23" fmla="*/ 0 h 1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2"/>
                    <a:gd name="T37" fmla="*/ 0 h 15"/>
                    <a:gd name="T38" fmla="*/ 32 w 32"/>
                    <a:gd name="T39" fmla="*/ 15 h 1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2" h="15">
                      <a:moveTo>
                        <a:pt x="28" y="0"/>
                      </a:moveTo>
                      <a:lnTo>
                        <a:pt x="24" y="0"/>
                      </a:lnTo>
                      <a:lnTo>
                        <a:pt x="0" y="7"/>
                      </a:lnTo>
                      <a:lnTo>
                        <a:pt x="4" y="15"/>
                      </a:lnTo>
                      <a:lnTo>
                        <a:pt x="28" y="7"/>
                      </a:lnTo>
                      <a:lnTo>
                        <a:pt x="32" y="4"/>
                      </a:lnTo>
                      <a:lnTo>
                        <a:pt x="32" y="0"/>
                      </a:lnTo>
                      <a:lnTo>
                        <a:pt x="28" y="0"/>
                      </a:lnTo>
                      <a:lnTo>
                        <a:pt x="24" y="0"/>
                      </a:lnTo>
                      <a:lnTo>
                        <a:pt x="28"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8478" name="Freeform 176"/>
                <p:cNvSpPr>
                  <a:spLocks/>
                </p:cNvSpPr>
                <p:nvPr/>
              </p:nvSpPr>
              <p:spPr bwMode="auto">
                <a:xfrm>
                  <a:off x="1192213" y="3208338"/>
                  <a:ext cx="96838" cy="23813"/>
                </a:xfrm>
                <a:custGeom>
                  <a:avLst/>
                  <a:gdLst>
                    <a:gd name="T0" fmla="*/ 2147483647 w 61"/>
                    <a:gd name="T1" fmla="*/ 0 h 15"/>
                    <a:gd name="T2" fmla="*/ 2147483647 w 61"/>
                    <a:gd name="T3" fmla="*/ 0 h 15"/>
                    <a:gd name="T4" fmla="*/ 2147483647 w 61"/>
                    <a:gd name="T5" fmla="*/ 0 h 15"/>
                    <a:gd name="T6" fmla="*/ 2147483647 w 61"/>
                    <a:gd name="T7" fmla="*/ 2147483647 h 15"/>
                    <a:gd name="T8" fmla="*/ 2147483647 w 61"/>
                    <a:gd name="T9" fmla="*/ 2147483647 h 15"/>
                    <a:gd name="T10" fmla="*/ 2147483647 w 61"/>
                    <a:gd name="T11" fmla="*/ 2147483647 h 15"/>
                    <a:gd name="T12" fmla="*/ 2147483647 w 61"/>
                    <a:gd name="T13" fmla="*/ 2147483647 h 15"/>
                    <a:gd name="T14" fmla="*/ 2147483647 w 61"/>
                    <a:gd name="T15" fmla="*/ 2147483647 h 15"/>
                    <a:gd name="T16" fmla="*/ 0 w 61"/>
                    <a:gd name="T17" fmla="*/ 2147483647 h 15"/>
                    <a:gd name="T18" fmla="*/ 0 w 61"/>
                    <a:gd name="T19" fmla="*/ 2147483647 h 15"/>
                    <a:gd name="T20" fmla="*/ 0 w 61"/>
                    <a:gd name="T21" fmla="*/ 2147483647 h 15"/>
                    <a:gd name="T22" fmla="*/ 0 w 61"/>
                    <a:gd name="T23" fmla="*/ 2147483647 h 15"/>
                    <a:gd name="T24" fmla="*/ 2147483647 w 61"/>
                    <a:gd name="T25" fmla="*/ 2147483647 h 15"/>
                    <a:gd name="T26" fmla="*/ 2147483647 w 61"/>
                    <a:gd name="T27" fmla="*/ 2147483647 h 15"/>
                    <a:gd name="T28" fmla="*/ 2147483647 w 61"/>
                    <a:gd name="T29" fmla="*/ 2147483647 h 15"/>
                    <a:gd name="T30" fmla="*/ 2147483647 w 61"/>
                    <a:gd name="T31" fmla="*/ 2147483647 h 15"/>
                    <a:gd name="T32" fmla="*/ 2147483647 w 61"/>
                    <a:gd name="T33" fmla="*/ 2147483647 h 15"/>
                    <a:gd name="T34" fmla="*/ 2147483647 w 61"/>
                    <a:gd name="T35" fmla="*/ 2147483647 h 15"/>
                    <a:gd name="T36" fmla="*/ 2147483647 w 61"/>
                    <a:gd name="T37" fmla="*/ 2147483647 h 15"/>
                    <a:gd name="T38" fmla="*/ 2147483647 w 61"/>
                    <a:gd name="T39" fmla="*/ 2147483647 h 15"/>
                    <a:gd name="T40" fmla="*/ 2147483647 w 61"/>
                    <a:gd name="T41" fmla="*/ 0 h 1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61"/>
                    <a:gd name="T64" fmla="*/ 0 h 15"/>
                    <a:gd name="T65" fmla="*/ 61 w 61"/>
                    <a:gd name="T66" fmla="*/ 15 h 1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61" h="15">
                      <a:moveTo>
                        <a:pt x="57" y="0"/>
                      </a:moveTo>
                      <a:lnTo>
                        <a:pt x="57" y="0"/>
                      </a:lnTo>
                      <a:lnTo>
                        <a:pt x="45" y="0"/>
                      </a:lnTo>
                      <a:lnTo>
                        <a:pt x="37" y="4"/>
                      </a:lnTo>
                      <a:lnTo>
                        <a:pt x="25" y="4"/>
                      </a:lnTo>
                      <a:lnTo>
                        <a:pt x="16" y="8"/>
                      </a:lnTo>
                      <a:lnTo>
                        <a:pt x="12" y="8"/>
                      </a:lnTo>
                      <a:lnTo>
                        <a:pt x="4" y="8"/>
                      </a:lnTo>
                      <a:lnTo>
                        <a:pt x="0" y="8"/>
                      </a:lnTo>
                      <a:lnTo>
                        <a:pt x="0" y="15"/>
                      </a:lnTo>
                      <a:lnTo>
                        <a:pt x="4" y="15"/>
                      </a:lnTo>
                      <a:lnTo>
                        <a:pt x="12" y="15"/>
                      </a:lnTo>
                      <a:lnTo>
                        <a:pt x="16" y="15"/>
                      </a:lnTo>
                      <a:lnTo>
                        <a:pt x="29" y="15"/>
                      </a:lnTo>
                      <a:lnTo>
                        <a:pt x="37" y="12"/>
                      </a:lnTo>
                      <a:lnTo>
                        <a:pt x="49" y="12"/>
                      </a:lnTo>
                      <a:lnTo>
                        <a:pt x="61" y="8"/>
                      </a:lnTo>
                      <a:lnTo>
                        <a:pt x="57"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8479" name="Freeform 177"/>
                <p:cNvSpPr>
                  <a:spLocks/>
                </p:cNvSpPr>
                <p:nvPr/>
              </p:nvSpPr>
              <p:spPr bwMode="auto">
                <a:xfrm>
                  <a:off x="1282700" y="3170238"/>
                  <a:ext cx="52388" cy="50800"/>
                </a:xfrm>
                <a:custGeom>
                  <a:avLst/>
                  <a:gdLst>
                    <a:gd name="T0" fmla="*/ 2147483647 w 33"/>
                    <a:gd name="T1" fmla="*/ 2147483647 h 32"/>
                    <a:gd name="T2" fmla="*/ 2147483647 w 33"/>
                    <a:gd name="T3" fmla="*/ 2147483647 h 32"/>
                    <a:gd name="T4" fmla="*/ 2147483647 w 33"/>
                    <a:gd name="T5" fmla="*/ 2147483647 h 32"/>
                    <a:gd name="T6" fmla="*/ 2147483647 w 33"/>
                    <a:gd name="T7" fmla="*/ 2147483647 h 32"/>
                    <a:gd name="T8" fmla="*/ 2147483647 w 33"/>
                    <a:gd name="T9" fmla="*/ 2147483647 h 32"/>
                    <a:gd name="T10" fmla="*/ 2147483647 w 33"/>
                    <a:gd name="T11" fmla="*/ 2147483647 h 32"/>
                    <a:gd name="T12" fmla="*/ 2147483647 w 33"/>
                    <a:gd name="T13" fmla="*/ 2147483647 h 32"/>
                    <a:gd name="T14" fmla="*/ 2147483647 w 33"/>
                    <a:gd name="T15" fmla="*/ 2147483647 h 32"/>
                    <a:gd name="T16" fmla="*/ 2147483647 w 33"/>
                    <a:gd name="T17" fmla="*/ 2147483647 h 32"/>
                    <a:gd name="T18" fmla="*/ 0 w 33"/>
                    <a:gd name="T19" fmla="*/ 2147483647 h 32"/>
                    <a:gd name="T20" fmla="*/ 2147483647 w 33"/>
                    <a:gd name="T21" fmla="*/ 2147483647 h 32"/>
                    <a:gd name="T22" fmla="*/ 2147483647 w 33"/>
                    <a:gd name="T23" fmla="*/ 2147483647 h 32"/>
                    <a:gd name="T24" fmla="*/ 2147483647 w 33"/>
                    <a:gd name="T25" fmla="*/ 2147483647 h 32"/>
                    <a:gd name="T26" fmla="*/ 2147483647 w 33"/>
                    <a:gd name="T27" fmla="*/ 2147483647 h 32"/>
                    <a:gd name="T28" fmla="*/ 2147483647 w 33"/>
                    <a:gd name="T29" fmla="*/ 2147483647 h 32"/>
                    <a:gd name="T30" fmla="*/ 2147483647 w 33"/>
                    <a:gd name="T31" fmla="*/ 2147483647 h 32"/>
                    <a:gd name="T32" fmla="*/ 2147483647 w 33"/>
                    <a:gd name="T33" fmla="*/ 2147483647 h 32"/>
                    <a:gd name="T34" fmla="*/ 2147483647 w 33"/>
                    <a:gd name="T35" fmla="*/ 2147483647 h 32"/>
                    <a:gd name="T36" fmla="*/ 2147483647 w 33"/>
                    <a:gd name="T37" fmla="*/ 2147483647 h 32"/>
                    <a:gd name="T38" fmla="*/ 2147483647 w 33"/>
                    <a:gd name="T39" fmla="*/ 2147483647 h 32"/>
                    <a:gd name="T40" fmla="*/ 2147483647 w 33"/>
                    <a:gd name="T41" fmla="*/ 2147483647 h 32"/>
                    <a:gd name="T42" fmla="*/ 2147483647 w 33"/>
                    <a:gd name="T43" fmla="*/ 2147483647 h 32"/>
                    <a:gd name="T44" fmla="*/ 2147483647 w 33"/>
                    <a:gd name="T45" fmla="*/ 0 h 32"/>
                    <a:gd name="T46" fmla="*/ 2147483647 w 33"/>
                    <a:gd name="T47" fmla="*/ 0 h 32"/>
                    <a:gd name="T48" fmla="*/ 2147483647 w 33"/>
                    <a:gd name="T49" fmla="*/ 2147483647 h 32"/>
                    <a:gd name="T50" fmla="*/ 2147483647 w 33"/>
                    <a:gd name="T51" fmla="*/ 2147483647 h 32"/>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33"/>
                    <a:gd name="T79" fmla="*/ 0 h 32"/>
                    <a:gd name="T80" fmla="*/ 33 w 33"/>
                    <a:gd name="T81" fmla="*/ 32 h 32"/>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33" h="32">
                      <a:moveTo>
                        <a:pt x="24" y="4"/>
                      </a:moveTo>
                      <a:lnTo>
                        <a:pt x="24" y="4"/>
                      </a:lnTo>
                      <a:lnTo>
                        <a:pt x="20" y="8"/>
                      </a:lnTo>
                      <a:lnTo>
                        <a:pt x="16" y="12"/>
                      </a:lnTo>
                      <a:lnTo>
                        <a:pt x="12" y="16"/>
                      </a:lnTo>
                      <a:lnTo>
                        <a:pt x="4" y="20"/>
                      </a:lnTo>
                      <a:lnTo>
                        <a:pt x="0" y="24"/>
                      </a:lnTo>
                      <a:lnTo>
                        <a:pt x="4" y="32"/>
                      </a:lnTo>
                      <a:lnTo>
                        <a:pt x="12" y="28"/>
                      </a:lnTo>
                      <a:lnTo>
                        <a:pt x="16" y="24"/>
                      </a:lnTo>
                      <a:lnTo>
                        <a:pt x="20" y="20"/>
                      </a:lnTo>
                      <a:lnTo>
                        <a:pt x="24" y="16"/>
                      </a:lnTo>
                      <a:lnTo>
                        <a:pt x="28" y="12"/>
                      </a:lnTo>
                      <a:lnTo>
                        <a:pt x="33" y="8"/>
                      </a:lnTo>
                      <a:lnTo>
                        <a:pt x="28" y="8"/>
                      </a:lnTo>
                      <a:lnTo>
                        <a:pt x="33" y="8"/>
                      </a:lnTo>
                      <a:lnTo>
                        <a:pt x="33" y="4"/>
                      </a:lnTo>
                      <a:lnTo>
                        <a:pt x="28" y="0"/>
                      </a:lnTo>
                      <a:lnTo>
                        <a:pt x="24" y="0"/>
                      </a:lnTo>
                      <a:lnTo>
                        <a:pt x="24" y="4"/>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8480" name="Freeform 178"/>
                <p:cNvSpPr>
                  <a:spLocks/>
                </p:cNvSpPr>
                <p:nvPr/>
              </p:nvSpPr>
              <p:spPr bwMode="auto">
                <a:xfrm>
                  <a:off x="1320800" y="3151188"/>
                  <a:ext cx="39688" cy="31750"/>
                </a:xfrm>
                <a:custGeom>
                  <a:avLst/>
                  <a:gdLst>
                    <a:gd name="T0" fmla="*/ 2147483647 w 25"/>
                    <a:gd name="T1" fmla="*/ 2147483647 h 20"/>
                    <a:gd name="T2" fmla="*/ 2147483647 w 25"/>
                    <a:gd name="T3" fmla="*/ 0 h 20"/>
                    <a:gd name="T4" fmla="*/ 0 w 25"/>
                    <a:gd name="T5" fmla="*/ 2147483647 h 20"/>
                    <a:gd name="T6" fmla="*/ 2147483647 w 25"/>
                    <a:gd name="T7" fmla="*/ 2147483647 h 20"/>
                    <a:gd name="T8" fmla="*/ 2147483647 w 25"/>
                    <a:gd name="T9" fmla="*/ 2147483647 h 20"/>
                    <a:gd name="T10" fmla="*/ 2147483647 w 25"/>
                    <a:gd name="T11" fmla="*/ 2147483647 h 20"/>
                    <a:gd name="T12" fmla="*/ 2147483647 w 25"/>
                    <a:gd name="T13" fmla="*/ 2147483647 h 20"/>
                    <a:gd name="T14" fmla="*/ 2147483647 w 25"/>
                    <a:gd name="T15" fmla="*/ 2147483647 h 20"/>
                    <a:gd name="T16" fmla="*/ 2147483647 w 25"/>
                    <a:gd name="T17" fmla="*/ 0 h 20"/>
                    <a:gd name="T18" fmla="*/ 2147483647 w 25"/>
                    <a:gd name="T19" fmla="*/ 0 h 20"/>
                    <a:gd name="T20" fmla="*/ 2147483647 w 25"/>
                    <a:gd name="T21" fmla="*/ 0 h 20"/>
                    <a:gd name="T22" fmla="*/ 2147483647 w 25"/>
                    <a:gd name="T23" fmla="*/ 2147483647 h 2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5"/>
                    <a:gd name="T37" fmla="*/ 0 h 20"/>
                    <a:gd name="T38" fmla="*/ 25 w 25"/>
                    <a:gd name="T39" fmla="*/ 20 h 2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5" h="20">
                      <a:moveTo>
                        <a:pt x="17" y="4"/>
                      </a:moveTo>
                      <a:lnTo>
                        <a:pt x="21" y="0"/>
                      </a:lnTo>
                      <a:lnTo>
                        <a:pt x="0" y="16"/>
                      </a:lnTo>
                      <a:lnTo>
                        <a:pt x="4" y="20"/>
                      </a:lnTo>
                      <a:lnTo>
                        <a:pt x="25" y="8"/>
                      </a:lnTo>
                      <a:lnTo>
                        <a:pt x="25" y="4"/>
                      </a:lnTo>
                      <a:lnTo>
                        <a:pt x="25" y="8"/>
                      </a:lnTo>
                      <a:lnTo>
                        <a:pt x="25" y="4"/>
                      </a:lnTo>
                      <a:lnTo>
                        <a:pt x="25" y="0"/>
                      </a:lnTo>
                      <a:lnTo>
                        <a:pt x="21" y="0"/>
                      </a:lnTo>
                      <a:lnTo>
                        <a:pt x="17" y="4"/>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8481" name="Freeform 179"/>
                <p:cNvSpPr>
                  <a:spLocks/>
                </p:cNvSpPr>
                <p:nvPr/>
              </p:nvSpPr>
              <p:spPr bwMode="auto">
                <a:xfrm>
                  <a:off x="1347788" y="3114675"/>
                  <a:ext cx="12700" cy="42863"/>
                </a:xfrm>
                <a:custGeom>
                  <a:avLst/>
                  <a:gdLst>
                    <a:gd name="T0" fmla="*/ 0 w 8"/>
                    <a:gd name="T1" fmla="*/ 2147483647 h 27"/>
                    <a:gd name="T2" fmla="*/ 0 w 8"/>
                    <a:gd name="T3" fmla="*/ 2147483647 h 27"/>
                    <a:gd name="T4" fmla="*/ 0 w 8"/>
                    <a:gd name="T5" fmla="*/ 2147483647 h 27"/>
                    <a:gd name="T6" fmla="*/ 2147483647 w 8"/>
                    <a:gd name="T7" fmla="*/ 2147483647 h 27"/>
                    <a:gd name="T8" fmla="*/ 2147483647 w 8"/>
                    <a:gd name="T9" fmla="*/ 2147483647 h 27"/>
                    <a:gd name="T10" fmla="*/ 2147483647 w 8"/>
                    <a:gd name="T11" fmla="*/ 0 h 27"/>
                    <a:gd name="T12" fmla="*/ 2147483647 w 8"/>
                    <a:gd name="T13" fmla="*/ 2147483647 h 27"/>
                    <a:gd name="T14" fmla="*/ 2147483647 w 8"/>
                    <a:gd name="T15" fmla="*/ 0 h 27"/>
                    <a:gd name="T16" fmla="*/ 2147483647 w 8"/>
                    <a:gd name="T17" fmla="*/ 0 h 27"/>
                    <a:gd name="T18" fmla="*/ 0 w 8"/>
                    <a:gd name="T19" fmla="*/ 0 h 27"/>
                    <a:gd name="T20" fmla="*/ 0 w 8"/>
                    <a:gd name="T21" fmla="*/ 2147483647 h 27"/>
                    <a:gd name="T22" fmla="*/ 0 w 8"/>
                    <a:gd name="T23" fmla="*/ 2147483647 h 2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27"/>
                    <a:gd name="T38" fmla="*/ 8 w 8"/>
                    <a:gd name="T39" fmla="*/ 27 h 2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27">
                      <a:moveTo>
                        <a:pt x="0" y="4"/>
                      </a:moveTo>
                      <a:lnTo>
                        <a:pt x="0" y="4"/>
                      </a:lnTo>
                      <a:lnTo>
                        <a:pt x="0" y="27"/>
                      </a:lnTo>
                      <a:lnTo>
                        <a:pt x="8" y="27"/>
                      </a:lnTo>
                      <a:lnTo>
                        <a:pt x="8" y="4"/>
                      </a:lnTo>
                      <a:lnTo>
                        <a:pt x="8" y="0"/>
                      </a:lnTo>
                      <a:lnTo>
                        <a:pt x="8" y="4"/>
                      </a:lnTo>
                      <a:lnTo>
                        <a:pt x="8" y="0"/>
                      </a:lnTo>
                      <a:lnTo>
                        <a:pt x="4" y="0"/>
                      </a:lnTo>
                      <a:lnTo>
                        <a:pt x="0" y="0"/>
                      </a:lnTo>
                      <a:lnTo>
                        <a:pt x="0" y="4"/>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8482" name="Freeform 180"/>
                <p:cNvSpPr>
                  <a:spLocks/>
                </p:cNvSpPr>
                <p:nvPr/>
              </p:nvSpPr>
              <p:spPr bwMode="auto">
                <a:xfrm>
                  <a:off x="1057275" y="2582863"/>
                  <a:ext cx="303213" cy="538163"/>
                </a:xfrm>
                <a:custGeom>
                  <a:avLst/>
                  <a:gdLst>
                    <a:gd name="T0" fmla="*/ 2147483647 w 191"/>
                    <a:gd name="T1" fmla="*/ 2147483647 h 339"/>
                    <a:gd name="T2" fmla="*/ 0 w 191"/>
                    <a:gd name="T3" fmla="*/ 2147483647 h 339"/>
                    <a:gd name="T4" fmla="*/ 2147483647 w 191"/>
                    <a:gd name="T5" fmla="*/ 2147483647 h 339"/>
                    <a:gd name="T6" fmla="*/ 2147483647 w 191"/>
                    <a:gd name="T7" fmla="*/ 2147483647 h 339"/>
                    <a:gd name="T8" fmla="*/ 2147483647 w 191"/>
                    <a:gd name="T9" fmla="*/ 0 h 339"/>
                    <a:gd name="T10" fmla="*/ 2147483647 w 191"/>
                    <a:gd name="T11" fmla="*/ 0 h 339"/>
                    <a:gd name="T12" fmla="*/ 2147483647 w 191"/>
                    <a:gd name="T13" fmla="*/ 0 h 339"/>
                    <a:gd name="T14" fmla="*/ 2147483647 w 191"/>
                    <a:gd name="T15" fmla="*/ 0 h 339"/>
                    <a:gd name="T16" fmla="*/ 0 w 191"/>
                    <a:gd name="T17" fmla="*/ 0 h 339"/>
                    <a:gd name="T18" fmla="*/ 0 w 191"/>
                    <a:gd name="T19" fmla="*/ 0 h 339"/>
                    <a:gd name="T20" fmla="*/ 0 w 191"/>
                    <a:gd name="T21" fmla="*/ 2147483647 h 339"/>
                    <a:gd name="T22" fmla="*/ 2147483647 w 191"/>
                    <a:gd name="T23" fmla="*/ 2147483647 h 33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91"/>
                    <a:gd name="T37" fmla="*/ 0 h 339"/>
                    <a:gd name="T38" fmla="*/ 191 w 191"/>
                    <a:gd name="T39" fmla="*/ 339 h 33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91" h="339">
                      <a:moveTo>
                        <a:pt x="4" y="8"/>
                      </a:moveTo>
                      <a:lnTo>
                        <a:pt x="0" y="4"/>
                      </a:lnTo>
                      <a:lnTo>
                        <a:pt x="183" y="339"/>
                      </a:lnTo>
                      <a:lnTo>
                        <a:pt x="191" y="335"/>
                      </a:lnTo>
                      <a:lnTo>
                        <a:pt x="8" y="0"/>
                      </a:lnTo>
                      <a:lnTo>
                        <a:pt x="4" y="0"/>
                      </a:lnTo>
                      <a:lnTo>
                        <a:pt x="8" y="0"/>
                      </a:lnTo>
                      <a:lnTo>
                        <a:pt x="4" y="0"/>
                      </a:lnTo>
                      <a:lnTo>
                        <a:pt x="0" y="0"/>
                      </a:lnTo>
                      <a:lnTo>
                        <a:pt x="0" y="4"/>
                      </a:lnTo>
                      <a:lnTo>
                        <a:pt x="4" y="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8483" name="Freeform 181"/>
                <p:cNvSpPr>
                  <a:spLocks/>
                </p:cNvSpPr>
                <p:nvPr/>
              </p:nvSpPr>
              <p:spPr bwMode="auto">
                <a:xfrm>
                  <a:off x="1063625" y="2563813"/>
                  <a:ext cx="84138" cy="638175"/>
                </a:xfrm>
                <a:custGeom>
                  <a:avLst/>
                  <a:gdLst>
                    <a:gd name="T0" fmla="*/ 2147483647 w 53"/>
                    <a:gd name="T1" fmla="*/ 2147483647 h 402"/>
                    <a:gd name="T2" fmla="*/ 2147483647 w 53"/>
                    <a:gd name="T3" fmla="*/ 0 h 402"/>
                    <a:gd name="T4" fmla="*/ 0 w 53"/>
                    <a:gd name="T5" fmla="*/ 2147483647 h 402"/>
                    <a:gd name="T6" fmla="*/ 0 w 53"/>
                    <a:gd name="T7" fmla="*/ 2147483647 h 402"/>
                    <a:gd name="T8" fmla="*/ 2147483647 w 53"/>
                    <a:gd name="T9" fmla="*/ 2147483647 h 402"/>
                    <a:gd name="T10" fmla="*/ 2147483647 w 53"/>
                    <a:gd name="T11" fmla="*/ 2147483647 h 402"/>
                    <a:gd name="T12" fmla="*/ 0 60000 65536"/>
                    <a:gd name="T13" fmla="*/ 0 60000 65536"/>
                    <a:gd name="T14" fmla="*/ 0 60000 65536"/>
                    <a:gd name="T15" fmla="*/ 0 60000 65536"/>
                    <a:gd name="T16" fmla="*/ 0 60000 65536"/>
                    <a:gd name="T17" fmla="*/ 0 60000 65536"/>
                    <a:gd name="T18" fmla="*/ 0 w 53"/>
                    <a:gd name="T19" fmla="*/ 0 h 402"/>
                    <a:gd name="T20" fmla="*/ 53 w 53"/>
                    <a:gd name="T21" fmla="*/ 402 h 402"/>
                  </a:gdLst>
                  <a:ahLst/>
                  <a:cxnLst>
                    <a:cxn ang="T12">
                      <a:pos x="T0" y="T1"/>
                    </a:cxn>
                    <a:cxn ang="T13">
                      <a:pos x="T2" y="T3"/>
                    </a:cxn>
                    <a:cxn ang="T14">
                      <a:pos x="T4" y="T5"/>
                    </a:cxn>
                    <a:cxn ang="T15">
                      <a:pos x="T6" y="T7"/>
                    </a:cxn>
                    <a:cxn ang="T16">
                      <a:pos x="T8" y="T9"/>
                    </a:cxn>
                    <a:cxn ang="T17">
                      <a:pos x="T10" y="T11"/>
                    </a:cxn>
                  </a:cxnLst>
                  <a:rect l="T18" t="T19" r="T20" b="T21"/>
                  <a:pathLst>
                    <a:path w="53" h="402">
                      <a:moveTo>
                        <a:pt x="53" y="402"/>
                      </a:moveTo>
                      <a:lnTo>
                        <a:pt x="53" y="0"/>
                      </a:lnTo>
                      <a:lnTo>
                        <a:pt x="0" y="16"/>
                      </a:lnTo>
                      <a:lnTo>
                        <a:pt x="0" y="398"/>
                      </a:lnTo>
                      <a:lnTo>
                        <a:pt x="53" y="402"/>
                      </a:lnTo>
                      <a:close/>
                    </a:path>
                  </a:pathLst>
                </a:custGeom>
                <a:solidFill>
                  <a:srgbClr val="999999"/>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8484" name="Freeform 182"/>
                <p:cNvSpPr>
                  <a:spLocks/>
                </p:cNvSpPr>
                <p:nvPr/>
              </p:nvSpPr>
              <p:spPr bwMode="auto">
                <a:xfrm>
                  <a:off x="1141413" y="2559050"/>
                  <a:ext cx="12700" cy="642938"/>
                </a:xfrm>
                <a:custGeom>
                  <a:avLst/>
                  <a:gdLst>
                    <a:gd name="T0" fmla="*/ 2147483647 w 8"/>
                    <a:gd name="T1" fmla="*/ 2147483647 h 405"/>
                    <a:gd name="T2" fmla="*/ 0 w 8"/>
                    <a:gd name="T3" fmla="*/ 2147483647 h 405"/>
                    <a:gd name="T4" fmla="*/ 0 w 8"/>
                    <a:gd name="T5" fmla="*/ 2147483647 h 405"/>
                    <a:gd name="T6" fmla="*/ 2147483647 w 8"/>
                    <a:gd name="T7" fmla="*/ 2147483647 h 405"/>
                    <a:gd name="T8" fmla="*/ 2147483647 w 8"/>
                    <a:gd name="T9" fmla="*/ 2147483647 h 405"/>
                    <a:gd name="T10" fmla="*/ 2147483647 w 8"/>
                    <a:gd name="T11" fmla="*/ 0 h 405"/>
                    <a:gd name="T12" fmla="*/ 2147483647 w 8"/>
                    <a:gd name="T13" fmla="*/ 2147483647 h 405"/>
                    <a:gd name="T14" fmla="*/ 2147483647 w 8"/>
                    <a:gd name="T15" fmla="*/ 0 h 405"/>
                    <a:gd name="T16" fmla="*/ 2147483647 w 8"/>
                    <a:gd name="T17" fmla="*/ 0 h 405"/>
                    <a:gd name="T18" fmla="*/ 0 w 8"/>
                    <a:gd name="T19" fmla="*/ 0 h 405"/>
                    <a:gd name="T20" fmla="*/ 0 w 8"/>
                    <a:gd name="T21" fmla="*/ 2147483647 h 405"/>
                    <a:gd name="T22" fmla="*/ 2147483647 w 8"/>
                    <a:gd name="T23" fmla="*/ 2147483647 h 40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405"/>
                    <a:gd name="T38" fmla="*/ 8 w 8"/>
                    <a:gd name="T39" fmla="*/ 405 h 40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405">
                      <a:moveTo>
                        <a:pt x="8" y="7"/>
                      </a:moveTo>
                      <a:lnTo>
                        <a:pt x="0" y="3"/>
                      </a:lnTo>
                      <a:lnTo>
                        <a:pt x="0" y="405"/>
                      </a:lnTo>
                      <a:lnTo>
                        <a:pt x="8" y="405"/>
                      </a:lnTo>
                      <a:lnTo>
                        <a:pt x="8" y="3"/>
                      </a:lnTo>
                      <a:lnTo>
                        <a:pt x="4" y="0"/>
                      </a:lnTo>
                      <a:lnTo>
                        <a:pt x="8" y="3"/>
                      </a:lnTo>
                      <a:lnTo>
                        <a:pt x="8" y="0"/>
                      </a:lnTo>
                      <a:lnTo>
                        <a:pt x="4" y="0"/>
                      </a:lnTo>
                      <a:lnTo>
                        <a:pt x="0" y="0"/>
                      </a:lnTo>
                      <a:lnTo>
                        <a:pt x="0" y="3"/>
                      </a:lnTo>
                      <a:lnTo>
                        <a:pt x="8" y="7"/>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8485" name="Freeform 183"/>
                <p:cNvSpPr>
                  <a:spLocks/>
                </p:cNvSpPr>
                <p:nvPr/>
              </p:nvSpPr>
              <p:spPr bwMode="auto">
                <a:xfrm>
                  <a:off x="1057275" y="2559050"/>
                  <a:ext cx="96838" cy="36513"/>
                </a:xfrm>
                <a:custGeom>
                  <a:avLst/>
                  <a:gdLst>
                    <a:gd name="T0" fmla="*/ 2147483647 w 61"/>
                    <a:gd name="T1" fmla="*/ 2147483647 h 23"/>
                    <a:gd name="T2" fmla="*/ 2147483647 w 61"/>
                    <a:gd name="T3" fmla="*/ 2147483647 h 23"/>
                    <a:gd name="T4" fmla="*/ 2147483647 w 61"/>
                    <a:gd name="T5" fmla="*/ 2147483647 h 23"/>
                    <a:gd name="T6" fmla="*/ 2147483647 w 61"/>
                    <a:gd name="T7" fmla="*/ 0 h 23"/>
                    <a:gd name="T8" fmla="*/ 2147483647 w 61"/>
                    <a:gd name="T9" fmla="*/ 2147483647 h 23"/>
                    <a:gd name="T10" fmla="*/ 0 w 61"/>
                    <a:gd name="T11" fmla="*/ 2147483647 h 23"/>
                    <a:gd name="T12" fmla="*/ 2147483647 w 61"/>
                    <a:gd name="T13" fmla="*/ 2147483647 h 23"/>
                    <a:gd name="T14" fmla="*/ 0 w 61"/>
                    <a:gd name="T15" fmla="*/ 2147483647 h 23"/>
                    <a:gd name="T16" fmla="*/ 0 w 61"/>
                    <a:gd name="T17" fmla="*/ 2147483647 h 23"/>
                    <a:gd name="T18" fmla="*/ 0 w 61"/>
                    <a:gd name="T19" fmla="*/ 2147483647 h 23"/>
                    <a:gd name="T20" fmla="*/ 2147483647 w 61"/>
                    <a:gd name="T21" fmla="*/ 2147483647 h 23"/>
                    <a:gd name="T22" fmla="*/ 2147483647 w 61"/>
                    <a:gd name="T23" fmla="*/ 2147483647 h 2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61"/>
                    <a:gd name="T37" fmla="*/ 0 h 23"/>
                    <a:gd name="T38" fmla="*/ 61 w 61"/>
                    <a:gd name="T39" fmla="*/ 23 h 2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61" h="23">
                      <a:moveTo>
                        <a:pt x="8" y="19"/>
                      </a:moveTo>
                      <a:lnTo>
                        <a:pt x="4" y="23"/>
                      </a:lnTo>
                      <a:lnTo>
                        <a:pt x="61" y="7"/>
                      </a:lnTo>
                      <a:lnTo>
                        <a:pt x="57" y="0"/>
                      </a:lnTo>
                      <a:lnTo>
                        <a:pt x="4" y="15"/>
                      </a:lnTo>
                      <a:lnTo>
                        <a:pt x="0" y="19"/>
                      </a:lnTo>
                      <a:lnTo>
                        <a:pt x="4" y="15"/>
                      </a:lnTo>
                      <a:lnTo>
                        <a:pt x="0" y="15"/>
                      </a:lnTo>
                      <a:lnTo>
                        <a:pt x="0" y="19"/>
                      </a:lnTo>
                      <a:lnTo>
                        <a:pt x="0" y="23"/>
                      </a:lnTo>
                      <a:lnTo>
                        <a:pt x="4" y="23"/>
                      </a:lnTo>
                      <a:lnTo>
                        <a:pt x="8" y="19"/>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8486" name="Freeform 184"/>
                <p:cNvSpPr>
                  <a:spLocks/>
                </p:cNvSpPr>
                <p:nvPr/>
              </p:nvSpPr>
              <p:spPr bwMode="auto">
                <a:xfrm>
                  <a:off x="1057275" y="2589213"/>
                  <a:ext cx="12700" cy="612775"/>
                </a:xfrm>
                <a:custGeom>
                  <a:avLst/>
                  <a:gdLst>
                    <a:gd name="T0" fmla="*/ 2147483647 w 8"/>
                    <a:gd name="T1" fmla="*/ 2147483647 h 386"/>
                    <a:gd name="T2" fmla="*/ 2147483647 w 8"/>
                    <a:gd name="T3" fmla="*/ 2147483647 h 386"/>
                    <a:gd name="T4" fmla="*/ 2147483647 w 8"/>
                    <a:gd name="T5" fmla="*/ 0 h 386"/>
                    <a:gd name="T6" fmla="*/ 0 w 8"/>
                    <a:gd name="T7" fmla="*/ 0 h 386"/>
                    <a:gd name="T8" fmla="*/ 0 w 8"/>
                    <a:gd name="T9" fmla="*/ 2147483647 h 386"/>
                    <a:gd name="T10" fmla="*/ 2147483647 w 8"/>
                    <a:gd name="T11" fmla="*/ 2147483647 h 386"/>
                    <a:gd name="T12" fmla="*/ 0 w 8"/>
                    <a:gd name="T13" fmla="*/ 2147483647 h 386"/>
                    <a:gd name="T14" fmla="*/ 0 w 8"/>
                    <a:gd name="T15" fmla="*/ 2147483647 h 386"/>
                    <a:gd name="T16" fmla="*/ 2147483647 w 8"/>
                    <a:gd name="T17" fmla="*/ 2147483647 h 386"/>
                    <a:gd name="T18" fmla="*/ 2147483647 w 8"/>
                    <a:gd name="T19" fmla="*/ 2147483647 h 386"/>
                    <a:gd name="T20" fmla="*/ 2147483647 w 8"/>
                    <a:gd name="T21" fmla="*/ 2147483647 h 386"/>
                    <a:gd name="T22" fmla="*/ 2147483647 w 8"/>
                    <a:gd name="T23" fmla="*/ 2147483647 h 38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386"/>
                    <a:gd name="T38" fmla="*/ 8 w 8"/>
                    <a:gd name="T39" fmla="*/ 386 h 38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386">
                      <a:moveTo>
                        <a:pt x="4" y="378"/>
                      </a:moveTo>
                      <a:lnTo>
                        <a:pt x="8" y="382"/>
                      </a:lnTo>
                      <a:lnTo>
                        <a:pt x="8" y="0"/>
                      </a:lnTo>
                      <a:lnTo>
                        <a:pt x="0" y="0"/>
                      </a:lnTo>
                      <a:lnTo>
                        <a:pt x="0" y="382"/>
                      </a:lnTo>
                      <a:lnTo>
                        <a:pt x="4" y="386"/>
                      </a:lnTo>
                      <a:lnTo>
                        <a:pt x="0" y="382"/>
                      </a:lnTo>
                      <a:lnTo>
                        <a:pt x="0" y="386"/>
                      </a:lnTo>
                      <a:lnTo>
                        <a:pt x="4" y="386"/>
                      </a:lnTo>
                      <a:lnTo>
                        <a:pt x="8" y="386"/>
                      </a:lnTo>
                      <a:lnTo>
                        <a:pt x="8" y="382"/>
                      </a:lnTo>
                      <a:lnTo>
                        <a:pt x="4" y="37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8487" name="Freeform 185"/>
                <p:cNvSpPr>
                  <a:spLocks/>
                </p:cNvSpPr>
                <p:nvPr/>
              </p:nvSpPr>
              <p:spPr bwMode="auto">
                <a:xfrm>
                  <a:off x="1063625" y="3189288"/>
                  <a:ext cx="90488" cy="25400"/>
                </a:xfrm>
                <a:custGeom>
                  <a:avLst/>
                  <a:gdLst>
                    <a:gd name="T0" fmla="*/ 2147483647 w 57"/>
                    <a:gd name="T1" fmla="*/ 2147483647 h 16"/>
                    <a:gd name="T2" fmla="*/ 2147483647 w 57"/>
                    <a:gd name="T3" fmla="*/ 2147483647 h 16"/>
                    <a:gd name="T4" fmla="*/ 0 w 57"/>
                    <a:gd name="T5" fmla="*/ 0 h 16"/>
                    <a:gd name="T6" fmla="*/ 0 w 57"/>
                    <a:gd name="T7" fmla="*/ 2147483647 h 16"/>
                    <a:gd name="T8" fmla="*/ 2147483647 w 57"/>
                    <a:gd name="T9" fmla="*/ 2147483647 h 16"/>
                    <a:gd name="T10" fmla="*/ 2147483647 w 57"/>
                    <a:gd name="T11" fmla="*/ 2147483647 h 16"/>
                    <a:gd name="T12" fmla="*/ 2147483647 w 57"/>
                    <a:gd name="T13" fmla="*/ 2147483647 h 16"/>
                    <a:gd name="T14" fmla="*/ 2147483647 w 57"/>
                    <a:gd name="T15" fmla="*/ 2147483647 h 16"/>
                    <a:gd name="T16" fmla="*/ 2147483647 w 57"/>
                    <a:gd name="T17" fmla="*/ 2147483647 h 16"/>
                    <a:gd name="T18" fmla="*/ 2147483647 w 57"/>
                    <a:gd name="T19" fmla="*/ 2147483647 h 16"/>
                    <a:gd name="T20" fmla="*/ 2147483647 w 57"/>
                    <a:gd name="T21" fmla="*/ 2147483647 h 16"/>
                    <a:gd name="T22" fmla="*/ 2147483647 w 57"/>
                    <a:gd name="T23" fmla="*/ 2147483647 h 1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57"/>
                    <a:gd name="T37" fmla="*/ 0 h 16"/>
                    <a:gd name="T38" fmla="*/ 57 w 57"/>
                    <a:gd name="T39" fmla="*/ 16 h 1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57" h="16">
                      <a:moveTo>
                        <a:pt x="49" y="8"/>
                      </a:moveTo>
                      <a:lnTo>
                        <a:pt x="53" y="4"/>
                      </a:lnTo>
                      <a:lnTo>
                        <a:pt x="0" y="0"/>
                      </a:lnTo>
                      <a:lnTo>
                        <a:pt x="0" y="8"/>
                      </a:lnTo>
                      <a:lnTo>
                        <a:pt x="53" y="16"/>
                      </a:lnTo>
                      <a:lnTo>
                        <a:pt x="57" y="8"/>
                      </a:lnTo>
                      <a:lnTo>
                        <a:pt x="53" y="16"/>
                      </a:lnTo>
                      <a:lnTo>
                        <a:pt x="57" y="12"/>
                      </a:lnTo>
                      <a:lnTo>
                        <a:pt x="57" y="8"/>
                      </a:lnTo>
                      <a:lnTo>
                        <a:pt x="53" y="4"/>
                      </a:lnTo>
                      <a:lnTo>
                        <a:pt x="49" y="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8488" name="Freeform 186"/>
                <p:cNvSpPr>
                  <a:spLocks/>
                </p:cNvSpPr>
                <p:nvPr/>
              </p:nvSpPr>
              <p:spPr bwMode="auto">
                <a:xfrm>
                  <a:off x="1147763" y="2563813"/>
                  <a:ext cx="225425" cy="638175"/>
                </a:xfrm>
                <a:custGeom>
                  <a:avLst/>
                  <a:gdLst>
                    <a:gd name="T0" fmla="*/ 0 w 142"/>
                    <a:gd name="T1" fmla="*/ 2147483647 h 402"/>
                    <a:gd name="T2" fmla="*/ 0 w 142"/>
                    <a:gd name="T3" fmla="*/ 0 h 402"/>
                    <a:gd name="T4" fmla="*/ 2147483647 w 142"/>
                    <a:gd name="T5" fmla="*/ 2147483647 h 402"/>
                    <a:gd name="T6" fmla="*/ 2147483647 w 142"/>
                    <a:gd name="T7" fmla="*/ 2147483647 h 402"/>
                    <a:gd name="T8" fmla="*/ 0 w 142"/>
                    <a:gd name="T9" fmla="*/ 2147483647 h 402"/>
                    <a:gd name="T10" fmla="*/ 0 w 142"/>
                    <a:gd name="T11" fmla="*/ 2147483647 h 402"/>
                    <a:gd name="T12" fmla="*/ 0 60000 65536"/>
                    <a:gd name="T13" fmla="*/ 0 60000 65536"/>
                    <a:gd name="T14" fmla="*/ 0 60000 65536"/>
                    <a:gd name="T15" fmla="*/ 0 60000 65536"/>
                    <a:gd name="T16" fmla="*/ 0 60000 65536"/>
                    <a:gd name="T17" fmla="*/ 0 60000 65536"/>
                    <a:gd name="T18" fmla="*/ 0 w 142"/>
                    <a:gd name="T19" fmla="*/ 0 h 402"/>
                    <a:gd name="T20" fmla="*/ 142 w 142"/>
                    <a:gd name="T21" fmla="*/ 402 h 402"/>
                  </a:gdLst>
                  <a:ahLst/>
                  <a:cxnLst>
                    <a:cxn ang="T12">
                      <a:pos x="T0" y="T1"/>
                    </a:cxn>
                    <a:cxn ang="T13">
                      <a:pos x="T2" y="T3"/>
                    </a:cxn>
                    <a:cxn ang="T14">
                      <a:pos x="T4" y="T5"/>
                    </a:cxn>
                    <a:cxn ang="T15">
                      <a:pos x="T6" y="T7"/>
                    </a:cxn>
                    <a:cxn ang="T16">
                      <a:pos x="T8" y="T9"/>
                    </a:cxn>
                    <a:cxn ang="T17">
                      <a:pos x="T10" y="T11"/>
                    </a:cxn>
                  </a:cxnLst>
                  <a:rect l="T18" t="T19" r="T20" b="T21"/>
                  <a:pathLst>
                    <a:path w="142" h="402">
                      <a:moveTo>
                        <a:pt x="0" y="402"/>
                      </a:moveTo>
                      <a:lnTo>
                        <a:pt x="0" y="0"/>
                      </a:lnTo>
                      <a:lnTo>
                        <a:pt x="142" y="63"/>
                      </a:lnTo>
                      <a:lnTo>
                        <a:pt x="142" y="355"/>
                      </a:lnTo>
                      <a:lnTo>
                        <a:pt x="0" y="402"/>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8489" name="Freeform 187"/>
                <p:cNvSpPr>
                  <a:spLocks/>
                </p:cNvSpPr>
                <p:nvPr/>
              </p:nvSpPr>
              <p:spPr bwMode="auto">
                <a:xfrm>
                  <a:off x="1141413" y="2559050"/>
                  <a:ext cx="12700" cy="642938"/>
                </a:xfrm>
                <a:custGeom>
                  <a:avLst/>
                  <a:gdLst>
                    <a:gd name="T0" fmla="*/ 2147483647 w 8"/>
                    <a:gd name="T1" fmla="*/ 0 h 405"/>
                    <a:gd name="T2" fmla="*/ 0 w 8"/>
                    <a:gd name="T3" fmla="*/ 2147483647 h 405"/>
                    <a:gd name="T4" fmla="*/ 0 w 8"/>
                    <a:gd name="T5" fmla="*/ 2147483647 h 405"/>
                    <a:gd name="T6" fmla="*/ 2147483647 w 8"/>
                    <a:gd name="T7" fmla="*/ 2147483647 h 405"/>
                    <a:gd name="T8" fmla="*/ 2147483647 w 8"/>
                    <a:gd name="T9" fmla="*/ 2147483647 h 405"/>
                    <a:gd name="T10" fmla="*/ 2147483647 w 8"/>
                    <a:gd name="T11" fmla="*/ 2147483647 h 405"/>
                    <a:gd name="T12" fmla="*/ 2147483647 w 8"/>
                    <a:gd name="T13" fmla="*/ 2147483647 h 405"/>
                    <a:gd name="T14" fmla="*/ 2147483647 w 8"/>
                    <a:gd name="T15" fmla="*/ 0 h 405"/>
                    <a:gd name="T16" fmla="*/ 2147483647 w 8"/>
                    <a:gd name="T17" fmla="*/ 0 h 405"/>
                    <a:gd name="T18" fmla="*/ 0 w 8"/>
                    <a:gd name="T19" fmla="*/ 0 h 405"/>
                    <a:gd name="T20" fmla="*/ 0 w 8"/>
                    <a:gd name="T21" fmla="*/ 2147483647 h 405"/>
                    <a:gd name="T22" fmla="*/ 2147483647 w 8"/>
                    <a:gd name="T23" fmla="*/ 0 h 40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405"/>
                    <a:gd name="T38" fmla="*/ 8 w 8"/>
                    <a:gd name="T39" fmla="*/ 405 h 40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405">
                      <a:moveTo>
                        <a:pt x="8" y="0"/>
                      </a:moveTo>
                      <a:lnTo>
                        <a:pt x="0" y="3"/>
                      </a:lnTo>
                      <a:lnTo>
                        <a:pt x="0" y="405"/>
                      </a:lnTo>
                      <a:lnTo>
                        <a:pt x="8" y="405"/>
                      </a:lnTo>
                      <a:lnTo>
                        <a:pt x="8" y="3"/>
                      </a:lnTo>
                      <a:lnTo>
                        <a:pt x="4" y="7"/>
                      </a:lnTo>
                      <a:lnTo>
                        <a:pt x="8" y="3"/>
                      </a:lnTo>
                      <a:lnTo>
                        <a:pt x="8" y="0"/>
                      </a:lnTo>
                      <a:lnTo>
                        <a:pt x="4" y="0"/>
                      </a:lnTo>
                      <a:lnTo>
                        <a:pt x="0" y="0"/>
                      </a:lnTo>
                      <a:lnTo>
                        <a:pt x="0" y="3"/>
                      </a:lnTo>
                      <a:lnTo>
                        <a:pt x="8"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8490" name="Freeform 188"/>
                <p:cNvSpPr>
                  <a:spLocks/>
                </p:cNvSpPr>
                <p:nvPr/>
              </p:nvSpPr>
              <p:spPr bwMode="auto">
                <a:xfrm>
                  <a:off x="1147763" y="2559050"/>
                  <a:ext cx="231775" cy="111125"/>
                </a:xfrm>
                <a:custGeom>
                  <a:avLst/>
                  <a:gdLst>
                    <a:gd name="T0" fmla="*/ 2147483647 w 146"/>
                    <a:gd name="T1" fmla="*/ 2147483647 h 70"/>
                    <a:gd name="T2" fmla="*/ 2147483647 w 146"/>
                    <a:gd name="T3" fmla="*/ 2147483647 h 70"/>
                    <a:gd name="T4" fmla="*/ 2147483647 w 146"/>
                    <a:gd name="T5" fmla="*/ 0 h 70"/>
                    <a:gd name="T6" fmla="*/ 0 w 146"/>
                    <a:gd name="T7" fmla="*/ 2147483647 h 70"/>
                    <a:gd name="T8" fmla="*/ 2147483647 w 146"/>
                    <a:gd name="T9" fmla="*/ 2147483647 h 70"/>
                    <a:gd name="T10" fmla="*/ 2147483647 w 146"/>
                    <a:gd name="T11" fmla="*/ 2147483647 h 70"/>
                    <a:gd name="T12" fmla="*/ 2147483647 w 146"/>
                    <a:gd name="T13" fmla="*/ 2147483647 h 70"/>
                    <a:gd name="T14" fmla="*/ 2147483647 w 146"/>
                    <a:gd name="T15" fmla="*/ 2147483647 h 70"/>
                    <a:gd name="T16" fmla="*/ 2147483647 w 146"/>
                    <a:gd name="T17" fmla="*/ 2147483647 h 70"/>
                    <a:gd name="T18" fmla="*/ 2147483647 w 146"/>
                    <a:gd name="T19" fmla="*/ 2147483647 h 70"/>
                    <a:gd name="T20" fmla="*/ 2147483647 w 146"/>
                    <a:gd name="T21" fmla="*/ 2147483647 h 70"/>
                    <a:gd name="T22" fmla="*/ 2147483647 w 146"/>
                    <a:gd name="T23" fmla="*/ 2147483647 h 7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46"/>
                    <a:gd name="T37" fmla="*/ 0 h 70"/>
                    <a:gd name="T38" fmla="*/ 146 w 146"/>
                    <a:gd name="T39" fmla="*/ 70 h 7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46" h="70">
                      <a:moveTo>
                        <a:pt x="146" y="66"/>
                      </a:moveTo>
                      <a:lnTo>
                        <a:pt x="142" y="62"/>
                      </a:lnTo>
                      <a:lnTo>
                        <a:pt x="4" y="0"/>
                      </a:lnTo>
                      <a:lnTo>
                        <a:pt x="0" y="7"/>
                      </a:lnTo>
                      <a:lnTo>
                        <a:pt x="138" y="70"/>
                      </a:lnTo>
                      <a:lnTo>
                        <a:pt x="134" y="66"/>
                      </a:lnTo>
                      <a:lnTo>
                        <a:pt x="138" y="70"/>
                      </a:lnTo>
                      <a:lnTo>
                        <a:pt x="142" y="70"/>
                      </a:lnTo>
                      <a:lnTo>
                        <a:pt x="146" y="66"/>
                      </a:lnTo>
                      <a:lnTo>
                        <a:pt x="146" y="62"/>
                      </a:lnTo>
                      <a:lnTo>
                        <a:pt x="142" y="62"/>
                      </a:lnTo>
                      <a:lnTo>
                        <a:pt x="146" y="66"/>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8491" name="Freeform 189"/>
                <p:cNvSpPr>
                  <a:spLocks/>
                </p:cNvSpPr>
                <p:nvPr/>
              </p:nvSpPr>
              <p:spPr bwMode="auto">
                <a:xfrm>
                  <a:off x="1360488" y="2663825"/>
                  <a:ext cx="19050" cy="469900"/>
                </a:xfrm>
                <a:custGeom>
                  <a:avLst/>
                  <a:gdLst>
                    <a:gd name="T0" fmla="*/ 2147483647 w 12"/>
                    <a:gd name="T1" fmla="*/ 2147483647 h 296"/>
                    <a:gd name="T2" fmla="*/ 2147483647 w 12"/>
                    <a:gd name="T3" fmla="*/ 2147483647 h 296"/>
                    <a:gd name="T4" fmla="*/ 2147483647 w 12"/>
                    <a:gd name="T5" fmla="*/ 0 h 296"/>
                    <a:gd name="T6" fmla="*/ 0 w 12"/>
                    <a:gd name="T7" fmla="*/ 0 h 296"/>
                    <a:gd name="T8" fmla="*/ 0 w 12"/>
                    <a:gd name="T9" fmla="*/ 2147483647 h 296"/>
                    <a:gd name="T10" fmla="*/ 2147483647 w 12"/>
                    <a:gd name="T11" fmla="*/ 2147483647 h 296"/>
                    <a:gd name="T12" fmla="*/ 0 w 12"/>
                    <a:gd name="T13" fmla="*/ 2147483647 h 296"/>
                    <a:gd name="T14" fmla="*/ 2147483647 w 12"/>
                    <a:gd name="T15" fmla="*/ 2147483647 h 296"/>
                    <a:gd name="T16" fmla="*/ 2147483647 w 12"/>
                    <a:gd name="T17" fmla="*/ 2147483647 h 296"/>
                    <a:gd name="T18" fmla="*/ 2147483647 w 12"/>
                    <a:gd name="T19" fmla="*/ 2147483647 h 296"/>
                    <a:gd name="T20" fmla="*/ 2147483647 w 12"/>
                    <a:gd name="T21" fmla="*/ 2147483647 h 296"/>
                    <a:gd name="T22" fmla="*/ 2147483647 w 12"/>
                    <a:gd name="T23" fmla="*/ 2147483647 h 29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296"/>
                    <a:gd name="T38" fmla="*/ 12 w 12"/>
                    <a:gd name="T39" fmla="*/ 296 h 29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296">
                      <a:moveTo>
                        <a:pt x="8" y="296"/>
                      </a:moveTo>
                      <a:lnTo>
                        <a:pt x="12" y="292"/>
                      </a:lnTo>
                      <a:lnTo>
                        <a:pt x="12" y="0"/>
                      </a:lnTo>
                      <a:lnTo>
                        <a:pt x="0" y="0"/>
                      </a:lnTo>
                      <a:lnTo>
                        <a:pt x="0" y="292"/>
                      </a:lnTo>
                      <a:lnTo>
                        <a:pt x="4" y="288"/>
                      </a:lnTo>
                      <a:lnTo>
                        <a:pt x="0" y="292"/>
                      </a:lnTo>
                      <a:lnTo>
                        <a:pt x="4" y="296"/>
                      </a:lnTo>
                      <a:lnTo>
                        <a:pt x="8" y="296"/>
                      </a:lnTo>
                      <a:lnTo>
                        <a:pt x="12" y="292"/>
                      </a:lnTo>
                      <a:lnTo>
                        <a:pt x="8" y="296"/>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8492" name="Freeform 190"/>
                <p:cNvSpPr>
                  <a:spLocks/>
                </p:cNvSpPr>
                <p:nvPr/>
              </p:nvSpPr>
              <p:spPr bwMode="auto">
                <a:xfrm>
                  <a:off x="1141413" y="3121025"/>
                  <a:ext cx="231775" cy="93663"/>
                </a:xfrm>
                <a:custGeom>
                  <a:avLst/>
                  <a:gdLst>
                    <a:gd name="T0" fmla="*/ 0 w 146"/>
                    <a:gd name="T1" fmla="*/ 2147483647 h 59"/>
                    <a:gd name="T2" fmla="*/ 2147483647 w 146"/>
                    <a:gd name="T3" fmla="*/ 2147483647 h 59"/>
                    <a:gd name="T4" fmla="*/ 2147483647 w 146"/>
                    <a:gd name="T5" fmla="*/ 2147483647 h 59"/>
                    <a:gd name="T6" fmla="*/ 2147483647 w 146"/>
                    <a:gd name="T7" fmla="*/ 0 h 59"/>
                    <a:gd name="T8" fmla="*/ 2147483647 w 146"/>
                    <a:gd name="T9" fmla="*/ 2147483647 h 59"/>
                    <a:gd name="T10" fmla="*/ 2147483647 w 146"/>
                    <a:gd name="T11" fmla="*/ 2147483647 h 59"/>
                    <a:gd name="T12" fmla="*/ 2147483647 w 146"/>
                    <a:gd name="T13" fmla="*/ 2147483647 h 59"/>
                    <a:gd name="T14" fmla="*/ 0 w 146"/>
                    <a:gd name="T15" fmla="*/ 2147483647 h 59"/>
                    <a:gd name="T16" fmla="*/ 0 w 146"/>
                    <a:gd name="T17" fmla="*/ 2147483647 h 59"/>
                    <a:gd name="T18" fmla="*/ 0 w 146"/>
                    <a:gd name="T19" fmla="*/ 2147483647 h 59"/>
                    <a:gd name="T20" fmla="*/ 2147483647 w 146"/>
                    <a:gd name="T21" fmla="*/ 2147483647 h 59"/>
                    <a:gd name="T22" fmla="*/ 0 w 146"/>
                    <a:gd name="T23" fmla="*/ 2147483647 h 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46"/>
                    <a:gd name="T37" fmla="*/ 0 h 59"/>
                    <a:gd name="T38" fmla="*/ 146 w 146"/>
                    <a:gd name="T39" fmla="*/ 59 h 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46" h="59">
                      <a:moveTo>
                        <a:pt x="0" y="51"/>
                      </a:moveTo>
                      <a:lnTo>
                        <a:pt x="4" y="59"/>
                      </a:lnTo>
                      <a:lnTo>
                        <a:pt x="146" y="8"/>
                      </a:lnTo>
                      <a:lnTo>
                        <a:pt x="142" y="0"/>
                      </a:lnTo>
                      <a:lnTo>
                        <a:pt x="4" y="47"/>
                      </a:lnTo>
                      <a:lnTo>
                        <a:pt x="8" y="51"/>
                      </a:lnTo>
                      <a:lnTo>
                        <a:pt x="4" y="47"/>
                      </a:lnTo>
                      <a:lnTo>
                        <a:pt x="0" y="51"/>
                      </a:lnTo>
                      <a:lnTo>
                        <a:pt x="0" y="55"/>
                      </a:lnTo>
                      <a:lnTo>
                        <a:pt x="4" y="59"/>
                      </a:lnTo>
                      <a:lnTo>
                        <a:pt x="0" y="51"/>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8493" name="Freeform 191"/>
                <p:cNvSpPr>
                  <a:spLocks/>
                </p:cNvSpPr>
                <p:nvPr/>
              </p:nvSpPr>
              <p:spPr bwMode="auto">
                <a:xfrm>
                  <a:off x="1076325" y="2582863"/>
                  <a:ext cx="52388" cy="606425"/>
                </a:xfrm>
                <a:custGeom>
                  <a:avLst/>
                  <a:gdLst>
                    <a:gd name="T0" fmla="*/ 2147483647 w 33"/>
                    <a:gd name="T1" fmla="*/ 2147483647 h 382"/>
                    <a:gd name="T2" fmla="*/ 2147483647 w 33"/>
                    <a:gd name="T3" fmla="*/ 2147483647 h 382"/>
                    <a:gd name="T4" fmla="*/ 2147483647 w 33"/>
                    <a:gd name="T5" fmla="*/ 2147483647 h 382"/>
                    <a:gd name="T6" fmla="*/ 2147483647 w 33"/>
                    <a:gd name="T7" fmla="*/ 2147483647 h 382"/>
                    <a:gd name="T8" fmla="*/ 2147483647 w 33"/>
                    <a:gd name="T9" fmla="*/ 2147483647 h 382"/>
                    <a:gd name="T10" fmla="*/ 2147483647 w 33"/>
                    <a:gd name="T11" fmla="*/ 2147483647 h 382"/>
                    <a:gd name="T12" fmla="*/ 2147483647 w 33"/>
                    <a:gd name="T13" fmla="*/ 2147483647 h 382"/>
                    <a:gd name="T14" fmla="*/ 2147483647 w 33"/>
                    <a:gd name="T15" fmla="*/ 2147483647 h 382"/>
                    <a:gd name="T16" fmla="*/ 2147483647 w 33"/>
                    <a:gd name="T17" fmla="*/ 2147483647 h 382"/>
                    <a:gd name="T18" fmla="*/ 2147483647 w 33"/>
                    <a:gd name="T19" fmla="*/ 2147483647 h 382"/>
                    <a:gd name="T20" fmla="*/ 2147483647 w 33"/>
                    <a:gd name="T21" fmla="*/ 2147483647 h 382"/>
                    <a:gd name="T22" fmla="*/ 2147483647 w 33"/>
                    <a:gd name="T23" fmla="*/ 0 h 382"/>
                    <a:gd name="T24" fmla="*/ 2147483647 w 33"/>
                    <a:gd name="T25" fmla="*/ 0 h 382"/>
                    <a:gd name="T26" fmla="*/ 2147483647 w 33"/>
                    <a:gd name="T27" fmla="*/ 0 h 382"/>
                    <a:gd name="T28" fmla="*/ 2147483647 w 33"/>
                    <a:gd name="T29" fmla="*/ 2147483647 h 382"/>
                    <a:gd name="T30" fmla="*/ 2147483647 w 33"/>
                    <a:gd name="T31" fmla="*/ 2147483647 h 382"/>
                    <a:gd name="T32" fmla="*/ 0 w 33"/>
                    <a:gd name="T33" fmla="*/ 2147483647 h 382"/>
                    <a:gd name="T34" fmla="*/ 0 w 33"/>
                    <a:gd name="T35" fmla="*/ 2147483647 h 382"/>
                    <a:gd name="T36" fmla="*/ 0 w 33"/>
                    <a:gd name="T37" fmla="*/ 2147483647 h 382"/>
                    <a:gd name="T38" fmla="*/ 0 w 33"/>
                    <a:gd name="T39" fmla="*/ 2147483647 h 382"/>
                    <a:gd name="T40" fmla="*/ 0 w 33"/>
                    <a:gd name="T41" fmla="*/ 2147483647 h 382"/>
                    <a:gd name="T42" fmla="*/ 2147483647 w 33"/>
                    <a:gd name="T43" fmla="*/ 2147483647 h 382"/>
                    <a:gd name="T44" fmla="*/ 2147483647 w 33"/>
                    <a:gd name="T45" fmla="*/ 2147483647 h 382"/>
                    <a:gd name="T46" fmla="*/ 2147483647 w 33"/>
                    <a:gd name="T47" fmla="*/ 2147483647 h 382"/>
                    <a:gd name="T48" fmla="*/ 2147483647 w 33"/>
                    <a:gd name="T49" fmla="*/ 2147483647 h 38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3"/>
                    <a:gd name="T76" fmla="*/ 0 h 382"/>
                    <a:gd name="T77" fmla="*/ 33 w 33"/>
                    <a:gd name="T78" fmla="*/ 382 h 38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3" h="382">
                      <a:moveTo>
                        <a:pt x="16" y="382"/>
                      </a:moveTo>
                      <a:lnTo>
                        <a:pt x="16" y="382"/>
                      </a:lnTo>
                      <a:lnTo>
                        <a:pt x="21" y="378"/>
                      </a:lnTo>
                      <a:lnTo>
                        <a:pt x="25" y="374"/>
                      </a:lnTo>
                      <a:lnTo>
                        <a:pt x="29" y="370"/>
                      </a:lnTo>
                      <a:lnTo>
                        <a:pt x="33" y="366"/>
                      </a:lnTo>
                      <a:lnTo>
                        <a:pt x="33" y="16"/>
                      </a:lnTo>
                      <a:lnTo>
                        <a:pt x="29" y="12"/>
                      </a:lnTo>
                      <a:lnTo>
                        <a:pt x="25" y="8"/>
                      </a:lnTo>
                      <a:lnTo>
                        <a:pt x="21" y="4"/>
                      </a:lnTo>
                      <a:lnTo>
                        <a:pt x="16" y="0"/>
                      </a:lnTo>
                      <a:lnTo>
                        <a:pt x="8" y="4"/>
                      </a:lnTo>
                      <a:lnTo>
                        <a:pt x="4" y="8"/>
                      </a:lnTo>
                      <a:lnTo>
                        <a:pt x="0" y="12"/>
                      </a:lnTo>
                      <a:lnTo>
                        <a:pt x="0" y="16"/>
                      </a:lnTo>
                      <a:lnTo>
                        <a:pt x="0" y="366"/>
                      </a:lnTo>
                      <a:lnTo>
                        <a:pt x="0" y="370"/>
                      </a:lnTo>
                      <a:lnTo>
                        <a:pt x="4" y="374"/>
                      </a:lnTo>
                      <a:lnTo>
                        <a:pt x="8" y="378"/>
                      </a:lnTo>
                      <a:lnTo>
                        <a:pt x="16" y="382"/>
                      </a:lnTo>
                      <a:close/>
                    </a:path>
                  </a:pathLst>
                </a:custGeom>
                <a:solidFill>
                  <a:srgbClr val="666666"/>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8494" name="Freeform 192"/>
                <p:cNvSpPr>
                  <a:spLocks/>
                </p:cNvSpPr>
                <p:nvPr/>
              </p:nvSpPr>
              <p:spPr bwMode="auto">
                <a:xfrm>
                  <a:off x="1076325" y="2582863"/>
                  <a:ext cx="52388" cy="606425"/>
                </a:xfrm>
                <a:custGeom>
                  <a:avLst/>
                  <a:gdLst>
                    <a:gd name="T0" fmla="*/ 2147483647 w 33"/>
                    <a:gd name="T1" fmla="*/ 2147483647 h 382"/>
                    <a:gd name="T2" fmla="*/ 2147483647 w 33"/>
                    <a:gd name="T3" fmla="*/ 2147483647 h 382"/>
                    <a:gd name="T4" fmla="*/ 2147483647 w 33"/>
                    <a:gd name="T5" fmla="*/ 2147483647 h 382"/>
                    <a:gd name="T6" fmla="*/ 2147483647 w 33"/>
                    <a:gd name="T7" fmla="*/ 2147483647 h 382"/>
                    <a:gd name="T8" fmla="*/ 2147483647 w 33"/>
                    <a:gd name="T9" fmla="*/ 2147483647 h 382"/>
                    <a:gd name="T10" fmla="*/ 2147483647 w 33"/>
                    <a:gd name="T11" fmla="*/ 2147483647 h 382"/>
                    <a:gd name="T12" fmla="*/ 2147483647 w 33"/>
                    <a:gd name="T13" fmla="*/ 2147483647 h 382"/>
                    <a:gd name="T14" fmla="*/ 2147483647 w 33"/>
                    <a:gd name="T15" fmla="*/ 2147483647 h 382"/>
                    <a:gd name="T16" fmla="*/ 2147483647 w 33"/>
                    <a:gd name="T17" fmla="*/ 2147483647 h 382"/>
                    <a:gd name="T18" fmla="*/ 2147483647 w 33"/>
                    <a:gd name="T19" fmla="*/ 2147483647 h 382"/>
                    <a:gd name="T20" fmla="*/ 2147483647 w 33"/>
                    <a:gd name="T21" fmla="*/ 2147483647 h 382"/>
                    <a:gd name="T22" fmla="*/ 2147483647 w 33"/>
                    <a:gd name="T23" fmla="*/ 0 h 382"/>
                    <a:gd name="T24" fmla="*/ 2147483647 w 33"/>
                    <a:gd name="T25" fmla="*/ 0 h 382"/>
                    <a:gd name="T26" fmla="*/ 2147483647 w 33"/>
                    <a:gd name="T27" fmla="*/ 0 h 382"/>
                    <a:gd name="T28" fmla="*/ 2147483647 w 33"/>
                    <a:gd name="T29" fmla="*/ 2147483647 h 382"/>
                    <a:gd name="T30" fmla="*/ 2147483647 w 33"/>
                    <a:gd name="T31" fmla="*/ 2147483647 h 382"/>
                    <a:gd name="T32" fmla="*/ 0 w 33"/>
                    <a:gd name="T33" fmla="*/ 2147483647 h 382"/>
                    <a:gd name="T34" fmla="*/ 0 w 33"/>
                    <a:gd name="T35" fmla="*/ 2147483647 h 382"/>
                    <a:gd name="T36" fmla="*/ 0 w 33"/>
                    <a:gd name="T37" fmla="*/ 2147483647 h 382"/>
                    <a:gd name="T38" fmla="*/ 0 w 33"/>
                    <a:gd name="T39" fmla="*/ 2147483647 h 382"/>
                    <a:gd name="T40" fmla="*/ 0 w 33"/>
                    <a:gd name="T41" fmla="*/ 2147483647 h 382"/>
                    <a:gd name="T42" fmla="*/ 2147483647 w 33"/>
                    <a:gd name="T43" fmla="*/ 2147483647 h 382"/>
                    <a:gd name="T44" fmla="*/ 2147483647 w 33"/>
                    <a:gd name="T45" fmla="*/ 2147483647 h 382"/>
                    <a:gd name="T46" fmla="*/ 2147483647 w 33"/>
                    <a:gd name="T47" fmla="*/ 2147483647 h 382"/>
                    <a:gd name="T48" fmla="*/ 2147483647 w 33"/>
                    <a:gd name="T49" fmla="*/ 2147483647 h 38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3"/>
                    <a:gd name="T76" fmla="*/ 0 h 382"/>
                    <a:gd name="T77" fmla="*/ 33 w 33"/>
                    <a:gd name="T78" fmla="*/ 382 h 38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3" h="382">
                      <a:moveTo>
                        <a:pt x="16" y="382"/>
                      </a:moveTo>
                      <a:lnTo>
                        <a:pt x="16" y="382"/>
                      </a:lnTo>
                      <a:lnTo>
                        <a:pt x="21" y="378"/>
                      </a:lnTo>
                      <a:lnTo>
                        <a:pt x="25" y="374"/>
                      </a:lnTo>
                      <a:lnTo>
                        <a:pt x="29" y="370"/>
                      </a:lnTo>
                      <a:lnTo>
                        <a:pt x="33" y="366"/>
                      </a:lnTo>
                      <a:lnTo>
                        <a:pt x="33" y="16"/>
                      </a:lnTo>
                      <a:lnTo>
                        <a:pt x="29" y="12"/>
                      </a:lnTo>
                      <a:lnTo>
                        <a:pt x="25" y="8"/>
                      </a:lnTo>
                      <a:lnTo>
                        <a:pt x="21" y="4"/>
                      </a:lnTo>
                      <a:lnTo>
                        <a:pt x="16" y="0"/>
                      </a:lnTo>
                      <a:lnTo>
                        <a:pt x="8" y="4"/>
                      </a:lnTo>
                      <a:lnTo>
                        <a:pt x="4" y="8"/>
                      </a:lnTo>
                      <a:lnTo>
                        <a:pt x="0" y="12"/>
                      </a:lnTo>
                      <a:lnTo>
                        <a:pt x="0" y="16"/>
                      </a:lnTo>
                      <a:lnTo>
                        <a:pt x="0" y="366"/>
                      </a:lnTo>
                      <a:lnTo>
                        <a:pt x="0" y="370"/>
                      </a:lnTo>
                      <a:lnTo>
                        <a:pt x="4" y="374"/>
                      </a:lnTo>
                      <a:lnTo>
                        <a:pt x="8" y="378"/>
                      </a:lnTo>
                      <a:lnTo>
                        <a:pt x="16" y="382"/>
                      </a:lnTo>
                    </a:path>
                  </a:pathLst>
                </a:custGeom>
                <a:noFill/>
                <a:ln w="0">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58495" name="Line 193"/>
                <p:cNvSpPr>
                  <a:spLocks noChangeShapeType="1"/>
                </p:cNvSpPr>
                <p:nvPr/>
              </p:nvSpPr>
              <p:spPr bwMode="auto">
                <a:xfrm>
                  <a:off x="1076325" y="2708275"/>
                  <a:ext cx="52388" cy="1588"/>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8496" name="Line 194"/>
                <p:cNvSpPr>
                  <a:spLocks noChangeShapeType="1"/>
                </p:cNvSpPr>
                <p:nvPr/>
              </p:nvSpPr>
              <p:spPr bwMode="auto">
                <a:xfrm flipV="1">
                  <a:off x="1076325" y="2944813"/>
                  <a:ext cx="52388" cy="6350"/>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8497" name="Line 195"/>
                <p:cNvSpPr>
                  <a:spLocks noChangeShapeType="1"/>
                </p:cNvSpPr>
                <p:nvPr/>
              </p:nvSpPr>
              <p:spPr bwMode="auto">
                <a:xfrm flipV="1">
                  <a:off x="1154113" y="3114675"/>
                  <a:ext cx="212725" cy="61913"/>
                </a:xfrm>
                <a:prstGeom prst="line">
                  <a:avLst/>
                </a:prstGeom>
                <a:noFill/>
                <a:ln w="0">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8498" name="Freeform 196"/>
                <p:cNvSpPr>
                  <a:spLocks/>
                </p:cNvSpPr>
                <p:nvPr/>
              </p:nvSpPr>
              <p:spPr bwMode="auto">
                <a:xfrm>
                  <a:off x="1147763" y="3133725"/>
                  <a:ext cx="206375" cy="93663"/>
                </a:xfrm>
                <a:custGeom>
                  <a:avLst/>
                  <a:gdLst>
                    <a:gd name="T0" fmla="*/ 0 w 130"/>
                    <a:gd name="T1" fmla="*/ 2147483647 h 59"/>
                    <a:gd name="T2" fmla="*/ 0 w 130"/>
                    <a:gd name="T3" fmla="*/ 2147483647 h 59"/>
                    <a:gd name="T4" fmla="*/ 2147483647 w 130"/>
                    <a:gd name="T5" fmla="*/ 2147483647 h 59"/>
                    <a:gd name="T6" fmla="*/ 2147483647 w 130"/>
                    <a:gd name="T7" fmla="*/ 0 h 59"/>
                    <a:gd name="T8" fmla="*/ 0 w 130"/>
                    <a:gd name="T9" fmla="*/ 2147483647 h 59"/>
                    <a:gd name="T10" fmla="*/ 0 w 130"/>
                    <a:gd name="T11" fmla="*/ 2147483647 h 59"/>
                    <a:gd name="T12" fmla="*/ 0 60000 65536"/>
                    <a:gd name="T13" fmla="*/ 0 60000 65536"/>
                    <a:gd name="T14" fmla="*/ 0 60000 65536"/>
                    <a:gd name="T15" fmla="*/ 0 60000 65536"/>
                    <a:gd name="T16" fmla="*/ 0 60000 65536"/>
                    <a:gd name="T17" fmla="*/ 0 60000 65536"/>
                    <a:gd name="T18" fmla="*/ 0 w 130"/>
                    <a:gd name="T19" fmla="*/ 0 h 59"/>
                    <a:gd name="T20" fmla="*/ 130 w 130"/>
                    <a:gd name="T21" fmla="*/ 59 h 59"/>
                  </a:gdLst>
                  <a:ahLst/>
                  <a:cxnLst>
                    <a:cxn ang="T12">
                      <a:pos x="T0" y="T1"/>
                    </a:cxn>
                    <a:cxn ang="T13">
                      <a:pos x="T2" y="T3"/>
                    </a:cxn>
                    <a:cxn ang="T14">
                      <a:pos x="T4" y="T5"/>
                    </a:cxn>
                    <a:cxn ang="T15">
                      <a:pos x="T6" y="T7"/>
                    </a:cxn>
                    <a:cxn ang="T16">
                      <a:pos x="T8" y="T9"/>
                    </a:cxn>
                    <a:cxn ang="T17">
                      <a:pos x="T10" y="T11"/>
                    </a:cxn>
                  </a:cxnLst>
                  <a:rect l="T18" t="T19" r="T20" b="T21"/>
                  <a:pathLst>
                    <a:path w="130" h="59">
                      <a:moveTo>
                        <a:pt x="0" y="43"/>
                      </a:moveTo>
                      <a:lnTo>
                        <a:pt x="0" y="59"/>
                      </a:lnTo>
                      <a:lnTo>
                        <a:pt x="130" y="7"/>
                      </a:lnTo>
                      <a:lnTo>
                        <a:pt x="130" y="0"/>
                      </a:lnTo>
                      <a:lnTo>
                        <a:pt x="0" y="43"/>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8499" name="Freeform 197"/>
                <p:cNvSpPr>
                  <a:spLocks/>
                </p:cNvSpPr>
                <p:nvPr/>
              </p:nvSpPr>
              <p:spPr bwMode="auto">
                <a:xfrm>
                  <a:off x="1141413" y="3201988"/>
                  <a:ext cx="19050" cy="30163"/>
                </a:xfrm>
                <a:custGeom>
                  <a:avLst/>
                  <a:gdLst>
                    <a:gd name="T0" fmla="*/ 2147483647 w 12"/>
                    <a:gd name="T1" fmla="*/ 2147483647 h 19"/>
                    <a:gd name="T2" fmla="*/ 2147483647 w 12"/>
                    <a:gd name="T3" fmla="*/ 2147483647 h 19"/>
                    <a:gd name="T4" fmla="*/ 2147483647 w 12"/>
                    <a:gd name="T5" fmla="*/ 0 h 19"/>
                    <a:gd name="T6" fmla="*/ 0 w 12"/>
                    <a:gd name="T7" fmla="*/ 0 h 19"/>
                    <a:gd name="T8" fmla="*/ 0 w 12"/>
                    <a:gd name="T9" fmla="*/ 2147483647 h 19"/>
                    <a:gd name="T10" fmla="*/ 2147483647 w 12"/>
                    <a:gd name="T11" fmla="*/ 2147483647 h 19"/>
                    <a:gd name="T12" fmla="*/ 0 w 12"/>
                    <a:gd name="T13" fmla="*/ 2147483647 h 19"/>
                    <a:gd name="T14" fmla="*/ 2147483647 w 12"/>
                    <a:gd name="T15" fmla="*/ 2147483647 h 19"/>
                    <a:gd name="T16" fmla="*/ 2147483647 w 12"/>
                    <a:gd name="T17" fmla="*/ 2147483647 h 19"/>
                    <a:gd name="T18" fmla="*/ 2147483647 w 12"/>
                    <a:gd name="T19" fmla="*/ 2147483647 h 19"/>
                    <a:gd name="T20" fmla="*/ 2147483647 w 12"/>
                    <a:gd name="T21" fmla="*/ 2147483647 h 19"/>
                    <a:gd name="T22" fmla="*/ 2147483647 w 12"/>
                    <a:gd name="T23" fmla="*/ 2147483647 h 1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19"/>
                    <a:gd name="T38" fmla="*/ 12 w 12"/>
                    <a:gd name="T39" fmla="*/ 19 h 1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19">
                      <a:moveTo>
                        <a:pt x="4" y="8"/>
                      </a:moveTo>
                      <a:lnTo>
                        <a:pt x="12" y="16"/>
                      </a:lnTo>
                      <a:lnTo>
                        <a:pt x="12" y="0"/>
                      </a:lnTo>
                      <a:lnTo>
                        <a:pt x="0" y="0"/>
                      </a:lnTo>
                      <a:lnTo>
                        <a:pt x="0" y="16"/>
                      </a:lnTo>
                      <a:lnTo>
                        <a:pt x="8" y="19"/>
                      </a:lnTo>
                      <a:lnTo>
                        <a:pt x="0" y="16"/>
                      </a:lnTo>
                      <a:lnTo>
                        <a:pt x="4" y="16"/>
                      </a:lnTo>
                      <a:lnTo>
                        <a:pt x="4" y="19"/>
                      </a:lnTo>
                      <a:lnTo>
                        <a:pt x="8" y="16"/>
                      </a:lnTo>
                      <a:lnTo>
                        <a:pt x="12" y="16"/>
                      </a:lnTo>
                      <a:lnTo>
                        <a:pt x="4" y="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8500" name="Freeform 198"/>
                <p:cNvSpPr>
                  <a:spLocks/>
                </p:cNvSpPr>
                <p:nvPr/>
              </p:nvSpPr>
              <p:spPr bwMode="auto">
                <a:xfrm>
                  <a:off x="1147763" y="3138488"/>
                  <a:ext cx="212725" cy="93663"/>
                </a:xfrm>
                <a:custGeom>
                  <a:avLst/>
                  <a:gdLst>
                    <a:gd name="T0" fmla="*/ 2147483647 w 134"/>
                    <a:gd name="T1" fmla="*/ 2147483647 h 59"/>
                    <a:gd name="T2" fmla="*/ 2147483647 w 134"/>
                    <a:gd name="T3" fmla="*/ 0 h 59"/>
                    <a:gd name="T4" fmla="*/ 0 w 134"/>
                    <a:gd name="T5" fmla="*/ 2147483647 h 59"/>
                    <a:gd name="T6" fmla="*/ 2147483647 w 134"/>
                    <a:gd name="T7" fmla="*/ 2147483647 h 59"/>
                    <a:gd name="T8" fmla="*/ 2147483647 w 134"/>
                    <a:gd name="T9" fmla="*/ 2147483647 h 59"/>
                    <a:gd name="T10" fmla="*/ 2147483647 w 134"/>
                    <a:gd name="T11" fmla="*/ 2147483647 h 59"/>
                    <a:gd name="T12" fmla="*/ 2147483647 w 134"/>
                    <a:gd name="T13" fmla="*/ 2147483647 h 59"/>
                    <a:gd name="T14" fmla="*/ 2147483647 w 134"/>
                    <a:gd name="T15" fmla="*/ 2147483647 h 59"/>
                    <a:gd name="T16" fmla="*/ 2147483647 w 134"/>
                    <a:gd name="T17" fmla="*/ 0 h 59"/>
                    <a:gd name="T18" fmla="*/ 2147483647 w 134"/>
                    <a:gd name="T19" fmla="*/ 0 h 59"/>
                    <a:gd name="T20" fmla="*/ 2147483647 w 134"/>
                    <a:gd name="T21" fmla="*/ 0 h 59"/>
                    <a:gd name="T22" fmla="*/ 2147483647 w 134"/>
                    <a:gd name="T23" fmla="*/ 2147483647 h 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34"/>
                    <a:gd name="T37" fmla="*/ 0 h 59"/>
                    <a:gd name="T38" fmla="*/ 134 w 134"/>
                    <a:gd name="T39" fmla="*/ 59 h 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34" h="59">
                      <a:moveTo>
                        <a:pt x="126" y="4"/>
                      </a:moveTo>
                      <a:lnTo>
                        <a:pt x="130" y="0"/>
                      </a:lnTo>
                      <a:lnTo>
                        <a:pt x="0" y="48"/>
                      </a:lnTo>
                      <a:lnTo>
                        <a:pt x="4" y="59"/>
                      </a:lnTo>
                      <a:lnTo>
                        <a:pt x="134" y="8"/>
                      </a:lnTo>
                      <a:lnTo>
                        <a:pt x="134" y="4"/>
                      </a:lnTo>
                      <a:lnTo>
                        <a:pt x="134" y="8"/>
                      </a:lnTo>
                      <a:lnTo>
                        <a:pt x="134" y="4"/>
                      </a:lnTo>
                      <a:lnTo>
                        <a:pt x="134" y="0"/>
                      </a:lnTo>
                      <a:lnTo>
                        <a:pt x="130" y="0"/>
                      </a:lnTo>
                      <a:lnTo>
                        <a:pt x="126" y="4"/>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8501" name="Freeform 199"/>
                <p:cNvSpPr>
                  <a:spLocks/>
                </p:cNvSpPr>
                <p:nvPr/>
              </p:nvSpPr>
              <p:spPr bwMode="auto">
                <a:xfrm>
                  <a:off x="1347788" y="3127375"/>
                  <a:ext cx="12700" cy="17463"/>
                </a:xfrm>
                <a:custGeom>
                  <a:avLst/>
                  <a:gdLst>
                    <a:gd name="T0" fmla="*/ 2147483647 w 8"/>
                    <a:gd name="T1" fmla="*/ 2147483647 h 11"/>
                    <a:gd name="T2" fmla="*/ 0 w 8"/>
                    <a:gd name="T3" fmla="*/ 2147483647 h 11"/>
                    <a:gd name="T4" fmla="*/ 0 w 8"/>
                    <a:gd name="T5" fmla="*/ 2147483647 h 11"/>
                    <a:gd name="T6" fmla="*/ 2147483647 w 8"/>
                    <a:gd name="T7" fmla="*/ 2147483647 h 11"/>
                    <a:gd name="T8" fmla="*/ 2147483647 w 8"/>
                    <a:gd name="T9" fmla="*/ 2147483647 h 11"/>
                    <a:gd name="T10" fmla="*/ 2147483647 w 8"/>
                    <a:gd name="T11" fmla="*/ 0 h 11"/>
                    <a:gd name="T12" fmla="*/ 2147483647 w 8"/>
                    <a:gd name="T13" fmla="*/ 2147483647 h 11"/>
                    <a:gd name="T14" fmla="*/ 2147483647 w 8"/>
                    <a:gd name="T15" fmla="*/ 2147483647 h 11"/>
                    <a:gd name="T16" fmla="*/ 2147483647 w 8"/>
                    <a:gd name="T17" fmla="*/ 0 h 11"/>
                    <a:gd name="T18" fmla="*/ 0 w 8"/>
                    <a:gd name="T19" fmla="*/ 2147483647 h 11"/>
                    <a:gd name="T20" fmla="*/ 0 w 8"/>
                    <a:gd name="T21" fmla="*/ 2147483647 h 11"/>
                    <a:gd name="T22" fmla="*/ 2147483647 w 8"/>
                    <a:gd name="T23" fmla="*/ 2147483647 h 1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11"/>
                    <a:gd name="T38" fmla="*/ 8 w 8"/>
                    <a:gd name="T39" fmla="*/ 11 h 1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11">
                      <a:moveTo>
                        <a:pt x="8" y="11"/>
                      </a:moveTo>
                      <a:lnTo>
                        <a:pt x="0" y="4"/>
                      </a:lnTo>
                      <a:lnTo>
                        <a:pt x="0" y="11"/>
                      </a:lnTo>
                      <a:lnTo>
                        <a:pt x="8" y="11"/>
                      </a:lnTo>
                      <a:lnTo>
                        <a:pt x="8" y="4"/>
                      </a:lnTo>
                      <a:lnTo>
                        <a:pt x="4" y="0"/>
                      </a:lnTo>
                      <a:lnTo>
                        <a:pt x="8" y="4"/>
                      </a:lnTo>
                      <a:lnTo>
                        <a:pt x="4" y="0"/>
                      </a:lnTo>
                      <a:lnTo>
                        <a:pt x="0" y="4"/>
                      </a:lnTo>
                      <a:lnTo>
                        <a:pt x="8" y="11"/>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8502" name="Freeform 200"/>
                <p:cNvSpPr>
                  <a:spLocks/>
                </p:cNvSpPr>
                <p:nvPr/>
              </p:nvSpPr>
              <p:spPr bwMode="auto">
                <a:xfrm>
                  <a:off x="1141413" y="3127375"/>
                  <a:ext cx="219075" cy="80963"/>
                </a:xfrm>
                <a:custGeom>
                  <a:avLst/>
                  <a:gdLst>
                    <a:gd name="T0" fmla="*/ 2147483647 w 138"/>
                    <a:gd name="T1" fmla="*/ 2147483647 h 51"/>
                    <a:gd name="T2" fmla="*/ 2147483647 w 138"/>
                    <a:gd name="T3" fmla="*/ 2147483647 h 51"/>
                    <a:gd name="T4" fmla="*/ 2147483647 w 138"/>
                    <a:gd name="T5" fmla="*/ 2147483647 h 51"/>
                    <a:gd name="T6" fmla="*/ 2147483647 w 138"/>
                    <a:gd name="T7" fmla="*/ 0 h 51"/>
                    <a:gd name="T8" fmla="*/ 2147483647 w 138"/>
                    <a:gd name="T9" fmla="*/ 2147483647 h 51"/>
                    <a:gd name="T10" fmla="*/ 0 w 138"/>
                    <a:gd name="T11" fmla="*/ 2147483647 h 51"/>
                    <a:gd name="T12" fmla="*/ 2147483647 w 138"/>
                    <a:gd name="T13" fmla="*/ 2147483647 h 51"/>
                    <a:gd name="T14" fmla="*/ 0 w 138"/>
                    <a:gd name="T15" fmla="*/ 2147483647 h 51"/>
                    <a:gd name="T16" fmla="*/ 0 w 138"/>
                    <a:gd name="T17" fmla="*/ 2147483647 h 51"/>
                    <a:gd name="T18" fmla="*/ 2147483647 w 138"/>
                    <a:gd name="T19" fmla="*/ 2147483647 h 51"/>
                    <a:gd name="T20" fmla="*/ 2147483647 w 138"/>
                    <a:gd name="T21" fmla="*/ 2147483647 h 51"/>
                    <a:gd name="T22" fmla="*/ 2147483647 w 138"/>
                    <a:gd name="T23" fmla="*/ 2147483647 h 5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38"/>
                    <a:gd name="T37" fmla="*/ 0 h 51"/>
                    <a:gd name="T38" fmla="*/ 138 w 138"/>
                    <a:gd name="T39" fmla="*/ 51 h 5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38" h="51">
                      <a:moveTo>
                        <a:pt x="12" y="47"/>
                      </a:moveTo>
                      <a:lnTo>
                        <a:pt x="8" y="51"/>
                      </a:lnTo>
                      <a:lnTo>
                        <a:pt x="138" y="11"/>
                      </a:lnTo>
                      <a:lnTo>
                        <a:pt x="134" y="0"/>
                      </a:lnTo>
                      <a:lnTo>
                        <a:pt x="4" y="43"/>
                      </a:lnTo>
                      <a:lnTo>
                        <a:pt x="0" y="47"/>
                      </a:lnTo>
                      <a:lnTo>
                        <a:pt x="4" y="43"/>
                      </a:lnTo>
                      <a:lnTo>
                        <a:pt x="0" y="47"/>
                      </a:lnTo>
                      <a:lnTo>
                        <a:pt x="4" y="51"/>
                      </a:lnTo>
                      <a:lnTo>
                        <a:pt x="8" y="51"/>
                      </a:lnTo>
                      <a:lnTo>
                        <a:pt x="12" y="47"/>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8503" name="Freeform 201"/>
                <p:cNvSpPr>
                  <a:spLocks/>
                </p:cNvSpPr>
                <p:nvPr/>
              </p:nvSpPr>
              <p:spPr bwMode="auto">
                <a:xfrm>
                  <a:off x="1006475" y="3189288"/>
                  <a:ext cx="50800" cy="38100"/>
                </a:xfrm>
                <a:custGeom>
                  <a:avLst/>
                  <a:gdLst>
                    <a:gd name="T0" fmla="*/ 0 w 32"/>
                    <a:gd name="T1" fmla="*/ 2147483647 h 24"/>
                    <a:gd name="T2" fmla="*/ 2147483647 w 32"/>
                    <a:gd name="T3" fmla="*/ 2147483647 h 24"/>
                    <a:gd name="T4" fmla="*/ 2147483647 w 32"/>
                    <a:gd name="T5" fmla="*/ 2147483647 h 24"/>
                    <a:gd name="T6" fmla="*/ 2147483647 w 32"/>
                    <a:gd name="T7" fmla="*/ 2147483647 h 24"/>
                    <a:gd name="T8" fmla="*/ 2147483647 w 32"/>
                    <a:gd name="T9" fmla="*/ 2147483647 h 24"/>
                    <a:gd name="T10" fmla="*/ 2147483647 w 32"/>
                    <a:gd name="T11" fmla="*/ 2147483647 h 24"/>
                    <a:gd name="T12" fmla="*/ 2147483647 w 32"/>
                    <a:gd name="T13" fmla="*/ 2147483647 h 24"/>
                    <a:gd name="T14" fmla="*/ 2147483647 w 32"/>
                    <a:gd name="T15" fmla="*/ 2147483647 h 24"/>
                    <a:gd name="T16" fmla="*/ 2147483647 w 32"/>
                    <a:gd name="T17" fmla="*/ 2147483647 h 24"/>
                    <a:gd name="T18" fmla="*/ 2147483647 w 32"/>
                    <a:gd name="T19" fmla="*/ 2147483647 h 24"/>
                    <a:gd name="T20" fmla="*/ 2147483647 w 32"/>
                    <a:gd name="T21" fmla="*/ 2147483647 h 24"/>
                    <a:gd name="T22" fmla="*/ 2147483647 w 32"/>
                    <a:gd name="T23" fmla="*/ 2147483647 h 24"/>
                    <a:gd name="T24" fmla="*/ 2147483647 w 32"/>
                    <a:gd name="T25" fmla="*/ 2147483647 h 24"/>
                    <a:gd name="T26" fmla="*/ 2147483647 w 32"/>
                    <a:gd name="T27" fmla="*/ 2147483647 h 24"/>
                    <a:gd name="T28" fmla="*/ 2147483647 w 32"/>
                    <a:gd name="T29" fmla="*/ 2147483647 h 24"/>
                    <a:gd name="T30" fmla="*/ 2147483647 w 32"/>
                    <a:gd name="T31" fmla="*/ 2147483647 h 24"/>
                    <a:gd name="T32" fmla="*/ 2147483647 w 32"/>
                    <a:gd name="T33" fmla="*/ 0 h 24"/>
                    <a:gd name="T34" fmla="*/ 2147483647 w 32"/>
                    <a:gd name="T35" fmla="*/ 0 h 24"/>
                    <a:gd name="T36" fmla="*/ 0 w 32"/>
                    <a:gd name="T37" fmla="*/ 2147483647 h 2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2"/>
                    <a:gd name="T58" fmla="*/ 0 h 24"/>
                    <a:gd name="T59" fmla="*/ 32 w 32"/>
                    <a:gd name="T60" fmla="*/ 24 h 2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2" h="24">
                      <a:moveTo>
                        <a:pt x="0" y="8"/>
                      </a:moveTo>
                      <a:lnTo>
                        <a:pt x="4" y="8"/>
                      </a:lnTo>
                      <a:lnTo>
                        <a:pt x="4" y="12"/>
                      </a:lnTo>
                      <a:lnTo>
                        <a:pt x="8" y="16"/>
                      </a:lnTo>
                      <a:lnTo>
                        <a:pt x="12" y="16"/>
                      </a:lnTo>
                      <a:lnTo>
                        <a:pt x="20" y="20"/>
                      </a:lnTo>
                      <a:lnTo>
                        <a:pt x="28" y="24"/>
                      </a:lnTo>
                      <a:lnTo>
                        <a:pt x="32" y="16"/>
                      </a:lnTo>
                      <a:lnTo>
                        <a:pt x="24" y="12"/>
                      </a:lnTo>
                      <a:lnTo>
                        <a:pt x="16" y="8"/>
                      </a:lnTo>
                      <a:lnTo>
                        <a:pt x="12" y="8"/>
                      </a:lnTo>
                      <a:lnTo>
                        <a:pt x="12" y="4"/>
                      </a:lnTo>
                      <a:lnTo>
                        <a:pt x="8" y="4"/>
                      </a:lnTo>
                      <a:lnTo>
                        <a:pt x="8" y="0"/>
                      </a:lnTo>
                      <a:lnTo>
                        <a:pt x="4" y="0"/>
                      </a:lnTo>
                      <a:lnTo>
                        <a:pt x="0" y="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8504" name="Freeform 202"/>
                <p:cNvSpPr>
                  <a:spLocks/>
                </p:cNvSpPr>
                <p:nvPr/>
              </p:nvSpPr>
              <p:spPr bwMode="auto">
                <a:xfrm>
                  <a:off x="1089025" y="2601913"/>
                  <a:ext cx="26988" cy="25400"/>
                </a:xfrm>
                <a:custGeom>
                  <a:avLst/>
                  <a:gdLst>
                    <a:gd name="T0" fmla="*/ 2147483647 w 17"/>
                    <a:gd name="T1" fmla="*/ 0 h 16"/>
                    <a:gd name="T2" fmla="*/ 2147483647 w 17"/>
                    <a:gd name="T3" fmla="*/ 0 h 16"/>
                    <a:gd name="T4" fmla="*/ 0 w 17"/>
                    <a:gd name="T5" fmla="*/ 0 h 16"/>
                    <a:gd name="T6" fmla="*/ 0 w 17"/>
                    <a:gd name="T7" fmla="*/ 2147483647 h 16"/>
                    <a:gd name="T8" fmla="*/ 0 w 17"/>
                    <a:gd name="T9" fmla="*/ 2147483647 h 16"/>
                    <a:gd name="T10" fmla="*/ 0 w 17"/>
                    <a:gd name="T11" fmla="*/ 2147483647 h 16"/>
                    <a:gd name="T12" fmla="*/ 0 w 17"/>
                    <a:gd name="T13" fmla="*/ 2147483647 h 16"/>
                    <a:gd name="T14" fmla="*/ 2147483647 w 17"/>
                    <a:gd name="T15" fmla="*/ 2147483647 h 16"/>
                    <a:gd name="T16" fmla="*/ 2147483647 w 17"/>
                    <a:gd name="T17" fmla="*/ 2147483647 h 16"/>
                    <a:gd name="T18" fmla="*/ 2147483647 w 17"/>
                    <a:gd name="T19" fmla="*/ 2147483647 h 16"/>
                    <a:gd name="T20" fmla="*/ 2147483647 w 17"/>
                    <a:gd name="T21" fmla="*/ 2147483647 h 16"/>
                    <a:gd name="T22" fmla="*/ 2147483647 w 17"/>
                    <a:gd name="T23" fmla="*/ 2147483647 h 16"/>
                    <a:gd name="T24" fmla="*/ 2147483647 w 17"/>
                    <a:gd name="T25" fmla="*/ 2147483647 h 16"/>
                    <a:gd name="T26" fmla="*/ 2147483647 w 17"/>
                    <a:gd name="T27" fmla="*/ 2147483647 h 16"/>
                    <a:gd name="T28" fmla="*/ 2147483647 w 17"/>
                    <a:gd name="T29" fmla="*/ 0 h 16"/>
                    <a:gd name="T30" fmla="*/ 2147483647 w 17"/>
                    <a:gd name="T31" fmla="*/ 0 h 16"/>
                    <a:gd name="T32" fmla="*/ 2147483647 w 17"/>
                    <a:gd name="T33" fmla="*/ 0 h 16"/>
                    <a:gd name="T34" fmla="*/ 2147483647 w 17"/>
                    <a:gd name="T35" fmla="*/ 0 h 1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7"/>
                    <a:gd name="T55" fmla="*/ 0 h 16"/>
                    <a:gd name="T56" fmla="*/ 17 w 17"/>
                    <a:gd name="T57" fmla="*/ 16 h 1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7" h="16">
                      <a:moveTo>
                        <a:pt x="8" y="0"/>
                      </a:moveTo>
                      <a:lnTo>
                        <a:pt x="4" y="0"/>
                      </a:lnTo>
                      <a:lnTo>
                        <a:pt x="0" y="0"/>
                      </a:lnTo>
                      <a:lnTo>
                        <a:pt x="0" y="4"/>
                      </a:lnTo>
                      <a:lnTo>
                        <a:pt x="0" y="8"/>
                      </a:lnTo>
                      <a:lnTo>
                        <a:pt x="0" y="12"/>
                      </a:lnTo>
                      <a:lnTo>
                        <a:pt x="4" y="16"/>
                      </a:lnTo>
                      <a:lnTo>
                        <a:pt x="8" y="16"/>
                      </a:lnTo>
                      <a:lnTo>
                        <a:pt x="13" y="16"/>
                      </a:lnTo>
                      <a:lnTo>
                        <a:pt x="13" y="12"/>
                      </a:lnTo>
                      <a:lnTo>
                        <a:pt x="17" y="12"/>
                      </a:lnTo>
                      <a:lnTo>
                        <a:pt x="17" y="8"/>
                      </a:lnTo>
                      <a:lnTo>
                        <a:pt x="17" y="4"/>
                      </a:lnTo>
                      <a:lnTo>
                        <a:pt x="13" y="0"/>
                      </a:lnTo>
                      <a:lnTo>
                        <a:pt x="8" y="0"/>
                      </a:lnTo>
                      <a:close/>
                    </a:path>
                  </a:pathLst>
                </a:custGeom>
                <a:solidFill>
                  <a:srgbClr val="4C4C4C"/>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58505" name="Freeform 203"/>
                <p:cNvSpPr>
                  <a:spLocks/>
                </p:cNvSpPr>
                <p:nvPr/>
              </p:nvSpPr>
              <p:spPr bwMode="auto">
                <a:xfrm>
                  <a:off x="1089025" y="2601913"/>
                  <a:ext cx="26988" cy="25400"/>
                </a:xfrm>
                <a:custGeom>
                  <a:avLst/>
                  <a:gdLst>
                    <a:gd name="T0" fmla="*/ 2147483647 w 17"/>
                    <a:gd name="T1" fmla="*/ 0 h 16"/>
                    <a:gd name="T2" fmla="*/ 2147483647 w 17"/>
                    <a:gd name="T3" fmla="*/ 0 h 16"/>
                    <a:gd name="T4" fmla="*/ 2147483647 w 17"/>
                    <a:gd name="T5" fmla="*/ 0 h 16"/>
                    <a:gd name="T6" fmla="*/ 0 w 17"/>
                    <a:gd name="T7" fmla="*/ 0 h 16"/>
                    <a:gd name="T8" fmla="*/ 0 w 17"/>
                    <a:gd name="T9" fmla="*/ 2147483647 h 16"/>
                    <a:gd name="T10" fmla="*/ 0 w 17"/>
                    <a:gd name="T11" fmla="*/ 2147483647 h 16"/>
                    <a:gd name="T12" fmla="*/ 0 w 17"/>
                    <a:gd name="T13" fmla="*/ 2147483647 h 16"/>
                    <a:gd name="T14" fmla="*/ 0 w 17"/>
                    <a:gd name="T15" fmla="*/ 2147483647 h 16"/>
                    <a:gd name="T16" fmla="*/ 0 w 17"/>
                    <a:gd name="T17" fmla="*/ 2147483647 h 16"/>
                    <a:gd name="T18" fmla="*/ 2147483647 w 17"/>
                    <a:gd name="T19" fmla="*/ 2147483647 h 16"/>
                    <a:gd name="T20" fmla="*/ 2147483647 w 17"/>
                    <a:gd name="T21" fmla="*/ 2147483647 h 16"/>
                    <a:gd name="T22" fmla="*/ 2147483647 w 17"/>
                    <a:gd name="T23" fmla="*/ 2147483647 h 16"/>
                    <a:gd name="T24" fmla="*/ 2147483647 w 17"/>
                    <a:gd name="T25" fmla="*/ 2147483647 h 16"/>
                    <a:gd name="T26" fmla="*/ 2147483647 w 17"/>
                    <a:gd name="T27" fmla="*/ 2147483647 h 16"/>
                    <a:gd name="T28" fmla="*/ 2147483647 w 17"/>
                    <a:gd name="T29" fmla="*/ 2147483647 h 16"/>
                    <a:gd name="T30" fmla="*/ 2147483647 w 17"/>
                    <a:gd name="T31" fmla="*/ 2147483647 h 16"/>
                    <a:gd name="T32" fmla="*/ 2147483647 w 17"/>
                    <a:gd name="T33" fmla="*/ 2147483647 h 16"/>
                    <a:gd name="T34" fmla="*/ 2147483647 w 17"/>
                    <a:gd name="T35" fmla="*/ 2147483647 h 16"/>
                    <a:gd name="T36" fmla="*/ 2147483647 w 17"/>
                    <a:gd name="T37" fmla="*/ 0 h 16"/>
                    <a:gd name="T38" fmla="*/ 2147483647 w 17"/>
                    <a:gd name="T39" fmla="*/ 0 h 16"/>
                    <a:gd name="T40" fmla="*/ 2147483647 w 17"/>
                    <a:gd name="T41" fmla="*/ 0 h 1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7"/>
                    <a:gd name="T64" fmla="*/ 0 h 16"/>
                    <a:gd name="T65" fmla="*/ 17 w 17"/>
                    <a:gd name="T66" fmla="*/ 16 h 1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7" h="16">
                      <a:moveTo>
                        <a:pt x="8" y="0"/>
                      </a:moveTo>
                      <a:lnTo>
                        <a:pt x="8" y="0"/>
                      </a:lnTo>
                      <a:lnTo>
                        <a:pt x="4" y="0"/>
                      </a:lnTo>
                      <a:lnTo>
                        <a:pt x="0" y="0"/>
                      </a:lnTo>
                      <a:lnTo>
                        <a:pt x="0" y="4"/>
                      </a:lnTo>
                      <a:lnTo>
                        <a:pt x="0" y="8"/>
                      </a:lnTo>
                      <a:lnTo>
                        <a:pt x="0" y="12"/>
                      </a:lnTo>
                      <a:lnTo>
                        <a:pt x="4" y="16"/>
                      </a:lnTo>
                      <a:lnTo>
                        <a:pt x="8" y="16"/>
                      </a:lnTo>
                      <a:lnTo>
                        <a:pt x="13" y="16"/>
                      </a:lnTo>
                      <a:lnTo>
                        <a:pt x="13" y="12"/>
                      </a:lnTo>
                      <a:lnTo>
                        <a:pt x="17" y="12"/>
                      </a:lnTo>
                      <a:lnTo>
                        <a:pt x="17" y="8"/>
                      </a:lnTo>
                      <a:lnTo>
                        <a:pt x="17" y="4"/>
                      </a:lnTo>
                      <a:lnTo>
                        <a:pt x="13" y="0"/>
                      </a:lnTo>
                      <a:lnTo>
                        <a:pt x="8" y="0"/>
                      </a:lnTo>
                    </a:path>
                  </a:pathLst>
                </a:custGeom>
                <a:noFill/>
                <a:ln w="0">
                  <a:solidFill>
                    <a:srgbClr val="000000"/>
                  </a:solidFill>
                  <a:prstDash val="solid"/>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grpSp>
          <p:sp>
            <p:nvSpPr>
              <p:cNvPr id="58395" name="TextBox 1924"/>
              <p:cNvSpPr txBox="1">
                <a:spLocks noChangeArrowheads="1"/>
              </p:cNvSpPr>
              <p:nvPr/>
            </p:nvSpPr>
            <p:spPr bwMode="auto">
              <a:xfrm>
                <a:off x="238124" y="3075801"/>
                <a:ext cx="1038225"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r>
                  <a:rPr lang="en-US" sz="1200"/>
                  <a:t>Tor Node 5</a:t>
                </a:r>
              </a:p>
            </p:txBody>
          </p:sp>
        </p:grpSp>
        <p:cxnSp>
          <p:nvCxnSpPr>
            <p:cNvPr id="1274" name="Curved Connector 1273"/>
            <p:cNvCxnSpPr/>
            <p:nvPr/>
          </p:nvCxnSpPr>
          <p:spPr>
            <a:xfrm>
              <a:off x="2134032" y="3886013"/>
              <a:ext cx="1371353" cy="685899"/>
            </a:xfrm>
            <a:prstGeom prst="curvedConnector3">
              <a:avLst>
                <a:gd name="adj1" fmla="val 27011"/>
              </a:avLst>
            </a:prstGeom>
            <a:ln w="254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275" name="Curved Connector 1274"/>
            <p:cNvCxnSpPr>
              <a:endCxn id="58619" idx="2"/>
            </p:cNvCxnSpPr>
            <p:nvPr/>
          </p:nvCxnSpPr>
          <p:spPr>
            <a:xfrm rot="5400000" flipH="1" flipV="1">
              <a:off x="4527010" y="3626407"/>
              <a:ext cx="1295587" cy="138159"/>
            </a:xfrm>
            <a:prstGeom prst="curvedConnector3">
              <a:avLst>
                <a:gd name="adj1" fmla="val 50000"/>
              </a:avLst>
            </a:prstGeom>
            <a:ln w="254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276" name="Curved Connector 1275"/>
            <p:cNvCxnSpPr/>
            <p:nvPr/>
          </p:nvCxnSpPr>
          <p:spPr>
            <a:xfrm rot="10800000" flipV="1">
              <a:off x="3734371" y="2819059"/>
              <a:ext cx="1066892" cy="152422"/>
            </a:xfrm>
            <a:prstGeom prst="curvedConnector3">
              <a:avLst>
                <a:gd name="adj1" fmla="val 28325"/>
              </a:avLst>
            </a:prstGeom>
            <a:ln w="254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277" name="Curved Connector 1276"/>
            <p:cNvCxnSpPr/>
            <p:nvPr/>
          </p:nvCxnSpPr>
          <p:spPr>
            <a:xfrm rot="16200000" flipH="1">
              <a:off x="3314475" y="3619466"/>
              <a:ext cx="990743" cy="304461"/>
            </a:xfrm>
            <a:prstGeom prst="curvedConnector3">
              <a:avLst>
                <a:gd name="adj1" fmla="val 50000"/>
              </a:avLst>
            </a:prstGeom>
            <a:ln w="254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278" name="Curved Connector 1277"/>
            <p:cNvCxnSpPr/>
            <p:nvPr/>
          </p:nvCxnSpPr>
          <p:spPr>
            <a:xfrm flipV="1">
              <a:off x="5410185" y="3887243"/>
              <a:ext cx="1523583" cy="760880"/>
            </a:xfrm>
            <a:prstGeom prst="curvedConnector3">
              <a:avLst>
                <a:gd name="adj1" fmla="val 75517"/>
              </a:avLst>
            </a:prstGeom>
            <a:ln w="25400">
              <a:solidFill>
                <a:schemeClr val="tx1"/>
              </a:solidFill>
              <a:prstDash val="sysDot"/>
              <a:headEnd type="arrow"/>
              <a:tailEnd type="arrow"/>
            </a:ln>
          </p:spPr>
          <p:style>
            <a:lnRef idx="1">
              <a:schemeClr val="accent1"/>
            </a:lnRef>
            <a:fillRef idx="0">
              <a:schemeClr val="accent1"/>
            </a:fillRef>
            <a:effectRef idx="0">
              <a:schemeClr val="accent1"/>
            </a:effectRef>
            <a:fontRef idx="minor">
              <a:schemeClr val="tx1"/>
            </a:fontRef>
          </p:style>
        </p:cxnSp>
        <p:cxnSp>
          <p:nvCxnSpPr>
            <p:cNvPr id="1279" name="Curved Connector 1278"/>
            <p:cNvCxnSpPr/>
            <p:nvPr/>
          </p:nvCxnSpPr>
          <p:spPr>
            <a:xfrm rot="16200000" flipV="1">
              <a:off x="1623964" y="3352536"/>
              <a:ext cx="457266" cy="0"/>
            </a:xfrm>
            <a:prstGeom prst="curvedConnector3">
              <a:avLst>
                <a:gd name="adj1" fmla="val 50000"/>
              </a:avLst>
            </a:prstGeom>
            <a:ln w="254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58391" name="TextBox 393"/>
            <p:cNvSpPr txBox="1">
              <a:spLocks noChangeArrowheads="1"/>
            </p:cNvSpPr>
            <p:nvPr/>
          </p:nvSpPr>
          <p:spPr bwMode="auto">
            <a:xfrm>
              <a:off x="1907630" y="3105810"/>
              <a:ext cx="838200"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sz="1200" b="1">
                  <a:latin typeface="Times New Roman" pitchFamily="18" charset="0"/>
                  <a:cs typeface="Times New Roman" pitchFamily="18" charset="0"/>
                </a:rPr>
                <a:t>1. List of Tor nodes</a:t>
              </a:r>
            </a:p>
          </p:txBody>
        </p:sp>
        <p:sp>
          <p:nvSpPr>
            <p:cNvPr id="58392" name="TextBox 393"/>
            <p:cNvSpPr txBox="1">
              <a:spLocks noChangeArrowheads="1"/>
            </p:cNvSpPr>
            <p:nvPr/>
          </p:nvSpPr>
          <p:spPr bwMode="auto">
            <a:xfrm>
              <a:off x="5791200" y="4643735"/>
              <a:ext cx="1371600"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sz="1200" b="1">
                  <a:latin typeface="Times New Roman" pitchFamily="18" charset="0"/>
                  <a:cs typeface="Times New Roman" pitchFamily="18" charset="0"/>
                </a:rPr>
                <a:t>3. Unencrypted link at exit node</a:t>
              </a:r>
            </a:p>
          </p:txBody>
        </p:sp>
        <p:sp>
          <p:nvSpPr>
            <p:cNvPr id="58393" name="TextBox 393"/>
            <p:cNvSpPr txBox="1">
              <a:spLocks noChangeArrowheads="1"/>
            </p:cNvSpPr>
            <p:nvPr/>
          </p:nvSpPr>
          <p:spPr bwMode="auto">
            <a:xfrm>
              <a:off x="4038600" y="3424535"/>
              <a:ext cx="990600"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r>
                <a:rPr lang="en-US" sz="1200" b="1">
                  <a:latin typeface="Times New Roman" pitchFamily="18" charset="0"/>
                  <a:cs typeface="Times New Roman" pitchFamily="18" charset="0"/>
                </a:rPr>
                <a:t>2. Alternate Path</a:t>
              </a:r>
            </a:p>
          </p:txBody>
        </p:sp>
      </p:grpSp>
      <p:sp>
        <p:nvSpPr>
          <p:cNvPr id="1257" name="Slide Number Placeholder 1"/>
          <p:cNvSpPr txBox="1">
            <a:spLocks/>
          </p:cNvSpPr>
          <p:nvPr/>
        </p:nvSpPr>
        <p:spPr>
          <a:xfrm>
            <a:off x="152400" y="6172200"/>
            <a:ext cx="838200" cy="457200"/>
          </a:xfrm>
          <a:prstGeom prst="rect">
            <a:avLst/>
          </a:prstGeom>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r>
              <a:rPr lang="en-US" dirty="0" smtClean="0">
                <a:solidFill>
                  <a:prstClr val="white"/>
                </a:solidFill>
              </a:rPr>
              <a:t>6-</a:t>
            </a:r>
            <a:fld id="{DF3D5ACE-0B44-480C-935B-5F54025620FB}" type="slidenum">
              <a:rPr lang="en-US" smtClean="0">
                <a:solidFill>
                  <a:prstClr val="white"/>
                </a:solidFill>
              </a:rPr>
              <a:pPr/>
              <a:t>43</a:t>
            </a:fld>
            <a:endParaRPr lang="en-US" dirty="0">
              <a:solidFill>
                <a:prstClr val="white"/>
              </a:solidFil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Content Placeholder 1"/>
          <p:cNvSpPr>
            <a:spLocks noGrp="1"/>
          </p:cNvSpPr>
          <p:nvPr>
            <p:ph idx="1"/>
          </p:nvPr>
        </p:nvSpPr>
        <p:spPr>
          <a:xfrm>
            <a:off x="457200" y="1524000"/>
            <a:ext cx="8229600" cy="5029200"/>
          </a:xfrm>
        </p:spPr>
        <p:txBody>
          <a:bodyPr/>
          <a:lstStyle/>
          <a:p>
            <a:pPr eaLnBrk="1"/>
            <a:r>
              <a:rPr lang="en-US" b="1" smtClean="0"/>
              <a:t>Protections for Internal Clients against Malicious Webservers</a:t>
            </a:r>
          </a:p>
          <a:p>
            <a:pPr lvl="1" eaLnBrk="1">
              <a:spcBef>
                <a:spcPts val="600"/>
              </a:spcBef>
            </a:pPr>
            <a:r>
              <a:rPr lang="en-US" smtClean="0"/>
              <a:t>URL blacklists for known attack sites</a:t>
            </a:r>
          </a:p>
          <a:p>
            <a:pPr lvl="1" eaLnBrk="1">
              <a:spcBef>
                <a:spcPts val="600"/>
              </a:spcBef>
            </a:pPr>
            <a:r>
              <a:rPr lang="en-US" smtClean="0"/>
              <a:t>Protection against some or all scripts in webpages</a:t>
            </a:r>
          </a:p>
          <a:p>
            <a:pPr lvl="1" eaLnBrk="1">
              <a:spcBef>
                <a:spcPts val="600"/>
              </a:spcBef>
            </a:pPr>
            <a:r>
              <a:rPr lang="en-US" smtClean="0"/>
              <a:t>The disallowing of HTTP response messages with prohibited MIME types that indicate malware</a:t>
            </a:r>
          </a:p>
          <a:p>
            <a:pPr eaLnBrk="1"/>
            <a:r>
              <a:rPr lang="en-US" b="1" smtClean="0"/>
              <a:t>Protections against Misbehaving Internal Clients</a:t>
            </a:r>
          </a:p>
          <a:p>
            <a:pPr lvl="1" eaLnBrk="1">
              <a:spcBef>
                <a:spcPts val="600"/>
              </a:spcBef>
            </a:pPr>
            <a:r>
              <a:rPr lang="en-US" smtClean="0"/>
              <a:t>Disallowing the HTTP POST method, which can be use to send out sensitive files</a:t>
            </a:r>
          </a:p>
          <a:p>
            <a:pPr eaLnBrk="1" hangingPunct="1"/>
            <a:endParaRPr lang="en-US" smtClean="0"/>
          </a:p>
        </p:txBody>
      </p:sp>
      <p:sp>
        <p:nvSpPr>
          <p:cNvPr id="5" name="Title 4"/>
          <p:cNvSpPr>
            <a:spLocks noGrp="1"/>
          </p:cNvSpPr>
          <p:nvPr>
            <p:ph type="title"/>
          </p:nvPr>
        </p:nvSpPr>
        <p:spPr>
          <a:xfrm>
            <a:off x="457200" y="304800"/>
            <a:ext cx="8229600" cy="1143000"/>
          </a:xfrm>
        </p:spPr>
        <p:txBody>
          <a:bodyPr>
            <a:normAutofit fontScale="90000"/>
          </a:bodyPr>
          <a:lstStyle/>
          <a:p>
            <a:pPr eaLnBrk="1" fontAlgn="auto" hangingPunct="1">
              <a:spcAft>
                <a:spcPts val="0"/>
              </a:spcAft>
              <a:defRPr/>
            </a:pPr>
            <a:r>
              <a:rPr lang="en-US" dirty="0" smtClean="0"/>
              <a:t>6.5: Application Proxy Firewall Protections</a:t>
            </a:r>
            <a:endParaRPr lang="en-US" dirty="0"/>
          </a:p>
        </p:txBody>
      </p:sp>
      <p:sp>
        <p:nvSpPr>
          <p:cNvPr id="6" name="Slide Number Placeholder 1"/>
          <p:cNvSpPr txBox="1">
            <a:spLocks/>
          </p:cNvSpPr>
          <p:nvPr/>
        </p:nvSpPr>
        <p:spPr>
          <a:xfrm>
            <a:off x="152400" y="6172200"/>
            <a:ext cx="838200" cy="457200"/>
          </a:xfrm>
          <a:prstGeom prst="rect">
            <a:avLst/>
          </a:prstGeom>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r>
              <a:rPr lang="en-US" dirty="0" smtClean="0">
                <a:solidFill>
                  <a:prstClr val="white"/>
                </a:solidFill>
              </a:rPr>
              <a:t>6-</a:t>
            </a:r>
            <a:fld id="{DF3D5ACE-0B44-480C-935B-5F54025620FB}" type="slidenum">
              <a:rPr lang="en-US" smtClean="0">
                <a:solidFill>
                  <a:prstClr val="white"/>
                </a:solidFill>
              </a:rPr>
              <a:pPr/>
              <a:t>44</a:t>
            </a:fld>
            <a:endParaRPr lang="en-US" dirty="0">
              <a:solidFill>
                <a:prstClr val="white"/>
              </a:solidFil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Content Placeholder 1"/>
          <p:cNvSpPr>
            <a:spLocks noGrp="1"/>
          </p:cNvSpPr>
          <p:nvPr>
            <p:ph idx="1"/>
          </p:nvPr>
        </p:nvSpPr>
        <p:spPr>
          <a:xfrm>
            <a:off x="457200" y="1905000"/>
            <a:ext cx="8229600" cy="4102100"/>
          </a:xfrm>
        </p:spPr>
        <p:txBody>
          <a:bodyPr/>
          <a:lstStyle/>
          <a:p>
            <a:pPr eaLnBrk="1"/>
            <a:r>
              <a:rPr lang="en-US" b="1" smtClean="0"/>
              <a:t>Protections for Internal Webservers against Malicious Clients</a:t>
            </a:r>
          </a:p>
          <a:p>
            <a:pPr lvl="1" eaLnBrk="1"/>
            <a:r>
              <a:rPr lang="en-US" smtClean="0"/>
              <a:t>Disallow HTTP POST methods, which could allow malware files to be placed on the server</a:t>
            </a:r>
          </a:p>
          <a:p>
            <a:pPr lvl="1" eaLnBrk="1"/>
            <a:r>
              <a:rPr lang="en-US" smtClean="0"/>
              <a:t>Indications of SQL injection attacks</a:t>
            </a:r>
          </a:p>
          <a:p>
            <a:pPr eaLnBrk="1" hangingPunct="1"/>
            <a:endParaRPr lang="en-US" smtClean="0"/>
          </a:p>
        </p:txBody>
      </p:sp>
      <p:sp>
        <p:nvSpPr>
          <p:cNvPr id="5" name="Title 4"/>
          <p:cNvSpPr>
            <a:spLocks noGrp="1"/>
          </p:cNvSpPr>
          <p:nvPr>
            <p:ph type="title"/>
          </p:nvPr>
        </p:nvSpPr>
        <p:spPr>
          <a:xfrm>
            <a:off x="457200" y="381000"/>
            <a:ext cx="8229600" cy="1143000"/>
          </a:xfrm>
        </p:spPr>
        <p:txBody>
          <a:bodyPr>
            <a:normAutofit fontScale="90000"/>
          </a:bodyPr>
          <a:lstStyle/>
          <a:p>
            <a:pPr eaLnBrk="1" fontAlgn="auto" hangingPunct="1">
              <a:spcAft>
                <a:spcPts val="0"/>
              </a:spcAft>
              <a:defRPr/>
            </a:pPr>
            <a:r>
              <a:rPr lang="en-US" dirty="0" smtClean="0"/>
              <a:t>6.5: Application Proxy Firewall Protections</a:t>
            </a:r>
            <a:endParaRPr lang="en-US" dirty="0"/>
          </a:p>
        </p:txBody>
      </p:sp>
      <p:sp>
        <p:nvSpPr>
          <p:cNvPr id="6" name="Slide Number Placeholder 1"/>
          <p:cNvSpPr txBox="1">
            <a:spLocks/>
          </p:cNvSpPr>
          <p:nvPr/>
        </p:nvSpPr>
        <p:spPr>
          <a:xfrm>
            <a:off x="152400" y="6172200"/>
            <a:ext cx="838200" cy="457200"/>
          </a:xfrm>
          <a:prstGeom prst="rect">
            <a:avLst/>
          </a:prstGeom>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r>
              <a:rPr lang="en-US" dirty="0" smtClean="0">
                <a:solidFill>
                  <a:prstClr val="white"/>
                </a:solidFill>
              </a:rPr>
              <a:t>6-</a:t>
            </a:r>
            <a:fld id="{DF3D5ACE-0B44-480C-935B-5F54025620FB}" type="slidenum">
              <a:rPr lang="en-US" smtClean="0">
                <a:solidFill>
                  <a:prstClr val="white"/>
                </a:solidFill>
              </a:rPr>
              <a:pPr/>
              <a:t>45</a:t>
            </a:fld>
            <a:endParaRPr lang="en-US" dirty="0">
              <a:solidFill>
                <a:prstClr val="white"/>
              </a:solidFil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481138"/>
            <a:ext cx="8229600" cy="4767262"/>
          </a:xfrm>
        </p:spPr>
        <p:txBody>
          <a:bodyPr>
            <a:normAutofit/>
          </a:bodyPr>
          <a:lstStyle/>
          <a:p>
            <a:pPr eaLnBrk="1">
              <a:lnSpc>
                <a:spcPct val="90000"/>
              </a:lnSpc>
            </a:pPr>
            <a:r>
              <a:rPr lang="en-US" b="1" smtClean="0"/>
              <a:t>Automatic Protections</a:t>
            </a:r>
          </a:p>
          <a:p>
            <a:pPr lvl="1" eaLnBrk="1">
              <a:lnSpc>
                <a:spcPct val="90000"/>
              </a:lnSpc>
            </a:pPr>
            <a:r>
              <a:rPr lang="en-US" smtClean="0"/>
              <a:t>The hiding of internal host IP addresses from sniffers</a:t>
            </a:r>
          </a:p>
          <a:p>
            <a:pPr lvl="1" eaLnBrk="1">
              <a:lnSpc>
                <a:spcPct val="90000"/>
              </a:lnSpc>
            </a:pPr>
            <a:r>
              <a:rPr lang="en-US" smtClean="0"/>
              <a:t>Header destruction</a:t>
            </a:r>
          </a:p>
          <a:p>
            <a:pPr lvl="2" eaLnBrk="1">
              <a:lnSpc>
                <a:spcPct val="90000"/>
              </a:lnSpc>
            </a:pPr>
            <a:r>
              <a:rPr lang="en-US" smtClean="0"/>
              <a:t>The data link, internet, and transport headers are discarded—along with any attacks they may have contained</a:t>
            </a:r>
          </a:p>
          <a:p>
            <a:pPr lvl="1" eaLnBrk="1">
              <a:lnSpc>
                <a:spcPct val="90000"/>
              </a:lnSpc>
            </a:pPr>
            <a:r>
              <a:rPr lang="en-US" smtClean="0"/>
              <a:t>Protocol fidelity</a:t>
            </a:r>
          </a:p>
          <a:p>
            <a:pPr lvl="2" eaLnBrk="1">
              <a:lnSpc>
                <a:spcPct val="90000"/>
              </a:lnSpc>
            </a:pPr>
            <a:r>
              <a:rPr lang="en-US" smtClean="0"/>
              <a:t>If the client or server does not follow the protocol of the indicated port number, communication with the firewall automatically breaks down</a:t>
            </a:r>
          </a:p>
          <a:p>
            <a:pPr eaLnBrk="1" hangingPunct="1">
              <a:lnSpc>
                <a:spcPct val="90000"/>
              </a:lnSpc>
            </a:pPr>
            <a:endParaRPr lang="en-US" smtClean="0"/>
          </a:p>
        </p:txBody>
      </p:sp>
      <p:sp>
        <p:nvSpPr>
          <p:cNvPr id="5" name="Title 4"/>
          <p:cNvSpPr>
            <a:spLocks noGrp="1"/>
          </p:cNvSpPr>
          <p:nvPr>
            <p:ph type="title"/>
          </p:nvPr>
        </p:nvSpPr>
        <p:spPr/>
        <p:txBody>
          <a:bodyPr>
            <a:normAutofit fontScale="90000"/>
          </a:bodyPr>
          <a:lstStyle/>
          <a:p>
            <a:pPr eaLnBrk="1" fontAlgn="auto" hangingPunct="1">
              <a:spcAft>
                <a:spcPts val="0"/>
              </a:spcAft>
              <a:defRPr/>
            </a:pPr>
            <a:r>
              <a:rPr lang="en-US" dirty="0" smtClean="0"/>
              <a:t>6.5: Application Proxy Firewall Protections</a:t>
            </a:r>
            <a:endParaRPr lang="en-US" dirty="0"/>
          </a:p>
        </p:txBody>
      </p:sp>
      <p:sp>
        <p:nvSpPr>
          <p:cNvPr id="6" name="Slide Number Placeholder 1"/>
          <p:cNvSpPr txBox="1">
            <a:spLocks/>
          </p:cNvSpPr>
          <p:nvPr/>
        </p:nvSpPr>
        <p:spPr>
          <a:xfrm>
            <a:off x="152400" y="6172200"/>
            <a:ext cx="838200" cy="457200"/>
          </a:xfrm>
          <a:prstGeom prst="rect">
            <a:avLst/>
          </a:prstGeom>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r>
              <a:rPr lang="en-US" dirty="0" smtClean="0">
                <a:solidFill>
                  <a:prstClr val="white"/>
                </a:solidFill>
              </a:rPr>
              <a:t>6-</a:t>
            </a:r>
            <a:fld id="{DF3D5ACE-0B44-480C-935B-5F54025620FB}" type="slidenum">
              <a:rPr lang="en-US" smtClean="0">
                <a:solidFill>
                  <a:prstClr val="white"/>
                </a:solidFill>
              </a:rPr>
              <a:pPr/>
              <a:t>46</a:t>
            </a:fld>
            <a:endParaRPr lang="en-US" dirty="0">
              <a:solidFill>
                <a:prstClr val="white"/>
              </a:solidFil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792162"/>
          </a:xfrm>
        </p:spPr>
        <p:txBody>
          <a:bodyPr/>
          <a:lstStyle/>
          <a:p>
            <a:pPr eaLnBrk="1" hangingPunct="1">
              <a:defRPr/>
            </a:pPr>
            <a:r>
              <a:rPr lang="en-US" dirty="0" smtClean="0"/>
              <a:t>What’s Next?</a:t>
            </a:r>
            <a:endParaRPr lang="en-US" dirty="0"/>
          </a:p>
        </p:txBody>
      </p:sp>
      <p:sp>
        <p:nvSpPr>
          <p:cNvPr id="4" name="Subtitle 2"/>
          <p:cNvSpPr txBox="1">
            <a:spLocks/>
          </p:cNvSpPr>
          <p:nvPr/>
        </p:nvSpPr>
        <p:spPr>
          <a:xfrm>
            <a:off x="539750" y="10668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fontAlgn="auto">
              <a:spcAft>
                <a:spcPts val="0"/>
              </a:spcAft>
              <a:defRPr/>
            </a:pPr>
            <a:r>
              <a:rPr lang="en-US" sz="26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6.1  Introduction</a:t>
            </a:r>
          </a:p>
        </p:txBody>
      </p:sp>
      <p:sp>
        <p:nvSpPr>
          <p:cNvPr id="6" name="Subtitle 2"/>
          <p:cNvSpPr txBox="1">
            <a:spLocks/>
          </p:cNvSpPr>
          <p:nvPr/>
        </p:nvSpPr>
        <p:spPr>
          <a:xfrm>
            <a:off x="539750" y="16002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6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6</a:t>
            </a:r>
            <a:r>
              <a:rPr lang="en-US" sz="26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.2  Static Packet Filtering</a:t>
            </a:r>
          </a:p>
        </p:txBody>
      </p:sp>
      <p:sp>
        <p:nvSpPr>
          <p:cNvPr id="7" name="Subtitle 2"/>
          <p:cNvSpPr txBox="1">
            <a:spLocks/>
          </p:cNvSpPr>
          <p:nvPr/>
        </p:nvSpPr>
        <p:spPr>
          <a:xfrm>
            <a:off x="539750" y="21336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6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6</a:t>
            </a:r>
            <a:r>
              <a:rPr lang="en-US" sz="26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.3  </a:t>
            </a:r>
            <a:r>
              <a:rPr lang="en-US" sz="2600" b="1" dirty="0" err="1">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Stateful</a:t>
            </a:r>
            <a:r>
              <a:rPr lang="en-US" sz="26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 Packet Inspection (SPI)</a:t>
            </a:r>
          </a:p>
        </p:txBody>
      </p:sp>
      <p:sp>
        <p:nvSpPr>
          <p:cNvPr id="8" name="Subtitle 2"/>
          <p:cNvSpPr txBox="1">
            <a:spLocks/>
          </p:cNvSpPr>
          <p:nvPr/>
        </p:nvSpPr>
        <p:spPr>
          <a:xfrm>
            <a:off x="539750" y="26670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6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6</a:t>
            </a:r>
            <a:r>
              <a:rPr lang="en-US" sz="26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.4  Network Access Translation (NAT)</a:t>
            </a:r>
          </a:p>
        </p:txBody>
      </p:sp>
      <p:sp>
        <p:nvSpPr>
          <p:cNvPr id="9" name="Subtitle 2"/>
          <p:cNvSpPr txBox="1">
            <a:spLocks/>
          </p:cNvSpPr>
          <p:nvPr/>
        </p:nvSpPr>
        <p:spPr>
          <a:xfrm>
            <a:off x="539750" y="32004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6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6</a:t>
            </a:r>
            <a:r>
              <a:rPr lang="en-US" sz="26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.5  Application Proxy Firewalls</a:t>
            </a:r>
          </a:p>
        </p:txBody>
      </p:sp>
      <p:sp>
        <p:nvSpPr>
          <p:cNvPr id="10" name="Subtitle 2"/>
          <p:cNvSpPr txBox="1">
            <a:spLocks/>
          </p:cNvSpPr>
          <p:nvPr/>
        </p:nvSpPr>
        <p:spPr>
          <a:xfrm>
            <a:off x="539750" y="3733800"/>
            <a:ext cx="8255000" cy="466725"/>
          </a:xfrm>
          <a:prstGeom prst="round2DiagRect">
            <a:avLst/>
          </a:prstGeom>
          <a:solidFill>
            <a:schemeClr val="accent2">
              <a:lumMod val="60000"/>
              <a:lumOff val="4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fontAlgn="auto">
              <a:spcAft>
                <a:spcPts val="0"/>
              </a:spcAft>
              <a:defRPr/>
            </a:pPr>
            <a:r>
              <a:rPr lang="en-US" sz="26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6.6  Intrusion Detection Systems (IDSs)</a:t>
            </a:r>
          </a:p>
        </p:txBody>
      </p:sp>
      <p:sp>
        <p:nvSpPr>
          <p:cNvPr id="11" name="Subtitle 2"/>
          <p:cNvSpPr txBox="1">
            <a:spLocks/>
          </p:cNvSpPr>
          <p:nvPr/>
        </p:nvSpPr>
        <p:spPr>
          <a:xfrm>
            <a:off x="539750" y="42672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6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6</a:t>
            </a:r>
            <a:r>
              <a:rPr lang="en-US" sz="26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.7  Antivirus Filtering and Unified Threat Mgt.</a:t>
            </a:r>
          </a:p>
        </p:txBody>
      </p:sp>
      <p:sp>
        <p:nvSpPr>
          <p:cNvPr id="15" name="Slide Number Placeholder 3"/>
          <p:cNvSpPr>
            <a:spLocks noGrp="1"/>
          </p:cNvSpPr>
          <p:nvPr>
            <p:ph type="sldNum" sz="quarter" idx="4294967295"/>
          </p:nvPr>
        </p:nvSpPr>
        <p:spPr bwMode="auto">
          <a:xfrm>
            <a:off x="0" y="6416675"/>
            <a:ext cx="762000" cy="365125"/>
          </a:xfrm>
          <a:prstGeom prst="rect">
            <a:avLst/>
          </a:prstGeom>
          <a:ln>
            <a:miter lim="800000"/>
            <a:headEnd/>
            <a:tailEnd/>
          </a:ln>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dirty="0" smtClean="0">
                <a:solidFill>
                  <a:schemeClr val="bg1"/>
                </a:solidFill>
                <a:latin typeface="Lucida Sans Unicode" pitchFamily="34" charset="0"/>
              </a:rPr>
              <a:t>6-</a:t>
            </a:r>
            <a:fld id="{4DBA65BA-97CC-42FD-BB71-7A5426863E92}" type="slidenum">
              <a:rPr lang="en-US" smtClean="0">
                <a:solidFill>
                  <a:schemeClr val="bg1"/>
                </a:solidFill>
                <a:latin typeface="Lucida Sans Unicode" pitchFamily="34" charset="0"/>
              </a:rPr>
              <a:pPr eaLnBrk="1" hangingPunct="1"/>
              <a:t>47</a:t>
            </a:fld>
            <a:endParaRPr lang="en-US" dirty="0">
              <a:solidFill>
                <a:schemeClr val="bg1"/>
              </a:solidFill>
              <a:latin typeface="Lucida Sans Unicode" pitchFamily="34" charset="0"/>
            </a:endParaRPr>
          </a:p>
        </p:txBody>
      </p:sp>
      <p:sp>
        <p:nvSpPr>
          <p:cNvPr id="14" name="Subtitle 2"/>
          <p:cNvSpPr txBox="1">
            <a:spLocks/>
          </p:cNvSpPr>
          <p:nvPr/>
        </p:nvSpPr>
        <p:spPr>
          <a:xfrm>
            <a:off x="533400" y="4791075"/>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6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6</a:t>
            </a:r>
            <a:r>
              <a:rPr lang="en-US" sz="26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.8  Firewall Architectures</a:t>
            </a:r>
          </a:p>
        </p:txBody>
      </p:sp>
      <p:sp>
        <p:nvSpPr>
          <p:cNvPr id="16" name="Subtitle 2"/>
          <p:cNvSpPr txBox="1">
            <a:spLocks/>
          </p:cNvSpPr>
          <p:nvPr/>
        </p:nvSpPr>
        <p:spPr>
          <a:xfrm>
            <a:off x="533400" y="5324475"/>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6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6</a:t>
            </a:r>
            <a:r>
              <a:rPr lang="en-US" sz="26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.9  Firewall Management</a:t>
            </a:r>
          </a:p>
        </p:txBody>
      </p:sp>
      <p:sp>
        <p:nvSpPr>
          <p:cNvPr id="17" name="Subtitle 2"/>
          <p:cNvSpPr txBox="1">
            <a:spLocks/>
          </p:cNvSpPr>
          <p:nvPr/>
        </p:nvSpPr>
        <p:spPr>
          <a:xfrm>
            <a:off x="533400" y="5857875"/>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6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6</a:t>
            </a:r>
            <a:r>
              <a:rPr lang="en-US" sz="26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.10  Firewall Filtering Problems</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Content Placeholder 1"/>
          <p:cNvSpPr>
            <a:spLocks noGrp="1"/>
          </p:cNvSpPr>
          <p:nvPr>
            <p:ph idx="1"/>
          </p:nvPr>
        </p:nvSpPr>
        <p:spPr>
          <a:xfrm>
            <a:off x="457200" y="1828800"/>
            <a:ext cx="8229600" cy="4178300"/>
          </a:xfrm>
        </p:spPr>
        <p:txBody>
          <a:bodyPr/>
          <a:lstStyle/>
          <a:p>
            <a:pPr eaLnBrk="1"/>
            <a:r>
              <a:rPr lang="en-US" b="1" smtClean="0"/>
              <a:t>Perspective</a:t>
            </a:r>
          </a:p>
          <a:p>
            <a:pPr lvl="1" eaLnBrk="1"/>
            <a:r>
              <a:rPr lang="en-US" smtClean="0"/>
              <a:t>Growing processing power made stateful packet inspection possible </a:t>
            </a:r>
          </a:p>
          <a:p>
            <a:pPr lvl="1" eaLnBrk="1"/>
            <a:r>
              <a:rPr lang="en-US" smtClean="0"/>
              <a:t>Now, growing processing power is making a new firewall filtering method attractive</a:t>
            </a:r>
          </a:p>
          <a:p>
            <a:pPr lvl="1" eaLnBrk="1"/>
            <a:r>
              <a:rPr lang="en-US" smtClean="0"/>
              <a:t>Intrusion prevention systems (IPSs)</a:t>
            </a:r>
          </a:p>
          <a:p>
            <a:pPr eaLnBrk="1" hangingPunct="1"/>
            <a:endParaRPr lang="en-US" smtClean="0"/>
          </a:p>
        </p:txBody>
      </p:sp>
      <p:sp>
        <p:nvSpPr>
          <p:cNvPr id="5" name="Title 4"/>
          <p:cNvSpPr>
            <a:spLocks noGrp="1"/>
          </p:cNvSpPr>
          <p:nvPr>
            <p:ph type="title"/>
          </p:nvPr>
        </p:nvSpPr>
        <p:spPr/>
        <p:txBody>
          <a:bodyPr>
            <a:normAutofit fontScale="90000"/>
          </a:bodyPr>
          <a:lstStyle/>
          <a:p>
            <a:pPr eaLnBrk="1" fontAlgn="auto" hangingPunct="1">
              <a:spcAft>
                <a:spcPts val="0"/>
              </a:spcAft>
              <a:defRPr/>
            </a:pPr>
            <a:r>
              <a:rPr lang="en-US" dirty="0" smtClean="0"/>
              <a:t>6.6: Intrusion Detection Systems (IDSs) and Intrusion Prevention Systems (IPSs)</a:t>
            </a:r>
            <a:endParaRPr lang="en-US" dirty="0"/>
          </a:p>
        </p:txBody>
      </p:sp>
      <p:sp>
        <p:nvSpPr>
          <p:cNvPr id="6" name="Slide Number Placeholder 1"/>
          <p:cNvSpPr txBox="1">
            <a:spLocks/>
          </p:cNvSpPr>
          <p:nvPr/>
        </p:nvSpPr>
        <p:spPr>
          <a:xfrm>
            <a:off x="152400" y="6172200"/>
            <a:ext cx="838200" cy="457200"/>
          </a:xfrm>
          <a:prstGeom prst="rect">
            <a:avLst/>
          </a:prstGeom>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r>
              <a:rPr lang="en-US" dirty="0" smtClean="0">
                <a:solidFill>
                  <a:prstClr val="white"/>
                </a:solidFill>
              </a:rPr>
              <a:t>6-</a:t>
            </a:r>
            <a:fld id="{DF3D5ACE-0B44-480C-935B-5F54025620FB}" type="slidenum">
              <a:rPr lang="en-US" smtClean="0">
                <a:solidFill>
                  <a:prstClr val="white"/>
                </a:solidFill>
              </a:rPr>
              <a:pPr/>
              <a:t>48</a:t>
            </a:fld>
            <a:endParaRPr lang="en-US" dirty="0">
              <a:solidFill>
                <a:prstClr val="white"/>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Content Placeholder 1"/>
          <p:cNvSpPr>
            <a:spLocks noGrp="1"/>
          </p:cNvSpPr>
          <p:nvPr>
            <p:ph idx="1"/>
          </p:nvPr>
        </p:nvSpPr>
        <p:spPr>
          <a:xfrm>
            <a:off x="457200" y="1722438"/>
            <a:ext cx="8229600" cy="4525962"/>
          </a:xfrm>
        </p:spPr>
        <p:txBody>
          <a:bodyPr/>
          <a:lstStyle/>
          <a:p>
            <a:pPr eaLnBrk="1"/>
            <a:r>
              <a:rPr lang="en-US" b="1" smtClean="0"/>
              <a:t>Intrusion Detection Systems (IDSs)</a:t>
            </a:r>
          </a:p>
          <a:p>
            <a:pPr lvl="1" eaLnBrk="1"/>
            <a:r>
              <a:rPr lang="en-US" smtClean="0"/>
              <a:t>Firewalls drop provable attack packets only</a:t>
            </a:r>
          </a:p>
          <a:p>
            <a:pPr lvl="1" eaLnBrk="1"/>
            <a:r>
              <a:rPr lang="en-US" smtClean="0"/>
              <a:t>Intrusion detection systems (IDSs) look for </a:t>
            </a:r>
            <a:r>
              <a:rPr lang="en-US" i="1" smtClean="0"/>
              <a:t>suspicious</a:t>
            </a:r>
            <a:r>
              <a:rPr lang="en-US" smtClean="0"/>
              <a:t> traffic</a:t>
            </a:r>
          </a:p>
          <a:p>
            <a:pPr lvl="2" eaLnBrk="1"/>
            <a:r>
              <a:rPr lang="en-US" smtClean="0"/>
              <a:t>Cannot drop because the packet is merely suspicious</a:t>
            </a:r>
          </a:p>
          <a:p>
            <a:pPr lvl="1" eaLnBrk="1"/>
            <a:r>
              <a:rPr lang="en-US" smtClean="0"/>
              <a:t>Sends an alarm message if the attack appears to be serious</a:t>
            </a:r>
          </a:p>
          <a:p>
            <a:pPr eaLnBrk="1" hangingPunct="1"/>
            <a:endParaRPr lang="en-US" smtClean="0"/>
          </a:p>
        </p:txBody>
      </p:sp>
      <p:sp>
        <p:nvSpPr>
          <p:cNvPr id="5" name="Title 4"/>
          <p:cNvSpPr>
            <a:spLocks noGrp="1"/>
          </p:cNvSpPr>
          <p:nvPr>
            <p:ph type="title"/>
          </p:nvPr>
        </p:nvSpPr>
        <p:spPr/>
        <p:txBody>
          <a:bodyPr>
            <a:normAutofit fontScale="90000"/>
          </a:bodyPr>
          <a:lstStyle/>
          <a:p>
            <a:pPr eaLnBrk="1" fontAlgn="auto" hangingPunct="1">
              <a:spcAft>
                <a:spcPts val="0"/>
              </a:spcAft>
              <a:defRPr/>
            </a:pPr>
            <a:r>
              <a:rPr lang="en-US" dirty="0" smtClean="0"/>
              <a:t>6.6: Intrusion Detection Systems (IDSs) and Intrusion Prevention Systems (IPSs)</a:t>
            </a:r>
            <a:endParaRPr lang="en-US" dirty="0"/>
          </a:p>
        </p:txBody>
      </p:sp>
      <p:sp>
        <p:nvSpPr>
          <p:cNvPr id="6" name="Slide Number Placeholder 1"/>
          <p:cNvSpPr txBox="1">
            <a:spLocks/>
          </p:cNvSpPr>
          <p:nvPr/>
        </p:nvSpPr>
        <p:spPr>
          <a:xfrm>
            <a:off x="152400" y="6172200"/>
            <a:ext cx="838200" cy="457200"/>
          </a:xfrm>
          <a:prstGeom prst="rect">
            <a:avLst/>
          </a:prstGeom>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r>
              <a:rPr lang="en-US" dirty="0" smtClean="0">
                <a:solidFill>
                  <a:prstClr val="white"/>
                </a:solidFill>
              </a:rPr>
              <a:t>6-</a:t>
            </a:r>
            <a:fld id="{DF3D5ACE-0B44-480C-935B-5F54025620FB}" type="slidenum">
              <a:rPr lang="en-US" smtClean="0">
                <a:solidFill>
                  <a:prstClr val="white"/>
                </a:solidFill>
              </a:rPr>
              <a:pPr/>
              <a:t>49</a:t>
            </a:fld>
            <a:endParaRPr lang="en-US" dirty="0">
              <a:solidFill>
                <a:prstClr val="white"/>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792162"/>
          </a:xfrm>
        </p:spPr>
        <p:txBody>
          <a:bodyPr/>
          <a:lstStyle/>
          <a:p>
            <a:pPr eaLnBrk="1" hangingPunct="1">
              <a:defRPr/>
            </a:pPr>
            <a:r>
              <a:rPr lang="en-US" dirty="0" smtClean="0"/>
              <a:t>What’s Next?</a:t>
            </a:r>
            <a:endParaRPr lang="en-US" dirty="0"/>
          </a:p>
        </p:txBody>
      </p:sp>
      <p:sp>
        <p:nvSpPr>
          <p:cNvPr id="4" name="Subtitle 2"/>
          <p:cNvSpPr txBox="1">
            <a:spLocks/>
          </p:cNvSpPr>
          <p:nvPr/>
        </p:nvSpPr>
        <p:spPr>
          <a:xfrm>
            <a:off x="539750" y="1066800"/>
            <a:ext cx="8255000" cy="466725"/>
          </a:xfrm>
          <a:prstGeom prst="round2DiagRect">
            <a:avLst/>
          </a:prstGeom>
          <a:solidFill>
            <a:schemeClr val="accent2">
              <a:lumMod val="60000"/>
              <a:lumOff val="4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fontAlgn="auto">
              <a:spcAft>
                <a:spcPts val="0"/>
              </a:spcAft>
              <a:defRPr/>
            </a:pPr>
            <a:r>
              <a:rPr lang="en-US" sz="26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6.1  Introduction</a:t>
            </a:r>
          </a:p>
        </p:txBody>
      </p:sp>
      <p:sp>
        <p:nvSpPr>
          <p:cNvPr id="6" name="Subtitle 2"/>
          <p:cNvSpPr txBox="1">
            <a:spLocks/>
          </p:cNvSpPr>
          <p:nvPr/>
        </p:nvSpPr>
        <p:spPr>
          <a:xfrm>
            <a:off x="539750" y="16002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6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6</a:t>
            </a:r>
            <a:r>
              <a:rPr lang="en-US" sz="26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.2  Static Packet Filtering</a:t>
            </a:r>
          </a:p>
        </p:txBody>
      </p:sp>
      <p:sp>
        <p:nvSpPr>
          <p:cNvPr id="7" name="Subtitle 2"/>
          <p:cNvSpPr txBox="1">
            <a:spLocks/>
          </p:cNvSpPr>
          <p:nvPr/>
        </p:nvSpPr>
        <p:spPr>
          <a:xfrm>
            <a:off x="539750" y="21336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6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6</a:t>
            </a:r>
            <a:r>
              <a:rPr lang="en-US" sz="26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.3  </a:t>
            </a:r>
            <a:r>
              <a:rPr lang="en-US" sz="2600" b="1" dirty="0" err="1">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Stateful</a:t>
            </a:r>
            <a:r>
              <a:rPr lang="en-US" sz="26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 Packet Inspection (SPI)</a:t>
            </a:r>
          </a:p>
        </p:txBody>
      </p:sp>
      <p:sp>
        <p:nvSpPr>
          <p:cNvPr id="8" name="Subtitle 2"/>
          <p:cNvSpPr txBox="1">
            <a:spLocks/>
          </p:cNvSpPr>
          <p:nvPr/>
        </p:nvSpPr>
        <p:spPr>
          <a:xfrm>
            <a:off x="539750" y="26670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6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6</a:t>
            </a:r>
            <a:r>
              <a:rPr lang="en-US" sz="26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.4  Network Access Translation (NAT)</a:t>
            </a:r>
          </a:p>
        </p:txBody>
      </p:sp>
      <p:sp>
        <p:nvSpPr>
          <p:cNvPr id="9" name="Subtitle 2"/>
          <p:cNvSpPr txBox="1">
            <a:spLocks/>
          </p:cNvSpPr>
          <p:nvPr/>
        </p:nvSpPr>
        <p:spPr>
          <a:xfrm>
            <a:off x="539750" y="32004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6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6</a:t>
            </a:r>
            <a:r>
              <a:rPr lang="en-US" sz="26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.5  Application Proxy Firewalls</a:t>
            </a:r>
          </a:p>
        </p:txBody>
      </p:sp>
      <p:sp>
        <p:nvSpPr>
          <p:cNvPr id="10" name="Subtitle 2"/>
          <p:cNvSpPr txBox="1">
            <a:spLocks/>
          </p:cNvSpPr>
          <p:nvPr/>
        </p:nvSpPr>
        <p:spPr>
          <a:xfrm>
            <a:off x="539750" y="37338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6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6</a:t>
            </a:r>
            <a:r>
              <a:rPr lang="en-US" sz="26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.6  Intrusion Detection Systems (IDSs)</a:t>
            </a:r>
          </a:p>
        </p:txBody>
      </p:sp>
      <p:sp>
        <p:nvSpPr>
          <p:cNvPr id="11" name="Subtitle 2"/>
          <p:cNvSpPr txBox="1">
            <a:spLocks/>
          </p:cNvSpPr>
          <p:nvPr/>
        </p:nvSpPr>
        <p:spPr>
          <a:xfrm>
            <a:off x="539750" y="42672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6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6</a:t>
            </a:r>
            <a:r>
              <a:rPr lang="en-US" sz="26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.7  Antivirus Filtering and Unified Threat Mgt.</a:t>
            </a:r>
          </a:p>
        </p:txBody>
      </p:sp>
      <p:sp>
        <p:nvSpPr>
          <p:cNvPr id="15" name="Slide Number Placeholder 3"/>
          <p:cNvSpPr>
            <a:spLocks noGrp="1"/>
          </p:cNvSpPr>
          <p:nvPr>
            <p:ph type="sldNum" sz="quarter" idx="4294967295"/>
          </p:nvPr>
        </p:nvSpPr>
        <p:spPr bwMode="auto">
          <a:xfrm>
            <a:off x="0" y="6416675"/>
            <a:ext cx="762000" cy="365125"/>
          </a:xfrm>
          <a:prstGeom prst="rect">
            <a:avLst/>
          </a:prstGeom>
          <a:ln>
            <a:miter lim="800000"/>
            <a:headEnd/>
            <a:tailEnd/>
          </a:ln>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dirty="0" smtClean="0">
                <a:solidFill>
                  <a:schemeClr val="bg1"/>
                </a:solidFill>
                <a:latin typeface="Lucida Sans Unicode" pitchFamily="34" charset="0"/>
              </a:rPr>
              <a:t>6-</a:t>
            </a:r>
            <a:fld id="{DD515256-A29D-4CC6-9C9C-AE246BEB6D36}" type="slidenum">
              <a:rPr lang="en-US" smtClean="0">
                <a:solidFill>
                  <a:schemeClr val="bg1"/>
                </a:solidFill>
                <a:latin typeface="Lucida Sans Unicode" pitchFamily="34" charset="0"/>
              </a:rPr>
              <a:pPr eaLnBrk="1" hangingPunct="1"/>
              <a:t>5</a:t>
            </a:fld>
            <a:endParaRPr lang="en-US" dirty="0">
              <a:solidFill>
                <a:schemeClr val="bg1"/>
              </a:solidFill>
              <a:latin typeface="Lucida Sans Unicode" pitchFamily="34" charset="0"/>
            </a:endParaRPr>
          </a:p>
        </p:txBody>
      </p:sp>
      <p:sp>
        <p:nvSpPr>
          <p:cNvPr id="14" name="Subtitle 2"/>
          <p:cNvSpPr txBox="1">
            <a:spLocks/>
          </p:cNvSpPr>
          <p:nvPr/>
        </p:nvSpPr>
        <p:spPr>
          <a:xfrm>
            <a:off x="533400" y="4791075"/>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6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6</a:t>
            </a:r>
            <a:r>
              <a:rPr lang="en-US" sz="26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.8  Firewall Architectures</a:t>
            </a:r>
          </a:p>
        </p:txBody>
      </p:sp>
      <p:sp>
        <p:nvSpPr>
          <p:cNvPr id="16" name="Subtitle 2"/>
          <p:cNvSpPr txBox="1">
            <a:spLocks/>
          </p:cNvSpPr>
          <p:nvPr/>
        </p:nvSpPr>
        <p:spPr>
          <a:xfrm>
            <a:off x="533400" y="5324475"/>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6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6</a:t>
            </a:r>
            <a:r>
              <a:rPr lang="en-US" sz="26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.9  Firewall Management</a:t>
            </a:r>
          </a:p>
        </p:txBody>
      </p:sp>
      <p:sp>
        <p:nvSpPr>
          <p:cNvPr id="17" name="Subtitle 2"/>
          <p:cNvSpPr txBox="1">
            <a:spLocks/>
          </p:cNvSpPr>
          <p:nvPr/>
        </p:nvSpPr>
        <p:spPr>
          <a:xfrm>
            <a:off x="533400" y="5857875"/>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6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6</a:t>
            </a:r>
            <a:r>
              <a:rPr lang="en-US" sz="26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.10  Firewall Filtering Problems</a:t>
            </a: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Content Placeholder 1"/>
          <p:cNvSpPr>
            <a:spLocks noGrp="1"/>
          </p:cNvSpPr>
          <p:nvPr>
            <p:ph idx="1"/>
          </p:nvPr>
        </p:nvSpPr>
        <p:spPr>
          <a:xfrm>
            <a:off x="457200" y="1722438"/>
            <a:ext cx="8229600" cy="4525962"/>
          </a:xfrm>
        </p:spPr>
        <p:txBody>
          <a:bodyPr/>
          <a:lstStyle/>
          <a:p>
            <a:pPr eaLnBrk="1"/>
            <a:r>
              <a:rPr lang="en-US" b="1" smtClean="0"/>
              <a:t>Intrusion Detection Systems (IDSs)</a:t>
            </a:r>
          </a:p>
          <a:p>
            <a:pPr lvl="1" eaLnBrk="1"/>
            <a:r>
              <a:rPr lang="en-US" smtClean="0"/>
              <a:t>Problem: Too many false positives (false alarms)</a:t>
            </a:r>
          </a:p>
          <a:p>
            <a:pPr lvl="2" eaLnBrk="1"/>
            <a:r>
              <a:rPr lang="en-US" smtClean="0"/>
              <a:t>Alarms are ignored or the system is discontinued</a:t>
            </a:r>
          </a:p>
          <a:p>
            <a:pPr lvl="2" eaLnBrk="1"/>
            <a:r>
              <a:rPr lang="en-US" smtClean="0"/>
              <a:t>Can reduce false positives by tuning the IDSs</a:t>
            </a:r>
          </a:p>
          <a:p>
            <a:pPr lvl="3" eaLnBrk="1">
              <a:spcBef>
                <a:spcPts val="600"/>
              </a:spcBef>
            </a:pPr>
            <a:r>
              <a:rPr lang="en-US" sz="2200" smtClean="0"/>
              <a:t>Eliminate inapplicable rules, such as a Unix rule in an all-Windows company</a:t>
            </a:r>
          </a:p>
          <a:p>
            <a:pPr lvl="3" eaLnBrk="1">
              <a:spcBef>
                <a:spcPts val="600"/>
              </a:spcBef>
            </a:pPr>
            <a:r>
              <a:rPr lang="en-US" sz="2200" smtClean="0"/>
              <a:t>Reduce the number of rules allowed to generate alarms</a:t>
            </a:r>
          </a:p>
          <a:p>
            <a:pPr lvl="3" eaLnBrk="1">
              <a:spcBef>
                <a:spcPts val="600"/>
              </a:spcBef>
            </a:pPr>
            <a:r>
              <a:rPr lang="en-US" sz="2200" smtClean="0"/>
              <a:t>Most alarms will still be false alarms</a:t>
            </a:r>
          </a:p>
          <a:p>
            <a:pPr eaLnBrk="1" hangingPunct="1"/>
            <a:endParaRPr lang="en-US" smtClean="0"/>
          </a:p>
        </p:txBody>
      </p:sp>
      <p:sp>
        <p:nvSpPr>
          <p:cNvPr id="5" name="Title 4"/>
          <p:cNvSpPr>
            <a:spLocks noGrp="1"/>
          </p:cNvSpPr>
          <p:nvPr>
            <p:ph type="title"/>
          </p:nvPr>
        </p:nvSpPr>
        <p:spPr/>
        <p:txBody>
          <a:bodyPr>
            <a:normAutofit fontScale="90000"/>
          </a:bodyPr>
          <a:lstStyle/>
          <a:p>
            <a:pPr eaLnBrk="1" fontAlgn="auto" hangingPunct="1">
              <a:spcAft>
                <a:spcPts val="0"/>
              </a:spcAft>
              <a:defRPr/>
            </a:pPr>
            <a:r>
              <a:rPr lang="en-US" dirty="0" smtClean="0"/>
              <a:t>6.6: Intrusion Detection Systems (IDSs) and Intrusion Prevention Systems (IPSs)</a:t>
            </a:r>
            <a:endParaRPr lang="en-US" dirty="0"/>
          </a:p>
        </p:txBody>
      </p:sp>
      <p:sp>
        <p:nvSpPr>
          <p:cNvPr id="6" name="Slide Number Placeholder 1"/>
          <p:cNvSpPr txBox="1">
            <a:spLocks/>
          </p:cNvSpPr>
          <p:nvPr/>
        </p:nvSpPr>
        <p:spPr>
          <a:xfrm>
            <a:off x="152400" y="6172200"/>
            <a:ext cx="838200" cy="457200"/>
          </a:xfrm>
          <a:prstGeom prst="rect">
            <a:avLst/>
          </a:prstGeom>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r>
              <a:rPr lang="en-US" dirty="0" smtClean="0">
                <a:solidFill>
                  <a:prstClr val="white"/>
                </a:solidFill>
              </a:rPr>
              <a:t>6-</a:t>
            </a:r>
            <a:fld id="{DF3D5ACE-0B44-480C-935B-5F54025620FB}" type="slidenum">
              <a:rPr lang="en-US" smtClean="0">
                <a:solidFill>
                  <a:prstClr val="white"/>
                </a:solidFill>
              </a:rPr>
              <a:pPr/>
              <a:t>50</a:t>
            </a:fld>
            <a:endParaRPr lang="en-US" dirty="0">
              <a:solidFill>
                <a:prstClr val="white"/>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Content Placeholder 1"/>
          <p:cNvSpPr>
            <a:spLocks noGrp="1"/>
          </p:cNvSpPr>
          <p:nvPr>
            <p:ph idx="1"/>
          </p:nvPr>
        </p:nvSpPr>
        <p:spPr>
          <a:xfrm>
            <a:off x="457200" y="1646238"/>
            <a:ext cx="8229600" cy="4983162"/>
          </a:xfrm>
        </p:spPr>
        <p:txBody>
          <a:bodyPr/>
          <a:lstStyle/>
          <a:p>
            <a:pPr eaLnBrk="1"/>
            <a:r>
              <a:rPr lang="en-US" b="1" smtClean="0"/>
              <a:t>Intrusion Detection Systems (IDSs)</a:t>
            </a:r>
          </a:p>
          <a:p>
            <a:pPr lvl="1" eaLnBrk="1"/>
            <a:r>
              <a:rPr lang="en-US" smtClean="0"/>
              <a:t>Problem: Heavy processing requirements because of sophisticated filtering</a:t>
            </a:r>
          </a:p>
          <a:p>
            <a:pPr lvl="2" eaLnBrk="1"/>
            <a:r>
              <a:rPr lang="en-US" smtClean="0"/>
              <a:t>Deep packet inspection</a:t>
            </a:r>
          </a:p>
          <a:p>
            <a:pPr lvl="3" eaLnBrk="1"/>
            <a:r>
              <a:rPr lang="en-US" sz="2300" smtClean="0"/>
              <a:t>Looks at application content and transport and internet headers</a:t>
            </a:r>
          </a:p>
          <a:p>
            <a:pPr lvl="2" eaLnBrk="1"/>
            <a:r>
              <a:rPr lang="en-US" smtClean="0"/>
              <a:t>Packet stream analysis</a:t>
            </a:r>
          </a:p>
          <a:p>
            <a:pPr lvl="3" eaLnBrk="1"/>
            <a:r>
              <a:rPr lang="en-US" sz="2300" smtClean="0"/>
              <a:t>Looks at patterns across a series of packets</a:t>
            </a:r>
          </a:p>
          <a:p>
            <a:pPr lvl="3" eaLnBrk="1"/>
            <a:r>
              <a:rPr lang="en-US" sz="2300" smtClean="0"/>
              <a:t>Often, patterns cannot be seen unless many packets are examined</a:t>
            </a:r>
          </a:p>
        </p:txBody>
      </p:sp>
      <p:sp>
        <p:nvSpPr>
          <p:cNvPr id="5" name="Title 4"/>
          <p:cNvSpPr>
            <a:spLocks noGrp="1"/>
          </p:cNvSpPr>
          <p:nvPr>
            <p:ph type="title"/>
          </p:nvPr>
        </p:nvSpPr>
        <p:spPr/>
        <p:txBody>
          <a:bodyPr>
            <a:normAutofit fontScale="90000"/>
          </a:bodyPr>
          <a:lstStyle/>
          <a:p>
            <a:pPr eaLnBrk="1" fontAlgn="auto" hangingPunct="1">
              <a:spcAft>
                <a:spcPts val="0"/>
              </a:spcAft>
              <a:defRPr/>
            </a:pPr>
            <a:r>
              <a:rPr lang="en-US" dirty="0" smtClean="0"/>
              <a:t>6.6: Intrusion Detection Systems (IDSs) and Intrusion Prevention Systems (IPSs)</a:t>
            </a:r>
            <a:endParaRPr lang="en-US" dirty="0"/>
          </a:p>
        </p:txBody>
      </p:sp>
      <p:sp>
        <p:nvSpPr>
          <p:cNvPr id="6" name="Slide Number Placeholder 1"/>
          <p:cNvSpPr txBox="1">
            <a:spLocks/>
          </p:cNvSpPr>
          <p:nvPr/>
        </p:nvSpPr>
        <p:spPr>
          <a:xfrm>
            <a:off x="152400" y="6172200"/>
            <a:ext cx="838200" cy="457200"/>
          </a:xfrm>
          <a:prstGeom prst="rect">
            <a:avLst/>
          </a:prstGeom>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r>
              <a:rPr lang="en-US" dirty="0" smtClean="0">
                <a:solidFill>
                  <a:prstClr val="white"/>
                </a:solidFill>
              </a:rPr>
              <a:t>6-</a:t>
            </a:r>
            <a:fld id="{DF3D5ACE-0B44-480C-935B-5F54025620FB}" type="slidenum">
              <a:rPr lang="en-US" smtClean="0">
                <a:solidFill>
                  <a:prstClr val="white"/>
                </a:solidFill>
              </a:rPr>
              <a:pPr/>
              <a:t>51</a:t>
            </a:fld>
            <a:endParaRPr lang="en-US" dirty="0">
              <a:solidFill>
                <a:prstClr val="white"/>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Content Placeholder 1"/>
          <p:cNvSpPr>
            <a:spLocks noGrp="1"/>
          </p:cNvSpPr>
          <p:nvPr>
            <p:ph idx="1"/>
          </p:nvPr>
        </p:nvSpPr>
        <p:spPr>
          <a:xfrm>
            <a:off x="457200" y="1905000"/>
            <a:ext cx="8229600" cy="4102100"/>
          </a:xfrm>
        </p:spPr>
        <p:txBody>
          <a:bodyPr/>
          <a:lstStyle/>
          <a:p>
            <a:pPr eaLnBrk="1"/>
            <a:r>
              <a:rPr lang="en-US" b="1" smtClean="0"/>
              <a:t>Intrusion Prevention Systems (IPSs)</a:t>
            </a:r>
          </a:p>
          <a:p>
            <a:pPr lvl="1" eaLnBrk="1"/>
            <a:r>
              <a:rPr lang="en-US" smtClean="0"/>
              <a:t>Use IDS filtering mechanisms</a:t>
            </a:r>
          </a:p>
          <a:p>
            <a:pPr lvl="1" eaLnBrk="1"/>
            <a:r>
              <a:rPr lang="en-US" smtClean="0"/>
              <a:t>Application-specific integrated circuits (ASICs) provide the needed processing power</a:t>
            </a:r>
          </a:p>
        </p:txBody>
      </p:sp>
      <p:sp>
        <p:nvSpPr>
          <p:cNvPr id="5" name="Title 4"/>
          <p:cNvSpPr>
            <a:spLocks noGrp="1"/>
          </p:cNvSpPr>
          <p:nvPr>
            <p:ph type="title"/>
          </p:nvPr>
        </p:nvSpPr>
        <p:spPr/>
        <p:txBody>
          <a:bodyPr>
            <a:normAutofit fontScale="90000"/>
          </a:bodyPr>
          <a:lstStyle/>
          <a:p>
            <a:pPr eaLnBrk="1" fontAlgn="auto" hangingPunct="1">
              <a:spcAft>
                <a:spcPts val="0"/>
              </a:spcAft>
              <a:defRPr/>
            </a:pPr>
            <a:r>
              <a:rPr lang="en-US" dirty="0" smtClean="0"/>
              <a:t>6.6: Intrusion Detection Systems (IDSs) and Intrusion Prevention Systems (IPSs)</a:t>
            </a:r>
            <a:endParaRPr lang="en-US" dirty="0"/>
          </a:p>
        </p:txBody>
      </p:sp>
      <p:sp>
        <p:nvSpPr>
          <p:cNvPr id="6" name="Slide Number Placeholder 1"/>
          <p:cNvSpPr txBox="1">
            <a:spLocks/>
          </p:cNvSpPr>
          <p:nvPr/>
        </p:nvSpPr>
        <p:spPr>
          <a:xfrm>
            <a:off x="152400" y="6172200"/>
            <a:ext cx="838200" cy="457200"/>
          </a:xfrm>
          <a:prstGeom prst="rect">
            <a:avLst/>
          </a:prstGeom>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r>
              <a:rPr lang="en-US" dirty="0" smtClean="0">
                <a:solidFill>
                  <a:prstClr val="white"/>
                </a:solidFill>
              </a:rPr>
              <a:t>6-</a:t>
            </a:r>
            <a:fld id="{DF3D5ACE-0B44-480C-935B-5F54025620FB}" type="slidenum">
              <a:rPr lang="en-US" smtClean="0">
                <a:solidFill>
                  <a:prstClr val="white"/>
                </a:solidFill>
              </a:rPr>
              <a:pPr/>
              <a:t>52</a:t>
            </a:fld>
            <a:endParaRPr lang="en-US" dirty="0">
              <a:solidFill>
                <a:prstClr val="white"/>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Content Placeholder 1"/>
          <p:cNvSpPr>
            <a:spLocks noGrp="1"/>
          </p:cNvSpPr>
          <p:nvPr>
            <p:ph idx="1"/>
          </p:nvPr>
        </p:nvSpPr>
        <p:spPr>
          <a:xfrm>
            <a:off x="457200" y="1676400"/>
            <a:ext cx="8229600" cy="4495800"/>
          </a:xfrm>
        </p:spPr>
        <p:txBody>
          <a:bodyPr/>
          <a:lstStyle/>
          <a:p>
            <a:pPr eaLnBrk="1"/>
            <a:r>
              <a:rPr lang="en-US" b="1" smtClean="0"/>
              <a:t>Intrusion Prevention Systems (IPSs)</a:t>
            </a:r>
          </a:p>
          <a:p>
            <a:pPr lvl="1" eaLnBrk="1"/>
            <a:r>
              <a:rPr lang="en-US" smtClean="0"/>
              <a:t>Attack confidence identification spectrum</a:t>
            </a:r>
          </a:p>
          <a:p>
            <a:pPr lvl="2" eaLnBrk="1">
              <a:spcBef>
                <a:spcPts val="600"/>
              </a:spcBef>
            </a:pPr>
            <a:r>
              <a:rPr lang="en-US" smtClean="0"/>
              <a:t>Somewhat likely</a:t>
            </a:r>
          </a:p>
          <a:p>
            <a:pPr lvl="2" eaLnBrk="1">
              <a:spcBef>
                <a:spcPts val="600"/>
              </a:spcBef>
            </a:pPr>
            <a:r>
              <a:rPr lang="en-US" smtClean="0"/>
              <a:t>Very likely</a:t>
            </a:r>
          </a:p>
          <a:p>
            <a:pPr lvl="2" eaLnBrk="1">
              <a:spcBef>
                <a:spcPts val="600"/>
              </a:spcBef>
            </a:pPr>
            <a:r>
              <a:rPr lang="en-US" smtClean="0"/>
              <a:t>Provable</a:t>
            </a:r>
          </a:p>
          <a:p>
            <a:pPr lvl="1" eaLnBrk="1"/>
            <a:r>
              <a:rPr lang="en-US" smtClean="0"/>
              <a:t>Firm may allow firewall to stop traffic at the high end of the attack confidence spectrum</a:t>
            </a:r>
          </a:p>
          <a:p>
            <a:pPr lvl="1" eaLnBrk="1"/>
            <a:r>
              <a:rPr lang="en-US" smtClean="0"/>
              <a:t>Firm decides which attacks to stop</a:t>
            </a:r>
          </a:p>
          <a:p>
            <a:pPr lvl="1" eaLnBrk="1"/>
            <a:r>
              <a:rPr lang="en-US" smtClean="0"/>
              <a:t>This allows it to manage its risks</a:t>
            </a:r>
          </a:p>
        </p:txBody>
      </p:sp>
      <p:sp>
        <p:nvSpPr>
          <p:cNvPr id="5" name="Title 4"/>
          <p:cNvSpPr>
            <a:spLocks noGrp="1"/>
          </p:cNvSpPr>
          <p:nvPr>
            <p:ph type="title"/>
          </p:nvPr>
        </p:nvSpPr>
        <p:spPr/>
        <p:txBody>
          <a:bodyPr>
            <a:normAutofit fontScale="90000"/>
          </a:bodyPr>
          <a:lstStyle/>
          <a:p>
            <a:pPr eaLnBrk="1" fontAlgn="auto" hangingPunct="1">
              <a:spcAft>
                <a:spcPts val="0"/>
              </a:spcAft>
              <a:defRPr/>
            </a:pPr>
            <a:r>
              <a:rPr lang="en-US" dirty="0" smtClean="0"/>
              <a:t>6.6: Intrusion Detection Systems (IDSs) and Intrusion Prevention Systems (IPSs)</a:t>
            </a:r>
            <a:endParaRPr lang="en-US" dirty="0"/>
          </a:p>
        </p:txBody>
      </p:sp>
      <p:sp>
        <p:nvSpPr>
          <p:cNvPr id="6" name="Slide Number Placeholder 1"/>
          <p:cNvSpPr txBox="1">
            <a:spLocks/>
          </p:cNvSpPr>
          <p:nvPr/>
        </p:nvSpPr>
        <p:spPr>
          <a:xfrm>
            <a:off x="152400" y="6172200"/>
            <a:ext cx="838200" cy="457200"/>
          </a:xfrm>
          <a:prstGeom prst="rect">
            <a:avLst/>
          </a:prstGeom>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r>
              <a:rPr lang="en-US" dirty="0" smtClean="0">
                <a:solidFill>
                  <a:prstClr val="white"/>
                </a:solidFill>
              </a:rPr>
              <a:t>6-</a:t>
            </a:r>
            <a:fld id="{DF3D5ACE-0B44-480C-935B-5F54025620FB}" type="slidenum">
              <a:rPr lang="en-US" smtClean="0">
                <a:solidFill>
                  <a:prstClr val="white"/>
                </a:solidFill>
              </a:rPr>
              <a:pPr/>
              <a:t>53</a:t>
            </a:fld>
            <a:endParaRPr lang="en-US" dirty="0">
              <a:solidFill>
                <a:prstClr val="white"/>
              </a:solidFill>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Content Placeholder 1"/>
          <p:cNvSpPr>
            <a:spLocks noGrp="1"/>
          </p:cNvSpPr>
          <p:nvPr>
            <p:ph idx="1"/>
          </p:nvPr>
        </p:nvSpPr>
        <p:spPr/>
        <p:txBody>
          <a:bodyPr/>
          <a:lstStyle/>
          <a:p>
            <a:pPr eaLnBrk="1"/>
            <a:r>
              <a:rPr lang="en-US" b="1" smtClean="0"/>
              <a:t>Possible Actions</a:t>
            </a:r>
          </a:p>
          <a:p>
            <a:pPr lvl="1" eaLnBrk="1"/>
            <a:r>
              <a:rPr lang="en-US" smtClean="0"/>
              <a:t>Drop packets</a:t>
            </a:r>
          </a:p>
          <a:p>
            <a:pPr lvl="2" eaLnBrk="1"/>
            <a:r>
              <a:rPr lang="en-US" smtClean="0"/>
              <a:t>Risky for suspicious traffic even with high confidence</a:t>
            </a:r>
          </a:p>
          <a:p>
            <a:pPr lvl="1" eaLnBrk="1"/>
            <a:r>
              <a:rPr lang="en-US" smtClean="0"/>
              <a:t>Bandwidth limitation for certain types of traffic</a:t>
            </a:r>
          </a:p>
          <a:p>
            <a:pPr lvl="2" eaLnBrk="1"/>
            <a:r>
              <a:rPr lang="en-US" smtClean="0"/>
              <a:t>Limit to a certain percentage of all traffic</a:t>
            </a:r>
          </a:p>
          <a:p>
            <a:pPr lvl="2" eaLnBrk="1"/>
            <a:r>
              <a:rPr lang="en-US" smtClean="0"/>
              <a:t>Less risky than dropping packets</a:t>
            </a:r>
          </a:p>
          <a:p>
            <a:pPr lvl="2" eaLnBrk="1"/>
            <a:r>
              <a:rPr lang="en-US" smtClean="0"/>
              <a:t>Useful when confidence is lower</a:t>
            </a:r>
          </a:p>
          <a:p>
            <a:pPr eaLnBrk="1" hangingPunct="1"/>
            <a:endParaRPr lang="en-US" smtClean="0"/>
          </a:p>
        </p:txBody>
      </p:sp>
      <p:sp>
        <p:nvSpPr>
          <p:cNvPr id="5" name="Title 4"/>
          <p:cNvSpPr>
            <a:spLocks noGrp="1"/>
          </p:cNvSpPr>
          <p:nvPr>
            <p:ph type="title"/>
          </p:nvPr>
        </p:nvSpPr>
        <p:spPr/>
        <p:txBody>
          <a:bodyPr>
            <a:normAutofit fontScale="90000"/>
          </a:bodyPr>
          <a:lstStyle/>
          <a:p>
            <a:pPr eaLnBrk="1" fontAlgn="auto" hangingPunct="1">
              <a:spcAft>
                <a:spcPts val="0"/>
              </a:spcAft>
              <a:defRPr/>
            </a:pPr>
            <a:r>
              <a:rPr lang="en-US" dirty="0" smtClean="0"/>
              <a:t>6.6: Intrusion Detection Systems (IDSs) and Intrusion Prevention Systems (IPSs)</a:t>
            </a:r>
            <a:endParaRPr lang="en-US" dirty="0"/>
          </a:p>
        </p:txBody>
      </p:sp>
      <p:sp>
        <p:nvSpPr>
          <p:cNvPr id="6" name="Slide Number Placeholder 1"/>
          <p:cNvSpPr txBox="1">
            <a:spLocks/>
          </p:cNvSpPr>
          <p:nvPr/>
        </p:nvSpPr>
        <p:spPr>
          <a:xfrm>
            <a:off x="152400" y="6172200"/>
            <a:ext cx="838200" cy="457200"/>
          </a:xfrm>
          <a:prstGeom prst="rect">
            <a:avLst/>
          </a:prstGeom>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r>
              <a:rPr lang="en-US" dirty="0" smtClean="0">
                <a:solidFill>
                  <a:prstClr val="white"/>
                </a:solidFill>
              </a:rPr>
              <a:t>6-</a:t>
            </a:r>
            <a:fld id="{DF3D5ACE-0B44-480C-935B-5F54025620FB}" type="slidenum">
              <a:rPr lang="en-US" smtClean="0">
                <a:solidFill>
                  <a:prstClr val="white"/>
                </a:solidFill>
              </a:rPr>
              <a:pPr/>
              <a:t>54</a:t>
            </a:fld>
            <a:endParaRPr lang="en-US" dirty="0">
              <a:solidFill>
                <a:prstClr val="white"/>
              </a:solidFill>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792162"/>
          </a:xfrm>
        </p:spPr>
        <p:txBody>
          <a:bodyPr/>
          <a:lstStyle/>
          <a:p>
            <a:pPr eaLnBrk="1" hangingPunct="1">
              <a:defRPr/>
            </a:pPr>
            <a:r>
              <a:rPr lang="en-US" dirty="0" smtClean="0"/>
              <a:t>What’s Next?</a:t>
            </a:r>
            <a:endParaRPr lang="en-US" dirty="0"/>
          </a:p>
        </p:txBody>
      </p:sp>
      <p:sp>
        <p:nvSpPr>
          <p:cNvPr id="4" name="Subtitle 2"/>
          <p:cNvSpPr txBox="1">
            <a:spLocks/>
          </p:cNvSpPr>
          <p:nvPr/>
        </p:nvSpPr>
        <p:spPr>
          <a:xfrm>
            <a:off x="539750" y="10668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fontAlgn="auto">
              <a:spcAft>
                <a:spcPts val="0"/>
              </a:spcAft>
              <a:defRPr/>
            </a:pPr>
            <a:r>
              <a:rPr lang="en-US" sz="26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6.1  Introduction</a:t>
            </a:r>
          </a:p>
        </p:txBody>
      </p:sp>
      <p:sp>
        <p:nvSpPr>
          <p:cNvPr id="6" name="Subtitle 2"/>
          <p:cNvSpPr txBox="1">
            <a:spLocks/>
          </p:cNvSpPr>
          <p:nvPr/>
        </p:nvSpPr>
        <p:spPr>
          <a:xfrm>
            <a:off x="539750" y="16002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6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6</a:t>
            </a:r>
            <a:r>
              <a:rPr lang="en-US" sz="26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.2  Static Packet Filtering</a:t>
            </a:r>
          </a:p>
        </p:txBody>
      </p:sp>
      <p:sp>
        <p:nvSpPr>
          <p:cNvPr id="7" name="Subtitle 2"/>
          <p:cNvSpPr txBox="1">
            <a:spLocks/>
          </p:cNvSpPr>
          <p:nvPr/>
        </p:nvSpPr>
        <p:spPr>
          <a:xfrm>
            <a:off x="539750" y="21336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6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6</a:t>
            </a:r>
            <a:r>
              <a:rPr lang="en-US" sz="26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.3  </a:t>
            </a:r>
            <a:r>
              <a:rPr lang="en-US" sz="2600" b="1" dirty="0" err="1">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Stateful</a:t>
            </a:r>
            <a:r>
              <a:rPr lang="en-US" sz="26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 Packet Inspection (SPI)</a:t>
            </a:r>
          </a:p>
        </p:txBody>
      </p:sp>
      <p:sp>
        <p:nvSpPr>
          <p:cNvPr id="8" name="Subtitle 2"/>
          <p:cNvSpPr txBox="1">
            <a:spLocks/>
          </p:cNvSpPr>
          <p:nvPr/>
        </p:nvSpPr>
        <p:spPr>
          <a:xfrm>
            <a:off x="539750" y="26670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6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6</a:t>
            </a:r>
            <a:r>
              <a:rPr lang="en-US" sz="26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.4  Network Access Translation (NAT)</a:t>
            </a:r>
          </a:p>
        </p:txBody>
      </p:sp>
      <p:sp>
        <p:nvSpPr>
          <p:cNvPr id="9" name="Subtitle 2"/>
          <p:cNvSpPr txBox="1">
            <a:spLocks/>
          </p:cNvSpPr>
          <p:nvPr/>
        </p:nvSpPr>
        <p:spPr>
          <a:xfrm>
            <a:off x="539750" y="32004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6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6</a:t>
            </a:r>
            <a:r>
              <a:rPr lang="en-US" sz="26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.5  Application Proxy Firewalls</a:t>
            </a:r>
          </a:p>
        </p:txBody>
      </p:sp>
      <p:sp>
        <p:nvSpPr>
          <p:cNvPr id="10" name="Subtitle 2"/>
          <p:cNvSpPr txBox="1">
            <a:spLocks/>
          </p:cNvSpPr>
          <p:nvPr/>
        </p:nvSpPr>
        <p:spPr>
          <a:xfrm>
            <a:off x="539750" y="37338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6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6</a:t>
            </a:r>
            <a:r>
              <a:rPr lang="en-US" sz="26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.6  Intrusion Detection Systems (IDSs)</a:t>
            </a:r>
          </a:p>
        </p:txBody>
      </p:sp>
      <p:sp>
        <p:nvSpPr>
          <p:cNvPr id="11" name="Subtitle 2"/>
          <p:cNvSpPr txBox="1">
            <a:spLocks/>
          </p:cNvSpPr>
          <p:nvPr/>
        </p:nvSpPr>
        <p:spPr>
          <a:xfrm>
            <a:off x="539750" y="4267200"/>
            <a:ext cx="8255000" cy="466725"/>
          </a:xfrm>
          <a:prstGeom prst="round2DiagRect">
            <a:avLst/>
          </a:prstGeom>
          <a:solidFill>
            <a:schemeClr val="accent2">
              <a:lumMod val="60000"/>
              <a:lumOff val="4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fontAlgn="auto">
              <a:spcAft>
                <a:spcPts val="0"/>
              </a:spcAft>
              <a:defRPr/>
            </a:pPr>
            <a:r>
              <a:rPr lang="en-US" sz="26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6.7  Antivirus Filtering and Unified Threat Mgt.</a:t>
            </a:r>
          </a:p>
        </p:txBody>
      </p:sp>
      <p:sp>
        <p:nvSpPr>
          <p:cNvPr id="15" name="Slide Number Placeholder 3"/>
          <p:cNvSpPr>
            <a:spLocks noGrp="1"/>
          </p:cNvSpPr>
          <p:nvPr>
            <p:ph type="sldNum" sz="quarter" idx="4294967295"/>
          </p:nvPr>
        </p:nvSpPr>
        <p:spPr bwMode="auto">
          <a:xfrm>
            <a:off x="0" y="6416675"/>
            <a:ext cx="762000" cy="365125"/>
          </a:xfrm>
          <a:prstGeom prst="rect">
            <a:avLst/>
          </a:prstGeom>
          <a:ln>
            <a:miter lim="800000"/>
            <a:headEnd/>
            <a:tailEnd/>
          </a:ln>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dirty="0" smtClean="0">
                <a:solidFill>
                  <a:schemeClr val="bg1"/>
                </a:solidFill>
                <a:latin typeface="Lucida Sans Unicode" pitchFamily="34" charset="0"/>
              </a:rPr>
              <a:t>6-</a:t>
            </a:r>
            <a:fld id="{32FC8B92-37B1-4899-A110-6A2252947A23}" type="slidenum">
              <a:rPr lang="en-US" smtClean="0">
                <a:solidFill>
                  <a:schemeClr val="bg1"/>
                </a:solidFill>
                <a:latin typeface="Lucida Sans Unicode" pitchFamily="34" charset="0"/>
              </a:rPr>
              <a:pPr eaLnBrk="1" hangingPunct="1"/>
              <a:t>55</a:t>
            </a:fld>
            <a:endParaRPr lang="en-US" dirty="0">
              <a:solidFill>
                <a:schemeClr val="bg1"/>
              </a:solidFill>
              <a:latin typeface="Lucida Sans Unicode" pitchFamily="34" charset="0"/>
            </a:endParaRPr>
          </a:p>
        </p:txBody>
      </p:sp>
      <p:sp>
        <p:nvSpPr>
          <p:cNvPr id="14" name="Subtitle 2"/>
          <p:cNvSpPr txBox="1">
            <a:spLocks/>
          </p:cNvSpPr>
          <p:nvPr/>
        </p:nvSpPr>
        <p:spPr>
          <a:xfrm>
            <a:off x="533400" y="4791075"/>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6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6</a:t>
            </a:r>
            <a:r>
              <a:rPr lang="en-US" sz="26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.8  Firewall Architectures</a:t>
            </a:r>
          </a:p>
        </p:txBody>
      </p:sp>
      <p:sp>
        <p:nvSpPr>
          <p:cNvPr id="16" name="Subtitle 2"/>
          <p:cNvSpPr txBox="1">
            <a:spLocks/>
          </p:cNvSpPr>
          <p:nvPr/>
        </p:nvSpPr>
        <p:spPr>
          <a:xfrm>
            <a:off x="533400" y="5324475"/>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6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6</a:t>
            </a:r>
            <a:r>
              <a:rPr lang="en-US" sz="26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.9  Firewall Management</a:t>
            </a:r>
          </a:p>
        </p:txBody>
      </p:sp>
      <p:sp>
        <p:nvSpPr>
          <p:cNvPr id="17" name="Subtitle 2"/>
          <p:cNvSpPr txBox="1">
            <a:spLocks/>
          </p:cNvSpPr>
          <p:nvPr/>
        </p:nvSpPr>
        <p:spPr>
          <a:xfrm>
            <a:off x="533400" y="5857875"/>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6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6</a:t>
            </a:r>
            <a:r>
              <a:rPr lang="en-US" sz="26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.10  Firewall Filtering Problems</a:t>
            </a: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eaLnBrk="1" fontAlgn="auto" hangingPunct="1">
              <a:spcAft>
                <a:spcPts val="0"/>
              </a:spcAft>
              <a:defRPr/>
            </a:pPr>
            <a:r>
              <a:rPr lang="en-US" dirty="0" smtClean="0"/>
              <a:t>6.7: Firewalls and Antivirus Servers</a:t>
            </a:r>
            <a:endParaRPr lang="en-US" dirty="0"/>
          </a:p>
        </p:txBody>
      </p:sp>
      <p:sp>
        <p:nvSpPr>
          <p:cNvPr id="72708" name="Content Placeholder 1"/>
          <p:cNvSpPr>
            <a:spLocks noGrp="1"/>
          </p:cNvSpPr>
          <p:nvPr>
            <p:ph idx="1"/>
          </p:nvPr>
        </p:nvSpPr>
        <p:spPr>
          <a:xfrm>
            <a:off x="457200" y="1371600"/>
            <a:ext cx="8229600" cy="4525963"/>
          </a:xfrm>
        </p:spPr>
        <p:txBody>
          <a:bodyPr/>
          <a:lstStyle/>
          <a:p>
            <a:pPr eaLnBrk="1"/>
            <a:r>
              <a:rPr lang="en-US" sz="2000" b="1" dirty="0" smtClean="0"/>
              <a:t>Traditional Firewalls Do Not Do Antivirus Filtering</a:t>
            </a:r>
          </a:p>
          <a:p>
            <a:pPr eaLnBrk="1">
              <a:spcBef>
                <a:spcPts val="600"/>
              </a:spcBef>
            </a:pPr>
            <a:r>
              <a:rPr lang="en-US" sz="2000" b="1" dirty="0" smtClean="0"/>
              <a:t>They Pass Files Needing Filtering to an Antivirus Server</a:t>
            </a:r>
            <a:endParaRPr lang="en-US" sz="2000" dirty="0" smtClean="0"/>
          </a:p>
          <a:p>
            <a:pPr eaLnBrk="1" hangingPunct="1"/>
            <a:endParaRPr lang="en-US" dirty="0" smtClean="0"/>
          </a:p>
        </p:txBody>
      </p:sp>
      <p:pic>
        <p:nvPicPr>
          <p:cNvPr id="72710" name="Picture 7"/>
          <p:cNvPicPr>
            <a:picLocks noChangeAspect="1" noChangeArrowheads="1"/>
          </p:cNvPicPr>
          <p:nvPr/>
        </p:nvPicPr>
        <p:blipFill>
          <a:blip r:embed="rId2">
            <a:extLst>
              <a:ext uri="{28A0092B-C50C-407E-A947-70E740481C1C}">
                <a14:useLocalDpi xmlns:a14="http://schemas.microsoft.com/office/drawing/2010/main" val="0"/>
              </a:ext>
            </a:extLst>
          </a:blip>
          <a:srcRect l="11932" t="18291" r="12650" b="17207"/>
          <a:stretch>
            <a:fillRect/>
          </a:stretch>
        </p:blipFill>
        <p:spPr bwMode="auto">
          <a:xfrm>
            <a:off x="266700" y="2133600"/>
            <a:ext cx="8624888" cy="3657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 name="Slide Number Placeholder 1"/>
          <p:cNvSpPr txBox="1">
            <a:spLocks/>
          </p:cNvSpPr>
          <p:nvPr/>
        </p:nvSpPr>
        <p:spPr>
          <a:xfrm>
            <a:off x="152400" y="6172200"/>
            <a:ext cx="838200" cy="457200"/>
          </a:xfrm>
          <a:prstGeom prst="rect">
            <a:avLst/>
          </a:prstGeom>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r>
              <a:rPr lang="en-US" dirty="0" smtClean="0">
                <a:solidFill>
                  <a:prstClr val="white"/>
                </a:solidFill>
              </a:rPr>
              <a:t>6-</a:t>
            </a:r>
            <a:fld id="{DF3D5ACE-0B44-480C-935B-5F54025620FB}" type="slidenum">
              <a:rPr lang="en-US" smtClean="0">
                <a:solidFill>
                  <a:prstClr val="white"/>
                </a:solidFill>
              </a:rPr>
              <a:pPr/>
              <a:t>56</a:t>
            </a:fld>
            <a:endParaRPr lang="en-US" dirty="0">
              <a:solidFill>
                <a:prstClr val="white"/>
              </a:solidFil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Content Placeholder 1"/>
          <p:cNvSpPr>
            <a:spLocks noGrp="1"/>
          </p:cNvSpPr>
          <p:nvPr>
            <p:ph idx="1"/>
          </p:nvPr>
        </p:nvSpPr>
        <p:spPr/>
        <p:txBody>
          <a:bodyPr/>
          <a:lstStyle/>
          <a:p>
            <a:pPr eaLnBrk="1"/>
            <a:r>
              <a:rPr lang="en-US" sz="2800" b="1" smtClean="0"/>
              <a:t>Unified Threat Management (UTM) Firewalls Go Beyond Traditional Firewall Filtering</a:t>
            </a:r>
          </a:p>
          <a:p>
            <a:pPr lvl="1" eaLnBrk="1"/>
            <a:r>
              <a:rPr lang="en-US" sz="2400" smtClean="0"/>
              <a:t>SPI</a:t>
            </a:r>
          </a:p>
          <a:p>
            <a:pPr lvl="1" eaLnBrk="1"/>
            <a:r>
              <a:rPr lang="en-US" sz="2400" smtClean="0"/>
              <a:t>Antivirus Filtering</a:t>
            </a:r>
          </a:p>
          <a:p>
            <a:pPr lvl="1" eaLnBrk="1"/>
            <a:r>
              <a:rPr lang="en-US" sz="2400" smtClean="0"/>
              <a:t>VPNs</a:t>
            </a:r>
          </a:p>
          <a:p>
            <a:pPr lvl="1" eaLnBrk="1"/>
            <a:r>
              <a:rPr lang="en-US" sz="2400" smtClean="0"/>
              <a:t>DoS Protection</a:t>
            </a:r>
          </a:p>
          <a:p>
            <a:pPr lvl="1" eaLnBrk="1"/>
            <a:r>
              <a:rPr lang="en-US" sz="2400" smtClean="0"/>
              <a:t>NAT</a:t>
            </a:r>
          </a:p>
          <a:p>
            <a:pPr eaLnBrk="1" hangingPunct="1"/>
            <a:endParaRPr lang="en-US" sz="2800" smtClean="0"/>
          </a:p>
        </p:txBody>
      </p:sp>
      <p:sp>
        <p:nvSpPr>
          <p:cNvPr id="5" name="Title 4"/>
          <p:cNvSpPr>
            <a:spLocks noGrp="1"/>
          </p:cNvSpPr>
          <p:nvPr>
            <p:ph type="title"/>
          </p:nvPr>
        </p:nvSpPr>
        <p:spPr/>
        <p:txBody>
          <a:bodyPr>
            <a:normAutofit fontScale="90000"/>
          </a:bodyPr>
          <a:lstStyle/>
          <a:p>
            <a:pPr eaLnBrk="1" fontAlgn="auto" hangingPunct="1">
              <a:spcAft>
                <a:spcPts val="0"/>
              </a:spcAft>
              <a:defRPr/>
            </a:pPr>
            <a:r>
              <a:rPr lang="en-US" dirty="0" smtClean="0"/>
              <a:t>6.7: Unified Threat Management (UTM)</a:t>
            </a:r>
            <a:endParaRPr lang="en-US" dirty="0"/>
          </a:p>
        </p:txBody>
      </p:sp>
      <p:sp>
        <p:nvSpPr>
          <p:cNvPr id="6" name="Slide Number Placeholder 1"/>
          <p:cNvSpPr txBox="1">
            <a:spLocks/>
          </p:cNvSpPr>
          <p:nvPr/>
        </p:nvSpPr>
        <p:spPr>
          <a:xfrm>
            <a:off x="152400" y="6172200"/>
            <a:ext cx="838200" cy="457200"/>
          </a:xfrm>
          <a:prstGeom prst="rect">
            <a:avLst/>
          </a:prstGeom>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r>
              <a:rPr lang="en-US" dirty="0" smtClean="0">
                <a:solidFill>
                  <a:prstClr val="white"/>
                </a:solidFill>
              </a:rPr>
              <a:t>6-</a:t>
            </a:r>
            <a:fld id="{DF3D5ACE-0B44-480C-935B-5F54025620FB}" type="slidenum">
              <a:rPr lang="en-US" smtClean="0">
                <a:solidFill>
                  <a:prstClr val="white"/>
                </a:solidFill>
              </a:rPr>
              <a:pPr/>
              <a:t>57</a:t>
            </a:fld>
            <a:endParaRPr lang="en-US" dirty="0">
              <a:solidFill>
                <a:prstClr val="white"/>
              </a:solidFil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Content Placeholder 1"/>
          <p:cNvSpPr>
            <a:spLocks noGrp="1"/>
          </p:cNvSpPr>
          <p:nvPr>
            <p:ph idx="1"/>
          </p:nvPr>
        </p:nvSpPr>
        <p:spPr>
          <a:xfrm>
            <a:off x="457200" y="1646238"/>
            <a:ext cx="8229600" cy="4525962"/>
          </a:xfrm>
        </p:spPr>
        <p:txBody>
          <a:bodyPr/>
          <a:lstStyle/>
          <a:p>
            <a:pPr eaLnBrk="1"/>
            <a:r>
              <a:rPr lang="en-US" b="1" smtClean="0"/>
              <a:t>Perspective</a:t>
            </a:r>
          </a:p>
          <a:p>
            <a:pPr lvl="1" eaLnBrk="1"/>
            <a:r>
              <a:rPr lang="en-US" smtClean="0"/>
              <a:t>Done by most main border firewalls</a:t>
            </a:r>
          </a:p>
          <a:p>
            <a:pPr lvl="1" eaLnBrk="1"/>
            <a:r>
              <a:rPr lang="en-US" smtClean="0"/>
              <a:t>DOS attacks are easy to detect but difficult to stop because their traffic looks like legitimate packets</a:t>
            </a:r>
          </a:p>
        </p:txBody>
      </p:sp>
      <p:sp>
        <p:nvSpPr>
          <p:cNvPr id="5" name="Title 4"/>
          <p:cNvSpPr>
            <a:spLocks noGrp="1"/>
          </p:cNvSpPr>
          <p:nvPr>
            <p:ph type="title"/>
          </p:nvPr>
        </p:nvSpPr>
        <p:spPr>
          <a:xfrm>
            <a:off x="457200" y="304800"/>
            <a:ext cx="8229600" cy="1143000"/>
          </a:xfrm>
        </p:spPr>
        <p:txBody>
          <a:bodyPr>
            <a:normAutofit fontScale="90000"/>
          </a:bodyPr>
          <a:lstStyle/>
          <a:p>
            <a:pPr eaLnBrk="1" fontAlgn="auto" hangingPunct="1">
              <a:spcAft>
                <a:spcPts val="0"/>
              </a:spcAft>
              <a:defRPr/>
            </a:pPr>
            <a:r>
              <a:rPr lang="en-US" dirty="0" smtClean="0"/>
              <a:t>6.7: Stopping Denial-of-Service (</a:t>
            </a:r>
            <a:r>
              <a:rPr lang="en-US" dirty="0" err="1" smtClean="0"/>
              <a:t>DoS</a:t>
            </a:r>
            <a:r>
              <a:rPr lang="en-US" dirty="0" smtClean="0"/>
              <a:t>) Attacks</a:t>
            </a:r>
            <a:endParaRPr lang="en-US" dirty="0"/>
          </a:p>
        </p:txBody>
      </p:sp>
      <p:sp>
        <p:nvSpPr>
          <p:cNvPr id="6" name="Slide Number Placeholder 1"/>
          <p:cNvSpPr txBox="1">
            <a:spLocks/>
          </p:cNvSpPr>
          <p:nvPr/>
        </p:nvSpPr>
        <p:spPr>
          <a:xfrm>
            <a:off x="152400" y="6172200"/>
            <a:ext cx="838200" cy="457200"/>
          </a:xfrm>
          <a:prstGeom prst="rect">
            <a:avLst/>
          </a:prstGeom>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r>
              <a:rPr lang="en-US" dirty="0" smtClean="0">
                <a:solidFill>
                  <a:prstClr val="white"/>
                </a:solidFill>
              </a:rPr>
              <a:t>6-</a:t>
            </a:r>
            <a:fld id="{DF3D5ACE-0B44-480C-935B-5F54025620FB}" type="slidenum">
              <a:rPr lang="en-US" smtClean="0">
                <a:solidFill>
                  <a:prstClr val="white"/>
                </a:solidFill>
              </a:rPr>
              <a:pPr/>
              <a:t>58</a:t>
            </a:fld>
            <a:endParaRPr lang="en-US" dirty="0">
              <a:solidFill>
                <a:prstClr val="white"/>
              </a:solidFil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28600" y="1570038"/>
            <a:ext cx="8229600" cy="4525962"/>
          </a:xfrm>
        </p:spPr>
        <p:txBody>
          <a:bodyPr>
            <a:normAutofit/>
          </a:bodyPr>
          <a:lstStyle/>
          <a:p>
            <a:pPr eaLnBrk="1">
              <a:lnSpc>
                <a:spcPct val="90000"/>
              </a:lnSpc>
            </a:pPr>
            <a:r>
              <a:rPr lang="en-US" b="1" smtClean="0"/>
              <a:t>TCP Half-Opening</a:t>
            </a:r>
            <a:br>
              <a:rPr lang="en-US" b="1" smtClean="0"/>
            </a:br>
            <a:r>
              <a:rPr lang="en-US" b="1" smtClean="0"/>
              <a:t>Attacks</a:t>
            </a:r>
          </a:p>
          <a:p>
            <a:pPr lvl="1" eaLnBrk="1">
              <a:lnSpc>
                <a:spcPct val="90000"/>
              </a:lnSpc>
            </a:pPr>
            <a:r>
              <a:rPr lang="en-US" smtClean="0"/>
              <a:t>Attacks</a:t>
            </a:r>
          </a:p>
          <a:p>
            <a:pPr lvl="2" eaLnBrk="1">
              <a:lnSpc>
                <a:spcPct val="90000"/>
              </a:lnSpc>
            </a:pPr>
            <a:r>
              <a:rPr lang="en-US" smtClean="0"/>
              <a:t>Attacker sends a TCP SYN </a:t>
            </a:r>
            <a:br>
              <a:rPr lang="en-US" smtClean="0"/>
            </a:br>
            <a:r>
              <a:rPr lang="en-US" smtClean="0"/>
              <a:t>segment to a port</a:t>
            </a:r>
          </a:p>
          <a:p>
            <a:pPr lvl="2" eaLnBrk="1">
              <a:lnSpc>
                <a:spcPct val="90000"/>
              </a:lnSpc>
            </a:pPr>
            <a:r>
              <a:rPr lang="en-US" smtClean="0"/>
              <a:t>The application program sends back a SYN/ACK segment and sets aside resources</a:t>
            </a:r>
          </a:p>
          <a:p>
            <a:pPr lvl="2" eaLnBrk="1">
              <a:lnSpc>
                <a:spcPct val="90000"/>
              </a:lnSpc>
            </a:pPr>
            <a:r>
              <a:rPr lang="en-US" smtClean="0"/>
              <a:t>The attacker never sends back an ACK, so the victim keeps the resources reserved</a:t>
            </a:r>
          </a:p>
          <a:p>
            <a:pPr lvl="2" eaLnBrk="1">
              <a:lnSpc>
                <a:spcPct val="90000"/>
              </a:lnSpc>
            </a:pPr>
            <a:r>
              <a:rPr lang="en-US" smtClean="0"/>
              <a:t>The victim soon runs out of resources and crashes or can no longer serve legitimate traffic</a:t>
            </a:r>
          </a:p>
          <a:p>
            <a:pPr eaLnBrk="1" hangingPunct="1">
              <a:lnSpc>
                <a:spcPct val="90000"/>
              </a:lnSpc>
            </a:pPr>
            <a:endParaRPr lang="en-US" smtClean="0"/>
          </a:p>
        </p:txBody>
      </p:sp>
      <p:sp>
        <p:nvSpPr>
          <p:cNvPr id="5" name="Title 4"/>
          <p:cNvSpPr>
            <a:spLocks noGrp="1"/>
          </p:cNvSpPr>
          <p:nvPr>
            <p:ph type="title"/>
          </p:nvPr>
        </p:nvSpPr>
        <p:spPr/>
        <p:txBody>
          <a:bodyPr>
            <a:normAutofit fontScale="90000"/>
          </a:bodyPr>
          <a:lstStyle/>
          <a:p>
            <a:pPr eaLnBrk="1" fontAlgn="auto" hangingPunct="1">
              <a:spcAft>
                <a:spcPts val="0"/>
              </a:spcAft>
              <a:defRPr/>
            </a:pPr>
            <a:r>
              <a:rPr lang="en-US" dirty="0" smtClean="0"/>
              <a:t>6.7: Stopping Denial-of-Service (</a:t>
            </a:r>
            <a:r>
              <a:rPr lang="en-US" dirty="0" err="1" smtClean="0"/>
              <a:t>DoS</a:t>
            </a:r>
            <a:r>
              <a:rPr lang="en-US" dirty="0" smtClean="0"/>
              <a:t>) Attacks</a:t>
            </a:r>
            <a:endParaRPr lang="en-US" dirty="0"/>
          </a:p>
        </p:txBody>
      </p:sp>
      <p:pic>
        <p:nvPicPr>
          <p:cNvPr id="75781" name="Picture 2" descr="C:\Users\Panko\Pictures\Microsoft Clip Organizer\CG2649.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0" y="1143000"/>
            <a:ext cx="1447800" cy="1447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5782" name="Picture 4" descr="C:\Users\Panko\Pictures\Microsoft Clip Organizer\j043394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0" y="1066800"/>
            <a:ext cx="1371600" cy="1371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12" name="Straight Arrow Connector 11"/>
          <p:cNvCxnSpPr/>
          <p:nvPr/>
        </p:nvCxnSpPr>
        <p:spPr>
          <a:xfrm rot="10800000" flipH="1">
            <a:off x="6781800" y="2055813"/>
            <a:ext cx="762000" cy="1587"/>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nvGrpSpPr>
          <p:cNvPr id="75784" name="Group 16"/>
          <p:cNvGrpSpPr>
            <a:grpSpLocks/>
          </p:cNvGrpSpPr>
          <p:nvPr/>
        </p:nvGrpSpPr>
        <p:grpSpPr bwMode="auto">
          <a:xfrm>
            <a:off x="6767513" y="990600"/>
            <a:ext cx="762000" cy="369888"/>
            <a:chOff x="6767933" y="990600"/>
            <a:chExt cx="762000" cy="369332"/>
          </a:xfrm>
        </p:grpSpPr>
        <p:cxnSp>
          <p:nvCxnSpPr>
            <p:cNvPr id="10" name="Straight Arrow Connector 9"/>
            <p:cNvCxnSpPr/>
            <p:nvPr/>
          </p:nvCxnSpPr>
          <p:spPr>
            <a:xfrm rot="10800000">
              <a:off x="6767933" y="1294942"/>
              <a:ext cx="762000" cy="1586"/>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75792" name="TextBox 13"/>
            <p:cNvSpPr txBox="1">
              <a:spLocks noChangeArrowheads="1"/>
            </p:cNvSpPr>
            <p:nvPr/>
          </p:nvSpPr>
          <p:spPr bwMode="auto">
            <a:xfrm>
              <a:off x="6836989" y="990600"/>
              <a:ext cx="623889"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a:latin typeface="Lucida Sans Unicode" pitchFamily="34" charset="0"/>
                </a:rPr>
                <a:t>SYN</a:t>
              </a:r>
            </a:p>
          </p:txBody>
        </p:sp>
      </p:grpSp>
      <p:sp>
        <p:nvSpPr>
          <p:cNvPr id="75785" name="TextBox 14"/>
          <p:cNvSpPr txBox="1">
            <a:spLocks noChangeArrowheads="1"/>
          </p:cNvSpPr>
          <p:nvPr/>
        </p:nvSpPr>
        <p:spPr bwMode="auto">
          <a:xfrm>
            <a:off x="6775450" y="1447800"/>
            <a:ext cx="746125"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r>
              <a:rPr lang="en-US">
                <a:latin typeface="Lucida Sans Unicode" pitchFamily="34" charset="0"/>
              </a:rPr>
              <a:t>SYN/</a:t>
            </a:r>
            <a:br>
              <a:rPr lang="en-US">
                <a:latin typeface="Lucida Sans Unicode" pitchFamily="34" charset="0"/>
              </a:rPr>
            </a:br>
            <a:r>
              <a:rPr lang="en-US">
                <a:latin typeface="Lucida Sans Unicode" pitchFamily="34" charset="0"/>
              </a:rPr>
              <a:t>ACK</a:t>
            </a:r>
          </a:p>
        </p:txBody>
      </p:sp>
      <p:sp>
        <p:nvSpPr>
          <p:cNvPr id="75786" name="TextBox 15"/>
          <p:cNvSpPr txBox="1">
            <a:spLocks noChangeArrowheads="1"/>
          </p:cNvSpPr>
          <p:nvPr/>
        </p:nvSpPr>
        <p:spPr bwMode="auto">
          <a:xfrm>
            <a:off x="6629400" y="2209800"/>
            <a:ext cx="1039813"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a:latin typeface="Lucida Sans Unicode" pitchFamily="34" charset="0"/>
              </a:rPr>
              <a:t>No ACK</a:t>
            </a:r>
          </a:p>
        </p:txBody>
      </p:sp>
      <p:grpSp>
        <p:nvGrpSpPr>
          <p:cNvPr id="75787" name="Group 17"/>
          <p:cNvGrpSpPr>
            <a:grpSpLocks/>
          </p:cNvGrpSpPr>
          <p:nvPr/>
        </p:nvGrpSpPr>
        <p:grpSpPr bwMode="auto">
          <a:xfrm>
            <a:off x="6781800" y="2590800"/>
            <a:ext cx="762000" cy="369888"/>
            <a:chOff x="6767933" y="990600"/>
            <a:chExt cx="762000" cy="369332"/>
          </a:xfrm>
        </p:grpSpPr>
        <p:cxnSp>
          <p:nvCxnSpPr>
            <p:cNvPr id="19" name="Straight Arrow Connector 18"/>
            <p:cNvCxnSpPr/>
            <p:nvPr/>
          </p:nvCxnSpPr>
          <p:spPr>
            <a:xfrm rot="10800000">
              <a:off x="6767933" y="1294942"/>
              <a:ext cx="762000" cy="1586"/>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75790" name="TextBox 19"/>
            <p:cNvSpPr txBox="1">
              <a:spLocks noChangeArrowheads="1"/>
            </p:cNvSpPr>
            <p:nvPr/>
          </p:nvSpPr>
          <p:spPr bwMode="auto">
            <a:xfrm>
              <a:off x="6836989" y="990600"/>
              <a:ext cx="623889"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a:latin typeface="Lucida Sans Unicode" pitchFamily="34" charset="0"/>
                </a:rPr>
                <a:t>SYN</a:t>
              </a:r>
            </a:p>
          </p:txBody>
        </p:sp>
      </p:grpSp>
      <p:sp>
        <p:nvSpPr>
          <p:cNvPr id="16" name="Slide Number Placeholder 1"/>
          <p:cNvSpPr txBox="1">
            <a:spLocks/>
          </p:cNvSpPr>
          <p:nvPr/>
        </p:nvSpPr>
        <p:spPr>
          <a:xfrm>
            <a:off x="152400" y="6172200"/>
            <a:ext cx="838200" cy="457200"/>
          </a:xfrm>
          <a:prstGeom prst="rect">
            <a:avLst/>
          </a:prstGeom>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r>
              <a:rPr lang="en-US" dirty="0" smtClean="0">
                <a:solidFill>
                  <a:prstClr val="white"/>
                </a:solidFill>
              </a:rPr>
              <a:t>6-</a:t>
            </a:r>
            <a:fld id="{DF3D5ACE-0B44-480C-935B-5F54025620FB}" type="slidenum">
              <a:rPr lang="en-US" smtClean="0">
                <a:solidFill>
                  <a:prstClr val="white"/>
                </a:solidFill>
              </a:rPr>
              <a:pPr/>
              <a:t>59</a:t>
            </a:fld>
            <a:endParaRPr lang="en-US" dirty="0">
              <a:solidFill>
                <a:prstClr val="white"/>
              </a:solidFil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9458" name="Picture 10"/>
          <p:cNvPicPr>
            <a:picLocks noChangeAspect="1" noChangeArrowheads="1"/>
          </p:cNvPicPr>
          <p:nvPr/>
        </p:nvPicPr>
        <p:blipFill>
          <a:blip r:embed="rId2">
            <a:extLst>
              <a:ext uri="{28A0092B-C50C-407E-A947-70E740481C1C}">
                <a14:useLocalDpi xmlns:a14="http://schemas.microsoft.com/office/drawing/2010/main" val="0"/>
              </a:ext>
            </a:extLst>
          </a:blip>
          <a:srcRect l="6464" t="11655" r="6526" b="12592"/>
          <a:stretch>
            <a:fillRect/>
          </a:stretch>
        </p:blipFill>
        <p:spPr bwMode="auto">
          <a:xfrm>
            <a:off x="304800" y="1274763"/>
            <a:ext cx="8686800" cy="45164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 name="Title 4"/>
          <p:cNvSpPr>
            <a:spLocks noGrp="1"/>
          </p:cNvSpPr>
          <p:nvPr>
            <p:ph type="title"/>
          </p:nvPr>
        </p:nvSpPr>
        <p:spPr/>
        <p:txBody>
          <a:bodyPr/>
          <a:lstStyle/>
          <a:p>
            <a:pPr eaLnBrk="1" fontAlgn="auto" hangingPunct="1">
              <a:spcAft>
                <a:spcPts val="0"/>
              </a:spcAft>
              <a:defRPr/>
            </a:pPr>
            <a:r>
              <a:rPr lang="en-US" dirty="0" smtClean="0"/>
              <a:t>6.1: Basic Firewall Operation</a:t>
            </a:r>
            <a:endParaRPr lang="en-US" dirty="0"/>
          </a:p>
        </p:txBody>
      </p:sp>
      <p:sp>
        <p:nvSpPr>
          <p:cNvPr id="6" name="Rounded Rectangle 5"/>
          <p:cNvSpPr/>
          <p:nvPr/>
        </p:nvSpPr>
        <p:spPr>
          <a:xfrm>
            <a:off x="1371600" y="1676400"/>
            <a:ext cx="5029200" cy="990600"/>
          </a:xfrm>
          <a:prstGeom prst="roundRect">
            <a:avLst/>
          </a:prstGeom>
        </p:spPr>
        <p:style>
          <a:lnRef idx="1">
            <a:schemeClr val="accent1"/>
          </a:lnRef>
          <a:fillRef idx="2">
            <a:schemeClr val="accent1"/>
          </a:fillRef>
          <a:effectRef idx="1">
            <a:schemeClr val="accent1"/>
          </a:effectRef>
          <a:fontRef idx="minor">
            <a:schemeClr val="dk1"/>
          </a:fontRef>
        </p:style>
        <p:txBody>
          <a:bodyPr anchor="ctr"/>
          <a:lstStyle/>
          <a:p>
            <a:pPr algn="ctr" fontAlgn="auto">
              <a:spcBef>
                <a:spcPts val="0"/>
              </a:spcBef>
              <a:spcAft>
                <a:spcPts val="0"/>
              </a:spcAft>
              <a:defRPr/>
            </a:pPr>
            <a:r>
              <a:rPr lang="en-US" dirty="0"/>
              <a:t>1.</a:t>
            </a:r>
          </a:p>
          <a:p>
            <a:pPr algn="ctr" fontAlgn="auto">
              <a:spcBef>
                <a:spcPts val="0"/>
              </a:spcBef>
              <a:spcAft>
                <a:spcPts val="0"/>
              </a:spcAft>
              <a:defRPr/>
            </a:pPr>
            <a:r>
              <a:rPr lang="en-US" dirty="0"/>
              <a:t>Legitimate hosts send innocent packets.</a:t>
            </a:r>
          </a:p>
          <a:p>
            <a:pPr algn="ctr" fontAlgn="auto">
              <a:spcBef>
                <a:spcPts val="0"/>
              </a:spcBef>
              <a:spcAft>
                <a:spcPts val="0"/>
              </a:spcAft>
              <a:defRPr/>
            </a:pPr>
            <a:r>
              <a:rPr lang="en-US" dirty="0"/>
              <a:t>Attackers send attack packets.</a:t>
            </a:r>
          </a:p>
        </p:txBody>
      </p:sp>
      <p:sp>
        <p:nvSpPr>
          <p:cNvPr id="7" name="Rounded Rectangle 6"/>
          <p:cNvSpPr/>
          <p:nvPr/>
        </p:nvSpPr>
        <p:spPr>
          <a:xfrm>
            <a:off x="6629400" y="1676400"/>
            <a:ext cx="2057400" cy="1752600"/>
          </a:xfrm>
          <a:prstGeom prst="roundRect">
            <a:avLst/>
          </a:prstGeom>
          <a:noFill/>
          <a:ln>
            <a:solidFill>
              <a:srgbClr val="C0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endParaRPr>
          </a:p>
        </p:txBody>
      </p:sp>
      <p:sp>
        <p:nvSpPr>
          <p:cNvPr id="8" name="Rounded Rectangle 7"/>
          <p:cNvSpPr/>
          <p:nvPr/>
        </p:nvSpPr>
        <p:spPr>
          <a:xfrm>
            <a:off x="914400" y="3657600"/>
            <a:ext cx="4191000" cy="1066800"/>
          </a:xfrm>
          <a:prstGeom prst="roundRect">
            <a:avLst/>
          </a:prstGeom>
        </p:spPr>
        <p:style>
          <a:lnRef idx="1">
            <a:schemeClr val="accent1"/>
          </a:lnRef>
          <a:fillRef idx="2">
            <a:schemeClr val="accent1"/>
          </a:fillRef>
          <a:effectRef idx="1">
            <a:schemeClr val="accent1"/>
          </a:effectRef>
          <a:fontRef idx="minor">
            <a:schemeClr val="dk1"/>
          </a:fontRef>
        </p:style>
        <p:txBody>
          <a:bodyPr anchor="ctr"/>
          <a:lstStyle/>
          <a:p>
            <a:pPr algn="ctr" fontAlgn="auto">
              <a:spcBef>
                <a:spcPts val="0"/>
              </a:spcBef>
              <a:spcAft>
                <a:spcPts val="0"/>
              </a:spcAft>
              <a:defRPr/>
            </a:pPr>
            <a:r>
              <a:rPr lang="en-US" dirty="0"/>
              <a:t>2.</a:t>
            </a:r>
          </a:p>
          <a:p>
            <a:pPr algn="ctr" fontAlgn="auto">
              <a:spcBef>
                <a:spcPts val="0"/>
              </a:spcBef>
              <a:spcAft>
                <a:spcPts val="0"/>
              </a:spcAft>
              <a:defRPr/>
            </a:pPr>
            <a:r>
              <a:rPr lang="en-US" dirty="0"/>
              <a:t>Ingress packets come into a site.</a:t>
            </a:r>
          </a:p>
          <a:p>
            <a:pPr algn="ctr" fontAlgn="auto">
              <a:spcBef>
                <a:spcPts val="0"/>
              </a:spcBef>
              <a:spcAft>
                <a:spcPts val="0"/>
              </a:spcAft>
              <a:defRPr/>
            </a:pPr>
            <a:r>
              <a:rPr lang="en-US" dirty="0"/>
              <a:t>Egress packets go out from a site.</a:t>
            </a:r>
          </a:p>
        </p:txBody>
      </p:sp>
      <p:sp>
        <p:nvSpPr>
          <p:cNvPr id="9" name="Rounded Rectangle 8"/>
          <p:cNvSpPr/>
          <p:nvPr/>
        </p:nvSpPr>
        <p:spPr>
          <a:xfrm>
            <a:off x="5334000" y="3733800"/>
            <a:ext cx="1295400" cy="990600"/>
          </a:xfrm>
          <a:prstGeom prst="roundRect">
            <a:avLst/>
          </a:prstGeom>
          <a:noFill/>
          <a:ln>
            <a:solidFill>
              <a:srgbClr val="C0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endParaRPr>
          </a:p>
        </p:txBody>
      </p:sp>
      <p:sp>
        <p:nvSpPr>
          <p:cNvPr id="10" name="Slide Number Placeholder 1"/>
          <p:cNvSpPr txBox="1">
            <a:spLocks/>
          </p:cNvSpPr>
          <p:nvPr/>
        </p:nvSpPr>
        <p:spPr>
          <a:xfrm>
            <a:off x="152400" y="6172200"/>
            <a:ext cx="838200" cy="457200"/>
          </a:xfrm>
          <a:prstGeom prst="rect">
            <a:avLst/>
          </a:prstGeom>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r>
              <a:rPr lang="en-US" dirty="0" smtClean="0">
                <a:solidFill>
                  <a:prstClr val="white"/>
                </a:solidFill>
              </a:rPr>
              <a:t>6-</a:t>
            </a:r>
            <a:fld id="{DF3D5ACE-0B44-480C-935B-5F54025620FB}" type="slidenum">
              <a:rPr lang="en-US" smtClean="0">
                <a:solidFill>
                  <a:prstClr val="white"/>
                </a:solidFill>
              </a:rPr>
              <a:pPr/>
              <a:t>6</a:t>
            </a:fld>
            <a:endParaRPr lang="en-US" dirty="0">
              <a:solidFill>
                <a:prstClr val="white"/>
              </a:solidFil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Content Placeholder 1"/>
          <p:cNvSpPr>
            <a:spLocks noGrp="1"/>
          </p:cNvSpPr>
          <p:nvPr>
            <p:ph idx="1"/>
          </p:nvPr>
        </p:nvSpPr>
        <p:spPr/>
        <p:txBody>
          <a:bodyPr/>
          <a:lstStyle/>
          <a:p>
            <a:pPr eaLnBrk="1"/>
            <a:r>
              <a:rPr lang="en-US" b="1" dirty="0" smtClean="0"/>
              <a:t>TCP Half-</a:t>
            </a:r>
            <a:br>
              <a:rPr lang="en-US" b="1" dirty="0" smtClean="0"/>
            </a:br>
            <a:r>
              <a:rPr lang="en-US" b="1" dirty="0" smtClean="0"/>
              <a:t>Opening Attacks</a:t>
            </a:r>
          </a:p>
          <a:p>
            <a:pPr lvl="1" eaLnBrk="1"/>
            <a:r>
              <a:rPr lang="en-US" dirty="0" smtClean="0"/>
              <a:t>Defenses</a:t>
            </a:r>
          </a:p>
          <a:p>
            <a:pPr lvl="2" eaLnBrk="1"/>
            <a:r>
              <a:rPr lang="en-US" dirty="0" smtClean="0"/>
              <a:t>Firewall intercepts the SYN from an external host</a:t>
            </a:r>
          </a:p>
          <a:p>
            <a:pPr lvl="2" eaLnBrk="1"/>
            <a:r>
              <a:rPr lang="en-US" dirty="0" smtClean="0"/>
              <a:t>Firewall sends back a SYN/ACK without passing the segment on to the target host</a:t>
            </a:r>
          </a:p>
          <a:p>
            <a:pPr lvl="2" eaLnBrk="1"/>
            <a:r>
              <a:rPr lang="en-US" dirty="0" smtClean="0"/>
              <a:t>Only if the firewall receives a timely ACK does it send the original SYN the destination host</a:t>
            </a:r>
          </a:p>
          <a:p>
            <a:pPr eaLnBrk="1" hangingPunct="1"/>
            <a:endParaRPr lang="en-US" dirty="0" smtClean="0"/>
          </a:p>
        </p:txBody>
      </p:sp>
      <p:sp>
        <p:nvSpPr>
          <p:cNvPr id="5" name="Title 4"/>
          <p:cNvSpPr>
            <a:spLocks noGrp="1"/>
          </p:cNvSpPr>
          <p:nvPr>
            <p:ph type="title"/>
          </p:nvPr>
        </p:nvSpPr>
        <p:spPr/>
        <p:txBody>
          <a:bodyPr>
            <a:normAutofit fontScale="90000"/>
          </a:bodyPr>
          <a:lstStyle/>
          <a:p>
            <a:pPr eaLnBrk="1" fontAlgn="auto" hangingPunct="1">
              <a:spcAft>
                <a:spcPts val="0"/>
              </a:spcAft>
              <a:defRPr/>
            </a:pPr>
            <a:r>
              <a:rPr lang="en-US" dirty="0" smtClean="0"/>
              <a:t>6.7: Stopping Denial-of-Service (</a:t>
            </a:r>
            <a:r>
              <a:rPr lang="en-US" dirty="0" err="1" smtClean="0"/>
              <a:t>DoS</a:t>
            </a:r>
            <a:r>
              <a:rPr lang="en-US" dirty="0" smtClean="0"/>
              <a:t>) Attacks</a:t>
            </a:r>
            <a:endParaRPr lang="en-US" dirty="0"/>
          </a:p>
        </p:txBody>
      </p:sp>
      <p:pic>
        <p:nvPicPr>
          <p:cNvPr id="76805" name="Picture 2" descr="C:\Users\Panko\Pictures\Microsoft Clip Organizer\CG2649.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86200" y="1143000"/>
            <a:ext cx="1447800" cy="1447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6806" name="Picture 4" descr="C:\Users\Panko\Pictures\Microsoft Clip Organizer\j043394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0" y="1066800"/>
            <a:ext cx="1371600" cy="1371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76807" name="Group 7"/>
          <p:cNvGrpSpPr>
            <a:grpSpLocks/>
          </p:cNvGrpSpPr>
          <p:nvPr/>
        </p:nvGrpSpPr>
        <p:grpSpPr bwMode="auto">
          <a:xfrm>
            <a:off x="6767513" y="990600"/>
            <a:ext cx="762000" cy="369888"/>
            <a:chOff x="6767933" y="990600"/>
            <a:chExt cx="762000" cy="369332"/>
          </a:xfrm>
        </p:grpSpPr>
        <p:cxnSp>
          <p:nvCxnSpPr>
            <p:cNvPr id="9" name="Straight Arrow Connector 8"/>
            <p:cNvCxnSpPr/>
            <p:nvPr/>
          </p:nvCxnSpPr>
          <p:spPr>
            <a:xfrm rot="10800000">
              <a:off x="6767933" y="1294942"/>
              <a:ext cx="762000" cy="1586"/>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76814" name="TextBox 9"/>
            <p:cNvSpPr txBox="1">
              <a:spLocks noChangeArrowheads="1"/>
            </p:cNvSpPr>
            <p:nvPr/>
          </p:nvSpPr>
          <p:spPr bwMode="auto">
            <a:xfrm>
              <a:off x="6836989" y="990600"/>
              <a:ext cx="623889"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a:latin typeface="Lucida Sans Unicode" pitchFamily="34" charset="0"/>
                </a:rPr>
                <a:t>SYN</a:t>
              </a:r>
            </a:p>
          </p:txBody>
        </p:sp>
      </p:grpSp>
      <p:sp>
        <p:nvSpPr>
          <p:cNvPr id="76808" name="TextBox 10"/>
          <p:cNvSpPr txBox="1">
            <a:spLocks noChangeArrowheads="1"/>
          </p:cNvSpPr>
          <p:nvPr/>
        </p:nvSpPr>
        <p:spPr bwMode="auto">
          <a:xfrm>
            <a:off x="6775450" y="1447800"/>
            <a:ext cx="746125"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r>
              <a:rPr lang="en-US">
                <a:latin typeface="Lucida Sans Unicode" pitchFamily="34" charset="0"/>
              </a:rPr>
              <a:t>SYN/</a:t>
            </a:r>
            <a:br>
              <a:rPr lang="en-US">
                <a:latin typeface="Lucida Sans Unicode" pitchFamily="34" charset="0"/>
              </a:rPr>
            </a:br>
            <a:r>
              <a:rPr lang="en-US">
                <a:latin typeface="Lucida Sans Unicode" pitchFamily="34" charset="0"/>
              </a:rPr>
              <a:t>ACK</a:t>
            </a:r>
          </a:p>
        </p:txBody>
      </p:sp>
      <p:pic>
        <p:nvPicPr>
          <p:cNvPr id="76809" name="Picture 2" descr="C:\Users\Panko\Pictures\Microsoft Clip Organizer\CG2D79.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86400" y="1219200"/>
            <a:ext cx="1219200" cy="1219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14" name="Straight Arrow Connector 13"/>
          <p:cNvCxnSpPr/>
          <p:nvPr/>
        </p:nvCxnSpPr>
        <p:spPr>
          <a:xfrm rot="10800000" flipH="1">
            <a:off x="6781800" y="2055813"/>
            <a:ext cx="762000" cy="1587"/>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76811" name="TextBox 14"/>
          <p:cNvSpPr txBox="1">
            <a:spLocks noChangeArrowheads="1"/>
          </p:cNvSpPr>
          <p:nvPr/>
        </p:nvSpPr>
        <p:spPr bwMode="auto">
          <a:xfrm>
            <a:off x="6629400" y="2209800"/>
            <a:ext cx="1039813"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a:latin typeface="Lucida Sans Unicode" pitchFamily="34" charset="0"/>
              </a:rPr>
              <a:t>No ACK</a:t>
            </a:r>
          </a:p>
        </p:txBody>
      </p:sp>
      <p:sp>
        <p:nvSpPr>
          <p:cNvPr id="15" name="Slide Number Placeholder 1"/>
          <p:cNvSpPr txBox="1">
            <a:spLocks/>
          </p:cNvSpPr>
          <p:nvPr/>
        </p:nvSpPr>
        <p:spPr>
          <a:xfrm>
            <a:off x="152400" y="6172200"/>
            <a:ext cx="838200" cy="457200"/>
          </a:xfrm>
          <a:prstGeom prst="rect">
            <a:avLst/>
          </a:prstGeom>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r>
              <a:rPr lang="en-US" dirty="0" smtClean="0">
                <a:solidFill>
                  <a:prstClr val="white"/>
                </a:solidFill>
              </a:rPr>
              <a:t>6-</a:t>
            </a:r>
            <a:fld id="{DF3D5ACE-0B44-480C-935B-5F54025620FB}" type="slidenum">
              <a:rPr lang="en-US" smtClean="0">
                <a:solidFill>
                  <a:prstClr val="white"/>
                </a:solidFill>
              </a:rPr>
              <a:pPr/>
              <a:t>60</a:t>
            </a:fld>
            <a:endParaRPr lang="en-US" dirty="0">
              <a:solidFill>
                <a:prstClr val="white"/>
              </a:solidFil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7826" name="Content Placeholder 1"/>
          <p:cNvSpPr>
            <a:spLocks noGrp="1"/>
          </p:cNvSpPr>
          <p:nvPr>
            <p:ph idx="1"/>
          </p:nvPr>
        </p:nvSpPr>
        <p:spPr/>
        <p:txBody>
          <a:bodyPr/>
          <a:lstStyle/>
          <a:p>
            <a:pPr eaLnBrk="1"/>
            <a:r>
              <a:rPr lang="en-US" b="1" dirty="0" smtClean="0"/>
              <a:t>Rate Limiting</a:t>
            </a:r>
          </a:p>
          <a:p>
            <a:pPr lvl="1" eaLnBrk="1"/>
            <a:r>
              <a:rPr lang="en-US" dirty="0" smtClean="0"/>
              <a:t>Set a limit on all traffic to a server—both legitimate and </a:t>
            </a:r>
            <a:r>
              <a:rPr lang="en-US" dirty="0" err="1" smtClean="0"/>
              <a:t>DoS</a:t>
            </a:r>
            <a:r>
              <a:rPr lang="en-US" dirty="0" smtClean="0"/>
              <a:t> packets</a:t>
            </a:r>
          </a:p>
          <a:p>
            <a:pPr lvl="1" eaLnBrk="1"/>
            <a:r>
              <a:rPr lang="en-US" dirty="0" smtClean="0"/>
              <a:t>Keeps the entire network from being overloaded</a:t>
            </a:r>
          </a:p>
          <a:p>
            <a:pPr lvl="1" eaLnBrk="1"/>
            <a:r>
              <a:rPr lang="en-US" dirty="0" smtClean="0"/>
              <a:t>Not perfect—does not protect the target server or allow legitimate traffic</a:t>
            </a:r>
          </a:p>
          <a:p>
            <a:pPr eaLnBrk="1" hangingPunct="1"/>
            <a:endParaRPr lang="en-US" dirty="0" smtClean="0"/>
          </a:p>
        </p:txBody>
      </p:sp>
      <p:sp>
        <p:nvSpPr>
          <p:cNvPr id="5" name="Title 4"/>
          <p:cNvSpPr>
            <a:spLocks noGrp="1"/>
          </p:cNvSpPr>
          <p:nvPr>
            <p:ph type="title"/>
          </p:nvPr>
        </p:nvSpPr>
        <p:spPr/>
        <p:txBody>
          <a:bodyPr>
            <a:normAutofit fontScale="90000"/>
          </a:bodyPr>
          <a:lstStyle/>
          <a:p>
            <a:pPr eaLnBrk="1" fontAlgn="auto" hangingPunct="1">
              <a:spcAft>
                <a:spcPts val="0"/>
              </a:spcAft>
              <a:defRPr/>
            </a:pPr>
            <a:r>
              <a:rPr lang="en-US" dirty="0" smtClean="0"/>
              <a:t>6.7: Stopping Denial-of-Service (</a:t>
            </a:r>
            <a:r>
              <a:rPr lang="en-US" dirty="0" err="1" smtClean="0"/>
              <a:t>DoS</a:t>
            </a:r>
            <a:r>
              <a:rPr lang="en-US" dirty="0" smtClean="0"/>
              <a:t>) Attacks</a:t>
            </a:r>
            <a:endParaRPr lang="en-US" dirty="0"/>
          </a:p>
        </p:txBody>
      </p:sp>
      <p:sp>
        <p:nvSpPr>
          <p:cNvPr id="6" name="Slide Number Placeholder 1"/>
          <p:cNvSpPr txBox="1">
            <a:spLocks/>
          </p:cNvSpPr>
          <p:nvPr/>
        </p:nvSpPr>
        <p:spPr>
          <a:xfrm>
            <a:off x="152400" y="6172200"/>
            <a:ext cx="838200" cy="457200"/>
          </a:xfrm>
          <a:prstGeom prst="rect">
            <a:avLst/>
          </a:prstGeom>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r>
              <a:rPr lang="en-US" dirty="0" smtClean="0">
                <a:solidFill>
                  <a:prstClr val="white"/>
                </a:solidFill>
              </a:rPr>
              <a:t>6-</a:t>
            </a:r>
            <a:fld id="{DF3D5ACE-0B44-480C-935B-5F54025620FB}" type="slidenum">
              <a:rPr lang="en-US" smtClean="0">
                <a:solidFill>
                  <a:prstClr val="white"/>
                </a:solidFill>
              </a:rPr>
              <a:pPr/>
              <a:t>61</a:t>
            </a:fld>
            <a:endParaRPr lang="en-US" dirty="0">
              <a:solidFill>
                <a:prstClr val="white"/>
              </a:solidFil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8850" name="Content Placeholder 1"/>
          <p:cNvSpPr>
            <a:spLocks noGrp="1"/>
          </p:cNvSpPr>
          <p:nvPr>
            <p:ph idx="1"/>
          </p:nvPr>
        </p:nvSpPr>
        <p:spPr>
          <a:xfrm>
            <a:off x="457200" y="1570038"/>
            <a:ext cx="8229600" cy="4525962"/>
          </a:xfrm>
        </p:spPr>
        <p:txBody>
          <a:bodyPr/>
          <a:lstStyle/>
          <a:p>
            <a:pPr eaLnBrk="1"/>
            <a:r>
              <a:rPr lang="en-US" b="1" smtClean="0"/>
              <a:t>DoS Protection Is a Community Problem</a:t>
            </a:r>
          </a:p>
          <a:p>
            <a:pPr lvl="1" eaLnBrk="1"/>
            <a:r>
              <a:rPr lang="en-US" smtClean="0"/>
              <a:t>If an organization’s access line to the Internet becomes overloaded, it cannot solve the problem itself</a:t>
            </a:r>
          </a:p>
          <a:p>
            <a:pPr lvl="1" eaLnBrk="1"/>
            <a:r>
              <a:rPr lang="en-US" smtClean="0"/>
              <a:t>Its ISP or other upstream agencies must help</a:t>
            </a:r>
          </a:p>
          <a:p>
            <a:pPr eaLnBrk="1" hangingPunct="1"/>
            <a:endParaRPr lang="en-US" smtClean="0"/>
          </a:p>
        </p:txBody>
      </p:sp>
      <p:sp>
        <p:nvSpPr>
          <p:cNvPr id="5" name="Title 4"/>
          <p:cNvSpPr>
            <a:spLocks noGrp="1"/>
          </p:cNvSpPr>
          <p:nvPr>
            <p:ph type="title"/>
          </p:nvPr>
        </p:nvSpPr>
        <p:spPr/>
        <p:txBody>
          <a:bodyPr>
            <a:normAutofit fontScale="90000"/>
          </a:bodyPr>
          <a:lstStyle/>
          <a:p>
            <a:pPr eaLnBrk="1" fontAlgn="auto" hangingPunct="1">
              <a:spcAft>
                <a:spcPts val="0"/>
              </a:spcAft>
              <a:defRPr/>
            </a:pPr>
            <a:r>
              <a:rPr lang="en-US" dirty="0" smtClean="0"/>
              <a:t>6.7: Stopping Denial-of-Service (</a:t>
            </a:r>
            <a:r>
              <a:rPr lang="en-US" dirty="0" err="1" smtClean="0"/>
              <a:t>DoS</a:t>
            </a:r>
            <a:r>
              <a:rPr lang="en-US" dirty="0" smtClean="0"/>
              <a:t>) Attacks</a:t>
            </a:r>
            <a:endParaRPr lang="en-US" dirty="0"/>
          </a:p>
        </p:txBody>
      </p:sp>
      <p:sp>
        <p:nvSpPr>
          <p:cNvPr id="6" name="Slide Number Placeholder 1"/>
          <p:cNvSpPr txBox="1">
            <a:spLocks/>
          </p:cNvSpPr>
          <p:nvPr/>
        </p:nvSpPr>
        <p:spPr>
          <a:xfrm>
            <a:off x="152400" y="6172200"/>
            <a:ext cx="838200" cy="457200"/>
          </a:xfrm>
          <a:prstGeom prst="rect">
            <a:avLst/>
          </a:prstGeom>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r>
              <a:rPr lang="en-US" dirty="0" smtClean="0">
                <a:solidFill>
                  <a:prstClr val="white"/>
                </a:solidFill>
              </a:rPr>
              <a:t>6-</a:t>
            </a:r>
            <a:fld id="{DF3D5ACE-0B44-480C-935B-5F54025620FB}" type="slidenum">
              <a:rPr lang="en-US" smtClean="0">
                <a:solidFill>
                  <a:prstClr val="white"/>
                </a:solidFill>
              </a:rPr>
              <a:pPr/>
              <a:t>62</a:t>
            </a:fld>
            <a:endParaRPr lang="en-US" dirty="0">
              <a:solidFill>
                <a:prstClr val="white"/>
              </a:solidFil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792162"/>
          </a:xfrm>
        </p:spPr>
        <p:txBody>
          <a:bodyPr/>
          <a:lstStyle/>
          <a:p>
            <a:pPr eaLnBrk="1" hangingPunct="1">
              <a:defRPr/>
            </a:pPr>
            <a:r>
              <a:rPr lang="en-US" dirty="0" smtClean="0"/>
              <a:t>What’s Next?</a:t>
            </a:r>
            <a:endParaRPr lang="en-US" dirty="0"/>
          </a:p>
        </p:txBody>
      </p:sp>
      <p:sp>
        <p:nvSpPr>
          <p:cNvPr id="4" name="Subtitle 2"/>
          <p:cNvSpPr txBox="1">
            <a:spLocks/>
          </p:cNvSpPr>
          <p:nvPr/>
        </p:nvSpPr>
        <p:spPr>
          <a:xfrm>
            <a:off x="539750" y="10668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fontAlgn="auto">
              <a:spcAft>
                <a:spcPts val="0"/>
              </a:spcAft>
              <a:defRPr/>
            </a:pPr>
            <a:r>
              <a:rPr lang="en-US" sz="26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6.1  Introduction</a:t>
            </a:r>
          </a:p>
        </p:txBody>
      </p:sp>
      <p:sp>
        <p:nvSpPr>
          <p:cNvPr id="6" name="Subtitle 2"/>
          <p:cNvSpPr txBox="1">
            <a:spLocks/>
          </p:cNvSpPr>
          <p:nvPr/>
        </p:nvSpPr>
        <p:spPr>
          <a:xfrm>
            <a:off x="539750" y="16002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6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6</a:t>
            </a:r>
            <a:r>
              <a:rPr lang="en-US" sz="26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.2  Static Packet Filtering</a:t>
            </a:r>
          </a:p>
        </p:txBody>
      </p:sp>
      <p:sp>
        <p:nvSpPr>
          <p:cNvPr id="7" name="Subtitle 2"/>
          <p:cNvSpPr txBox="1">
            <a:spLocks/>
          </p:cNvSpPr>
          <p:nvPr/>
        </p:nvSpPr>
        <p:spPr>
          <a:xfrm>
            <a:off x="539750" y="21336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6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6</a:t>
            </a:r>
            <a:r>
              <a:rPr lang="en-US" sz="26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.3  </a:t>
            </a:r>
            <a:r>
              <a:rPr lang="en-US" sz="2600" b="1" dirty="0" err="1">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Stateful</a:t>
            </a:r>
            <a:r>
              <a:rPr lang="en-US" sz="26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 Packet Inspection (SPI)</a:t>
            </a:r>
          </a:p>
        </p:txBody>
      </p:sp>
      <p:sp>
        <p:nvSpPr>
          <p:cNvPr id="8" name="Subtitle 2"/>
          <p:cNvSpPr txBox="1">
            <a:spLocks/>
          </p:cNvSpPr>
          <p:nvPr/>
        </p:nvSpPr>
        <p:spPr>
          <a:xfrm>
            <a:off x="539750" y="26670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6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6</a:t>
            </a:r>
            <a:r>
              <a:rPr lang="en-US" sz="26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.4  Network Access Translation (NAT)</a:t>
            </a:r>
          </a:p>
        </p:txBody>
      </p:sp>
      <p:sp>
        <p:nvSpPr>
          <p:cNvPr id="9" name="Subtitle 2"/>
          <p:cNvSpPr txBox="1">
            <a:spLocks/>
          </p:cNvSpPr>
          <p:nvPr/>
        </p:nvSpPr>
        <p:spPr>
          <a:xfrm>
            <a:off x="539750" y="32004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6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6</a:t>
            </a:r>
            <a:r>
              <a:rPr lang="en-US" sz="26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.5  Application Proxy Firewalls</a:t>
            </a:r>
          </a:p>
        </p:txBody>
      </p:sp>
      <p:sp>
        <p:nvSpPr>
          <p:cNvPr id="10" name="Subtitle 2"/>
          <p:cNvSpPr txBox="1">
            <a:spLocks/>
          </p:cNvSpPr>
          <p:nvPr/>
        </p:nvSpPr>
        <p:spPr>
          <a:xfrm>
            <a:off x="539750" y="37338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6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6</a:t>
            </a:r>
            <a:r>
              <a:rPr lang="en-US" sz="26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.6  Intrusion Detection Systems (IDSs)</a:t>
            </a:r>
          </a:p>
        </p:txBody>
      </p:sp>
      <p:sp>
        <p:nvSpPr>
          <p:cNvPr id="11" name="Subtitle 2"/>
          <p:cNvSpPr txBox="1">
            <a:spLocks/>
          </p:cNvSpPr>
          <p:nvPr/>
        </p:nvSpPr>
        <p:spPr>
          <a:xfrm>
            <a:off x="539750" y="42672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6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6</a:t>
            </a:r>
            <a:r>
              <a:rPr lang="en-US" sz="26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.7  Antivirus Filtering and Unified Threat Mgt.</a:t>
            </a:r>
          </a:p>
        </p:txBody>
      </p:sp>
      <p:sp>
        <p:nvSpPr>
          <p:cNvPr id="15" name="Slide Number Placeholder 3"/>
          <p:cNvSpPr>
            <a:spLocks noGrp="1"/>
          </p:cNvSpPr>
          <p:nvPr>
            <p:ph type="sldNum" sz="quarter" idx="4294967295"/>
          </p:nvPr>
        </p:nvSpPr>
        <p:spPr bwMode="auto">
          <a:xfrm>
            <a:off x="0" y="6416675"/>
            <a:ext cx="762000" cy="365125"/>
          </a:xfrm>
          <a:prstGeom prst="rect">
            <a:avLst/>
          </a:prstGeom>
          <a:ln>
            <a:miter lim="800000"/>
            <a:headEnd/>
            <a:tailEnd/>
          </a:ln>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dirty="0" smtClean="0">
                <a:solidFill>
                  <a:schemeClr val="bg1"/>
                </a:solidFill>
                <a:latin typeface="Lucida Sans Unicode" pitchFamily="34" charset="0"/>
              </a:rPr>
              <a:t>6-</a:t>
            </a:r>
            <a:fld id="{26D1FA31-63A5-4FF5-B454-F36791BEEE5F}" type="slidenum">
              <a:rPr lang="en-US" smtClean="0">
                <a:solidFill>
                  <a:schemeClr val="bg1"/>
                </a:solidFill>
                <a:latin typeface="Lucida Sans Unicode" pitchFamily="34" charset="0"/>
              </a:rPr>
              <a:pPr eaLnBrk="1" hangingPunct="1"/>
              <a:t>63</a:t>
            </a:fld>
            <a:endParaRPr lang="en-US" dirty="0">
              <a:solidFill>
                <a:schemeClr val="bg1"/>
              </a:solidFill>
              <a:latin typeface="Lucida Sans Unicode" pitchFamily="34" charset="0"/>
            </a:endParaRPr>
          </a:p>
        </p:txBody>
      </p:sp>
      <p:sp>
        <p:nvSpPr>
          <p:cNvPr id="14" name="Subtitle 2"/>
          <p:cNvSpPr txBox="1">
            <a:spLocks/>
          </p:cNvSpPr>
          <p:nvPr/>
        </p:nvSpPr>
        <p:spPr>
          <a:xfrm>
            <a:off x="533400" y="4791075"/>
            <a:ext cx="8255000" cy="466725"/>
          </a:xfrm>
          <a:prstGeom prst="round2DiagRect">
            <a:avLst/>
          </a:prstGeom>
          <a:solidFill>
            <a:schemeClr val="accent2">
              <a:lumMod val="60000"/>
              <a:lumOff val="4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fontAlgn="auto">
              <a:spcAft>
                <a:spcPts val="0"/>
              </a:spcAft>
              <a:defRPr/>
            </a:pPr>
            <a:r>
              <a:rPr lang="en-US" sz="26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6.8  Firewall Architectures</a:t>
            </a:r>
          </a:p>
        </p:txBody>
      </p:sp>
      <p:sp>
        <p:nvSpPr>
          <p:cNvPr id="16" name="Subtitle 2"/>
          <p:cNvSpPr txBox="1">
            <a:spLocks/>
          </p:cNvSpPr>
          <p:nvPr/>
        </p:nvSpPr>
        <p:spPr>
          <a:xfrm>
            <a:off x="533400" y="5324475"/>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6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6</a:t>
            </a:r>
            <a:r>
              <a:rPr lang="en-US" sz="26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.9  Firewall Management</a:t>
            </a:r>
          </a:p>
        </p:txBody>
      </p:sp>
      <p:sp>
        <p:nvSpPr>
          <p:cNvPr id="17" name="Subtitle 2"/>
          <p:cNvSpPr txBox="1">
            <a:spLocks/>
          </p:cNvSpPr>
          <p:nvPr/>
        </p:nvSpPr>
        <p:spPr>
          <a:xfrm>
            <a:off x="533400" y="5857875"/>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6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6</a:t>
            </a:r>
            <a:r>
              <a:rPr lang="en-US" sz="26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.10  Firewall Filtering Problems</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899" name="Picture 7"/>
          <p:cNvPicPr>
            <a:picLocks noChangeAspect="1" noChangeArrowheads="1"/>
          </p:cNvPicPr>
          <p:nvPr/>
        </p:nvPicPr>
        <p:blipFill>
          <a:blip r:embed="rId2">
            <a:extLst>
              <a:ext uri="{28A0092B-C50C-407E-A947-70E740481C1C}">
                <a14:useLocalDpi xmlns:a14="http://schemas.microsoft.com/office/drawing/2010/main" val="0"/>
              </a:ext>
            </a:extLst>
          </a:blip>
          <a:srcRect l="12888" t="15657" r="8353" b="12769"/>
          <a:stretch>
            <a:fillRect/>
          </a:stretch>
        </p:blipFill>
        <p:spPr bwMode="auto">
          <a:xfrm>
            <a:off x="609600" y="1219200"/>
            <a:ext cx="8001001" cy="465470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 name="Title 4"/>
          <p:cNvSpPr>
            <a:spLocks noGrp="1"/>
          </p:cNvSpPr>
          <p:nvPr>
            <p:ph type="title"/>
          </p:nvPr>
        </p:nvSpPr>
        <p:spPr>
          <a:xfrm>
            <a:off x="457200" y="228600"/>
            <a:ext cx="8229600" cy="1143000"/>
          </a:xfrm>
        </p:spPr>
        <p:txBody>
          <a:bodyPr/>
          <a:lstStyle/>
          <a:p>
            <a:pPr eaLnBrk="1" fontAlgn="auto" hangingPunct="1">
              <a:spcAft>
                <a:spcPts val="0"/>
              </a:spcAft>
              <a:defRPr/>
            </a:pPr>
            <a:r>
              <a:rPr lang="en-US" dirty="0" smtClean="0"/>
              <a:t>6.8: Firewall Architecture</a:t>
            </a:r>
            <a:endParaRPr lang="en-US" dirty="0"/>
          </a:p>
        </p:txBody>
      </p:sp>
      <p:sp>
        <p:nvSpPr>
          <p:cNvPr id="6" name="Rounded Rectangle 5"/>
          <p:cNvSpPr/>
          <p:nvPr/>
        </p:nvSpPr>
        <p:spPr>
          <a:xfrm>
            <a:off x="4648200" y="4191000"/>
            <a:ext cx="4419600" cy="2286000"/>
          </a:xfrm>
          <a:prstGeom prst="roundRect">
            <a:avLst/>
          </a:prstGeom>
        </p:spPr>
        <p:style>
          <a:lnRef idx="1">
            <a:schemeClr val="accent1"/>
          </a:lnRef>
          <a:fillRef idx="2">
            <a:schemeClr val="accent1"/>
          </a:fillRef>
          <a:effectRef idx="1">
            <a:schemeClr val="accent1"/>
          </a:effectRef>
          <a:fontRef idx="minor">
            <a:schemeClr val="dk1"/>
          </a:fontRef>
        </p:style>
        <p:txBody>
          <a:bodyPr anchor="ctr"/>
          <a:lstStyle/>
          <a:p>
            <a:pPr algn="ctr" fontAlgn="auto">
              <a:spcBef>
                <a:spcPts val="0"/>
              </a:spcBef>
              <a:spcAft>
                <a:spcPts val="0"/>
              </a:spcAft>
              <a:defRPr/>
            </a:pPr>
            <a:r>
              <a:rPr lang="en-US" dirty="0"/>
              <a:t>A f</a:t>
            </a:r>
            <a:r>
              <a:rPr lang="en-US" dirty="0" smtClean="0"/>
              <a:t>irm has </a:t>
            </a:r>
            <a:r>
              <a:rPr lang="en-US" dirty="0"/>
              <a:t>m</a:t>
            </a:r>
            <a:r>
              <a:rPr lang="en-US" dirty="0" smtClean="0"/>
              <a:t>any </a:t>
            </a:r>
            <a:r>
              <a:rPr lang="en-US" dirty="0"/>
              <a:t>f</a:t>
            </a:r>
            <a:r>
              <a:rPr lang="en-US" dirty="0" smtClean="0"/>
              <a:t>irewalls</a:t>
            </a:r>
            <a:r>
              <a:rPr lang="en-US" dirty="0"/>
              <a:t>:</a:t>
            </a:r>
          </a:p>
          <a:p>
            <a:pPr algn="ctr" fontAlgn="auto">
              <a:spcBef>
                <a:spcPts val="0"/>
              </a:spcBef>
              <a:spcAft>
                <a:spcPts val="0"/>
              </a:spcAft>
              <a:defRPr/>
            </a:pPr>
            <a:r>
              <a:rPr lang="en-US" dirty="0"/>
              <a:t>Screening border routers</a:t>
            </a:r>
          </a:p>
          <a:p>
            <a:pPr algn="ctr" fontAlgn="auto">
              <a:spcBef>
                <a:spcPts val="0"/>
              </a:spcBef>
              <a:spcAft>
                <a:spcPts val="0"/>
              </a:spcAft>
              <a:defRPr/>
            </a:pPr>
            <a:r>
              <a:rPr lang="en-US" dirty="0"/>
              <a:t>Main border firewalls</a:t>
            </a:r>
          </a:p>
          <a:p>
            <a:pPr algn="ctr" fontAlgn="auto">
              <a:spcBef>
                <a:spcPts val="0"/>
              </a:spcBef>
              <a:spcAft>
                <a:spcPts val="0"/>
              </a:spcAft>
              <a:defRPr/>
            </a:pPr>
            <a:r>
              <a:rPr lang="en-US" dirty="0"/>
              <a:t>Internal firewalls</a:t>
            </a:r>
          </a:p>
          <a:p>
            <a:pPr algn="ctr" fontAlgn="auto">
              <a:spcBef>
                <a:spcPts val="0"/>
              </a:spcBef>
              <a:spcAft>
                <a:spcPts val="0"/>
              </a:spcAft>
              <a:defRPr/>
            </a:pPr>
            <a:r>
              <a:rPr lang="en-US" dirty="0"/>
              <a:t>Host firewalls on clients and servers</a:t>
            </a:r>
          </a:p>
          <a:p>
            <a:pPr algn="ctr" fontAlgn="auto">
              <a:spcBef>
                <a:spcPts val="1200"/>
              </a:spcBef>
              <a:spcAft>
                <a:spcPts val="0"/>
              </a:spcAft>
              <a:defRPr/>
            </a:pPr>
            <a:r>
              <a:rPr lang="en-US" dirty="0"/>
              <a:t>The </a:t>
            </a:r>
            <a:r>
              <a:rPr lang="en-US" dirty="0" smtClean="0"/>
              <a:t>firewall </a:t>
            </a:r>
            <a:r>
              <a:rPr lang="en-US" dirty="0"/>
              <a:t>a</a:t>
            </a:r>
            <a:r>
              <a:rPr lang="en-US" dirty="0" smtClean="0"/>
              <a:t>rchitecture </a:t>
            </a:r>
            <a:r>
              <a:rPr lang="en-US" dirty="0"/>
              <a:t>d</a:t>
            </a:r>
            <a:r>
              <a:rPr lang="en-US" dirty="0" smtClean="0"/>
              <a:t>escribes</a:t>
            </a:r>
            <a:r>
              <a:rPr lang="en-US" dirty="0"/>
              <a:t/>
            </a:r>
            <a:br>
              <a:rPr lang="en-US" dirty="0"/>
            </a:br>
            <a:r>
              <a:rPr lang="en-US" dirty="0"/>
              <a:t>how </a:t>
            </a:r>
            <a:r>
              <a:rPr lang="en-US" dirty="0" smtClean="0"/>
              <a:t>these </a:t>
            </a:r>
            <a:r>
              <a:rPr lang="en-US" dirty="0"/>
              <a:t>f</a:t>
            </a:r>
            <a:r>
              <a:rPr lang="en-US" dirty="0" smtClean="0"/>
              <a:t>irewalls </a:t>
            </a:r>
            <a:r>
              <a:rPr lang="en-US" dirty="0"/>
              <a:t>w</a:t>
            </a:r>
            <a:r>
              <a:rPr lang="en-US" dirty="0" smtClean="0"/>
              <a:t>ork together.</a:t>
            </a:r>
            <a:endParaRPr lang="en-US" dirty="0"/>
          </a:p>
        </p:txBody>
      </p:sp>
      <p:sp>
        <p:nvSpPr>
          <p:cNvPr id="7" name="Slide Number Placeholder 1"/>
          <p:cNvSpPr txBox="1">
            <a:spLocks/>
          </p:cNvSpPr>
          <p:nvPr/>
        </p:nvSpPr>
        <p:spPr>
          <a:xfrm>
            <a:off x="152400" y="6172200"/>
            <a:ext cx="838200" cy="457200"/>
          </a:xfrm>
          <a:prstGeom prst="rect">
            <a:avLst/>
          </a:prstGeom>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r>
              <a:rPr lang="en-US" dirty="0" smtClean="0">
                <a:solidFill>
                  <a:prstClr val="white"/>
                </a:solidFill>
              </a:rPr>
              <a:t>6-</a:t>
            </a:r>
            <a:fld id="{DF3D5ACE-0B44-480C-935B-5F54025620FB}" type="slidenum">
              <a:rPr lang="en-US" smtClean="0">
                <a:solidFill>
                  <a:prstClr val="white"/>
                </a:solidFill>
              </a:rPr>
              <a:pPr/>
              <a:t>64</a:t>
            </a:fld>
            <a:endParaRPr lang="en-US" dirty="0">
              <a:solidFill>
                <a:prstClr val="white"/>
              </a:solidFill>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0" name="Straight Connector 19"/>
          <p:cNvCxnSpPr/>
          <p:nvPr/>
        </p:nvCxnSpPr>
        <p:spPr>
          <a:xfrm rot="5400000">
            <a:off x="6555582" y="2401094"/>
            <a:ext cx="838200" cy="1587"/>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 name="Content Placeholder 1"/>
          <p:cNvSpPr>
            <a:spLocks noGrp="1"/>
          </p:cNvSpPr>
          <p:nvPr>
            <p:ph idx="1"/>
          </p:nvPr>
        </p:nvSpPr>
        <p:spPr>
          <a:xfrm>
            <a:off x="457200" y="1481138"/>
            <a:ext cx="8229600" cy="4919662"/>
          </a:xfrm>
        </p:spPr>
        <p:txBody>
          <a:bodyPr>
            <a:normAutofit lnSpcReduction="10000"/>
          </a:bodyPr>
          <a:lstStyle/>
          <a:p>
            <a:pPr marL="365760" indent="-256032" eaLnBrk="1" fontAlgn="auto">
              <a:spcAft>
                <a:spcPts val="0"/>
              </a:spcAft>
              <a:buFont typeface="Wingdings 3"/>
              <a:buChar char=""/>
              <a:defRPr/>
            </a:pPr>
            <a:r>
              <a:rPr lang="en-US" b="1" dirty="0" smtClean="0"/>
              <a:t>DMZs Use Multi-Homed</a:t>
            </a:r>
            <a:br>
              <a:rPr lang="en-US" b="1" dirty="0" smtClean="0"/>
            </a:br>
            <a:r>
              <a:rPr lang="en-US" b="1" dirty="0" smtClean="0"/>
              <a:t>Main Firewalls</a:t>
            </a:r>
          </a:p>
          <a:p>
            <a:pPr marL="621792" lvl="1" eaLnBrk="1" fontAlgn="auto">
              <a:spcAft>
                <a:spcPts val="0"/>
              </a:spcAft>
              <a:buFont typeface="Verdana"/>
              <a:buChar char="◦"/>
              <a:defRPr/>
            </a:pPr>
            <a:r>
              <a:rPr lang="en-US" dirty="0" smtClean="0"/>
              <a:t>One subnet to the</a:t>
            </a:r>
            <a:br>
              <a:rPr lang="en-US" dirty="0" smtClean="0"/>
            </a:br>
            <a:r>
              <a:rPr lang="en-US" dirty="0" smtClean="0"/>
              <a:t>border router</a:t>
            </a:r>
          </a:p>
          <a:p>
            <a:pPr marL="621792" lvl="1" eaLnBrk="1" fontAlgn="auto">
              <a:spcAft>
                <a:spcPts val="0"/>
              </a:spcAft>
              <a:buFont typeface="Verdana"/>
              <a:buChar char="◦"/>
              <a:defRPr/>
            </a:pPr>
            <a:r>
              <a:rPr lang="en-US" dirty="0" smtClean="0"/>
              <a:t>One subnet to the DMZ (accessible to the outside world)</a:t>
            </a:r>
          </a:p>
          <a:p>
            <a:pPr marL="621792" lvl="1" eaLnBrk="1" fontAlgn="auto">
              <a:spcAft>
                <a:spcPts val="0"/>
              </a:spcAft>
              <a:buFont typeface="Verdana"/>
              <a:buChar char="◦"/>
              <a:defRPr/>
            </a:pPr>
            <a:r>
              <a:rPr lang="en-US" dirty="0" smtClean="0"/>
              <a:t>One subnet to the internal network</a:t>
            </a:r>
          </a:p>
          <a:p>
            <a:pPr marL="859536" lvl="2" eaLnBrk="1" fontAlgn="auto">
              <a:spcAft>
                <a:spcPts val="0"/>
              </a:spcAft>
              <a:buFont typeface="Wingdings 2"/>
              <a:buChar char=""/>
              <a:defRPr/>
            </a:pPr>
            <a:r>
              <a:rPr lang="en-US" dirty="0" smtClean="0"/>
              <a:t>Access from the internal subnet to the Internet is nonexistent or minimal</a:t>
            </a:r>
          </a:p>
          <a:p>
            <a:pPr marL="859536" lvl="2" eaLnBrk="1" fontAlgn="auto">
              <a:spcAft>
                <a:spcPts val="0"/>
              </a:spcAft>
              <a:buFont typeface="Wingdings 2"/>
              <a:buChar char=""/>
              <a:defRPr/>
            </a:pPr>
            <a:r>
              <a:rPr lang="en-US" dirty="0" smtClean="0"/>
              <a:t>Access from the internal subnet to the DMZ is also strongly controlled</a:t>
            </a:r>
          </a:p>
        </p:txBody>
      </p:sp>
      <p:sp>
        <p:nvSpPr>
          <p:cNvPr id="5" name="Title 4"/>
          <p:cNvSpPr>
            <a:spLocks noGrp="1"/>
          </p:cNvSpPr>
          <p:nvPr>
            <p:ph type="title"/>
          </p:nvPr>
        </p:nvSpPr>
        <p:spPr/>
        <p:txBody>
          <a:bodyPr/>
          <a:lstStyle/>
          <a:p>
            <a:pPr eaLnBrk="1" fontAlgn="auto" hangingPunct="1">
              <a:spcAft>
                <a:spcPts val="0"/>
              </a:spcAft>
              <a:defRPr/>
            </a:pPr>
            <a:r>
              <a:rPr lang="en-US" dirty="0" smtClean="0"/>
              <a:t>6.8: The Demilitarized Zone (DMZ)</a:t>
            </a:r>
            <a:endParaRPr lang="en-US" dirty="0"/>
          </a:p>
        </p:txBody>
      </p:sp>
      <p:sp>
        <p:nvSpPr>
          <p:cNvPr id="8" name="Rectangle 7"/>
          <p:cNvSpPr/>
          <p:nvPr/>
        </p:nvSpPr>
        <p:spPr>
          <a:xfrm>
            <a:off x="6403975" y="2667000"/>
            <a:ext cx="1143000" cy="457200"/>
          </a:xfrm>
          <a:prstGeom prst="rect">
            <a:avLst/>
          </a:prstGeom>
        </p:spPr>
        <p:style>
          <a:lnRef idx="1">
            <a:schemeClr val="accent1"/>
          </a:lnRef>
          <a:fillRef idx="2">
            <a:schemeClr val="accent1"/>
          </a:fillRef>
          <a:effectRef idx="1">
            <a:schemeClr val="accent1"/>
          </a:effectRef>
          <a:fontRef idx="minor">
            <a:schemeClr val="dk1"/>
          </a:fontRef>
        </p:style>
        <p:txBody>
          <a:bodyPr anchor="ctr"/>
          <a:lstStyle/>
          <a:p>
            <a:pPr algn="ctr" fontAlgn="auto">
              <a:spcBef>
                <a:spcPts val="0"/>
              </a:spcBef>
              <a:spcAft>
                <a:spcPts val="0"/>
              </a:spcAft>
              <a:defRPr/>
            </a:pPr>
            <a:r>
              <a:rPr lang="en-US" dirty="0"/>
              <a:t>DMZ</a:t>
            </a:r>
          </a:p>
        </p:txBody>
      </p:sp>
      <p:sp>
        <p:nvSpPr>
          <p:cNvPr id="10" name="Rectangle 9"/>
          <p:cNvSpPr/>
          <p:nvPr/>
        </p:nvSpPr>
        <p:spPr>
          <a:xfrm>
            <a:off x="5029200" y="1600200"/>
            <a:ext cx="1143000" cy="685800"/>
          </a:xfrm>
          <a:prstGeom prst="rect">
            <a:avLst/>
          </a:prstGeom>
        </p:spPr>
        <p:style>
          <a:lnRef idx="1">
            <a:schemeClr val="accent1"/>
          </a:lnRef>
          <a:fillRef idx="2">
            <a:schemeClr val="accent1"/>
          </a:fillRef>
          <a:effectRef idx="1">
            <a:schemeClr val="accent1"/>
          </a:effectRef>
          <a:fontRef idx="minor">
            <a:schemeClr val="dk1"/>
          </a:fontRef>
        </p:style>
        <p:txBody>
          <a:bodyPr anchor="ctr"/>
          <a:lstStyle/>
          <a:p>
            <a:pPr algn="ctr" fontAlgn="auto">
              <a:spcBef>
                <a:spcPts val="0"/>
              </a:spcBef>
              <a:spcAft>
                <a:spcPts val="0"/>
              </a:spcAft>
              <a:defRPr/>
            </a:pPr>
            <a:r>
              <a:rPr lang="en-US" dirty="0"/>
              <a:t>Internal</a:t>
            </a:r>
          </a:p>
          <a:p>
            <a:pPr algn="ctr" fontAlgn="auto">
              <a:spcBef>
                <a:spcPts val="0"/>
              </a:spcBef>
              <a:spcAft>
                <a:spcPts val="0"/>
              </a:spcAft>
              <a:defRPr/>
            </a:pPr>
            <a:r>
              <a:rPr lang="en-US" dirty="0"/>
              <a:t>Network</a:t>
            </a:r>
          </a:p>
        </p:txBody>
      </p:sp>
      <p:sp>
        <p:nvSpPr>
          <p:cNvPr id="11" name="Rectangle 10"/>
          <p:cNvSpPr/>
          <p:nvPr/>
        </p:nvSpPr>
        <p:spPr>
          <a:xfrm>
            <a:off x="7848600" y="1600200"/>
            <a:ext cx="1143000" cy="685800"/>
          </a:xfrm>
          <a:prstGeom prst="rect">
            <a:avLst/>
          </a:prstGeom>
        </p:spPr>
        <p:style>
          <a:lnRef idx="1">
            <a:schemeClr val="accent1"/>
          </a:lnRef>
          <a:fillRef idx="2">
            <a:schemeClr val="accent1"/>
          </a:fillRef>
          <a:effectRef idx="1">
            <a:schemeClr val="accent1"/>
          </a:effectRef>
          <a:fontRef idx="minor">
            <a:schemeClr val="dk1"/>
          </a:fontRef>
        </p:style>
        <p:txBody>
          <a:bodyPr anchor="ctr"/>
          <a:lstStyle/>
          <a:p>
            <a:pPr algn="ctr" fontAlgn="auto">
              <a:spcBef>
                <a:spcPts val="0"/>
              </a:spcBef>
              <a:spcAft>
                <a:spcPts val="0"/>
              </a:spcAft>
              <a:defRPr/>
            </a:pPr>
            <a:r>
              <a:rPr lang="en-US" dirty="0"/>
              <a:t>Border</a:t>
            </a:r>
          </a:p>
          <a:p>
            <a:pPr algn="ctr" fontAlgn="auto">
              <a:spcBef>
                <a:spcPts val="0"/>
              </a:spcBef>
              <a:spcAft>
                <a:spcPts val="0"/>
              </a:spcAft>
              <a:defRPr/>
            </a:pPr>
            <a:r>
              <a:rPr lang="en-US" dirty="0"/>
              <a:t>Router</a:t>
            </a:r>
          </a:p>
        </p:txBody>
      </p:sp>
      <p:cxnSp>
        <p:nvCxnSpPr>
          <p:cNvPr id="17" name="Straight Connector 16"/>
          <p:cNvCxnSpPr>
            <a:stCxn id="10" idx="3"/>
            <a:endCxn id="11" idx="1"/>
          </p:cNvCxnSpPr>
          <p:nvPr/>
        </p:nvCxnSpPr>
        <p:spPr>
          <a:xfrm>
            <a:off x="6172200" y="1943100"/>
            <a:ext cx="1676400" cy="1588"/>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81930" name="Picture 2" descr="C:\Users\Panko\Pictures\Microsoft Clip Organizer\CG2D79.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38900" y="1371600"/>
            <a:ext cx="1143000"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2" name="Slide Number Placeholder 1"/>
          <p:cNvSpPr txBox="1">
            <a:spLocks/>
          </p:cNvSpPr>
          <p:nvPr/>
        </p:nvSpPr>
        <p:spPr>
          <a:xfrm>
            <a:off x="152400" y="6172200"/>
            <a:ext cx="838200" cy="457200"/>
          </a:xfrm>
          <a:prstGeom prst="rect">
            <a:avLst/>
          </a:prstGeom>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r>
              <a:rPr lang="en-US" dirty="0" smtClean="0">
                <a:solidFill>
                  <a:prstClr val="white"/>
                </a:solidFill>
              </a:rPr>
              <a:t>6-</a:t>
            </a:r>
            <a:fld id="{DF3D5ACE-0B44-480C-935B-5F54025620FB}" type="slidenum">
              <a:rPr lang="en-US" smtClean="0">
                <a:solidFill>
                  <a:prstClr val="white"/>
                </a:solidFill>
              </a:rPr>
              <a:pPr/>
              <a:t>65</a:t>
            </a:fld>
            <a:endParaRPr lang="en-US" dirty="0">
              <a:solidFill>
                <a:prstClr val="white"/>
              </a:solidFill>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Content Placeholder 1"/>
          <p:cNvSpPr>
            <a:spLocks noGrp="1"/>
          </p:cNvSpPr>
          <p:nvPr>
            <p:ph idx="1"/>
          </p:nvPr>
        </p:nvSpPr>
        <p:spPr>
          <a:xfrm>
            <a:off x="457200" y="1481138"/>
            <a:ext cx="8229600" cy="2557462"/>
          </a:xfrm>
        </p:spPr>
        <p:txBody>
          <a:bodyPr/>
          <a:lstStyle/>
          <a:p>
            <a:pPr eaLnBrk="1"/>
            <a:r>
              <a:rPr lang="en-US" b="1" smtClean="0"/>
              <a:t>Demilitarized Zone (DMZ)</a:t>
            </a:r>
          </a:p>
          <a:p>
            <a:pPr lvl="1" eaLnBrk="1">
              <a:spcBef>
                <a:spcPts val="1200"/>
              </a:spcBef>
            </a:pPr>
            <a:r>
              <a:rPr lang="en-US" smtClean="0"/>
              <a:t>Subnet for servers and application proxy firewalls accessible via the Internet</a:t>
            </a:r>
          </a:p>
          <a:p>
            <a:pPr lvl="1" eaLnBrk="1">
              <a:spcBef>
                <a:spcPts val="1200"/>
              </a:spcBef>
            </a:pPr>
            <a:r>
              <a:rPr lang="en-US" smtClean="0"/>
              <a:t>Hosts in the DMZ must be especially hardened because they will be accessible to attackers on the Internet</a:t>
            </a:r>
          </a:p>
        </p:txBody>
      </p:sp>
      <p:sp>
        <p:nvSpPr>
          <p:cNvPr id="5" name="Title 4"/>
          <p:cNvSpPr>
            <a:spLocks noGrp="1"/>
          </p:cNvSpPr>
          <p:nvPr>
            <p:ph type="title"/>
          </p:nvPr>
        </p:nvSpPr>
        <p:spPr/>
        <p:txBody>
          <a:bodyPr/>
          <a:lstStyle/>
          <a:p>
            <a:pPr eaLnBrk="1" fontAlgn="auto" hangingPunct="1">
              <a:spcAft>
                <a:spcPts val="0"/>
              </a:spcAft>
              <a:defRPr/>
            </a:pPr>
            <a:r>
              <a:rPr lang="en-US" dirty="0" smtClean="0"/>
              <a:t>6.8: The Demilitarized Zone (DMZ)</a:t>
            </a:r>
            <a:endParaRPr lang="en-US" dirty="0"/>
          </a:p>
        </p:txBody>
      </p:sp>
      <p:pic>
        <p:nvPicPr>
          <p:cNvPr id="82950" name="Picture 7"/>
          <p:cNvPicPr>
            <a:picLocks noChangeAspect="1" noChangeArrowheads="1"/>
          </p:cNvPicPr>
          <p:nvPr/>
        </p:nvPicPr>
        <p:blipFill>
          <a:blip r:embed="rId2">
            <a:extLst>
              <a:ext uri="{28A0092B-C50C-407E-A947-70E740481C1C}">
                <a14:useLocalDpi xmlns:a14="http://schemas.microsoft.com/office/drawing/2010/main" val="0"/>
              </a:ext>
            </a:extLst>
          </a:blip>
          <a:srcRect l="40573" t="48463" r="7877" b="12769"/>
          <a:stretch>
            <a:fillRect/>
          </a:stretch>
        </p:blipFill>
        <p:spPr bwMode="auto">
          <a:xfrm>
            <a:off x="3352800" y="3886200"/>
            <a:ext cx="5064125" cy="2438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 name="Slide Number Placeholder 1"/>
          <p:cNvSpPr txBox="1">
            <a:spLocks/>
          </p:cNvSpPr>
          <p:nvPr/>
        </p:nvSpPr>
        <p:spPr>
          <a:xfrm>
            <a:off x="152400" y="6172200"/>
            <a:ext cx="838200" cy="457200"/>
          </a:xfrm>
          <a:prstGeom prst="rect">
            <a:avLst/>
          </a:prstGeom>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r>
              <a:rPr lang="en-US" dirty="0" smtClean="0">
                <a:solidFill>
                  <a:prstClr val="white"/>
                </a:solidFill>
              </a:rPr>
              <a:t>6-</a:t>
            </a:r>
            <a:fld id="{DF3D5ACE-0B44-480C-935B-5F54025620FB}" type="slidenum">
              <a:rPr lang="en-US" smtClean="0">
                <a:solidFill>
                  <a:prstClr val="white"/>
                </a:solidFill>
              </a:rPr>
              <a:pPr/>
              <a:t>66</a:t>
            </a:fld>
            <a:endParaRPr lang="en-US" dirty="0">
              <a:solidFill>
                <a:prstClr val="white"/>
              </a:solidFill>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Content Placeholder 1"/>
          <p:cNvSpPr>
            <a:spLocks noGrp="1"/>
          </p:cNvSpPr>
          <p:nvPr>
            <p:ph idx="1"/>
          </p:nvPr>
        </p:nvSpPr>
        <p:spPr>
          <a:xfrm>
            <a:off x="457200" y="1481138"/>
            <a:ext cx="8229600" cy="2786062"/>
          </a:xfrm>
        </p:spPr>
        <p:txBody>
          <a:bodyPr/>
          <a:lstStyle/>
          <a:p>
            <a:pPr eaLnBrk="1"/>
            <a:r>
              <a:rPr lang="en-US" b="1" smtClean="0"/>
              <a:t>Hosts in the DMZ</a:t>
            </a:r>
          </a:p>
          <a:p>
            <a:pPr lvl="1" eaLnBrk="1">
              <a:spcBef>
                <a:spcPts val="1200"/>
              </a:spcBef>
            </a:pPr>
            <a:r>
              <a:rPr lang="en-US" smtClean="0"/>
              <a:t>Public servers (public webservers, FTP servers, etc.)</a:t>
            </a:r>
          </a:p>
          <a:p>
            <a:pPr lvl="1" eaLnBrk="1">
              <a:spcBef>
                <a:spcPts val="1200"/>
              </a:spcBef>
            </a:pPr>
            <a:r>
              <a:rPr lang="en-US" smtClean="0"/>
              <a:t>Application proxy firewalls to require all Internet traffic to pass through the DMZ</a:t>
            </a:r>
          </a:p>
          <a:p>
            <a:pPr lvl="1" eaLnBrk="1">
              <a:spcBef>
                <a:spcPts val="1200"/>
              </a:spcBef>
            </a:pPr>
            <a:r>
              <a:rPr lang="en-US" smtClean="0"/>
              <a:t>External DNS server that knows only host names in the DMZ</a:t>
            </a:r>
          </a:p>
        </p:txBody>
      </p:sp>
      <p:sp>
        <p:nvSpPr>
          <p:cNvPr id="5" name="Title 4"/>
          <p:cNvSpPr>
            <a:spLocks noGrp="1"/>
          </p:cNvSpPr>
          <p:nvPr>
            <p:ph type="title"/>
          </p:nvPr>
        </p:nvSpPr>
        <p:spPr/>
        <p:txBody>
          <a:bodyPr/>
          <a:lstStyle/>
          <a:p>
            <a:pPr eaLnBrk="1" fontAlgn="auto" hangingPunct="1">
              <a:spcAft>
                <a:spcPts val="0"/>
              </a:spcAft>
              <a:defRPr/>
            </a:pPr>
            <a:r>
              <a:rPr lang="en-US" dirty="0" smtClean="0"/>
              <a:t>6.8: The Demilitarized Zone (DMZ)</a:t>
            </a:r>
            <a:endParaRPr lang="en-US" dirty="0"/>
          </a:p>
        </p:txBody>
      </p:sp>
      <p:pic>
        <p:nvPicPr>
          <p:cNvPr id="83974" name="Picture 7"/>
          <p:cNvPicPr>
            <a:picLocks noChangeAspect="1" noChangeArrowheads="1"/>
          </p:cNvPicPr>
          <p:nvPr/>
        </p:nvPicPr>
        <p:blipFill>
          <a:blip r:embed="rId2">
            <a:extLst>
              <a:ext uri="{28A0092B-C50C-407E-A947-70E740481C1C}">
                <a14:useLocalDpi xmlns:a14="http://schemas.microsoft.com/office/drawing/2010/main" val="0"/>
              </a:ext>
            </a:extLst>
          </a:blip>
          <a:srcRect l="40573" t="48463" r="7877" b="12769"/>
          <a:stretch>
            <a:fillRect/>
          </a:stretch>
        </p:blipFill>
        <p:spPr bwMode="auto">
          <a:xfrm>
            <a:off x="3352800" y="3886200"/>
            <a:ext cx="5064125" cy="2438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 name="Slide Number Placeholder 1"/>
          <p:cNvSpPr txBox="1">
            <a:spLocks/>
          </p:cNvSpPr>
          <p:nvPr/>
        </p:nvSpPr>
        <p:spPr>
          <a:xfrm>
            <a:off x="152400" y="6172200"/>
            <a:ext cx="838200" cy="457200"/>
          </a:xfrm>
          <a:prstGeom prst="rect">
            <a:avLst/>
          </a:prstGeom>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r>
              <a:rPr lang="en-US" dirty="0" smtClean="0">
                <a:solidFill>
                  <a:prstClr val="white"/>
                </a:solidFill>
              </a:rPr>
              <a:t>6-</a:t>
            </a:r>
            <a:fld id="{DF3D5ACE-0B44-480C-935B-5F54025620FB}" type="slidenum">
              <a:rPr lang="en-US" smtClean="0">
                <a:solidFill>
                  <a:prstClr val="white"/>
                </a:solidFill>
              </a:rPr>
              <a:pPr/>
              <a:t>67</a:t>
            </a:fld>
            <a:endParaRPr lang="en-US" dirty="0">
              <a:solidFill>
                <a:prstClr val="white"/>
              </a:solidFill>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792162"/>
          </a:xfrm>
        </p:spPr>
        <p:txBody>
          <a:bodyPr/>
          <a:lstStyle/>
          <a:p>
            <a:pPr eaLnBrk="1" hangingPunct="1">
              <a:defRPr/>
            </a:pPr>
            <a:r>
              <a:rPr lang="en-US" dirty="0" smtClean="0"/>
              <a:t>What’s Next?</a:t>
            </a:r>
            <a:endParaRPr lang="en-US" dirty="0"/>
          </a:p>
        </p:txBody>
      </p:sp>
      <p:sp>
        <p:nvSpPr>
          <p:cNvPr id="4" name="Subtitle 2"/>
          <p:cNvSpPr txBox="1">
            <a:spLocks/>
          </p:cNvSpPr>
          <p:nvPr/>
        </p:nvSpPr>
        <p:spPr>
          <a:xfrm>
            <a:off x="539750" y="10668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fontAlgn="auto">
              <a:spcAft>
                <a:spcPts val="0"/>
              </a:spcAft>
              <a:defRPr/>
            </a:pPr>
            <a:r>
              <a:rPr lang="en-US" sz="26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6.1  Introduction</a:t>
            </a:r>
          </a:p>
        </p:txBody>
      </p:sp>
      <p:sp>
        <p:nvSpPr>
          <p:cNvPr id="6" name="Subtitle 2"/>
          <p:cNvSpPr txBox="1">
            <a:spLocks/>
          </p:cNvSpPr>
          <p:nvPr/>
        </p:nvSpPr>
        <p:spPr>
          <a:xfrm>
            <a:off x="539750" y="16002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6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6</a:t>
            </a:r>
            <a:r>
              <a:rPr lang="en-US" sz="26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.2  Static Packet Filtering</a:t>
            </a:r>
          </a:p>
        </p:txBody>
      </p:sp>
      <p:sp>
        <p:nvSpPr>
          <p:cNvPr id="7" name="Subtitle 2"/>
          <p:cNvSpPr txBox="1">
            <a:spLocks/>
          </p:cNvSpPr>
          <p:nvPr/>
        </p:nvSpPr>
        <p:spPr>
          <a:xfrm>
            <a:off x="539750" y="21336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6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6</a:t>
            </a:r>
            <a:r>
              <a:rPr lang="en-US" sz="26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.3  </a:t>
            </a:r>
            <a:r>
              <a:rPr lang="en-US" sz="2600" b="1" dirty="0" err="1">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Stateful</a:t>
            </a:r>
            <a:r>
              <a:rPr lang="en-US" sz="26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 Packet Inspection (SPI)</a:t>
            </a:r>
          </a:p>
        </p:txBody>
      </p:sp>
      <p:sp>
        <p:nvSpPr>
          <p:cNvPr id="8" name="Subtitle 2"/>
          <p:cNvSpPr txBox="1">
            <a:spLocks/>
          </p:cNvSpPr>
          <p:nvPr/>
        </p:nvSpPr>
        <p:spPr>
          <a:xfrm>
            <a:off x="539750" y="26670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6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6</a:t>
            </a:r>
            <a:r>
              <a:rPr lang="en-US" sz="26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.4  Network Access Translation (NAT)</a:t>
            </a:r>
          </a:p>
        </p:txBody>
      </p:sp>
      <p:sp>
        <p:nvSpPr>
          <p:cNvPr id="9" name="Subtitle 2"/>
          <p:cNvSpPr txBox="1">
            <a:spLocks/>
          </p:cNvSpPr>
          <p:nvPr/>
        </p:nvSpPr>
        <p:spPr>
          <a:xfrm>
            <a:off x="539750" y="32004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6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6</a:t>
            </a:r>
            <a:r>
              <a:rPr lang="en-US" sz="26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.5  Application Proxy Firewalls</a:t>
            </a:r>
          </a:p>
        </p:txBody>
      </p:sp>
      <p:sp>
        <p:nvSpPr>
          <p:cNvPr id="10" name="Subtitle 2"/>
          <p:cNvSpPr txBox="1">
            <a:spLocks/>
          </p:cNvSpPr>
          <p:nvPr/>
        </p:nvSpPr>
        <p:spPr>
          <a:xfrm>
            <a:off x="539750" y="37338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6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6</a:t>
            </a:r>
            <a:r>
              <a:rPr lang="en-US" sz="26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.6  Intrusion Detection Systems (IDSs)</a:t>
            </a:r>
          </a:p>
        </p:txBody>
      </p:sp>
      <p:sp>
        <p:nvSpPr>
          <p:cNvPr id="11" name="Subtitle 2"/>
          <p:cNvSpPr txBox="1">
            <a:spLocks/>
          </p:cNvSpPr>
          <p:nvPr/>
        </p:nvSpPr>
        <p:spPr>
          <a:xfrm>
            <a:off x="539750" y="42672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6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6</a:t>
            </a:r>
            <a:r>
              <a:rPr lang="en-US" sz="26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.7  Antivirus Filtering and Unified Threat Mgt.</a:t>
            </a:r>
          </a:p>
        </p:txBody>
      </p:sp>
      <p:sp>
        <p:nvSpPr>
          <p:cNvPr id="15" name="Slide Number Placeholder 3"/>
          <p:cNvSpPr>
            <a:spLocks noGrp="1"/>
          </p:cNvSpPr>
          <p:nvPr>
            <p:ph type="sldNum" sz="quarter" idx="4294967295"/>
          </p:nvPr>
        </p:nvSpPr>
        <p:spPr bwMode="auto">
          <a:xfrm>
            <a:off x="0" y="6416675"/>
            <a:ext cx="762000" cy="365125"/>
          </a:xfrm>
          <a:prstGeom prst="rect">
            <a:avLst/>
          </a:prstGeom>
          <a:ln>
            <a:miter lim="800000"/>
            <a:headEnd/>
            <a:tailEnd/>
          </a:ln>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dirty="0" smtClean="0">
                <a:solidFill>
                  <a:schemeClr val="bg1"/>
                </a:solidFill>
                <a:latin typeface="Lucida Sans Unicode" pitchFamily="34" charset="0"/>
              </a:rPr>
              <a:t>6-</a:t>
            </a:r>
            <a:fld id="{76E2A824-8E87-4FB8-B5B9-3347DBFCEAF1}" type="slidenum">
              <a:rPr lang="en-US" smtClean="0">
                <a:solidFill>
                  <a:schemeClr val="bg1"/>
                </a:solidFill>
                <a:latin typeface="Lucida Sans Unicode" pitchFamily="34" charset="0"/>
              </a:rPr>
              <a:pPr eaLnBrk="1" hangingPunct="1"/>
              <a:t>68</a:t>
            </a:fld>
            <a:endParaRPr lang="en-US" dirty="0">
              <a:solidFill>
                <a:schemeClr val="bg1"/>
              </a:solidFill>
              <a:latin typeface="Lucida Sans Unicode" pitchFamily="34" charset="0"/>
            </a:endParaRPr>
          </a:p>
        </p:txBody>
      </p:sp>
      <p:sp>
        <p:nvSpPr>
          <p:cNvPr id="14" name="Subtitle 2"/>
          <p:cNvSpPr txBox="1">
            <a:spLocks/>
          </p:cNvSpPr>
          <p:nvPr/>
        </p:nvSpPr>
        <p:spPr>
          <a:xfrm>
            <a:off x="533400" y="4791075"/>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6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6</a:t>
            </a:r>
            <a:r>
              <a:rPr lang="en-US" sz="26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.8  Firewall Architectures</a:t>
            </a:r>
          </a:p>
        </p:txBody>
      </p:sp>
      <p:sp>
        <p:nvSpPr>
          <p:cNvPr id="16" name="Subtitle 2"/>
          <p:cNvSpPr txBox="1">
            <a:spLocks/>
          </p:cNvSpPr>
          <p:nvPr/>
        </p:nvSpPr>
        <p:spPr>
          <a:xfrm>
            <a:off x="533400" y="5324475"/>
            <a:ext cx="8255000" cy="466725"/>
          </a:xfrm>
          <a:prstGeom prst="round2DiagRect">
            <a:avLst/>
          </a:prstGeom>
          <a:solidFill>
            <a:schemeClr val="accent2">
              <a:lumMod val="60000"/>
              <a:lumOff val="4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fontAlgn="auto">
              <a:spcAft>
                <a:spcPts val="0"/>
              </a:spcAft>
              <a:defRPr/>
            </a:pPr>
            <a:r>
              <a:rPr lang="en-US" sz="26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6.9  Firewall Management</a:t>
            </a:r>
          </a:p>
        </p:txBody>
      </p:sp>
      <p:sp>
        <p:nvSpPr>
          <p:cNvPr id="17" name="Subtitle 2"/>
          <p:cNvSpPr txBox="1">
            <a:spLocks/>
          </p:cNvSpPr>
          <p:nvPr/>
        </p:nvSpPr>
        <p:spPr>
          <a:xfrm>
            <a:off x="533400" y="5857875"/>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6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6</a:t>
            </a:r>
            <a:r>
              <a:rPr lang="en-US" sz="26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.10  Firewall Filtering Problems</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Content Placeholder 1"/>
          <p:cNvSpPr>
            <a:spLocks noGrp="1"/>
          </p:cNvSpPr>
          <p:nvPr>
            <p:ph idx="1"/>
          </p:nvPr>
        </p:nvSpPr>
        <p:spPr/>
        <p:txBody>
          <a:bodyPr/>
          <a:lstStyle/>
          <a:p>
            <a:pPr eaLnBrk="1"/>
            <a:r>
              <a:rPr lang="en-US" b="1" smtClean="0"/>
              <a:t>Firewalls Are Ineffective Without Planning and Ongoing Management</a:t>
            </a:r>
          </a:p>
          <a:p>
            <a:pPr eaLnBrk="1"/>
            <a:r>
              <a:rPr lang="en-US" b="1" smtClean="0"/>
              <a:t>Defining Firewall Policies</a:t>
            </a:r>
          </a:p>
          <a:p>
            <a:pPr lvl="1" eaLnBrk="1"/>
            <a:r>
              <a:rPr lang="en-US" smtClean="0"/>
              <a:t>Policies are high-level statements about what to do</a:t>
            </a:r>
          </a:p>
          <a:p>
            <a:pPr lvl="1" eaLnBrk="1"/>
            <a:r>
              <a:rPr lang="en-US" smtClean="0"/>
              <a:t>E.g., HTTP connections from the Internet may only go to servers in the DMZ</a:t>
            </a:r>
          </a:p>
        </p:txBody>
      </p:sp>
      <p:sp>
        <p:nvSpPr>
          <p:cNvPr id="5" name="Title 4"/>
          <p:cNvSpPr>
            <a:spLocks noGrp="1"/>
          </p:cNvSpPr>
          <p:nvPr>
            <p:ph type="title"/>
          </p:nvPr>
        </p:nvSpPr>
        <p:spPr/>
        <p:txBody>
          <a:bodyPr/>
          <a:lstStyle/>
          <a:p>
            <a:pPr eaLnBrk="1" fontAlgn="auto" hangingPunct="1">
              <a:spcAft>
                <a:spcPts val="0"/>
              </a:spcAft>
              <a:defRPr/>
            </a:pPr>
            <a:r>
              <a:rPr lang="en-US" dirty="0" smtClean="0"/>
              <a:t>6.9: Firewall Management</a:t>
            </a:r>
            <a:endParaRPr lang="en-US" dirty="0"/>
          </a:p>
        </p:txBody>
      </p:sp>
      <p:sp>
        <p:nvSpPr>
          <p:cNvPr id="6" name="Slide Number Placeholder 1"/>
          <p:cNvSpPr txBox="1">
            <a:spLocks/>
          </p:cNvSpPr>
          <p:nvPr/>
        </p:nvSpPr>
        <p:spPr>
          <a:xfrm>
            <a:off x="152400" y="6172200"/>
            <a:ext cx="838200" cy="457200"/>
          </a:xfrm>
          <a:prstGeom prst="rect">
            <a:avLst/>
          </a:prstGeom>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r>
              <a:rPr lang="en-US" dirty="0" smtClean="0">
                <a:solidFill>
                  <a:prstClr val="white"/>
                </a:solidFill>
              </a:rPr>
              <a:t>6-</a:t>
            </a:r>
            <a:fld id="{DF3D5ACE-0B44-480C-935B-5F54025620FB}" type="slidenum">
              <a:rPr lang="en-US" smtClean="0">
                <a:solidFill>
                  <a:prstClr val="white"/>
                </a:solidFill>
              </a:rPr>
              <a:pPr/>
              <a:t>69</a:t>
            </a:fld>
            <a:endParaRPr lang="en-US" dirty="0">
              <a:solidFill>
                <a:prstClr val="white"/>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0482" name="Picture 10"/>
          <p:cNvPicPr>
            <a:picLocks noChangeAspect="1" noChangeArrowheads="1"/>
          </p:cNvPicPr>
          <p:nvPr/>
        </p:nvPicPr>
        <p:blipFill>
          <a:blip r:embed="rId2">
            <a:extLst>
              <a:ext uri="{28A0092B-C50C-407E-A947-70E740481C1C}">
                <a14:useLocalDpi xmlns:a14="http://schemas.microsoft.com/office/drawing/2010/main" val="0"/>
              </a:ext>
            </a:extLst>
          </a:blip>
          <a:srcRect l="6464" t="11655" r="6526" b="12592"/>
          <a:stretch>
            <a:fillRect/>
          </a:stretch>
        </p:blipFill>
        <p:spPr bwMode="auto">
          <a:xfrm>
            <a:off x="304800" y="1274763"/>
            <a:ext cx="8686800" cy="45164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 name="Title 4"/>
          <p:cNvSpPr>
            <a:spLocks noGrp="1"/>
          </p:cNvSpPr>
          <p:nvPr>
            <p:ph type="title"/>
          </p:nvPr>
        </p:nvSpPr>
        <p:spPr/>
        <p:txBody>
          <a:bodyPr/>
          <a:lstStyle/>
          <a:p>
            <a:pPr eaLnBrk="1" fontAlgn="auto" hangingPunct="1">
              <a:spcAft>
                <a:spcPts val="0"/>
              </a:spcAft>
              <a:defRPr/>
            </a:pPr>
            <a:r>
              <a:rPr lang="en-US" dirty="0" smtClean="0"/>
              <a:t>6.1: Basic Firewall Operation</a:t>
            </a:r>
            <a:endParaRPr lang="en-US" dirty="0"/>
          </a:p>
        </p:txBody>
      </p:sp>
      <p:sp>
        <p:nvSpPr>
          <p:cNvPr id="14" name="Rounded Rectangle 13"/>
          <p:cNvSpPr/>
          <p:nvPr/>
        </p:nvSpPr>
        <p:spPr>
          <a:xfrm>
            <a:off x="3124200" y="2057400"/>
            <a:ext cx="3048000" cy="762000"/>
          </a:xfrm>
          <a:prstGeom prst="roundRect">
            <a:avLst/>
          </a:prstGeom>
        </p:spPr>
        <p:style>
          <a:lnRef idx="1">
            <a:schemeClr val="accent1"/>
          </a:lnRef>
          <a:fillRef idx="2">
            <a:schemeClr val="accent1"/>
          </a:fillRef>
          <a:effectRef idx="1">
            <a:schemeClr val="accent1"/>
          </a:effectRef>
          <a:fontRef idx="minor">
            <a:schemeClr val="dk1"/>
          </a:fontRef>
        </p:style>
        <p:txBody>
          <a:bodyPr anchor="ctr"/>
          <a:lstStyle/>
          <a:p>
            <a:pPr algn="ctr" fontAlgn="auto">
              <a:spcBef>
                <a:spcPts val="0"/>
              </a:spcBef>
              <a:spcAft>
                <a:spcPts val="0"/>
              </a:spcAft>
              <a:defRPr/>
            </a:pPr>
            <a:r>
              <a:rPr lang="en-US" dirty="0"/>
              <a:t>Firewalls drop and log</a:t>
            </a:r>
          </a:p>
          <a:p>
            <a:pPr algn="ctr" fontAlgn="auto">
              <a:spcBef>
                <a:spcPts val="0"/>
              </a:spcBef>
              <a:spcAft>
                <a:spcPts val="0"/>
              </a:spcAft>
              <a:defRPr/>
            </a:pPr>
            <a:r>
              <a:rPr lang="en-US" dirty="0"/>
              <a:t>provable attack packets</a:t>
            </a:r>
          </a:p>
        </p:txBody>
      </p:sp>
      <p:sp>
        <p:nvSpPr>
          <p:cNvPr id="15" name="Rounded Rectangle 14"/>
          <p:cNvSpPr/>
          <p:nvPr/>
        </p:nvSpPr>
        <p:spPr>
          <a:xfrm>
            <a:off x="6629400" y="1752600"/>
            <a:ext cx="2133600" cy="1676400"/>
          </a:xfrm>
          <a:prstGeom prst="roundRect">
            <a:avLst/>
          </a:prstGeom>
          <a:noFill/>
          <a:ln>
            <a:solidFill>
              <a:srgbClr val="C0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endParaRPr>
          </a:p>
        </p:txBody>
      </p:sp>
      <p:sp>
        <p:nvSpPr>
          <p:cNvPr id="16" name="Rounded Rectangle 15"/>
          <p:cNvSpPr/>
          <p:nvPr/>
        </p:nvSpPr>
        <p:spPr>
          <a:xfrm>
            <a:off x="3505200" y="3276600"/>
            <a:ext cx="1600200" cy="2133600"/>
          </a:xfrm>
          <a:prstGeom prst="roundRect">
            <a:avLst/>
          </a:prstGeom>
          <a:noFill/>
          <a:ln>
            <a:solidFill>
              <a:srgbClr val="C0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endParaRPr>
          </a:p>
        </p:txBody>
      </p:sp>
      <p:sp>
        <p:nvSpPr>
          <p:cNvPr id="9" name="Slide Number Placeholder 1"/>
          <p:cNvSpPr txBox="1">
            <a:spLocks/>
          </p:cNvSpPr>
          <p:nvPr/>
        </p:nvSpPr>
        <p:spPr>
          <a:xfrm>
            <a:off x="152400" y="6172200"/>
            <a:ext cx="838200" cy="457200"/>
          </a:xfrm>
          <a:prstGeom prst="rect">
            <a:avLst/>
          </a:prstGeom>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r>
              <a:rPr lang="en-US" dirty="0" smtClean="0">
                <a:solidFill>
                  <a:prstClr val="white"/>
                </a:solidFill>
              </a:rPr>
              <a:t>6-</a:t>
            </a:r>
            <a:fld id="{DF3D5ACE-0B44-480C-935B-5F54025620FB}" type="slidenum">
              <a:rPr lang="en-US" smtClean="0">
                <a:solidFill>
                  <a:prstClr val="white"/>
                </a:solidFill>
              </a:rPr>
              <a:pPr/>
              <a:t>7</a:t>
            </a:fld>
            <a:endParaRPr lang="en-US" dirty="0">
              <a:solidFill>
                <a:prstClr val="white"/>
              </a:solidFil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Content Placeholder 1"/>
          <p:cNvSpPr>
            <a:spLocks noGrp="1"/>
          </p:cNvSpPr>
          <p:nvPr>
            <p:ph idx="1"/>
          </p:nvPr>
        </p:nvSpPr>
        <p:spPr/>
        <p:txBody>
          <a:bodyPr/>
          <a:lstStyle/>
          <a:p>
            <a:pPr eaLnBrk="1"/>
            <a:r>
              <a:rPr lang="en-US" b="1" smtClean="0"/>
              <a:t>Defining Firewall Policies</a:t>
            </a:r>
          </a:p>
          <a:p>
            <a:pPr lvl="1" eaLnBrk="1"/>
            <a:r>
              <a:rPr lang="en-US" smtClean="0"/>
              <a:t>Policies are more comprehensible than actual firewall rules</a:t>
            </a:r>
          </a:p>
          <a:p>
            <a:pPr lvl="1" eaLnBrk="1"/>
            <a:r>
              <a:rPr lang="en-US" smtClean="0"/>
              <a:t>There may be multiple ways to implement a policy</a:t>
            </a:r>
          </a:p>
          <a:p>
            <a:pPr lvl="2" eaLnBrk="1"/>
            <a:r>
              <a:rPr lang="en-US" smtClean="0"/>
              <a:t>Defining policies instead of specific rules gives implementers freedom to choose the best way to implement a policy</a:t>
            </a:r>
          </a:p>
          <a:p>
            <a:pPr eaLnBrk="1" hangingPunct="1"/>
            <a:endParaRPr lang="en-US" smtClean="0"/>
          </a:p>
        </p:txBody>
      </p:sp>
      <p:sp>
        <p:nvSpPr>
          <p:cNvPr id="5" name="Title 4"/>
          <p:cNvSpPr>
            <a:spLocks noGrp="1"/>
          </p:cNvSpPr>
          <p:nvPr>
            <p:ph type="title"/>
          </p:nvPr>
        </p:nvSpPr>
        <p:spPr/>
        <p:txBody>
          <a:bodyPr/>
          <a:lstStyle/>
          <a:p>
            <a:pPr eaLnBrk="1" fontAlgn="auto" hangingPunct="1">
              <a:spcAft>
                <a:spcPts val="0"/>
              </a:spcAft>
              <a:defRPr/>
            </a:pPr>
            <a:r>
              <a:rPr lang="en-US" dirty="0" smtClean="0"/>
              <a:t>6.9: Firewall Management</a:t>
            </a:r>
            <a:endParaRPr lang="en-US" dirty="0"/>
          </a:p>
        </p:txBody>
      </p:sp>
      <p:sp>
        <p:nvSpPr>
          <p:cNvPr id="6" name="Slide Number Placeholder 1"/>
          <p:cNvSpPr txBox="1">
            <a:spLocks/>
          </p:cNvSpPr>
          <p:nvPr/>
        </p:nvSpPr>
        <p:spPr>
          <a:xfrm>
            <a:off x="152400" y="6172200"/>
            <a:ext cx="838200" cy="457200"/>
          </a:xfrm>
          <a:prstGeom prst="rect">
            <a:avLst/>
          </a:prstGeom>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r>
              <a:rPr lang="en-US" dirty="0" smtClean="0">
                <a:solidFill>
                  <a:prstClr val="white"/>
                </a:solidFill>
              </a:rPr>
              <a:t>6-</a:t>
            </a:r>
            <a:fld id="{DF3D5ACE-0B44-480C-935B-5F54025620FB}" type="slidenum">
              <a:rPr lang="en-US" smtClean="0">
                <a:solidFill>
                  <a:prstClr val="white"/>
                </a:solidFill>
              </a:rPr>
              <a:pPr/>
              <a:t>70</a:t>
            </a:fld>
            <a:endParaRPr lang="en-US" dirty="0">
              <a:solidFill>
                <a:prstClr val="white"/>
              </a:solidFill>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Content Placeholder 1"/>
          <p:cNvSpPr>
            <a:spLocks noGrp="1"/>
          </p:cNvSpPr>
          <p:nvPr>
            <p:ph idx="1"/>
          </p:nvPr>
        </p:nvSpPr>
        <p:spPr/>
        <p:txBody>
          <a:bodyPr/>
          <a:lstStyle/>
          <a:p>
            <a:pPr eaLnBrk="1"/>
            <a:r>
              <a:rPr lang="en-US" b="1" smtClean="0"/>
              <a:t>Implementation</a:t>
            </a:r>
          </a:p>
          <a:p>
            <a:pPr lvl="1" eaLnBrk="1"/>
            <a:r>
              <a:rPr lang="en-US" smtClean="0"/>
              <a:t>Firewall hardening</a:t>
            </a:r>
          </a:p>
          <a:p>
            <a:pPr lvl="2" eaLnBrk="1"/>
            <a:r>
              <a:rPr lang="en-US" smtClean="0"/>
              <a:t>Firewall appliances are hardened at the factory</a:t>
            </a:r>
          </a:p>
          <a:p>
            <a:pPr lvl="2" eaLnBrk="1"/>
            <a:r>
              <a:rPr lang="en-US" smtClean="0"/>
              <a:t>Vendors sell software plus a server with a pre-hardened operating system</a:t>
            </a:r>
          </a:p>
          <a:p>
            <a:pPr lvl="2" eaLnBrk="1"/>
            <a:r>
              <a:rPr lang="en-US" smtClean="0"/>
              <a:t>Firewall software on a general-purpose computer requires the most on-site hardening</a:t>
            </a:r>
          </a:p>
          <a:p>
            <a:pPr eaLnBrk="1" hangingPunct="1"/>
            <a:endParaRPr lang="en-US" smtClean="0"/>
          </a:p>
        </p:txBody>
      </p:sp>
      <p:sp>
        <p:nvSpPr>
          <p:cNvPr id="5" name="Title 4"/>
          <p:cNvSpPr>
            <a:spLocks noGrp="1"/>
          </p:cNvSpPr>
          <p:nvPr>
            <p:ph type="title"/>
          </p:nvPr>
        </p:nvSpPr>
        <p:spPr/>
        <p:txBody>
          <a:bodyPr/>
          <a:lstStyle/>
          <a:p>
            <a:pPr eaLnBrk="1" fontAlgn="auto" hangingPunct="1">
              <a:spcAft>
                <a:spcPts val="0"/>
              </a:spcAft>
              <a:defRPr/>
            </a:pPr>
            <a:r>
              <a:rPr lang="en-US" dirty="0" smtClean="0"/>
              <a:t>6.9: Firewall Management</a:t>
            </a:r>
            <a:endParaRPr lang="en-US" dirty="0"/>
          </a:p>
        </p:txBody>
      </p:sp>
      <p:sp>
        <p:nvSpPr>
          <p:cNvPr id="6" name="Slide Number Placeholder 1"/>
          <p:cNvSpPr txBox="1">
            <a:spLocks/>
          </p:cNvSpPr>
          <p:nvPr/>
        </p:nvSpPr>
        <p:spPr>
          <a:xfrm>
            <a:off x="152400" y="6172200"/>
            <a:ext cx="838200" cy="457200"/>
          </a:xfrm>
          <a:prstGeom prst="rect">
            <a:avLst/>
          </a:prstGeom>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r>
              <a:rPr lang="en-US" dirty="0" smtClean="0">
                <a:solidFill>
                  <a:prstClr val="white"/>
                </a:solidFill>
              </a:rPr>
              <a:t>6-</a:t>
            </a:r>
            <a:fld id="{DF3D5ACE-0B44-480C-935B-5F54025620FB}" type="slidenum">
              <a:rPr lang="en-US" smtClean="0">
                <a:solidFill>
                  <a:prstClr val="white"/>
                </a:solidFill>
              </a:rPr>
              <a:pPr/>
              <a:t>71</a:t>
            </a:fld>
            <a:endParaRPr lang="en-US" dirty="0">
              <a:solidFill>
                <a:prstClr val="white"/>
              </a:solidFill>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Content Placeholder 1"/>
          <p:cNvSpPr>
            <a:spLocks noGrp="1"/>
          </p:cNvSpPr>
          <p:nvPr>
            <p:ph idx="1"/>
          </p:nvPr>
        </p:nvSpPr>
        <p:spPr>
          <a:xfrm>
            <a:off x="76200" y="1371600"/>
            <a:ext cx="8229600" cy="3090863"/>
          </a:xfrm>
        </p:spPr>
        <p:txBody>
          <a:bodyPr/>
          <a:lstStyle/>
          <a:p>
            <a:pPr eaLnBrk="1"/>
            <a:r>
              <a:rPr lang="en-US" b="1" smtClean="0"/>
              <a:t>Implementation</a:t>
            </a:r>
          </a:p>
          <a:p>
            <a:pPr lvl="1" eaLnBrk="1"/>
            <a:r>
              <a:rPr lang="en-US" smtClean="0"/>
              <a:t>Central firewall management systems</a:t>
            </a:r>
          </a:p>
          <a:p>
            <a:pPr lvl="2" eaLnBrk="1"/>
            <a:r>
              <a:rPr lang="en-US" smtClean="0"/>
              <a:t>Creates a policy database</a:t>
            </a:r>
          </a:p>
          <a:p>
            <a:pPr lvl="2" eaLnBrk="1"/>
            <a:r>
              <a:rPr lang="en-US" smtClean="0"/>
              <a:t>Changes policies into ACL rules</a:t>
            </a:r>
          </a:p>
          <a:p>
            <a:pPr lvl="2" eaLnBrk="1"/>
            <a:r>
              <a:rPr lang="en-US" smtClean="0"/>
              <a:t>Sends ACL rules out to</a:t>
            </a:r>
            <a:br>
              <a:rPr lang="en-US" smtClean="0"/>
            </a:br>
            <a:r>
              <a:rPr lang="en-US" smtClean="0"/>
              <a:t>individual firewalls</a:t>
            </a:r>
          </a:p>
          <a:p>
            <a:pPr eaLnBrk="1" hangingPunct="1"/>
            <a:endParaRPr lang="en-US" smtClean="0"/>
          </a:p>
        </p:txBody>
      </p:sp>
      <p:sp>
        <p:nvSpPr>
          <p:cNvPr id="5" name="Title 4"/>
          <p:cNvSpPr>
            <a:spLocks noGrp="1"/>
          </p:cNvSpPr>
          <p:nvPr>
            <p:ph type="title"/>
          </p:nvPr>
        </p:nvSpPr>
        <p:spPr/>
        <p:txBody>
          <a:bodyPr/>
          <a:lstStyle/>
          <a:p>
            <a:pPr eaLnBrk="1" fontAlgn="auto" hangingPunct="1">
              <a:spcAft>
                <a:spcPts val="0"/>
              </a:spcAft>
              <a:defRPr/>
            </a:pPr>
            <a:r>
              <a:rPr lang="en-US" dirty="0" smtClean="0"/>
              <a:t>6.9: Firewall Management</a:t>
            </a:r>
            <a:endParaRPr lang="en-US" dirty="0"/>
          </a:p>
        </p:txBody>
      </p:sp>
      <p:pic>
        <p:nvPicPr>
          <p:cNvPr id="89093" name="Picture 2" descr="C:\Users\Panko\Pictures\Microsoft Clip Organizer\CG2D79.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5486400"/>
            <a:ext cx="762000" cy="762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9094" name="Picture 2" descr="C:\Users\Panko\Pictures\Microsoft Clip Organizer\CG2D79.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8400" y="5486400"/>
            <a:ext cx="762000" cy="762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9095" name="Picture 2" descr="C:\Users\Panko\Pictures\Microsoft Clip Organizer\CG2D79.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52800" y="5486400"/>
            <a:ext cx="762000" cy="762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9096" name="Picture 2" descr="C:\Users\Panko\Pictures\Microsoft Clip Organizer\CG2D79.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67200" y="5486400"/>
            <a:ext cx="762000" cy="762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9097" name="Picture 2" descr="C:\Users\Panko\Pictures\Microsoft Clip Organizer\CG2D79.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81600" y="5486400"/>
            <a:ext cx="762000" cy="762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9098" name="Picture 2" descr="C:\Users\Panko\Pictures\Microsoft Clip Organizer\CG2D79.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5486400"/>
            <a:ext cx="762000" cy="762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9099" name="Picture 2" descr="C:\Users\Panko\Pictures\Microsoft Clip Organizer\CG2D79.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10400" y="5486400"/>
            <a:ext cx="762000" cy="762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9100" name="Picture 3" descr="C:\Users\Panko\Pictures\Microsoft Clip Organizer\j043394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0" y="3657600"/>
            <a:ext cx="1371600" cy="1371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9101" name="Picture 4" descr="C:\Users\Panko\Pictures\Microsoft Clip Organizer\CG23E3.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5000" y="3810000"/>
            <a:ext cx="1371600" cy="1371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9102" name="TextBox 14"/>
          <p:cNvSpPr txBox="1">
            <a:spLocks noChangeArrowheads="1"/>
          </p:cNvSpPr>
          <p:nvPr/>
        </p:nvSpPr>
        <p:spPr bwMode="auto">
          <a:xfrm>
            <a:off x="4800600" y="3962400"/>
            <a:ext cx="949325" cy="7080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sz="2000">
                <a:latin typeface="Lucida Sans Unicode" pitchFamily="34" charset="0"/>
              </a:rPr>
              <a:t>Policy</a:t>
            </a:r>
          </a:p>
          <a:p>
            <a:pPr eaLnBrk="1" hangingPunct="1"/>
            <a:r>
              <a:rPr lang="en-US" sz="2000">
                <a:latin typeface="Lucida Sans Unicode" pitchFamily="34" charset="0"/>
              </a:rPr>
              <a:t>Server</a:t>
            </a:r>
          </a:p>
        </p:txBody>
      </p:sp>
      <p:sp>
        <p:nvSpPr>
          <p:cNvPr id="89103" name="TextBox 15"/>
          <p:cNvSpPr txBox="1">
            <a:spLocks noChangeArrowheads="1"/>
          </p:cNvSpPr>
          <p:nvPr/>
        </p:nvSpPr>
        <p:spPr bwMode="auto">
          <a:xfrm>
            <a:off x="7086600" y="2971800"/>
            <a:ext cx="1898650" cy="7080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r>
              <a:rPr lang="en-US" sz="2000">
                <a:latin typeface="Lucida Sans Unicode" pitchFamily="34" charset="0"/>
              </a:rPr>
              <a:t>Firewall</a:t>
            </a:r>
          </a:p>
          <a:p>
            <a:pPr algn="ctr" eaLnBrk="1" hangingPunct="1"/>
            <a:r>
              <a:rPr lang="en-US" sz="2000">
                <a:latin typeface="Lucida Sans Unicode" pitchFamily="34" charset="0"/>
              </a:rPr>
              <a:t>Administrator</a:t>
            </a:r>
          </a:p>
        </p:txBody>
      </p:sp>
      <p:cxnSp>
        <p:nvCxnSpPr>
          <p:cNvPr id="18" name="Straight Arrow Connector 17"/>
          <p:cNvCxnSpPr/>
          <p:nvPr/>
        </p:nvCxnSpPr>
        <p:spPr>
          <a:xfrm rot="5400000">
            <a:off x="5753100" y="5067300"/>
            <a:ext cx="457200" cy="38100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rot="10800000" flipV="1">
            <a:off x="4038600" y="4953000"/>
            <a:ext cx="1905000" cy="60960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rot="10800000">
            <a:off x="6924675" y="4343400"/>
            <a:ext cx="762000" cy="1588"/>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89107" name="TextBox 24"/>
          <p:cNvSpPr txBox="1">
            <a:spLocks noChangeArrowheads="1"/>
          </p:cNvSpPr>
          <p:nvPr/>
        </p:nvSpPr>
        <p:spPr bwMode="auto">
          <a:xfrm>
            <a:off x="6858000" y="3886200"/>
            <a:ext cx="896938" cy="400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r>
              <a:rPr lang="en-US" sz="2000">
                <a:latin typeface="Lucida Sans Unicode" pitchFamily="34" charset="0"/>
              </a:rPr>
              <a:t>Policy</a:t>
            </a:r>
          </a:p>
        </p:txBody>
      </p:sp>
      <p:sp>
        <p:nvSpPr>
          <p:cNvPr id="89108" name="TextBox 25"/>
          <p:cNvSpPr txBox="1">
            <a:spLocks noChangeArrowheads="1"/>
          </p:cNvSpPr>
          <p:nvPr/>
        </p:nvSpPr>
        <p:spPr bwMode="auto">
          <a:xfrm>
            <a:off x="6007100" y="5118100"/>
            <a:ext cx="1293813" cy="400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r>
              <a:rPr lang="en-US" sz="2000">
                <a:latin typeface="Lucida Sans Unicode" pitchFamily="34" charset="0"/>
              </a:rPr>
              <a:t>ACL Rule</a:t>
            </a:r>
          </a:p>
        </p:txBody>
      </p:sp>
      <p:sp>
        <p:nvSpPr>
          <p:cNvPr id="89109" name="TextBox 26"/>
          <p:cNvSpPr txBox="1">
            <a:spLocks noChangeArrowheads="1"/>
          </p:cNvSpPr>
          <p:nvPr/>
        </p:nvSpPr>
        <p:spPr bwMode="auto">
          <a:xfrm>
            <a:off x="3703638" y="4989513"/>
            <a:ext cx="1293812" cy="400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r>
              <a:rPr lang="en-US" sz="2000">
                <a:latin typeface="Lucida Sans Unicode" pitchFamily="34" charset="0"/>
              </a:rPr>
              <a:t>ACL Rule</a:t>
            </a:r>
          </a:p>
        </p:txBody>
      </p:sp>
      <p:sp>
        <p:nvSpPr>
          <p:cNvPr id="23" name="Slide Number Placeholder 1"/>
          <p:cNvSpPr txBox="1">
            <a:spLocks/>
          </p:cNvSpPr>
          <p:nvPr/>
        </p:nvSpPr>
        <p:spPr>
          <a:xfrm>
            <a:off x="152400" y="6172200"/>
            <a:ext cx="838200" cy="457200"/>
          </a:xfrm>
          <a:prstGeom prst="rect">
            <a:avLst/>
          </a:prstGeom>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r>
              <a:rPr lang="en-US" dirty="0" smtClean="0">
                <a:solidFill>
                  <a:prstClr val="white"/>
                </a:solidFill>
              </a:rPr>
              <a:t>6-</a:t>
            </a:r>
            <a:fld id="{DF3D5ACE-0B44-480C-935B-5F54025620FB}" type="slidenum">
              <a:rPr lang="en-US" smtClean="0">
                <a:solidFill>
                  <a:prstClr val="white"/>
                </a:solidFill>
              </a:rPr>
              <a:pPr/>
              <a:t>72</a:t>
            </a:fld>
            <a:endParaRPr lang="en-US" dirty="0">
              <a:solidFill>
                <a:prstClr val="white"/>
              </a:solidFill>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eaLnBrk="1" fontAlgn="auto" hangingPunct="1">
              <a:spcAft>
                <a:spcPts val="0"/>
              </a:spcAft>
              <a:defRPr/>
            </a:pPr>
            <a:r>
              <a:rPr lang="en-US" dirty="0" smtClean="0"/>
              <a:t>6.9: Firewall Policy Database</a:t>
            </a:r>
            <a:endParaRPr lang="en-US" dirty="0"/>
          </a:p>
        </p:txBody>
      </p:sp>
      <p:graphicFrame>
        <p:nvGraphicFramePr>
          <p:cNvPr id="7" name="Table 6"/>
          <p:cNvGraphicFramePr>
            <a:graphicFrameLocks noGrp="1"/>
          </p:cNvGraphicFramePr>
          <p:nvPr/>
        </p:nvGraphicFramePr>
        <p:xfrm>
          <a:off x="152400" y="1371600"/>
          <a:ext cx="8915401" cy="4602201"/>
        </p:xfrm>
        <a:graphic>
          <a:graphicData uri="http://schemas.openxmlformats.org/drawingml/2006/table">
            <a:tbl>
              <a:tblPr/>
              <a:tblGrid>
                <a:gridCol w="990602"/>
                <a:gridCol w="1295400"/>
                <a:gridCol w="1523998"/>
                <a:gridCol w="1219202"/>
                <a:gridCol w="1541178"/>
                <a:gridCol w="1049622"/>
                <a:gridCol w="1295399"/>
              </a:tblGrid>
              <a:tr h="457169">
                <a:tc>
                  <a:txBody>
                    <a:bodyPr/>
                    <a:lstStyle/>
                    <a:p>
                      <a:pPr marL="0" marR="0" algn="ctr" hangingPunct="0">
                        <a:spcBef>
                          <a:spcPts val="600"/>
                        </a:spcBef>
                        <a:spcAft>
                          <a:spcPts val="300"/>
                        </a:spcAft>
                        <a:tabLst>
                          <a:tab pos="457200" algn="l"/>
                        </a:tabLst>
                      </a:pPr>
                      <a:r>
                        <a:rPr lang="en-US" sz="1800" b="1" dirty="0" smtClean="0">
                          <a:solidFill>
                            <a:schemeClr val="tx1"/>
                          </a:solidFill>
                          <a:latin typeface="Arial"/>
                          <a:ea typeface="Times New Roman"/>
                          <a:cs typeface="Times New Roman"/>
                        </a:rPr>
                        <a:t>Policy</a:t>
                      </a:r>
                      <a:endParaRPr lang="en-US" sz="1800" b="1" dirty="0">
                        <a:solidFill>
                          <a:schemeClr val="tx1"/>
                        </a:solidFill>
                        <a:latin typeface="Arial"/>
                        <a:ea typeface="Times New Roman"/>
                        <a:cs typeface="Times New Roman"/>
                      </a:endParaRPr>
                    </a:p>
                  </a:txBody>
                  <a:tcPr marL="115193" marR="115193" marT="0" marB="0">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9CCFF"/>
                    </a:solidFill>
                  </a:tcPr>
                </a:tc>
                <a:tc>
                  <a:txBody>
                    <a:bodyPr/>
                    <a:lstStyle/>
                    <a:p>
                      <a:pPr marL="0" marR="0" hangingPunct="0">
                        <a:spcBef>
                          <a:spcPts val="600"/>
                        </a:spcBef>
                        <a:spcAft>
                          <a:spcPts val="300"/>
                        </a:spcAft>
                        <a:tabLst>
                          <a:tab pos="457200" algn="l"/>
                        </a:tabLst>
                      </a:pPr>
                      <a:r>
                        <a:rPr lang="en-US" sz="1800" b="1" dirty="0">
                          <a:solidFill>
                            <a:schemeClr val="tx1"/>
                          </a:solidFill>
                          <a:latin typeface="Arial"/>
                          <a:ea typeface="Times New Roman"/>
                          <a:cs typeface="Times New Roman"/>
                        </a:rPr>
                        <a:t>Source</a:t>
                      </a:r>
                    </a:p>
                  </a:txBody>
                  <a:tcPr marL="115193" marR="115193"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9CCFF"/>
                    </a:solidFill>
                  </a:tcPr>
                </a:tc>
                <a:tc>
                  <a:txBody>
                    <a:bodyPr/>
                    <a:lstStyle/>
                    <a:p>
                      <a:pPr marL="0" marR="0" hangingPunct="0">
                        <a:spcBef>
                          <a:spcPts val="600"/>
                        </a:spcBef>
                        <a:spcAft>
                          <a:spcPts val="300"/>
                        </a:spcAft>
                        <a:tabLst>
                          <a:tab pos="457200" algn="l"/>
                        </a:tabLst>
                      </a:pPr>
                      <a:r>
                        <a:rPr lang="en-US" sz="1800" b="1" dirty="0">
                          <a:solidFill>
                            <a:schemeClr val="tx1"/>
                          </a:solidFill>
                          <a:latin typeface="Arial"/>
                          <a:ea typeface="Times New Roman"/>
                          <a:cs typeface="Times New Roman"/>
                        </a:rPr>
                        <a:t>Destination</a:t>
                      </a:r>
                    </a:p>
                  </a:txBody>
                  <a:tcPr marL="115193" marR="115193"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9CCFF"/>
                    </a:solidFill>
                  </a:tcPr>
                </a:tc>
                <a:tc>
                  <a:txBody>
                    <a:bodyPr/>
                    <a:lstStyle/>
                    <a:p>
                      <a:pPr marL="0" marR="0" hangingPunct="0">
                        <a:spcBef>
                          <a:spcPts val="600"/>
                        </a:spcBef>
                        <a:spcAft>
                          <a:spcPts val="300"/>
                        </a:spcAft>
                        <a:tabLst>
                          <a:tab pos="457200" algn="l"/>
                        </a:tabLst>
                      </a:pPr>
                      <a:r>
                        <a:rPr lang="en-US" sz="1800" b="1" dirty="0">
                          <a:solidFill>
                            <a:schemeClr val="tx1"/>
                          </a:solidFill>
                          <a:latin typeface="Arial"/>
                          <a:ea typeface="Times New Roman"/>
                          <a:cs typeface="Times New Roman"/>
                        </a:rPr>
                        <a:t>Service</a:t>
                      </a:r>
                    </a:p>
                  </a:txBody>
                  <a:tcPr marL="115193" marR="115193"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9CCFF"/>
                    </a:solidFill>
                  </a:tcPr>
                </a:tc>
                <a:tc>
                  <a:txBody>
                    <a:bodyPr/>
                    <a:lstStyle/>
                    <a:p>
                      <a:pPr marL="0" marR="0" hangingPunct="0">
                        <a:spcBef>
                          <a:spcPts val="600"/>
                        </a:spcBef>
                        <a:spcAft>
                          <a:spcPts val="300"/>
                        </a:spcAft>
                        <a:tabLst>
                          <a:tab pos="457200" algn="l"/>
                        </a:tabLst>
                      </a:pPr>
                      <a:r>
                        <a:rPr lang="en-US" sz="1800" b="1" dirty="0">
                          <a:solidFill>
                            <a:schemeClr val="tx1"/>
                          </a:solidFill>
                          <a:latin typeface="Arial"/>
                          <a:ea typeface="Times New Roman"/>
                          <a:cs typeface="Times New Roman"/>
                        </a:rPr>
                        <a:t>Action</a:t>
                      </a:r>
                    </a:p>
                  </a:txBody>
                  <a:tcPr marL="115193" marR="115193"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9CCFF"/>
                    </a:solidFill>
                  </a:tcPr>
                </a:tc>
                <a:tc>
                  <a:txBody>
                    <a:bodyPr/>
                    <a:lstStyle/>
                    <a:p>
                      <a:pPr marL="0" marR="0" hangingPunct="0">
                        <a:spcBef>
                          <a:spcPts val="600"/>
                        </a:spcBef>
                        <a:spcAft>
                          <a:spcPts val="300"/>
                        </a:spcAft>
                        <a:tabLst>
                          <a:tab pos="457200" algn="l"/>
                        </a:tabLst>
                      </a:pPr>
                      <a:r>
                        <a:rPr lang="en-US" sz="1800" b="1" dirty="0">
                          <a:solidFill>
                            <a:schemeClr val="tx1"/>
                          </a:solidFill>
                          <a:latin typeface="Arial"/>
                          <a:ea typeface="Times New Roman"/>
                          <a:cs typeface="Times New Roman"/>
                        </a:rPr>
                        <a:t>Track</a:t>
                      </a:r>
                    </a:p>
                  </a:txBody>
                  <a:tcPr marL="115193" marR="115193"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9CCFF"/>
                    </a:solidFill>
                  </a:tcPr>
                </a:tc>
                <a:tc>
                  <a:txBody>
                    <a:bodyPr/>
                    <a:lstStyle/>
                    <a:p>
                      <a:pPr marL="0" marR="0" hangingPunct="0">
                        <a:spcBef>
                          <a:spcPts val="600"/>
                        </a:spcBef>
                        <a:spcAft>
                          <a:spcPts val="300"/>
                        </a:spcAft>
                        <a:tabLst>
                          <a:tab pos="457200" algn="l"/>
                        </a:tabLst>
                      </a:pPr>
                      <a:r>
                        <a:rPr lang="en-US" sz="1800" b="1" dirty="0">
                          <a:solidFill>
                            <a:schemeClr val="tx1"/>
                          </a:solidFill>
                          <a:latin typeface="Arial"/>
                          <a:ea typeface="Times New Roman"/>
                          <a:cs typeface="Times New Roman"/>
                        </a:rPr>
                        <a:t>Firewalls</a:t>
                      </a:r>
                    </a:p>
                  </a:txBody>
                  <a:tcPr marL="115193" marR="115193" marT="0" marB="0">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9CCFF"/>
                    </a:solidFill>
                  </a:tcPr>
                </a:tc>
              </a:tr>
              <a:tr h="548602">
                <a:tc>
                  <a:txBody>
                    <a:bodyPr/>
                    <a:lstStyle/>
                    <a:p>
                      <a:pPr marL="0" marR="0" algn="ctr" hangingPunct="0">
                        <a:spcBef>
                          <a:spcPts val="300"/>
                        </a:spcBef>
                        <a:spcAft>
                          <a:spcPts val="300"/>
                        </a:spcAft>
                      </a:pPr>
                      <a:r>
                        <a:rPr lang="en-US" sz="1800">
                          <a:latin typeface="Arial"/>
                          <a:ea typeface="Times New Roman"/>
                          <a:cs typeface="Times New Roman"/>
                        </a:rPr>
                        <a:t>1</a:t>
                      </a:r>
                    </a:p>
                  </a:txBody>
                  <a:tcPr marL="115193" marR="115193" marT="0" marB="0">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hangingPunct="0">
                        <a:spcBef>
                          <a:spcPts val="300"/>
                        </a:spcBef>
                        <a:spcAft>
                          <a:spcPts val="300"/>
                        </a:spcAft>
                      </a:pPr>
                      <a:r>
                        <a:rPr lang="en-US" sz="1800">
                          <a:latin typeface="Arial"/>
                          <a:ea typeface="Times New Roman"/>
                          <a:cs typeface="Times New Roman"/>
                        </a:rPr>
                        <a:t>Internal</a:t>
                      </a:r>
                    </a:p>
                  </a:txBody>
                  <a:tcPr marL="115193" marR="115193"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hangingPunct="0">
                        <a:spcBef>
                          <a:spcPts val="300"/>
                        </a:spcBef>
                        <a:spcAft>
                          <a:spcPts val="300"/>
                        </a:spcAft>
                      </a:pPr>
                      <a:r>
                        <a:rPr lang="en-US" sz="1800" dirty="0">
                          <a:latin typeface="Arial"/>
                          <a:ea typeface="Times New Roman"/>
                          <a:cs typeface="Times New Roman"/>
                        </a:rPr>
                        <a:t>DNS Servers</a:t>
                      </a:r>
                    </a:p>
                  </a:txBody>
                  <a:tcPr marL="115193" marR="115193"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hangingPunct="0">
                        <a:spcBef>
                          <a:spcPts val="300"/>
                        </a:spcBef>
                        <a:spcAft>
                          <a:spcPts val="300"/>
                        </a:spcAft>
                      </a:pPr>
                      <a:r>
                        <a:rPr lang="en-US" sz="1800">
                          <a:latin typeface="Arial"/>
                          <a:ea typeface="Times New Roman"/>
                          <a:cs typeface="Times New Roman"/>
                        </a:rPr>
                        <a:t>UDP dns</a:t>
                      </a:r>
                    </a:p>
                  </a:txBody>
                  <a:tcPr marL="115193" marR="115193"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hangingPunct="0">
                        <a:spcBef>
                          <a:spcPts val="300"/>
                        </a:spcBef>
                        <a:spcAft>
                          <a:spcPts val="300"/>
                        </a:spcAft>
                      </a:pPr>
                      <a:r>
                        <a:rPr lang="en-US" sz="1800">
                          <a:latin typeface="Arial"/>
                          <a:ea typeface="Times New Roman"/>
                          <a:cs typeface="Times New Roman"/>
                        </a:rPr>
                        <a:t>Pass</a:t>
                      </a:r>
                    </a:p>
                  </a:txBody>
                  <a:tcPr marL="115193" marR="115193"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hangingPunct="0">
                        <a:spcBef>
                          <a:spcPts val="300"/>
                        </a:spcBef>
                        <a:spcAft>
                          <a:spcPts val="300"/>
                        </a:spcAft>
                      </a:pPr>
                      <a:r>
                        <a:rPr lang="en-US" sz="1800">
                          <a:latin typeface="Arial"/>
                          <a:ea typeface="Times New Roman"/>
                          <a:cs typeface="Times New Roman"/>
                        </a:rPr>
                        <a:t>None</a:t>
                      </a:r>
                    </a:p>
                  </a:txBody>
                  <a:tcPr marL="115193" marR="115193"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hangingPunct="0">
                        <a:spcBef>
                          <a:spcPts val="300"/>
                        </a:spcBef>
                        <a:spcAft>
                          <a:spcPts val="300"/>
                        </a:spcAft>
                      </a:pPr>
                      <a:r>
                        <a:rPr lang="en-US" sz="1800">
                          <a:latin typeface="Arial"/>
                          <a:ea typeface="Times New Roman"/>
                          <a:cs typeface="Times New Roman"/>
                        </a:rPr>
                        <a:t>All</a:t>
                      </a:r>
                    </a:p>
                  </a:txBody>
                  <a:tcPr marL="115193" marR="115193" marT="0" marB="0">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99699">
                <a:tc>
                  <a:txBody>
                    <a:bodyPr/>
                    <a:lstStyle/>
                    <a:p>
                      <a:pPr marL="0" marR="0" algn="ctr" hangingPunct="0">
                        <a:spcBef>
                          <a:spcPts val="300"/>
                        </a:spcBef>
                        <a:spcAft>
                          <a:spcPts val="300"/>
                        </a:spcAft>
                      </a:pPr>
                      <a:r>
                        <a:rPr lang="en-US" sz="1800" dirty="0">
                          <a:latin typeface="Arial"/>
                          <a:ea typeface="Times New Roman"/>
                          <a:cs typeface="Times New Roman"/>
                        </a:rPr>
                        <a:t>2</a:t>
                      </a:r>
                    </a:p>
                  </a:txBody>
                  <a:tcPr marL="115193" marR="115193" marT="0" marB="0">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tc>
                  <a:txBody>
                    <a:bodyPr/>
                    <a:lstStyle/>
                    <a:p>
                      <a:pPr marL="0" marR="0" hangingPunct="0">
                        <a:spcBef>
                          <a:spcPts val="300"/>
                        </a:spcBef>
                        <a:spcAft>
                          <a:spcPts val="300"/>
                        </a:spcAft>
                      </a:pPr>
                      <a:r>
                        <a:rPr lang="en-US" sz="1800" dirty="0">
                          <a:latin typeface="Arial"/>
                          <a:ea typeface="Times New Roman"/>
                          <a:cs typeface="Times New Roman"/>
                        </a:rPr>
                        <a:t>External</a:t>
                      </a:r>
                    </a:p>
                  </a:txBody>
                  <a:tcPr marL="115193" marR="115193"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tc>
                  <a:txBody>
                    <a:bodyPr/>
                    <a:lstStyle/>
                    <a:p>
                      <a:pPr marL="0" marR="0" hangingPunct="0">
                        <a:spcBef>
                          <a:spcPts val="300"/>
                        </a:spcBef>
                        <a:spcAft>
                          <a:spcPts val="300"/>
                        </a:spcAft>
                      </a:pPr>
                      <a:r>
                        <a:rPr lang="en-US" sz="1800" dirty="0">
                          <a:latin typeface="Arial"/>
                          <a:ea typeface="Times New Roman"/>
                          <a:cs typeface="Times New Roman"/>
                        </a:rPr>
                        <a:t>Internal</a:t>
                      </a:r>
                    </a:p>
                  </a:txBody>
                  <a:tcPr marL="115193" marR="115193"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tc>
                  <a:txBody>
                    <a:bodyPr/>
                    <a:lstStyle/>
                    <a:p>
                      <a:pPr marL="0" marR="0" hangingPunct="0">
                        <a:spcBef>
                          <a:spcPts val="300"/>
                        </a:spcBef>
                        <a:spcAft>
                          <a:spcPts val="300"/>
                        </a:spcAft>
                      </a:pPr>
                      <a:r>
                        <a:rPr lang="en-US" sz="1800" dirty="0">
                          <a:latin typeface="Arial"/>
                          <a:ea typeface="Times New Roman"/>
                          <a:cs typeface="Times New Roman"/>
                        </a:rPr>
                        <a:t>TCP http</a:t>
                      </a:r>
                    </a:p>
                  </a:txBody>
                  <a:tcPr marL="115193" marR="115193"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tc>
                  <a:txBody>
                    <a:bodyPr/>
                    <a:lstStyle/>
                    <a:p>
                      <a:pPr marL="0" marR="0" hangingPunct="0">
                        <a:spcBef>
                          <a:spcPts val="300"/>
                        </a:spcBef>
                        <a:spcAft>
                          <a:spcPts val="300"/>
                        </a:spcAft>
                      </a:pPr>
                      <a:r>
                        <a:rPr lang="en-US" sz="1800" dirty="0">
                          <a:latin typeface="Arial"/>
                          <a:ea typeface="Times New Roman"/>
                          <a:cs typeface="Times New Roman"/>
                        </a:rPr>
                        <a:t>Drop</a:t>
                      </a:r>
                    </a:p>
                  </a:txBody>
                  <a:tcPr marL="115193" marR="115193"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tc>
                  <a:txBody>
                    <a:bodyPr/>
                    <a:lstStyle/>
                    <a:p>
                      <a:pPr marL="0" marR="0" hangingPunct="0">
                        <a:spcBef>
                          <a:spcPts val="300"/>
                        </a:spcBef>
                        <a:spcAft>
                          <a:spcPts val="300"/>
                        </a:spcAft>
                      </a:pPr>
                      <a:r>
                        <a:rPr lang="en-US" sz="1800" dirty="0">
                          <a:latin typeface="Arial"/>
                          <a:ea typeface="Times New Roman"/>
                          <a:cs typeface="Times New Roman"/>
                        </a:rPr>
                        <a:t>Log</a:t>
                      </a:r>
                    </a:p>
                  </a:txBody>
                  <a:tcPr marL="115193" marR="115193"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tc>
                  <a:txBody>
                    <a:bodyPr/>
                    <a:lstStyle/>
                    <a:p>
                      <a:pPr marL="0" marR="0" hangingPunct="0">
                        <a:spcBef>
                          <a:spcPts val="300"/>
                        </a:spcBef>
                        <a:spcAft>
                          <a:spcPts val="300"/>
                        </a:spcAft>
                      </a:pPr>
                      <a:r>
                        <a:rPr lang="en-US" sz="1800" dirty="0">
                          <a:latin typeface="Arial"/>
                          <a:ea typeface="Times New Roman"/>
                          <a:cs typeface="Times New Roman"/>
                        </a:rPr>
                        <a:t>All</a:t>
                      </a:r>
                    </a:p>
                  </a:txBody>
                  <a:tcPr marL="115193" marR="115193" marT="0" marB="0">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tr>
              <a:tr h="599399">
                <a:tc>
                  <a:txBody>
                    <a:bodyPr/>
                    <a:lstStyle/>
                    <a:p>
                      <a:pPr marL="0" marR="0" algn="ctr" hangingPunct="0">
                        <a:spcBef>
                          <a:spcPts val="300"/>
                        </a:spcBef>
                        <a:spcAft>
                          <a:spcPts val="300"/>
                        </a:spcAft>
                      </a:pPr>
                      <a:r>
                        <a:rPr lang="en-US" sz="1800">
                          <a:latin typeface="Arial"/>
                          <a:ea typeface="Times New Roman"/>
                          <a:cs typeface="Times New Roman"/>
                        </a:rPr>
                        <a:t>3</a:t>
                      </a:r>
                    </a:p>
                  </a:txBody>
                  <a:tcPr marL="115193" marR="115193" marT="0" marB="0">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hangingPunct="0">
                        <a:spcBef>
                          <a:spcPts val="300"/>
                        </a:spcBef>
                        <a:spcAft>
                          <a:spcPts val="300"/>
                        </a:spcAft>
                      </a:pPr>
                      <a:r>
                        <a:rPr lang="en-US" sz="1800">
                          <a:latin typeface="Arial"/>
                          <a:ea typeface="Times New Roman"/>
                          <a:cs typeface="Times New Roman"/>
                        </a:rPr>
                        <a:t>External</a:t>
                      </a:r>
                    </a:p>
                  </a:txBody>
                  <a:tcPr marL="115193" marR="115193"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hangingPunct="0">
                        <a:spcBef>
                          <a:spcPts val="300"/>
                        </a:spcBef>
                        <a:spcAft>
                          <a:spcPts val="300"/>
                        </a:spcAft>
                      </a:pPr>
                      <a:r>
                        <a:rPr lang="en-US" sz="1800">
                          <a:latin typeface="Arial"/>
                          <a:ea typeface="Times New Roman"/>
                          <a:cs typeface="Times New Roman"/>
                        </a:rPr>
                        <a:t>DMZ webserver</a:t>
                      </a:r>
                    </a:p>
                  </a:txBody>
                  <a:tcPr marL="115193" marR="115193"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hangingPunct="0">
                        <a:spcBef>
                          <a:spcPts val="300"/>
                        </a:spcBef>
                        <a:spcAft>
                          <a:spcPts val="300"/>
                        </a:spcAft>
                      </a:pPr>
                      <a:r>
                        <a:rPr lang="en-US" sz="1800" dirty="0">
                          <a:latin typeface="Arial"/>
                          <a:ea typeface="Times New Roman"/>
                          <a:cs typeface="Times New Roman"/>
                        </a:rPr>
                        <a:t>TCP http</a:t>
                      </a:r>
                    </a:p>
                  </a:txBody>
                  <a:tcPr marL="115193" marR="115193"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hangingPunct="0">
                        <a:spcBef>
                          <a:spcPts val="300"/>
                        </a:spcBef>
                        <a:spcAft>
                          <a:spcPts val="300"/>
                        </a:spcAft>
                      </a:pPr>
                      <a:r>
                        <a:rPr lang="en-US" sz="1800" dirty="0">
                          <a:latin typeface="Arial"/>
                          <a:ea typeface="Times New Roman"/>
                          <a:cs typeface="Times New Roman"/>
                        </a:rPr>
                        <a:t>Pass</a:t>
                      </a:r>
                    </a:p>
                  </a:txBody>
                  <a:tcPr marL="115193" marR="115193"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hangingPunct="0">
                        <a:spcBef>
                          <a:spcPts val="300"/>
                        </a:spcBef>
                        <a:spcAft>
                          <a:spcPts val="300"/>
                        </a:spcAft>
                      </a:pPr>
                      <a:r>
                        <a:rPr lang="en-US" sz="1800">
                          <a:latin typeface="Arial"/>
                          <a:ea typeface="Times New Roman"/>
                          <a:cs typeface="Times New Roman"/>
                        </a:rPr>
                        <a:t>None</a:t>
                      </a:r>
                    </a:p>
                  </a:txBody>
                  <a:tcPr marL="115193" marR="115193"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hangingPunct="0">
                        <a:spcBef>
                          <a:spcPts val="300"/>
                        </a:spcBef>
                        <a:spcAft>
                          <a:spcPts val="300"/>
                        </a:spcAft>
                      </a:pPr>
                      <a:r>
                        <a:rPr lang="en-US" sz="1800">
                          <a:latin typeface="Arial"/>
                          <a:ea typeface="Times New Roman"/>
                          <a:cs typeface="Times New Roman"/>
                        </a:rPr>
                        <a:t>Border</a:t>
                      </a:r>
                    </a:p>
                  </a:txBody>
                  <a:tcPr marL="115193" marR="115193" marT="0" marB="0">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99699">
                <a:tc>
                  <a:txBody>
                    <a:bodyPr/>
                    <a:lstStyle/>
                    <a:p>
                      <a:pPr marL="0" marR="0" algn="ctr" hangingPunct="0">
                        <a:spcBef>
                          <a:spcPts val="300"/>
                        </a:spcBef>
                        <a:spcAft>
                          <a:spcPts val="300"/>
                        </a:spcAft>
                      </a:pPr>
                      <a:r>
                        <a:rPr lang="en-US" sz="1800" dirty="0">
                          <a:latin typeface="Arial"/>
                          <a:ea typeface="Times New Roman"/>
                          <a:cs typeface="Times New Roman"/>
                        </a:rPr>
                        <a:t>4</a:t>
                      </a:r>
                    </a:p>
                  </a:txBody>
                  <a:tcPr marL="115193" marR="115193" marT="0" marB="0">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tc>
                  <a:txBody>
                    <a:bodyPr/>
                    <a:lstStyle/>
                    <a:p>
                      <a:pPr marL="0" marR="0" hangingPunct="0">
                        <a:spcBef>
                          <a:spcPts val="300"/>
                        </a:spcBef>
                        <a:spcAft>
                          <a:spcPts val="300"/>
                        </a:spcAft>
                      </a:pPr>
                      <a:r>
                        <a:rPr lang="en-US" sz="1800" dirty="0">
                          <a:latin typeface="Arial"/>
                          <a:ea typeface="Times New Roman"/>
                          <a:cs typeface="Times New Roman"/>
                        </a:rPr>
                        <a:t>Internal</a:t>
                      </a:r>
                    </a:p>
                  </a:txBody>
                  <a:tcPr marL="115193" marR="115193"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tc>
                  <a:txBody>
                    <a:bodyPr/>
                    <a:lstStyle/>
                    <a:p>
                      <a:pPr marL="0" marR="0" hangingPunct="0">
                        <a:spcBef>
                          <a:spcPts val="300"/>
                        </a:spcBef>
                        <a:spcAft>
                          <a:spcPts val="300"/>
                        </a:spcAft>
                      </a:pPr>
                      <a:r>
                        <a:rPr lang="en-US" sz="1800" dirty="0">
                          <a:latin typeface="Arial"/>
                          <a:ea typeface="Times New Roman"/>
                          <a:cs typeface="Times New Roman"/>
                        </a:rPr>
                        <a:t>External</a:t>
                      </a:r>
                    </a:p>
                  </a:txBody>
                  <a:tcPr marL="115193" marR="115193"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tc>
                  <a:txBody>
                    <a:bodyPr/>
                    <a:lstStyle/>
                    <a:p>
                      <a:pPr marL="0" marR="0" hangingPunct="0">
                        <a:spcBef>
                          <a:spcPts val="300"/>
                        </a:spcBef>
                        <a:spcAft>
                          <a:spcPts val="300"/>
                        </a:spcAft>
                      </a:pPr>
                      <a:r>
                        <a:rPr lang="en-US" sz="1800" dirty="0">
                          <a:latin typeface="Arial"/>
                          <a:ea typeface="Times New Roman"/>
                          <a:cs typeface="Times New Roman"/>
                        </a:rPr>
                        <a:t>TCP http</a:t>
                      </a:r>
                    </a:p>
                  </a:txBody>
                  <a:tcPr marL="115193" marR="115193"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tc>
                  <a:txBody>
                    <a:bodyPr/>
                    <a:lstStyle/>
                    <a:p>
                      <a:pPr marL="0" marR="0" hangingPunct="0">
                        <a:spcBef>
                          <a:spcPts val="300"/>
                        </a:spcBef>
                        <a:spcAft>
                          <a:spcPts val="300"/>
                        </a:spcAft>
                      </a:pPr>
                      <a:r>
                        <a:rPr lang="en-US" sz="1800" dirty="0">
                          <a:latin typeface="Arial"/>
                          <a:ea typeface="Times New Roman"/>
                          <a:cs typeface="Times New Roman"/>
                        </a:rPr>
                        <a:t>Pass</a:t>
                      </a:r>
                    </a:p>
                  </a:txBody>
                  <a:tcPr marL="115193" marR="115193"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tc>
                  <a:txBody>
                    <a:bodyPr/>
                    <a:lstStyle/>
                    <a:p>
                      <a:pPr marL="0" marR="0" hangingPunct="0">
                        <a:spcBef>
                          <a:spcPts val="300"/>
                        </a:spcBef>
                        <a:spcAft>
                          <a:spcPts val="300"/>
                        </a:spcAft>
                      </a:pPr>
                      <a:r>
                        <a:rPr lang="en-US" sz="1800" dirty="0">
                          <a:latin typeface="Arial"/>
                          <a:ea typeface="Times New Roman"/>
                          <a:cs typeface="Times New Roman"/>
                        </a:rPr>
                        <a:t>Log</a:t>
                      </a:r>
                    </a:p>
                  </a:txBody>
                  <a:tcPr marL="115193" marR="115193"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tc>
                  <a:txBody>
                    <a:bodyPr/>
                    <a:lstStyle/>
                    <a:p>
                      <a:pPr marL="0" marR="0" hangingPunct="0">
                        <a:spcBef>
                          <a:spcPts val="300"/>
                        </a:spcBef>
                        <a:spcAft>
                          <a:spcPts val="300"/>
                        </a:spcAft>
                      </a:pPr>
                      <a:r>
                        <a:rPr lang="en-US" sz="1800" dirty="0">
                          <a:latin typeface="Arial"/>
                          <a:ea typeface="Times New Roman"/>
                          <a:cs typeface="Times New Roman"/>
                        </a:rPr>
                        <a:t>Border</a:t>
                      </a:r>
                    </a:p>
                  </a:txBody>
                  <a:tcPr marL="115193" marR="115193" marT="0" marB="0">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tr>
              <a:tr h="299699">
                <a:tc>
                  <a:txBody>
                    <a:bodyPr/>
                    <a:lstStyle/>
                    <a:p>
                      <a:pPr marL="0" marR="0" algn="ctr" hangingPunct="0">
                        <a:spcBef>
                          <a:spcPts val="300"/>
                        </a:spcBef>
                        <a:spcAft>
                          <a:spcPts val="300"/>
                        </a:spcAft>
                      </a:pPr>
                      <a:r>
                        <a:rPr lang="en-US" sz="1800">
                          <a:latin typeface="Arial"/>
                          <a:ea typeface="Times New Roman"/>
                          <a:cs typeface="Times New Roman"/>
                        </a:rPr>
                        <a:t>5</a:t>
                      </a:r>
                    </a:p>
                  </a:txBody>
                  <a:tcPr marL="115193" marR="115193" marT="0" marB="0">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hangingPunct="0">
                        <a:spcBef>
                          <a:spcPts val="300"/>
                        </a:spcBef>
                        <a:spcAft>
                          <a:spcPts val="300"/>
                        </a:spcAft>
                      </a:pPr>
                      <a:r>
                        <a:rPr lang="en-US" sz="1800">
                          <a:latin typeface="Arial"/>
                          <a:ea typeface="Times New Roman"/>
                          <a:cs typeface="Times New Roman"/>
                        </a:rPr>
                        <a:t>Internal</a:t>
                      </a:r>
                    </a:p>
                  </a:txBody>
                  <a:tcPr marL="115193" marR="115193"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hangingPunct="0">
                        <a:spcBef>
                          <a:spcPts val="300"/>
                        </a:spcBef>
                        <a:spcAft>
                          <a:spcPts val="300"/>
                        </a:spcAft>
                      </a:pPr>
                      <a:r>
                        <a:rPr lang="en-US" sz="1800">
                          <a:latin typeface="Arial"/>
                          <a:ea typeface="Times New Roman"/>
                          <a:cs typeface="Times New Roman"/>
                        </a:rPr>
                        <a:t>External</a:t>
                      </a:r>
                    </a:p>
                  </a:txBody>
                  <a:tcPr marL="115193" marR="115193"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hangingPunct="0">
                        <a:spcBef>
                          <a:spcPts val="300"/>
                        </a:spcBef>
                        <a:spcAft>
                          <a:spcPts val="300"/>
                        </a:spcAft>
                      </a:pPr>
                      <a:r>
                        <a:rPr lang="en-US" sz="1800">
                          <a:latin typeface="Arial"/>
                          <a:ea typeface="Times New Roman"/>
                          <a:cs typeface="Times New Roman"/>
                        </a:rPr>
                        <a:t>ICMP</a:t>
                      </a:r>
                    </a:p>
                  </a:txBody>
                  <a:tcPr marL="115193" marR="115193"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hangingPunct="0">
                        <a:spcBef>
                          <a:spcPts val="300"/>
                        </a:spcBef>
                        <a:spcAft>
                          <a:spcPts val="300"/>
                        </a:spcAft>
                      </a:pPr>
                      <a:r>
                        <a:rPr lang="en-US" sz="1800" dirty="0">
                          <a:latin typeface="Arial"/>
                          <a:ea typeface="Times New Roman"/>
                          <a:cs typeface="Times New Roman"/>
                        </a:rPr>
                        <a:t>Drop</a:t>
                      </a:r>
                    </a:p>
                  </a:txBody>
                  <a:tcPr marL="115193" marR="115193"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hangingPunct="0">
                        <a:spcBef>
                          <a:spcPts val="300"/>
                        </a:spcBef>
                        <a:spcAft>
                          <a:spcPts val="300"/>
                        </a:spcAft>
                      </a:pPr>
                      <a:r>
                        <a:rPr lang="en-US" sz="1800" dirty="0">
                          <a:latin typeface="Arial"/>
                          <a:ea typeface="Times New Roman"/>
                          <a:cs typeface="Times New Roman"/>
                        </a:rPr>
                        <a:t>None</a:t>
                      </a:r>
                    </a:p>
                  </a:txBody>
                  <a:tcPr marL="115193" marR="115193"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hangingPunct="0">
                        <a:spcBef>
                          <a:spcPts val="300"/>
                        </a:spcBef>
                        <a:spcAft>
                          <a:spcPts val="300"/>
                        </a:spcAft>
                      </a:pPr>
                      <a:r>
                        <a:rPr lang="en-US" sz="1800">
                          <a:latin typeface="Arial"/>
                          <a:ea typeface="Times New Roman"/>
                          <a:cs typeface="Times New Roman"/>
                        </a:rPr>
                        <a:t>Border</a:t>
                      </a:r>
                    </a:p>
                  </a:txBody>
                  <a:tcPr marL="115193" marR="115193" marT="0" marB="0">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99399">
                <a:tc>
                  <a:txBody>
                    <a:bodyPr/>
                    <a:lstStyle/>
                    <a:p>
                      <a:pPr marL="0" marR="0" algn="ctr" hangingPunct="0">
                        <a:spcBef>
                          <a:spcPts val="300"/>
                        </a:spcBef>
                        <a:spcAft>
                          <a:spcPts val="300"/>
                        </a:spcAft>
                      </a:pPr>
                      <a:r>
                        <a:rPr lang="en-US" sz="1800" dirty="0">
                          <a:latin typeface="Arial"/>
                          <a:ea typeface="Times New Roman"/>
                          <a:cs typeface="Times New Roman"/>
                        </a:rPr>
                        <a:t>6</a:t>
                      </a:r>
                    </a:p>
                  </a:txBody>
                  <a:tcPr marL="115193" marR="115193" marT="0" marB="0">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tc>
                  <a:txBody>
                    <a:bodyPr/>
                    <a:lstStyle/>
                    <a:p>
                      <a:pPr marL="0" marR="0" hangingPunct="0">
                        <a:spcBef>
                          <a:spcPts val="300"/>
                        </a:spcBef>
                        <a:spcAft>
                          <a:spcPts val="300"/>
                        </a:spcAft>
                      </a:pPr>
                      <a:r>
                        <a:rPr lang="en-US" sz="1800" dirty="0">
                          <a:latin typeface="Arial"/>
                          <a:ea typeface="Times New Roman"/>
                          <a:cs typeface="Times New Roman"/>
                        </a:rPr>
                        <a:t>Internal</a:t>
                      </a:r>
                    </a:p>
                  </a:txBody>
                  <a:tcPr marL="115193" marR="115193"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tc>
                  <a:txBody>
                    <a:bodyPr/>
                    <a:lstStyle/>
                    <a:p>
                      <a:pPr marL="0" marR="0" hangingPunct="0">
                        <a:spcBef>
                          <a:spcPts val="300"/>
                        </a:spcBef>
                        <a:spcAft>
                          <a:spcPts val="300"/>
                        </a:spcAft>
                      </a:pPr>
                      <a:r>
                        <a:rPr lang="en-US" sz="1800" dirty="0">
                          <a:latin typeface="Arial"/>
                          <a:ea typeface="Times New Roman"/>
                          <a:cs typeface="Times New Roman"/>
                        </a:rPr>
                        <a:t>Mail Server</a:t>
                      </a:r>
                    </a:p>
                  </a:txBody>
                  <a:tcPr marL="115193" marR="115193"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tc>
                  <a:txBody>
                    <a:bodyPr/>
                    <a:lstStyle/>
                    <a:p>
                      <a:pPr marL="0" marR="0" hangingPunct="0">
                        <a:spcBef>
                          <a:spcPts val="300"/>
                        </a:spcBef>
                        <a:spcAft>
                          <a:spcPts val="300"/>
                        </a:spcAft>
                      </a:pPr>
                      <a:r>
                        <a:rPr lang="en-US" sz="1800" dirty="0">
                          <a:latin typeface="Arial"/>
                          <a:ea typeface="Times New Roman"/>
                          <a:cs typeface="Times New Roman"/>
                        </a:rPr>
                        <a:t>TCP </a:t>
                      </a:r>
                      <a:r>
                        <a:rPr lang="en-US" sz="1800" dirty="0" err="1">
                          <a:latin typeface="Arial"/>
                          <a:ea typeface="Times New Roman"/>
                          <a:cs typeface="Times New Roman"/>
                        </a:rPr>
                        <a:t>smtp</a:t>
                      </a:r>
                      <a:endParaRPr lang="en-US" sz="1800" dirty="0">
                        <a:latin typeface="Arial"/>
                        <a:ea typeface="Times New Roman"/>
                        <a:cs typeface="Times New Roman"/>
                      </a:endParaRPr>
                    </a:p>
                  </a:txBody>
                  <a:tcPr marL="115193" marR="115193"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tc>
                  <a:txBody>
                    <a:bodyPr/>
                    <a:lstStyle/>
                    <a:p>
                      <a:pPr marL="0" marR="0" hangingPunct="0">
                        <a:spcBef>
                          <a:spcPts val="300"/>
                        </a:spcBef>
                        <a:spcAft>
                          <a:spcPts val="300"/>
                        </a:spcAft>
                      </a:pPr>
                      <a:r>
                        <a:rPr lang="en-US" sz="1800" dirty="0">
                          <a:latin typeface="Arial"/>
                          <a:ea typeface="Times New Roman"/>
                          <a:cs typeface="Times New Roman"/>
                        </a:rPr>
                        <a:t>Authenticate</a:t>
                      </a:r>
                    </a:p>
                  </a:txBody>
                  <a:tcPr marL="115193" marR="115193"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tc>
                  <a:txBody>
                    <a:bodyPr/>
                    <a:lstStyle/>
                    <a:p>
                      <a:pPr marL="0" marR="0" hangingPunct="0">
                        <a:spcBef>
                          <a:spcPts val="300"/>
                        </a:spcBef>
                        <a:spcAft>
                          <a:spcPts val="300"/>
                        </a:spcAft>
                      </a:pPr>
                      <a:r>
                        <a:rPr lang="en-US" sz="1800" dirty="0">
                          <a:latin typeface="Arial"/>
                          <a:ea typeface="Times New Roman"/>
                          <a:cs typeface="Times New Roman"/>
                        </a:rPr>
                        <a:t>Log if Fail</a:t>
                      </a:r>
                    </a:p>
                  </a:txBody>
                  <a:tcPr marL="115193" marR="115193"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tc>
                  <a:txBody>
                    <a:bodyPr/>
                    <a:lstStyle/>
                    <a:p>
                      <a:pPr marL="0" marR="0" hangingPunct="0">
                        <a:spcBef>
                          <a:spcPts val="300"/>
                        </a:spcBef>
                        <a:spcAft>
                          <a:spcPts val="300"/>
                        </a:spcAft>
                      </a:pPr>
                      <a:r>
                        <a:rPr lang="en-US" sz="1800" dirty="0">
                          <a:latin typeface="Arial"/>
                          <a:ea typeface="Times New Roman"/>
                          <a:cs typeface="Times New Roman"/>
                        </a:rPr>
                        <a:t>Central</a:t>
                      </a:r>
                    </a:p>
                  </a:txBody>
                  <a:tcPr marL="115193" marR="115193" marT="0" marB="0">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tr>
              <a:tr h="599399">
                <a:tc>
                  <a:txBody>
                    <a:bodyPr/>
                    <a:lstStyle/>
                    <a:p>
                      <a:pPr marL="0" marR="0" algn="ctr" hangingPunct="0">
                        <a:spcBef>
                          <a:spcPts val="300"/>
                        </a:spcBef>
                        <a:spcAft>
                          <a:spcPts val="300"/>
                        </a:spcAft>
                      </a:pPr>
                      <a:r>
                        <a:rPr lang="en-US" sz="1800">
                          <a:latin typeface="Arial"/>
                          <a:ea typeface="Times New Roman"/>
                          <a:cs typeface="Times New Roman"/>
                        </a:rPr>
                        <a:t>7</a:t>
                      </a:r>
                    </a:p>
                  </a:txBody>
                  <a:tcPr marL="115193" marR="115193" marT="0" marB="0">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hangingPunct="0">
                        <a:spcBef>
                          <a:spcPts val="300"/>
                        </a:spcBef>
                        <a:spcAft>
                          <a:spcPts val="300"/>
                        </a:spcAft>
                      </a:pPr>
                      <a:r>
                        <a:rPr lang="en-US" sz="1800">
                          <a:latin typeface="Arial"/>
                          <a:ea typeface="Times New Roman"/>
                          <a:cs typeface="Times New Roman"/>
                        </a:rPr>
                        <a:t>Marketing</a:t>
                      </a:r>
                    </a:p>
                  </a:txBody>
                  <a:tcPr marL="115193" marR="115193"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hangingPunct="0">
                        <a:spcBef>
                          <a:spcPts val="300"/>
                        </a:spcBef>
                        <a:spcAft>
                          <a:spcPts val="300"/>
                        </a:spcAft>
                      </a:pPr>
                      <a:r>
                        <a:rPr lang="en-US" sz="1800">
                          <a:latin typeface="Arial"/>
                          <a:ea typeface="Times New Roman"/>
                          <a:cs typeface="Times New Roman"/>
                        </a:rPr>
                        <a:t>Plans Server</a:t>
                      </a:r>
                    </a:p>
                  </a:txBody>
                  <a:tcPr marL="115193" marR="115193"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hangingPunct="0">
                        <a:spcBef>
                          <a:spcPts val="300"/>
                        </a:spcBef>
                        <a:spcAft>
                          <a:spcPts val="300"/>
                        </a:spcAft>
                      </a:pPr>
                      <a:r>
                        <a:rPr lang="en-US" sz="1800">
                          <a:latin typeface="Arial"/>
                          <a:ea typeface="Times New Roman"/>
                          <a:cs typeface="Times New Roman"/>
                        </a:rPr>
                        <a:t>TCP http</a:t>
                      </a:r>
                    </a:p>
                  </a:txBody>
                  <a:tcPr marL="115193" marR="115193"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hangingPunct="0">
                        <a:spcBef>
                          <a:spcPts val="300"/>
                        </a:spcBef>
                        <a:spcAft>
                          <a:spcPts val="300"/>
                        </a:spcAft>
                      </a:pPr>
                      <a:r>
                        <a:rPr lang="en-US" sz="1800">
                          <a:latin typeface="Arial"/>
                          <a:ea typeface="Times New Roman"/>
                          <a:cs typeface="Times New Roman"/>
                        </a:rPr>
                        <a:t>Authenticate</a:t>
                      </a:r>
                    </a:p>
                  </a:txBody>
                  <a:tcPr marL="115193" marR="115193"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hangingPunct="0">
                        <a:spcBef>
                          <a:spcPts val="300"/>
                        </a:spcBef>
                        <a:spcAft>
                          <a:spcPts val="300"/>
                        </a:spcAft>
                      </a:pPr>
                      <a:r>
                        <a:rPr lang="en-US" sz="1800" dirty="0">
                          <a:latin typeface="Arial"/>
                          <a:ea typeface="Times New Roman"/>
                          <a:cs typeface="Times New Roman"/>
                        </a:rPr>
                        <a:t>Alert if Fail</a:t>
                      </a:r>
                    </a:p>
                  </a:txBody>
                  <a:tcPr marL="115193" marR="115193"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hangingPunct="0">
                        <a:spcBef>
                          <a:spcPts val="300"/>
                        </a:spcBef>
                        <a:spcAft>
                          <a:spcPts val="300"/>
                        </a:spcAft>
                      </a:pPr>
                      <a:r>
                        <a:rPr lang="en-US" sz="1800" dirty="0">
                          <a:latin typeface="Arial"/>
                          <a:ea typeface="Times New Roman"/>
                          <a:cs typeface="Times New Roman"/>
                        </a:rPr>
                        <a:t>Marketing</a:t>
                      </a:r>
                    </a:p>
                  </a:txBody>
                  <a:tcPr marL="115193" marR="115193" marT="0" marB="0">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99399">
                <a:tc>
                  <a:txBody>
                    <a:bodyPr/>
                    <a:lstStyle/>
                    <a:p>
                      <a:pPr marL="0" marR="0" algn="ctr" hangingPunct="0">
                        <a:spcBef>
                          <a:spcPts val="300"/>
                        </a:spcBef>
                        <a:spcAft>
                          <a:spcPts val="300"/>
                        </a:spcAft>
                      </a:pPr>
                      <a:r>
                        <a:rPr lang="en-US" sz="1800" dirty="0">
                          <a:latin typeface="Arial"/>
                          <a:ea typeface="Times New Roman"/>
                          <a:cs typeface="Times New Roman"/>
                        </a:rPr>
                        <a:t>8</a:t>
                      </a:r>
                    </a:p>
                  </a:txBody>
                  <a:tcPr marL="115193" marR="115193" marT="0" marB="0">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tc>
                  <a:txBody>
                    <a:bodyPr/>
                    <a:lstStyle/>
                    <a:p>
                      <a:pPr marL="0" marR="0" hangingPunct="0">
                        <a:spcBef>
                          <a:spcPts val="300"/>
                        </a:spcBef>
                        <a:spcAft>
                          <a:spcPts val="300"/>
                        </a:spcAft>
                      </a:pPr>
                      <a:r>
                        <a:rPr lang="en-US" sz="1800" dirty="0">
                          <a:latin typeface="Arial"/>
                          <a:ea typeface="Times New Roman"/>
                          <a:cs typeface="Times New Roman"/>
                        </a:rPr>
                        <a:t>Any</a:t>
                      </a:r>
                    </a:p>
                  </a:txBody>
                  <a:tcPr marL="115193" marR="115193"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tc>
                  <a:txBody>
                    <a:bodyPr/>
                    <a:lstStyle/>
                    <a:p>
                      <a:pPr marL="0" marR="0" hangingPunct="0">
                        <a:spcBef>
                          <a:spcPts val="300"/>
                        </a:spcBef>
                        <a:spcAft>
                          <a:spcPts val="300"/>
                        </a:spcAft>
                      </a:pPr>
                      <a:r>
                        <a:rPr lang="en-US" sz="1800" dirty="0">
                          <a:latin typeface="Arial"/>
                          <a:ea typeface="Times New Roman"/>
                          <a:cs typeface="Times New Roman"/>
                        </a:rPr>
                        <a:t>Plans Server</a:t>
                      </a:r>
                    </a:p>
                  </a:txBody>
                  <a:tcPr marL="115193" marR="115193"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tc>
                  <a:txBody>
                    <a:bodyPr/>
                    <a:lstStyle/>
                    <a:p>
                      <a:pPr marL="0" marR="0" hangingPunct="0">
                        <a:spcBef>
                          <a:spcPts val="300"/>
                        </a:spcBef>
                        <a:spcAft>
                          <a:spcPts val="300"/>
                        </a:spcAft>
                      </a:pPr>
                      <a:r>
                        <a:rPr lang="en-US" sz="1800" dirty="0">
                          <a:latin typeface="Arial"/>
                          <a:ea typeface="Times New Roman"/>
                          <a:cs typeface="Times New Roman"/>
                        </a:rPr>
                        <a:t>TCP http</a:t>
                      </a:r>
                    </a:p>
                  </a:txBody>
                  <a:tcPr marL="115193" marR="115193"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tc>
                  <a:txBody>
                    <a:bodyPr/>
                    <a:lstStyle/>
                    <a:p>
                      <a:pPr marL="0" marR="0" hangingPunct="0">
                        <a:spcBef>
                          <a:spcPts val="300"/>
                        </a:spcBef>
                        <a:spcAft>
                          <a:spcPts val="300"/>
                        </a:spcAft>
                      </a:pPr>
                      <a:r>
                        <a:rPr lang="en-US" sz="1800" dirty="0">
                          <a:latin typeface="Arial"/>
                          <a:ea typeface="Times New Roman"/>
                          <a:cs typeface="Times New Roman"/>
                        </a:rPr>
                        <a:t>Drop</a:t>
                      </a:r>
                    </a:p>
                  </a:txBody>
                  <a:tcPr marL="115193" marR="115193"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tc>
                  <a:txBody>
                    <a:bodyPr/>
                    <a:lstStyle/>
                    <a:p>
                      <a:pPr marL="0" marR="0" hangingPunct="0">
                        <a:spcBef>
                          <a:spcPts val="300"/>
                        </a:spcBef>
                        <a:spcAft>
                          <a:spcPts val="300"/>
                        </a:spcAft>
                      </a:pPr>
                      <a:r>
                        <a:rPr lang="en-US" sz="1800" dirty="0">
                          <a:latin typeface="Arial"/>
                          <a:ea typeface="Times New Roman"/>
                          <a:cs typeface="Times New Roman"/>
                        </a:rPr>
                        <a:t>Log</a:t>
                      </a:r>
                    </a:p>
                  </a:txBody>
                  <a:tcPr marL="115193" marR="115193"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tc>
                  <a:txBody>
                    <a:bodyPr/>
                    <a:lstStyle/>
                    <a:p>
                      <a:pPr marL="0" marR="0" hangingPunct="0">
                        <a:spcBef>
                          <a:spcPts val="300"/>
                        </a:spcBef>
                        <a:spcAft>
                          <a:spcPts val="300"/>
                        </a:spcAft>
                      </a:pPr>
                      <a:r>
                        <a:rPr lang="en-US" sz="1800" dirty="0">
                          <a:latin typeface="Arial"/>
                          <a:ea typeface="Times New Roman"/>
                          <a:cs typeface="Times New Roman"/>
                        </a:rPr>
                        <a:t>Marketing</a:t>
                      </a:r>
                    </a:p>
                  </a:txBody>
                  <a:tcPr marL="115193" marR="115193" marT="0" marB="0">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tr>
              <a:tr h="299699">
                <a:tc>
                  <a:txBody>
                    <a:bodyPr/>
                    <a:lstStyle/>
                    <a:p>
                      <a:pPr marL="0" marR="0" algn="ctr" hangingPunct="0">
                        <a:spcBef>
                          <a:spcPts val="300"/>
                        </a:spcBef>
                        <a:spcAft>
                          <a:spcPts val="300"/>
                        </a:spcAft>
                      </a:pPr>
                      <a:r>
                        <a:rPr lang="en-US" sz="1800" dirty="0">
                          <a:latin typeface="Arial"/>
                          <a:ea typeface="Times New Roman"/>
                          <a:cs typeface="Times New Roman"/>
                        </a:rPr>
                        <a:t>9</a:t>
                      </a:r>
                    </a:p>
                  </a:txBody>
                  <a:tcPr marL="115193" marR="115193" marT="0" marB="0">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hangingPunct="0">
                        <a:spcBef>
                          <a:spcPts val="300"/>
                        </a:spcBef>
                        <a:spcAft>
                          <a:spcPts val="300"/>
                        </a:spcAft>
                      </a:pPr>
                      <a:r>
                        <a:rPr lang="en-US" sz="1800" dirty="0">
                          <a:latin typeface="Arial"/>
                          <a:ea typeface="Times New Roman"/>
                          <a:cs typeface="Times New Roman"/>
                        </a:rPr>
                        <a:t>Any</a:t>
                      </a:r>
                    </a:p>
                  </a:txBody>
                  <a:tcPr marL="115193" marR="115193"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hangingPunct="0">
                        <a:spcBef>
                          <a:spcPts val="300"/>
                        </a:spcBef>
                        <a:spcAft>
                          <a:spcPts val="300"/>
                        </a:spcAft>
                      </a:pPr>
                      <a:r>
                        <a:rPr lang="en-US" sz="1800">
                          <a:latin typeface="Arial"/>
                          <a:ea typeface="Times New Roman"/>
                          <a:cs typeface="Times New Roman"/>
                        </a:rPr>
                        <a:t>Any</a:t>
                      </a:r>
                    </a:p>
                  </a:txBody>
                  <a:tcPr marL="115193" marR="115193"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hangingPunct="0">
                        <a:spcBef>
                          <a:spcPts val="300"/>
                        </a:spcBef>
                        <a:spcAft>
                          <a:spcPts val="300"/>
                        </a:spcAft>
                      </a:pPr>
                      <a:r>
                        <a:rPr lang="en-US" sz="1800">
                          <a:latin typeface="Arial"/>
                          <a:ea typeface="Times New Roman"/>
                          <a:cs typeface="Times New Roman"/>
                        </a:rPr>
                        <a:t>Any</a:t>
                      </a:r>
                    </a:p>
                  </a:txBody>
                  <a:tcPr marL="115193" marR="115193"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hangingPunct="0">
                        <a:spcBef>
                          <a:spcPts val="300"/>
                        </a:spcBef>
                        <a:spcAft>
                          <a:spcPts val="300"/>
                        </a:spcAft>
                      </a:pPr>
                      <a:r>
                        <a:rPr lang="en-US" sz="1800">
                          <a:latin typeface="Arial"/>
                          <a:ea typeface="Times New Roman"/>
                          <a:cs typeface="Times New Roman"/>
                        </a:rPr>
                        <a:t>Drop</a:t>
                      </a:r>
                    </a:p>
                  </a:txBody>
                  <a:tcPr marL="115193" marR="115193"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hangingPunct="0">
                        <a:spcBef>
                          <a:spcPts val="300"/>
                        </a:spcBef>
                        <a:spcAft>
                          <a:spcPts val="300"/>
                        </a:spcAft>
                      </a:pPr>
                      <a:r>
                        <a:rPr lang="en-US" sz="1800">
                          <a:latin typeface="Arial"/>
                          <a:ea typeface="Times New Roman"/>
                          <a:cs typeface="Times New Roman"/>
                        </a:rPr>
                        <a:t>Log</a:t>
                      </a:r>
                    </a:p>
                  </a:txBody>
                  <a:tcPr marL="115193" marR="115193"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hangingPunct="0">
                        <a:spcBef>
                          <a:spcPts val="300"/>
                        </a:spcBef>
                        <a:spcAft>
                          <a:spcPts val="300"/>
                        </a:spcAft>
                      </a:pPr>
                      <a:r>
                        <a:rPr lang="en-US" sz="1800" dirty="0">
                          <a:latin typeface="Arial"/>
                          <a:ea typeface="Times New Roman"/>
                          <a:cs typeface="Times New Roman"/>
                        </a:rPr>
                        <a:t>All</a:t>
                      </a:r>
                    </a:p>
                  </a:txBody>
                  <a:tcPr marL="115193" marR="115193" marT="0" marB="0">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r>
            </a:tbl>
          </a:graphicData>
        </a:graphic>
      </p:graphicFrame>
      <p:sp>
        <p:nvSpPr>
          <p:cNvPr id="6" name="Slide Number Placeholder 1"/>
          <p:cNvSpPr txBox="1">
            <a:spLocks/>
          </p:cNvSpPr>
          <p:nvPr/>
        </p:nvSpPr>
        <p:spPr>
          <a:xfrm>
            <a:off x="152400" y="6172200"/>
            <a:ext cx="838200" cy="457200"/>
          </a:xfrm>
          <a:prstGeom prst="rect">
            <a:avLst/>
          </a:prstGeom>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r>
              <a:rPr lang="en-US" dirty="0" smtClean="0">
                <a:solidFill>
                  <a:prstClr val="white"/>
                </a:solidFill>
              </a:rPr>
              <a:t>6-</a:t>
            </a:r>
            <a:fld id="{DF3D5ACE-0B44-480C-935B-5F54025620FB}" type="slidenum">
              <a:rPr lang="en-US" smtClean="0">
                <a:solidFill>
                  <a:prstClr val="white"/>
                </a:solidFill>
              </a:rPr>
              <a:pPr/>
              <a:t>73</a:t>
            </a:fld>
            <a:endParaRPr lang="en-US" dirty="0">
              <a:solidFill>
                <a:prstClr val="white"/>
              </a:solidFill>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Content Placeholder 1"/>
          <p:cNvSpPr>
            <a:spLocks noGrp="1"/>
          </p:cNvSpPr>
          <p:nvPr>
            <p:ph idx="1"/>
          </p:nvPr>
        </p:nvSpPr>
        <p:spPr/>
        <p:txBody>
          <a:bodyPr/>
          <a:lstStyle/>
          <a:p>
            <a:pPr eaLnBrk="1"/>
            <a:r>
              <a:rPr lang="en-US" b="1" smtClean="0"/>
              <a:t>Implementation</a:t>
            </a:r>
          </a:p>
          <a:p>
            <a:pPr lvl="1" eaLnBrk="1"/>
            <a:r>
              <a:rPr lang="en-US" smtClean="0"/>
              <a:t>Vulnerability testing after configuration</a:t>
            </a:r>
          </a:p>
          <a:p>
            <a:pPr lvl="2" eaLnBrk="1"/>
            <a:r>
              <a:rPr lang="en-US" smtClean="0"/>
              <a:t>There </a:t>
            </a:r>
            <a:r>
              <a:rPr lang="en-US" i="1" smtClean="0"/>
              <a:t>will</a:t>
            </a:r>
            <a:r>
              <a:rPr lang="en-US" smtClean="0"/>
              <a:t> be problems</a:t>
            </a:r>
          </a:p>
          <a:p>
            <a:pPr lvl="2" eaLnBrk="1"/>
            <a:r>
              <a:rPr lang="en-US" smtClean="0"/>
              <a:t>Tests, like firewall configuration, should be based on policies</a:t>
            </a:r>
          </a:p>
          <a:p>
            <a:pPr eaLnBrk="1" hangingPunct="1"/>
            <a:endParaRPr lang="en-US" smtClean="0"/>
          </a:p>
        </p:txBody>
      </p:sp>
      <p:sp>
        <p:nvSpPr>
          <p:cNvPr id="5" name="Title 4"/>
          <p:cNvSpPr>
            <a:spLocks noGrp="1"/>
          </p:cNvSpPr>
          <p:nvPr>
            <p:ph type="title"/>
          </p:nvPr>
        </p:nvSpPr>
        <p:spPr/>
        <p:txBody>
          <a:bodyPr/>
          <a:lstStyle/>
          <a:p>
            <a:pPr eaLnBrk="1" fontAlgn="auto" hangingPunct="1">
              <a:spcAft>
                <a:spcPts val="0"/>
              </a:spcAft>
              <a:defRPr/>
            </a:pPr>
            <a:r>
              <a:rPr lang="en-US" dirty="0" smtClean="0"/>
              <a:t>6.9: Firewall Management</a:t>
            </a:r>
            <a:endParaRPr lang="en-US" dirty="0"/>
          </a:p>
        </p:txBody>
      </p:sp>
      <p:sp>
        <p:nvSpPr>
          <p:cNvPr id="6" name="Slide Number Placeholder 1"/>
          <p:cNvSpPr txBox="1">
            <a:spLocks/>
          </p:cNvSpPr>
          <p:nvPr/>
        </p:nvSpPr>
        <p:spPr>
          <a:xfrm>
            <a:off x="152400" y="6172200"/>
            <a:ext cx="838200" cy="457200"/>
          </a:xfrm>
          <a:prstGeom prst="rect">
            <a:avLst/>
          </a:prstGeom>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r>
              <a:rPr lang="en-US" dirty="0" smtClean="0">
                <a:solidFill>
                  <a:prstClr val="white"/>
                </a:solidFill>
              </a:rPr>
              <a:t>6-</a:t>
            </a:r>
            <a:fld id="{DF3D5ACE-0B44-480C-935B-5F54025620FB}" type="slidenum">
              <a:rPr lang="en-US" smtClean="0">
                <a:solidFill>
                  <a:prstClr val="white"/>
                </a:solidFill>
              </a:rPr>
              <a:pPr/>
              <a:t>74</a:t>
            </a:fld>
            <a:endParaRPr lang="en-US" dirty="0">
              <a:solidFill>
                <a:prstClr val="white"/>
              </a:solidFill>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Content Placeholder 1"/>
          <p:cNvSpPr>
            <a:spLocks noGrp="1"/>
          </p:cNvSpPr>
          <p:nvPr>
            <p:ph idx="1"/>
          </p:nvPr>
        </p:nvSpPr>
        <p:spPr>
          <a:xfrm>
            <a:off x="304800" y="1481138"/>
            <a:ext cx="8382000" cy="4767262"/>
          </a:xfrm>
        </p:spPr>
        <p:txBody>
          <a:bodyPr/>
          <a:lstStyle/>
          <a:p>
            <a:pPr eaLnBrk="1"/>
            <a:r>
              <a:rPr lang="en-US" b="1" smtClean="0"/>
              <a:t>Implementation</a:t>
            </a:r>
          </a:p>
          <a:p>
            <a:pPr lvl="1" eaLnBrk="1"/>
            <a:r>
              <a:rPr lang="en-US" smtClean="0"/>
              <a:t>Change authorization and management</a:t>
            </a:r>
          </a:p>
          <a:p>
            <a:pPr lvl="2" eaLnBrk="1"/>
            <a:r>
              <a:rPr lang="en-US" smtClean="0"/>
              <a:t>Limit the number of people who can make change requests</a:t>
            </a:r>
          </a:p>
          <a:p>
            <a:pPr lvl="2" eaLnBrk="1"/>
            <a:r>
              <a:rPr lang="en-US" smtClean="0"/>
              <a:t>Limit the number of authorizers even more</a:t>
            </a:r>
          </a:p>
          <a:p>
            <a:pPr lvl="2" eaLnBrk="1"/>
            <a:r>
              <a:rPr lang="en-US" smtClean="0"/>
              <a:t>Require requesters and authorizers to be different people</a:t>
            </a:r>
          </a:p>
          <a:p>
            <a:pPr lvl="2" eaLnBrk="1"/>
            <a:r>
              <a:rPr lang="en-US" smtClean="0"/>
              <a:t>Implement the rule in the most restrictive way possible—</a:t>
            </a:r>
          </a:p>
          <a:p>
            <a:pPr lvl="3" eaLnBrk="1"/>
            <a:r>
              <a:rPr lang="en-US" smtClean="0"/>
              <a:t>To pass the least number of packets</a:t>
            </a:r>
          </a:p>
          <a:p>
            <a:pPr eaLnBrk="1" hangingPunct="1">
              <a:buFont typeface="Wingdings 3" pitchFamily="18" charset="2"/>
              <a:buNone/>
            </a:pPr>
            <a:endParaRPr lang="en-US" smtClean="0"/>
          </a:p>
        </p:txBody>
      </p:sp>
      <p:sp>
        <p:nvSpPr>
          <p:cNvPr id="5" name="Title 4"/>
          <p:cNvSpPr>
            <a:spLocks noGrp="1"/>
          </p:cNvSpPr>
          <p:nvPr>
            <p:ph type="title"/>
          </p:nvPr>
        </p:nvSpPr>
        <p:spPr/>
        <p:txBody>
          <a:bodyPr/>
          <a:lstStyle/>
          <a:p>
            <a:pPr eaLnBrk="1" fontAlgn="auto" hangingPunct="1">
              <a:spcAft>
                <a:spcPts val="0"/>
              </a:spcAft>
              <a:defRPr/>
            </a:pPr>
            <a:r>
              <a:rPr lang="en-US" dirty="0" smtClean="0"/>
              <a:t>6.9: Firewall Management</a:t>
            </a:r>
            <a:endParaRPr lang="en-US" dirty="0"/>
          </a:p>
        </p:txBody>
      </p:sp>
      <p:sp>
        <p:nvSpPr>
          <p:cNvPr id="6" name="Slide Number Placeholder 1"/>
          <p:cNvSpPr txBox="1">
            <a:spLocks/>
          </p:cNvSpPr>
          <p:nvPr/>
        </p:nvSpPr>
        <p:spPr>
          <a:xfrm>
            <a:off x="152400" y="6172200"/>
            <a:ext cx="838200" cy="457200"/>
          </a:xfrm>
          <a:prstGeom prst="rect">
            <a:avLst/>
          </a:prstGeom>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r>
              <a:rPr lang="en-US" dirty="0" smtClean="0">
                <a:solidFill>
                  <a:prstClr val="white"/>
                </a:solidFill>
              </a:rPr>
              <a:t>6-</a:t>
            </a:r>
            <a:fld id="{DF3D5ACE-0B44-480C-935B-5F54025620FB}" type="slidenum">
              <a:rPr lang="en-US" smtClean="0">
                <a:solidFill>
                  <a:prstClr val="white"/>
                </a:solidFill>
              </a:rPr>
              <a:pPr/>
              <a:t>75</a:t>
            </a:fld>
            <a:endParaRPr lang="en-US" dirty="0">
              <a:solidFill>
                <a:prstClr val="white"/>
              </a:solidFill>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Content Placeholder 1"/>
          <p:cNvSpPr>
            <a:spLocks noGrp="1"/>
          </p:cNvSpPr>
          <p:nvPr>
            <p:ph idx="1"/>
          </p:nvPr>
        </p:nvSpPr>
        <p:spPr>
          <a:xfrm>
            <a:off x="457200" y="1481138"/>
            <a:ext cx="8229600" cy="5072062"/>
          </a:xfrm>
        </p:spPr>
        <p:txBody>
          <a:bodyPr/>
          <a:lstStyle/>
          <a:p>
            <a:pPr eaLnBrk="1"/>
            <a:r>
              <a:rPr lang="en-US" b="1" smtClean="0"/>
              <a:t>Implementation</a:t>
            </a:r>
          </a:p>
          <a:p>
            <a:pPr lvl="1" eaLnBrk="1"/>
            <a:r>
              <a:rPr lang="en-US" smtClean="0"/>
              <a:t>Change authorization and management</a:t>
            </a:r>
          </a:p>
          <a:p>
            <a:pPr lvl="2" eaLnBrk="1"/>
            <a:r>
              <a:rPr lang="en-US" smtClean="0"/>
              <a:t>Document all changes carefully</a:t>
            </a:r>
          </a:p>
          <a:p>
            <a:pPr lvl="2" eaLnBrk="1"/>
            <a:r>
              <a:rPr lang="en-US" smtClean="0"/>
              <a:t>Do vulnerability testing after every change</a:t>
            </a:r>
          </a:p>
          <a:p>
            <a:pPr lvl="3" eaLnBrk="1"/>
            <a:r>
              <a:rPr lang="en-US" smtClean="0"/>
              <a:t>The change should work</a:t>
            </a:r>
          </a:p>
          <a:p>
            <a:pPr lvl="3" eaLnBrk="1"/>
            <a:r>
              <a:rPr lang="en-US" smtClean="0"/>
              <a:t>All previous behaviors should still work (regression testing)</a:t>
            </a:r>
          </a:p>
          <a:p>
            <a:pPr lvl="2" eaLnBrk="1"/>
            <a:r>
              <a:rPr lang="en-US" smtClean="0"/>
              <a:t>Audit changes frequently</a:t>
            </a:r>
          </a:p>
          <a:p>
            <a:pPr lvl="3" eaLnBrk="1"/>
            <a:r>
              <a:rPr lang="en-US" smtClean="0"/>
              <a:t>Focus especially on asking if each change opens the firewall in the most restrictive way possible</a:t>
            </a:r>
          </a:p>
        </p:txBody>
      </p:sp>
      <p:sp>
        <p:nvSpPr>
          <p:cNvPr id="5" name="Title 4"/>
          <p:cNvSpPr>
            <a:spLocks noGrp="1"/>
          </p:cNvSpPr>
          <p:nvPr>
            <p:ph type="title"/>
          </p:nvPr>
        </p:nvSpPr>
        <p:spPr/>
        <p:txBody>
          <a:bodyPr/>
          <a:lstStyle/>
          <a:p>
            <a:pPr eaLnBrk="1" fontAlgn="auto" hangingPunct="1">
              <a:spcAft>
                <a:spcPts val="0"/>
              </a:spcAft>
              <a:defRPr/>
            </a:pPr>
            <a:r>
              <a:rPr lang="en-US" dirty="0" smtClean="0"/>
              <a:t>6.9: Firewall Management</a:t>
            </a:r>
            <a:endParaRPr lang="en-US" dirty="0"/>
          </a:p>
        </p:txBody>
      </p:sp>
      <p:sp>
        <p:nvSpPr>
          <p:cNvPr id="6" name="Slide Number Placeholder 1"/>
          <p:cNvSpPr txBox="1">
            <a:spLocks/>
          </p:cNvSpPr>
          <p:nvPr/>
        </p:nvSpPr>
        <p:spPr>
          <a:xfrm>
            <a:off x="152400" y="6172200"/>
            <a:ext cx="838200" cy="457200"/>
          </a:xfrm>
          <a:prstGeom prst="rect">
            <a:avLst/>
          </a:prstGeom>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r>
              <a:rPr lang="en-US" dirty="0" smtClean="0">
                <a:solidFill>
                  <a:prstClr val="white"/>
                </a:solidFill>
              </a:rPr>
              <a:t>6-</a:t>
            </a:r>
            <a:fld id="{DF3D5ACE-0B44-480C-935B-5F54025620FB}" type="slidenum">
              <a:rPr lang="en-US" smtClean="0">
                <a:solidFill>
                  <a:prstClr val="white"/>
                </a:solidFill>
              </a:rPr>
              <a:pPr/>
              <a:t>76</a:t>
            </a:fld>
            <a:endParaRPr lang="en-US" dirty="0">
              <a:solidFill>
                <a:prstClr val="white"/>
              </a:solidFill>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Content Placeholder 1"/>
          <p:cNvSpPr>
            <a:spLocks noGrp="1"/>
          </p:cNvSpPr>
          <p:nvPr>
            <p:ph idx="1"/>
          </p:nvPr>
        </p:nvSpPr>
        <p:spPr>
          <a:xfrm>
            <a:off x="457200" y="1481138"/>
            <a:ext cx="8229600" cy="4919662"/>
          </a:xfrm>
        </p:spPr>
        <p:txBody>
          <a:bodyPr/>
          <a:lstStyle/>
          <a:p>
            <a:pPr eaLnBrk="1"/>
            <a:r>
              <a:rPr lang="en-US" b="1" dirty="0" smtClean="0"/>
              <a:t>Implementation</a:t>
            </a:r>
          </a:p>
          <a:p>
            <a:pPr lvl="1" eaLnBrk="1"/>
            <a:r>
              <a:rPr lang="en-US" dirty="0" smtClean="0"/>
              <a:t>Reading the firewall logs</a:t>
            </a:r>
          </a:p>
          <a:p>
            <a:pPr lvl="2" eaLnBrk="1"/>
            <a:r>
              <a:rPr lang="en-US" dirty="0" smtClean="0"/>
              <a:t>Should be done daily or more frequently</a:t>
            </a:r>
          </a:p>
          <a:p>
            <a:pPr lvl="2" eaLnBrk="1"/>
            <a:r>
              <a:rPr lang="en-US" dirty="0" smtClean="0"/>
              <a:t>The most labor-intensive part of firewall management</a:t>
            </a:r>
          </a:p>
          <a:p>
            <a:pPr lvl="2" eaLnBrk="1"/>
            <a:r>
              <a:rPr lang="en-US" dirty="0" smtClean="0"/>
              <a:t>Strategy is to find unusual traffic patterns</a:t>
            </a:r>
          </a:p>
          <a:p>
            <a:pPr lvl="3" eaLnBrk="1"/>
            <a:r>
              <a:rPr lang="en-US" dirty="0" smtClean="0"/>
              <a:t>Top ten source IP addresses whose packets were dropped</a:t>
            </a:r>
          </a:p>
          <a:p>
            <a:pPr lvl="3" eaLnBrk="1"/>
            <a:r>
              <a:rPr lang="en-US" dirty="0" smtClean="0"/>
              <a:t>Number of DNS failures today versus in an average day</a:t>
            </a:r>
          </a:p>
          <a:p>
            <a:pPr lvl="2" eaLnBrk="1"/>
            <a:r>
              <a:rPr lang="en-US" dirty="0" smtClean="0"/>
              <a:t>Attackers can be black holed (have their packets dropped)</a:t>
            </a:r>
          </a:p>
        </p:txBody>
      </p:sp>
      <p:sp>
        <p:nvSpPr>
          <p:cNvPr id="5" name="Title 4"/>
          <p:cNvSpPr>
            <a:spLocks noGrp="1"/>
          </p:cNvSpPr>
          <p:nvPr>
            <p:ph type="title"/>
          </p:nvPr>
        </p:nvSpPr>
        <p:spPr/>
        <p:txBody>
          <a:bodyPr/>
          <a:lstStyle/>
          <a:p>
            <a:pPr eaLnBrk="1" fontAlgn="auto" hangingPunct="1">
              <a:spcAft>
                <a:spcPts val="0"/>
              </a:spcAft>
              <a:defRPr/>
            </a:pPr>
            <a:r>
              <a:rPr lang="en-US" dirty="0" smtClean="0"/>
              <a:t>6.9: Firewall Management</a:t>
            </a:r>
            <a:endParaRPr lang="en-US" dirty="0"/>
          </a:p>
        </p:txBody>
      </p:sp>
      <p:sp>
        <p:nvSpPr>
          <p:cNvPr id="6" name="Slide Number Placeholder 1"/>
          <p:cNvSpPr txBox="1">
            <a:spLocks/>
          </p:cNvSpPr>
          <p:nvPr/>
        </p:nvSpPr>
        <p:spPr>
          <a:xfrm>
            <a:off x="152400" y="6172200"/>
            <a:ext cx="838200" cy="457200"/>
          </a:xfrm>
          <a:prstGeom prst="rect">
            <a:avLst/>
          </a:prstGeom>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r>
              <a:rPr lang="en-US" dirty="0" smtClean="0">
                <a:solidFill>
                  <a:prstClr val="white"/>
                </a:solidFill>
              </a:rPr>
              <a:t>6-</a:t>
            </a:r>
            <a:fld id="{DF3D5ACE-0B44-480C-935B-5F54025620FB}" type="slidenum">
              <a:rPr lang="en-US" smtClean="0">
                <a:solidFill>
                  <a:prstClr val="white"/>
                </a:solidFill>
              </a:rPr>
              <a:pPr/>
              <a:t>77</a:t>
            </a:fld>
            <a:endParaRPr lang="en-US" dirty="0">
              <a:solidFill>
                <a:prstClr val="white"/>
              </a:solidFill>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eaLnBrk="1" fontAlgn="auto" hangingPunct="1">
              <a:spcAft>
                <a:spcPts val="0"/>
              </a:spcAft>
              <a:defRPr/>
            </a:pPr>
            <a:r>
              <a:rPr lang="en-US" dirty="0" smtClean="0"/>
              <a:t>6.9: Ingress Firewall Log File</a:t>
            </a:r>
            <a:endParaRPr lang="en-US" dirty="0"/>
          </a:p>
        </p:txBody>
      </p:sp>
      <p:graphicFrame>
        <p:nvGraphicFramePr>
          <p:cNvPr id="7" name="Table 6"/>
          <p:cNvGraphicFramePr>
            <a:graphicFrameLocks noGrp="1"/>
          </p:cNvGraphicFramePr>
          <p:nvPr/>
        </p:nvGraphicFramePr>
        <p:xfrm>
          <a:off x="304800" y="1295400"/>
          <a:ext cx="8610600" cy="4802190"/>
        </p:xfrm>
        <a:graphic>
          <a:graphicData uri="http://schemas.openxmlformats.org/drawingml/2006/table">
            <a:tbl>
              <a:tblPr/>
              <a:tblGrid>
                <a:gridCol w="660400"/>
                <a:gridCol w="1377950"/>
                <a:gridCol w="2051050"/>
                <a:gridCol w="1508125"/>
                <a:gridCol w="1706563"/>
                <a:gridCol w="1306512"/>
              </a:tblGrid>
              <a:tr h="320675">
                <a:tc>
                  <a:txBody>
                    <a:bodyPr/>
                    <a:lstStyle/>
                    <a:p>
                      <a:pPr marL="0" marR="0" lvl="0" indent="0" algn="ctr" defTabSz="914400" rtl="0" eaLnBrk="1" fontAlgn="base" latinLnBrk="0" hangingPunct="0">
                        <a:lnSpc>
                          <a:spcPct val="100000"/>
                        </a:lnSpc>
                        <a:spcBef>
                          <a:spcPts val="300"/>
                        </a:spcBef>
                        <a:spcAft>
                          <a:spcPts val="300"/>
                        </a:spcAft>
                        <a:buClrTx/>
                        <a:buSzTx/>
                        <a:buFontTx/>
                        <a:buNone/>
                        <a:tabLst/>
                      </a:pPr>
                      <a:r>
                        <a:rPr kumimoji="0" lang="en-US" sz="1600" b="1" i="0" u="none" strike="noStrike" cap="none" normalizeH="0" baseline="0" smtClean="0">
                          <a:ln>
                            <a:noFill/>
                          </a:ln>
                          <a:solidFill>
                            <a:schemeClr val="tx1"/>
                          </a:solidFill>
                          <a:effectLst/>
                          <a:latin typeface="Arial" charset="0"/>
                          <a:cs typeface="Times New Roman" pitchFamily="18" charset="0"/>
                        </a:rPr>
                        <a:t>ID</a:t>
                      </a:r>
                      <a:endParaRPr kumimoji="0" lang="en-US" sz="1600" b="0" i="0" u="none" strike="noStrike" cap="none" normalizeH="0" baseline="0" smtClean="0">
                        <a:ln>
                          <a:noFill/>
                        </a:ln>
                        <a:solidFill>
                          <a:schemeClr val="tx1"/>
                        </a:solidFill>
                        <a:effectLst/>
                        <a:latin typeface="Arial" charset="0"/>
                        <a:cs typeface="Times New Roman" pitchFamily="18" charset="0"/>
                      </a:endParaRPr>
                    </a:p>
                  </a:txBody>
                  <a:tcPr marL="94593" marR="94593"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9CCFF"/>
                    </a:solid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1600" b="1" i="0" u="none" strike="noStrike" cap="none" normalizeH="0" baseline="0" smtClean="0">
                          <a:ln>
                            <a:noFill/>
                          </a:ln>
                          <a:solidFill>
                            <a:schemeClr val="tx1"/>
                          </a:solidFill>
                          <a:effectLst/>
                          <a:latin typeface="Arial" charset="0"/>
                          <a:cs typeface="Times New Roman" pitchFamily="18" charset="0"/>
                        </a:rPr>
                        <a:t>Time</a:t>
                      </a:r>
                      <a:endParaRPr kumimoji="0" lang="en-US" sz="1600" b="0" i="0" u="none" strike="noStrike" cap="none" normalizeH="0" baseline="0" smtClean="0">
                        <a:ln>
                          <a:noFill/>
                        </a:ln>
                        <a:solidFill>
                          <a:schemeClr val="tx1"/>
                        </a:solidFill>
                        <a:effectLst/>
                        <a:latin typeface="Arial" charset="0"/>
                        <a:cs typeface="Times New Roman" pitchFamily="18" charset="0"/>
                      </a:endParaRPr>
                    </a:p>
                  </a:txBody>
                  <a:tcPr marL="94593" marR="94593"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9CCFF"/>
                    </a:solid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1600" b="1" i="0" u="none" strike="noStrike" cap="none" normalizeH="0" baseline="0" smtClean="0">
                          <a:ln>
                            <a:noFill/>
                          </a:ln>
                          <a:solidFill>
                            <a:schemeClr val="tx1"/>
                          </a:solidFill>
                          <a:effectLst/>
                          <a:latin typeface="Arial" charset="0"/>
                          <a:cs typeface="Times New Roman" pitchFamily="18" charset="0"/>
                        </a:rPr>
                        <a:t>Rule</a:t>
                      </a:r>
                      <a:endParaRPr kumimoji="0" lang="en-US" sz="1600" b="0" i="0" u="none" strike="noStrike" cap="none" normalizeH="0" baseline="0" smtClean="0">
                        <a:ln>
                          <a:noFill/>
                        </a:ln>
                        <a:solidFill>
                          <a:schemeClr val="tx1"/>
                        </a:solidFill>
                        <a:effectLst/>
                        <a:latin typeface="Arial" charset="0"/>
                        <a:cs typeface="Times New Roman" pitchFamily="18" charset="0"/>
                      </a:endParaRPr>
                    </a:p>
                  </a:txBody>
                  <a:tcPr marL="94593" marR="94593"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9CCFF"/>
                    </a:solid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1600" b="1" i="0" u="none" strike="noStrike" cap="none" normalizeH="0" baseline="0" smtClean="0">
                          <a:ln>
                            <a:noFill/>
                          </a:ln>
                          <a:solidFill>
                            <a:schemeClr val="tx1"/>
                          </a:solidFill>
                          <a:effectLst/>
                          <a:latin typeface="Arial" charset="0"/>
                          <a:cs typeface="Times New Roman" pitchFamily="18" charset="0"/>
                        </a:rPr>
                        <a:t>Source IP</a:t>
                      </a:r>
                      <a:endParaRPr kumimoji="0" lang="en-US" sz="1600" b="0" i="0" u="none" strike="noStrike" cap="none" normalizeH="0" baseline="0" smtClean="0">
                        <a:ln>
                          <a:noFill/>
                        </a:ln>
                        <a:solidFill>
                          <a:schemeClr val="tx1"/>
                        </a:solidFill>
                        <a:effectLst/>
                        <a:latin typeface="Arial" charset="0"/>
                        <a:cs typeface="Times New Roman" pitchFamily="18" charset="0"/>
                      </a:endParaRPr>
                    </a:p>
                  </a:txBody>
                  <a:tcPr marL="94593" marR="94593"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9CCFF"/>
                    </a:solid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1600" b="1" i="0" u="none" strike="noStrike" cap="none" normalizeH="0" baseline="0" smtClean="0">
                          <a:ln>
                            <a:noFill/>
                          </a:ln>
                          <a:solidFill>
                            <a:schemeClr val="tx1"/>
                          </a:solidFill>
                          <a:effectLst/>
                          <a:latin typeface="Arial" charset="0"/>
                          <a:cs typeface="Times New Roman" pitchFamily="18" charset="0"/>
                        </a:rPr>
                        <a:t>Destination IP</a:t>
                      </a:r>
                      <a:endParaRPr kumimoji="0" lang="en-US" sz="1600" b="0" i="0" u="none" strike="noStrike" cap="none" normalizeH="0" baseline="0" smtClean="0">
                        <a:ln>
                          <a:noFill/>
                        </a:ln>
                        <a:solidFill>
                          <a:schemeClr val="tx1"/>
                        </a:solidFill>
                        <a:effectLst/>
                        <a:latin typeface="Arial" charset="0"/>
                        <a:cs typeface="Times New Roman" pitchFamily="18" charset="0"/>
                      </a:endParaRPr>
                    </a:p>
                  </a:txBody>
                  <a:tcPr marL="94593" marR="94593"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9CCFF"/>
                    </a:solid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1600" b="1" i="0" u="none" strike="noStrike" cap="none" normalizeH="0" baseline="0" smtClean="0">
                          <a:ln>
                            <a:noFill/>
                          </a:ln>
                          <a:solidFill>
                            <a:schemeClr val="tx1"/>
                          </a:solidFill>
                          <a:effectLst/>
                          <a:latin typeface="Arial" charset="0"/>
                          <a:cs typeface="Times New Roman" pitchFamily="18" charset="0"/>
                        </a:rPr>
                        <a:t>Service</a:t>
                      </a:r>
                      <a:endParaRPr kumimoji="0" lang="en-US" sz="1600" b="0" i="0" u="none" strike="noStrike" cap="none" normalizeH="0" baseline="0" smtClean="0">
                        <a:ln>
                          <a:noFill/>
                        </a:ln>
                        <a:solidFill>
                          <a:schemeClr val="tx1"/>
                        </a:solidFill>
                        <a:effectLst/>
                        <a:latin typeface="Arial" charset="0"/>
                        <a:cs typeface="Times New Roman" pitchFamily="18" charset="0"/>
                      </a:endParaRPr>
                    </a:p>
                  </a:txBody>
                  <a:tcPr marL="94593" marR="94593"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9CCFF"/>
                    </a:solidFill>
                  </a:tcPr>
                </a:tc>
              </a:tr>
              <a:tr h="320675">
                <a:tc>
                  <a:txBody>
                    <a:bodyPr/>
                    <a:lstStyle/>
                    <a:p>
                      <a:pPr marL="0" marR="0" lvl="0" indent="0" algn="ctr" defTabSz="914400" rtl="0" eaLnBrk="1" fontAlgn="base" latinLnBrk="0" hangingPunct="0">
                        <a:lnSpc>
                          <a:spcPct val="100000"/>
                        </a:lnSpc>
                        <a:spcBef>
                          <a:spcPts val="300"/>
                        </a:spcBef>
                        <a:spcAft>
                          <a:spcPts val="300"/>
                        </a:spcAft>
                        <a:buClrTx/>
                        <a:buSzTx/>
                        <a:buFontTx/>
                        <a:buNone/>
                        <a:tabLst/>
                      </a:pPr>
                      <a:r>
                        <a:rPr kumimoji="0" lang="en-US" sz="1600" b="0" i="0" u="none" strike="noStrike" cap="none" normalizeH="0" baseline="0" smtClean="0">
                          <a:ln>
                            <a:noFill/>
                          </a:ln>
                          <a:solidFill>
                            <a:schemeClr val="tx1"/>
                          </a:solidFill>
                          <a:effectLst/>
                          <a:latin typeface="Arial" charset="0"/>
                          <a:cs typeface="Times New Roman" pitchFamily="18" charset="0"/>
                        </a:rPr>
                        <a:t>1</a:t>
                      </a:r>
                    </a:p>
                  </a:txBody>
                  <a:tcPr marL="94593" marR="94593"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1600" b="0" i="0" u="none" strike="noStrike" cap="none" normalizeH="0" baseline="0" smtClean="0">
                          <a:ln>
                            <a:noFill/>
                          </a:ln>
                          <a:solidFill>
                            <a:schemeClr val="tx1"/>
                          </a:solidFill>
                          <a:effectLst/>
                          <a:latin typeface="Arial" charset="0"/>
                          <a:cs typeface="Times New Roman" pitchFamily="18" charset="0"/>
                        </a:rPr>
                        <a:t>15:34:005</a:t>
                      </a:r>
                    </a:p>
                  </a:txBody>
                  <a:tcPr marL="94593" marR="94593"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1600" b="0" i="0" u="none" strike="noStrike" cap="none" normalizeH="0" baseline="0" smtClean="0">
                          <a:ln>
                            <a:noFill/>
                          </a:ln>
                          <a:solidFill>
                            <a:schemeClr val="tx1"/>
                          </a:solidFill>
                          <a:effectLst/>
                          <a:latin typeface="Arial" charset="0"/>
                          <a:cs typeface="Times New Roman" pitchFamily="18" charset="0"/>
                        </a:rPr>
                        <a:t>Echo Probe</a:t>
                      </a:r>
                    </a:p>
                  </a:txBody>
                  <a:tcPr marL="94593" marR="94593"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4DFEF"/>
                    </a:solid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1600" b="0" i="0" u="none" strike="noStrike" cap="none" normalizeH="0" baseline="0" smtClean="0">
                          <a:ln>
                            <a:noFill/>
                          </a:ln>
                          <a:solidFill>
                            <a:schemeClr val="tx1"/>
                          </a:solidFill>
                          <a:effectLst/>
                          <a:latin typeface="Arial" charset="0"/>
                          <a:cs typeface="Times New Roman" pitchFamily="18" charset="0"/>
                        </a:rPr>
                        <a:t>14.17.3.139</a:t>
                      </a:r>
                    </a:p>
                  </a:txBody>
                  <a:tcPr marL="94593" marR="94593"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4DFEF"/>
                    </a:solid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1600" b="0" i="0" u="none" strike="noStrike" cap="none" normalizeH="0" baseline="0" smtClean="0">
                          <a:ln>
                            <a:noFill/>
                          </a:ln>
                          <a:solidFill>
                            <a:schemeClr val="tx1"/>
                          </a:solidFill>
                          <a:effectLst/>
                          <a:latin typeface="Arial" charset="0"/>
                          <a:cs typeface="Times New Roman" pitchFamily="18" charset="0"/>
                        </a:rPr>
                        <a:t>60.3.87.6</a:t>
                      </a:r>
                    </a:p>
                  </a:txBody>
                  <a:tcPr marL="94593" marR="94593"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4DFEF"/>
                    </a:solid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1600" b="0" i="0" u="none" strike="noStrike" cap="none" normalizeH="0" baseline="0" smtClean="0">
                          <a:ln>
                            <a:noFill/>
                          </a:ln>
                          <a:solidFill>
                            <a:schemeClr val="tx1"/>
                          </a:solidFill>
                          <a:effectLst/>
                          <a:latin typeface="Arial" charset="0"/>
                          <a:cs typeface="Times New Roman" pitchFamily="18" charset="0"/>
                        </a:rPr>
                        <a:t>ICMP</a:t>
                      </a:r>
                    </a:p>
                  </a:txBody>
                  <a:tcPr marL="94593" marR="94593"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20675">
                <a:tc>
                  <a:txBody>
                    <a:bodyPr/>
                    <a:lstStyle/>
                    <a:p>
                      <a:pPr marL="0" marR="0" lvl="0" indent="0" algn="ctr" defTabSz="914400" rtl="0" eaLnBrk="1" fontAlgn="base" latinLnBrk="0" hangingPunct="0">
                        <a:lnSpc>
                          <a:spcPct val="100000"/>
                        </a:lnSpc>
                        <a:spcBef>
                          <a:spcPts val="300"/>
                        </a:spcBef>
                        <a:spcAft>
                          <a:spcPts val="300"/>
                        </a:spcAft>
                        <a:buClrTx/>
                        <a:buSzTx/>
                        <a:buFontTx/>
                        <a:buNone/>
                        <a:tabLst/>
                      </a:pPr>
                      <a:r>
                        <a:rPr kumimoji="0" lang="en-US" sz="1600" b="0" i="0" u="none" strike="noStrike" cap="none" normalizeH="0" baseline="0" smtClean="0">
                          <a:ln>
                            <a:noFill/>
                          </a:ln>
                          <a:solidFill>
                            <a:schemeClr val="tx1"/>
                          </a:solidFill>
                          <a:effectLst/>
                          <a:latin typeface="Arial" charset="0"/>
                          <a:cs typeface="Times New Roman" pitchFamily="18" charset="0"/>
                        </a:rPr>
                        <a:t>2</a:t>
                      </a:r>
                    </a:p>
                  </a:txBody>
                  <a:tcPr marL="94593" marR="94593"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1600" b="0" i="0" u="none" strike="noStrike" cap="none" normalizeH="0" baseline="0" smtClean="0">
                          <a:ln>
                            <a:noFill/>
                          </a:ln>
                          <a:solidFill>
                            <a:schemeClr val="tx1"/>
                          </a:solidFill>
                          <a:effectLst/>
                          <a:latin typeface="Arial" charset="0"/>
                          <a:cs typeface="Times New Roman" pitchFamily="18" charset="0"/>
                        </a:rPr>
                        <a:t>15:34:007</a:t>
                      </a:r>
                    </a:p>
                  </a:txBody>
                  <a:tcPr marL="94593" marR="94593"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1600" b="0" i="0" u="none" strike="noStrike" cap="none" normalizeH="0" baseline="0" smtClean="0">
                          <a:ln>
                            <a:noFill/>
                          </a:ln>
                          <a:solidFill>
                            <a:schemeClr val="tx1"/>
                          </a:solidFill>
                          <a:effectLst/>
                          <a:latin typeface="Arial" charset="0"/>
                          <a:cs typeface="Times New Roman" pitchFamily="18" charset="0"/>
                        </a:rPr>
                        <a:t>Echo Probe</a:t>
                      </a:r>
                    </a:p>
                  </a:txBody>
                  <a:tcPr marL="94593" marR="94593"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4DFEF"/>
                    </a:solid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1600" b="0" i="0" u="none" strike="noStrike" cap="none" normalizeH="0" baseline="0" smtClean="0">
                          <a:ln>
                            <a:noFill/>
                          </a:ln>
                          <a:solidFill>
                            <a:schemeClr val="tx1"/>
                          </a:solidFill>
                          <a:effectLst/>
                          <a:latin typeface="Arial" charset="0"/>
                          <a:cs typeface="Times New Roman" pitchFamily="18" charset="0"/>
                        </a:rPr>
                        <a:t>14.17.3.139</a:t>
                      </a:r>
                    </a:p>
                  </a:txBody>
                  <a:tcPr marL="94593" marR="94593"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4DFEF"/>
                    </a:solid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1600" b="0" i="0" u="none" strike="noStrike" cap="none" normalizeH="0" baseline="0" smtClean="0">
                          <a:ln>
                            <a:noFill/>
                          </a:ln>
                          <a:solidFill>
                            <a:schemeClr val="tx1"/>
                          </a:solidFill>
                          <a:effectLst/>
                          <a:latin typeface="Arial" charset="0"/>
                          <a:cs typeface="Times New Roman" pitchFamily="18" charset="0"/>
                        </a:rPr>
                        <a:t>60.3.87.7</a:t>
                      </a:r>
                    </a:p>
                  </a:txBody>
                  <a:tcPr marL="94593" marR="94593"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4DFEF"/>
                    </a:solid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1600" b="0" i="0" u="none" strike="noStrike" cap="none" normalizeH="0" baseline="0" smtClean="0">
                          <a:ln>
                            <a:noFill/>
                          </a:ln>
                          <a:solidFill>
                            <a:schemeClr val="tx1"/>
                          </a:solidFill>
                          <a:effectLst/>
                          <a:latin typeface="Arial" charset="0"/>
                          <a:cs typeface="Times New Roman" pitchFamily="18" charset="0"/>
                        </a:rPr>
                        <a:t>ICMP</a:t>
                      </a:r>
                    </a:p>
                  </a:txBody>
                  <a:tcPr marL="94593" marR="94593"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639763">
                <a:tc>
                  <a:txBody>
                    <a:bodyPr/>
                    <a:lstStyle/>
                    <a:p>
                      <a:pPr marL="0" marR="0" lvl="0" indent="0" algn="ctr" defTabSz="914400" rtl="0" eaLnBrk="1" fontAlgn="base" latinLnBrk="0" hangingPunct="0">
                        <a:lnSpc>
                          <a:spcPct val="100000"/>
                        </a:lnSpc>
                        <a:spcBef>
                          <a:spcPts val="300"/>
                        </a:spcBef>
                        <a:spcAft>
                          <a:spcPts val="300"/>
                        </a:spcAft>
                        <a:buClrTx/>
                        <a:buSzTx/>
                        <a:buFontTx/>
                        <a:buNone/>
                        <a:tabLst/>
                      </a:pPr>
                      <a:r>
                        <a:rPr kumimoji="0" lang="en-US" sz="1600" b="0" i="0" u="none" strike="noStrike" cap="none" normalizeH="0" baseline="0" smtClean="0">
                          <a:ln>
                            <a:noFill/>
                          </a:ln>
                          <a:solidFill>
                            <a:schemeClr val="tx1"/>
                          </a:solidFill>
                          <a:effectLst/>
                          <a:latin typeface="Arial" charset="0"/>
                          <a:cs typeface="Times New Roman" pitchFamily="18" charset="0"/>
                        </a:rPr>
                        <a:t>3</a:t>
                      </a:r>
                    </a:p>
                  </a:txBody>
                  <a:tcPr marL="94593" marR="94593"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1600" b="0" i="0" u="none" strike="noStrike" cap="none" normalizeH="0" baseline="0" smtClean="0">
                          <a:ln>
                            <a:noFill/>
                          </a:ln>
                          <a:solidFill>
                            <a:schemeClr val="tx1"/>
                          </a:solidFill>
                          <a:effectLst/>
                          <a:latin typeface="Arial" charset="0"/>
                          <a:cs typeface="Times New Roman" pitchFamily="18" charset="0"/>
                        </a:rPr>
                        <a:t>15:34:008</a:t>
                      </a:r>
                    </a:p>
                  </a:txBody>
                  <a:tcPr marL="94593" marR="94593"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1600" b="0" i="0" u="none" strike="noStrike" cap="none" normalizeH="0" baseline="0" smtClean="0">
                          <a:ln>
                            <a:noFill/>
                          </a:ln>
                          <a:solidFill>
                            <a:schemeClr val="tx1"/>
                          </a:solidFill>
                          <a:effectLst/>
                          <a:latin typeface="Arial" charset="0"/>
                          <a:cs typeface="Times New Roman" pitchFamily="18" charset="0"/>
                        </a:rPr>
                        <a:t>Forbidden Webserver Access</a:t>
                      </a:r>
                    </a:p>
                  </a:txBody>
                  <a:tcPr marL="94593" marR="94593"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1600" b="0" i="0" u="none" strike="noStrike" cap="none" normalizeH="0" baseline="0" smtClean="0">
                          <a:ln>
                            <a:noFill/>
                          </a:ln>
                          <a:solidFill>
                            <a:schemeClr val="tx1"/>
                          </a:solidFill>
                          <a:effectLst/>
                          <a:latin typeface="Arial" charset="0"/>
                          <a:cs typeface="Times New Roman" pitchFamily="18" charset="0"/>
                        </a:rPr>
                        <a:t>128.171.17.3</a:t>
                      </a:r>
                    </a:p>
                  </a:txBody>
                  <a:tcPr marL="94593" marR="94593"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1600" b="0" i="0" u="none" strike="noStrike" cap="none" normalizeH="0" baseline="0" smtClean="0">
                          <a:ln>
                            <a:noFill/>
                          </a:ln>
                          <a:solidFill>
                            <a:schemeClr val="tx1"/>
                          </a:solidFill>
                          <a:effectLst/>
                          <a:latin typeface="Arial" charset="0"/>
                          <a:cs typeface="Times New Roman" pitchFamily="18" charset="0"/>
                        </a:rPr>
                        <a:t>60.17.14.8</a:t>
                      </a:r>
                    </a:p>
                  </a:txBody>
                  <a:tcPr marL="94593" marR="94593"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1600" b="0" i="0" u="none" strike="noStrike" cap="none" normalizeH="0" baseline="0" smtClean="0">
                          <a:ln>
                            <a:noFill/>
                          </a:ln>
                          <a:solidFill>
                            <a:schemeClr val="tx1"/>
                          </a:solidFill>
                          <a:effectLst/>
                          <a:latin typeface="Arial" charset="0"/>
                          <a:cs typeface="Times New Roman" pitchFamily="18" charset="0"/>
                        </a:rPr>
                        <a:t>HTTP</a:t>
                      </a:r>
                    </a:p>
                  </a:txBody>
                  <a:tcPr marL="94593" marR="94593"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639763">
                <a:tc>
                  <a:txBody>
                    <a:bodyPr/>
                    <a:lstStyle/>
                    <a:p>
                      <a:pPr marL="0" marR="0" lvl="0" indent="0" algn="ctr" defTabSz="914400" rtl="0" eaLnBrk="1" fontAlgn="base" latinLnBrk="0" hangingPunct="0">
                        <a:lnSpc>
                          <a:spcPct val="100000"/>
                        </a:lnSpc>
                        <a:spcBef>
                          <a:spcPts val="300"/>
                        </a:spcBef>
                        <a:spcAft>
                          <a:spcPts val="300"/>
                        </a:spcAft>
                        <a:buClrTx/>
                        <a:buSzTx/>
                        <a:buFontTx/>
                        <a:buNone/>
                        <a:tabLst/>
                      </a:pPr>
                      <a:r>
                        <a:rPr kumimoji="0" lang="en-US" sz="1600" b="0" i="0" u="none" strike="noStrike" cap="none" normalizeH="0" baseline="0" smtClean="0">
                          <a:ln>
                            <a:noFill/>
                          </a:ln>
                          <a:solidFill>
                            <a:schemeClr val="tx1"/>
                          </a:solidFill>
                          <a:effectLst/>
                          <a:latin typeface="Arial" charset="0"/>
                          <a:cs typeface="Times New Roman" pitchFamily="18" charset="0"/>
                        </a:rPr>
                        <a:t>4</a:t>
                      </a:r>
                    </a:p>
                  </a:txBody>
                  <a:tcPr marL="94593" marR="94593"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1600" b="0" i="0" u="none" strike="noStrike" cap="none" normalizeH="0" baseline="0" smtClean="0">
                          <a:ln>
                            <a:noFill/>
                          </a:ln>
                          <a:solidFill>
                            <a:schemeClr val="tx1"/>
                          </a:solidFill>
                          <a:effectLst/>
                          <a:latin typeface="Arial" charset="0"/>
                          <a:cs typeface="Times New Roman" pitchFamily="18" charset="0"/>
                        </a:rPr>
                        <a:t>15:34:012</a:t>
                      </a:r>
                    </a:p>
                  </a:txBody>
                  <a:tcPr marL="94593" marR="94593"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1600" b="0" i="0" u="none" strike="noStrike" cap="none" normalizeH="0" baseline="0" smtClean="0">
                          <a:ln>
                            <a:noFill/>
                          </a:ln>
                          <a:solidFill>
                            <a:schemeClr val="tx1"/>
                          </a:solidFill>
                          <a:effectLst/>
                          <a:latin typeface="Arial" charset="0"/>
                          <a:cs typeface="Times New Roman" pitchFamily="18" charset="0"/>
                        </a:rPr>
                        <a:t>External Access to Internal FTP Server</a:t>
                      </a:r>
                    </a:p>
                  </a:txBody>
                  <a:tcPr marL="94593" marR="94593"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1600" b="0" i="0" u="none" strike="noStrike" cap="none" normalizeH="0" baseline="0" smtClean="0">
                          <a:ln>
                            <a:noFill/>
                          </a:ln>
                          <a:solidFill>
                            <a:schemeClr val="tx1"/>
                          </a:solidFill>
                          <a:effectLst/>
                          <a:latin typeface="Arial" charset="0"/>
                          <a:cs typeface="Times New Roman" pitchFamily="18" charset="0"/>
                        </a:rPr>
                        <a:t>14.8.23.96</a:t>
                      </a:r>
                    </a:p>
                  </a:txBody>
                  <a:tcPr marL="94593" marR="94593"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1600" b="0" i="0" u="none" strike="noStrike" cap="none" normalizeH="0" baseline="0" smtClean="0">
                          <a:ln>
                            <a:noFill/>
                          </a:ln>
                          <a:solidFill>
                            <a:schemeClr val="tx1"/>
                          </a:solidFill>
                          <a:effectLst/>
                          <a:latin typeface="Arial" charset="0"/>
                          <a:cs typeface="Times New Roman" pitchFamily="18" charset="0"/>
                        </a:rPr>
                        <a:t>60.8.123.56</a:t>
                      </a:r>
                    </a:p>
                  </a:txBody>
                  <a:tcPr marL="94593" marR="94593"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1600" b="0" i="0" u="none" strike="noStrike" cap="none" normalizeH="0" baseline="0" smtClean="0">
                          <a:ln>
                            <a:noFill/>
                          </a:ln>
                          <a:solidFill>
                            <a:schemeClr val="tx1"/>
                          </a:solidFill>
                          <a:effectLst/>
                          <a:latin typeface="Arial" charset="0"/>
                          <a:cs typeface="Times New Roman" pitchFamily="18" charset="0"/>
                        </a:rPr>
                        <a:t>FTP</a:t>
                      </a:r>
                    </a:p>
                  </a:txBody>
                  <a:tcPr marL="94593" marR="94593"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20675">
                <a:tc>
                  <a:txBody>
                    <a:bodyPr/>
                    <a:lstStyle/>
                    <a:p>
                      <a:pPr marL="0" marR="0" lvl="0" indent="0" algn="ctr" defTabSz="914400" rtl="0" eaLnBrk="1" fontAlgn="base" latinLnBrk="0" hangingPunct="0">
                        <a:lnSpc>
                          <a:spcPct val="100000"/>
                        </a:lnSpc>
                        <a:spcBef>
                          <a:spcPts val="300"/>
                        </a:spcBef>
                        <a:spcAft>
                          <a:spcPts val="300"/>
                        </a:spcAft>
                        <a:buClrTx/>
                        <a:buSzTx/>
                        <a:buFontTx/>
                        <a:buNone/>
                        <a:tabLst/>
                      </a:pPr>
                      <a:r>
                        <a:rPr kumimoji="0" lang="en-US" sz="1600" b="0" i="0" u="none" strike="noStrike" cap="none" normalizeH="0" baseline="0" smtClean="0">
                          <a:ln>
                            <a:noFill/>
                          </a:ln>
                          <a:solidFill>
                            <a:schemeClr val="tx1"/>
                          </a:solidFill>
                          <a:effectLst/>
                          <a:latin typeface="Arial" charset="0"/>
                          <a:cs typeface="Times New Roman" pitchFamily="18" charset="0"/>
                        </a:rPr>
                        <a:t>5</a:t>
                      </a:r>
                    </a:p>
                  </a:txBody>
                  <a:tcPr marL="94593" marR="94593"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1600" b="0" i="0" u="none" strike="noStrike" cap="none" normalizeH="0" baseline="0" smtClean="0">
                          <a:ln>
                            <a:noFill/>
                          </a:ln>
                          <a:solidFill>
                            <a:schemeClr val="tx1"/>
                          </a:solidFill>
                          <a:effectLst/>
                          <a:latin typeface="Arial" charset="0"/>
                          <a:cs typeface="Times New Roman" pitchFamily="18" charset="0"/>
                        </a:rPr>
                        <a:t>15:34:015</a:t>
                      </a:r>
                    </a:p>
                  </a:txBody>
                  <a:tcPr marL="94593" marR="94593"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1600" b="0" i="0" u="none" strike="noStrike" cap="none" normalizeH="0" baseline="0" smtClean="0">
                          <a:ln>
                            <a:noFill/>
                          </a:ln>
                          <a:solidFill>
                            <a:schemeClr val="tx1"/>
                          </a:solidFill>
                          <a:effectLst/>
                          <a:latin typeface="Arial" charset="0"/>
                          <a:cs typeface="Times New Roman" pitchFamily="18" charset="0"/>
                        </a:rPr>
                        <a:t>Echo Probe</a:t>
                      </a:r>
                    </a:p>
                  </a:txBody>
                  <a:tcPr marL="94593" marR="94593"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4DFEF"/>
                    </a:solid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1600" b="0" i="0" u="none" strike="noStrike" cap="none" normalizeH="0" baseline="0" smtClean="0">
                          <a:ln>
                            <a:noFill/>
                          </a:ln>
                          <a:solidFill>
                            <a:schemeClr val="tx1"/>
                          </a:solidFill>
                          <a:effectLst/>
                          <a:latin typeface="Arial" charset="0"/>
                          <a:cs typeface="Times New Roman" pitchFamily="18" charset="0"/>
                        </a:rPr>
                        <a:t>14.17.3.139</a:t>
                      </a:r>
                    </a:p>
                  </a:txBody>
                  <a:tcPr marL="94593" marR="94593"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4DFEF"/>
                    </a:solid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1600" b="0" i="0" u="none" strike="noStrike" cap="none" normalizeH="0" baseline="0" smtClean="0">
                          <a:ln>
                            <a:noFill/>
                          </a:ln>
                          <a:solidFill>
                            <a:schemeClr val="tx1"/>
                          </a:solidFill>
                          <a:effectLst/>
                          <a:latin typeface="Arial" charset="0"/>
                          <a:cs typeface="Times New Roman" pitchFamily="18" charset="0"/>
                        </a:rPr>
                        <a:t>60.3.87.8</a:t>
                      </a:r>
                    </a:p>
                  </a:txBody>
                  <a:tcPr marL="94593" marR="94593"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4DFEF"/>
                    </a:solid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1600" b="0" i="0" u="none" strike="noStrike" cap="none" normalizeH="0" baseline="0" smtClean="0">
                          <a:ln>
                            <a:noFill/>
                          </a:ln>
                          <a:solidFill>
                            <a:schemeClr val="tx1"/>
                          </a:solidFill>
                          <a:effectLst/>
                          <a:latin typeface="Arial" charset="0"/>
                          <a:cs typeface="Times New Roman" pitchFamily="18" charset="0"/>
                        </a:rPr>
                        <a:t>ICMP</a:t>
                      </a:r>
                    </a:p>
                  </a:txBody>
                  <a:tcPr marL="94593" marR="94593"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639763">
                <a:tc>
                  <a:txBody>
                    <a:bodyPr/>
                    <a:lstStyle/>
                    <a:p>
                      <a:pPr marL="0" marR="0" lvl="0" indent="0" algn="ctr" defTabSz="914400" rtl="0" eaLnBrk="1" fontAlgn="base" latinLnBrk="0" hangingPunct="0">
                        <a:lnSpc>
                          <a:spcPct val="100000"/>
                        </a:lnSpc>
                        <a:spcBef>
                          <a:spcPts val="300"/>
                        </a:spcBef>
                        <a:spcAft>
                          <a:spcPts val="300"/>
                        </a:spcAft>
                        <a:buClrTx/>
                        <a:buSzTx/>
                        <a:buFontTx/>
                        <a:buNone/>
                        <a:tabLst/>
                      </a:pPr>
                      <a:r>
                        <a:rPr kumimoji="0" lang="en-US" sz="1600" b="0" i="0" u="none" strike="noStrike" cap="none" normalizeH="0" baseline="0" smtClean="0">
                          <a:ln>
                            <a:noFill/>
                          </a:ln>
                          <a:solidFill>
                            <a:schemeClr val="tx1"/>
                          </a:solidFill>
                          <a:effectLst/>
                          <a:latin typeface="Arial" charset="0"/>
                          <a:cs typeface="Times New Roman" pitchFamily="18" charset="0"/>
                        </a:rPr>
                        <a:t>6</a:t>
                      </a:r>
                    </a:p>
                  </a:txBody>
                  <a:tcPr marL="94593" marR="94593"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1600" b="0" i="0" u="none" strike="noStrike" cap="none" normalizeH="0" baseline="0" smtClean="0">
                          <a:ln>
                            <a:noFill/>
                          </a:ln>
                          <a:solidFill>
                            <a:schemeClr val="tx1"/>
                          </a:solidFill>
                          <a:effectLst/>
                          <a:latin typeface="Arial" charset="0"/>
                          <a:cs typeface="Times New Roman" pitchFamily="18" charset="0"/>
                        </a:rPr>
                        <a:t>15:34:020</a:t>
                      </a:r>
                    </a:p>
                  </a:txBody>
                  <a:tcPr marL="94593" marR="94593"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1600" b="0" i="0" u="none" strike="noStrike" cap="none" normalizeH="0" baseline="0" smtClean="0">
                          <a:ln>
                            <a:noFill/>
                          </a:ln>
                          <a:solidFill>
                            <a:schemeClr val="tx1"/>
                          </a:solidFill>
                          <a:effectLst/>
                          <a:latin typeface="Arial" charset="0"/>
                          <a:cs typeface="Times New Roman" pitchFamily="18" charset="0"/>
                        </a:rPr>
                        <a:t>External Access to Internal FTP Server</a:t>
                      </a:r>
                    </a:p>
                  </a:txBody>
                  <a:tcPr marL="94593" marR="94593"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1600" b="0" i="0" u="none" strike="noStrike" cap="none" normalizeH="0" baseline="0" smtClean="0">
                          <a:ln>
                            <a:noFill/>
                          </a:ln>
                          <a:solidFill>
                            <a:schemeClr val="tx1"/>
                          </a:solidFill>
                          <a:effectLst/>
                          <a:latin typeface="Arial" charset="0"/>
                          <a:cs typeface="Times New Roman" pitchFamily="18" charset="0"/>
                        </a:rPr>
                        <a:t>128.171.17.34</a:t>
                      </a:r>
                    </a:p>
                  </a:txBody>
                  <a:tcPr marL="94593" marR="94593"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1600" b="0" i="0" u="none" strike="noStrike" cap="none" normalizeH="0" baseline="0" smtClean="0">
                          <a:ln>
                            <a:noFill/>
                          </a:ln>
                          <a:solidFill>
                            <a:schemeClr val="tx1"/>
                          </a:solidFill>
                          <a:effectLst/>
                          <a:latin typeface="Arial" charset="0"/>
                          <a:cs typeface="Times New Roman" pitchFamily="18" charset="0"/>
                        </a:rPr>
                        <a:t>60.19.8.20</a:t>
                      </a:r>
                    </a:p>
                  </a:txBody>
                  <a:tcPr marL="94593" marR="94593"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1600" b="0" i="0" u="none" strike="noStrike" cap="none" normalizeH="0" baseline="0" smtClean="0">
                          <a:ln>
                            <a:noFill/>
                          </a:ln>
                          <a:solidFill>
                            <a:schemeClr val="tx1"/>
                          </a:solidFill>
                          <a:effectLst/>
                          <a:latin typeface="Arial" charset="0"/>
                          <a:cs typeface="Times New Roman" pitchFamily="18" charset="0"/>
                        </a:rPr>
                        <a:t>FTP</a:t>
                      </a:r>
                    </a:p>
                  </a:txBody>
                  <a:tcPr marL="94593" marR="94593"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20675">
                <a:tc>
                  <a:txBody>
                    <a:bodyPr/>
                    <a:lstStyle/>
                    <a:p>
                      <a:pPr marL="0" marR="0" lvl="0" indent="0" algn="ctr" defTabSz="914400" rtl="0" eaLnBrk="1" fontAlgn="base" latinLnBrk="0" hangingPunct="0">
                        <a:lnSpc>
                          <a:spcPct val="100000"/>
                        </a:lnSpc>
                        <a:spcBef>
                          <a:spcPts val="300"/>
                        </a:spcBef>
                        <a:spcAft>
                          <a:spcPts val="300"/>
                        </a:spcAft>
                        <a:buClrTx/>
                        <a:buSzTx/>
                        <a:buFontTx/>
                        <a:buNone/>
                        <a:tabLst/>
                      </a:pPr>
                      <a:r>
                        <a:rPr kumimoji="0" lang="en-US" sz="1600" b="0" i="0" u="none" strike="noStrike" cap="none" normalizeH="0" baseline="0" smtClean="0">
                          <a:ln>
                            <a:noFill/>
                          </a:ln>
                          <a:solidFill>
                            <a:schemeClr val="tx1"/>
                          </a:solidFill>
                          <a:effectLst/>
                          <a:latin typeface="Arial" charset="0"/>
                          <a:cs typeface="Times New Roman" pitchFamily="18" charset="0"/>
                        </a:rPr>
                        <a:t>7</a:t>
                      </a:r>
                    </a:p>
                  </a:txBody>
                  <a:tcPr marL="94593" marR="94593"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1600" b="0" i="0" u="none" strike="noStrike" cap="none" normalizeH="0" baseline="0" smtClean="0">
                          <a:ln>
                            <a:noFill/>
                          </a:ln>
                          <a:solidFill>
                            <a:schemeClr val="tx1"/>
                          </a:solidFill>
                          <a:effectLst/>
                          <a:latin typeface="Arial" charset="0"/>
                          <a:cs typeface="Times New Roman" pitchFamily="18" charset="0"/>
                        </a:rPr>
                        <a:t>15:34:021</a:t>
                      </a:r>
                    </a:p>
                  </a:txBody>
                  <a:tcPr marL="94593" marR="94593"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1600" b="0" i="0" u="none" strike="noStrike" cap="none" normalizeH="0" baseline="0" smtClean="0">
                          <a:ln>
                            <a:noFill/>
                          </a:ln>
                          <a:solidFill>
                            <a:schemeClr val="tx1"/>
                          </a:solidFill>
                          <a:effectLst/>
                          <a:latin typeface="Arial" charset="0"/>
                          <a:cs typeface="Times New Roman" pitchFamily="18" charset="0"/>
                        </a:rPr>
                        <a:t>Echo Probe</a:t>
                      </a:r>
                    </a:p>
                  </a:txBody>
                  <a:tcPr marL="94593" marR="94593"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1600" b="0" i="0" u="none" strike="noStrike" cap="none" normalizeH="0" baseline="0" smtClean="0">
                          <a:ln>
                            <a:noFill/>
                          </a:ln>
                          <a:solidFill>
                            <a:schemeClr val="tx1"/>
                          </a:solidFill>
                          <a:effectLst/>
                          <a:latin typeface="Arial" charset="0"/>
                          <a:cs typeface="Times New Roman" pitchFamily="18" charset="0"/>
                        </a:rPr>
                        <a:t>1.124.82.6</a:t>
                      </a:r>
                    </a:p>
                  </a:txBody>
                  <a:tcPr marL="94593" marR="94593"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1600" b="0" i="0" u="none" strike="noStrike" cap="none" normalizeH="0" baseline="0" smtClean="0">
                          <a:ln>
                            <a:noFill/>
                          </a:ln>
                          <a:solidFill>
                            <a:schemeClr val="tx1"/>
                          </a:solidFill>
                          <a:effectLst/>
                          <a:latin typeface="Arial" charset="0"/>
                          <a:cs typeface="Times New Roman" pitchFamily="18" charset="0"/>
                        </a:rPr>
                        <a:t>60.14.42.68</a:t>
                      </a:r>
                    </a:p>
                  </a:txBody>
                  <a:tcPr marL="94593" marR="94593"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1600" b="0" i="0" u="none" strike="noStrike" cap="none" normalizeH="0" baseline="0" smtClean="0">
                          <a:ln>
                            <a:noFill/>
                          </a:ln>
                          <a:solidFill>
                            <a:schemeClr val="tx1"/>
                          </a:solidFill>
                          <a:effectLst/>
                          <a:latin typeface="Arial" charset="0"/>
                          <a:cs typeface="Times New Roman" pitchFamily="18" charset="0"/>
                        </a:rPr>
                        <a:t>ICMP</a:t>
                      </a:r>
                    </a:p>
                  </a:txBody>
                  <a:tcPr marL="94593" marR="94593"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639763">
                <a:tc>
                  <a:txBody>
                    <a:bodyPr/>
                    <a:lstStyle/>
                    <a:p>
                      <a:pPr marL="0" marR="0" lvl="0" indent="0" algn="ctr" defTabSz="914400" rtl="0" eaLnBrk="1" fontAlgn="base" latinLnBrk="0" hangingPunct="0">
                        <a:lnSpc>
                          <a:spcPct val="100000"/>
                        </a:lnSpc>
                        <a:spcBef>
                          <a:spcPts val="300"/>
                        </a:spcBef>
                        <a:spcAft>
                          <a:spcPts val="300"/>
                        </a:spcAft>
                        <a:buClrTx/>
                        <a:buSzTx/>
                        <a:buFontTx/>
                        <a:buNone/>
                        <a:tabLst/>
                      </a:pPr>
                      <a:r>
                        <a:rPr kumimoji="0" lang="en-US" sz="1600" b="0" i="0" u="none" strike="noStrike" cap="none" normalizeH="0" baseline="0" smtClean="0">
                          <a:ln>
                            <a:noFill/>
                          </a:ln>
                          <a:solidFill>
                            <a:schemeClr val="tx1"/>
                          </a:solidFill>
                          <a:effectLst/>
                          <a:latin typeface="Arial" charset="0"/>
                          <a:cs typeface="Times New Roman" pitchFamily="18" charset="0"/>
                        </a:rPr>
                        <a:t>8</a:t>
                      </a:r>
                    </a:p>
                  </a:txBody>
                  <a:tcPr marL="94593" marR="94593"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1600" b="0" i="0" u="none" strike="noStrike" cap="none" normalizeH="0" baseline="0" smtClean="0">
                          <a:ln>
                            <a:noFill/>
                          </a:ln>
                          <a:solidFill>
                            <a:schemeClr val="tx1"/>
                          </a:solidFill>
                          <a:effectLst/>
                          <a:latin typeface="Arial" charset="0"/>
                          <a:cs typeface="Times New Roman" pitchFamily="18" charset="0"/>
                        </a:rPr>
                        <a:t>15:34:023</a:t>
                      </a:r>
                    </a:p>
                  </a:txBody>
                  <a:tcPr marL="94593" marR="94593"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1600" b="0" i="0" u="none" strike="noStrike" cap="none" normalizeH="0" baseline="0" smtClean="0">
                          <a:ln>
                            <a:noFill/>
                          </a:ln>
                          <a:solidFill>
                            <a:schemeClr val="tx1"/>
                          </a:solidFill>
                          <a:effectLst/>
                          <a:latin typeface="Arial" charset="0"/>
                          <a:cs typeface="Times New Roman" pitchFamily="18" charset="0"/>
                        </a:rPr>
                        <a:t>External Access to Internal FTP Server</a:t>
                      </a:r>
                    </a:p>
                  </a:txBody>
                  <a:tcPr marL="94593" marR="94593"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1600" b="0" i="0" u="none" strike="noStrike" cap="none" normalizeH="0" baseline="0" smtClean="0">
                          <a:ln>
                            <a:noFill/>
                          </a:ln>
                          <a:solidFill>
                            <a:schemeClr val="tx1"/>
                          </a:solidFill>
                          <a:effectLst/>
                          <a:latin typeface="Arial" charset="0"/>
                          <a:cs typeface="Times New Roman" pitchFamily="18" charset="0"/>
                        </a:rPr>
                        <a:t>14.17.3.139</a:t>
                      </a:r>
                    </a:p>
                  </a:txBody>
                  <a:tcPr marL="94593" marR="94593"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1600" b="0" i="0" u="none" strike="noStrike" cap="none" normalizeH="0" baseline="0" smtClean="0">
                          <a:ln>
                            <a:noFill/>
                          </a:ln>
                          <a:solidFill>
                            <a:schemeClr val="tx1"/>
                          </a:solidFill>
                          <a:effectLst/>
                          <a:latin typeface="Arial" charset="0"/>
                          <a:cs typeface="Times New Roman" pitchFamily="18" charset="0"/>
                        </a:rPr>
                        <a:t>24.65.56.97</a:t>
                      </a:r>
                    </a:p>
                  </a:txBody>
                  <a:tcPr marL="94593" marR="94593"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1600" b="0" i="0" u="none" strike="noStrike" cap="none" normalizeH="0" baseline="0" smtClean="0">
                          <a:ln>
                            <a:noFill/>
                          </a:ln>
                          <a:solidFill>
                            <a:schemeClr val="tx1"/>
                          </a:solidFill>
                          <a:effectLst/>
                          <a:latin typeface="Arial" charset="0"/>
                          <a:cs typeface="Times New Roman" pitchFamily="18" charset="0"/>
                        </a:rPr>
                        <a:t>FTP</a:t>
                      </a:r>
                    </a:p>
                  </a:txBody>
                  <a:tcPr marL="94593" marR="94593"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639763">
                <a:tc>
                  <a:txBody>
                    <a:bodyPr/>
                    <a:lstStyle/>
                    <a:p>
                      <a:pPr marL="0" marR="0" lvl="0" indent="0" algn="ctr" defTabSz="914400" rtl="0" eaLnBrk="1" fontAlgn="base" latinLnBrk="0" hangingPunct="0">
                        <a:lnSpc>
                          <a:spcPct val="100000"/>
                        </a:lnSpc>
                        <a:spcBef>
                          <a:spcPts val="300"/>
                        </a:spcBef>
                        <a:spcAft>
                          <a:spcPts val="300"/>
                        </a:spcAft>
                        <a:buClrTx/>
                        <a:buSzTx/>
                        <a:buFontTx/>
                        <a:buNone/>
                        <a:tabLst/>
                      </a:pPr>
                      <a:r>
                        <a:rPr kumimoji="0" lang="en-US" sz="1600" b="0" i="0" u="none" strike="noStrike" cap="none" normalizeH="0" baseline="0" smtClean="0">
                          <a:ln>
                            <a:noFill/>
                          </a:ln>
                          <a:solidFill>
                            <a:schemeClr val="tx1"/>
                          </a:solidFill>
                          <a:effectLst/>
                          <a:latin typeface="Arial" charset="0"/>
                          <a:cs typeface="Times New Roman" pitchFamily="18" charset="0"/>
                        </a:rPr>
                        <a:t>9</a:t>
                      </a:r>
                    </a:p>
                  </a:txBody>
                  <a:tcPr marL="94593" marR="94593"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1600" b="0" i="0" u="none" strike="noStrike" cap="none" normalizeH="0" baseline="0" smtClean="0">
                          <a:ln>
                            <a:noFill/>
                          </a:ln>
                          <a:solidFill>
                            <a:schemeClr val="tx1"/>
                          </a:solidFill>
                          <a:effectLst/>
                          <a:latin typeface="Arial" charset="0"/>
                          <a:cs typeface="Times New Roman" pitchFamily="18" charset="0"/>
                        </a:rPr>
                        <a:t>15:34:040</a:t>
                      </a:r>
                    </a:p>
                  </a:txBody>
                  <a:tcPr marL="94593" marR="94593"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1600" b="0" i="0" u="none" strike="noStrike" cap="none" normalizeH="0" baseline="0" smtClean="0">
                          <a:ln>
                            <a:noFill/>
                          </a:ln>
                          <a:solidFill>
                            <a:schemeClr val="tx1"/>
                          </a:solidFill>
                          <a:effectLst/>
                          <a:latin typeface="Arial" charset="0"/>
                          <a:cs typeface="Times New Roman" pitchFamily="18" charset="0"/>
                        </a:rPr>
                        <a:t>External Access to Internal FTP Server</a:t>
                      </a:r>
                    </a:p>
                  </a:txBody>
                  <a:tcPr marL="94593" marR="94593"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1600" b="0" i="0" u="none" strike="noStrike" cap="none" normalizeH="0" baseline="0" smtClean="0">
                          <a:ln>
                            <a:noFill/>
                          </a:ln>
                          <a:solidFill>
                            <a:schemeClr val="tx1"/>
                          </a:solidFill>
                          <a:effectLst/>
                          <a:latin typeface="Arial" charset="0"/>
                          <a:cs typeface="Times New Roman" pitchFamily="18" charset="0"/>
                        </a:rPr>
                        <a:t>14.17.3.139</a:t>
                      </a:r>
                    </a:p>
                  </a:txBody>
                  <a:tcPr marL="94593" marR="94593"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1600" b="0" i="0" u="none" strike="noStrike" cap="none" normalizeH="0" baseline="0" smtClean="0">
                          <a:ln>
                            <a:noFill/>
                          </a:ln>
                          <a:solidFill>
                            <a:schemeClr val="tx1"/>
                          </a:solidFill>
                          <a:effectLst/>
                          <a:latin typeface="Arial" charset="0"/>
                          <a:cs typeface="Times New Roman" pitchFamily="18" charset="0"/>
                        </a:rPr>
                        <a:t>60.8.123.56</a:t>
                      </a:r>
                    </a:p>
                  </a:txBody>
                  <a:tcPr marL="94593" marR="94593"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1600" b="0" i="0" u="none" strike="noStrike" cap="none" normalizeH="0" baseline="0" smtClean="0">
                          <a:ln>
                            <a:noFill/>
                          </a:ln>
                          <a:solidFill>
                            <a:schemeClr val="tx1"/>
                          </a:solidFill>
                          <a:effectLst/>
                          <a:latin typeface="Arial" charset="0"/>
                          <a:cs typeface="Times New Roman" pitchFamily="18" charset="0"/>
                        </a:rPr>
                        <a:t>FTP</a:t>
                      </a:r>
                    </a:p>
                  </a:txBody>
                  <a:tcPr marL="94593" marR="94593"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
        <p:nvSpPr>
          <p:cNvPr id="6" name="Slide Number Placeholder 1"/>
          <p:cNvSpPr txBox="1">
            <a:spLocks/>
          </p:cNvSpPr>
          <p:nvPr/>
        </p:nvSpPr>
        <p:spPr>
          <a:xfrm>
            <a:off x="152400" y="6172200"/>
            <a:ext cx="838200" cy="457200"/>
          </a:xfrm>
          <a:prstGeom prst="rect">
            <a:avLst/>
          </a:prstGeom>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r>
              <a:rPr lang="en-US" dirty="0" smtClean="0">
                <a:solidFill>
                  <a:prstClr val="white"/>
                </a:solidFill>
              </a:rPr>
              <a:t>6-</a:t>
            </a:r>
            <a:fld id="{DF3D5ACE-0B44-480C-935B-5F54025620FB}" type="slidenum">
              <a:rPr lang="en-US" smtClean="0">
                <a:solidFill>
                  <a:prstClr val="white"/>
                </a:solidFill>
              </a:rPr>
              <a:pPr/>
              <a:t>78</a:t>
            </a:fld>
            <a:endParaRPr lang="en-US" dirty="0">
              <a:solidFill>
                <a:prstClr val="white"/>
              </a:solidFill>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eaLnBrk="1" fontAlgn="auto" hangingPunct="1">
              <a:spcAft>
                <a:spcPts val="0"/>
              </a:spcAft>
              <a:defRPr/>
            </a:pPr>
            <a:r>
              <a:rPr lang="en-US" dirty="0" smtClean="0"/>
              <a:t>6.9: Ingress Firewall Log File</a:t>
            </a:r>
            <a:endParaRPr lang="en-US" dirty="0"/>
          </a:p>
        </p:txBody>
      </p:sp>
      <p:graphicFrame>
        <p:nvGraphicFramePr>
          <p:cNvPr id="7" name="Table 6"/>
          <p:cNvGraphicFramePr>
            <a:graphicFrameLocks noGrp="1"/>
          </p:cNvGraphicFramePr>
          <p:nvPr/>
        </p:nvGraphicFramePr>
        <p:xfrm>
          <a:off x="304800" y="1295400"/>
          <a:ext cx="8610600" cy="4645028"/>
        </p:xfrm>
        <a:graphic>
          <a:graphicData uri="http://schemas.openxmlformats.org/drawingml/2006/table">
            <a:tbl>
              <a:tblPr/>
              <a:tblGrid>
                <a:gridCol w="660400"/>
                <a:gridCol w="1377950"/>
                <a:gridCol w="2051050"/>
                <a:gridCol w="1508125"/>
                <a:gridCol w="1706563"/>
                <a:gridCol w="1306512"/>
              </a:tblGrid>
              <a:tr h="309563">
                <a:tc>
                  <a:txBody>
                    <a:bodyPr/>
                    <a:lstStyle/>
                    <a:p>
                      <a:pPr marL="0" marR="0" lvl="0" indent="0" algn="ctr" defTabSz="914400" rtl="0" eaLnBrk="1" fontAlgn="base" latinLnBrk="0" hangingPunct="0">
                        <a:lnSpc>
                          <a:spcPct val="100000"/>
                        </a:lnSpc>
                        <a:spcBef>
                          <a:spcPts val="300"/>
                        </a:spcBef>
                        <a:spcAft>
                          <a:spcPts val="300"/>
                        </a:spcAft>
                        <a:buClrTx/>
                        <a:buSzTx/>
                        <a:buFontTx/>
                        <a:buNone/>
                        <a:tabLst/>
                      </a:pPr>
                      <a:r>
                        <a:rPr kumimoji="0" lang="en-US" sz="1600" b="1" i="0" u="none" strike="noStrike" cap="none" normalizeH="0" baseline="0" smtClean="0">
                          <a:ln>
                            <a:noFill/>
                          </a:ln>
                          <a:solidFill>
                            <a:schemeClr val="tx1"/>
                          </a:solidFill>
                          <a:effectLst/>
                          <a:latin typeface="Arial" charset="0"/>
                          <a:cs typeface="Times New Roman" pitchFamily="18" charset="0"/>
                        </a:rPr>
                        <a:t>ID</a:t>
                      </a:r>
                      <a:endParaRPr kumimoji="0" lang="en-US" sz="1600" b="0" i="0" u="none" strike="noStrike" cap="none" normalizeH="0" baseline="0" smtClean="0">
                        <a:ln>
                          <a:noFill/>
                        </a:ln>
                        <a:solidFill>
                          <a:schemeClr val="tx1"/>
                        </a:solidFill>
                        <a:effectLst/>
                        <a:latin typeface="Arial" charset="0"/>
                        <a:cs typeface="Times New Roman" pitchFamily="18" charset="0"/>
                      </a:endParaRPr>
                    </a:p>
                  </a:txBody>
                  <a:tcPr marL="94593" marR="94593"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9CCFF"/>
                    </a:solid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1600" b="1" i="0" u="none" strike="noStrike" cap="none" normalizeH="0" baseline="0" smtClean="0">
                          <a:ln>
                            <a:noFill/>
                          </a:ln>
                          <a:solidFill>
                            <a:schemeClr val="tx1"/>
                          </a:solidFill>
                          <a:effectLst/>
                          <a:latin typeface="Arial" charset="0"/>
                          <a:cs typeface="Times New Roman" pitchFamily="18" charset="0"/>
                        </a:rPr>
                        <a:t>Time</a:t>
                      </a:r>
                      <a:endParaRPr kumimoji="0" lang="en-US" sz="1600" b="0" i="0" u="none" strike="noStrike" cap="none" normalizeH="0" baseline="0" smtClean="0">
                        <a:ln>
                          <a:noFill/>
                        </a:ln>
                        <a:solidFill>
                          <a:schemeClr val="tx1"/>
                        </a:solidFill>
                        <a:effectLst/>
                        <a:latin typeface="Arial" charset="0"/>
                        <a:cs typeface="Times New Roman" pitchFamily="18" charset="0"/>
                      </a:endParaRPr>
                    </a:p>
                  </a:txBody>
                  <a:tcPr marL="94593" marR="94593"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9CCFF"/>
                    </a:solid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1600" b="1" i="0" u="none" strike="noStrike" cap="none" normalizeH="0" baseline="0" smtClean="0">
                          <a:ln>
                            <a:noFill/>
                          </a:ln>
                          <a:solidFill>
                            <a:schemeClr val="tx1"/>
                          </a:solidFill>
                          <a:effectLst/>
                          <a:latin typeface="Arial" charset="0"/>
                          <a:cs typeface="Times New Roman" pitchFamily="18" charset="0"/>
                        </a:rPr>
                        <a:t>Rule</a:t>
                      </a:r>
                      <a:endParaRPr kumimoji="0" lang="en-US" sz="1600" b="0" i="0" u="none" strike="noStrike" cap="none" normalizeH="0" baseline="0" smtClean="0">
                        <a:ln>
                          <a:noFill/>
                        </a:ln>
                        <a:solidFill>
                          <a:schemeClr val="tx1"/>
                        </a:solidFill>
                        <a:effectLst/>
                        <a:latin typeface="Arial" charset="0"/>
                        <a:cs typeface="Times New Roman" pitchFamily="18" charset="0"/>
                      </a:endParaRPr>
                    </a:p>
                  </a:txBody>
                  <a:tcPr marL="94593" marR="94593"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9CCFF"/>
                    </a:solid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1600" b="1" i="0" u="none" strike="noStrike" cap="none" normalizeH="0" baseline="0" smtClean="0">
                          <a:ln>
                            <a:noFill/>
                          </a:ln>
                          <a:solidFill>
                            <a:schemeClr val="tx1"/>
                          </a:solidFill>
                          <a:effectLst/>
                          <a:latin typeface="Arial" charset="0"/>
                          <a:cs typeface="Times New Roman" pitchFamily="18" charset="0"/>
                        </a:rPr>
                        <a:t>Source IP</a:t>
                      </a:r>
                      <a:endParaRPr kumimoji="0" lang="en-US" sz="1600" b="0" i="0" u="none" strike="noStrike" cap="none" normalizeH="0" baseline="0" smtClean="0">
                        <a:ln>
                          <a:noFill/>
                        </a:ln>
                        <a:solidFill>
                          <a:schemeClr val="tx1"/>
                        </a:solidFill>
                        <a:effectLst/>
                        <a:latin typeface="Arial" charset="0"/>
                        <a:cs typeface="Times New Roman" pitchFamily="18" charset="0"/>
                      </a:endParaRPr>
                    </a:p>
                  </a:txBody>
                  <a:tcPr marL="94593" marR="94593"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9CCFF"/>
                    </a:solid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1600" b="1" i="0" u="none" strike="noStrike" cap="none" normalizeH="0" baseline="0" smtClean="0">
                          <a:ln>
                            <a:noFill/>
                          </a:ln>
                          <a:solidFill>
                            <a:schemeClr val="tx1"/>
                          </a:solidFill>
                          <a:effectLst/>
                          <a:latin typeface="Arial" charset="0"/>
                          <a:cs typeface="Times New Roman" pitchFamily="18" charset="0"/>
                        </a:rPr>
                        <a:t>Destination IP</a:t>
                      </a:r>
                      <a:endParaRPr kumimoji="0" lang="en-US" sz="1600" b="0" i="0" u="none" strike="noStrike" cap="none" normalizeH="0" baseline="0" smtClean="0">
                        <a:ln>
                          <a:noFill/>
                        </a:ln>
                        <a:solidFill>
                          <a:schemeClr val="tx1"/>
                        </a:solidFill>
                        <a:effectLst/>
                        <a:latin typeface="Arial" charset="0"/>
                        <a:cs typeface="Times New Roman" pitchFamily="18" charset="0"/>
                      </a:endParaRPr>
                    </a:p>
                  </a:txBody>
                  <a:tcPr marL="94593" marR="94593"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9CCFF"/>
                    </a:solid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1600" b="1" i="0" u="none" strike="noStrike" cap="none" normalizeH="0" baseline="0" smtClean="0">
                          <a:ln>
                            <a:noFill/>
                          </a:ln>
                          <a:solidFill>
                            <a:schemeClr val="tx1"/>
                          </a:solidFill>
                          <a:effectLst/>
                          <a:latin typeface="Arial" charset="0"/>
                          <a:cs typeface="Times New Roman" pitchFamily="18" charset="0"/>
                        </a:rPr>
                        <a:t>Service</a:t>
                      </a:r>
                      <a:endParaRPr kumimoji="0" lang="en-US" sz="1600" b="0" i="0" u="none" strike="noStrike" cap="none" normalizeH="0" baseline="0" smtClean="0">
                        <a:ln>
                          <a:noFill/>
                        </a:ln>
                        <a:solidFill>
                          <a:schemeClr val="tx1"/>
                        </a:solidFill>
                        <a:effectLst/>
                        <a:latin typeface="Arial" charset="0"/>
                        <a:cs typeface="Times New Roman" pitchFamily="18" charset="0"/>
                      </a:endParaRPr>
                    </a:p>
                  </a:txBody>
                  <a:tcPr marL="94593" marR="94593"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9CCFF"/>
                    </a:solidFill>
                  </a:tcPr>
                </a:tc>
              </a:tr>
              <a:tr h="619125">
                <a:tc>
                  <a:txBody>
                    <a:bodyPr/>
                    <a:lstStyle/>
                    <a:p>
                      <a:pPr marL="0" marR="0" lvl="0" indent="0" algn="ctr" defTabSz="914400" rtl="0" eaLnBrk="1" fontAlgn="base" latinLnBrk="0" hangingPunct="0">
                        <a:lnSpc>
                          <a:spcPct val="100000"/>
                        </a:lnSpc>
                        <a:spcBef>
                          <a:spcPts val="300"/>
                        </a:spcBef>
                        <a:spcAft>
                          <a:spcPts val="300"/>
                        </a:spcAft>
                        <a:buClrTx/>
                        <a:buSzTx/>
                        <a:buFontTx/>
                        <a:buNone/>
                        <a:tabLst/>
                      </a:pPr>
                      <a:r>
                        <a:rPr kumimoji="0" lang="en-US" sz="1600" b="0" i="0" u="none" strike="noStrike" cap="none" normalizeH="0" baseline="0" smtClean="0">
                          <a:ln>
                            <a:noFill/>
                          </a:ln>
                          <a:solidFill>
                            <a:schemeClr val="tx1"/>
                          </a:solidFill>
                          <a:effectLst/>
                          <a:latin typeface="Arial" charset="0"/>
                          <a:cs typeface="Times New Roman" pitchFamily="18" charset="0"/>
                        </a:rPr>
                        <a:t>10</a:t>
                      </a:r>
                    </a:p>
                  </a:txBody>
                  <a:tcPr marL="94593" marR="94593"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1600" b="0" i="0" u="none" strike="noStrike" cap="none" normalizeH="0" baseline="0" smtClean="0">
                          <a:ln>
                            <a:noFill/>
                          </a:ln>
                          <a:solidFill>
                            <a:schemeClr val="tx1"/>
                          </a:solidFill>
                          <a:effectLst/>
                          <a:latin typeface="Arial" charset="0"/>
                          <a:cs typeface="Times New Roman" pitchFamily="18" charset="0"/>
                        </a:rPr>
                        <a:t>15:34:047</a:t>
                      </a:r>
                    </a:p>
                  </a:txBody>
                  <a:tcPr marL="94593" marR="94593"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1600" b="0" i="0" u="none" strike="noStrike" cap="none" normalizeH="0" baseline="0" smtClean="0">
                          <a:ln>
                            <a:noFill/>
                          </a:ln>
                          <a:solidFill>
                            <a:schemeClr val="tx1"/>
                          </a:solidFill>
                          <a:effectLst/>
                          <a:latin typeface="Arial" charset="0"/>
                          <a:cs typeface="Times New Roman" pitchFamily="18" charset="0"/>
                        </a:rPr>
                        <a:t>Forbidden Webserver Access</a:t>
                      </a:r>
                    </a:p>
                  </a:txBody>
                  <a:tcPr marL="94593" marR="94593"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1600" b="0" i="0" u="none" strike="noStrike" cap="none" normalizeH="0" baseline="0" smtClean="0">
                          <a:ln>
                            <a:noFill/>
                          </a:ln>
                          <a:solidFill>
                            <a:schemeClr val="tx1"/>
                          </a:solidFill>
                          <a:effectLst/>
                          <a:latin typeface="Arial" charset="0"/>
                          <a:cs typeface="Times New Roman" pitchFamily="18" charset="0"/>
                        </a:rPr>
                        <a:t>128.171.17.3</a:t>
                      </a:r>
                    </a:p>
                  </a:txBody>
                  <a:tcPr marL="94593" marR="94593"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1600" b="0" i="0" u="none" strike="noStrike" cap="none" normalizeH="0" baseline="0" smtClean="0">
                          <a:ln>
                            <a:noFill/>
                          </a:ln>
                          <a:solidFill>
                            <a:schemeClr val="tx1"/>
                          </a:solidFill>
                          <a:effectLst/>
                          <a:latin typeface="Arial" charset="0"/>
                          <a:cs typeface="Times New Roman" pitchFamily="18" charset="0"/>
                        </a:rPr>
                        <a:t>60.17.14.8</a:t>
                      </a:r>
                    </a:p>
                  </a:txBody>
                  <a:tcPr marL="94593" marR="94593"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1600" b="0" i="0" u="none" strike="noStrike" cap="none" normalizeH="0" baseline="0" smtClean="0">
                          <a:ln>
                            <a:noFill/>
                          </a:ln>
                          <a:solidFill>
                            <a:schemeClr val="tx1"/>
                          </a:solidFill>
                          <a:effectLst/>
                          <a:latin typeface="Arial" charset="0"/>
                          <a:cs typeface="Times New Roman" pitchFamily="18" charset="0"/>
                        </a:rPr>
                        <a:t>HTTP</a:t>
                      </a:r>
                    </a:p>
                  </a:txBody>
                  <a:tcPr marL="94593" marR="94593"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09563">
                <a:tc>
                  <a:txBody>
                    <a:bodyPr/>
                    <a:lstStyle/>
                    <a:p>
                      <a:pPr marL="0" marR="0" lvl="0" indent="0" algn="ctr" defTabSz="914400" rtl="0" eaLnBrk="1" fontAlgn="base" latinLnBrk="0" hangingPunct="0">
                        <a:lnSpc>
                          <a:spcPct val="100000"/>
                        </a:lnSpc>
                        <a:spcBef>
                          <a:spcPts val="300"/>
                        </a:spcBef>
                        <a:spcAft>
                          <a:spcPts val="300"/>
                        </a:spcAft>
                        <a:buClrTx/>
                        <a:buSzTx/>
                        <a:buFontTx/>
                        <a:buNone/>
                        <a:tabLst/>
                      </a:pPr>
                      <a:r>
                        <a:rPr kumimoji="0" lang="en-US" sz="1600" b="0" i="0" u="none" strike="noStrike" cap="none" normalizeH="0" baseline="0" smtClean="0">
                          <a:ln>
                            <a:noFill/>
                          </a:ln>
                          <a:solidFill>
                            <a:schemeClr val="tx1"/>
                          </a:solidFill>
                          <a:effectLst/>
                          <a:latin typeface="Arial" charset="0"/>
                          <a:cs typeface="Times New Roman" pitchFamily="18" charset="0"/>
                        </a:rPr>
                        <a:t>11</a:t>
                      </a:r>
                    </a:p>
                  </a:txBody>
                  <a:tcPr marL="94593" marR="94593"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1600" b="0" i="0" u="none" strike="noStrike" cap="none" normalizeH="0" baseline="0" smtClean="0">
                          <a:ln>
                            <a:noFill/>
                          </a:ln>
                          <a:solidFill>
                            <a:schemeClr val="tx1"/>
                          </a:solidFill>
                          <a:effectLst/>
                          <a:latin typeface="Arial" charset="0"/>
                          <a:cs typeface="Times New Roman" pitchFamily="18" charset="0"/>
                        </a:rPr>
                        <a:t>15:34:048</a:t>
                      </a:r>
                    </a:p>
                  </a:txBody>
                  <a:tcPr marL="94593" marR="94593"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1600" b="0" i="0" u="none" strike="noStrike" cap="none" normalizeH="0" baseline="0" smtClean="0">
                          <a:ln>
                            <a:noFill/>
                          </a:ln>
                          <a:solidFill>
                            <a:schemeClr val="tx1"/>
                          </a:solidFill>
                          <a:effectLst/>
                          <a:latin typeface="Arial" charset="0"/>
                          <a:cs typeface="Times New Roman" pitchFamily="18" charset="0"/>
                        </a:rPr>
                        <a:t>Echo Probe</a:t>
                      </a:r>
                    </a:p>
                  </a:txBody>
                  <a:tcPr marL="94593" marR="94593"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4DFEF"/>
                    </a:solid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1600" b="0" i="0" u="none" strike="noStrike" cap="none" normalizeH="0" baseline="0" smtClean="0">
                          <a:ln>
                            <a:noFill/>
                          </a:ln>
                          <a:solidFill>
                            <a:schemeClr val="tx1"/>
                          </a:solidFill>
                          <a:effectLst/>
                          <a:latin typeface="Arial" charset="0"/>
                          <a:cs typeface="Times New Roman" pitchFamily="18" charset="0"/>
                        </a:rPr>
                        <a:t>14.17.3.139</a:t>
                      </a:r>
                    </a:p>
                  </a:txBody>
                  <a:tcPr marL="94593" marR="94593"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4DFEF"/>
                    </a:solid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1600" b="0" i="0" u="none" strike="noStrike" cap="none" normalizeH="0" baseline="0" smtClean="0">
                          <a:ln>
                            <a:noFill/>
                          </a:ln>
                          <a:solidFill>
                            <a:schemeClr val="tx1"/>
                          </a:solidFill>
                          <a:effectLst/>
                          <a:latin typeface="Arial" charset="0"/>
                          <a:cs typeface="Times New Roman" pitchFamily="18" charset="0"/>
                        </a:rPr>
                        <a:t>60.3.87.9</a:t>
                      </a:r>
                    </a:p>
                  </a:txBody>
                  <a:tcPr marL="94593" marR="94593"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4DFEF"/>
                    </a:solid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1600" b="0" i="0" u="none" strike="noStrike" cap="none" normalizeH="0" baseline="0" smtClean="0">
                          <a:ln>
                            <a:noFill/>
                          </a:ln>
                          <a:solidFill>
                            <a:schemeClr val="tx1"/>
                          </a:solidFill>
                          <a:effectLst/>
                          <a:latin typeface="Arial" charset="0"/>
                          <a:cs typeface="Times New Roman" pitchFamily="18" charset="0"/>
                        </a:rPr>
                        <a:t>ICMP</a:t>
                      </a:r>
                    </a:p>
                  </a:txBody>
                  <a:tcPr marL="94593" marR="94593"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09563">
                <a:tc>
                  <a:txBody>
                    <a:bodyPr/>
                    <a:lstStyle/>
                    <a:p>
                      <a:pPr marL="0" marR="0" lvl="0" indent="0" algn="ctr" defTabSz="914400" rtl="0" eaLnBrk="1" fontAlgn="base" latinLnBrk="0" hangingPunct="0">
                        <a:lnSpc>
                          <a:spcPct val="100000"/>
                        </a:lnSpc>
                        <a:spcBef>
                          <a:spcPts val="300"/>
                        </a:spcBef>
                        <a:spcAft>
                          <a:spcPts val="300"/>
                        </a:spcAft>
                        <a:buClrTx/>
                        <a:buSzTx/>
                        <a:buFontTx/>
                        <a:buNone/>
                        <a:tabLst/>
                      </a:pPr>
                      <a:r>
                        <a:rPr kumimoji="0" lang="en-US" sz="1600" b="0" i="0" u="none" strike="noStrike" cap="none" normalizeH="0" baseline="0" smtClean="0">
                          <a:ln>
                            <a:noFill/>
                          </a:ln>
                          <a:solidFill>
                            <a:schemeClr val="tx1"/>
                          </a:solidFill>
                          <a:effectLst/>
                          <a:latin typeface="Arial" charset="0"/>
                          <a:cs typeface="Times New Roman" pitchFamily="18" charset="0"/>
                        </a:rPr>
                        <a:t>12</a:t>
                      </a:r>
                    </a:p>
                  </a:txBody>
                  <a:tcPr marL="94593" marR="94593"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1600" b="0" i="0" u="none" strike="noStrike" cap="none" normalizeH="0" baseline="0" smtClean="0">
                          <a:ln>
                            <a:noFill/>
                          </a:ln>
                          <a:solidFill>
                            <a:schemeClr val="tx1"/>
                          </a:solidFill>
                          <a:effectLst/>
                          <a:latin typeface="Arial" charset="0"/>
                          <a:cs typeface="Times New Roman" pitchFamily="18" charset="0"/>
                        </a:rPr>
                        <a:t>15:34:057</a:t>
                      </a:r>
                    </a:p>
                  </a:txBody>
                  <a:tcPr marL="94593" marR="94593"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1600" b="0" i="0" u="none" strike="noStrike" cap="none" normalizeH="0" baseline="0" smtClean="0">
                          <a:ln>
                            <a:noFill/>
                          </a:ln>
                          <a:solidFill>
                            <a:schemeClr val="tx1"/>
                          </a:solidFill>
                          <a:effectLst/>
                          <a:latin typeface="Arial" charset="0"/>
                          <a:cs typeface="Times New Roman" pitchFamily="18" charset="0"/>
                        </a:rPr>
                        <a:t>Echo Probe</a:t>
                      </a:r>
                    </a:p>
                  </a:txBody>
                  <a:tcPr marL="94593" marR="94593"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1600" b="0" i="0" u="none" strike="noStrike" cap="none" normalizeH="0" baseline="0" smtClean="0">
                          <a:ln>
                            <a:noFill/>
                          </a:ln>
                          <a:solidFill>
                            <a:schemeClr val="tx1"/>
                          </a:solidFill>
                          <a:effectLst/>
                          <a:latin typeface="Arial" charset="0"/>
                          <a:cs typeface="Times New Roman" pitchFamily="18" charset="0"/>
                        </a:rPr>
                        <a:t>1.30.7.45</a:t>
                      </a:r>
                    </a:p>
                  </a:txBody>
                  <a:tcPr marL="94593" marR="94593"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1600" b="0" i="0" u="none" strike="noStrike" cap="none" normalizeH="0" baseline="0" smtClean="0">
                          <a:ln>
                            <a:noFill/>
                          </a:ln>
                          <a:solidFill>
                            <a:schemeClr val="tx1"/>
                          </a:solidFill>
                          <a:effectLst/>
                          <a:latin typeface="Arial" charset="0"/>
                          <a:cs typeface="Times New Roman" pitchFamily="18" charset="0"/>
                        </a:rPr>
                        <a:t>60.32.29.102</a:t>
                      </a:r>
                    </a:p>
                  </a:txBody>
                  <a:tcPr marL="94593" marR="94593"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1600" b="0" i="0" u="none" strike="noStrike" cap="none" normalizeH="0" baseline="0" smtClean="0">
                          <a:ln>
                            <a:noFill/>
                          </a:ln>
                          <a:solidFill>
                            <a:schemeClr val="tx1"/>
                          </a:solidFill>
                          <a:effectLst/>
                          <a:latin typeface="Arial" charset="0"/>
                          <a:cs typeface="Times New Roman" pitchFamily="18" charset="0"/>
                        </a:rPr>
                        <a:t>ICMP</a:t>
                      </a:r>
                    </a:p>
                  </a:txBody>
                  <a:tcPr marL="94593" marR="94593"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930275">
                <a:tc>
                  <a:txBody>
                    <a:bodyPr/>
                    <a:lstStyle/>
                    <a:p>
                      <a:pPr marL="0" marR="0" lvl="0" indent="0" algn="ctr" defTabSz="914400" rtl="0" eaLnBrk="1" fontAlgn="base" latinLnBrk="0" hangingPunct="0">
                        <a:lnSpc>
                          <a:spcPct val="100000"/>
                        </a:lnSpc>
                        <a:spcBef>
                          <a:spcPts val="300"/>
                        </a:spcBef>
                        <a:spcAft>
                          <a:spcPts val="300"/>
                        </a:spcAft>
                        <a:buClrTx/>
                        <a:buSzTx/>
                        <a:buFontTx/>
                        <a:buNone/>
                        <a:tabLst/>
                      </a:pPr>
                      <a:r>
                        <a:rPr kumimoji="0" lang="en-US" sz="1600" b="0" i="0" u="none" strike="noStrike" cap="none" normalizeH="0" baseline="0" smtClean="0">
                          <a:ln>
                            <a:noFill/>
                          </a:ln>
                          <a:solidFill>
                            <a:schemeClr val="tx1"/>
                          </a:solidFill>
                          <a:effectLst/>
                          <a:latin typeface="Arial" charset="0"/>
                          <a:cs typeface="Times New Roman" pitchFamily="18" charset="0"/>
                        </a:rPr>
                        <a:t>13</a:t>
                      </a:r>
                    </a:p>
                  </a:txBody>
                  <a:tcPr marL="94593" marR="94593"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1600" b="0" i="0" u="none" strike="noStrike" cap="none" normalizeH="0" baseline="0" smtClean="0">
                          <a:ln>
                            <a:noFill/>
                          </a:ln>
                          <a:solidFill>
                            <a:schemeClr val="tx1"/>
                          </a:solidFill>
                          <a:effectLst/>
                          <a:latin typeface="Arial" charset="0"/>
                          <a:cs typeface="Times New Roman" pitchFamily="18" charset="0"/>
                        </a:rPr>
                        <a:t>15:34:061</a:t>
                      </a:r>
                    </a:p>
                  </a:txBody>
                  <a:tcPr marL="94593" marR="94593"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1600" b="0" i="0" u="none" strike="noStrike" cap="none" normalizeH="0" baseline="0" smtClean="0">
                          <a:ln>
                            <a:noFill/>
                          </a:ln>
                          <a:solidFill>
                            <a:schemeClr val="tx1"/>
                          </a:solidFill>
                          <a:effectLst/>
                          <a:latin typeface="Arial" charset="0"/>
                          <a:cs typeface="Times New Roman" pitchFamily="18" charset="0"/>
                        </a:rPr>
                        <a:t>External Packet with Private IP Source Address</a:t>
                      </a:r>
                    </a:p>
                  </a:txBody>
                  <a:tcPr marL="94593" marR="94593"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1600" b="0" i="0" u="none" strike="noStrike" cap="none" normalizeH="0" baseline="0" smtClean="0">
                          <a:ln>
                            <a:noFill/>
                          </a:ln>
                          <a:solidFill>
                            <a:schemeClr val="tx1"/>
                          </a:solidFill>
                          <a:effectLst/>
                          <a:latin typeface="Arial" charset="0"/>
                          <a:cs typeface="Times New Roman" pitchFamily="18" charset="0"/>
                        </a:rPr>
                        <a:t>10.17.3.139</a:t>
                      </a:r>
                    </a:p>
                  </a:txBody>
                  <a:tcPr marL="94593" marR="94593"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1600" b="0" i="0" u="none" strike="noStrike" cap="none" normalizeH="0" baseline="0" smtClean="0">
                          <a:ln>
                            <a:noFill/>
                          </a:ln>
                          <a:solidFill>
                            <a:schemeClr val="tx1"/>
                          </a:solidFill>
                          <a:effectLst/>
                          <a:latin typeface="Arial" charset="0"/>
                          <a:cs typeface="Times New Roman" pitchFamily="18" charset="0"/>
                        </a:rPr>
                        <a:t>60.32.29.102</a:t>
                      </a:r>
                    </a:p>
                  </a:txBody>
                  <a:tcPr marL="94593" marR="94593"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1600" b="0" i="0" u="none" strike="noStrike" cap="none" normalizeH="0" baseline="0" smtClean="0">
                          <a:ln>
                            <a:noFill/>
                          </a:ln>
                          <a:solidFill>
                            <a:schemeClr val="tx1"/>
                          </a:solidFill>
                          <a:effectLst/>
                          <a:latin typeface="Arial" charset="0"/>
                          <a:cs typeface="Times New Roman" pitchFamily="18" charset="0"/>
                        </a:rPr>
                        <a:t>ICMP</a:t>
                      </a:r>
                    </a:p>
                  </a:txBody>
                  <a:tcPr marL="94593" marR="94593"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619125">
                <a:tc>
                  <a:txBody>
                    <a:bodyPr/>
                    <a:lstStyle/>
                    <a:p>
                      <a:pPr marL="0" marR="0" lvl="0" indent="0" algn="ctr" defTabSz="914400" rtl="0" eaLnBrk="1" fontAlgn="base" latinLnBrk="0" hangingPunct="0">
                        <a:lnSpc>
                          <a:spcPct val="100000"/>
                        </a:lnSpc>
                        <a:spcBef>
                          <a:spcPts val="300"/>
                        </a:spcBef>
                        <a:spcAft>
                          <a:spcPts val="300"/>
                        </a:spcAft>
                        <a:buClrTx/>
                        <a:buSzTx/>
                        <a:buFontTx/>
                        <a:buNone/>
                        <a:tabLst/>
                      </a:pPr>
                      <a:r>
                        <a:rPr kumimoji="0" lang="en-US" sz="1600" b="0" i="0" u="none" strike="noStrike" cap="none" normalizeH="0" baseline="0" smtClean="0">
                          <a:ln>
                            <a:noFill/>
                          </a:ln>
                          <a:solidFill>
                            <a:schemeClr val="tx1"/>
                          </a:solidFill>
                          <a:effectLst/>
                          <a:latin typeface="Arial" charset="0"/>
                          <a:cs typeface="Times New Roman" pitchFamily="18" charset="0"/>
                        </a:rPr>
                        <a:t>14</a:t>
                      </a:r>
                    </a:p>
                  </a:txBody>
                  <a:tcPr marL="94593" marR="94593"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1600" b="0" i="0" u="none" strike="noStrike" cap="none" normalizeH="0" baseline="0" smtClean="0">
                          <a:ln>
                            <a:noFill/>
                          </a:ln>
                          <a:solidFill>
                            <a:schemeClr val="tx1"/>
                          </a:solidFill>
                          <a:effectLst/>
                          <a:latin typeface="Arial" charset="0"/>
                          <a:cs typeface="Times New Roman" pitchFamily="18" charset="0"/>
                        </a:rPr>
                        <a:t>15:34:061</a:t>
                      </a:r>
                    </a:p>
                  </a:txBody>
                  <a:tcPr marL="94593" marR="94593"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1600" b="0" i="0" u="none" strike="noStrike" cap="none" normalizeH="0" baseline="0" smtClean="0">
                          <a:ln>
                            <a:noFill/>
                          </a:ln>
                          <a:solidFill>
                            <a:schemeClr val="tx1"/>
                          </a:solidFill>
                          <a:effectLst/>
                          <a:latin typeface="Arial" charset="0"/>
                          <a:cs typeface="Times New Roman" pitchFamily="18" charset="0"/>
                        </a:rPr>
                        <a:t>External Access to Internal FTP Server</a:t>
                      </a:r>
                    </a:p>
                  </a:txBody>
                  <a:tcPr marL="94593" marR="94593"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1600" b="0" i="0" u="none" strike="noStrike" cap="none" normalizeH="0" baseline="0" smtClean="0">
                          <a:ln>
                            <a:noFill/>
                          </a:ln>
                          <a:solidFill>
                            <a:schemeClr val="tx1"/>
                          </a:solidFill>
                          <a:effectLst/>
                          <a:latin typeface="Arial" charset="0"/>
                          <a:cs typeface="Times New Roman" pitchFamily="18" charset="0"/>
                        </a:rPr>
                        <a:t>1.32.6.18</a:t>
                      </a:r>
                    </a:p>
                  </a:txBody>
                  <a:tcPr marL="94593" marR="94593"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1600" b="0" i="0" u="none" strike="noStrike" cap="none" normalizeH="0" baseline="0" smtClean="0">
                          <a:ln>
                            <a:noFill/>
                          </a:ln>
                          <a:solidFill>
                            <a:schemeClr val="tx1"/>
                          </a:solidFill>
                          <a:effectLst/>
                          <a:latin typeface="Arial" charset="0"/>
                          <a:cs typeface="Times New Roman" pitchFamily="18" charset="0"/>
                        </a:rPr>
                        <a:t>60.8.123.56</a:t>
                      </a:r>
                    </a:p>
                  </a:txBody>
                  <a:tcPr marL="94593" marR="94593"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1600" b="0" i="0" u="none" strike="noStrike" cap="none" normalizeH="0" baseline="0" smtClean="0">
                          <a:ln>
                            <a:noFill/>
                          </a:ln>
                          <a:solidFill>
                            <a:schemeClr val="tx1"/>
                          </a:solidFill>
                          <a:effectLst/>
                          <a:latin typeface="Arial" charset="0"/>
                          <a:cs typeface="Times New Roman" pitchFamily="18" charset="0"/>
                        </a:rPr>
                        <a:t>FTP</a:t>
                      </a:r>
                    </a:p>
                  </a:txBody>
                  <a:tcPr marL="94593" marR="94593"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09563">
                <a:tc>
                  <a:txBody>
                    <a:bodyPr/>
                    <a:lstStyle/>
                    <a:p>
                      <a:pPr marL="0" marR="0" lvl="0" indent="0" algn="ctr" defTabSz="914400" rtl="0" eaLnBrk="1" fontAlgn="base" latinLnBrk="0" hangingPunct="0">
                        <a:lnSpc>
                          <a:spcPct val="100000"/>
                        </a:lnSpc>
                        <a:spcBef>
                          <a:spcPts val="300"/>
                        </a:spcBef>
                        <a:spcAft>
                          <a:spcPts val="300"/>
                        </a:spcAft>
                        <a:buClrTx/>
                        <a:buSzTx/>
                        <a:buFontTx/>
                        <a:buNone/>
                        <a:tabLst/>
                      </a:pPr>
                      <a:r>
                        <a:rPr kumimoji="0" lang="en-US" sz="1600" b="0" i="0" u="none" strike="noStrike" cap="none" normalizeH="0" baseline="0" smtClean="0">
                          <a:ln>
                            <a:noFill/>
                          </a:ln>
                          <a:solidFill>
                            <a:schemeClr val="tx1"/>
                          </a:solidFill>
                          <a:effectLst/>
                          <a:latin typeface="Arial" charset="0"/>
                          <a:cs typeface="Times New Roman" pitchFamily="18" charset="0"/>
                        </a:rPr>
                        <a:t>15</a:t>
                      </a:r>
                    </a:p>
                  </a:txBody>
                  <a:tcPr marL="94593" marR="94593"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1600" b="0" i="0" u="none" strike="noStrike" cap="none" normalizeH="0" baseline="0" smtClean="0">
                          <a:ln>
                            <a:noFill/>
                          </a:ln>
                          <a:solidFill>
                            <a:schemeClr val="tx1"/>
                          </a:solidFill>
                          <a:effectLst/>
                          <a:latin typeface="Arial" charset="0"/>
                          <a:cs typeface="Times New Roman" pitchFamily="18" charset="0"/>
                        </a:rPr>
                        <a:t>15:34:062</a:t>
                      </a:r>
                    </a:p>
                  </a:txBody>
                  <a:tcPr marL="94593" marR="94593"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1600" b="0" i="0" u="none" strike="noStrike" cap="none" normalizeH="0" baseline="0" smtClean="0">
                          <a:ln>
                            <a:noFill/>
                          </a:ln>
                          <a:solidFill>
                            <a:schemeClr val="tx1"/>
                          </a:solidFill>
                          <a:effectLst/>
                          <a:latin typeface="Arial" charset="0"/>
                          <a:cs typeface="Times New Roman" pitchFamily="18" charset="0"/>
                        </a:rPr>
                        <a:t>Echo Probe</a:t>
                      </a:r>
                    </a:p>
                  </a:txBody>
                  <a:tcPr marL="94593" marR="94593"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4DFEF"/>
                    </a:solid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1600" b="0" i="0" u="none" strike="noStrike" cap="none" normalizeH="0" baseline="0" smtClean="0">
                          <a:ln>
                            <a:noFill/>
                          </a:ln>
                          <a:solidFill>
                            <a:schemeClr val="tx1"/>
                          </a:solidFill>
                          <a:effectLst/>
                          <a:latin typeface="Arial" charset="0"/>
                          <a:cs typeface="Times New Roman" pitchFamily="18" charset="0"/>
                        </a:rPr>
                        <a:t>14.17.3.139</a:t>
                      </a:r>
                    </a:p>
                  </a:txBody>
                  <a:tcPr marL="94593" marR="94593"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4DFEF"/>
                    </a:solid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1600" b="0" i="0" u="none" strike="noStrike" cap="none" normalizeH="0" baseline="0" smtClean="0">
                          <a:ln>
                            <a:noFill/>
                          </a:ln>
                          <a:solidFill>
                            <a:schemeClr val="tx1"/>
                          </a:solidFill>
                          <a:effectLst/>
                          <a:latin typeface="Arial" charset="0"/>
                          <a:cs typeface="Times New Roman" pitchFamily="18" charset="0"/>
                        </a:rPr>
                        <a:t>60.3.87.10</a:t>
                      </a:r>
                    </a:p>
                  </a:txBody>
                  <a:tcPr marL="94593" marR="94593"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4DFEF"/>
                    </a:solid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1600" b="0" i="0" u="none" strike="noStrike" cap="none" normalizeH="0" baseline="0" smtClean="0">
                          <a:ln>
                            <a:noFill/>
                          </a:ln>
                          <a:solidFill>
                            <a:schemeClr val="tx1"/>
                          </a:solidFill>
                          <a:effectLst/>
                          <a:latin typeface="Arial" charset="0"/>
                          <a:cs typeface="Times New Roman" pitchFamily="18" charset="0"/>
                        </a:rPr>
                        <a:t>ICMP</a:t>
                      </a:r>
                    </a:p>
                  </a:txBody>
                  <a:tcPr marL="94593" marR="94593"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09563">
                <a:tc>
                  <a:txBody>
                    <a:bodyPr/>
                    <a:lstStyle/>
                    <a:p>
                      <a:pPr marL="0" marR="0" lvl="0" indent="0" algn="ctr" defTabSz="914400" rtl="0" eaLnBrk="1" fontAlgn="base" latinLnBrk="0" hangingPunct="0">
                        <a:lnSpc>
                          <a:spcPct val="100000"/>
                        </a:lnSpc>
                        <a:spcBef>
                          <a:spcPts val="300"/>
                        </a:spcBef>
                        <a:spcAft>
                          <a:spcPts val="300"/>
                        </a:spcAft>
                        <a:buClrTx/>
                        <a:buSzTx/>
                        <a:buFontTx/>
                        <a:buNone/>
                        <a:tabLst/>
                      </a:pPr>
                      <a:r>
                        <a:rPr kumimoji="0" lang="en-US" sz="1600" b="0" i="0" u="none" strike="noStrike" cap="none" normalizeH="0" baseline="0" smtClean="0">
                          <a:ln>
                            <a:noFill/>
                          </a:ln>
                          <a:solidFill>
                            <a:schemeClr val="tx1"/>
                          </a:solidFill>
                          <a:effectLst/>
                          <a:latin typeface="Arial" charset="0"/>
                          <a:cs typeface="Times New Roman" pitchFamily="18" charset="0"/>
                        </a:rPr>
                        <a:t>16</a:t>
                      </a:r>
                    </a:p>
                  </a:txBody>
                  <a:tcPr marL="94593" marR="94593"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1600" b="0" i="0" u="none" strike="noStrike" cap="none" normalizeH="0" baseline="0" smtClean="0">
                          <a:ln>
                            <a:noFill/>
                          </a:ln>
                          <a:solidFill>
                            <a:schemeClr val="tx1"/>
                          </a:solidFill>
                          <a:effectLst/>
                          <a:latin typeface="Arial" charset="0"/>
                          <a:cs typeface="Times New Roman" pitchFamily="18" charset="0"/>
                        </a:rPr>
                        <a:t>15:34:063</a:t>
                      </a:r>
                    </a:p>
                  </a:txBody>
                  <a:tcPr marL="94593" marR="94593"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1600" b="0" i="0" u="none" strike="noStrike" cap="none" normalizeH="0" baseline="0" smtClean="0">
                          <a:ln>
                            <a:noFill/>
                          </a:ln>
                          <a:solidFill>
                            <a:schemeClr val="tx1"/>
                          </a:solidFill>
                          <a:effectLst/>
                          <a:latin typeface="Arial" charset="0"/>
                          <a:cs typeface="Times New Roman" pitchFamily="18" charset="0"/>
                        </a:rPr>
                        <a:t>Insufficient Capacity</a:t>
                      </a:r>
                    </a:p>
                  </a:txBody>
                  <a:tcPr marL="94593" marR="94593"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1600" b="0" i="0" u="none" strike="noStrike" cap="none" normalizeH="0" baseline="0" smtClean="0">
                          <a:ln>
                            <a:noFill/>
                          </a:ln>
                          <a:solidFill>
                            <a:schemeClr val="tx1"/>
                          </a:solidFill>
                          <a:effectLst/>
                          <a:latin typeface="Arial" charset="0"/>
                          <a:cs typeface="Times New Roman" pitchFamily="18" charset="0"/>
                        </a:rPr>
                        <a:t>1.32.23.8</a:t>
                      </a:r>
                    </a:p>
                  </a:txBody>
                  <a:tcPr marL="94593" marR="94593"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1600" b="0" i="0" u="none" strike="noStrike" cap="none" normalizeH="0" baseline="0" smtClean="0">
                          <a:ln>
                            <a:noFill/>
                          </a:ln>
                          <a:solidFill>
                            <a:schemeClr val="tx1"/>
                          </a:solidFill>
                          <a:effectLst/>
                          <a:latin typeface="Arial" charset="0"/>
                          <a:cs typeface="Times New Roman" pitchFamily="18" charset="0"/>
                        </a:rPr>
                        <a:t>60.3.12.47</a:t>
                      </a:r>
                    </a:p>
                  </a:txBody>
                  <a:tcPr marL="94593" marR="94593"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1600" b="0" i="0" u="none" strike="noStrike" cap="none" normalizeH="0" baseline="0" smtClean="0">
                          <a:ln>
                            <a:noFill/>
                          </a:ln>
                          <a:solidFill>
                            <a:schemeClr val="tx1"/>
                          </a:solidFill>
                          <a:effectLst/>
                          <a:latin typeface="Arial" charset="0"/>
                          <a:cs typeface="Times New Roman" pitchFamily="18" charset="0"/>
                        </a:rPr>
                        <a:t>DNS</a:t>
                      </a:r>
                    </a:p>
                  </a:txBody>
                  <a:tcPr marL="94593" marR="94593"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09563">
                <a:tc>
                  <a:txBody>
                    <a:bodyPr/>
                    <a:lstStyle/>
                    <a:p>
                      <a:pPr marL="0" marR="0" lvl="0" indent="0" algn="ctr" defTabSz="914400" rtl="0" eaLnBrk="1" fontAlgn="base" latinLnBrk="0" hangingPunct="0">
                        <a:lnSpc>
                          <a:spcPct val="100000"/>
                        </a:lnSpc>
                        <a:spcBef>
                          <a:spcPts val="300"/>
                        </a:spcBef>
                        <a:spcAft>
                          <a:spcPts val="300"/>
                        </a:spcAft>
                        <a:buClrTx/>
                        <a:buSzTx/>
                        <a:buFontTx/>
                        <a:buNone/>
                        <a:tabLst/>
                      </a:pPr>
                      <a:r>
                        <a:rPr kumimoji="0" lang="en-US" sz="1600" b="0" i="0" u="none" strike="noStrike" cap="none" normalizeH="0" baseline="0" smtClean="0">
                          <a:ln>
                            <a:noFill/>
                          </a:ln>
                          <a:solidFill>
                            <a:schemeClr val="tx1"/>
                          </a:solidFill>
                          <a:effectLst/>
                          <a:latin typeface="Arial" charset="0"/>
                          <a:cs typeface="Times New Roman" pitchFamily="18" charset="0"/>
                        </a:rPr>
                        <a:t>17</a:t>
                      </a:r>
                    </a:p>
                  </a:txBody>
                  <a:tcPr marL="94593" marR="94593"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1600" b="0" i="0" u="none" strike="noStrike" cap="none" normalizeH="0" baseline="0" smtClean="0">
                          <a:ln>
                            <a:noFill/>
                          </a:ln>
                          <a:solidFill>
                            <a:schemeClr val="tx1"/>
                          </a:solidFill>
                          <a:effectLst/>
                          <a:latin typeface="Arial" charset="0"/>
                          <a:cs typeface="Times New Roman" pitchFamily="18" charset="0"/>
                        </a:rPr>
                        <a:t>15:34:064</a:t>
                      </a:r>
                    </a:p>
                  </a:txBody>
                  <a:tcPr marL="94593" marR="94593"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1600" b="0" i="0" u="none" strike="noStrike" cap="none" normalizeH="0" baseline="0" smtClean="0">
                          <a:ln>
                            <a:noFill/>
                          </a:ln>
                          <a:solidFill>
                            <a:schemeClr val="tx1"/>
                          </a:solidFill>
                          <a:effectLst/>
                          <a:latin typeface="Arial" charset="0"/>
                          <a:cs typeface="Times New Roman" pitchFamily="18" charset="0"/>
                        </a:rPr>
                        <a:t>Echo Probe</a:t>
                      </a:r>
                    </a:p>
                  </a:txBody>
                  <a:tcPr marL="94593" marR="94593"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4DFEF"/>
                    </a:solid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1600" b="0" i="0" u="none" strike="noStrike" cap="none" normalizeH="0" baseline="0" smtClean="0">
                          <a:ln>
                            <a:noFill/>
                          </a:ln>
                          <a:solidFill>
                            <a:schemeClr val="tx1"/>
                          </a:solidFill>
                          <a:effectLst/>
                          <a:latin typeface="Arial" charset="0"/>
                          <a:cs typeface="Times New Roman" pitchFamily="18" charset="0"/>
                        </a:rPr>
                        <a:t>14.17.3.139</a:t>
                      </a:r>
                    </a:p>
                  </a:txBody>
                  <a:tcPr marL="94593" marR="94593"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4DFEF"/>
                    </a:solid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1600" b="0" i="0" u="none" strike="noStrike" cap="none" normalizeH="0" baseline="0" smtClean="0">
                          <a:ln>
                            <a:noFill/>
                          </a:ln>
                          <a:solidFill>
                            <a:schemeClr val="tx1"/>
                          </a:solidFill>
                          <a:effectLst/>
                          <a:latin typeface="Arial" charset="0"/>
                          <a:cs typeface="Times New Roman" pitchFamily="18" charset="0"/>
                        </a:rPr>
                        <a:t>60.3.87.11</a:t>
                      </a:r>
                    </a:p>
                  </a:txBody>
                  <a:tcPr marL="94593" marR="94593"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4DFEF"/>
                    </a:solid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1600" b="0" i="0" u="none" strike="noStrike" cap="none" normalizeH="0" baseline="0" smtClean="0">
                          <a:ln>
                            <a:noFill/>
                          </a:ln>
                          <a:solidFill>
                            <a:schemeClr val="tx1"/>
                          </a:solidFill>
                          <a:effectLst/>
                          <a:latin typeface="Arial" charset="0"/>
                          <a:cs typeface="Times New Roman" pitchFamily="18" charset="0"/>
                        </a:rPr>
                        <a:t>ICMP</a:t>
                      </a:r>
                    </a:p>
                  </a:txBody>
                  <a:tcPr marL="94593" marR="94593"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619125">
                <a:tc>
                  <a:txBody>
                    <a:bodyPr/>
                    <a:lstStyle/>
                    <a:p>
                      <a:pPr marL="0" marR="0" lvl="0" indent="0" algn="ctr" defTabSz="914400" rtl="0" eaLnBrk="1" fontAlgn="base" latinLnBrk="0" hangingPunct="0">
                        <a:lnSpc>
                          <a:spcPct val="100000"/>
                        </a:lnSpc>
                        <a:spcBef>
                          <a:spcPts val="300"/>
                        </a:spcBef>
                        <a:spcAft>
                          <a:spcPts val="300"/>
                        </a:spcAft>
                        <a:buClrTx/>
                        <a:buSzTx/>
                        <a:buFontTx/>
                        <a:buNone/>
                        <a:tabLst/>
                      </a:pPr>
                      <a:r>
                        <a:rPr kumimoji="0" lang="en-US" sz="1600" b="0" i="0" u="none" strike="noStrike" cap="none" normalizeH="0" baseline="0" smtClean="0">
                          <a:ln>
                            <a:noFill/>
                          </a:ln>
                          <a:solidFill>
                            <a:schemeClr val="tx1"/>
                          </a:solidFill>
                          <a:effectLst/>
                          <a:latin typeface="Arial" charset="0"/>
                          <a:cs typeface="Times New Roman" pitchFamily="18" charset="0"/>
                        </a:rPr>
                        <a:t>18</a:t>
                      </a:r>
                    </a:p>
                  </a:txBody>
                  <a:tcPr marL="94593" marR="94593"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1600" b="0" i="0" u="none" strike="noStrike" cap="none" normalizeH="0" baseline="0" smtClean="0">
                          <a:ln>
                            <a:noFill/>
                          </a:ln>
                          <a:solidFill>
                            <a:schemeClr val="tx1"/>
                          </a:solidFill>
                          <a:effectLst/>
                          <a:latin typeface="Arial" charset="0"/>
                          <a:cs typeface="Times New Roman" pitchFamily="18" charset="0"/>
                        </a:rPr>
                        <a:t>15:34:065</a:t>
                      </a:r>
                    </a:p>
                  </a:txBody>
                  <a:tcPr marL="94593" marR="94593"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1600" b="0" i="0" u="none" strike="noStrike" cap="none" normalizeH="0" baseline="0" smtClean="0">
                          <a:ln>
                            <a:noFill/>
                          </a:ln>
                          <a:solidFill>
                            <a:schemeClr val="tx1"/>
                          </a:solidFill>
                          <a:effectLst/>
                          <a:latin typeface="Arial" charset="0"/>
                          <a:cs typeface="Times New Roman" pitchFamily="18" charset="0"/>
                        </a:rPr>
                        <a:t>Forbidden Webserver Access</a:t>
                      </a:r>
                    </a:p>
                  </a:txBody>
                  <a:tcPr marL="94593" marR="94593"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1600" b="0" i="0" u="none" strike="noStrike" cap="none" normalizeH="0" baseline="0" smtClean="0">
                          <a:ln>
                            <a:noFill/>
                          </a:ln>
                          <a:solidFill>
                            <a:schemeClr val="tx1"/>
                          </a:solidFill>
                          <a:effectLst/>
                          <a:latin typeface="Arial" charset="0"/>
                          <a:cs typeface="Times New Roman" pitchFamily="18" charset="0"/>
                        </a:rPr>
                        <a:t>128.171.17.3</a:t>
                      </a:r>
                    </a:p>
                  </a:txBody>
                  <a:tcPr marL="94593" marR="94593"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1600" b="0" i="0" u="none" strike="noStrike" cap="none" normalizeH="0" baseline="0" smtClean="0">
                          <a:ln>
                            <a:noFill/>
                          </a:ln>
                          <a:solidFill>
                            <a:schemeClr val="tx1"/>
                          </a:solidFill>
                          <a:effectLst/>
                          <a:latin typeface="Arial" charset="0"/>
                          <a:cs typeface="Times New Roman" pitchFamily="18" charset="0"/>
                        </a:rPr>
                        <a:t>60.17.14.8</a:t>
                      </a:r>
                    </a:p>
                  </a:txBody>
                  <a:tcPr marL="94593" marR="94593"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1600" b="0" i="0" u="none" strike="noStrike" cap="none" normalizeH="0" baseline="0" smtClean="0">
                          <a:ln>
                            <a:noFill/>
                          </a:ln>
                          <a:solidFill>
                            <a:schemeClr val="tx1"/>
                          </a:solidFill>
                          <a:effectLst/>
                          <a:latin typeface="Arial" charset="0"/>
                          <a:cs typeface="Times New Roman" pitchFamily="18" charset="0"/>
                        </a:rPr>
                        <a:t>HTTP</a:t>
                      </a:r>
                    </a:p>
                  </a:txBody>
                  <a:tcPr marL="94593" marR="94593"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
        <p:nvSpPr>
          <p:cNvPr id="6" name="Slide Number Placeholder 1"/>
          <p:cNvSpPr txBox="1">
            <a:spLocks/>
          </p:cNvSpPr>
          <p:nvPr/>
        </p:nvSpPr>
        <p:spPr>
          <a:xfrm>
            <a:off x="152400" y="6172200"/>
            <a:ext cx="838200" cy="457200"/>
          </a:xfrm>
          <a:prstGeom prst="rect">
            <a:avLst/>
          </a:prstGeom>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r>
              <a:rPr lang="en-US" dirty="0" smtClean="0">
                <a:solidFill>
                  <a:prstClr val="white"/>
                </a:solidFill>
              </a:rPr>
              <a:t>6-</a:t>
            </a:r>
            <a:fld id="{DF3D5ACE-0B44-480C-935B-5F54025620FB}" type="slidenum">
              <a:rPr lang="en-US" smtClean="0">
                <a:solidFill>
                  <a:prstClr val="white"/>
                </a:solidFill>
              </a:rPr>
              <a:pPr/>
              <a:t>79</a:t>
            </a:fld>
            <a:endParaRPr lang="en-US" dirty="0">
              <a:solidFill>
                <a:prstClr val="white"/>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1506" name="Picture 10"/>
          <p:cNvPicPr>
            <a:picLocks noChangeAspect="1" noChangeArrowheads="1"/>
          </p:cNvPicPr>
          <p:nvPr/>
        </p:nvPicPr>
        <p:blipFill>
          <a:blip r:embed="rId2">
            <a:extLst>
              <a:ext uri="{28A0092B-C50C-407E-A947-70E740481C1C}">
                <a14:useLocalDpi xmlns:a14="http://schemas.microsoft.com/office/drawing/2010/main" val="0"/>
              </a:ext>
            </a:extLst>
          </a:blip>
          <a:srcRect l="6464" t="11655" r="6526" b="12592"/>
          <a:stretch>
            <a:fillRect/>
          </a:stretch>
        </p:blipFill>
        <p:spPr bwMode="auto">
          <a:xfrm>
            <a:off x="304800" y="1274763"/>
            <a:ext cx="8686800" cy="45164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 name="Title 4"/>
          <p:cNvSpPr>
            <a:spLocks noGrp="1"/>
          </p:cNvSpPr>
          <p:nvPr>
            <p:ph type="title"/>
          </p:nvPr>
        </p:nvSpPr>
        <p:spPr/>
        <p:txBody>
          <a:bodyPr/>
          <a:lstStyle/>
          <a:p>
            <a:pPr eaLnBrk="1" fontAlgn="auto" hangingPunct="1">
              <a:spcAft>
                <a:spcPts val="0"/>
              </a:spcAft>
              <a:defRPr/>
            </a:pPr>
            <a:r>
              <a:rPr lang="en-US" dirty="0" smtClean="0"/>
              <a:t>6.1: Basic Firewall Operation</a:t>
            </a:r>
            <a:endParaRPr lang="en-US" dirty="0"/>
          </a:p>
        </p:txBody>
      </p:sp>
      <p:sp>
        <p:nvSpPr>
          <p:cNvPr id="9" name="Rounded Rectangle 8"/>
          <p:cNvSpPr/>
          <p:nvPr/>
        </p:nvSpPr>
        <p:spPr>
          <a:xfrm>
            <a:off x="914400" y="3276600"/>
            <a:ext cx="4572000" cy="1981200"/>
          </a:xfrm>
          <a:prstGeom prst="roundRect">
            <a:avLst/>
          </a:prstGeom>
        </p:spPr>
        <p:style>
          <a:lnRef idx="1">
            <a:schemeClr val="accent1"/>
          </a:lnRef>
          <a:fillRef idx="2">
            <a:schemeClr val="accent1"/>
          </a:fillRef>
          <a:effectRef idx="1">
            <a:schemeClr val="accent1"/>
          </a:effectRef>
          <a:fontRef idx="minor">
            <a:schemeClr val="dk1"/>
          </a:fontRef>
        </p:style>
        <p:txBody>
          <a:bodyPr anchor="ctr"/>
          <a:lstStyle/>
          <a:p>
            <a:pPr algn="ctr" fontAlgn="auto">
              <a:spcBef>
                <a:spcPts val="0"/>
              </a:spcBef>
              <a:spcAft>
                <a:spcPts val="0"/>
              </a:spcAft>
              <a:defRPr/>
            </a:pPr>
            <a:r>
              <a:rPr lang="en-US" dirty="0"/>
              <a:t>Firewalls do not drop packets unless they are provably attack packets.</a:t>
            </a:r>
          </a:p>
          <a:p>
            <a:pPr algn="ctr" fontAlgn="auto">
              <a:spcBef>
                <a:spcPts val="600"/>
              </a:spcBef>
              <a:spcAft>
                <a:spcPts val="0"/>
              </a:spcAft>
              <a:defRPr/>
            </a:pPr>
            <a:r>
              <a:rPr lang="en-US" dirty="0"/>
              <a:t>This means that some attack packets that are not provably attack packets get through the firewall.</a:t>
            </a:r>
          </a:p>
        </p:txBody>
      </p:sp>
      <p:sp>
        <p:nvSpPr>
          <p:cNvPr id="10" name="Rounded Rectangle 9"/>
          <p:cNvSpPr/>
          <p:nvPr/>
        </p:nvSpPr>
        <p:spPr>
          <a:xfrm>
            <a:off x="6553200" y="3505200"/>
            <a:ext cx="2362200" cy="1828800"/>
          </a:xfrm>
          <a:prstGeom prst="roundRect">
            <a:avLst/>
          </a:prstGeom>
          <a:noFill/>
          <a:ln>
            <a:solidFill>
              <a:srgbClr val="C0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endParaRPr>
          </a:p>
        </p:txBody>
      </p:sp>
      <p:sp>
        <p:nvSpPr>
          <p:cNvPr id="12" name="Rounded Rectangle 11"/>
          <p:cNvSpPr/>
          <p:nvPr/>
        </p:nvSpPr>
        <p:spPr>
          <a:xfrm>
            <a:off x="2362200" y="1676400"/>
            <a:ext cx="2209800" cy="1295400"/>
          </a:xfrm>
          <a:prstGeom prst="roundRect">
            <a:avLst/>
          </a:prstGeom>
          <a:noFill/>
          <a:ln>
            <a:solidFill>
              <a:srgbClr val="C0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endParaRPr>
          </a:p>
        </p:txBody>
      </p:sp>
      <p:sp>
        <p:nvSpPr>
          <p:cNvPr id="8" name="Slide Number Placeholder 1"/>
          <p:cNvSpPr txBox="1">
            <a:spLocks/>
          </p:cNvSpPr>
          <p:nvPr/>
        </p:nvSpPr>
        <p:spPr>
          <a:xfrm>
            <a:off x="152400" y="6172200"/>
            <a:ext cx="838200" cy="457200"/>
          </a:xfrm>
          <a:prstGeom prst="rect">
            <a:avLst/>
          </a:prstGeom>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r>
              <a:rPr lang="en-US" dirty="0" smtClean="0">
                <a:solidFill>
                  <a:prstClr val="white"/>
                </a:solidFill>
              </a:rPr>
              <a:t>6-</a:t>
            </a:r>
            <a:fld id="{DF3D5ACE-0B44-480C-935B-5F54025620FB}" type="slidenum">
              <a:rPr lang="en-US" smtClean="0">
                <a:solidFill>
                  <a:prstClr val="white"/>
                </a:solidFill>
              </a:rPr>
              <a:pPr/>
              <a:t>8</a:t>
            </a:fld>
            <a:endParaRPr lang="en-US" dirty="0">
              <a:solidFill>
                <a:prstClr val="white"/>
              </a:solidFil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792162"/>
          </a:xfrm>
        </p:spPr>
        <p:txBody>
          <a:bodyPr/>
          <a:lstStyle/>
          <a:p>
            <a:pPr eaLnBrk="1" hangingPunct="1">
              <a:defRPr/>
            </a:pPr>
            <a:r>
              <a:rPr lang="en-US" dirty="0" smtClean="0"/>
              <a:t>What’s Next?</a:t>
            </a:r>
            <a:endParaRPr lang="en-US" dirty="0"/>
          </a:p>
        </p:txBody>
      </p:sp>
      <p:sp>
        <p:nvSpPr>
          <p:cNvPr id="4" name="Subtitle 2"/>
          <p:cNvSpPr txBox="1">
            <a:spLocks/>
          </p:cNvSpPr>
          <p:nvPr/>
        </p:nvSpPr>
        <p:spPr>
          <a:xfrm>
            <a:off x="539750" y="10668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fontAlgn="auto">
              <a:spcAft>
                <a:spcPts val="0"/>
              </a:spcAft>
              <a:defRPr/>
            </a:pPr>
            <a:r>
              <a:rPr lang="en-US" sz="26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6.1  Introduction</a:t>
            </a:r>
          </a:p>
        </p:txBody>
      </p:sp>
      <p:sp>
        <p:nvSpPr>
          <p:cNvPr id="6" name="Subtitle 2"/>
          <p:cNvSpPr txBox="1">
            <a:spLocks/>
          </p:cNvSpPr>
          <p:nvPr/>
        </p:nvSpPr>
        <p:spPr>
          <a:xfrm>
            <a:off x="539750" y="16002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6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6</a:t>
            </a:r>
            <a:r>
              <a:rPr lang="en-US" sz="26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.2  Static Packet Filtering</a:t>
            </a:r>
          </a:p>
        </p:txBody>
      </p:sp>
      <p:sp>
        <p:nvSpPr>
          <p:cNvPr id="7" name="Subtitle 2"/>
          <p:cNvSpPr txBox="1">
            <a:spLocks/>
          </p:cNvSpPr>
          <p:nvPr/>
        </p:nvSpPr>
        <p:spPr>
          <a:xfrm>
            <a:off x="539750" y="21336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6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6</a:t>
            </a:r>
            <a:r>
              <a:rPr lang="en-US" sz="26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.3  </a:t>
            </a:r>
            <a:r>
              <a:rPr lang="en-US" sz="2600" b="1" dirty="0" err="1">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Stateful</a:t>
            </a:r>
            <a:r>
              <a:rPr lang="en-US" sz="26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 Packet Inspection (SPI)</a:t>
            </a:r>
          </a:p>
        </p:txBody>
      </p:sp>
      <p:sp>
        <p:nvSpPr>
          <p:cNvPr id="8" name="Subtitle 2"/>
          <p:cNvSpPr txBox="1">
            <a:spLocks/>
          </p:cNvSpPr>
          <p:nvPr/>
        </p:nvSpPr>
        <p:spPr>
          <a:xfrm>
            <a:off x="539750" y="26670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6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6</a:t>
            </a:r>
            <a:r>
              <a:rPr lang="en-US" sz="26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.4  Network Access Translation (NAT)</a:t>
            </a:r>
          </a:p>
        </p:txBody>
      </p:sp>
      <p:sp>
        <p:nvSpPr>
          <p:cNvPr id="9" name="Subtitle 2"/>
          <p:cNvSpPr txBox="1">
            <a:spLocks/>
          </p:cNvSpPr>
          <p:nvPr/>
        </p:nvSpPr>
        <p:spPr>
          <a:xfrm>
            <a:off x="539750" y="32004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6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6</a:t>
            </a:r>
            <a:r>
              <a:rPr lang="en-US" sz="26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.5  Application Proxy Firewalls</a:t>
            </a:r>
          </a:p>
        </p:txBody>
      </p:sp>
      <p:sp>
        <p:nvSpPr>
          <p:cNvPr id="10" name="Subtitle 2"/>
          <p:cNvSpPr txBox="1">
            <a:spLocks/>
          </p:cNvSpPr>
          <p:nvPr/>
        </p:nvSpPr>
        <p:spPr>
          <a:xfrm>
            <a:off x="539750" y="37338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6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6</a:t>
            </a:r>
            <a:r>
              <a:rPr lang="en-US" sz="26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.6  Intrusion Detection Systems (IDSs)</a:t>
            </a:r>
          </a:p>
        </p:txBody>
      </p:sp>
      <p:sp>
        <p:nvSpPr>
          <p:cNvPr id="11" name="Subtitle 2"/>
          <p:cNvSpPr txBox="1">
            <a:spLocks/>
          </p:cNvSpPr>
          <p:nvPr/>
        </p:nvSpPr>
        <p:spPr>
          <a:xfrm>
            <a:off x="539750" y="42672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6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6</a:t>
            </a:r>
            <a:r>
              <a:rPr lang="en-US" sz="26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.7  Antivirus Filtering and Unified Threat Mgt.</a:t>
            </a:r>
          </a:p>
        </p:txBody>
      </p:sp>
      <p:sp>
        <p:nvSpPr>
          <p:cNvPr id="15" name="Slide Number Placeholder 3"/>
          <p:cNvSpPr>
            <a:spLocks noGrp="1"/>
          </p:cNvSpPr>
          <p:nvPr>
            <p:ph type="sldNum" sz="quarter" idx="4294967295"/>
          </p:nvPr>
        </p:nvSpPr>
        <p:spPr bwMode="auto">
          <a:xfrm>
            <a:off x="0" y="6416675"/>
            <a:ext cx="762000" cy="365125"/>
          </a:xfrm>
          <a:prstGeom prst="rect">
            <a:avLst/>
          </a:prstGeom>
          <a:ln>
            <a:miter lim="800000"/>
            <a:headEnd/>
            <a:tailEnd/>
          </a:ln>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dirty="0" smtClean="0">
                <a:solidFill>
                  <a:schemeClr val="bg1"/>
                </a:solidFill>
                <a:latin typeface="Lucida Sans Unicode" pitchFamily="34" charset="0"/>
              </a:rPr>
              <a:t>6-</a:t>
            </a:r>
            <a:fld id="{D2A08BCD-A4FD-47BA-ACB0-CBFC0A354657}" type="slidenum">
              <a:rPr lang="en-US" smtClean="0">
                <a:solidFill>
                  <a:schemeClr val="bg1"/>
                </a:solidFill>
                <a:latin typeface="Lucida Sans Unicode" pitchFamily="34" charset="0"/>
              </a:rPr>
              <a:pPr eaLnBrk="1" hangingPunct="1"/>
              <a:t>80</a:t>
            </a:fld>
            <a:endParaRPr lang="en-US" dirty="0">
              <a:solidFill>
                <a:schemeClr val="bg1"/>
              </a:solidFill>
              <a:latin typeface="Lucida Sans Unicode" pitchFamily="34" charset="0"/>
            </a:endParaRPr>
          </a:p>
        </p:txBody>
      </p:sp>
      <p:sp>
        <p:nvSpPr>
          <p:cNvPr id="14" name="Subtitle 2"/>
          <p:cNvSpPr txBox="1">
            <a:spLocks/>
          </p:cNvSpPr>
          <p:nvPr/>
        </p:nvSpPr>
        <p:spPr>
          <a:xfrm>
            <a:off x="533400" y="4791075"/>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6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6</a:t>
            </a:r>
            <a:r>
              <a:rPr lang="en-US" sz="26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.8  Firewall Architectures</a:t>
            </a:r>
          </a:p>
        </p:txBody>
      </p:sp>
      <p:sp>
        <p:nvSpPr>
          <p:cNvPr id="16" name="Subtitle 2"/>
          <p:cNvSpPr txBox="1">
            <a:spLocks/>
          </p:cNvSpPr>
          <p:nvPr/>
        </p:nvSpPr>
        <p:spPr>
          <a:xfrm>
            <a:off x="533400" y="5324475"/>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6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6</a:t>
            </a:r>
            <a:r>
              <a:rPr lang="en-US" sz="26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.9  Firewall Management</a:t>
            </a:r>
          </a:p>
        </p:txBody>
      </p:sp>
      <p:sp>
        <p:nvSpPr>
          <p:cNvPr id="17" name="Subtitle 2"/>
          <p:cNvSpPr txBox="1">
            <a:spLocks/>
          </p:cNvSpPr>
          <p:nvPr/>
        </p:nvSpPr>
        <p:spPr>
          <a:xfrm>
            <a:off x="533400" y="5857875"/>
            <a:ext cx="8255000" cy="466725"/>
          </a:xfrm>
          <a:prstGeom prst="round2DiagRect">
            <a:avLst/>
          </a:prstGeom>
          <a:solidFill>
            <a:schemeClr val="accent2">
              <a:lumMod val="60000"/>
              <a:lumOff val="4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fontAlgn="auto">
              <a:spcAft>
                <a:spcPts val="0"/>
              </a:spcAft>
              <a:defRPr/>
            </a:pPr>
            <a:r>
              <a:rPr lang="en-US" sz="26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6.10  Firewall Filtering Problems</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371600"/>
            <a:ext cx="8229600" cy="5072063"/>
          </a:xfrm>
        </p:spPr>
        <p:txBody>
          <a:bodyPr>
            <a:normAutofit fontScale="92500"/>
          </a:bodyPr>
          <a:lstStyle/>
          <a:p>
            <a:pPr marL="365760" indent="-256032" eaLnBrk="1" fontAlgn="auto">
              <a:spcAft>
                <a:spcPts val="0"/>
              </a:spcAft>
              <a:buFont typeface="Wingdings 3"/>
              <a:buChar char=""/>
              <a:defRPr/>
            </a:pPr>
            <a:r>
              <a:rPr lang="en-US" b="1" dirty="0" smtClean="0"/>
              <a:t>Protecting the Perimeter Is No Longer Possible</a:t>
            </a:r>
          </a:p>
          <a:p>
            <a:pPr marL="621792" lvl="1" eaLnBrk="1" fontAlgn="auto">
              <a:spcBef>
                <a:spcPts val="1200"/>
              </a:spcBef>
              <a:spcAft>
                <a:spcPts val="0"/>
              </a:spcAft>
              <a:buFont typeface="Verdana"/>
              <a:buChar char="◦"/>
              <a:defRPr/>
            </a:pPr>
            <a:r>
              <a:rPr lang="en-US" dirty="0" smtClean="0"/>
              <a:t>There are too many ways to get through the perimeter</a:t>
            </a:r>
          </a:p>
          <a:p>
            <a:pPr marL="365760" indent="-256032" eaLnBrk="1" fontAlgn="auto">
              <a:spcAft>
                <a:spcPts val="0"/>
              </a:spcAft>
              <a:buFont typeface="Wingdings 3"/>
              <a:buChar char=""/>
              <a:defRPr/>
            </a:pPr>
            <a:r>
              <a:rPr lang="en-US" b="1" dirty="0" smtClean="0"/>
              <a:t>Avoiding the Border Firewall</a:t>
            </a:r>
          </a:p>
          <a:p>
            <a:pPr marL="621792" lvl="1" eaLnBrk="1" fontAlgn="auto">
              <a:spcBef>
                <a:spcPts val="1200"/>
              </a:spcBef>
              <a:spcAft>
                <a:spcPts val="0"/>
              </a:spcAft>
              <a:buFont typeface="Verdana"/>
              <a:buChar char="◦"/>
              <a:defRPr/>
            </a:pPr>
            <a:r>
              <a:rPr lang="en-US" dirty="0" smtClean="0"/>
              <a:t>Internal attackers are inside the firewall already</a:t>
            </a:r>
          </a:p>
          <a:p>
            <a:pPr marL="621792" lvl="1" eaLnBrk="1" fontAlgn="auto">
              <a:spcBef>
                <a:spcPts val="1200"/>
              </a:spcBef>
              <a:spcAft>
                <a:spcPts val="0"/>
              </a:spcAft>
              <a:buFont typeface="Verdana"/>
              <a:buChar char="◦"/>
              <a:defRPr/>
            </a:pPr>
            <a:r>
              <a:rPr lang="en-US" dirty="0" smtClean="0"/>
              <a:t>Compromised internal hosts are inside the firewall</a:t>
            </a:r>
          </a:p>
          <a:p>
            <a:pPr marL="621792" lvl="1" eaLnBrk="1" fontAlgn="auto">
              <a:spcBef>
                <a:spcPts val="1200"/>
              </a:spcBef>
              <a:spcAft>
                <a:spcPts val="0"/>
              </a:spcAft>
              <a:buFont typeface="Verdana"/>
              <a:buChar char="◦"/>
              <a:defRPr/>
            </a:pPr>
            <a:r>
              <a:rPr lang="en-US" dirty="0" smtClean="0"/>
              <a:t>Wireless LAN drive-by hackers enter through access points that are inside the site</a:t>
            </a:r>
          </a:p>
          <a:p>
            <a:pPr marL="621792" lvl="1" eaLnBrk="1" fontAlgn="auto">
              <a:spcBef>
                <a:spcPts val="1200"/>
              </a:spcBef>
              <a:spcAft>
                <a:spcPts val="0"/>
              </a:spcAft>
              <a:buFont typeface="Verdana"/>
              <a:buChar char="◦"/>
              <a:defRPr/>
            </a:pPr>
            <a:r>
              <a:rPr lang="en-US" dirty="0" smtClean="0"/>
              <a:t>Home notebooks, mobile phones, and media brought into the site</a:t>
            </a:r>
          </a:p>
          <a:p>
            <a:pPr marL="621792" lvl="1" eaLnBrk="1" fontAlgn="auto">
              <a:spcBef>
                <a:spcPts val="1200"/>
              </a:spcBef>
              <a:spcAft>
                <a:spcPts val="0"/>
              </a:spcAft>
              <a:buFont typeface="Verdana"/>
              <a:buChar char="◦"/>
              <a:defRPr/>
            </a:pPr>
            <a:r>
              <a:rPr lang="en-US" dirty="0" smtClean="0"/>
              <a:t>Internal firewalls can address some of these threats</a:t>
            </a:r>
          </a:p>
        </p:txBody>
      </p:sp>
      <p:sp>
        <p:nvSpPr>
          <p:cNvPr id="5" name="Title 4"/>
          <p:cNvSpPr>
            <a:spLocks noGrp="1"/>
          </p:cNvSpPr>
          <p:nvPr>
            <p:ph type="title"/>
          </p:nvPr>
        </p:nvSpPr>
        <p:spPr/>
        <p:txBody>
          <a:bodyPr/>
          <a:lstStyle/>
          <a:p>
            <a:pPr eaLnBrk="1" fontAlgn="auto" hangingPunct="1">
              <a:spcAft>
                <a:spcPts val="0"/>
              </a:spcAft>
              <a:defRPr/>
            </a:pPr>
            <a:r>
              <a:rPr lang="en-US" dirty="0" smtClean="0"/>
              <a:t>6.10: The Death of the Perimeter</a:t>
            </a:r>
            <a:endParaRPr lang="en-US" dirty="0"/>
          </a:p>
        </p:txBody>
      </p:sp>
      <p:sp>
        <p:nvSpPr>
          <p:cNvPr id="6" name="Slide Number Placeholder 1"/>
          <p:cNvSpPr txBox="1">
            <a:spLocks/>
          </p:cNvSpPr>
          <p:nvPr/>
        </p:nvSpPr>
        <p:spPr>
          <a:xfrm>
            <a:off x="152400" y="6172200"/>
            <a:ext cx="838200" cy="457200"/>
          </a:xfrm>
          <a:prstGeom prst="rect">
            <a:avLst/>
          </a:prstGeom>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r>
              <a:rPr lang="en-US" dirty="0" smtClean="0">
                <a:solidFill>
                  <a:prstClr val="white"/>
                </a:solidFill>
              </a:rPr>
              <a:t>6-</a:t>
            </a:r>
            <a:fld id="{DF3D5ACE-0B44-480C-935B-5F54025620FB}" type="slidenum">
              <a:rPr lang="en-US" smtClean="0">
                <a:solidFill>
                  <a:prstClr val="white"/>
                </a:solidFill>
              </a:rPr>
              <a:pPr/>
              <a:t>81</a:t>
            </a:fld>
            <a:endParaRPr lang="en-US" dirty="0">
              <a:solidFill>
                <a:prstClr val="white"/>
              </a:solidFill>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Content Placeholder 1"/>
          <p:cNvSpPr>
            <a:spLocks noGrp="1"/>
          </p:cNvSpPr>
          <p:nvPr>
            <p:ph idx="1"/>
          </p:nvPr>
        </p:nvSpPr>
        <p:spPr/>
        <p:txBody>
          <a:bodyPr/>
          <a:lstStyle/>
          <a:p>
            <a:pPr eaLnBrk="1"/>
            <a:r>
              <a:rPr lang="en-US" b="1" smtClean="0"/>
              <a:t>Extending the Perimeter</a:t>
            </a:r>
          </a:p>
          <a:p>
            <a:pPr lvl="1" eaLnBrk="1"/>
            <a:r>
              <a:rPr lang="en-US" smtClean="0"/>
              <a:t>Remote employees must be given access</a:t>
            </a:r>
          </a:p>
          <a:p>
            <a:pPr lvl="1" eaLnBrk="1"/>
            <a:r>
              <a:rPr lang="en-US" smtClean="0"/>
              <a:t>Consultants, outsourcers, customers, suppliers, and other subsidiaries must be given access</a:t>
            </a:r>
          </a:p>
          <a:p>
            <a:pPr lvl="1" eaLnBrk="1"/>
            <a:r>
              <a:rPr lang="en-US" smtClean="0"/>
              <a:t>Essentially, all of these tend to use VPNs to make external parties “internal” to your site</a:t>
            </a:r>
          </a:p>
          <a:p>
            <a:pPr eaLnBrk="1" hangingPunct="1"/>
            <a:endParaRPr lang="en-US" smtClean="0"/>
          </a:p>
        </p:txBody>
      </p:sp>
      <p:sp>
        <p:nvSpPr>
          <p:cNvPr id="5" name="Title 4"/>
          <p:cNvSpPr>
            <a:spLocks noGrp="1"/>
          </p:cNvSpPr>
          <p:nvPr>
            <p:ph type="title"/>
          </p:nvPr>
        </p:nvSpPr>
        <p:spPr/>
        <p:txBody>
          <a:bodyPr/>
          <a:lstStyle/>
          <a:p>
            <a:pPr eaLnBrk="1" fontAlgn="auto" hangingPunct="1">
              <a:spcAft>
                <a:spcPts val="0"/>
              </a:spcAft>
              <a:defRPr/>
            </a:pPr>
            <a:r>
              <a:rPr lang="en-US" dirty="0" smtClean="0"/>
              <a:t>6.10: The Death of the Perimeter</a:t>
            </a:r>
            <a:endParaRPr lang="en-US" dirty="0"/>
          </a:p>
        </p:txBody>
      </p:sp>
      <p:sp>
        <p:nvSpPr>
          <p:cNvPr id="6" name="Slide Number Placeholder 1"/>
          <p:cNvSpPr txBox="1">
            <a:spLocks/>
          </p:cNvSpPr>
          <p:nvPr/>
        </p:nvSpPr>
        <p:spPr>
          <a:xfrm>
            <a:off x="152400" y="6172200"/>
            <a:ext cx="838200" cy="457200"/>
          </a:xfrm>
          <a:prstGeom prst="rect">
            <a:avLst/>
          </a:prstGeom>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r>
              <a:rPr lang="en-US" dirty="0" smtClean="0">
                <a:solidFill>
                  <a:prstClr val="white"/>
                </a:solidFill>
              </a:rPr>
              <a:t>6-</a:t>
            </a:r>
            <a:fld id="{DF3D5ACE-0B44-480C-935B-5F54025620FB}" type="slidenum">
              <a:rPr lang="en-US" smtClean="0">
                <a:solidFill>
                  <a:prstClr val="white"/>
                </a:solidFill>
              </a:rPr>
              <a:pPr/>
              <a:t>82</a:t>
            </a:fld>
            <a:endParaRPr lang="en-US" dirty="0">
              <a:solidFill>
                <a:prstClr val="white"/>
              </a:solidFill>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Content Placeholder 1"/>
          <p:cNvSpPr>
            <a:spLocks noGrp="1"/>
          </p:cNvSpPr>
          <p:nvPr>
            <p:ph idx="1"/>
          </p:nvPr>
        </p:nvSpPr>
        <p:spPr>
          <a:xfrm>
            <a:off x="457200" y="1570038"/>
            <a:ext cx="8229600" cy="4602162"/>
          </a:xfrm>
        </p:spPr>
        <p:txBody>
          <a:bodyPr/>
          <a:lstStyle/>
          <a:p>
            <a:pPr eaLnBrk="1"/>
            <a:r>
              <a:rPr lang="en-US" b="1" dirty="0" smtClean="0"/>
              <a:t>Most Filtering Methods Use Attack Signature Detection</a:t>
            </a:r>
          </a:p>
          <a:p>
            <a:pPr lvl="1" eaLnBrk="1"/>
            <a:r>
              <a:rPr lang="en-US" dirty="0" smtClean="0"/>
              <a:t>Each attack has a signature</a:t>
            </a:r>
          </a:p>
          <a:p>
            <a:pPr lvl="1" eaLnBrk="1"/>
            <a:r>
              <a:rPr lang="en-US" dirty="0" smtClean="0"/>
              <a:t>This attack signature is discovered</a:t>
            </a:r>
          </a:p>
          <a:p>
            <a:pPr lvl="1" eaLnBrk="1"/>
            <a:r>
              <a:rPr lang="en-US" dirty="0" smtClean="0"/>
              <a:t>The attack signature is added to the firewall</a:t>
            </a:r>
          </a:p>
          <a:p>
            <a:pPr lvl="1" eaLnBrk="1"/>
            <a:r>
              <a:rPr lang="en-US" dirty="0"/>
              <a:t>Z</a:t>
            </a:r>
            <a:r>
              <a:rPr lang="en-US" dirty="0" smtClean="0"/>
              <a:t>ero-day attacks are attacks without warning, and occur before a signature is developed</a:t>
            </a:r>
          </a:p>
          <a:p>
            <a:pPr lvl="1" eaLnBrk="1"/>
            <a:r>
              <a:rPr lang="en-US" dirty="0" smtClean="0"/>
              <a:t>Signature defense cannot stop zero-day attacks</a:t>
            </a:r>
          </a:p>
        </p:txBody>
      </p:sp>
      <p:sp>
        <p:nvSpPr>
          <p:cNvPr id="5" name="Title 4"/>
          <p:cNvSpPr>
            <a:spLocks noGrp="1"/>
          </p:cNvSpPr>
          <p:nvPr>
            <p:ph type="title"/>
          </p:nvPr>
        </p:nvSpPr>
        <p:spPr>
          <a:xfrm>
            <a:off x="457200" y="274638"/>
            <a:ext cx="8458200" cy="1143000"/>
          </a:xfrm>
        </p:spPr>
        <p:txBody>
          <a:bodyPr>
            <a:normAutofit fontScale="90000"/>
          </a:bodyPr>
          <a:lstStyle/>
          <a:p>
            <a:pPr eaLnBrk="1" fontAlgn="auto" hangingPunct="1">
              <a:spcAft>
                <a:spcPts val="0"/>
              </a:spcAft>
              <a:defRPr/>
            </a:pPr>
            <a:r>
              <a:rPr lang="en-US" dirty="0" smtClean="0"/>
              <a:t>6.10: Signature versus Anomaly Detection</a:t>
            </a:r>
            <a:endParaRPr lang="en-US" dirty="0"/>
          </a:p>
        </p:txBody>
      </p:sp>
      <p:sp>
        <p:nvSpPr>
          <p:cNvPr id="6" name="Slide Number Placeholder 1"/>
          <p:cNvSpPr txBox="1">
            <a:spLocks/>
          </p:cNvSpPr>
          <p:nvPr/>
        </p:nvSpPr>
        <p:spPr>
          <a:xfrm>
            <a:off x="152400" y="6172200"/>
            <a:ext cx="838200" cy="457200"/>
          </a:xfrm>
          <a:prstGeom prst="rect">
            <a:avLst/>
          </a:prstGeom>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r>
              <a:rPr lang="en-US" dirty="0" smtClean="0">
                <a:solidFill>
                  <a:prstClr val="white"/>
                </a:solidFill>
              </a:rPr>
              <a:t>6-</a:t>
            </a:r>
            <a:fld id="{DF3D5ACE-0B44-480C-935B-5F54025620FB}" type="slidenum">
              <a:rPr lang="en-US" smtClean="0">
                <a:solidFill>
                  <a:prstClr val="white"/>
                </a:solidFill>
              </a:rPr>
              <a:pPr/>
              <a:t>83</a:t>
            </a:fld>
            <a:endParaRPr lang="en-US" dirty="0">
              <a:solidFill>
                <a:prstClr val="white"/>
              </a:solidFill>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Content Placeholder 1"/>
          <p:cNvSpPr>
            <a:spLocks noGrp="1"/>
          </p:cNvSpPr>
          <p:nvPr>
            <p:ph idx="1"/>
          </p:nvPr>
        </p:nvSpPr>
        <p:spPr>
          <a:xfrm>
            <a:off x="457200" y="1676400"/>
            <a:ext cx="8229600" cy="4330700"/>
          </a:xfrm>
        </p:spPr>
        <p:txBody>
          <a:bodyPr/>
          <a:lstStyle/>
          <a:p>
            <a:pPr eaLnBrk="1"/>
            <a:r>
              <a:rPr lang="en-US" b="1" smtClean="0"/>
              <a:t>Anomaly Detection</a:t>
            </a:r>
          </a:p>
          <a:p>
            <a:pPr lvl="1" eaLnBrk="1"/>
            <a:r>
              <a:rPr lang="en-US" smtClean="0"/>
              <a:t>Detects an unusual pattern indicating a possible attack</a:t>
            </a:r>
          </a:p>
          <a:p>
            <a:pPr lvl="1" eaLnBrk="1"/>
            <a:r>
              <a:rPr lang="en-US" smtClean="0"/>
              <a:t>This is difficult, so there are many false positives</a:t>
            </a:r>
          </a:p>
          <a:p>
            <a:pPr lvl="1" eaLnBrk="1"/>
            <a:r>
              <a:rPr lang="en-US" smtClean="0"/>
              <a:t>Shrinking time needed to define signatures</a:t>
            </a:r>
          </a:p>
          <a:p>
            <a:pPr lvl="1" eaLnBrk="1"/>
            <a:r>
              <a:rPr lang="en-US" smtClean="0"/>
              <a:t>Anomaly detection is necessary in today’s firewalls</a:t>
            </a:r>
          </a:p>
          <a:p>
            <a:pPr eaLnBrk="1" hangingPunct="1"/>
            <a:endParaRPr lang="en-US" smtClean="0"/>
          </a:p>
        </p:txBody>
      </p:sp>
      <p:sp>
        <p:nvSpPr>
          <p:cNvPr id="5" name="Title 4"/>
          <p:cNvSpPr>
            <a:spLocks noGrp="1"/>
          </p:cNvSpPr>
          <p:nvPr>
            <p:ph type="title"/>
          </p:nvPr>
        </p:nvSpPr>
        <p:spPr/>
        <p:txBody>
          <a:bodyPr>
            <a:normAutofit fontScale="90000"/>
          </a:bodyPr>
          <a:lstStyle/>
          <a:p>
            <a:pPr eaLnBrk="1" fontAlgn="auto" hangingPunct="1">
              <a:spcAft>
                <a:spcPts val="0"/>
              </a:spcAft>
              <a:defRPr/>
            </a:pPr>
            <a:r>
              <a:rPr lang="en-US" dirty="0" smtClean="0"/>
              <a:t>6.10: Signature versus Anomaly Detection</a:t>
            </a:r>
            <a:endParaRPr lang="en-US" dirty="0"/>
          </a:p>
        </p:txBody>
      </p:sp>
      <p:sp>
        <p:nvSpPr>
          <p:cNvPr id="6" name="Slide Number Placeholder 1"/>
          <p:cNvSpPr txBox="1">
            <a:spLocks/>
          </p:cNvSpPr>
          <p:nvPr/>
        </p:nvSpPr>
        <p:spPr>
          <a:xfrm>
            <a:off x="152400" y="6172200"/>
            <a:ext cx="838200" cy="457200"/>
          </a:xfrm>
          <a:prstGeom prst="rect">
            <a:avLst/>
          </a:prstGeom>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r>
              <a:rPr lang="en-US" dirty="0" smtClean="0">
                <a:solidFill>
                  <a:prstClr val="white"/>
                </a:solidFill>
              </a:rPr>
              <a:t>6-</a:t>
            </a:r>
            <a:fld id="{DF3D5ACE-0B44-480C-935B-5F54025620FB}" type="slidenum">
              <a:rPr lang="en-US" smtClean="0">
                <a:solidFill>
                  <a:prstClr val="white"/>
                </a:solidFill>
              </a:rPr>
              <a:pPr/>
              <a:t>84</a:t>
            </a:fld>
            <a:endParaRPr lang="en-US" dirty="0">
              <a:solidFill>
                <a:prstClr val="white"/>
              </a:solidFill>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pPr eaLnBrk="1" fontAlgn="auto" hangingPunct="1">
              <a:spcAft>
                <a:spcPts val="0"/>
              </a:spcAft>
              <a:defRPr/>
            </a:pPr>
            <a:r>
              <a:rPr lang="en-US" dirty="0" smtClean="0"/>
              <a:t>The End</a:t>
            </a:r>
            <a:endParaRPr lang="en-US" dirty="0"/>
          </a:p>
        </p:txBody>
      </p:sp>
    </p:spTree>
  </p:cSld>
  <p:clrMapOvr>
    <a:masterClrMapping/>
  </p:clrMapOvr>
  <p:transition>
    <p:wedge/>
  </p:transition>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79875" name="Picture 3" descr="cid:3287383400_2177562"/>
          <p:cNvPicPr>
            <a:picLocks noChangeAspect="1" noChangeArrowheads="1"/>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1066800" y="381000"/>
            <a:ext cx="7242175" cy="2363788"/>
          </a:xfrm>
          <a:prstGeom prst="rect">
            <a:avLst/>
          </a:prstGeom>
          <a:solidFill>
            <a:schemeClr val="hlink"/>
          </a:solidFill>
          <a:ln w="9525">
            <a:solidFill>
              <a:schemeClr val="bg1"/>
            </a:solidFill>
            <a:miter lim="800000"/>
            <a:headEnd/>
            <a:tailEnd/>
          </a:ln>
        </p:spPr>
      </p:pic>
      <p:sp>
        <p:nvSpPr>
          <p:cNvPr id="79876" name="Rectangle 4"/>
          <p:cNvSpPr>
            <a:spLocks noChangeArrowheads="1"/>
          </p:cNvSpPr>
          <p:nvPr/>
        </p:nvSpPr>
        <p:spPr bwMode="auto">
          <a:xfrm>
            <a:off x="685800" y="2895600"/>
            <a:ext cx="7589838" cy="1069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5400">
                <a:solidFill>
                  <a:srgbClr val="000000"/>
                </a:solidFill>
                <a:miter lim="800000"/>
                <a:headEnd/>
                <a:tailEnd/>
              </a14:hiddenLine>
            </a:ext>
          </a:extLst>
        </p:spPr>
        <p:txBody>
          <a:bodyPr anchor="ctr">
            <a:spAutoFit/>
          </a:bodyPr>
          <a:lstStyle/>
          <a:p>
            <a:pPr algn="ctr"/>
            <a:r>
              <a:rPr lang="en-US" sz="1600">
                <a:solidFill>
                  <a:srgbClr val="000000"/>
                </a:solidFill>
                <a:cs typeface="Times New Roman" pitchFamily="18" charset="0"/>
              </a:rPr>
              <a:t>All rights reserved. No part of this publication may be reproduced, stored in a retrieval system, or transmitted, in any form or by any means, electronic, mechanical, photocopying, recording, or otherwise, without the prior written permission of the publisher. Printed in the United States of America.</a:t>
            </a:r>
          </a:p>
        </p:txBody>
      </p:sp>
      <p:sp>
        <p:nvSpPr>
          <p:cNvPr id="5" name="Rectangle 5"/>
          <p:cNvSpPr txBox="1">
            <a:spLocks noGrp="1" noChangeArrowheads="1"/>
          </p:cNvSpPr>
          <p:nvPr/>
        </p:nvSpPr>
        <p:spPr bwMode="auto">
          <a:xfrm>
            <a:off x="762000" y="4267200"/>
            <a:ext cx="7845425" cy="636588"/>
          </a:xfrm>
          <a:prstGeom prst="rect">
            <a:avLst/>
          </a:prstGeom>
          <a:noFill/>
          <a:ln>
            <a:miter lim="800000"/>
            <a:headEnd/>
            <a:tailEnd/>
          </a:ln>
        </p:spPr>
        <p:txBody>
          <a:bodyPr anchor="b"/>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r>
              <a:rPr lang="en-US" dirty="0">
                <a:solidFill>
                  <a:srgbClr val="000000"/>
                </a:solidFill>
                <a:effectLst>
                  <a:outerShdw blurRad="38100" dist="38100" dir="2700000" algn="tl">
                    <a:srgbClr val="C0C0C0"/>
                  </a:outerShdw>
                </a:effectLst>
                <a:latin typeface="Tahoma" charset="0"/>
                <a:cs typeface="Arial" charset="0"/>
              </a:rPr>
              <a:t>Copyright © </a:t>
            </a:r>
            <a:r>
              <a:rPr lang="en-US" dirty="0" smtClean="0">
                <a:solidFill>
                  <a:srgbClr val="000000"/>
                </a:solidFill>
                <a:effectLst>
                  <a:outerShdw blurRad="38100" dist="38100" dir="2700000" algn="tl">
                    <a:srgbClr val="C0C0C0"/>
                  </a:outerShdw>
                </a:effectLst>
                <a:latin typeface="Tahoma" charset="0"/>
                <a:cs typeface="Arial" charset="0"/>
              </a:rPr>
              <a:t>2015 </a:t>
            </a:r>
            <a:r>
              <a:rPr lang="en-US" dirty="0">
                <a:solidFill>
                  <a:srgbClr val="000000"/>
                </a:solidFill>
                <a:effectLst>
                  <a:outerShdw blurRad="38100" dist="38100" dir="2700000" algn="tl">
                    <a:srgbClr val="C0C0C0"/>
                  </a:outerShdw>
                </a:effectLst>
                <a:latin typeface="Tahoma" charset="0"/>
                <a:cs typeface="Arial" charset="0"/>
              </a:rPr>
              <a:t>Pearson Education, Inc</a:t>
            </a:r>
            <a:r>
              <a:rPr lang="en-US" dirty="0" smtClean="0">
                <a:solidFill>
                  <a:srgbClr val="000000"/>
                </a:solidFill>
                <a:effectLst>
                  <a:outerShdw blurRad="38100" dist="38100" dir="2700000" algn="tl">
                    <a:srgbClr val="C0C0C0"/>
                  </a:outerShdw>
                </a:effectLst>
                <a:latin typeface="Tahoma" charset="0"/>
                <a:cs typeface="Arial" charset="0"/>
              </a:rPr>
              <a:t>.</a:t>
            </a:r>
            <a:endParaRPr lang="en-US" dirty="0">
              <a:solidFill>
                <a:srgbClr val="000000"/>
              </a:solidFill>
              <a:effectLst>
                <a:outerShdw blurRad="38100" dist="38100" dir="2700000" algn="tl">
                  <a:srgbClr val="C0C0C0"/>
                </a:outerShdw>
              </a:effectLst>
              <a:latin typeface="Tahoma" charset="0"/>
              <a:cs typeface="Arial" charset="0"/>
            </a:endParaRPr>
          </a:p>
        </p:txBody>
      </p:sp>
    </p:spTree>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2530" name="Content Placeholder 1"/>
          <p:cNvSpPr>
            <a:spLocks noGrp="1"/>
          </p:cNvSpPr>
          <p:nvPr>
            <p:ph idx="1"/>
          </p:nvPr>
        </p:nvSpPr>
        <p:spPr/>
        <p:txBody>
          <a:bodyPr/>
          <a:lstStyle/>
          <a:p>
            <a:pPr eaLnBrk="1"/>
            <a:r>
              <a:rPr lang="en-US" b="1" dirty="0" smtClean="0"/>
              <a:t>The Problem</a:t>
            </a:r>
          </a:p>
          <a:p>
            <a:pPr lvl="1" eaLnBrk="1"/>
            <a:r>
              <a:rPr lang="en-US" dirty="0" smtClean="0"/>
              <a:t>If a firewall cannot filter all of the traffic passing through it, it </a:t>
            </a:r>
            <a:r>
              <a:rPr lang="en-US" i="1" dirty="0" smtClean="0"/>
              <a:t>drops</a:t>
            </a:r>
            <a:r>
              <a:rPr lang="en-US" dirty="0" smtClean="0"/>
              <a:t> packets it cannot process</a:t>
            </a:r>
          </a:p>
          <a:p>
            <a:pPr lvl="1" eaLnBrk="1"/>
            <a:r>
              <a:rPr lang="en-US" dirty="0" smtClean="0"/>
              <a:t>This is secure because it prevents attack packets from getting through</a:t>
            </a:r>
          </a:p>
          <a:p>
            <a:pPr lvl="1" eaLnBrk="1"/>
            <a:r>
              <a:rPr lang="en-US" dirty="0"/>
              <a:t>I</a:t>
            </a:r>
            <a:r>
              <a:rPr lang="en-US" dirty="0" smtClean="0"/>
              <a:t>t creates a self-inflicted denial-of-service attack by dropping legitimate traffic</a:t>
            </a:r>
          </a:p>
        </p:txBody>
      </p:sp>
      <p:sp>
        <p:nvSpPr>
          <p:cNvPr id="5" name="Title 4"/>
          <p:cNvSpPr>
            <a:spLocks noGrp="1"/>
          </p:cNvSpPr>
          <p:nvPr>
            <p:ph type="title"/>
          </p:nvPr>
        </p:nvSpPr>
        <p:spPr/>
        <p:txBody>
          <a:bodyPr/>
          <a:lstStyle/>
          <a:p>
            <a:pPr eaLnBrk="1" fontAlgn="auto" hangingPunct="1">
              <a:spcAft>
                <a:spcPts val="0"/>
              </a:spcAft>
              <a:defRPr/>
            </a:pPr>
            <a:r>
              <a:rPr lang="en-US" dirty="0" smtClean="0"/>
              <a:t>6.1: The Danger of Traffic Overload</a:t>
            </a:r>
            <a:endParaRPr lang="en-US" dirty="0"/>
          </a:p>
        </p:txBody>
      </p:sp>
      <p:sp>
        <p:nvSpPr>
          <p:cNvPr id="6" name="Slide Number Placeholder 1"/>
          <p:cNvSpPr txBox="1">
            <a:spLocks/>
          </p:cNvSpPr>
          <p:nvPr/>
        </p:nvSpPr>
        <p:spPr>
          <a:xfrm>
            <a:off x="152400" y="6172200"/>
            <a:ext cx="838200" cy="457200"/>
          </a:xfrm>
          <a:prstGeom prst="rect">
            <a:avLst/>
          </a:prstGeom>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r>
              <a:rPr lang="en-US" dirty="0" smtClean="0">
                <a:solidFill>
                  <a:prstClr val="white"/>
                </a:solidFill>
              </a:rPr>
              <a:t>6-</a:t>
            </a:r>
            <a:fld id="{DF3D5ACE-0B44-480C-935B-5F54025620FB}" type="slidenum">
              <a:rPr lang="en-US" smtClean="0">
                <a:solidFill>
                  <a:prstClr val="white"/>
                </a:solidFill>
              </a:rPr>
              <a:pPr/>
              <a:t>9</a:t>
            </a:fld>
            <a:endParaRPr lang="en-US" dirty="0">
              <a:solidFill>
                <a:prstClr val="white"/>
              </a:solidFil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oncourse">
  <a:themeElements>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Concourse">
      <a:maj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ajorFont>
      <a:min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65000"/>
                <a:satMod val="300000"/>
              </a:schemeClr>
            </a:gs>
          </a:gsLst>
          <a:path path="circle">
            <a:fillToRect l="65000" b="98000"/>
          </a:path>
        </a:gradFill>
        <a:blipFill>
          <a:blip xmlns:r="http://schemas.openxmlformats.org/officeDocument/2006/relationships" r:embed="rId1">
            <a:duotone>
              <a:schemeClr val="phClr">
                <a:shade val="60000"/>
                <a:satMod val="110000"/>
              </a:schemeClr>
              <a:schemeClr val="phClr">
                <a:tint val="95000"/>
              </a:schemeClr>
            </a:duotone>
          </a:blip>
          <a:tile tx="0" ty="0" sx="50000" sy="50000" flip="none" algn="tl"/>
        </a:blipFill>
      </a:bgFillStyleLst>
    </a:fmtScheme>
  </a:themeElements>
  <a:objectDefaults/>
  <a:extraClrSchemeLst/>
</a:theme>
</file>

<file path=ppt/theme/theme2.xml><?xml version="1.0" encoding="utf-8"?>
<a:theme xmlns:a="http://schemas.openxmlformats.org/drawingml/2006/main" name="1_Concourse">
  <a:themeElements>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Concourse">
      <a:maj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ajorFont>
      <a:min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65000"/>
                <a:satMod val="300000"/>
              </a:schemeClr>
            </a:gs>
          </a:gsLst>
          <a:path path="circle">
            <a:fillToRect l="65000" b="98000"/>
          </a:path>
        </a:gradFill>
        <a:blipFill>
          <a:blip xmlns:r="http://schemas.openxmlformats.org/officeDocument/2006/relationships" r:embed="rId1">
            <a:duotone>
              <a:schemeClr val="phClr">
                <a:shade val="60000"/>
                <a:satMod val="110000"/>
              </a:schemeClr>
              <a:schemeClr val="phClr">
                <a:tint val="95000"/>
              </a:schemeClr>
            </a:duotone>
          </a:blip>
          <a:tile tx="0" ty="0" sx="50000" sy="50000" flip="none" algn="tl"/>
        </a:blip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Concourse</Template>
  <TotalTime>1063</TotalTime>
  <Words>3746</Words>
  <Application>Microsoft Office PowerPoint</Application>
  <PresentationFormat>On-screen Show (4:3)</PresentationFormat>
  <Paragraphs>806</Paragraphs>
  <Slides>86</Slides>
  <Notes>5</Notes>
  <HiddenSlides>38</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86</vt:i4>
      </vt:variant>
    </vt:vector>
  </HeadingPairs>
  <TitlesOfParts>
    <vt:vector size="96" baseType="lpstr">
      <vt:lpstr>Arial</vt:lpstr>
      <vt:lpstr>Calibri</vt:lpstr>
      <vt:lpstr>Lucida Sans Unicode</vt:lpstr>
      <vt:lpstr>Tahoma</vt:lpstr>
      <vt:lpstr>Times New Roman</vt:lpstr>
      <vt:lpstr>Verdana</vt:lpstr>
      <vt:lpstr>Wingdings 2</vt:lpstr>
      <vt:lpstr>Wingdings 3</vt:lpstr>
      <vt:lpstr>Concourse</vt:lpstr>
      <vt:lpstr>1_Concourse</vt:lpstr>
      <vt:lpstr>Firewalls</vt:lpstr>
      <vt:lpstr>Learning Objectives</vt:lpstr>
      <vt:lpstr>PowerPoint Presentation</vt:lpstr>
      <vt:lpstr>Orientation</vt:lpstr>
      <vt:lpstr>What’s Next?</vt:lpstr>
      <vt:lpstr>6.1: Basic Firewall Operation</vt:lpstr>
      <vt:lpstr>6.1: Basic Firewall Operation</vt:lpstr>
      <vt:lpstr>6.1: Basic Firewall Operation</vt:lpstr>
      <vt:lpstr>6.1: The Danger of Traffic Overload</vt:lpstr>
      <vt:lpstr>6.1: The Danger of Traffic Overload</vt:lpstr>
      <vt:lpstr>6.1: The Danger of Traffic Overload</vt:lpstr>
      <vt:lpstr>6.1: The Danger of Traffic Overload</vt:lpstr>
      <vt:lpstr>What’s Next?</vt:lpstr>
      <vt:lpstr>6.2: Static Packet Filtering</vt:lpstr>
      <vt:lpstr>6.2: Static Packet Filtering</vt:lpstr>
      <vt:lpstr>6.2: Static Packet Filtering</vt:lpstr>
      <vt:lpstr>6.2: Static Packet Filtering</vt:lpstr>
      <vt:lpstr>6.2: Static Packet Filtering</vt:lpstr>
      <vt:lpstr>6.2: Static Packet Filtering</vt:lpstr>
      <vt:lpstr>What’s Next?</vt:lpstr>
      <vt:lpstr>6.3: States in a Connection</vt:lpstr>
      <vt:lpstr>6.3: Stateful Inspection Rules with Two States</vt:lpstr>
      <vt:lpstr>6.3: Connection and Socket</vt:lpstr>
      <vt:lpstr>6.3: Stateful Packet Inspection for a Packet that Does Not Attempt to Open a Connection I</vt:lpstr>
      <vt:lpstr>6.3: Stateful Packet Inspection for a Packet that Does Not Attempt to Open a Connection II</vt:lpstr>
      <vt:lpstr>6.3: Well-Known Port Numbers</vt:lpstr>
      <vt:lpstr>6.3: Windows Firewall</vt:lpstr>
      <vt:lpstr>6.3: Open a Port Through Windows Firewall</vt:lpstr>
      <vt:lpstr>6.3: Ingress Access Control List (ACL) in a Stateful Packet Inspection Firewall</vt:lpstr>
      <vt:lpstr>6.3: Ingress Access Control List (ACL) in a Stateful Packet Inspection Firewall</vt:lpstr>
      <vt:lpstr>6.3: Ingress Access Control List (ACL) in a Stateful Packet Inspection Firewall</vt:lpstr>
      <vt:lpstr>6.3: Perspective on SPI Firewalls</vt:lpstr>
      <vt:lpstr>6.3: Perspective on SPI Firewalls</vt:lpstr>
      <vt:lpstr>6.3: Perspective on SPI Firewalls</vt:lpstr>
      <vt:lpstr>What’s Next?</vt:lpstr>
      <vt:lpstr>6.4: Network Address Translation (NAT)</vt:lpstr>
      <vt:lpstr>What’s Next?</vt:lpstr>
      <vt:lpstr>6.5: Application Proxy Firewall Operation</vt:lpstr>
      <vt:lpstr>6.5: Roles for Application Proxy Firewalls Today</vt:lpstr>
      <vt:lpstr>6.5: Application Content Filtering in Application Proxy Firewalls and Stateful Packet Inspection Firewalls</vt:lpstr>
      <vt:lpstr>6.5: Application Content Filtering in Application Proxy Firewalls and Stateful Packet Inspection Firewalls</vt:lpstr>
      <vt:lpstr>6.5: Tor Routing</vt:lpstr>
      <vt:lpstr>6.5: Alternate TOR Route</vt:lpstr>
      <vt:lpstr>6.5: Application Proxy Firewall Protections</vt:lpstr>
      <vt:lpstr>6.5: Application Proxy Firewall Protections</vt:lpstr>
      <vt:lpstr>6.5: Application Proxy Firewall Protections</vt:lpstr>
      <vt:lpstr>What’s Next?</vt:lpstr>
      <vt:lpstr>6.6: Intrusion Detection Systems (IDSs) and Intrusion Prevention Systems (IPSs)</vt:lpstr>
      <vt:lpstr>6.6: Intrusion Detection Systems (IDSs) and Intrusion Prevention Systems (IPSs)</vt:lpstr>
      <vt:lpstr>6.6: Intrusion Detection Systems (IDSs) and Intrusion Prevention Systems (IPSs)</vt:lpstr>
      <vt:lpstr>6.6: Intrusion Detection Systems (IDSs) and Intrusion Prevention Systems (IPSs)</vt:lpstr>
      <vt:lpstr>6.6: Intrusion Detection Systems (IDSs) and Intrusion Prevention Systems (IPSs)</vt:lpstr>
      <vt:lpstr>6.6: Intrusion Detection Systems (IDSs) and Intrusion Prevention Systems (IPSs)</vt:lpstr>
      <vt:lpstr>6.6: Intrusion Detection Systems (IDSs) and Intrusion Prevention Systems (IPSs)</vt:lpstr>
      <vt:lpstr>What’s Next?</vt:lpstr>
      <vt:lpstr>6.7: Firewalls and Antivirus Servers</vt:lpstr>
      <vt:lpstr>6.7: Unified Threat Management (UTM)</vt:lpstr>
      <vt:lpstr>6.7: Stopping Denial-of-Service (DoS) Attacks</vt:lpstr>
      <vt:lpstr>6.7: Stopping Denial-of-Service (DoS) Attacks</vt:lpstr>
      <vt:lpstr>6.7: Stopping Denial-of-Service (DoS) Attacks</vt:lpstr>
      <vt:lpstr>6.7: Stopping Denial-of-Service (DoS) Attacks</vt:lpstr>
      <vt:lpstr>6.7: Stopping Denial-of-Service (DoS) Attacks</vt:lpstr>
      <vt:lpstr>What’s Next?</vt:lpstr>
      <vt:lpstr>6.8: Firewall Architecture</vt:lpstr>
      <vt:lpstr>6.8: The Demilitarized Zone (DMZ)</vt:lpstr>
      <vt:lpstr>6.8: The Demilitarized Zone (DMZ)</vt:lpstr>
      <vt:lpstr>6.8: The Demilitarized Zone (DMZ)</vt:lpstr>
      <vt:lpstr>What’s Next?</vt:lpstr>
      <vt:lpstr>6.9: Firewall Management</vt:lpstr>
      <vt:lpstr>6.9: Firewall Management</vt:lpstr>
      <vt:lpstr>6.9: Firewall Management</vt:lpstr>
      <vt:lpstr>6.9: Firewall Management</vt:lpstr>
      <vt:lpstr>6.9: Firewall Policy Database</vt:lpstr>
      <vt:lpstr>6.9: Firewall Management</vt:lpstr>
      <vt:lpstr>6.9: Firewall Management</vt:lpstr>
      <vt:lpstr>6.9: Firewall Management</vt:lpstr>
      <vt:lpstr>6.9: Firewall Management</vt:lpstr>
      <vt:lpstr>6.9: Ingress Firewall Log File</vt:lpstr>
      <vt:lpstr>6.9: Ingress Firewall Log File</vt:lpstr>
      <vt:lpstr>What’s Next?</vt:lpstr>
      <vt:lpstr>6.10: The Death of the Perimeter</vt:lpstr>
      <vt:lpstr>6.10: The Death of the Perimeter</vt:lpstr>
      <vt:lpstr>6.10: Signature versus Anomaly Detection</vt:lpstr>
      <vt:lpstr>6.10: Signature versus Anomaly Detection</vt:lpstr>
      <vt:lpstr>The End</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Wide Area Networks (WANs)</dc:title>
  <dc:creator>Panko</dc:creator>
  <cp:lastModifiedBy>Krassie Petrova</cp:lastModifiedBy>
  <cp:revision>265</cp:revision>
  <dcterms:created xsi:type="dcterms:W3CDTF">2009-03-16T04:19:02Z</dcterms:created>
  <dcterms:modified xsi:type="dcterms:W3CDTF">2015-05-11T23:39:59Z</dcterms:modified>
</cp:coreProperties>
</file>